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00" r:id="rId2"/>
    <p:sldId id="312" r:id="rId3"/>
    <p:sldId id="256" r:id="rId4"/>
    <p:sldId id="326" r:id="rId5"/>
    <p:sldId id="257" r:id="rId6"/>
    <p:sldId id="258" r:id="rId7"/>
    <p:sldId id="259" r:id="rId8"/>
    <p:sldId id="260" r:id="rId9"/>
    <p:sldId id="261" r:id="rId10"/>
    <p:sldId id="328" r:id="rId11"/>
    <p:sldId id="262" r:id="rId12"/>
    <p:sldId id="263" r:id="rId13"/>
    <p:sldId id="264" r:id="rId14"/>
    <p:sldId id="315" r:id="rId15"/>
    <p:sldId id="288" r:id="rId16"/>
    <p:sldId id="265" r:id="rId17"/>
    <p:sldId id="266" r:id="rId18"/>
    <p:sldId id="267" r:id="rId19"/>
    <p:sldId id="325" r:id="rId20"/>
    <p:sldId id="317" r:id="rId21"/>
    <p:sldId id="319" r:id="rId22"/>
    <p:sldId id="320" r:id="rId23"/>
    <p:sldId id="268" r:id="rId24"/>
    <p:sldId id="269" r:id="rId25"/>
    <p:sldId id="322" r:id="rId26"/>
    <p:sldId id="286" r:id="rId27"/>
    <p:sldId id="327" r:id="rId2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>
      <p:cViewPr varScale="1">
        <p:scale>
          <a:sx n="78" d="100"/>
          <a:sy n="78" d="100"/>
        </p:scale>
        <p:origin x="2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2339-8541-4F20-A0C7-821BE9D5A1D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F30D7-CAE9-4C0B-AF53-36D1D6B7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7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2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0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1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8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1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45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009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6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0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36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9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01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00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5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670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2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9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3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4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0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39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0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5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30D7-CAE9-4C0B-AF53-36D1D6B7D5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F1D3D-4F95-4EC0-B4F8-1A5E28C7F60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87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28C9D-043D-42E5-8467-54A4AB2597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7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42B0-0B0A-426B-ABC1-4DC9F72E093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48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4AA0-6BF3-4322-876D-6A72F420EE5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42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6BAB3-1914-4105-870A-43A8DEB3CA2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56B5A-16F0-4FEF-A8F4-FECE16CEED4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44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C0FA5-78AE-49D6-AA0F-F0457F38343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7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5B644-D997-4E9A-8022-AB6331EC299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40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0CC6D-CE11-4D7E-AA78-92058566712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72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8216D-2545-44BB-A346-6F1D8BB2137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08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F9E0B-61D2-4194-BF2F-18900B9C985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87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02D034-E66A-4497-BA18-653EDC361A8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4294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http://www.peoples.ru/science/mathematics/neumann/neumann_1_s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467544" y="1364283"/>
            <a:ext cx="8296408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ru-RU" altLang="ru-RU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ru-RU" altLang="ru-RU" sz="4600" b="1">
                <a:latin typeface="Times New Roman" panose="02020603050405020304" pitchFamily="18" charset="0"/>
                <a:cs typeface="Times New Roman" panose="02020603050405020304" pitchFamily="18" charset="0"/>
              </a:rPr>
              <a:t>2_Часть 1</a:t>
            </a:r>
            <a:endParaRPr lang="ru-RU" altLang="ru-RU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ru-RU" altLang="ru-RU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и принципы построения ЭВМ и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8017"/>
            <a:ext cx="5544616" cy="61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7"/>
          <p:cNvSpPr>
            <a:spLocks noChangeArrowheads="1"/>
          </p:cNvSpPr>
          <p:nvPr/>
        </p:nvSpPr>
        <p:spPr bwMode="auto">
          <a:xfrm>
            <a:off x="3821306" y="1412776"/>
            <a:ext cx="532859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Емкость запоминающих устройств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200" b="1" dirty="0">
                <a:latin typeface="Tahoma" panose="020B0604030504040204" pitchFamily="34" charset="0"/>
              </a:rPr>
              <a:t>количество структурных единиц информации, которые одновременно можно разместить в памяти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400" i="1" dirty="0">
                <a:cs typeface="Calibri" panose="020F0502020204030204" pitchFamily="34" charset="0"/>
              </a:rPr>
              <a:t>Этот показатель позволяет определить, какой набор программ и данных может быть одновременно размещен в памяти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ru-RU" sz="20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67"/>
          <p:cNvSpPr>
            <a:spLocks noChangeArrowheads="1"/>
          </p:cNvSpPr>
          <p:nvPr/>
        </p:nvSpPr>
        <p:spPr bwMode="auto">
          <a:xfrm>
            <a:off x="3419872" y="569913"/>
            <a:ext cx="5653136" cy="5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Бит — </a:t>
            </a:r>
            <a:r>
              <a:rPr lang="ru-RU" altLang="ru-RU" sz="2000" b="1" dirty="0">
                <a:latin typeface="Tahoma" panose="020B0604030504040204" pitchFamily="34" charset="0"/>
              </a:rPr>
              <a:t>наименьшая структурная единица информации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бит (двоичное число)=0 или 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байт = 8 бит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Кбайт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10</a:t>
            </a:r>
            <a:r>
              <a:rPr lang="ru-RU" altLang="ru-RU" sz="2100" dirty="0">
                <a:latin typeface="Arial" panose="020B0604020202020204" pitchFamily="34" charset="0"/>
              </a:rPr>
              <a:t> байт=1024 байт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Мбайт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23</a:t>
            </a:r>
            <a:r>
              <a:rPr lang="ru-RU" altLang="ru-RU" sz="2100" dirty="0">
                <a:latin typeface="Arial" panose="020B0604020202020204" pitchFamily="34" charset="0"/>
              </a:rPr>
              <a:t>бит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10</a:t>
            </a:r>
            <a:r>
              <a:rPr lang="ru-RU" altLang="ru-RU" sz="2100" dirty="0">
                <a:latin typeface="Arial" panose="020B0604020202020204" pitchFamily="34" charset="0"/>
              </a:rPr>
              <a:t> Кбайт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20</a:t>
            </a:r>
            <a:r>
              <a:rPr lang="ru-RU" altLang="ru-RU" sz="2100" dirty="0">
                <a:latin typeface="Arial" panose="020B0604020202020204" pitchFamily="34" charset="0"/>
              </a:rPr>
              <a:t> байт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Гбайт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33</a:t>
            </a:r>
            <a:r>
              <a:rPr lang="ru-RU" altLang="ru-RU" sz="2100" dirty="0">
                <a:latin typeface="Arial" panose="020B0604020202020204" pitchFamily="34" charset="0"/>
              </a:rPr>
              <a:t> бит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10</a:t>
            </a:r>
            <a:r>
              <a:rPr lang="ru-RU" altLang="ru-RU" sz="2100" dirty="0">
                <a:latin typeface="Arial" panose="020B0604020202020204" pitchFamily="34" charset="0"/>
              </a:rPr>
              <a:t> Мбайт= </a:t>
            </a:r>
            <a:r>
              <a:rPr lang="ru-RU" altLang="ru-RU" sz="2100" dirty="0"/>
              <a:t>2</a:t>
            </a:r>
            <a:r>
              <a:rPr lang="ru-RU" altLang="ru-RU" sz="2100" baseline="30000" dirty="0"/>
              <a:t>20</a:t>
            </a:r>
            <a:r>
              <a:rPr lang="ru-RU" altLang="ru-RU" sz="2100" dirty="0"/>
              <a:t> </a:t>
            </a:r>
            <a:r>
              <a:rPr lang="ru-RU" altLang="ru-RU" sz="2100" dirty="0" err="1"/>
              <a:t>Кбайта</a:t>
            </a:r>
            <a:r>
              <a:rPr lang="ru-RU" altLang="ru-RU" sz="21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Тбайт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43</a:t>
            </a:r>
            <a:r>
              <a:rPr lang="ru-RU" altLang="ru-RU" sz="2100" dirty="0">
                <a:latin typeface="Arial" panose="020B0604020202020204" pitchFamily="34" charset="0"/>
              </a:rPr>
              <a:t> бит =  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10</a:t>
            </a:r>
            <a:r>
              <a:rPr lang="ru-RU" altLang="ru-RU" sz="2100" dirty="0">
                <a:latin typeface="Arial" panose="020B0604020202020204" pitchFamily="34" charset="0"/>
              </a:rPr>
              <a:t> Гбайт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Пбайт =</a:t>
            </a:r>
            <a:r>
              <a:rPr lang="ru-RU" altLang="ru-RU" sz="2100" dirty="0"/>
              <a:t> 2</a:t>
            </a:r>
            <a:r>
              <a:rPr lang="ru-RU" altLang="ru-RU" sz="2100" baseline="30000" dirty="0"/>
              <a:t>10</a:t>
            </a:r>
            <a:r>
              <a:rPr lang="ru-RU" altLang="ru-RU" sz="2100" dirty="0"/>
              <a:t> Тбайт =</a:t>
            </a:r>
            <a:r>
              <a:rPr lang="ru-RU" altLang="ru-RU" sz="2100" dirty="0">
                <a:latin typeface="Arial" panose="020B0604020202020204" pitchFamily="34" charset="0"/>
              </a:rPr>
              <a:t> 2</a:t>
            </a:r>
            <a:r>
              <a:rPr lang="ru-RU" altLang="ru-RU" sz="2100" baseline="30000" dirty="0">
                <a:latin typeface="Arial" panose="020B0604020202020204" pitchFamily="34" charset="0"/>
              </a:rPr>
              <a:t>53</a:t>
            </a:r>
            <a:r>
              <a:rPr lang="ru-RU" altLang="ru-RU" sz="2100" dirty="0">
                <a:latin typeface="Arial" panose="020B0604020202020204" pitchFamily="34" charset="0"/>
              </a:rPr>
              <a:t> бит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Эбайт =</a:t>
            </a:r>
            <a:r>
              <a:rPr lang="ru-RU" altLang="ru-RU" sz="2100" dirty="0"/>
              <a:t> 2</a:t>
            </a:r>
            <a:r>
              <a:rPr lang="ru-RU" altLang="ru-RU" sz="2100" baseline="30000" dirty="0"/>
              <a:t>10</a:t>
            </a:r>
            <a:r>
              <a:rPr lang="ru-RU" altLang="ru-RU" sz="2100" dirty="0"/>
              <a:t> Пбайт </a:t>
            </a:r>
            <a:r>
              <a:rPr lang="ru-RU" altLang="ru-RU" sz="2100" dirty="0">
                <a:latin typeface="Arial" panose="020B0604020202020204" pitchFamily="34" charset="0"/>
              </a:rPr>
              <a:t>= 2</a:t>
            </a:r>
            <a:r>
              <a:rPr lang="ru-RU" altLang="ru-RU" sz="2100" baseline="30000" dirty="0">
                <a:latin typeface="Arial" panose="020B0604020202020204" pitchFamily="34" charset="0"/>
              </a:rPr>
              <a:t>63</a:t>
            </a:r>
            <a:r>
              <a:rPr lang="ru-RU" altLang="ru-RU" sz="2100" dirty="0">
                <a:latin typeface="Arial" panose="020B0604020202020204" pitchFamily="34" charset="0"/>
              </a:rPr>
              <a:t> бит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</a:t>
            </a:r>
            <a:r>
              <a:rPr lang="ru-RU" altLang="ru-RU" sz="2100" dirty="0" err="1">
                <a:latin typeface="Arial" panose="020B0604020202020204" pitchFamily="34" charset="0"/>
              </a:rPr>
              <a:t>Збайт</a:t>
            </a:r>
            <a:r>
              <a:rPr lang="ru-RU" altLang="ru-RU" sz="2100" dirty="0">
                <a:latin typeface="Arial" panose="020B0604020202020204" pitchFamily="34" charset="0"/>
              </a:rPr>
              <a:t> =</a:t>
            </a:r>
            <a:r>
              <a:rPr lang="ru-RU" altLang="ru-RU" sz="2100" dirty="0"/>
              <a:t> 2</a:t>
            </a:r>
            <a:r>
              <a:rPr lang="ru-RU" altLang="ru-RU" sz="2100" baseline="30000" dirty="0"/>
              <a:t>10</a:t>
            </a:r>
            <a:r>
              <a:rPr lang="ru-RU" altLang="ru-RU" sz="2100" dirty="0"/>
              <a:t> Эбайт </a:t>
            </a:r>
            <a:endParaRPr lang="ru-RU" altLang="ru-RU" sz="21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100" dirty="0">
                <a:latin typeface="Arial" panose="020B0604020202020204" pitchFamily="34" charset="0"/>
              </a:rPr>
              <a:t>1 </a:t>
            </a:r>
            <a:r>
              <a:rPr lang="ru-RU" altLang="ru-RU" sz="2100" dirty="0" err="1">
                <a:latin typeface="Arial" panose="020B0604020202020204" pitchFamily="34" charset="0"/>
              </a:rPr>
              <a:t>Ибайт</a:t>
            </a:r>
            <a:r>
              <a:rPr lang="ru-RU" altLang="ru-RU" sz="2100" dirty="0">
                <a:latin typeface="Arial" panose="020B0604020202020204" pitchFamily="34" charset="0"/>
              </a:rPr>
              <a:t> =</a:t>
            </a:r>
            <a:r>
              <a:rPr lang="ru-RU" altLang="ru-RU" sz="2100" dirty="0"/>
              <a:t> 2</a:t>
            </a:r>
            <a:r>
              <a:rPr lang="ru-RU" altLang="ru-RU" sz="2100" baseline="30000" dirty="0"/>
              <a:t>10</a:t>
            </a:r>
            <a:r>
              <a:rPr lang="ru-RU" altLang="ru-RU" sz="2100" dirty="0"/>
              <a:t> </a:t>
            </a:r>
            <a:r>
              <a:rPr lang="ru-RU" altLang="ru-RU" sz="2100" dirty="0" err="1"/>
              <a:t>Збайт</a:t>
            </a:r>
            <a:r>
              <a:rPr lang="ru-RU" altLang="ru-RU" sz="2100" dirty="0"/>
              <a:t> </a:t>
            </a:r>
            <a:endParaRPr lang="ru-RU" altLang="ru-RU" sz="21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300" i="1" dirty="0"/>
              <a:t>Обычно отдельно характеризуют </a:t>
            </a:r>
            <a:r>
              <a:rPr lang="ru-RU" altLang="ru-RU" sz="2300" b="1" i="1" dirty="0"/>
              <a:t>емкость оперативной</a:t>
            </a:r>
            <a:r>
              <a:rPr lang="ru-RU" altLang="ru-RU" sz="2300" i="1" dirty="0"/>
              <a:t> памяти и </a:t>
            </a:r>
            <a:r>
              <a:rPr lang="ru-RU" altLang="ru-RU" sz="2300" b="1" i="1" dirty="0"/>
              <a:t>емкость внешней </a:t>
            </a:r>
            <a:r>
              <a:rPr lang="ru-RU" altLang="ru-RU" sz="2300" i="1" dirty="0"/>
              <a:t>памяти </a:t>
            </a:r>
            <a:endParaRPr lang="ru-RU" altLang="ru-RU" sz="23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7"/>
          <p:cNvSpPr>
            <a:spLocks noChangeArrowheads="1"/>
          </p:cNvSpPr>
          <p:nvPr/>
        </p:nvSpPr>
        <p:spPr bwMode="auto">
          <a:xfrm>
            <a:off x="1043608" y="47386"/>
            <a:ext cx="7704856" cy="68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ru-RU" altLang="ru-RU" sz="3000" b="1" dirty="0">
                <a:cs typeface="Calibri" panose="020F0502020204030204" pitchFamily="34" charset="0"/>
              </a:rPr>
              <a:t>Емкость оперативной памяти — для ПЭВМ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ru-RU" altLang="ru-RU" sz="2600" b="1" i="1" dirty="0">
                <a:cs typeface="Calibri" panose="020F0502020204030204" pitchFamily="34" charset="0"/>
              </a:rPr>
              <a:t>в 2004 году </a:t>
            </a:r>
            <a:r>
              <a:rPr lang="ru-RU" altLang="ru-RU" sz="2600" b="1" dirty="0">
                <a:cs typeface="Calibri" panose="020F0502020204030204" pitchFamily="34" charset="0"/>
              </a:rPr>
              <a:t>– 128-256 Мб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i="1" dirty="0">
                <a:cs typeface="Calibri" panose="020F0502020204030204" pitchFamily="34" charset="0"/>
              </a:rPr>
              <a:t>в 2006 году </a:t>
            </a:r>
            <a:r>
              <a:rPr lang="ru-RU" altLang="ru-RU" sz="2600" b="1" dirty="0">
                <a:cs typeface="Calibri" panose="020F0502020204030204" pitchFamily="34" charset="0"/>
              </a:rPr>
              <a:t>– 256-512 Мб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dirty="0">
                <a:cs typeface="Calibri" panose="020F0502020204030204" pitchFamily="34" charset="0"/>
              </a:rPr>
              <a:t>.  .  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i="1" dirty="0">
                <a:cs typeface="Calibri" panose="020F0502020204030204" pitchFamily="34" charset="0"/>
              </a:rPr>
              <a:t>в 2016 году </a:t>
            </a:r>
            <a:r>
              <a:rPr lang="ru-RU" altLang="ru-RU" sz="2600" b="1" dirty="0">
                <a:cs typeface="Calibri" panose="020F0502020204030204" pitchFamily="34" charset="0"/>
              </a:rPr>
              <a:t>– </a:t>
            </a:r>
            <a:r>
              <a:rPr lang="en-US" altLang="ru-RU" sz="2600" b="1" dirty="0">
                <a:cs typeface="Calibri" panose="020F0502020204030204" pitchFamily="34" charset="0"/>
              </a:rPr>
              <a:t>&gt; 4000</a:t>
            </a:r>
            <a:r>
              <a:rPr lang="ru-RU" altLang="ru-RU" sz="2600" b="1" dirty="0">
                <a:cs typeface="Calibri" panose="020F0502020204030204" pitchFamily="34" charset="0"/>
              </a:rPr>
              <a:t> Мб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dirty="0">
                <a:cs typeface="Calibri" panose="020F0502020204030204" pitchFamily="34" charset="0"/>
              </a:rPr>
              <a:t>.  .  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i="1" dirty="0" smtClean="0">
                <a:cs typeface="Calibri" panose="020F0502020204030204" pitchFamily="34" charset="0"/>
              </a:rPr>
              <a:t>С </a:t>
            </a:r>
            <a:r>
              <a:rPr lang="ru-RU" altLang="ru-RU" sz="2600" b="1" i="1" dirty="0">
                <a:cs typeface="Calibri" panose="020F0502020204030204" pitchFamily="34" charset="0"/>
              </a:rPr>
              <a:t>2019 г</a:t>
            </a:r>
            <a:r>
              <a:rPr lang="ru-RU" altLang="ru-RU" sz="2600" b="1" dirty="0">
                <a:cs typeface="Calibri" panose="020F0502020204030204" pitchFamily="34" charset="0"/>
              </a:rPr>
              <a:t>.: 1, 2, 3, 4, 8, 16, </a:t>
            </a:r>
            <a:r>
              <a:rPr lang="ru-RU" altLang="ru-RU" sz="2600" b="1" dirty="0">
                <a:solidFill>
                  <a:srgbClr val="FF0000"/>
                </a:solidFill>
                <a:cs typeface="Calibri" panose="020F0502020204030204" pitchFamily="34" charset="0"/>
              </a:rPr>
              <a:t>32</a:t>
            </a:r>
            <a:r>
              <a:rPr lang="ru-RU" altLang="ru-RU" sz="2600" b="1" dirty="0">
                <a:cs typeface="Calibri" panose="020F0502020204030204" pitchFamily="34" charset="0"/>
              </a:rPr>
              <a:t>, 64, 128 </a:t>
            </a:r>
            <a:r>
              <a:rPr lang="ru-RU" altLang="ru-RU" sz="2600" b="1" dirty="0" smtClean="0">
                <a:cs typeface="Calibri" panose="020F0502020204030204" pitchFamily="34" charset="0"/>
              </a:rPr>
              <a:t>Гб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600" b="1" dirty="0" smtClean="0">
                <a:cs typeface="Calibri" panose="020F0502020204030204" pitchFamily="34" charset="0"/>
              </a:rPr>
              <a:t>. . .</a:t>
            </a:r>
            <a:endParaRPr lang="ru-RU" altLang="ru-RU" sz="2600" b="1" dirty="0">
              <a:cs typeface="Calibri" panose="020F0502020204030204" pitchFamily="34" charset="0"/>
            </a:endParaRPr>
          </a:p>
          <a:p>
            <a:pPr marL="360000" lvl="1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sz="2000" dirty="0"/>
              <a:t>современным играм нужно уже свыше </a:t>
            </a:r>
            <a:r>
              <a:rPr lang="ru-RU" sz="2000" dirty="0">
                <a:solidFill>
                  <a:srgbClr val="FF0000"/>
                </a:solidFill>
              </a:rPr>
              <a:t>16 ГБ</a:t>
            </a:r>
            <a:r>
              <a:rPr lang="ru-RU" sz="2000" dirty="0"/>
              <a:t> оперативной памяти. </a:t>
            </a:r>
            <a:endParaRPr lang="ru-RU" altLang="ru-RU" sz="2200" i="1" dirty="0"/>
          </a:p>
          <a:p>
            <a:pPr marL="360000" lvl="1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i="1" dirty="0"/>
              <a:t>Выбор памяти зависит от того, поддерживает ли его материнская плата</a:t>
            </a:r>
          </a:p>
          <a:p>
            <a:pPr marL="360000" lvl="1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u-RU" altLang="ru-RU" sz="18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marL="57150" lvl="1" indent="-34290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ru-RU" altLang="ru-RU" sz="2000" i="1" dirty="0"/>
              <a:t>для 32 разрядных ПЭВМ : от 4-32 Мб до 4 Гб (2 </a:t>
            </a:r>
            <a:r>
              <a:rPr lang="ru-RU" altLang="ru-RU" sz="2000" b="1" i="1" dirty="0"/>
              <a:t>×</a:t>
            </a:r>
            <a:r>
              <a:rPr lang="ru-RU" altLang="ru-RU" sz="2000" i="1" dirty="0"/>
              <a:t> 2 ГБ) и даже до 16 Гб;</a:t>
            </a:r>
          </a:p>
          <a:p>
            <a:pPr marL="57150" lvl="1" indent="-34290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ru-RU" altLang="ru-RU" sz="2000" i="1" dirty="0"/>
              <a:t>для 64 разрядного процессора (например, blade-сервер-POWER6 4,2 ГГц с функцией синхронной </a:t>
            </a:r>
            <a:r>
              <a:rPr lang="ru-RU" altLang="ru-RU" sz="2000" i="1" dirty="0" err="1"/>
              <a:t>многопоточности</a:t>
            </a:r>
            <a:r>
              <a:rPr lang="ru-RU" altLang="ru-RU" sz="2000" i="1" dirty="0"/>
              <a:t>) до 64 Гб, 128 - 8*16, 4*32</a:t>
            </a:r>
            <a:r>
              <a:rPr lang="ru-RU" altLang="ru-RU" sz="2200" i="1" dirty="0"/>
              <a:t>.</a:t>
            </a:r>
            <a:endParaRPr lang="ru-RU" altLang="ru-RU" sz="2200" b="1" i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8489" y="260648"/>
            <a:ext cx="73455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3000" b="1" dirty="0">
                <a:latin typeface="Calibri" panose="020F0502020204030204" pitchFamily="34" charset="0"/>
                <a:cs typeface="Calibri" panose="020F0502020204030204" pitchFamily="34" charset="0"/>
              </a:rPr>
              <a:t>Емкость внешней памяти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sz="2400" i="1" dirty="0">
                <a:latin typeface="Calibri" panose="020F0502020204030204" pitchFamily="34" charset="0"/>
              </a:rPr>
              <a:t>Емкость внешней памяти зависит от типа носителя:</a:t>
            </a:r>
            <a:endParaRPr lang="ru-RU" altLang="ru-RU" sz="2400" i="1" dirty="0">
              <a:latin typeface="Calibri" panose="020F0502020204030204" pitchFamily="34" charset="0"/>
            </a:endParaRPr>
          </a:p>
          <a:p>
            <a:pPr marL="914400" lvl="1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флоп - 1.44 Мб – 3 Мб </a:t>
            </a:r>
          </a:p>
          <a:p>
            <a:pPr marL="914400" lvl="1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винчестер - от 40 Гб – до 500 Гб, 1Тб, 2, 3, 4, 5, 6, 8, 10 </a:t>
            </a:r>
            <a:r>
              <a:rPr 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Тб</a:t>
            </a:r>
            <a:endParaRPr lang="ru-RU" altLang="ru-RU" sz="2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CD - 640 Мб; DVD – 18 Гб</a:t>
            </a:r>
          </a:p>
          <a:p>
            <a:pPr marL="914400" lvl="1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флэш память - 2,4,8,10,16, 32, 64 …256</a:t>
            </a:r>
            <a:r>
              <a:rPr lang="en-US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Гб  </a:t>
            </a:r>
          </a:p>
          <a:p>
            <a:pPr marL="0" lvl="1" eaLnBrk="1" hangingPunct="1">
              <a:spcBef>
                <a:spcPct val="50000"/>
              </a:spcBef>
              <a:defRPr/>
            </a:pPr>
            <a:r>
              <a:rPr lang="ru-RU" sz="2400" i="1" dirty="0">
                <a:latin typeface="Calibri" panose="020F0502020204030204" pitchFamily="34" charset="0"/>
              </a:rPr>
              <a:t>Емкость внешней памяти характеризует объем программного обеспечения и отдельных программных продуктов, которые могут устанавливаться в ЭВМ </a:t>
            </a:r>
          </a:p>
          <a:p>
            <a:pPr marL="0" lvl="1" eaLnBrk="1" hangingPunct="1">
              <a:defRPr/>
            </a:pPr>
            <a:endParaRPr lang="ru-RU" altLang="ru-RU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1"/>
          <p:cNvSpPr>
            <a:spLocks noChangeArrowheads="1"/>
          </p:cNvSpPr>
          <p:nvPr/>
        </p:nvSpPr>
        <p:spPr bwMode="auto">
          <a:xfrm>
            <a:off x="4427984" y="1412776"/>
            <a:ext cx="38884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4200" b="1" dirty="0"/>
              <a:t>Надежность, точность, достоверность</a:t>
            </a:r>
            <a:endParaRPr lang="ru-RU" altLang="ru-RU" sz="4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7"/>
          <p:cNvSpPr>
            <a:spLocks noChangeArrowheads="1"/>
          </p:cNvSpPr>
          <p:nvPr/>
        </p:nvSpPr>
        <p:spPr bwMode="auto">
          <a:xfrm>
            <a:off x="3131840" y="0"/>
            <a:ext cx="6012160" cy="67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b="1" i="1" dirty="0">
                <a:latin typeface="Tahoma" panose="020B0604030504040204" pitchFamily="34" charset="0"/>
              </a:rPr>
              <a:t>Надежность</a:t>
            </a:r>
            <a:r>
              <a:rPr lang="ru-RU" altLang="ru-RU" b="1" dirty="0">
                <a:latin typeface="Tahoma" panose="020B0604030504040204" pitchFamily="34" charset="0"/>
              </a:rPr>
              <a:t> —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это способность ЭВМ при определенных условиях выполнять требуемые функции в течение заданного времени </a:t>
            </a:r>
            <a:br>
              <a:rPr lang="ru-RU" altLang="ru-RU" sz="2400" b="1" dirty="0">
                <a:latin typeface="Tahoma" panose="020B0604030504040204" pitchFamily="34" charset="0"/>
              </a:rPr>
            </a:br>
            <a:r>
              <a:rPr lang="ru-RU" altLang="ru-RU" sz="2400" b="1" dirty="0">
                <a:latin typeface="Tahoma" panose="020B0604030504040204" pitchFamily="34" charset="0"/>
              </a:rPr>
              <a:t>(стандарт ISO - 2382/14-78 </a:t>
            </a:r>
            <a:br>
              <a:rPr lang="ru-RU" altLang="ru-RU" sz="2400" b="1" dirty="0">
                <a:latin typeface="Tahoma" panose="020B0604030504040204" pitchFamily="34" charset="0"/>
              </a:rPr>
            </a:br>
            <a:r>
              <a:rPr lang="ru-RU" altLang="ru-RU" sz="2400" b="1" dirty="0">
                <a:latin typeface="Tahoma" panose="020B0604030504040204" pitchFamily="34" charset="0"/>
              </a:rPr>
              <a:t>(Международная организация стандартов))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200" i="1" dirty="0"/>
              <a:t>Высокая надежность ЭВМ закладывается в процессе ее производства.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200" i="1" dirty="0"/>
              <a:t>Переход на новую элементную базу - СБИС резко сокращает число используемых интегральных схем, а значит, и число их соединений друг с другом, что повышает надежность и обеспечивает требуемые режимов работы (охлаждение, защита от пыли). </a:t>
            </a:r>
            <a:endParaRPr lang="ru-RU" altLang="ru-RU" sz="2400" b="1" i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7"/>
          <p:cNvSpPr>
            <a:spLocks noChangeArrowheads="1"/>
          </p:cNvSpPr>
          <p:nvPr/>
        </p:nvSpPr>
        <p:spPr bwMode="auto">
          <a:xfrm>
            <a:off x="3599384" y="1268760"/>
            <a:ext cx="5544616" cy="5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b="1" i="1" dirty="0">
                <a:latin typeface="Tahoma" panose="020B0604030504040204" pitchFamily="34" charset="0"/>
              </a:rPr>
              <a:t>Точность</a:t>
            </a:r>
            <a:r>
              <a:rPr lang="ru-RU" altLang="ru-RU" b="1" dirty="0">
                <a:latin typeface="Tahoma" panose="020B0604030504040204" pitchFamily="34" charset="0"/>
              </a:rPr>
              <a:t> —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возможность различать почти равные значения (стандарт ISO — 2382/2-76).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200" i="1" dirty="0">
                <a:latin typeface="+mn-lt"/>
              </a:rPr>
              <a:t>Точность в основном определяется разрядностью ЭВМ, которая в зависимости от класса ЭВМ может составлять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ru-RU" altLang="ru-RU" sz="2200" b="1" i="1" dirty="0">
                <a:latin typeface="+mn-lt"/>
              </a:rPr>
              <a:t>32, 64 и 128 двоичных разрядов</a:t>
            </a:r>
            <a:endParaRPr lang="ru-RU" altLang="ru-RU" sz="2200" i="1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200" i="1" dirty="0">
                <a:latin typeface="+mn-lt"/>
                <a:ea typeface="MS Mincho" pitchFamily="49" charset="-128"/>
              </a:rPr>
              <a:t>На точность также влияют используемые структурные единицы представления информации (байт, слово, двойное слово).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200" b="1" i="1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67"/>
          <p:cNvSpPr>
            <a:spLocks noChangeArrowheads="1"/>
          </p:cNvSpPr>
          <p:nvPr/>
        </p:nvSpPr>
        <p:spPr bwMode="auto">
          <a:xfrm>
            <a:off x="3491880" y="764704"/>
            <a:ext cx="5760640" cy="633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b="1" i="1" dirty="0">
                <a:latin typeface="Tahoma" panose="020B0604030504040204" pitchFamily="34" charset="0"/>
              </a:rPr>
              <a:t>Достоверность</a:t>
            </a:r>
            <a:r>
              <a:rPr lang="ru-RU" altLang="ru-RU" b="1" dirty="0">
                <a:latin typeface="Tahoma" panose="020B0604030504040204" pitchFamily="34" charset="0"/>
              </a:rPr>
              <a:t> —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свойство информации быть правильно воспринятой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Достоверность характеризуется вероятностью получения безошибочных результатов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400" dirty="0"/>
              <a:t>Заданный уровень достоверности обеспечивается аппаратурно-программными средствами контроля самой ЭВМ.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ru-RU" altLang="ru-RU" sz="2400" dirty="0"/>
              <a:t>Возможны методы контроля достоверности путем решения эталонных задач и повторных расчетов.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3" y="97744"/>
            <a:ext cx="7737326" cy="261117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Архитектуры первых компьютеров (сер. 20 в.):</a:t>
            </a:r>
            <a:br>
              <a:rPr lang="ru-RU" sz="3200" b="1" dirty="0">
                <a:latin typeface="+mn-lt"/>
              </a:rPr>
            </a:br>
            <a:r>
              <a:rPr lang="ru-RU" sz="3200" b="1" dirty="0">
                <a:latin typeface="+mn-lt"/>
              </a:rPr>
              <a:t/>
            </a:r>
            <a:br>
              <a:rPr lang="ru-RU" sz="3200" b="1" dirty="0">
                <a:latin typeface="+mn-lt"/>
              </a:rPr>
            </a:br>
            <a:r>
              <a:rPr lang="ru-RU" sz="2400" b="1" i="1" dirty="0">
                <a:latin typeface="+mn-lt"/>
              </a:rPr>
              <a:t>Принстонская архитектура </a:t>
            </a:r>
            <a:br>
              <a:rPr lang="ru-RU" sz="2400" b="1" i="1" dirty="0">
                <a:latin typeface="+mn-lt"/>
              </a:rPr>
            </a:br>
            <a:r>
              <a:rPr lang="ru-RU" sz="2400" b="1" i="1" dirty="0">
                <a:latin typeface="+mn-lt"/>
              </a:rPr>
              <a:t/>
            </a:r>
            <a:br>
              <a:rPr lang="ru-RU" sz="2400" b="1" i="1" dirty="0">
                <a:latin typeface="+mn-lt"/>
              </a:rPr>
            </a:br>
            <a:r>
              <a:rPr lang="ru-RU" sz="2400" b="1" i="1" dirty="0">
                <a:latin typeface="+mn-lt"/>
              </a:rPr>
              <a:t>	              		Гарвардская архитектура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24944"/>
            <a:ext cx="3646321" cy="26111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296" y="3212976"/>
            <a:ext cx="4098411" cy="26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3402124" y="332656"/>
            <a:ext cx="4932040" cy="3240361"/>
          </a:xfrm>
        </p:spPr>
        <p:txBody>
          <a:bodyPr>
            <a:normAutofit fontScale="90000"/>
          </a:bodyPr>
          <a:lstStyle/>
          <a:p>
            <a:r>
              <a:rPr lang="ru-RU" altLang="ru-RU" sz="3600" b="1" dirty="0">
                <a:latin typeface="+mn-lt"/>
              </a:rPr>
              <a:t>Понятия:</a:t>
            </a:r>
            <a:br>
              <a:rPr lang="ru-RU" altLang="ru-RU" sz="3600" b="1" dirty="0">
                <a:latin typeface="+mn-lt"/>
              </a:rPr>
            </a:br>
            <a:r>
              <a:rPr lang="ru-RU" altLang="ru-RU" sz="3600" b="1" dirty="0">
                <a:latin typeface="+mn-lt"/>
              </a:rPr>
              <a:t> </a:t>
            </a:r>
            <a:br>
              <a:rPr lang="ru-RU" altLang="ru-RU" sz="3600" b="1" dirty="0">
                <a:latin typeface="+mn-lt"/>
              </a:rPr>
            </a:br>
            <a:r>
              <a:rPr lang="ru-RU" altLang="ru-RU" sz="3600" b="1" dirty="0">
                <a:latin typeface="+mn-lt"/>
              </a:rPr>
              <a:t>- структура, </a:t>
            </a:r>
            <a:br>
              <a:rPr lang="ru-RU" altLang="ru-RU" sz="3600" b="1" dirty="0">
                <a:latin typeface="+mn-lt"/>
              </a:rPr>
            </a:br>
            <a:r>
              <a:rPr lang="ru-RU" altLang="ru-RU" sz="3600" b="1" dirty="0">
                <a:latin typeface="+mn-lt"/>
              </a:rPr>
              <a:t>- архитектура, </a:t>
            </a:r>
            <a:br>
              <a:rPr lang="ru-RU" altLang="ru-RU" sz="3600" b="1" dirty="0">
                <a:latin typeface="+mn-lt"/>
              </a:rPr>
            </a:br>
            <a:r>
              <a:rPr lang="ru-RU" altLang="ru-RU" sz="3600" b="1" dirty="0">
                <a:latin typeface="+mn-lt"/>
              </a:rPr>
              <a:t>- группы характеристик ЭВМ</a:t>
            </a:r>
            <a:r>
              <a:rPr lang="ru-RU" altLang="ru-RU" sz="3600" dirty="0">
                <a:latin typeface="+mn-lt"/>
              </a:rPr>
              <a:t/>
            </a:r>
            <a:br>
              <a:rPr lang="ru-RU" altLang="ru-RU" sz="3600" dirty="0">
                <a:latin typeface="+mn-lt"/>
              </a:rPr>
            </a:br>
            <a:endParaRPr lang="ru-RU" altLang="ru-RU" sz="36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204087"/>
            <a:ext cx="2503317" cy="362219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036689"/>
            <a:ext cx="2938527" cy="19569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Текст 2"/>
          <p:cNvSpPr>
            <a:spLocks noGrp="1"/>
          </p:cNvSpPr>
          <p:nvPr>
            <p:ph type="body" idx="1"/>
          </p:nvPr>
        </p:nvSpPr>
        <p:spPr>
          <a:xfrm>
            <a:off x="2339752" y="116632"/>
            <a:ext cx="6696744" cy="64807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ru-RU" altLang="ru-RU" sz="3200" b="1" dirty="0">
                <a:cs typeface="Arial" panose="020B0604020202020204" pitchFamily="34" charset="0"/>
              </a:rPr>
              <a:t>Сущность фон-неймановской концепции: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altLang="ru-RU" sz="2800" b="1" i="1" dirty="0">
                <a:cs typeface="Arial" panose="020B0604020202020204" pitchFamily="34" charset="0"/>
              </a:rPr>
              <a:t>Двоичное кодирование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altLang="ru-RU" sz="2800" b="1" i="1" dirty="0">
                <a:cs typeface="Arial" panose="020B0604020202020204" pitchFamily="34" charset="0"/>
              </a:rPr>
              <a:t>Программное управление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altLang="ru-RU" sz="2800" b="1" i="1" dirty="0">
                <a:cs typeface="Arial" panose="020B0604020202020204" pitchFamily="34" charset="0"/>
              </a:rPr>
              <a:t>Однородность памяти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altLang="ru-RU" sz="2800" b="1" i="1" dirty="0">
                <a:cs typeface="Arial" panose="020B0604020202020204" pitchFamily="34" charset="0"/>
              </a:rPr>
              <a:t>Адресуемость памяти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altLang="ru-RU" b="1" i="1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ru-RU" altLang="ru-RU" sz="3200" dirty="0"/>
          </a:p>
        </p:txBody>
      </p:sp>
      <p:pic>
        <p:nvPicPr>
          <p:cNvPr id="1026" name="Picture 2" descr="Фотография Джон Нейман (photo John Neumann)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10593"/>
            <a:ext cx="4032448" cy="307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3908" y="44624"/>
            <a:ext cx="4824536" cy="2520280"/>
          </a:xfrm>
        </p:spPr>
        <p:txBody>
          <a:bodyPr>
            <a:noAutofit/>
          </a:bodyPr>
          <a:lstStyle/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ru-RU" sz="3200" b="1" i="1" dirty="0">
                <a:latin typeface="+mn-lt"/>
                <a:ea typeface="+mn-ea"/>
                <a:cs typeface="Arial" panose="020B0604020202020204" pitchFamily="34" charset="0"/>
              </a:rPr>
              <a:t>Принцип двоичного кодирования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>
          <a:xfrm>
            <a:off x="3419872" y="2540784"/>
            <a:ext cx="5328592" cy="288032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600" i="1" dirty="0">
                <a:cs typeface="Arial" panose="020B0604020202020204" pitchFamily="34" charset="0"/>
              </a:rPr>
              <a:t>Вся информация, как данные, так и команды кодируются двоичными цифрами 0 и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600" i="1" dirty="0">
                <a:cs typeface="Arial" panose="020B0604020202020204" pitchFamily="34" charset="0"/>
              </a:rPr>
              <a:t>Каждый тип информации представляется в двоичном виде и имеет свой формат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476672"/>
            <a:ext cx="5544616" cy="60486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 формате числа выделяют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/>
              <a:t>	</a:t>
            </a:r>
            <a:r>
              <a:rPr lang="ru-RU" i="1" u="sng" dirty="0"/>
              <a:t>поле знака и поле значащих разрядов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ru-RU" i="1" u="sng" dirty="0"/>
          </a:p>
          <a:p>
            <a:pPr>
              <a:defRPr/>
            </a:pPr>
            <a:r>
              <a:rPr lang="ru-RU" dirty="0"/>
              <a:t>В формате команды выделяют </a:t>
            </a:r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ru-RU" i="1" u="sng" dirty="0"/>
              <a:t>поле кода операции и поле адресов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ru-RU" i="1" u="sng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sz="2000" i="1" dirty="0"/>
              <a:t>                 </a:t>
            </a:r>
            <a:r>
              <a:rPr lang="en-US" sz="2000" i="1" dirty="0"/>
              <a:t>r </a:t>
            </a:r>
            <a:r>
              <a:rPr lang="ru-RU" sz="2000" i="1" dirty="0"/>
              <a:t>разрядов                  </a:t>
            </a:r>
            <a:r>
              <a:rPr lang="en-US" sz="2000" i="1" dirty="0"/>
              <a:t>p</a:t>
            </a:r>
            <a:r>
              <a:rPr lang="ru-RU" sz="2000" i="1" dirty="0"/>
              <a:t>  разрядов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i="1" dirty="0"/>
              <a:t>Команда имеет вид </a:t>
            </a:r>
            <a:r>
              <a:rPr lang="en-US" i="1" dirty="0"/>
              <a:t>(</a:t>
            </a:r>
            <a:r>
              <a:rPr lang="en-US" i="1" dirty="0" err="1"/>
              <a:t>r+p</a:t>
            </a:r>
            <a:r>
              <a:rPr lang="en-US" i="1" dirty="0"/>
              <a:t>)-</a:t>
            </a:r>
            <a:r>
              <a:rPr lang="ru-RU" dirty="0"/>
              <a:t>разрядной двоичной комбинации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11819"/>
              </p:ext>
            </p:extLst>
          </p:nvPr>
        </p:nvGraphicFramePr>
        <p:xfrm>
          <a:off x="3635896" y="3789040"/>
          <a:ext cx="4968552" cy="360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5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172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Код операции</a:t>
                      </a:r>
                      <a:r>
                        <a:rPr lang="en-US" sz="2000" dirty="0">
                          <a:effectLst/>
                        </a:rPr>
                        <a:t>- (</a:t>
                      </a:r>
                      <a:r>
                        <a:rPr lang="ru-RU" sz="2000" dirty="0">
                          <a:effectLst/>
                        </a:rPr>
                        <a:t>КО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Адресная часть </a:t>
                      </a:r>
                      <a:r>
                        <a:rPr lang="en-US" sz="2000" dirty="0">
                          <a:effectLst/>
                        </a:rPr>
                        <a:t>– (A</a:t>
                      </a:r>
                      <a:r>
                        <a:rPr lang="ru-RU" sz="2000" dirty="0">
                          <a:effectLst/>
                        </a:rPr>
                        <a:t>Ч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54147"/>
              </p:ext>
            </p:extLst>
          </p:nvPr>
        </p:nvGraphicFramePr>
        <p:xfrm>
          <a:off x="3779912" y="1916832"/>
          <a:ext cx="5112568" cy="360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876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Поле знака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Поле значащих разрядов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7"/>
          <p:cNvSpPr>
            <a:spLocks noChangeArrowheads="1"/>
          </p:cNvSpPr>
          <p:nvPr/>
        </p:nvSpPr>
        <p:spPr bwMode="auto">
          <a:xfrm>
            <a:off x="2987824" y="262776"/>
            <a:ext cx="6048672" cy="586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None/>
              <a:defRPr/>
            </a:pPr>
            <a:r>
              <a:rPr lang="ru-RU" sz="3200" b="1" i="1" dirty="0">
                <a:latin typeface="+mn-lt"/>
              </a:rPr>
              <a:t>2. Принцип программного управления</a:t>
            </a:r>
          </a:p>
          <a:p>
            <a:pPr marL="342900" indent="-342900"/>
            <a:r>
              <a:rPr lang="ru-RU" altLang="ru-RU" sz="2600" i="1" dirty="0">
                <a:latin typeface="+mn-lt"/>
              </a:rPr>
              <a:t>Все вычисления, предписанные алгоритмом решения задачи, должны быть представлены в виде программы</a:t>
            </a:r>
          </a:p>
          <a:p>
            <a:pPr marL="342900" indent="-342900"/>
            <a:r>
              <a:rPr lang="ru-RU" sz="2600" i="1" dirty="0">
                <a:latin typeface="+mn-lt"/>
              </a:rPr>
              <a:t>Программа состоит </a:t>
            </a:r>
            <a:r>
              <a:rPr lang="ru-RU" altLang="ru-RU" sz="2600" i="1" dirty="0"/>
              <a:t>из последовательности управляющих слов — команд</a:t>
            </a:r>
            <a:r>
              <a:rPr lang="ru-RU" sz="2600" i="1" dirty="0">
                <a:latin typeface="+mn-lt"/>
              </a:rPr>
              <a:t>, которые выполняются процессором друг за другом в определенной последовательности</a:t>
            </a:r>
            <a:endParaRPr lang="ru-RU" sz="2600" dirty="0"/>
          </a:p>
          <a:p>
            <a:pPr>
              <a:spcBef>
                <a:spcPct val="0"/>
              </a:spcBef>
              <a:buFontTx/>
              <a:buNone/>
            </a:pPr>
            <a:endParaRPr lang="ru-RU" altLang="ru-RU" i="1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7"/>
          <p:cNvSpPr>
            <a:spLocks noChangeArrowheads="1"/>
          </p:cNvSpPr>
          <p:nvPr/>
        </p:nvSpPr>
        <p:spPr bwMode="auto">
          <a:xfrm>
            <a:off x="2483768" y="116632"/>
            <a:ext cx="6048672" cy="83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3200" b="1" i="1" dirty="0"/>
              <a:t>3. Принцип однородности памяти</a:t>
            </a:r>
          </a:p>
          <a:p>
            <a:pPr marL="342900" indent="-342900">
              <a:spcBef>
                <a:spcPts val="600"/>
              </a:spcBef>
            </a:pPr>
            <a:r>
              <a:rPr lang="ru-RU" sz="2200" i="1" dirty="0"/>
              <a:t>Как команды, так и данные хранятся в одной и той же памяти (кодируются в одной и той же системе счисления - чаще всего двоичной) и внешне в памяти неразличимы</a:t>
            </a:r>
          </a:p>
          <a:p>
            <a:pPr marL="342900" indent="-342900">
              <a:spcBef>
                <a:spcPts val="600"/>
              </a:spcBef>
            </a:pPr>
            <a:r>
              <a:rPr lang="ru-RU" sz="2200" i="1" dirty="0"/>
              <a:t>Распознать возможно по способу использования</a:t>
            </a:r>
          </a:p>
          <a:p>
            <a:pPr marL="342900" indent="-342900">
              <a:spcBef>
                <a:spcPts val="600"/>
              </a:spcBef>
            </a:pPr>
            <a:r>
              <a:rPr lang="ru-RU" sz="2200" i="1" dirty="0"/>
              <a:t>Над командами можно выполнять такие же действия, как и над данными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i="1" dirty="0"/>
              <a:t>Для доступа к программам, командам и операндам используются их адреса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i="1" dirty="0"/>
              <a:t>В качестве адресов выступают номера ячеек памяти ЭВМ, предназначенных для хранения объектов</a:t>
            </a:r>
          </a:p>
          <a:p>
            <a:endParaRPr lang="ru-RU" sz="3000" i="1" dirty="0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4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44624"/>
            <a:ext cx="5976664" cy="1512168"/>
          </a:xfrm>
        </p:spPr>
        <p:txBody>
          <a:bodyPr/>
          <a:lstStyle/>
          <a:p>
            <a:pPr>
              <a:defRPr/>
            </a:pPr>
            <a:r>
              <a:rPr lang="ru-RU" sz="3200" b="1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4.</a:t>
            </a:r>
            <a:r>
              <a:rPr lang="ru-RU" sz="32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ru-RU" sz="3200" b="1" i="1" dirty="0">
                <a:latin typeface="+mn-lt"/>
                <a:ea typeface="+mn-ea"/>
                <a:cs typeface="Arial" panose="020B0604020202020204" pitchFamily="34" charset="0"/>
              </a:rPr>
              <a:t>Принцип адресуемости памяти</a:t>
            </a: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>
          <a:xfrm>
            <a:off x="2987824" y="1268760"/>
            <a:ext cx="5688632" cy="5112568"/>
          </a:xfrm>
        </p:spPr>
        <p:txBody>
          <a:bodyPr>
            <a:normAutofit/>
          </a:bodyPr>
          <a:lstStyle/>
          <a:p>
            <a:pPr marL="342900" indent="-342900" fontAlgn="base">
              <a:spcAft>
                <a:spcPct val="0"/>
              </a:spcAft>
            </a:pPr>
            <a:r>
              <a:rPr lang="ru-RU" altLang="ru-RU" sz="2600" i="1" dirty="0">
                <a:latin typeface="Calibri" panose="020F0502020204030204" pitchFamily="34" charset="0"/>
                <a:cs typeface="Arial" panose="020B0604020202020204" pitchFamily="34" charset="0"/>
              </a:rPr>
              <a:t>Структурно основная память состоит из пронумерованных ячеек</a:t>
            </a:r>
          </a:p>
          <a:p>
            <a:pPr marL="342900" indent="-342900" fontAlgn="base">
              <a:spcAft>
                <a:spcPct val="0"/>
              </a:spcAft>
            </a:pPr>
            <a:r>
              <a:rPr lang="ru-RU" altLang="ru-RU" sz="2600" i="1" dirty="0">
                <a:latin typeface="Calibri" panose="020F0502020204030204" pitchFamily="34" charset="0"/>
                <a:cs typeface="Arial" panose="020B0604020202020204" pitchFamily="34" charset="0"/>
              </a:rPr>
              <a:t>Процессору в любой момент доступна любая ячейка</a:t>
            </a:r>
          </a:p>
          <a:p>
            <a:pPr marL="342900" indent="-342900" fontAlgn="base">
              <a:spcAft>
                <a:spcPct val="0"/>
              </a:spcAft>
            </a:pPr>
            <a:r>
              <a:rPr lang="ru-RU" altLang="ru-RU" sz="2600" i="1" dirty="0">
                <a:latin typeface="Calibri" panose="020F0502020204030204" pitchFamily="34" charset="0"/>
                <a:cs typeface="Arial" panose="020B0604020202020204" pitchFamily="34" charset="0"/>
              </a:rPr>
              <a:t>Двоичные коды команд и данных разделяются на единицы информации, называемые словами и хранятся в ячейках памяти</a:t>
            </a:r>
          </a:p>
          <a:p>
            <a:pPr marL="342900" indent="-342900" fontAlgn="base">
              <a:spcAft>
                <a:spcPct val="0"/>
              </a:spcAft>
            </a:pPr>
            <a:r>
              <a:rPr lang="ru-RU" altLang="ru-RU" sz="2600" i="1" dirty="0">
                <a:latin typeface="Calibri" panose="020F0502020204030204" pitchFamily="34" charset="0"/>
                <a:cs typeface="Arial" panose="020B0604020202020204" pitchFamily="34" charset="0"/>
              </a:rPr>
              <a:t>Для доступа используются номера соответствующих ячеек – адреса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6" y="836712"/>
            <a:ext cx="817158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6386"/>
            <a:ext cx="6737003" cy="67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67"/>
          <p:cNvSpPr>
            <a:spLocks noChangeArrowheads="1"/>
          </p:cNvSpPr>
          <p:nvPr/>
        </p:nvSpPr>
        <p:spPr bwMode="auto">
          <a:xfrm>
            <a:off x="3201326" y="620688"/>
            <a:ext cx="5942674" cy="5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ЭВМ — </a:t>
            </a:r>
            <a:r>
              <a:rPr lang="ru-RU" altLang="ru-RU" sz="2000" b="1" dirty="0">
                <a:latin typeface="Tahoma" panose="020B0604030504040204" pitchFamily="34" charset="0"/>
              </a:rPr>
              <a:t>это комплекс технических и программных средств, предназначенный для автоматизации подготовки и решения задач пользователей.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Структура —</a:t>
            </a:r>
            <a:r>
              <a:rPr lang="ru-RU" altLang="ru-RU" sz="2000" b="1" dirty="0">
                <a:latin typeface="Tahoma" panose="020B0604030504040204" pitchFamily="34" charset="0"/>
              </a:rPr>
              <a:t> совокупность элементов и их связей:</a:t>
            </a:r>
            <a:endParaRPr lang="en-US" altLang="ru-RU" sz="20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u-RU" altLang="ru-RU" sz="2000" i="1" dirty="0">
                <a:latin typeface="Tahoma" panose="020B0604030504040204" pitchFamily="34" charset="0"/>
              </a:rPr>
              <a:t>структура технических средств, </a:t>
            </a:r>
            <a:endParaRPr lang="en-US" altLang="ru-RU" sz="2000" i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u-RU" altLang="ru-RU" sz="2000" i="1" dirty="0">
                <a:latin typeface="Tahoma" panose="020B0604030504040204" pitchFamily="34" charset="0"/>
              </a:rPr>
              <a:t>структура программных средств,</a:t>
            </a:r>
            <a:endParaRPr lang="en-US" altLang="ru-RU" sz="2000" i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u-RU" altLang="ru-RU" sz="2000" i="1" dirty="0">
                <a:latin typeface="Tahoma" panose="020B0604030504040204" pitchFamily="34" charset="0"/>
              </a:rPr>
              <a:t>структура аппаратно-программных средств.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Архитектура ЭВМ  —</a:t>
            </a:r>
            <a:r>
              <a:rPr lang="ru-RU" altLang="ru-RU" sz="2000" b="1" dirty="0">
                <a:latin typeface="Tahoma" panose="020B0604030504040204" pitchFamily="34" charset="0"/>
              </a:rPr>
              <a:t> </a:t>
            </a:r>
            <a:r>
              <a:rPr lang="en-US" altLang="ru-RU" sz="2000" b="1" dirty="0">
                <a:latin typeface="Tahoma" panose="020B0604030504040204" pitchFamily="34" charset="0"/>
              </a:rPr>
              <a:t> </a:t>
            </a:r>
            <a:r>
              <a:rPr lang="ru-RU" altLang="ru-RU" sz="2000" b="1" dirty="0">
                <a:latin typeface="Tahoma" panose="020B0604030504040204" pitchFamily="34" charset="0"/>
              </a:rPr>
              <a:t>это многоуровневая иерархия аппаратно-программных средств, из которых строится ЭВМ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48" y="116632"/>
            <a:ext cx="679306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67"/>
          <p:cNvSpPr>
            <a:spLocks noChangeArrowheads="1"/>
          </p:cNvSpPr>
          <p:nvPr/>
        </p:nvSpPr>
        <p:spPr bwMode="auto">
          <a:xfrm>
            <a:off x="2508920" y="228600"/>
            <a:ext cx="6383560" cy="617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Характеристики ЭВМ</a:t>
            </a:r>
            <a:r>
              <a:rPr lang="en-US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>
                <a:latin typeface="Tahoma" panose="020B0604030504040204" pitchFamily="34" charset="0"/>
              </a:rPr>
              <a:t>с точки зрения человеко-машинного интерфейса</a:t>
            </a:r>
          </a:p>
          <a:p>
            <a:pPr eaLnBrk="1" hangingPunct="1">
              <a:lnSpc>
                <a:spcPct val="100000"/>
              </a:lnSpc>
              <a:spcBef>
                <a:spcPct val="80000"/>
              </a:spcBef>
              <a:buFontTx/>
              <a:buNone/>
            </a:pPr>
            <a:r>
              <a:rPr lang="ru-RU" altLang="ru-RU" sz="2000" b="1" dirty="0">
                <a:latin typeface="Tahoma" panose="020B0604030504040204" pitchFamily="34" charset="0"/>
              </a:rPr>
              <a:t>Технические и эксплуатационные характеристики ЭВМ 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ru-RU" altLang="ru-RU" sz="1800" dirty="0">
                <a:latin typeface="Tahoma" panose="020B0604030504040204" pitchFamily="34" charset="0"/>
              </a:rPr>
              <a:t>(</a:t>
            </a:r>
            <a:r>
              <a:rPr lang="ru-RU" altLang="ru-RU" sz="1800" i="1" dirty="0">
                <a:latin typeface="Tahoma" panose="020B0604030504040204" pitchFamily="34" charset="0"/>
              </a:rPr>
              <a:t>быстродействие и производительность, показатели надежности, достоверности, точности, емкость оперативной и внешней памяти</a:t>
            </a:r>
            <a:r>
              <a:rPr lang="ru-RU" altLang="ru-RU" sz="1800" dirty="0">
                <a:latin typeface="Tahoma" panose="020B0604030504040204" pitchFamily="34" charset="0"/>
              </a:rPr>
              <a:t>, габаритные размеры, стоимость технических и программных средств, особенности эксплуатации и др.)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latin typeface="Tahoma" panose="020B0604030504040204" pitchFamily="34" charset="0"/>
              </a:rPr>
              <a:t>Характеристики и состав функциональных модулей базовой конфигурации ЭВМ 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ru-RU" altLang="ru-RU" sz="1800" dirty="0">
                <a:latin typeface="Tahoma" panose="020B0604030504040204" pitchFamily="34" charset="0"/>
              </a:rPr>
              <a:t>(возможность расширения состава технических и программных средств; возможность изменения структуры)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latin typeface="Tahoma" panose="020B0604030504040204" pitchFamily="34" charset="0"/>
              </a:rPr>
              <a:t>Состав программного обеспечения ЭВМ </a:t>
            </a:r>
            <a:br>
              <a:rPr lang="ru-RU" altLang="ru-RU" sz="2000" b="1" dirty="0">
                <a:latin typeface="Tahoma" panose="020B0604030504040204" pitchFamily="34" charset="0"/>
              </a:rPr>
            </a:br>
            <a:r>
              <a:rPr lang="ru-RU" altLang="ru-RU" sz="2000" b="1" dirty="0">
                <a:latin typeface="Tahoma" panose="020B0604030504040204" pitchFamily="34" charset="0"/>
              </a:rPr>
              <a:t>и сервисных услуг 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ru-RU" altLang="ru-RU" sz="1800" dirty="0">
                <a:latin typeface="Tahoma" panose="020B0604030504040204" pitchFamily="34" charset="0"/>
              </a:rPr>
              <a:t>(операционная система или среда, пакеты прикладных программ, средства автоматизации программирования)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67"/>
          <p:cNvSpPr>
            <a:spLocks noChangeArrowheads="1"/>
          </p:cNvSpPr>
          <p:nvPr/>
        </p:nvSpPr>
        <p:spPr bwMode="auto">
          <a:xfrm>
            <a:off x="3347865" y="413544"/>
            <a:ext cx="5616624" cy="42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b="1" dirty="0">
                <a:latin typeface="Tahoma" panose="020B0604030504040204" pitchFamily="34" charset="0"/>
              </a:rPr>
              <a:t>Быстродействие —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600" i="1" dirty="0">
                <a:cs typeface="Calibri" panose="020F0502020204030204" pitchFamily="34" charset="0"/>
              </a:rPr>
              <a:t>число определенного типа команд, выполняемых ЭВМ за одну секунду</a:t>
            </a:r>
            <a:endParaRPr lang="ru-RU" altLang="ru-RU" sz="2600" b="1" i="1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100000"/>
              </a:spcBef>
              <a:spcAft>
                <a:spcPct val="50000"/>
              </a:spcAft>
              <a:buFontTx/>
              <a:buNone/>
            </a:pPr>
            <a:r>
              <a:rPr lang="ru-RU" altLang="ru-RU" b="1" dirty="0">
                <a:cs typeface="Calibri" panose="020F0502020204030204" pitchFamily="34" charset="0"/>
              </a:rPr>
              <a:t>Производительность</a:t>
            </a:r>
            <a:r>
              <a:rPr lang="ru-RU" altLang="ru-RU" b="1" dirty="0">
                <a:latin typeface="Tahoma" panose="020B0604030504040204" pitchFamily="34" charset="0"/>
              </a:rPr>
              <a:t> —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ru-RU" altLang="ru-RU" sz="2600" i="1" dirty="0">
                <a:cs typeface="Calibri" panose="020F0502020204030204" pitchFamily="34" charset="0"/>
              </a:rPr>
              <a:t>это объем работ (например, число стандартных программ), выполняемый ЭВМ в единицу времени</a:t>
            </a:r>
            <a:endParaRPr lang="en-US" altLang="ru-RU" sz="2600" i="1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67"/>
          <p:cNvSpPr>
            <a:spLocks noChangeArrowheads="1"/>
          </p:cNvSpPr>
          <p:nvPr/>
        </p:nvSpPr>
        <p:spPr bwMode="auto">
          <a:xfrm>
            <a:off x="2508920" y="764704"/>
            <a:ext cx="6527576" cy="5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Единица измерения быстродействия </a:t>
            </a:r>
            <a:endParaRPr lang="en-US" altLang="ru-RU" sz="24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MIPS (</a:t>
            </a:r>
            <a:r>
              <a:rPr lang="ru-RU" altLang="ru-RU" sz="2400" b="1" dirty="0" err="1">
                <a:latin typeface="Tahoma" panose="020B0604030504040204" pitchFamily="34" charset="0"/>
              </a:rPr>
              <a:t>Million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Instructions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Per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Second</a:t>
            </a:r>
            <a:r>
              <a:rPr lang="ru-RU" altLang="ru-RU" sz="2400" b="1" dirty="0">
                <a:latin typeface="Tahoma" panose="020B0604030504040204" pitchFamily="34" charset="0"/>
              </a:rPr>
              <a:t>) — </a:t>
            </a:r>
            <a:br>
              <a:rPr lang="ru-RU" altLang="ru-RU" sz="2400" b="1" dirty="0">
                <a:latin typeface="Tahoma" panose="020B0604030504040204" pitchFamily="34" charset="0"/>
              </a:rPr>
            </a:br>
            <a:r>
              <a:rPr lang="ru-RU" altLang="ru-RU" sz="2400" b="1" dirty="0">
                <a:latin typeface="Tahoma" panose="020B0604030504040204" pitchFamily="34" charset="0"/>
              </a:rPr>
              <a:t>миллион операций в секунду.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5000"/>
              </a:spcBef>
            </a:pPr>
            <a:r>
              <a:rPr lang="ru-RU" altLang="ru-RU" sz="2000" b="1" dirty="0">
                <a:latin typeface="Tahoma" panose="020B0604030504040204" pitchFamily="34" charset="0"/>
              </a:rPr>
              <a:t> </a:t>
            </a:r>
            <a:r>
              <a:rPr lang="ru-RU" altLang="ru-RU" sz="2400" i="1" dirty="0">
                <a:cs typeface="Calibri" panose="020F0502020204030204" pitchFamily="34" charset="0"/>
              </a:rPr>
              <a:t>Обычно рассматриваются наиболее короткие операции типа сложения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Для оценки современных ЭВМ применяется достаточно редко по следующим причинам:</a:t>
            </a:r>
          </a:p>
          <a:p>
            <a:pPr marL="342900" lvl="1" indent="-342900" eaLnBrk="1" hangingPunct="1">
              <a:lnSpc>
                <a:spcPct val="100000"/>
              </a:lnSpc>
              <a:spcBef>
                <a:spcPct val="25000"/>
              </a:spcBef>
            </a:pPr>
            <a:r>
              <a:rPr lang="ru-RU" altLang="ru-RU" i="1" dirty="0">
                <a:cs typeface="Calibri" panose="020F0502020204030204" pitchFamily="34" charset="0"/>
              </a:rPr>
              <a:t>набор команд современных микропроцессоров может включать сотни команд, сильно отличающихся друг от друга длительностью выполнения</a:t>
            </a:r>
          </a:p>
          <a:p>
            <a:pPr marL="342900" lvl="1" indent="-342900" eaLnBrk="1" hangingPunct="1">
              <a:lnSpc>
                <a:spcPct val="100000"/>
              </a:lnSpc>
              <a:spcBef>
                <a:spcPct val="25000"/>
              </a:spcBef>
            </a:pPr>
            <a:r>
              <a:rPr lang="ru-RU" altLang="ru-RU" i="1" dirty="0">
                <a:cs typeface="Calibri" panose="020F0502020204030204" pitchFamily="34" charset="0"/>
              </a:rPr>
              <a:t>значение, выраженное в MIPS, меняется в зависимости от особенностей программ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67"/>
          <p:cNvSpPr>
            <a:spLocks noChangeArrowheads="1"/>
          </p:cNvSpPr>
          <p:nvPr/>
        </p:nvSpPr>
        <p:spPr bwMode="auto">
          <a:xfrm>
            <a:off x="3059832" y="1196752"/>
            <a:ext cx="6414174" cy="369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Единица измерения быстродействия </a:t>
            </a:r>
            <a:endParaRPr lang="en-US" altLang="ru-RU" sz="24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ru-RU" altLang="ru-RU" sz="2400" b="1" dirty="0">
                <a:latin typeface="Tahoma" panose="020B0604030504040204" pitchFamily="34" charset="0"/>
              </a:rPr>
              <a:t>MF</a:t>
            </a:r>
            <a:r>
              <a:rPr lang="en-US" altLang="ru-RU" sz="2400" b="1" dirty="0">
                <a:latin typeface="Tahoma" panose="020B0604030504040204" pitchFamily="34" charset="0"/>
              </a:rPr>
              <a:t>L</a:t>
            </a:r>
            <a:r>
              <a:rPr lang="ru-RU" altLang="ru-RU" sz="2400" b="1" dirty="0">
                <a:latin typeface="Tahoma" panose="020B0604030504040204" pitchFamily="34" charset="0"/>
              </a:rPr>
              <a:t>OPS (</a:t>
            </a:r>
            <a:r>
              <a:rPr lang="ru-RU" altLang="ru-RU" sz="2400" b="1" dirty="0" err="1">
                <a:latin typeface="Tahoma" panose="020B0604030504040204" pitchFamily="34" charset="0"/>
              </a:rPr>
              <a:t>Million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Floating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Point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Operations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Per</a:t>
            </a:r>
            <a:r>
              <a:rPr lang="ru-RU" altLang="ru-RU" sz="2400" b="1" dirty="0">
                <a:latin typeface="Tahoma" panose="020B0604030504040204" pitchFamily="34" charset="0"/>
              </a:rPr>
              <a:t> </a:t>
            </a:r>
            <a:r>
              <a:rPr lang="ru-RU" altLang="ru-RU" sz="2400" b="1" dirty="0" err="1">
                <a:latin typeface="Tahoma" panose="020B0604030504040204" pitchFamily="34" charset="0"/>
              </a:rPr>
              <a:t>Second</a:t>
            </a:r>
            <a:r>
              <a:rPr lang="ru-RU" altLang="ru-RU" sz="2400" b="1" dirty="0">
                <a:latin typeface="Tahoma" panose="020B0604030504040204" pitchFamily="34" charset="0"/>
              </a:rPr>
              <a:t>) — миллион операций с плавающей точкой в секунду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5000"/>
              </a:spcBef>
            </a:pPr>
            <a:r>
              <a:rPr lang="ru-RU" altLang="ru-RU" sz="2400" i="1" dirty="0">
                <a:cs typeface="Calibri" panose="020F0502020204030204" pitchFamily="34" charset="0"/>
              </a:rPr>
              <a:t>Для персональных компьютеров этот показатель практически не применяется из-за особенностей решаемых задач и структурных характеристик ЭВМ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7"/>
          <p:cNvSpPr>
            <a:spLocks noChangeArrowheads="1"/>
          </p:cNvSpPr>
          <p:nvPr/>
        </p:nvSpPr>
        <p:spPr bwMode="auto">
          <a:xfrm>
            <a:off x="2555776" y="1124744"/>
            <a:ext cx="6588224" cy="53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 dirty="0">
                <a:latin typeface="Tahoma" panose="020B0604030504040204" pitchFamily="34" charset="0"/>
              </a:rPr>
              <a:t>Тестовые наборы для комплексных оценок производительности:</a:t>
            </a:r>
          </a:p>
          <a:p>
            <a:pPr marL="342900" lvl="1" indent="-342900" eaLnBrk="1" hangingPunct="1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наборы тестов фирм-изготовителей для оценивания качества собственных изделий</a:t>
            </a:r>
          </a:p>
          <a:p>
            <a:pPr marL="342900" lvl="1" indent="-342900" eaLnBrk="1" hangingPunct="1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стандартные универсальные тесты для ЭВМ, предназначенных для крупномасштабных вычислений</a:t>
            </a:r>
          </a:p>
          <a:p>
            <a:pPr marL="342900" lvl="1" indent="-342900" eaLnBrk="1" hangingPunct="1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специализированные тесты для конкретных областей применения компьютеров</a:t>
            </a:r>
            <a:endParaRPr lang="en-US" alt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ru-RU" sz="2000" b="1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defRPr/>
            </a:pPr>
            <a:r>
              <a:rPr lang="ru-RU" altLang="ru-RU" sz="2000" b="1" dirty="0">
                <a:latin typeface="Tahoma" panose="020B0604030504040204" pitchFamily="34" charset="0"/>
              </a:rPr>
              <a:t>Пакеты : </a:t>
            </a:r>
            <a:r>
              <a:rPr lang="en-US" altLang="ru-RU" sz="2000" b="1" dirty="0">
                <a:latin typeface="Tahoma" panose="020B0604030504040204" pitchFamily="34" charset="0"/>
              </a:rPr>
              <a:t>LINPACK, LAPACK</a:t>
            </a:r>
            <a:r>
              <a:rPr lang="ru-RU" altLang="ru-RU" sz="2000" b="1" dirty="0">
                <a:latin typeface="Tahoma" panose="020B0604030504040204" pitchFamily="34" charset="0"/>
              </a:rPr>
              <a:t> используются для ранжирования компьютеров в списках ТОР500 и ТОР50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884</Words>
  <Application>Microsoft Office PowerPoint</Application>
  <PresentationFormat>Экран (4:3)</PresentationFormat>
  <Paragraphs>149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MS Mincho</vt:lpstr>
      <vt:lpstr>Arial</vt:lpstr>
      <vt:lpstr>Calibri</vt:lpstr>
      <vt:lpstr>Calibri Light</vt:lpstr>
      <vt:lpstr>Tahoma</vt:lpstr>
      <vt:lpstr>Times New Roman</vt:lpstr>
      <vt:lpstr>Office Theme</vt:lpstr>
      <vt:lpstr>Презентация PowerPoint</vt:lpstr>
      <vt:lpstr>Понятия:   - структура,  - архитектура,  - группы характеристик ЭВМ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Архитектуры первых компьютеров (сер. 20 в.):  Принстонская архитектура                    Гарвардская архитектура</vt:lpstr>
      <vt:lpstr>Презентация PowerPoint</vt:lpstr>
      <vt:lpstr>Принцип двоичного кодирования</vt:lpstr>
      <vt:lpstr>Презентация PowerPoint</vt:lpstr>
      <vt:lpstr>Презентация PowerPoint</vt:lpstr>
      <vt:lpstr>Презентация PowerPoint</vt:lpstr>
      <vt:lpstr>4. Принцип адресуемости памяти</vt:lpstr>
      <vt:lpstr>Презентация PowerPoint</vt:lpstr>
      <vt:lpstr>Презентация PowerPoint</vt:lpstr>
    </vt:vector>
  </TitlesOfParts>
  <Company>MCIT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характеристики ЭВМ</dc:title>
  <dc:creator>KRV</dc:creator>
  <cp:lastModifiedBy>Ольга</cp:lastModifiedBy>
  <cp:revision>156</cp:revision>
  <dcterms:created xsi:type="dcterms:W3CDTF">2008-11-21T10:58:01Z</dcterms:created>
  <dcterms:modified xsi:type="dcterms:W3CDTF">2024-09-25T17:48:17Z</dcterms:modified>
</cp:coreProperties>
</file>