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0475900"/>
  <p:notesSz cx="6858000" cy="9144000"/>
  <p:embeddedFontLst>
    <p:embeddedFont>
      <p:font typeface="Oxygen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xygen-bold.fntdata"/><Relationship Id="rId14" Type="http://schemas.openxmlformats.org/officeDocument/2006/relationships/font" Target="fonts/Oxygen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071563" y="1143000"/>
            <a:ext cx="47148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1071563" y="1143000"/>
            <a:ext cx="47148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:notes"/>
          <p:cNvSpPr/>
          <p:nvPr>
            <p:ph idx="2" type="sldImg"/>
          </p:nvPr>
        </p:nvSpPr>
        <p:spPr>
          <a:xfrm>
            <a:off x="1071563" y="1143000"/>
            <a:ext cx="47148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db7f57d5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4db7f57d5e_0_0:notes"/>
          <p:cNvSpPr/>
          <p:nvPr>
            <p:ph idx="2" type="sldImg"/>
          </p:nvPr>
        </p:nvSpPr>
        <p:spPr>
          <a:xfrm>
            <a:off x="1071563" y="1143000"/>
            <a:ext cx="47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9:notes"/>
          <p:cNvSpPr/>
          <p:nvPr>
            <p:ph idx="2" type="sldImg"/>
          </p:nvPr>
        </p:nvSpPr>
        <p:spPr>
          <a:xfrm>
            <a:off x="1071563" y="1143000"/>
            <a:ext cx="47148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db7f57d5e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4db7f57d5e_0_5:notes"/>
          <p:cNvSpPr/>
          <p:nvPr>
            <p:ph idx="2" type="sldImg"/>
          </p:nvPr>
        </p:nvSpPr>
        <p:spPr>
          <a:xfrm>
            <a:off x="1071563" y="1143000"/>
            <a:ext cx="47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db7f57d5e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4db7f57d5e_0_12:notes"/>
          <p:cNvSpPr/>
          <p:nvPr>
            <p:ph idx="2" type="sldImg"/>
          </p:nvPr>
        </p:nvSpPr>
        <p:spPr>
          <a:xfrm>
            <a:off x="1071563" y="1143000"/>
            <a:ext cx="47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db7f57d5e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4db7f57d5e_0_25:notes"/>
          <p:cNvSpPr/>
          <p:nvPr>
            <p:ph idx="2" type="sldImg"/>
          </p:nvPr>
        </p:nvSpPr>
        <p:spPr>
          <a:xfrm>
            <a:off x="1071563" y="1143000"/>
            <a:ext cx="47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db7f57d5e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4db7f57d5e_0_34:notes"/>
          <p:cNvSpPr/>
          <p:nvPr>
            <p:ph idx="2" type="sldImg"/>
          </p:nvPr>
        </p:nvSpPr>
        <p:spPr>
          <a:xfrm>
            <a:off x="1071563" y="1143000"/>
            <a:ext cx="47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db7f57d5e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4db7f57d5e_0_39:notes"/>
          <p:cNvSpPr/>
          <p:nvPr>
            <p:ph idx="2" type="sldImg"/>
          </p:nvPr>
        </p:nvSpPr>
        <p:spPr>
          <a:xfrm>
            <a:off x="1071563" y="1143000"/>
            <a:ext cx="47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785694" y="1122363"/>
            <a:ext cx="890452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6000"/>
              <a:buFont typeface="Oxygen"/>
              <a:buNone/>
              <a:defRPr b="0" i="0" sz="60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309489" y="3602038"/>
            <a:ext cx="785693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D6E71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23077" y="0"/>
            <a:ext cx="1192479" cy="673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">
  <p:cSld name="1_Blank">
    <p:bg>
      <p:bgPr>
        <a:solidFill>
          <a:srgbClr val="174665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23077" y="0"/>
            <a:ext cx="1192479" cy="673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2917" y="1"/>
            <a:ext cx="1192479" cy="6737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bg>
      <p:bgPr>
        <a:solidFill>
          <a:srgbClr val="17466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720219" y="374364"/>
            <a:ext cx="863621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3600"/>
              <a:buFont typeface="Oxygen"/>
              <a:buNone/>
              <a:defRPr b="0" i="0" sz="36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55" name="Google Shape;5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23077" y="1"/>
            <a:ext cx="1192479" cy="6737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721583" y="457200"/>
            <a:ext cx="337875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3200"/>
              <a:buFont typeface="Oxygen"/>
              <a:buNone/>
              <a:defRPr b="0" i="0" sz="32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4370500" y="987427"/>
            <a:ext cx="489357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D6E7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2" type="body"/>
          </p:nvPr>
        </p:nvSpPr>
        <p:spPr>
          <a:xfrm>
            <a:off x="721583" y="2057400"/>
            <a:ext cx="337875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D6E7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23077" y="0"/>
            <a:ext cx="1192479" cy="673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721583" y="457200"/>
            <a:ext cx="337875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3200"/>
              <a:buFont typeface="Oxygen"/>
              <a:buNone/>
              <a:defRPr b="0" i="0" sz="32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4453628" y="987427"/>
            <a:ext cx="48751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D6E71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721583" y="2057400"/>
            <a:ext cx="337875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D6E7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23077" y="0"/>
            <a:ext cx="1192479" cy="673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bg>
      <p:bgPr>
        <a:solidFill>
          <a:srgbClr val="174665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785694" y="1122363"/>
            <a:ext cx="890452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xygen"/>
              <a:buNone/>
              <a:defRPr b="0" i="0" sz="6000" u="none" cap="none" strike="noStrik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09489" y="3602038"/>
            <a:ext cx="785693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23077" y="1"/>
            <a:ext cx="1192479" cy="6737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720219" y="365127"/>
            <a:ext cx="868239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3600"/>
              <a:buFont typeface="Oxygen"/>
              <a:buNone/>
              <a:defRPr b="0" i="0" sz="36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0219" y="1825625"/>
            <a:ext cx="86823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D6E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23077" y="0"/>
            <a:ext cx="1192479" cy="673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714763" y="1709740"/>
            <a:ext cx="878945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6000"/>
              <a:buFont typeface="Oxygen"/>
              <a:buNone/>
              <a:defRPr b="0" i="0" sz="60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714763" y="4589465"/>
            <a:ext cx="8789455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23077" y="0"/>
            <a:ext cx="1192479" cy="673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Section Header">
  <p:cSld name="1_Section Header">
    <p:bg>
      <p:bgPr>
        <a:solidFill>
          <a:srgbClr val="1B5878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735083" y="1709740"/>
            <a:ext cx="878945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xygen"/>
              <a:buNone/>
              <a:defRPr b="0" i="0" sz="6000" u="none" cap="none" strike="noStrik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735083" y="4589465"/>
            <a:ext cx="8789455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23077" y="1"/>
            <a:ext cx="1192479" cy="6737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720219" y="365127"/>
            <a:ext cx="865469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3600"/>
              <a:buFont typeface="Oxygen"/>
              <a:buNone/>
              <a:defRPr b="0" i="0" sz="36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720220" y="1825625"/>
            <a:ext cx="407147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D6E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5303432" y="1825625"/>
            <a:ext cx="407147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D6E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23077" y="0"/>
            <a:ext cx="1192479" cy="673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721583" y="365127"/>
            <a:ext cx="868103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3600"/>
              <a:buFont typeface="Oxygen"/>
              <a:buNone/>
              <a:defRPr b="0" i="0" sz="36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721584" y="1681163"/>
            <a:ext cx="407909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D6E7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721584" y="2505075"/>
            <a:ext cx="407909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D6E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3" type="body"/>
          </p:nvPr>
        </p:nvSpPr>
        <p:spPr>
          <a:xfrm>
            <a:off x="5303431" y="1681163"/>
            <a:ext cx="4099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D6E7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4" type="body"/>
          </p:nvPr>
        </p:nvSpPr>
        <p:spPr>
          <a:xfrm>
            <a:off x="5303431" y="2505075"/>
            <a:ext cx="4099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D6E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23077" y="0"/>
            <a:ext cx="1192479" cy="673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720219" y="374364"/>
            <a:ext cx="863621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3600"/>
              <a:buFont typeface="Oxygen"/>
              <a:buNone/>
              <a:defRPr b="0" i="0" sz="36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47" name="Google Shape;4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23077" y="0"/>
            <a:ext cx="1192479" cy="673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23077" y="0"/>
            <a:ext cx="1192479" cy="673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720219" y="365127"/>
            <a:ext cx="870087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3600"/>
              <a:buFont typeface="Oxygen"/>
              <a:buNone/>
              <a:defRPr b="0" i="0" sz="36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720219" y="1825625"/>
            <a:ext cx="870087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D6E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D6E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D6E7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123077" y="0"/>
            <a:ext cx="1192479" cy="67379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785694" y="1122363"/>
            <a:ext cx="890452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6000"/>
              <a:buFont typeface="Oxygen"/>
              <a:buNone/>
            </a:pPr>
            <a:r>
              <a:rPr lang="en-US"/>
              <a:t>Usando un grid</a:t>
            </a:r>
            <a:endParaRPr b="0" i="0" sz="6000" u="none" cap="none" strike="noStrike">
              <a:solidFill>
                <a:srgbClr val="6D6E7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1309489" y="3602038"/>
            <a:ext cx="785693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2400"/>
              <a:buFont typeface="Arial"/>
              <a:buNone/>
            </a:pPr>
            <a:r>
              <a:rPr lang="en-US">
                <a:solidFill>
                  <a:srgbClr val="F05351"/>
                </a:solidFill>
              </a:rPr>
              <a:t>Código replicable y exportable</a:t>
            </a:r>
            <a:endParaRPr b="0" i="0" sz="2400" u="none" cap="none" strike="noStrike">
              <a:solidFill>
                <a:srgbClr val="F0535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720219" y="365127"/>
            <a:ext cx="868239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3600"/>
              <a:buFont typeface="Oxygen"/>
              <a:buNone/>
            </a:pPr>
            <a:r>
              <a:rPr lang="en-US">
                <a:solidFill>
                  <a:srgbClr val="174665"/>
                </a:solidFill>
              </a:rPr>
              <a:t>¿Qué es un grid (grilla) y </a:t>
            </a:r>
            <a:r>
              <a:rPr lang="en-US">
                <a:solidFill>
                  <a:srgbClr val="F05351"/>
                </a:solidFill>
              </a:rPr>
              <a:t>para </a:t>
            </a:r>
            <a:r>
              <a:rPr lang="en-US">
                <a:solidFill>
                  <a:srgbClr val="F05351"/>
                </a:solidFill>
              </a:rPr>
              <a:t>qué</a:t>
            </a:r>
            <a:r>
              <a:rPr lang="en-US">
                <a:solidFill>
                  <a:srgbClr val="F05351"/>
                </a:solidFill>
              </a:rPr>
              <a:t> me sirve</a:t>
            </a:r>
            <a:r>
              <a:rPr lang="en-US">
                <a:solidFill>
                  <a:srgbClr val="174665"/>
                </a:solidFill>
              </a:rPr>
              <a:t>?</a:t>
            </a:r>
            <a:endParaRPr b="0" i="0" sz="3600" u="none" cap="none" strike="noStrike">
              <a:solidFill>
                <a:srgbClr val="174665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720219" y="1825625"/>
            <a:ext cx="86823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800"/>
              <a:buFont typeface="Arial"/>
              <a:buNone/>
            </a:pPr>
            <a:r>
              <a:rPr lang="en-US"/>
              <a:t>Un grid es una estructura de CSS que permite al contenido agruparse tanto horizontal como verticalmente de forma consistente usando las mismas clases. </a:t>
            </a:r>
            <a:endParaRPr/>
          </a:p>
          <a:p>
            <a:pPr indent="-114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800"/>
              <a:buFont typeface="Arial"/>
              <a:buNone/>
            </a:pPr>
            <a:r>
              <a:rPr lang="en-US"/>
              <a:t>Son creados de forma genérica, y no para un solo proyecto.</a:t>
            </a:r>
            <a:endParaRPr/>
          </a:p>
          <a:p>
            <a:pPr indent="-114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-114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800"/>
              <a:buFont typeface="Arial"/>
              <a:buNone/>
            </a:pPr>
            <a:r>
              <a:rPr lang="en-US"/>
              <a:t>Ventajas:</a:t>
            </a:r>
            <a:endParaRPr/>
          </a:p>
          <a:p>
            <a:pPr indent="-114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5351"/>
              </a:buClr>
              <a:buSzPts val="1800"/>
              <a:buChar char="•"/>
            </a:pPr>
            <a:r>
              <a:rPr lang="en-US"/>
              <a:t>Aumenta la productividad (programamos más rápido)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5351"/>
              </a:buClr>
              <a:buSzPts val="1800"/>
              <a:buChar char="•"/>
            </a:pPr>
            <a:r>
              <a:rPr lang="en-US"/>
              <a:t>Trabajamos todos con las mismas clases (más fácil compartir código)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5351"/>
              </a:buClr>
              <a:buSzPts val="1800"/>
              <a:buChar char="•"/>
            </a:pPr>
            <a:r>
              <a:rPr lang="en-US"/>
              <a:t>Facilitan trabajar responsive (no escribimos tantos media queries)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5351"/>
              </a:buClr>
              <a:buSzPts val="1800"/>
              <a:buChar char="•"/>
            </a:pPr>
            <a:r>
              <a:rPr lang="en-US"/>
              <a:t>Sirven para casi todos los diseños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Desventajas: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5351"/>
              </a:buClr>
              <a:buSzPts val="1800"/>
              <a:buChar char="•"/>
            </a:pPr>
            <a:r>
              <a:rPr lang="en-US"/>
              <a:t>Puede agregar líneas de código innecesarias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5351"/>
              </a:buClr>
              <a:buSzPts val="1800"/>
              <a:buChar char="•"/>
            </a:pPr>
            <a:r>
              <a:rPr lang="en-US"/>
              <a:t>Algunos diseños complejos no se pueden hacer con nuestro sistema de grillas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720219" y="365127"/>
            <a:ext cx="8682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3600"/>
              <a:buFont typeface="Oxygen"/>
              <a:buNone/>
            </a:pPr>
            <a:r>
              <a:rPr lang="en-US">
                <a:solidFill>
                  <a:srgbClr val="174665"/>
                </a:solidFill>
              </a:rPr>
              <a:t>Componentes </a:t>
            </a:r>
            <a:r>
              <a:rPr lang="en-US">
                <a:solidFill>
                  <a:srgbClr val="F05351"/>
                </a:solidFill>
              </a:rPr>
              <a:t>Principales</a:t>
            </a:r>
            <a:endParaRPr b="0" i="0" sz="3600" u="none" cap="none" strike="noStrike">
              <a:solidFill>
                <a:srgbClr val="F0535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720219" y="1825625"/>
            <a:ext cx="8682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Los sistemas de grid tienen dos componentes principales </a:t>
            </a:r>
            <a:r>
              <a:rPr b="1" lang="en-US">
                <a:solidFill>
                  <a:srgbClr val="174665"/>
                </a:solidFill>
              </a:rPr>
              <a:t>filas</a:t>
            </a:r>
            <a:r>
              <a:rPr b="1" lang="en-US"/>
              <a:t> </a:t>
            </a:r>
            <a:r>
              <a:rPr lang="en-US"/>
              <a:t>y </a:t>
            </a:r>
            <a:r>
              <a:rPr b="1" lang="en-US">
                <a:solidFill>
                  <a:srgbClr val="F05351"/>
                </a:solidFill>
              </a:rPr>
              <a:t>columnas</a:t>
            </a:r>
            <a:r>
              <a:rPr b="1" lang="en-US">
                <a:solidFill>
                  <a:srgbClr val="6D6E71"/>
                </a:solidFill>
              </a:rPr>
              <a:t>. </a:t>
            </a:r>
            <a:r>
              <a:rPr lang="en-US">
                <a:solidFill>
                  <a:srgbClr val="6D6E71"/>
                </a:solidFill>
              </a:rPr>
              <a:t>Las </a:t>
            </a:r>
            <a:r>
              <a:rPr b="1" lang="en-US">
                <a:solidFill>
                  <a:srgbClr val="174665"/>
                </a:solidFill>
              </a:rPr>
              <a:t>filas</a:t>
            </a:r>
            <a:r>
              <a:rPr lang="en-US">
                <a:solidFill>
                  <a:srgbClr val="6D6E71"/>
                </a:solidFill>
              </a:rPr>
              <a:t> son utilizadas para acomodar las </a:t>
            </a:r>
            <a:r>
              <a:rPr b="1" lang="en-US">
                <a:solidFill>
                  <a:srgbClr val="F05351"/>
                </a:solidFill>
              </a:rPr>
              <a:t>columnas</a:t>
            </a:r>
            <a:r>
              <a:rPr lang="en-US">
                <a:solidFill>
                  <a:srgbClr val="6D6E71"/>
                </a:solidFill>
              </a:rPr>
              <a:t>. Las columnas son utilizadas para acomodar la estructura final y el contenido que vemos en las páginas. Algunos sistemas de grid incluyen además componentes </a:t>
            </a:r>
            <a:r>
              <a:rPr b="1" lang="en-US">
                <a:solidFill>
                  <a:srgbClr val="6D6E71"/>
                </a:solidFill>
              </a:rPr>
              <a:t>contenedor</a:t>
            </a:r>
            <a:r>
              <a:rPr lang="en-US">
                <a:solidFill>
                  <a:srgbClr val="6D6E71"/>
                </a:solidFill>
              </a:rPr>
              <a:t> que nos permiten definir el ancho de las columnas.</a:t>
            </a:r>
            <a:endParaRPr>
              <a:solidFill>
                <a:srgbClr val="6D6E7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714775" y="1709745"/>
            <a:ext cx="8789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6000"/>
              <a:buFont typeface="Oxygen"/>
              <a:buNone/>
            </a:pPr>
            <a:r>
              <a:rPr lang="en-US">
                <a:solidFill>
                  <a:srgbClr val="174665"/>
                </a:solidFill>
              </a:rPr>
              <a:t>Actividad I</a:t>
            </a:r>
            <a:endParaRPr b="0" i="0" sz="6000" u="none" cap="none" strike="noStrike">
              <a:solidFill>
                <a:srgbClr val="174665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714738" y="3451665"/>
            <a:ext cx="8789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>
                <a:solidFill>
                  <a:srgbClr val="6D6E71"/>
                </a:solidFill>
              </a:rPr>
              <a:t>Vamos a planear el wireframe de una web usando sistema de grid</a:t>
            </a:r>
            <a:endParaRPr b="0" i="0" sz="2400" u="none" cap="none" strike="noStrike">
              <a:solidFill>
                <a:srgbClr val="6D6E7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720219" y="365127"/>
            <a:ext cx="8682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3600"/>
              <a:buFont typeface="Oxygen"/>
              <a:buNone/>
            </a:pPr>
            <a:r>
              <a:rPr lang="en-US">
                <a:solidFill>
                  <a:srgbClr val="174665"/>
                </a:solidFill>
              </a:rPr>
              <a:t>Un</a:t>
            </a:r>
            <a:r>
              <a:rPr lang="en-US">
                <a:solidFill>
                  <a:srgbClr val="F05351"/>
                </a:solidFill>
              </a:rPr>
              <a:t>Semantic</a:t>
            </a:r>
            <a:endParaRPr b="0" i="0" sz="3600" u="none" cap="none" strike="noStrike">
              <a:solidFill>
                <a:srgbClr val="F0535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219225" y="1355900"/>
            <a:ext cx="7254600" cy="17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Vamos a usar un sistema de grid sencillo llamado UnSemantic que nos permite cambiar </a:t>
            </a:r>
            <a:r>
              <a:rPr lang="en-US"/>
              <a:t>cómo</a:t>
            </a:r>
            <a:r>
              <a:rPr lang="en-US"/>
              <a:t> se ven los elementos de mi web según el dispositivo en que se encuentran</a:t>
            </a:r>
            <a:endParaRPr>
              <a:solidFill>
                <a:srgbClr val="6D6E71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7750" y="1837150"/>
            <a:ext cx="2818150" cy="502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225" y="3411500"/>
            <a:ext cx="7104324" cy="20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2390400" y="3121075"/>
            <a:ext cx="34758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05351"/>
                </a:solidFill>
                <a:latin typeface="Oxygen"/>
                <a:ea typeface="Oxygen"/>
                <a:cs typeface="Oxygen"/>
                <a:sym typeface="Oxygen"/>
              </a:rPr>
              <a:t>Escritorio (Grande)</a:t>
            </a:r>
            <a:endParaRPr b="1">
              <a:solidFill>
                <a:srgbClr val="F0535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7657750" y="1398850"/>
            <a:ext cx="34758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05351"/>
                </a:solidFill>
                <a:latin typeface="Oxygen"/>
                <a:ea typeface="Oxygen"/>
                <a:cs typeface="Oxygen"/>
                <a:sym typeface="Oxygen"/>
              </a:rPr>
              <a:t>Celular (Chico)</a:t>
            </a:r>
            <a:endParaRPr b="1">
              <a:solidFill>
                <a:srgbClr val="F0535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720219" y="365127"/>
            <a:ext cx="8682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3600"/>
              <a:buFont typeface="Oxygen"/>
              <a:buNone/>
            </a:pPr>
            <a:r>
              <a:rPr lang="en-US">
                <a:solidFill>
                  <a:srgbClr val="174665"/>
                </a:solidFill>
              </a:rPr>
              <a:t>Un</a:t>
            </a:r>
            <a:r>
              <a:rPr lang="en-US">
                <a:solidFill>
                  <a:srgbClr val="F05351"/>
                </a:solidFill>
              </a:rPr>
              <a:t>Semantic</a:t>
            </a:r>
            <a:endParaRPr b="0" i="0" sz="3600" u="none" cap="none" strike="noStrike">
              <a:solidFill>
                <a:srgbClr val="F0535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219225" y="1355900"/>
            <a:ext cx="29124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Otro ejemplo</a:t>
            </a:r>
            <a:endParaRPr>
              <a:solidFill>
                <a:srgbClr val="6D6E71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5775" y="2362152"/>
            <a:ext cx="2697275" cy="4242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628225"/>
            <a:ext cx="7321425" cy="297604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2390400" y="3121075"/>
            <a:ext cx="34758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05351"/>
                </a:solidFill>
                <a:latin typeface="Oxygen"/>
                <a:ea typeface="Oxygen"/>
                <a:cs typeface="Oxygen"/>
                <a:sym typeface="Oxygen"/>
              </a:rPr>
              <a:t>Escritorio (Grande)</a:t>
            </a:r>
            <a:endParaRPr b="1">
              <a:solidFill>
                <a:srgbClr val="F0535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7657575" y="1690825"/>
            <a:ext cx="34758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05351"/>
                </a:solidFill>
                <a:latin typeface="Oxygen"/>
                <a:ea typeface="Oxygen"/>
                <a:cs typeface="Oxygen"/>
                <a:sym typeface="Oxygen"/>
              </a:rPr>
              <a:t>Celular</a:t>
            </a:r>
            <a:r>
              <a:rPr b="1" lang="en-US">
                <a:solidFill>
                  <a:srgbClr val="F05351"/>
                </a:solidFill>
                <a:latin typeface="Oxygen"/>
                <a:ea typeface="Oxygen"/>
                <a:cs typeface="Oxygen"/>
                <a:sym typeface="Oxygen"/>
              </a:rPr>
              <a:t> (Chico)</a:t>
            </a:r>
            <a:endParaRPr b="1">
              <a:solidFill>
                <a:srgbClr val="F0535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720219" y="365127"/>
            <a:ext cx="8682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3600"/>
              <a:buFont typeface="Oxygen"/>
              <a:buNone/>
            </a:pPr>
            <a:r>
              <a:rPr lang="en-US">
                <a:solidFill>
                  <a:srgbClr val="174665"/>
                </a:solidFill>
              </a:rPr>
              <a:t>Un</a:t>
            </a:r>
            <a:r>
              <a:rPr lang="en-US">
                <a:solidFill>
                  <a:srgbClr val="F05351"/>
                </a:solidFill>
              </a:rPr>
              <a:t>Semantic</a:t>
            </a:r>
            <a:endParaRPr b="0" i="0" sz="3600" u="none" cap="none" strike="noStrike">
              <a:solidFill>
                <a:srgbClr val="F0535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219225" y="1825625"/>
            <a:ext cx="7943700" cy="28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 un programador es importante poder aprender por su cuenta. En este caso vamos a practicar leer documentación.</a:t>
            </a:r>
            <a:endParaRPr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Vamos a revisar cada uno el manual de UnSemantic para aprender a usarlo. </a:t>
            </a:r>
            <a:endParaRPr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Pide el manual impreso o revisalo con el visualizador de Visual Studio Code desde el archivo </a:t>
            </a:r>
            <a:r>
              <a:rPr b="1" lang="en-US"/>
              <a:t>manual.md</a:t>
            </a:r>
            <a:endParaRPr b="1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714775" y="1709745"/>
            <a:ext cx="8789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6000"/>
              <a:buFont typeface="Oxygen"/>
              <a:buNone/>
            </a:pPr>
            <a:r>
              <a:rPr lang="en-US">
                <a:solidFill>
                  <a:srgbClr val="174665"/>
                </a:solidFill>
              </a:rPr>
              <a:t>Actividad II</a:t>
            </a:r>
            <a:endParaRPr b="0" i="0" sz="6000" u="none" cap="none" strike="noStrike">
              <a:solidFill>
                <a:srgbClr val="174665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714738" y="3451665"/>
            <a:ext cx="8789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>
                <a:solidFill>
                  <a:srgbClr val="6D6E71"/>
                </a:solidFill>
              </a:rPr>
              <a:t>Vamos a practicar Unsemantic leyendo el manual y siguiendo los ejercicios. </a:t>
            </a:r>
            <a:endParaRPr>
              <a:solidFill>
                <a:srgbClr val="6D6E7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rgbClr val="6D6E7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>
                <a:solidFill>
                  <a:srgbClr val="6D6E71"/>
                </a:solidFill>
              </a:rPr>
              <a:t>Tendrás que crear tus propias clases para darles un color de fondo a las cajas de las columnas</a:t>
            </a:r>
            <a:endParaRPr>
              <a:solidFill>
                <a:srgbClr val="6D6E7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714775" y="1709745"/>
            <a:ext cx="8789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6000"/>
              <a:buFont typeface="Oxygen"/>
              <a:buNone/>
            </a:pPr>
            <a:r>
              <a:rPr lang="en-US">
                <a:solidFill>
                  <a:srgbClr val="174665"/>
                </a:solidFill>
              </a:rPr>
              <a:t>Actividad III</a:t>
            </a:r>
            <a:endParaRPr b="0" i="0" sz="6000" u="none" cap="none" strike="noStrike">
              <a:solidFill>
                <a:srgbClr val="174665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714750" y="3451683"/>
            <a:ext cx="8789400" cy="27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>
                <a:solidFill>
                  <a:srgbClr val="6D6E71"/>
                </a:solidFill>
              </a:rPr>
              <a:t>Debes realizar la web de la actividad 1 (el wireframe de Arqus) utilizando el Grid de Unsemantic como base de la página. </a:t>
            </a:r>
            <a:endParaRPr>
              <a:solidFill>
                <a:srgbClr val="6D6E7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rgbClr val="6D6E7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>
                <a:solidFill>
                  <a:srgbClr val="6D6E71"/>
                </a:solidFill>
              </a:rPr>
              <a:t>A nivel de colores y tipos de letra puedes elegir hacerlo como te guste, solo se tendrá en cuenta que el sistema de grillas funcione como en el wireframe</a:t>
            </a:r>
            <a:endParaRPr>
              <a:solidFill>
                <a:srgbClr val="6D6E7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