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2" r:id="rId5"/>
    <p:sldId id="259" r:id="rId6"/>
    <p:sldId id="264" r:id="rId7"/>
    <p:sldId id="261" r:id="rId8"/>
    <p:sldId id="263" r:id="rId9"/>
    <p:sldId id="265" r:id="rId10"/>
    <p:sldId id="267" r:id="rId11"/>
    <p:sldId id="266" r:id="rId12"/>
    <p:sldId id="268" r:id="rId13"/>
    <p:sldId id="26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9" d="100"/>
          <a:sy n="89" d="100"/>
        </p:scale>
        <p:origin x="3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ltLang="ja-JP"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6457E11-2905-4581-AAAE-8D2192B3ABA0}" type="datetimeFigureOut">
              <a:rPr kumimoji="1" lang="ja-JP" altLang="en-US" smtClean="0"/>
              <a:t>2016/6/14</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6296E5FB-25B7-4814-8422-BB634B47FA21}"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590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ltLang="ja-JP"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spTree>
    <p:extLst>
      <p:ext uri="{BB962C8B-B14F-4D97-AF65-F5344CB8AC3E}">
        <p14:creationId xmlns:p14="http://schemas.microsoft.com/office/powerpoint/2010/main" val="317058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6013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ltLang="ja-JP"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086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spTree>
    <p:extLst>
      <p:ext uri="{BB962C8B-B14F-4D97-AF65-F5344CB8AC3E}">
        <p14:creationId xmlns:p14="http://schemas.microsoft.com/office/powerpoint/2010/main" val="3659791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ltLang="ja-JP"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3701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ltLang="ja-JP"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47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5179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660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spTree>
    <p:extLst>
      <p:ext uri="{BB962C8B-B14F-4D97-AF65-F5344CB8AC3E}">
        <p14:creationId xmlns:p14="http://schemas.microsoft.com/office/powerpoint/2010/main" val="337493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080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spTree>
    <p:extLst>
      <p:ext uri="{BB962C8B-B14F-4D97-AF65-F5344CB8AC3E}">
        <p14:creationId xmlns:p14="http://schemas.microsoft.com/office/powerpoint/2010/main" val="292906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68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Date Placeholder 2"/>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106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spTree>
    <p:extLst>
      <p:ext uri="{BB962C8B-B14F-4D97-AF65-F5344CB8AC3E}">
        <p14:creationId xmlns:p14="http://schemas.microsoft.com/office/powerpoint/2010/main" val="2757929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ltLang="ja-JP"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30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ltLang="ja-JP"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06457E11-2905-4581-AAAE-8D2192B3ABA0}" type="datetimeFigureOut">
              <a:rPr kumimoji="1" lang="ja-JP" altLang="en-US" smtClean="0"/>
              <a:t>2016/6/14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296E5FB-25B7-4814-8422-BB634B47FA21}" type="slidenum">
              <a:rPr kumimoji="1" lang="ja-JP" altLang="en-US" smtClean="0"/>
              <a:t>‹#›</a:t>
            </a:fld>
            <a:endParaRPr kumimoji="1" lang="ja-JP" altLang="en-US"/>
          </a:p>
        </p:txBody>
      </p:sp>
    </p:spTree>
    <p:extLst>
      <p:ext uri="{BB962C8B-B14F-4D97-AF65-F5344CB8AC3E}">
        <p14:creationId xmlns:p14="http://schemas.microsoft.com/office/powerpoint/2010/main" val="49924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457E11-2905-4581-AAAE-8D2192B3ABA0}" type="datetimeFigureOut">
              <a:rPr kumimoji="1" lang="ja-JP" altLang="en-US" smtClean="0"/>
              <a:t>2016/6/14</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96E5FB-25B7-4814-8422-BB634B47FA21}" type="slidenum">
              <a:rPr kumimoji="1" lang="ja-JP" altLang="en-US" smtClean="0"/>
              <a:t>‹#›</a:t>
            </a:fld>
            <a:endParaRPr kumimoji="1" lang="ja-JP" altLang="en-US"/>
          </a:p>
        </p:txBody>
      </p:sp>
    </p:spTree>
    <p:extLst>
      <p:ext uri="{BB962C8B-B14F-4D97-AF65-F5344CB8AC3E}">
        <p14:creationId xmlns:p14="http://schemas.microsoft.com/office/powerpoint/2010/main" val="133308672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en-US" altLang="ja-JP" dirty="0" smtClean="0"/>
              <a:t>Enabling Docker in </a:t>
            </a:r>
            <a:r>
              <a:rPr kumimoji="1" lang="en-US" altLang="ja-JP" dirty="0" err="1" smtClean="0"/>
              <a:t>Openstack</a:t>
            </a:r>
            <a:endParaRPr kumimoji="1" lang="ja-JP" altLang="en-US" dirty="0"/>
          </a:p>
        </p:txBody>
      </p:sp>
      <p:sp>
        <p:nvSpPr>
          <p:cNvPr id="3" name="Subtitle 2"/>
          <p:cNvSpPr>
            <a:spLocks noGrp="1"/>
          </p:cNvSpPr>
          <p:nvPr>
            <p:ph type="subTitle" idx="1"/>
          </p:nvPr>
        </p:nvSpPr>
        <p:spPr/>
        <p:txBody>
          <a:bodyPr/>
          <a:lstStyle/>
          <a:p>
            <a:r>
              <a:rPr kumimoji="1" lang="en-US" altLang="ja-JP" dirty="0" err="1" smtClean="0"/>
              <a:t>Ingkatit</a:t>
            </a:r>
            <a:r>
              <a:rPr kumimoji="1" lang="en-US" altLang="ja-JP" dirty="0" smtClean="0"/>
              <a:t> </a:t>
            </a:r>
            <a:r>
              <a:rPr kumimoji="1" lang="en-US" altLang="ja-JP" dirty="0" err="1" smtClean="0"/>
              <a:t>Aroonsakul</a:t>
            </a:r>
            <a:r>
              <a:rPr kumimoji="1" lang="en-US" altLang="ja-JP" dirty="0" smtClean="0"/>
              <a:t> (Ohm)  </a:t>
            </a:r>
            <a:r>
              <a:rPr kumimoji="1" lang="zh-CN" altLang="en-US" sz="1800" dirty="0" smtClean="0">
                <a:latin typeface="ＭＳ Ｐ明朝" panose="02020600040205080304" pitchFamily="18" charset="-128"/>
                <a:ea typeface="ＭＳ Ｐ明朝" panose="02020600040205080304" pitchFamily="18" charset="-128"/>
              </a:rPr>
              <a:t>陈蓝</a:t>
            </a:r>
            <a:r>
              <a:rPr kumimoji="1" lang="zh-CN" altLang="en-US" sz="1800" dirty="0" smtClean="0">
                <a:latin typeface="ＭＳ Ｐ明朝" panose="02020600040205080304" pitchFamily="18" charset="-128"/>
                <a:ea typeface="ＭＳ Ｐ明朝" panose="02020600040205080304" pitchFamily="18" charset="-128"/>
              </a:rPr>
              <a:t>林</a:t>
            </a:r>
            <a:r>
              <a:rPr kumimoji="1" lang="en-US" altLang="zh-CN" dirty="0" smtClean="0"/>
              <a:t/>
            </a:r>
            <a:br>
              <a:rPr kumimoji="1" lang="en-US" altLang="zh-CN" dirty="0" smtClean="0"/>
            </a:br>
            <a:r>
              <a:rPr kumimoji="1" lang="en-US" altLang="zh-CN" dirty="0" smtClean="0"/>
              <a:t>Yang </a:t>
            </a:r>
            <a:r>
              <a:rPr kumimoji="1" lang="en-US" altLang="zh-CN" dirty="0" err="1" smtClean="0"/>
              <a:t>TianYu</a:t>
            </a:r>
            <a:r>
              <a:rPr kumimoji="1" lang="en-US" altLang="zh-CN" dirty="0" smtClean="0"/>
              <a:t> (Simon) </a:t>
            </a:r>
            <a:r>
              <a:rPr lang="ja-JP" altLang="en-US" sz="1800" dirty="0" smtClean="0"/>
              <a:t>杨</a:t>
            </a:r>
            <a:r>
              <a:rPr lang="ja-JP" altLang="en-US" sz="1800" dirty="0"/>
              <a:t>天宇</a:t>
            </a:r>
            <a:endParaRPr kumimoji="1" lang="ja-JP" altLang="en-US" sz="1800" dirty="0"/>
          </a:p>
        </p:txBody>
      </p:sp>
    </p:spTree>
    <p:extLst>
      <p:ext uri="{BB962C8B-B14F-4D97-AF65-F5344CB8AC3E}">
        <p14:creationId xmlns:p14="http://schemas.microsoft.com/office/powerpoint/2010/main" val="3790977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kumimoji="1" lang="en-US" altLang="ja-JP" dirty="0" smtClean="0"/>
              <a:t>Enabling Docker in OpenStack</a:t>
            </a:r>
            <a:endParaRPr kumimoji="1" lang="ja-JP" altLang="en-US" dirty="0"/>
          </a:p>
        </p:txBody>
      </p:sp>
      <p:sp>
        <p:nvSpPr>
          <p:cNvPr id="3" name="Content Placeholder 2"/>
          <p:cNvSpPr>
            <a:spLocks noGrp="1"/>
          </p:cNvSpPr>
          <p:nvPr>
            <p:ph idx="1"/>
          </p:nvPr>
        </p:nvSpPr>
        <p:spPr/>
        <p:txBody>
          <a:bodyPr>
            <a:normAutofit/>
          </a:bodyPr>
          <a:lstStyle/>
          <a:p>
            <a:r>
              <a:rPr kumimoji="1" lang="en-US" altLang="ja-JP" dirty="0" smtClean="0"/>
              <a:t>Nova Configuration</a:t>
            </a:r>
          </a:p>
          <a:p>
            <a:pPr lvl="1"/>
            <a:r>
              <a:rPr lang="en-US" altLang="ja-JP" dirty="0" smtClean="0"/>
              <a:t>Configuration to Nova must be made to use the Docker virtual driver</a:t>
            </a:r>
          </a:p>
          <a:p>
            <a:pPr lvl="2"/>
            <a:r>
              <a:rPr lang="en-US" altLang="ja-JP" dirty="0" smtClean="0"/>
              <a:t>Edit the configuration file /</a:t>
            </a:r>
            <a:r>
              <a:rPr lang="en-US" altLang="ja-JP" dirty="0" err="1" smtClean="0"/>
              <a:t>etc</a:t>
            </a:r>
            <a:r>
              <a:rPr lang="en-US" altLang="ja-JP" dirty="0" smtClean="0"/>
              <a:t>/</a:t>
            </a:r>
            <a:r>
              <a:rPr lang="en-US" altLang="ja-JP" dirty="0" err="1" smtClean="0"/>
              <a:t>nova.conf</a:t>
            </a:r>
            <a:r>
              <a:rPr lang="en-US" altLang="ja-JP" dirty="0" smtClean="0"/>
              <a:t> according to the following:</a:t>
            </a:r>
          </a:p>
          <a:p>
            <a:pPr lvl="2"/>
            <a:endParaRPr lang="en-US" altLang="ja-JP" dirty="0"/>
          </a:p>
          <a:p>
            <a:pPr lvl="2"/>
            <a:endParaRPr lang="en-US" altLang="ja-JP" dirty="0" smtClean="0"/>
          </a:p>
          <a:p>
            <a:pPr marL="914400" lvl="2" indent="0">
              <a:buNone/>
            </a:pPr>
            <a:endParaRPr lang="en-US" altLang="ja-JP" dirty="0"/>
          </a:p>
        </p:txBody>
      </p:sp>
      <p:sp>
        <p:nvSpPr>
          <p:cNvPr id="12" name="Rectangle 11"/>
          <p:cNvSpPr/>
          <p:nvPr/>
        </p:nvSpPr>
        <p:spPr>
          <a:xfrm>
            <a:off x="2587924" y="3970705"/>
            <a:ext cx="7247624" cy="1434384"/>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smtClean="0">
                <a:solidFill>
                  <a:schemeClr val="tx1"/>
                </a:solidFill>
              </a:rPr>
              <a:t>[DEFAULT]</a:t>
            </a:r>
          </a:p>
          <a:p>
            <a:r>
              <a:rPr lang="en-US" altLang="ja-JP" sz="1400" dirty="0" err="1" smtClean="0">
                <a:solidFill>
                  <a:schemeClr val="tx1"/>
                </a:solidFill>
              </a:rPr>
              <a:t>Compute_driver</a:t>
            </a:r>
            <a:r>
              <a:rPr lang="en-US" altLang="ja-JP" sz="1400" dirty="0" smtClean="0">
                <a:solidFill>
                  <a:schemeClr val="tx1"/>
                </a:solidFill>
              </a:rPr>
              <a:t> = </a:t>
            </a:r>
            <a:r>
              <a:rPr lang="en-US" altLang="ja-JP" sz="1400" dirty="0" err="1" smtClean="0">
                <a:solidFill>
                  <a:schemeClr val="tx1"/>
                </a:solidFill>
              </a:rPr>
              <a:t>nova.virt.docker.DockerDriver</a:t>
            </a:r>
            <a:endParaRPr lang="en-US" altLang="ja-JP" sz="1400" dirty="0" smtClean="0">
              <a:solidFill>
                <a:schemeClr val="tx1"/>
              </a:solidFill>
            </a:endParaRPr>
          </a:p>
          <a:p>
            <a:endParaRPr lang="en-US" altLang="ja-JP" sz="1400" dirty="0" smtClean="0">
              <a:solidFill>
                <a:schemeClr val="tx1"/>
              </a:solidFill>
            </a:endParaRPr>
          </a:p>
          <a:p>
            <a:r>
              <a:rPr lang="en-US" altLang="ja-JP" sz="1400" dirty="0" err="1" smtClean="0">
                <a:solidFill>
                  <a:schemeClr val="tx1"/>
                </a:solidFill>
              </a:rPr>
              <a:t>Compute_driver</a:t>
            </a:r>
            <a:r>
              <a:rPr lang="en-US" altLang="ja-JP" sz="1400" dirty="0" smtClean="0">
                <a:solidFill>
                  <a:schemeClr val="tx1"/>
                </a:solidFill>
              </a:rPr>
              <a:t> = </a:t>
            </a:r>
            <a:r>
              <a:rPr lang="en-US" altLang="ja-JP" sz="1400" dirty="0" err="1" smtClean="0">
                <a:solidFill>
                  <a:schemeClr val="tx1"/>
                </a:solidFill>
              </a:rPr>
              <a:t>libvirt.LibvirtDriver</a:t>
            </a:r>
            <a:r>
              <a:rPr lang="en-US" altLang="ja-JP" sz="1400" dirty="0" smtClean="0">
                <a:solidFill>
                  <a:schemeClr val="tx1"/>
                </a:solidFill>
              </a:rPr>
              <a:t>          //To enable Linux container</a:t>
            </a:r>
          </a:p>
          <a:p>
            <a:r>
              <a:rPr lang="en-US" altLang="ja-JP" sz="1400" dirty="0" smtClean="0">
                <a:solidFill>
                  <a:schemeClr val="tx1"/>
                </a:solidFill>
              </a:rPr>
              <a:t>[</a:t>
            </a:r>
            <a:r>
              <a:rPr lang="en-US" altLang="ja-JP" sz="1400" dirty="0" err="1" smtClean="0">
                <a:solidFill>
                  <a:schemeClr val="tx1"/>
                </a:solidFill>
              </a:rPr>
              <a:t>libvirt</a:t>
            </a:r>
            <a:r>
              <a:rPr lang="en-US" altLang="ja-JP" sz="1400" dirty="0" smtClean="0">
                <a:solidFill>
                  <a:schemeClr val="tx1"/>
                </a:solidFill>
              </a:rPr>
              <a:t>]</a:t>
            </a:r>
          </a:p>
          <a:p>
            <a:r>
              <a:rPr kumimoji="1" lang="en-US" altLang="ja-JP" sz="1400" dirty="0" err="1" smtClean="0">
                <a:solidFill>
                  <a:schemeClr val="tx1"/>
                </a:solidFill>
              </a:rPr>
              <a:t>Virt_type</a:t>
            </a:r>
            <a:r>
              <a:rPr kumimoji="1" lang="en-US" altLang="ja-JP" sz="1400" dirty="0" smtClean="0">
                <a:solidFill>
                  <a:schemeClr val="tx1"/>
                </a:solidFill>
              </a:rPr>
              <a:t> = </a:t>
            </a:r>
            <a:r>
              <a:rPr kumimoji="1" lang="en-US" altLang="ja-JP" sz="1400" dirty="0" err="1" smtClean="0">
                <a:solidFill>
                  <a:schemeClr val="tx1"/>
                </a:solidFill>
              </a:rPr>
              <a:t>lxc</a:t>
            </a:r>
            <a:r>
              <a:rPr kumimoji="1" lang="en-US" altLang="ja-JP" sz="1400" dirty="0" smtClean="0">
                <a:solidFill>
                  <a:schemeClr val="tx1"/>
                </a:solidFill>
              </a:rPr>
              <a:t> </a:t>
            </a:r>
            <a:endParaRPr kumimoji="1" lang="en-US" altLang="ja-JP" sz="1400" dirty="0">
              <a:solidFill>
                <a:schemeClr val="tx1"/>
              </a:solidFill>
            </a:endParaRPr>
          </a:p>
        </p:txBody>
      </p:sp>
    </p:spTree>
    <p:extLst>
      <p:ext uri="{BB962C8B-B14F-4D97-AF65-F5344CB8AC3E}">
        <p14:creationId xmlns:p14="http://schemas.microsoft.com/office/powerpoint/2010/main" val="953075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kumimoji="1" lang="en-US" altLang="ja-JP" dirty="0" smtClean="0"/>
              <a:t>Enabling Docker in OpenStack</a:t>
            </a:r>
            <a:endParaRPr kumimoji="1" lang="ja-JP" altLang="en-US" dirty="0"/>
          </a:p>
        </p:txBody>
      </p:sp>
      <p:sp>
        <p:nvSpPr>
          <p:cNvPr id="3" name="Content Placeholder 2"/>
          <p:cNvSpPr>
            <a:spLocks noGrp="1"/>
          </p:cNvSpPr>
          <p:nvPr>
            <p:ph idx="1"/>
          </p:nvPr>
        </p:nvSpPr>
        <p:spPr/>
        <p:txBody>
          <a:bodyPr>
            <a:normAutofit/>
          </a:bodyPr>
          <a:lstStyle/>
          <a:p>
            <a:pPr lvl="2"/>
            <a:r>
              <a:rPr lang="en-US" altLang="ja-JP" dirty="0" smtClean="0"/>
              <a:t>If the directory /</a:t>
            </a:r>
            <a:r>
              <a:rPr lang="en-US" altLang="ja-JP" dirty="0" err="1" smtClean="0"/>
              <a:t>etc</a:t>
            </a:r>
            <a:r>
              <a:rPr lang="en-US" altLang="ja-JP" dirty="0" smtClean="0"/>
              <a:t>/nova/</a:t>
            </a:r>
            <a:r>
              <a:rPr lang="en-US" altLang="ja-JP" dirty="0" err="1" smtClean="0"/>
              <a:t>rootwarp.d</a:t>
            </a:r>
            <a:r>
              <a:rPr lang="en-US" altLang="ja-JP" dirty="0"/>
              <a:t> </a:t>
            </a:r>
            <a:r>
              <a:rPr lang="en-US" altLang="ja-JP" dirty="0" smtClean="0"/>
              <a:t>, if it does not already exist, and create a file “</a:t>
            </a:r>
            <a:r>
              <a:rPr lang="en-US" altLang="ja-JP" dirty="0" err="1" smtClean="0"/>
              <a:t>docker.filters</a:t>
            </a:r>
            <a:r>
              <a:rPr lang="en-US" altLang="ja-JP" dirty="0" smtClean="0"/>
              <a:t>” in that directory with the following content</a:t>
            </a:r>
            <a:endParaRPr lang="en-US" altLang="ja-JP" dirty="0"/>
          </a:p>
        </p:txBody>
      </p:sp>
      <p:sp>
        <p:nvSpPr>
          <p:cNvPr id="7" name="Rectangle 6"/>
          <p:cNvSpPr/>
          <p:nvPr/>
        </p:nvSpPr>
        <p:spPr>
          <a:xfrm>
            <a:off x="2587924" y="3280592"/>
            <a:ext cx="7247624" cy="1434384"/>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 nova-</a:t>
            </a:r>
            <a:r>
              <a:rPr lang="en-US" altLang="ja-JP" sz="1400" dirty="0" err="1">
                <a:solidFill>
                  <a:schemeClr val="tx1"/>
                </a:solidFill>
              </a:rPr>
              <a:t>rootwrap</a:t>
            </a:r>
            <a:r>
              <a:rPr lang="en-US" altLang="ja-JP" sz="1400" dirty="0">
                <a:solidFill>
                  <a:schemeClr val="tx1"/>
                </a:solidFill>
              </a:rPr>
              <a:t> command filters for setting up network in the </a:t>
            </a:r>
            <a:r>
              <a:rPr lang="en-US" altLang="ja-JP" sz="1400" dirty="0" err="1">
                <a:solidFill>
                  <a:schemeClr val="tx1"/>
                </a:solidFill>
              </a:rPr>
              <a:t>docker</a:t>
            </a:r>
            <a:r>
              <a:rPr lang="en-US" altLang="ja-JP" sz="1400" dirty="0">
                <a:solidFill>
                  <a:schemeClr val="tx1"/>
                </a:solidFill>
              </a:rPr>
              <a:t> driver </a:t>
            </a:r>
            <a:endParaRPr lang="en-US" altLang="ja-JP" sz="1400" dirty="0" smtClean="0">
              <a:solidFill>
                <a:schemeClr val="tx1"/>
              </a:solidFill>
            </a:endParaRPr>
          </a:p>
          <a:p>
            <a:r>
              <a:rPr lang="en-US" altLang="ja-JP" sz="1400" dirty="0" smtClean="0">
                <a:solidFill>
                  <a:schemeClr val="tx1"/>
                </a:solidFill>
              </a:rPr>
              <a:t># </a:t>
            </a:r>
            <a:r>
              <a:rPr lang="en-US" altLang="ja-JP" sz="1400" dirty="0">
                <a:solidFill>
                  <a:schemeClr val="tx1"/>
                </a:solidFill>
              </a:rPr>
              <a:t>This file should be owned by (and only-writeable by) the root user </a:t>
            </a:r>
            <a:endParaRPr lang="en-US" altLang="ja-JP" sz="1400" dirty="0" smtClean="0">
              <a:solidFill>
                <a:schemeClr val="tx1"/>
              </a:solidFill>
            </a:endParaRPr>
          </a:p>
          <a:p>
            <a:r>
              <a:rPr lang="en-US" altLang="ja-JP" sz="1400" dirty="0" smtClean="0">
                <a:solidFill>
                  <a:schemeClr val="tx1"/>
                </a:solidFill>
              </a:rPr>
              <a:t>[</a:t>
            </a:r>
            <a:r>
              <a:rPr lang="en-US" altLang="ja-JP" sz="1400" dirty="0">
                <a:solidFill>
                  <a:schemeClr val="tx1"/>
                </a:solidFill>
              </a:rPr>
              <a:t>Filters] </a:t>
            </a:r>
            <a:endParaRPr lang="en-US" altLang="ja-JP" sz="1400" dirty="0" smtClean="0">
              <a:solidFill>
                <a:schemeClr val="tx1"/>
              </a:solidFill>
            </a:endParaRPr>
          </a:p>
          <a:p>
            <a:r>
              <a:rPr lang="en-US" altLang="ja-JP" sz="1400" dirty="0" smtClean="0">
                <a:solidFill>
                  <a:schemeClr val="tx1"/>
                </a:solidFill>
              </a:rPr>
              <a:t># </a:t>
            </a:r>
            <a:r>
              <a:rPr lang="en-US" altLang="ja-JP" sz="1400" dirty="0">
                <a:solidFill>
                  <a:schemeClr val="tx1"/>
                </a:solidFill>
              </a:rPr>
              <a:t>nova/</a:t>
            </a:r>
            <a:r>
              <a:rPr lang="en-US" altLang="ja-JP" sz="1400" dirty="0" err="1">
                <a:solidFill>
                  <a:schemeClr val="tx1"/>
                </a:solidFill>
              </a:rPr>
              <a:t>virt</a:t>
            </a:r>
            <a:r>
              <a:rPr lang="en-US" altLang="ja-JP" sz="1400" dirty="0">
                <a:solidFill>
                  <a:schemeClr val="tx1"/>
                </a:solidFill>
              </a:rPr>
              <a:t>/</a:t>
            </a:r>
            <a:r>
              <a:rPr lang="en-US" altLang="ja-JP" sz="1400" dirty="0" err="1">
                <a:solidFill>
                  <a:schemeClr val="tx1"/>
                </a:solidFill>
              </a:rPr>
              <a:t>docker</a:t>
            </a:r>
            <a:r>
              <a:rPr lang="en-US" altLang="ja-JP" sz="1400" dirty="0">
                <a:solidFill>
                  <a:schemeClr val="tx1"/>
                </a:solidFill>
              </a:rPr>
              <a:t>/driver.py: 'ln', '-sf', '/</a:t>
            </a:r>
            <a:r>
              <a:rPr lang="en-US" altLang="ja-JP" sz="1400" dirty="0" err="1">
                <a:solidFill>
                  <a:schemeClr val="tx1"/>
                </a:solidFill>
              </a:rPr>
              <a:t>var</a:t>
            </a:r>
            <a:r>
              <a:rPr lang="en-US" altLang="ja-JP" sz="1400" dirty="0">
                <a:solidFill>
                  <a:schemeClr val="tx1"/>
                </a:solidFill>
              </a:rPr>
              <a:t>/run/</a:t>
            </a:r>
            <a:r>
              <a:rPr lang="en-US" altLang="ja-JP" sz="1400" dirty="0" err="1">
                <a:solidFill>
                  <a:schemeClr val="tx1"/>
                </a:solidFill>
              </a:rPr>
              <a:t>netns</a:t>
            </a:r>
            <a:r>
              <a:rPr lang="en-US" altLang="ja-JP" sz="1400" dirty="0">
                <a:solidFill>
                  <a:schemeClr val="tx1"/>
                </a:solidFill>
              </a:rPr>
              <a:t>/.*' </a:t>
            </a:r>
            <a:endParaRPr lang="en-US" altLang="ja-JP" sz="1400" dirty="0" smtClean="0">
              <a:solidFill>
                <a:schemeClr val="tx1"/>
              </a:solidFill>
            </a:endParaRPr>
          </a:p>
          <a:p>
            <a:r>
              <a:rPr lang="en-US" altLang="ja-JP" sz="1400" dirty="0" smtClean="0">
                <a:solidFill>
                  <a:schemeClr val="tx1"/>
                </a:solidFill>
              </a:rPr>
              <a:t>ln</a:t>
            </a:r>
            <a:r>
              <a:rPr lang="en-US" altLang="ja-JP" sz="1400" dirty="0">
                <a:solidFill>
                  <a:schemeClr val="tx1"/>
                </a:solidFill>
              </a:rPr>
              <a:t>: </a:t>
            </a:r>
            <a:r>
              <a:rPr lang="en-US" altLang="ja-JP" sz="1400" dirty="0" err="1">
                <a:solidFill>
                  <a:schemeClr val="tx1"/>
                </a:solidFill>
              </a:rPr>
              <a:t>CommandFilter</a:t>
            </a:r>
            <a:r>
              <a:rPr lang="en-US" altLang="ja-JP" sz="1400" dirty="0">
                <a:solidFill>
                  <a:schemeClr val="tx1"/>
                </a:solidFill>
              </a:rPr>
              <a:t>, /bin/ln, root</a:t>
            </a:r>
            <a:endParaRPr kumimoji="1" lang="en-US" altLang="ja-JP" sz="1400" dirty="0">
              <a:solidFill>
                <a:schemeClr val="tx1"/>
              </a:solidFill>
            </a:endParaRPr>
          </a:p>
        </p:txBody>
      </p:sp>
    </p:spTree>
    <p:extLst>
      <p:ext uri="{BB962C8B-B14F-4D97-AF65-F5344CB8AC3E}">
        <p14:creationId xmlns:p14="http://schemas.microsoft.com/office/powerpoint/2010/main" val="2439831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kumimoji="1" lang="en-US" altLang="ja-JP" dirty="0" smtClean="0"/>
              <a:t>Enabling Docker in OpenStack</a:t>
            </a:r>
            <a:endParaRPr kumimoji="1" lang="ja-JP" altLang="en-US" dirty="0"/>
          </a:p>
        </p:txBody>
      </p:sp>
      <p:sp>
        <p:nvSpPr>
          <p:cNvPr id="3" name="Content Placeholder 2"/>
          <p:cNvSpPr>
            <a:spLocks noGrp="1"/>
          </p:cNvSpPr>
          <p:nvPr>
            <p:ph idx="1"/>
          </p:nvPr>
        </p:nvSpPr>
        <p:spPr/>
        <p:txBody>
          <a:bodyPr>
            <a:normAutofit/>
          </a:bodyPr>
          <a:lstStyle/>
          <a:p>
            <a:r>
              <a:rPr kumimoji="1" lang="en-US" altLang="ja-JP" dirty="0" smtClean="0"/>
              <a:t>Glance Configuration</a:t>
            </a:r>
          </a:p>
          <a:p>
            <a:pPr lvl="1"/>
            <a:r>
              <a:rPr lang="en-US" altLang="ja-JP" dirty="0" smtClean="0"/>
              <a:t>To support the “</a:t>
            </a:r>
            <a:r>
              <a:rPr lang="en-US" altLang="ja-JP" dirty="0" err="1" smtClean="0"/>
              <a:t>docker</a:t>
            </a:r>
            <a:r>
              <a:rPr lang="en-US" altLang="ja-JP" dirty="0" smtClean="0"/>
              <a:t>” container format, Glance must be configured. The default ones should be left to not break an existing Glance install</a:t>
            </a:r>
          </a:p>
          <a:p>
            <a:pPr lvl="2"/>
            <a:endParaRPr lang="en-US" altLang="ja-JP" dirty="0"/>
          </a:p>
          <a:p>
            <a:pPr lvl="2"/>
            <a:endParaRPr lang="en-US" altLang="ja-JP" dirty="0" smtClean="0"/>
          </a:p>
          <a:p>
            <a:pPr marL="914400" lvl="2" indent="0">
              <a:buNone/>
            </a:pPr>
            <a:endParaRPr lang="en-US" altLang="ja-JP" dirty="0"/>
          </a:p>
        </p:txBody>
      </p:sp>
      <p:sp>
        <p:nvSpPr>
          <p:cNvPr id="12" name="Rectangle 11"/>
          <p:cNvSpPr/>
          <p:nvPr/>
        </p:nvSpPr>
        <p:spPr>
          <a:xfrm>
            <a:off x="2587924" y="3970705"/>
            <a:ext cx="7247624" cy="635801"/>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[DEFAULT] </a:t>
            </a:r>
            <a:endParaRPr lang="en-US" altLang="ja-JP" sz="1400" dirty="0" smtClean="0">
              <a:solidFill>
                <a:schemeClr val="tx1"/>
              </a:solidFill>
            </a:endParaRPr>
          </a:p>
          <a:p>
            <a:r>
              <a:rPr lang="en-US" altLang="ja-JP" sz="1400" dirty="0" err="1" smtClean="0">
                <a:solidFill>
                  <a:schemeClr val="tx1"/>
                </a:solidFill>
              </a:rPr>
              <a:t>container_formats</a:t>
            </a:r>
            <a:r>
              <a:rPr lang="en-US" altLang="ja-JP" sz="1400" dirty="0" smtClean="0">
                <a:solidFill>
                  <a:schemeClr val="tx1"/>
                </a:solidFill>
              </a:rPr>
              <a:t> </a:t>
            </a:r>
            <a:r>
              <a:rPr lang="en-US" altLang="ja-JP" sz="1400" dirty="0">
                <a:solidFill>
                  <a:schemeClr val="tx1"/>
                </a:solidFill>
              </a:rPr>
              <a:t>= </a:t>
            </a:r>
            <a:r>
              <a:rPr lang="en-US" altLang="ja-JP" sz="1400" dirty="0" err="1">
                <a:solidFill>
                  <a:schemeClr val="tx1"/>
                </a:solidFill>
              </a:rPr>
              <a:t>ami,ari,aki,bare,ovf,docker</a:t>
            </a:r>
            <a:endParaRPr kumimoji="1" lang="en-US" altLang="ja-JP" sz="1400" dirty="0">
              <a:solidFill>
                <a:schemeClr val="tx1"/>
              </a:solidFill>
            </a:endParaRPr>
          </a:p>
        </p:txBody>
      </p:sp>
    </p:spTree>
    <p:extLst>
      <p:ext uri="{BB962C8B-B14F-4D97-AF65-F5344CB8AC3E}">
        <p14:creationId xmlns:p14="http://schemas.microsoft.com/office/powerpoint/2010/main" val="2083344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kumimoji="1" lang="en-US" altLang="ja-JP" dirty="0" smtClean="0"/>
              <a:t>References</a:t>
            </a:r>
            <a:endParaRPr kumimoji="1" lang="ja-JP" altLang="en-US" dirty="0"/>
          </a:p>
        </p:txBody>
      </p:sp>
      <p:sp>
        <p:nvSpPr>
          <p:cNvPr id="3" name="Content Placeholder 2"/>
          <p:cNvSpPr>
            <a:spLocks noGrp="1"/>
          </p:cNvSpPr>
          <p:nvPr>
            <p:ph idx="1"/>
          </p:nvPr>
        </p:nvSpPr>
        <p:spPr/>
        <p:txBody>
          <a:bodyPr/>
          <a:lstStyle/>
          <a:p>
            <a:r>
              <a:rPr lang="en-US" altLang="ja-JP" dirty="0"/>
              <a:t>https://</a:t>
            </a:r>
            <a:r>
              <a:rPr lang="en-US" altLang="ja-JP" dirty="0" smtClean="0"/>
              <a:t>en.wikipedia.org/wiki/OpenStack</a:t>
            </a:r>
          </a:p>
          <a:p>
            <a:r>
              <a:rPr lang="en-US" altLang="ja-JP" dirty="0"/>
              <a:t>https://</a:t>
            </a:r>
            <a:r>
              <a:rPr lang="en-US" altLang="ja-JP" dirty="0" smtClean="0"/>
              <a:t>wiki.openstack.org/wiki/Docker</a:t>
            </a:r>
          </a:p>
          <a:p>
            <a:r>
              <a:rPr lang="en-US" altLang="ja-JP" dirty="0"/>
              <a:t>https://www.youtube.com/watch?v=S7NVloq0EBc</a:t>
            </a:r>
            <a:endParaRPr kumimoji="1" lang="ja-JP" altLang="en-US" dirty="0"/>
          </a:p>
        </p:txBody>
      </p:sp>
    </p:spTree>
    <p:extLst>
      <p:ext uri="{BB962C8B-B14F-4D97-AF65-F5344CB8AC3E}">
        <p14:creationId xmlns:p14="http://schemas.microsoft.com/office/powerpoint/2010/main" val="2637571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kumimoji="1" lang="en-US" altLang="ja-JP" dirty="0" smtClean="0"/>
              <a:t>           OpenStack</a:t>
            </a:r>
            <a:endParaRPr kumimoji="1" lang="ja-JP" altLang="en-US" dirty="0"/>
          </a:p>
        </p:txBody>
      </p:sp>
      <p:sp>
        <p:nvSpPr>
          <p:cNvPr id="3" name="Content Placeholder 2"/>
          <p:cNvSpPr>
            <a:spLocks noGrp="1"/>
          </p:cNvSpPr>
          <p:nvPr>
            <p:ph idx="1"/>
          </p:nvPr>
        </p:nvSpPr>
        <p:spPr/>
        <p:txBody>
          <a:bodyPr/>
          <a:lstStyle/>
          <a:p>
            <a:r>
              <a:rPr lang="en-US" altLang="ja-JP" dirty="0" smtClean="0"/>
              <a:t>OpenStack is </a:t>
            </a:r>
            <a:r>
              <a:rPr lang="en-US" altLang="ja-JP" u="sng" dirty="0" smtClean="0"/>
              <a:t>a Cloud operating system </a:t>
            </a:r>
            <a:r>
              <a:rPr lang="en-US" altLang="ja-JP" dirty="0" smtClean="0"/>
              <a:t>controlling large pools of compute, storage, and networking resources throughout a data center. It is manage by an administrator through a web interface dashboards.</a:t>
            </a:r>
          </a:p>
          <a:p>
            <a:r>
              <a:rPr kumimoji="1" lang="en-US" altLang="zh-CN" dirty="0" smtClean="0"/>
              <a:t>In the current release (</a:t>
            </a:r>
            <a:r>
              <a:rPr kumimoji="1" lang="en-US" altLang="zh-CN" dirty="0" err="1" smtClean="0"/>
              <a:t>Mitaka</a:t>
            </a:r>
            <a:r>
              <a:rPr kumimoji="1" lang="en-US" altLang="zh-CN" dirty="0" smtClean="0"/>
              <a:t>),</a:t>
            </a:r>
            <a:r>
              <a:rPr kumimoji="1" lang="en-US" altLang="ja-JP" dirty="0" smtClean="0"/>
              <a:t>OpenStack is consisted of 17 components:</a:t>
            </a:r>
          </a:p>
          <a:p>
            <a:pPr lvl="1">
              <a:buSzPct val="100000"/>
              <a:buFont typeface="MS Mincho" panose="02020609040205080304" pitchFamily="17" charset="-128"/>
              <a:buChar char="◎"/>
            </a:pPr>
            <a:r>
              <a:rPr lang="en-US" altLang="ja-JP" sz="1800" dirty="0" smtClean="0">
                <a:solidFill>
                  <a:srgbClr val="FF0000"/>
                </a:solidFill>
              </a:rPr>
              <a:t>Nova</a:t>
            </a:r>
            <a:r>
              <a:rPr lang="en-US" altLang="ja-JP" sz="1800" dirty="0"/>
              <a:t>, </a:t>
            </a:r>
            <a:r>
              <a:rPr lang="en-US" altLang="ja-JP" sz="1800" dirty="0">
                <a:solidFill>
                  <a:srgbClr val="FF0000"/>
                </a:solidFill>
              </a:rPr>
              <a:t>Glance</a:t>
            </a:r>
            <a:r>
              <a:rPr lang="en-US" altLang="ja-JP" sz="1800" dirty="0"/>
              <a:t>, Swift, Horizon, Keystone, Neutron, Cinder, Heat, Ceilometer, Trove, Sahara, Ironic, </a:t>
            </a:r>
            <a:r>
              <a:rPr lang="en-US" altLang="ja-JP" sz="1800" dirty="0" err="1"/>
              <a:t>Zaqar</a:t>
            </a:r>
            <a:r>
              <a:rPr lang="en-US" altLang="ja-JP" sz="1800" dirty="0"/>
              <a:t>, Manila, Designate, Barbican, </a:t>
            </a:r>
            <a:r>
              <a:rPr lang="en-US" altLang="ja-JP" sz="1800" dirty="0" smtClean="0"/>
              <a:t>and Searchlight</a:t>
            </a:r>
            <a:endParaRPr kumimoji="1" lang="ja-JP" alt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96" y="651932"/>
            <a:ext cx="1905000" cy="1905000"/>
          </a:xfrm>
          <a:prstGeom prst="rect">
            <a:avLst/>
          </a:prstGeom>
        </p:spPr>
      </p:pic>
    </p:spTree>
    <p:extLst>
      <p:ext uri="{BB962C8B-B14F-4D97-AF65-F5344CB8AC3E}">
        <p14:creationId xmlns:p14="http://schemas.microsoft.com/office/powerpoint/2010/main" val="4132455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kumimoji="1" lang="en-US" altLang="ja-JP" b="1" dirty="0" smtClean="0">
                <a:solidFill>
                  <a:srgbClr val="FF0000"/>
                </a:solidFill>
              </a:rPr>
              <a:t>Nova</a:t>
            </a:r>
            <a:r>
              <a:rPr kumimoji="1" lang="en-US" altLang="ja-JP" dirty="0" smtClean="0"/>
              <a:t> (OpenStack Compute) is a cloud computing fabric controller, which is the main part of an “Infrastructure as a Service” (IaaS). It is </a:t>
            </a:r>
            <a:r>
              <a:rPr kumimoji="1" lang="en-US" altLang="ja-JP" u="sng" dirty="0" smtClean="0"/>
              <a:t>designed to manage and automate pools of computer resources</a:t>
            </a:r>
            <a:r>
              <a:rPr kumimoji="1" lang="en-US" altLang="ja-JP" dirty="0" smtClean="0"/>
              <a:t> and </a:t>
            </a:r>
            <a:r>
              <a:rPr kumimoji="1" lang="en-US" altLang="ja-JP" u="sng" dirty="0" smtClean="0"/>
              <a:t>can wok with widely available virtualization technologies to control virtual machines using Hypervisor as VM ware</a:t>
            </a:r>
            <a:r>
              <a:rPr kumimoji="1" lang="en-US" altLang="ja-JP" dirty="0" smtClean="0"/>
              <a:t>.</a:t>
            </a:r>
          </a:p>
          <a:p>
            <a:r>
              <a:rPr lang="en-US" altLang="ja-JP" b="1" dirty="0" smtClean="0">
                <a:solidFill>
                  <a:srgbClr val="FF0000"/>
                </a:solidFill>
              </a:rPr>
              <a:t>Glance </a:t>
            </a:r>
            <a:r>
              <a:rPr lang="en-US" altLang="ja-JP" dirty="0" smtClean="0">
                <a:solidFill>
                  <a:schemeClr val="tx1"/>
                </a:solidFill>
              </a:rPr>
              <a:t>(OpenStack Image) </a:t>
            </a:r>
            <a:r>
              <a:rPr lang="en-US" altLang="ja-JP" u="sng" dirty="0" smtClean="0"/>
              <a:t>provides </a:t>
            </a:r>
            <a:r>
              <a:rPr lang="en-US" altLang="ja-JP" u="sng" dirty="0"/>
              <a:t>discovery, registration, and delivery services for disk and server images</a:t>
            </a:r>
            <a:r>
              <a:rPr lang="en-US" altLang="ja-JP" dirty="0"/>
              <a:t>. Stored images can be used as a template.</a:t>
            </a:r>
            <a:endParaRPr kumimoji="1" lang="ja-JP" altLang="en-US" b="1" dirty="0">
              <a:solidFill>
                <a:srgbClr val="FF0000"/>
              </a:solidFill>
            </a:endParaRPr>
          </a:p>
        </p:txBody>
      </p:sp>
      <p:sp>
        <p:nvSpPr>
          <p:cNvPr id="4" name="Title 1"/>
          <p:cNvSpPr>
            <a:spLocks noGrp="1"/>
          </p:cNvSpPr>
          <p:nvPr>
            <p:ph type="title"/>
          </p:nvPr>
        </p:nvSpPr>
        <p:spPr>
          <a:xfrm>
            <a:off x="1295402" y="982132"/>
            <a:ext cx="9601196" cy="1303867"/>
          </a:xfrm>
        </p:spPr>
        <p:txBody>
          <a:bodyPr/>
          <a:lstStyle/>
          <a:p>
            <a:pPr algn="l"/>
            <a:r>
              <a:rPr kumimoji="1" lang="en-US" altLang="ja-JP" dirty="0" smtClean="0"/>
              <a:t>           OpenStack</a:t>
            </a:r>
            <a:endParaRPr kumimoji="1" lang="ja-JP"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96" y="651932"/>
            <a:ext cx="1905000" cy="1905000"/>
          </a:xfrm>
          <a:prstGeom prst="rect">
            <a:avLst/>
          </a:prstGeom>
        </p:spPr>
      </p:pic>
    </p:spTree>
    <p:extLst>
      <p:ext uri="{BB962C8B-B14F-4D97-AF65-F5344CB8AC3E}">
        <p14:creationId xmlns:p14="http://schemas.microsoft.com/office/powerpoint/2010/main" val="465374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2" y="982132"/>
            <a:ext cx="9601196" cy="1303867"/>
          </a:xfrm>
        </p:spPr>
        <p:txBody>
          <a:bodyPr/>
          <a:lstStyle/>
          <a:p>
            <a:pPr algn="l"/>
            <a:r>
              <a:rPr kumimoji="1" lang="en-US" altLang="ja-JP" dirty="0" smtClean="0"/>
              <a:t>           OpenStack</a:t>
            </a:r>
            <a:endParaRPr kumimoji="1" lang="ja-JP"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96" y="651932"/>
            <a:ext cx="1905000" cy="1905000"/>
          </a:xfrm>
          <a:prstGeom prst="rect">
            <a:avLst/>
          </a:prstGeom>
        </p:spPr>
      </p:pic>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73524" y="2285999"/>
            <a:ext cx="7241412" cy="4023510"/>
          </a:xfrm>
        </p:spPr>
      </p:pic>
    </p:spTree>
    <p:extLst>
      <p:ext uri="{BB962C8B-B14F-4D97-AF65-F5344CB8AC3E}">
        <p14:creationId xmlns:p14="http://schemas.microsoft.com/office/powerpoint/2010/main" val="2947742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ja-JP" dirty="0" smtClean="0"/>
              <a:t>Docker is an open-source engine which </a:t>
            </a:r>
            <a:r>
              <a:rPr lang="en-US" altLang="ja-JP" u="sng" dirty="0" smtClean="0"/>
              <a:t>automates the deployment of application inside a software containers</a:t>
            </a:r>
            <a:r>
              <a:rPr lang="en-US" altLang="ja-JP" dirty="0" smtClean="0"/>
              <a:t>, which are independent of hardware , language, framework, packing system, and host provider.</a:t>
            </a:r>
          </a:p>
          <a:p>
            <a:r>
              <a:rPr lang="en-US" altLang="ja-JP" dirty="0" smtClean="0"/>
              <a:t> The software container to be used in this task is the Linux Containers (LXC).</a:t>
            </a:r>
            <a:r>
              <a:rPr lang="ja-JP" altLang="en-US" b="1" dirty="0">
                <a:solidFill>
                  <a:srgbClr val="FF0000"/>
                </a:solidFill>
              </a:rPr>
              <a:t> </a:t>
            </a:r>
            <a:endParaRPr lang="en-US" altLang="ja-JP" dirty="0" smtClean="0"/>
          </a:p>
        </p:txBody>
      </p:sp>
      <p:sp>
        <p:nvSpPr>
          <p:cNvPr id="4" name="Title 1"/>
          <p:cNvSpPr>
            <a:spLocks noGrp="1"/>
          </p:cNvSpPr>
          <p:nvPr>
            <p:ph type="title"/>
          </p:nvPr>
        </p:nvSpPr>
        <p:spPr>
          <a:xfrm>
            <a:off x="1295402" y="982132"/>
            <a:ext cx="9601196" cy="1303867"/>
          </a:xfrm>
        </p:spPr>
        <p:txBody>
          <a:bodyPr/>
          <a:lstStyle/>
          <a:p>
            <a:pPr algn="l"/>
            <a:r>
              <a:rPr kumimoji="1" lang="en-US" altLang="ja-JP" dirty="0" smtClean="0"/>
              <a:t>           Docker</a:t>
            </a:r>
            <a:endParaRPr kumimoji="1" lang="ja-JP" alt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0715" y="849086"/>
            <a:ext cx="1475175" cy="1301792"/>
          </a:xfrm>
          <a:prstGeom prst="rect">
            <a:avLst/>
          </a:prstGeom>
        </p:spPr>
      </p:pic>
    </p:spTree>
    <p:extLst>
      <p:ext uri="{BB962C8B-B14F-4D97-AF65-F5344CB8AC3E}">
        <p14:creationId xmlns:p14="http://schemas.microsoft.com/office/powerpoint/2010/main" val="1670877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ja-JP" dirty="0">
                <a:solidFill>
                  <a:schemeClr val="tx1"/>
                </a:solidFill>
              </a:rPr>
              <a:t>Docker when used behind “Nova” makes it much more powerful since it’s then possible to manage hundreds of containers</a:t>
            </a:r>
            <a:endParaRPr lang="en-US" altLang="ja-JP" b="1" u="sng" dirty="0">
              <a:solidFill>
                <a:schemeClr val="tx1"/>
              </a:solidFill>
            </a:endParaRPr>
          </a:p>
        </p:txBody>
      </p:sp>
      <p:sp>
        <p:nvSpPr>
          <p:cNvPr id="4" name="Title 1"/>
          <p:cNvSpPr>
            <a:spLocks noGrp="1"/>
          </p:cNvSpPr>
          <p:nvPr>
            <p:ph type="title"/>
          </p:nvPr>
        </p:nvSpPr>
        <p:spPr>
          <a:xfrm>
            <a:off x="1295402" y="982132"/>
            <a:ext cx="9601196" cy="1303867"/>
          </a:xfrm>
        </p:spPr>
        <p:txBody>
          <a:bodyPr/>
          <a:lstStyle/>
          <a:p>
            <a:pPr algn="l"/>
            <a:r>
              <a:rPr kumimoji="1" lang="en-US" altLang="ja-JP" dirty="0" smtClean="0"/>
              <a:t>           Docker</a:t>
            </a:r>
            <a:endParaRPr kumimoji="1" lang="ja-JP" alt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0715" y="849086"/>
            <a:ext cx="1475175" cy="130179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9864" y="2729394"/>
            <a:ext cx="6672270" cy="3707280"/>
          </a:xfrm>
          <a:prstGeom prst="rect">
            <a:avLst/>
          </a:prstGeom>
        </p:spPr>
      </p:pic>
    </p:spTree>
    <p:extLst>
      <p:ext uri="{BB962C8B-B14F-4D97-AF65-F5344CB8AC3E}">
        <p14:creationId xmlns:p14="http://schemas.microsoft.com/office/powerpoint/2010/main" val="2681255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altLang="ja-JP" dirty="0" smtClean="0">
                <a:solidFill>
                  <a:srgbClr val="FF0000"/>
                </a:solidFill>
              </a:rPr>
              <a:t>Advantages</a:t>
            </a:r>
            <a:r>
              <a:rPr lang="en-US" altLang="ja-JP" dirty="0" smtClean="0"/>
              <a:t> of Docker over other container technologies:</a:t>
            </a:r>
          </a:p>
          <a:p>
            <a:pPr lvl="1"/>
            <a:r>
              <a:rPr lang="en-US" altLang="ja-JP" b="1" u="sng" dirty="0" smtClean="0"/>
              <a:t>Process-level API</a:t>
            </a:r>
            <a:r>
              <a:rPr lang="en-US" altLang="ja-JP" dirty="0" smtClean="0"/>
              <a:t>: Docker can collect the standard outputs and inputs of the process running in each container for logging or direct interaction, it allows blocking on a container until it exits, setting its environment, and other process-oriented primitives which don’t fit well in </a:t>
            </a:r>
            <a:r>
              <a:rPr lang="en-US" altLang="ja-JP" dirty="0" err="1" smtClean="0"/>
              <a:t>libvirt’s</a:t>
            </a:r>
            <a:r>
              <a:rPr lang="en-US" altLang="ja-JP" dirty="0" smtClean="0"/>
              <a:t> abstraction.</a:t>
            </a:r>
          </a:p>
          <a:p>
            <a:pPr lvl="1"/>
            <a:r>
              <a:rPr lang="en-US" altLang="ja-JP" b="1" u="sng" dirty="0" smtClean="0"/>
              <a:t>Advanced change control at the file system level</a:t>
            </a:r>
          </a:p>
          <a:p>
            <a:pPr lvl="1"/>
            <a:r>
              <a:rPr lang="en-US" altLang="ja-JP" b="1" u="sng" dirty="0" smtClean="0"/>
              <a:t>Image Portability</a:t>
            </a:r>
            <a:r>
              <a:rPr lang="en-US" altLang="ja-JP" dirty="0" smtClean="0"/>
              <a:t>: Docker images are designed to be portable across infrastructures.</a:t>
            </a:r>
          </a:p>
          <a:p>
            <a:pPr lvl="1"/>
            <a:r>
              <a:rPr lang="en-US" altLang="ja-JP" b="1" u="sng" dirty="0" smtClean="0"/>
              <a:t>Build Facility</a:t>
            </a:r>
            <a:r>
              <a:rPr lang="en-US" altLang="ja-JP" dirty="0" smtClean="0"/>
              <a:t>: Automate the assembly of a container from an application’s source code</a:t>
            </a:r>
            <a:endParaRPr lang="en-US" altLang="ja-JP" b="1" u="sng" dirty="0" smtClean="0"/>
          </a:p>
        </p:txBody>
      </p:sp>
      <p:sp>
        <p:nvSpPr>
          <p:cNvPr id="4" name="Title 1"/>
          <p:cNvSpPr>
            <a:spLocks noGrp="1"/>
          </p:cNvSpPr>
          <p:nvPr>
            <p:ph type="title"/>
          </p:nvPr>
        </p:nvSpPr>
        <p:spPr>
          <a:xfrm>
            <a:off x="1295402" y="982132"/>
            <a:ext cx="9601196" cy="1303867"/>
          </a:xfrm>
        </p:spPr>
        <p:txBody>
          <a:bodyPr/>
          <a:lstStyle/>
          <a:p>
            <a:pPr algn="l"/>
            <a:r>
              <a:rPr kumimoji="1" lang="en-US" altLang="ja-JP" dirty="0" smtClean="0"/>
              <a:t>           Docker</a:t>
            </a:r>
            <a:endParaRPr kumimoji="1" lang="ja-JP" alt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0715" y="849086"/>
            <a:ext cx="1475175" cy="1301792"/>
          </a:xfrm>
          <a:prstGeom prst="rect">
            <a:avLst/>
          </a:prstGeom>
        </p:spPr>
      </p:pic>
    </p:spTree>
    <p:extLst>
      <p:ext uri="{BB962C8B-B14F-4D97-AF65-F5344CB8AC3E}">
        <p14:creationId xmlns:p14="http://schemas.microsoft.com/office/powerpoint/2010/main" val="1546239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kumimoji="1" lang="en-US" altLang="ja-JP" dirty="0" smtClean="0"/>
              <a:t>How Nova Hypervisor works</a:t>
            </a:r>
            <a:endParaRPr kumimoji="1" lang="ja-JP" altLang="en-US" dirty="0"/>
          </a:p>
        </p:txBody>
      </p:sp>
      <p:sp>
        <p:nvSpPr>
          <p:cNvPr id="6" name="Content Placeholder 2"/>
          <p:cNvSpPr>
            <a:spLocks noGrp="1"/>
          </p:cNvSpPr>
          <p:nvPr>
            <p:ph idx="1"/>
          </p:nvPr>
        </p:nvSpPr>
        <p:spPr>
          <a:xfrm>
            <a:off x="5924211" y="2556932"/>
            <a:ext cx="4972386" cy="3318936"/>
          </a:xfrm>
        </p:spPr>
        <p:txBody>
          <a:bodyPr>
            <a:normAutofit fontScale="85000" lnSpcReduction="20000"/>
          </a:bodyPr>
          <a:lstStyle/>
          <a:p>
            <a:r>
              <a:rPr lang="en-US" altLang="ja-JP" dirty="0" smtClean="0">
                <a:solidFill>
                  <a:schemeClr val="tx1"/>
                </a:solidFill>
              </a:rPr>
              <a:t>Nova driver embeds a tiny HTTP clients communicating with the Docker Internal Rest API through a UNIX socket</a:t>
            </a:r>
          </a:p>
          <a:p>
            <a:r>
              <a:rPr lang="en-US" altLang="ja-JP" dirty="0" smtClean="0">
                <a:solidFill>
                  <a:schemeClr val="tx1"/>
                </a:solidFill>
              </a:rPr>
              <a:t>It uses the HTTP API to control containers and fetch information about them</a:t>
            </a:r>
          </a:p>
          <a:p>
            <a:r>
              <a:rPr lang="en-US" altLang="ja-JP" dirty="0" smtClean="0">
                <a:solidFill>
                  <a:schemeClr val="tx1"/>
                </a:solidFill>
              </a:rPr>
              <a:t>The driver will fetch images from the OpenStack Image Service (Glance) and load them into the Docker file system. Images may be placed in Glance by exporting them from Docker using the “</a:t>
            </a:r>
            <a:r>
              <a:rPr lang="en-US" altLang="ja-JP" dirty="0" err="1" smtClean="0">
                <a:solidFill>
                  <a:schemeClr val="tx1"/>
                </a:solidFill>
              </a:rPr>
              <a:t>docker</a:t>
            </a:r>
            <a:r>
              <a:rPr lang="en-US" altLang="ja-JP" dirty="0" smtClean="0">
                <a:solidFill>
                  <a:schemeClr val="tx1"/>
                </a:solidFill>
              </a:rPr>
              <a:t> save” command</a:t>
            </a:r>
          </a:p>
        </p:txBody>
      </p:sp>
      <p:sp>
        <p:nvSpPr>
          <p:cNvPr id="7" name="Title 1"/>
          <p:cNvSpPr txBox="1">
            <a:spLocks/>
          </p:cNvSpPr>
          <p:nvPr/>
        </p:nvSpPr>
        <p:spPr>
          <a:xfrm>
            <a:off x="1061349" y="5246141"/>
            <a:ext cx="545159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l"/>
            <a:r>
              <a:rPr lang="en-US" altLang="ja-JP" sz="1100" dirty="0" smtClean="0"/>
              <a:t>Nova Hypervisor process [</a:t>
            </a:r>
            <a:r>
              <a:rPr lang="en-US" altLang="ja-JP" sz="1100" dirty="0"/>
              <a:t>image taken from https://wiki.openstack.org/wiki/Docker]</a:t>
            </a:r>
            <a:endParaRPr lang="ja-JP" altLang="en-US" sz="1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88" y="2627569"/>
            <a:ext cx="5021523" cy="3022388"/>
          </a:xfrm>
          <a:prstGeom prst="rect">
            <a:avLst/>
          </a:prstGeom>
        </p:spPr>
      </p:pic>
    </p:spTree>
    <p:extLst>
      <p:ext uri="{BB962C8B-B14F-4D97-AF65-F5344CB8AC3E}">
        <p14:creationId xmlns:p14="http://schemas.microsoft.com/office/powerpoint/2010/main" val="671072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kumimoji="1" lang="en-US" altLang="ja-JP" dirty="0" smtClean="0"/>
              <a:t>Enabling Docker in OpenStack</a:t>
            </a:r>
            <a:endParaRPr kumimoji="1" lang="ja-JP" altLang="en-US" dirty="0"/>
          </a:p>
        </p:txBody>
      </p:sp>
      <p:sp>
        <p:nvSpPr>
          <p:cNvPr id="3" name="Content Placeholder 2"/>
          <p:cNvSpPr>
            <a:spLocks noGrp="1"/>
          </p:cNvSpPr>
          <p:nvPr>
            <p:ph idx="1"/>
          </p:nvPr>
        </p:nvSpPr>
        <p:spPr/>
        <p:txBody>
          <a:bodyPr/>
          <a:lstStyle/>
          <a:p>
            <a:r>
              <a:rPr kumimoji="1" lang="en-US" altLang="ja-JP" dirty="0" smtClean="0"/>
              <a:t>Installing Docker</a:t>
            </a:r>
          </a:p>
          <a:p>
            <a:pPr lvl="1"/>
            <a:r>
              <a:rPr lang="en-US" altLang="ja-JP" dirty="0" smtClean="0"/>
              <a:t>Add Nova to the </a:t>
            </a:r>
            <a:r>
              <a:rPr lang="en-US" altLang="ja-JP" dirty="0" err="1" smtClean="0"/>
              <a:t>docker</a:t>
            </a:r>
            <a:r>
              <a:rPr lang="en-US" altLang="ja-JP" dirty="0" smtClean="0"/>
              <a:t> group and restart the compute service to recognizes the changes made. This is to allow Nova to communicate with Docker over its local socket</a:t>
            </a:r>
          </a:p>
          <a:p>
            <a:pPr lvl="2"/>
            <a:r>
              <a:rPr lang="en-US" altLang="ja-JP" dirty="0" smtClean="0"/>
              <a:t>Command: </a:t>
            </a:r>
          </a:p>
          <a:p>
            <a:pPr lvl="1"/>
            <a:r>
              <a:rPr lang="en-US" altLang="ja-JP" dirty="0" smtClean="0"/>
              <a:t>Install the Driver</a:t>
            </a:r>
          </a:p>
          <a:p>
            <a:pPr lvl="2"/>
            <a:r>
              <a:rPr lang="en-US" altLang="ja-JP" dirty="0" smtClean="0"/>
              <a:t>Command</a:t>
            </a:r>
          </a:p>
          <a:p>
            <a:pPr lvl="1"/>
            <a:r>
              <a:rPr lang="en-US" altLang="ja-JP" dirty="0" smtClean="0"/>
              <a:t>Install required modules</a:t>
            </a:r>
          </a:p>
          <a:p>
            <a:pPr lvl="2"/>
            <a:r>
              <a:rPr lang="en-US" altLang="ja-JP" dirty="0" smtClean="0"/>
              <a:t>Command</a:t>
            </a:r>
          </a:p>
        </p:txBody>
      </p:sp>
      <p:sp>
        <p:nvSpPr>
          <p:cNvPr id="12" name="Rectangle 11"/>
          <p:cNvSpPr/>
          <p:nvPr/>
        </p:nvSpPr>
        <p:spPr>
          <a:xfrm>
            <a:off x="3648973" y="3795622"/>
            <a:ext cx="7247624" cy="4830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err="1" smtClean="0">
                <a:solidFill>
                  <a:schemeClr val="tx1"/>
                </a:solidFill>
              </a:rPr>
              <a:t>Usermod</a:t>
            </a:r>
            <a:r>
              <a:rPr kumimoji="1" lang="en-US" altLang="ja-JP" sz="1400" dirty="0" smtClean="0">
                <a:solidFill>
                  <a:schemeClr val="tx1"/>
                </a:solidFill>
              </a:rPr>
              <a:t> –</a:t>
            </a:r>
            <a:r>
              <a:rPr kumimoji="1" lang="en-US" altLang="ja-JP" sz="1400" dirty="0" err="1" smtClean="0">
                <a:solidFill>
                  <a:schemeClr val="tx1"/>
                </a:solidFill>
              </a:rPr>
              <a:t>aG</a:t>
            </a:r>
            <a:r>
              <a:rPr kumimoji="1" lang="en-US" altLang="ja-JP" sz="1400" dirty="0" smtClean="0">
                <a:solidFill>
                  <a:schemeClr val="tx1"/>
                </a:solidFill>
              </a:rPr>
              <a:t> </a:t>
            </a:r>
            <a:r>
              <a:rPr kumimoji="1" lang="en-US" altLang="ja-JP" sz="1400" dirty="0" err="1" smtClean="0">
                <a:solidFill>
                  <a:schemeClr val="tx1"/>
                </a:solidFill>
              </a:rPr>
              <a:t>docker</a:t>
            </a:r>
            <a:r>
              <a:rPr kumimoji="1" lang="en-US" altLang="ja-JP" sz="1400" dirty="0" smtClean="0">
                <a:solidFill>
                  <a:schemeClr val="tx1"/>
                </a:solidFill>
              </a:rPr>
              <a:t> nova</a:t>
            </a:r>
          </a:p>
          <a:p>
            <a:r>
              <a:rPr kumimoji="1" lang="en-US" altLang="ja-JP" sz="1400" dirty="0" smtClean="0">
                <a:solidFill>
                  <a:schemeClr val="tx1"/>
                </a:solidFill>
              </a:rPr>
              <a:t>Service </a:t>
            </a:r>
            <a:r>
              <a:rPr kumimoji="1" lang="en-US" altLang="ja-JP" sz="1400" dirty="0" err="1" smtClean="0">
                <a:solidFill>
                  <a:schemeClr val="tx1"/>
                </a:solidFill>
              </a:rPr>
              <a:t>openstack</a:t>
            </a:r>
            <a:r>
              <a:rPr kumimoji="1" lang="en-US" altLang="ja-JP" sz="1400" dirty="0" smtClean="0">
                <a:solidFill>
                  <a:schemeClr val="tx1"/>
                </a:solidFill>
              </a:rPr>
              <a:t>-nova-compute restart</a:t>
            </a:r>
            <a:endParaRPr kumimoji="1" lang="ja-JP" altLang="en-US" sz="1400" dirty="0">
              <a:solidFill>
                <a:schemeClr val="tx1"/>
              </a:solidFill>
            </a:endParaRPr>
          </a:p>
        </p:txBody>
      </p:sp>
      <p:sp>
        <p:nvSpPr>
          <p:cNvPr id="16" name="Rectangle 15"/>
          <p:cNvSpPr/>
          <p:nvPr/>
        </p:nvSpPr>
        <p:spPr>
          <a:xfrm>
            <a:off x="3648972" y="4594205"/>
            <a:ext cx="7247625" cy="4830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smtClean="0">
                <a:solidFill>
                  <a:schemeClr val="tx1"/>
                </a:solidFill>
              </a:rPr>
              <a:t>Pip install –</a:t>
            </a:r>
            <a:r>
              <a:rPr lang="en-US" altLang="ja-JP" sz="1400" dirty="0">
                <a:solidFill>
                  <a:schemeClr val="tx1"/>
                </a:solidFill>
              </a:rPr>
              <a:t>e </a:t>
            </a:r>
            <a:r>
              <a:rPr lang="en-US" altLang="ja-JP" sz="1400" dirty="0" err="1">
                <a:solidFill>
                  <a:schemeClr val="tx1"/>
                </a:solidFill>
              </a:rPr>
              <a:t>git+https</a:t>
            </a:r>
            <a:r>
              <a:rPr lang="en-US" altLang="ja-JP" sz="1400" dirty="0">
                <a:solidFill>
                  <a:schemeClr val="tx1"/>
                </a:solidFill>
              </a:rPr>
              <a:t>://github.com/</a:t>
            </a:r>
            <a:r>
              <a:rPr lang="en-US" altLang="ja-JP" sz="1400" dirty="0" err="1">
                <a:solidFill>
                  <a:schemeClr val="tx1"/>
                </a:solidFill>
              </a:rPr>
              <a:t>openstack</a:t>
            </a:r>
            <a:r>
              <a:rPr lang="en-US" altLang="ja-JP" sz="1400" dirty="0">
                <a:solidFill>
                  <a:schemeClr val="tx1"/>
                </a:solidFill>
              </a:rPr>
              <a:t>/</a:t>
            </a:r>
            <a:r>
              <a:rPr lang="en-US" altLang="ja-JP" sz="1400" dirty="0" err="1">
                <a:solidFill>
                  <a:schemeClr val="tx1"/>
                </a:solidFill>
              </a:rPr>
              <a:t>nova-docker#egg</a:t>
            </a:r>
            <a:r>
              <a:rPr lang="en-US" altLang="ja-JP" sz="1400" dirty="0">
                <a:solidFill>
                  <a:schemeClr val="tx1"/>
                </a:solidFill>
              </a:rPr>
              <a:t>=</a:t>
            </a:r>
            <a:r>
              <a:rPr lang="en-US" altLang="ja-JP" sz="1400" dirty="0" err="1">
                <a:solidFill>
                  <a:schemeClr val="tx1"/>
                </a:solidFill>
              </a:rPr>
              <a:t>novadocker</a:t>
            </a:r>
            <a:endParaRPr kumimoji="1" lang="ja-JP" altLang="en-US" sz="1400" dirty="0">
              <a:solidFill>
                <a:schemeClr val="tx1"/>
              </a:solidFill>
            </a:endParaRPr>
          </a:p>
        </p:txBody>
      </p:sp>
      <p:sp>
        <p:nvSpPr>
          <p:cNvPr id="17" name="Rectangle 16"/>
          <p:cNvSpPr/>
          <p:nvPr/>
        </p:nvSpPr>
        <p:spPr>
          <a:xfrm>
            <a:off x="3648973" y="5482886"/>
            <a:ext cx="7247624" cy="4830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c</a:t>
            </a:r>
            <a:r>
              <a:rPr kumimoji="1" lang="en-US" altLang="ja-JP" sz="1400" dirty="0" smtClean="0">
                <a:solidFill>
                  <a:schemeClr val="tx1"/>
                </a:solidFill>
              </a:rPr>
              <a:t>d </a:t>
            </a:r>
            <a:r>
              <a:rPr kumimoji="1" lang="en-US" altLang="ja-JP" sz="1400" dirty="0" err="1" smtClean="0">
                <a:solidFill>
                  <a:schemeClr val="tx1"/>
                </a:solidFill>
              </a:rPr>
              <a:t>src</a:t>
            </a:r>
            <a:r>
              <a:rPr kumimoji="1" lang="en-US" altLang="ja-JP" sz="1400" dirty="0" smtClean="0">
                <a:solidFill>
                  <a:schemeClr val="tx1"/>
                </a:solidFill>
              </a:rPr>
              <a:t>/</a:t>
            </a:r>
            <a:r>
              <a:rPr kumimoji="1" lang="en-US" altLang="ja-JP" sz="1400" dirty="0" err="1" smtClean="0">
                <a:solidFill>
                  <a:schemeClr val="tx1"/>
                </a:solidFill>
              </a:rPr>
              <a:t>novadocker</a:t>
            </a:r>
            <a:r>
              <a:rPr kumimoji="1" lang="en-US" altLang="ja-JP" sz="1400" dirty="0" smtClean="0">
                <a:solidFill>
                  <a:schemeClr val="tx1"/>
                </a:solidFill>
              </a:rPr>
              <a:t>/</a:t>
            </a:r>
          </a:p>
          <a:p>
            <a:r>
              <a:rPr kumimoji="1" lang="en-US" altLang="ja-JP" sz="1400" dirty="0" smtClean="0">
                <a:solidFill>
                  <a:schemeClr val="tx1"/>
                </a:solidFill>
              </a:rPr>
              <a:t>Python </a:t>
            </a:r>
            <a:r>
              <a:rPr kumimoji="1" lang="en-US" altLang="ja-JP" sz="1400" dirty="0" err="1" smtClean="0">
                <a:solidFill>
                  <a:schemeClr val="tx1"/>
                </a:solidFill>
              </a:rPr>
              <a:t>setup.pyinstall</a:t>
            </a:r>
            <a:endParaRPr kumimoji="1" lang="ja-JP" altLang="en-US" sz="1400" dirty="0">
              <a:solidFill>
                <a:schemeClr val="tx1"/>
              </a:solidFill>
            </a:endParaRPr>
          </a:p>
        </p:txBody>
      </p:sp>
    </p:spTree>
    <p:extLst>
      <p:ext uri="{BB962C8B-B14F-4D97-AF65-F5344CB8AC3E}">
        <p14:creationId xmlns:p14="http://schemas.microsoft.com/office/powerpoint/2010/main" val="1441868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89</TotalTime>
  <Words>671</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方正舒体</vt:lpstr>
      <vt:lpstr>ＭＳ Ｐゴシック</vt:lpstr>
      <vt:lpstr>ＭＳ Ｐ明朝</vt:lpstr>
      <vt:lpstr>ＭＳ 明朝</vt:lpstr>
      <vt:lpstr>Arial</vt:lpstr>
      <vt:lpstr>Garamond</vt:lpstr>
      <vt:lpstr>Organic</vt:lpstr>
      <vt:lpstr>Enabling Docker in Openstack</vt:lpstr>
      <vt:lpstr>           OpenStack</vt:lpstr>
      <vt:lpstr>           OpenStack</vt:lpstr>
      <vt:lpstr>           OpenStack</vt:lpstr>
      <vt:lpstr>           Docker</vt:lpstr>
      <vt:lpstr>           Docker</vt:lpstr>
      <vt:lpstr>           Docker</vt:lpstr>
      <vt:lpstr>How Nova Hypervisor works</vt:lpstr>
      <vt:lpstr>Enabling Docker in OpenStack</vt:lpstr>
      <vt:lpstr>Enabling Docker in OpenStack</vt:lpstr>
      <vt:lpstr>Enabling Docker in OpenStack</vt:lpstr>
      <vt:lpstr>Enabling Docker in OpenStack</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Docker in Openstack</dc:title>
  <dc:creator>11700403d@connect.polyu.hk</dc:creator>
  <cp:lastModifiedBy>11700403d@connect.polyu.hk</cp:lastModifiedBy>
  <cp:revision>22</cp:revision>
  <dcterms:created xsi:type="dcterms:W3CDTF">2016-06-13T08:23:31Z</dcterms:created>
  <dcterms:modified xsi:type="dcterms:W3CDTF">2016-06-14T09:21:47Z</dcterms:modified>
</cp:coreProperties>
</file>