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34"/>
  </p:notesMasterIdLst>
  <p:sldIdLst>
    <p:sldId id="256" r:id="rId3"/>
    <p:sldId id="277" r:id="rId4"/>
    <p:sldId id="278" r:id="rId5"/>
    <p:sldId id="305" r:id="rId6"/>
    <p:sldId id="304" r:id="rId7"/>
    <p:sldId id="297" r:id="rId8"/>
    <p:sldId id="257" r:id="rId9"/>
    <p:sldId id="267" r:id="rId10"/>
    <p:sldId id="298" r:id="rId11"/>
    <p:sldId id="279" r:id="rId12"/>
    <p:sldId id="281" r:id="rId13"/>
    <p:sldId id="280" r:id="rId14"/>
    <p:sldId id="282" r:id="rId15"/>
    <p:sldId id="283" r:id="rId16"/>
    <p:sldId id="284" r:id="rId17"/>
    <p:sldId id="292" r:id="rId18"/>
    <p:sldId id="293" r:id="rId19"/>
    <p:sldId id="286" r:id="rId20"/>
    <p:sldId id="287" r:id="rId21"/>
    <p:sldId id="288" r:id="rId22"/>
    <p:sldId id="289" r:id="rId23"/>
    <p:sldId id="290" r:id="rId24"/>
    <p:sldId id="291" r:id="rId25"/>
    <p:sldId id="294" r:id="rId26"/>
    <p:sldId id="296" r:id="rId27"/>
    <p:sldId id="299" r:id="rId28"/>
    <p:sldId id="300" r:id="rId29"/>
    <p:sldId id="301" r:id="rId30"/>
    <p:sldId id="302" r:id="rId31"/>
    <p:sldId id="303" r:id="rId32"/>
    <p:sldId id="27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81"/>
    <a:srgbClr val="984807"/>
    <a:srgbClr val="00000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9" autoAdjust="0"/>
    <p:restoredTop sz="80832" autoAdjust="0"/>
  </p:normalViewPr>
  <p:slideViewPr>
    <p:cSldViewPr>
      <p:cViewPr>
        <p:scale>
          <a:sx n="100" d="100"/>
          <a:sy n="100" d="100"/>
        </p:scale>
        <p:origin x="-1576" y="-80"/>
      </p:cViewPr>
      <p:guideLst>
        <p:guide orient="horz" pos="2160"/>
        <p:guide pos="2880"/>
      </p:guideLst>
    </p:cSldViewPr>
  </p:slideViewPr>
  <p:outlineViewPr>
    <p:cViewPr>
      <p:scale>
        <a:sx n="33" d="100"/>
        <a:sy n="33" d="100"/>
      </p:scale>
      <p:origin x="0" y="24282"/>
    </p:cViewPr>
  </p:outlin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DAF707B-8746-4AF1-A521-93761090F920}" type="datetimeFigureOut">
              <a:rPr lang="en-US"/>
              <a:pPr>
                <a:defRPr/>
              </a:pPr>
              <a:t>2/21/13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3467305-4068-4FFA-AE23-E7A5DE728F01}" type="slidenum">
              <a:rPr lang="en-US"/>
              <a:pPr>
                <a:defRPr/>
              </a:pPr>
              <a:t>‹#›</a:t>
            </a:fld>
            <a:endParaRPr lang="en-US" dirty="0"/>
          </a:p>
        </p:txBody>
      </p:sp>
    </p:spTree>
    <p:extLst>
      <p:ext uri="{BB962C8B-B14F-4D97-AF65-F5344CB8AC3E}">
        <p14:creationId xmlns:p14="http://schemas.microsoft.com/office/powerpoint/2010/main" val="43033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not a talk about TDD</a:t>
            </a:r>
            <a:r>
              <a:rPr lang="en-US" baseline="0" dirty="0" smtClean="0"/>
              <a:t>. This is a talk about the language features in </a:t>
            </a:r>
            <a:r>
              <a:rPr lang="en-US" baseline="0" dirty="0" err="1" smtClean="0"/>
              <a:t>Scala</a:t>
            </a:r>
            <a:r>
              <a:rPr lang="en-US" baseline="0" dirty="0" smtClean="0"/>
              <a:t> that correspond with better software engineering, as required in order to grow software using TDD.</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a:t>
            </a:fld>
            <a:endParaRPr lang="en-US" dirty="0"/>
          </a:p>
        </p:txBody>
      </p:sp>
    </p:spTree>
    <p:extLst>
      <p:ext uri="{BB962C8B-B14F-4D97-AF65-F5344CB8AC3E}">
        <p14:creationId xmlns:p14="http://schemas.microsoft.com/office/powerpoint/2010/main" val="315343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Tony Hoare</a:t>
            </a:r>
            <a:r>
              <a:rPr lang="en-US" baseline="0" dirty="0" smtClean="0"/>
              <a:t>, who invented the null reference publicly apologized for it </a:t>
            </a:r>
            <a:endParaRPr lang="en-US" dirty="0" smtClean="0"/>
          </a:p>
          <a:p>
            <a:r>
              <a:rPr lang="en-US" dirty="0" smtClean="0"/>
              <a:t>http://</a:t>
            </a:r>
            <a:r>
              <a:rPr lang="en-US" dirty="0" err="1" smtClean="0"/>
              <a:t>qconlondon.com</a:t>
            </a:r>
            <a:r>
              <a:rPr lang="en-US" dirty="0" smtClean="0"/>
              <a:t>/london-2009/presentation/</a:t>
            </a:r>
            <a:r>
              <a:rPr lang="en-US" dirty="0" err="1" smtClean="0"/>
              <a:t>Null+References</a:t>
            </a:r>
            <a:r>
              <a:rPr lang="en-US" dirty="0" smtClean="0"/>
              <a:t>:+</a:t>
            </a:r>
            <a:r>
              <a:rPr lang="en-US" dirty="0" err="1" smtClean="0"/>
              <a:t>The+Billion+Dollar+Mistake</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15</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4F81BD"/>
                </a:solidFill>
              </a:rPr>
              <a:t>Try retains the type safety of checked exceptions (that is missing from </a:t>
            </a:r>
            <a:r>
              <a:rPr lang="en-US" dirty="0" err="1" smtClean="0">
                <a:solidFill>
                  <a:srgbClr val="4F81BD"/>
                </a:solidFill>
              </a:rPr>
              <a:t>Scala</a:t>
            </a:r>
            <a:r>
              <a:rPr lang="en-US" dirty="0" smtClean="0">
                <a:solidFill>
                  <a:srgbClr val="4F81BD"/>
                </a:solidFill>
              </a:rPr>
              <a:t>) while reducing boilerplate such as cascading </a:t>
            </a:r>
            <a:r>
              <a:rPr lang="en-US" i="1" dirty="0" smtClean="0">
                <a:solidFill>
                  <a:srgbClr val="4F81BD"/>
                </a:solidFill>
              </a:rPr>
              <a:t>throws</a:t>
            </a:r>
            <a:r>
              <a:rPr lang="en-US" dirty="0" smtClean="0">
                <a:solidFill>
                  <a:srgbClr val="4F81BD"/>
                </a:solidFill>
              </a:rPr>
              <a:t> statements</a:t>
            </a:r>
          </a:p>
          <a:p>
            <a:endParaRPr lang="en-US" dirty="0" smtClean="0"/>
          </a:p>
          <a:p>
            <a:r>
              <a:rPr lang="en-US" dirty="0" smtClean="0"/>
              <a:t>This does not directly aid in testing, but </a:t>
            </a:r>
            <a:r>
              <a:rPr lang="en-US" dirty="0" err="1" smtClean="0"/>
              <a:t>decluttering</a:t>
            </a:r>
            <a:r>
              <a:rPr lang="en-US" dirty="0" smtClean="0"/>
              <a:t> the interfaces</a:t>
            </a:r>
            <a:r>
              <a:rPr lang="en-US" baseline="0" dirty="0" smtClean="0"/>
              <a:t> makes the resulting product less verbose and easier to understand. Also, eliminating cascaded </a:t>
            </a:r>
            <a:r>
              <a:rPr lang="en-US" i="1" baseline="0" dirty="0" smtClean="0"/>
              <a:t>throws</a:t>
            </a:r>
            <a:r>
              <a:rPr lang="en-US" i="0" baseline="0" dirty="0" smtClean="0"/>
              <a:t> statements simplifies the test cases</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16</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17</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diamond problem is solved</a:t>
            </a:r>
            <a:r>
              <a:rPr lang="en-US" baseline="0" dirty="0" smtClean="0"/>
              <a:t> by defining an order of precedence calculated by the order of trait declaration</a:t>
            </a:r>
          </a:p>
          <a:p>
            <a:endParaRPr lang="en-US" baseline="0" dirty="0" smtClean="0"/>
          </a:p>
          <a:p>
            <a:r>
              <a:rPr lang="en-US" dirty="0" smtClean="0"/>
              <a:t>Consider,</a:t>
            </a:r>
            <a:r>
              <a:rPr lang="en-US" baseline="0" dirty="0" smtClean="0"/>
              <a:t> for instance, a </a:t>
            </a:r>
            <a:r>
              <a:rPr lang="en-US" baseline="0" dirty="0" err="1" smtClean="0"/>
              <a:t>ComponentFactory</a:t>
            </a:r>
            <a:r>
              <a:rPr lang="en-US" baseline="0" dirty="0" smtClean="0"/>
              <a:t>. From the point of view of its consumer, there should be a single entry point through which components need to be created. However, creating a text component and creating an image component have nothing in common. The solution – separate the creation of different component types to different traits, each with its own suite of tests.</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18</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19</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20</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it seems like</a:t>
            </a:r>
            <a:r>
              <a:rPr lang="en-US" baseline="0" dirty="0" smtClean="0"/>
              <a:t> we added a new language construct named audited. This appearance is aided by the fact that a code block surrounded by curly braces is treated as a function with no parameter list, and that a function that takes a single parameter can be called without parentheses.</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21</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t>
            </a:r>
            <a:r>
              <a:rPr lang="en-US" dirty="0"/>
              <a:t>needs to be clearer</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22</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Who knows what a Future is?</a:t>
            </a:r>
            <a:endParaRPr lang="en-US" dirty="0" smtClean="0"/>
          </a:p>
          <a:p>
            <a:endParaRPr lang="en-US" dirty="0" smtClean="0"/>
          </a:p>
          <a:p>
            <a:r>
              <a:rPr lang="en-US" dirty="0" smtClean="0"/>
              <a:t>For </a:t>
            </a:r>
            <a:r>
              <a:rPr lang="en-US" dirty="0" err="1" smtClean="0"/>
              <a:t>Scala</a:t>
            </a:r>
            <a:r>
              <a:rPr lang="en-US" baseline="0" dirty="0" smtClean="0"/>
              <a:t> 2.9.x, you can use Twitter’s </a:t>
            </a:r>
            <a:r>
              <a:rPr lang="en-US" baseline="0" dirty="0" err="1" smtClean="0"/>
              <a:t>util.core</a:t>
            </a:r>
            <a:r>
              <a:rPr lang="en-US" baseline="0" dirty="0" smtClean="0"/>
              <a:t> package which provides a wonderful alternative for 2.10’s Futures</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23</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a:t>
            </a:r>
            <a:r>
              <a:rPr lang="en-US" baseline="0" dirty="0" smtClean="0"/>
              <a:t> passes a collection of </a:t>
            </a:r>
            <a:r>
              <a:rPr lang="en-US" baseline="0" dirty="0" err="1" smtClean="0"/>
              <a:t>Baz</a:t>
            </a:r>
            <a:r>
              <a:rPr lang="en-US" baseline="0" dirty="0" smtClean="0"/>
              <a:t> objects to the </a:t>
            </a:r>
            <a:r>
              <a:rPr lang="en-US" baseline="0" dirty="0" err="1" smtClean="0"/>
              <a:t>Foo.bar</a:t>
            </a:r>
            <a:r>
              <a:rPr lang="en-US" baseline="0" dirty="0" smtClean="0"/>
              <a:t> method, getting a Bar for each instance of </a:t>
            </a:r>
            <a:r>
              <a:rPr lang="en-US" baseline="0" dirty="0" err="1" smtClean="0"/>
              <a:t>Baz</a:t>
            </a:r>
            <a:r>
              <a:rPr lang="en-US" baseline="0" dirty="0" smtClean="0"/>
              <a:t>. We do this in parallel. After we’re done, we pass the collection of Bars to our listener. Upon failure, we call some method that reports failure and retries, presumably by calling deliver() again</a:t>
            </a:r>
          </a:p>
          <a:p>
            <a:endParaRPr lang="en-US" baseline="0" dirty="0" smtClean="0"/>
          </a:p>
          <a:p>
            <a:r>
              <a:rPr lang="en-US" baseline="0" dirty="0" smtClean="0"/>
              <a:t>Unit is a void</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24</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5</a:t>
            </a:fld>
            <a:endParaRPr lang="en-US" dirty="0"/>
          </a:p>
        </p:txBody>
      </p:sp>
    </p:spTree>
    <p:extLst>
      <p:ext uri="{BB962C8B-B14F-4D97-AF65-F5344CB8AC3E}">
        <p14:creationId xmlns:p14="http://schemas.microsoft.com/office/powerpoint/2010/main" val="2317445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simplistic,</a:t>
            </a:r>
            <a:r>
              <a:rPr lang="en-US" baseline="0" dirty="0" smtClean="0"/>
              <a:t> sunny-day only test. A proper test would also simulate failure and check that the retry method is called</a:t>
            </a:r>
          </a:p>
          <a:p>
            <a:endParaRPr lang="en-US" baseline="0" dirty="0" smtClean="0"/>
          </a:p>
          <a:p>
            <a:r>
              <a:rPr lang="en-US" baseline="0" dirty="0" smtClean="0"/>
              <a:t>The executor service is either a same-thread executor (which guarantees that the call to deliver() will not return until all calls to vaccinator have returned) or an instance of deterministic scheduler (which will need some massage between the call to deliver() and the verification logic)</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25</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 </a:t>
            </a:r>
            <a:r>
              <a:rPr lang="en-US" dirty="0" err="1" smtClean="0"/>
              <a:t>Hamcrest</a:t>
            </a:r>
            <a:r>
              <a:rPr lang="en-US" dirty="0" smtClean="0"/>
              <a:t> integration</a:t>
            </a:r>
            <a:r>
              <a:rPr lang="en-US" baseline="0" dirty="0" smtClean="0"/>
              <a:t> in form of a </a:t>
            </a:r>
            <a:r>
              <a:rPr lang="en-US" baseline="0" dirty="0" err="1" smtClean="0"/>
              <a:t>mixin</a:t>
            </a:r>
            <a:r>
              <a:rPr lang="en-US" baseline="0" dirty="0" smtClean="0"/>
              <a:t> trait that provides implicit conversion from </a:t>
            </a:r>
            <a:r>
              <a:rPr lang="en-US" baseline="0" dirty="0" err="1" smtClean="0"/>
              <a:t>Hamcrest</a:t>
            </a:r>
            <a:r>
              <a:rPr lang="en-US" baseline="0" dirty="0" smtClean="0"/>
              <a:t> matcher to Specs2 matcher. However, using built-in </a:t>
            </a:r>
            <a:r>
              <a:rPr lang="en-US" baseline="0" dirty="0" err="1" smtClean="0"/>
              <a:t>hamcrest</a:t>
            </a:r>
            <a:r>
              <a:rPr lang="en-US" baseline="0" dirty="0" smtClean="0"/>
              <a:t> matchers proves difficult due to namespace collision with Specs2’s own matcher library.</a:t>
            </a:r>
          </a:p>
          <a:p>
            <a:endParaRPr lang="en-US" baseline="0" dirty="0" smtClean="0"/>
          </a:p>
          <a:p>
            <a:r>
              <a:rPr lang="en-US" baseline="0" dirty="0" smtClean="0"/>
              <a:t>Composing Specs2’s matcher library is possible the the syntax is so obscure that you’ll probably won’t be able to read your own code 5 minutes after completing it</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27</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fairly</a:t>
            </a:r>
            <a:r>
              <a:rPr lang="en-US" baseline="0" dirty="0" smtClean="0"/>
              <a:t> easy to create a </a:t>
            </a:r>
            <a:r>
              <a:rPr lang="en-US" baseline="0" dirty="0" err="1" smtClean="0"/>
              <a:t>Hamcrest</a:t>
            </a:r>
            <a:r>
              <a:rPr lang="en-US" baseline="0" dirty="0" smtClean="0"/>
              <a:t> -&gt; </a:t>
            </a:r>
            <a:r>
              <a:rPr lang="en-US" baseline="0" dirty="0" err="1" smtClean="0"/>
              <a:t>ScalaTest</a:t>
            </a:r>
            <a:r>
              <a:rPr lang="en-US" baseline="0" dirty="0" smtClean="0"/>
              <a:t> matcher adapter, but none is provided built-in. Composing </a:t>
            </a:r>
            <a:r>
              <a:rPr lang="en-US" baseline="0" dirty="0" err="1" smtClean="0"/>
              <a:t>ScalaTest</a:t>
            </a:r>
            <a:r>
              <a:rPr lang="en-US" baseline="0" dirty="0" smtClean="0"/>
              <a:t> matcher lies between hard and impossible.</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28</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tell</a:t>
            </a:r>
            <a:r>
              <a:rPr lang="en-US" baseline="0" dirty="0" smtClean="0"/>
              <a:t> you what to use, your millage may vary. If adopting </a:t>
            </a:r>
            <a:r>
              <a:rPr lang="en-US" baseline="0" dirty="0" err="1" smtClean="0"/>
              <a:t>Scala</a:t>
            </a:r>
            <a:r>
              <a:rPr lang="en-US" baseline="0" dirty="0" smtClean="0"/>
              <a:t> into an existing project with lots of </a:t>
            </a:r>
            <a:r>
              <a:rPr lang="en-US" baseline="0" dirty="0" err="1" smtClean="0"/>
              <a:t>JUnit</a:t>
            </a:r>
            <a:r>
              <a:rPr lang="en-US" baseline="0" dirty="0" smtClean="0"/>
              <a:t> tests, you may want to stick with what works. For a new project, try to decide between Specs2 and </a:t>
            </a:r>
            <a:r>
              <a:rPr lang="en-US" baseline="0" dirty="0" err="1" smtClean="0"/>
              <a:t>ScalaTest</a:t>
            </a:r>
            <a:r>
              <a:rPr lang="en-US" baseline="0" dirty="0" smtClean="0"/>
              <a:t> based on documentation and ease of use. Ask your colleagues, experiment with both and decide.</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29</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30</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 +</a:t>
            </a:r>
            <a:r>
              <a:rPr lang="en-US" baseline="0" dirty="0" smtClean="0"/>
              <a:t> immutability gives us referential transparency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7</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Extensibility allows us to write our custom,</a:t>
            </a:r>
            <a:r>
              <a:rPr lang="en-US" baseline="0" dirty="0" smtClean="0"/>
              <a:t> embedded DSLs, and consume DSLs from 3</a:t>
            </a:r>
            <a:r>
              <a:rPr lang="en-US" baseline="30000" dirty="0" smtClean="0"/>
              <a:t>rd</a:t>
            </a:r>
            <a:r>
              <a:rPr lang="en-US" baseline="0" dirty="0" smtClean="0"/>
              <a:t> party languages. Specs2 is a good example for such DSL for semantic XDD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8</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case class</a:t>
            </a:r>
            <a:r>
              <a:rPr lang="en-US" baseline="0" dirty="0" smtClean="0"/>
              <a:t> automatically makes its constructor arguments into </a:t>
            </a:r>
            <a:r>
              <a:rPr lang="en-US" baseline="0" dirty="0" err="1" smtClean="0"/>
              <a:t>vals</a:t>
            </a:r>
            <a:r>
              <a:rPr lang="en-US" baseline="0" dirty="0" smtClean="0"/>
              <a:t>. It also provides automatic equals, </a:t>
            </a:r>
            <a:r>
              <a:rPr lang="en-US" baseline="0" dirty="0" err="1" smtClean="0"/>
              <a:t>hashCode</a:t>
            </a:r>
            <a:r>
              <a:rPr lang="en-US" baseline="0" dirty="0" smtClean="0"/>
              <a:t>, </a:t>
            </a:r>
            <a:r>
              <a:rPr lang="en-US" baseline="0" dirty="0" err="1" smtClean="0"/>
              <a:t>toString</a:t>
            </a:r>
            <a:r>
              <a:rPr lang="en-US" baseline="0" dirty="0" smtClean="0"/>
              <a:t> methods and a very useful copy method which makes use of </a:t>
            </a:r>
            <a:r>
              <a:rPr lang="en-US" baseline="0" dirty="0" err="1" smtClean="0"/>
              <a:t>Scala’s</a:t>
            </a:r>
            <a:r>
              <a:rPr lang="en-US" baseline="0" dirty="0" smtClean="0"/>
              <a:t> named arguments (with defaults) feature.</a:t>
            </a:r>
          </a:p>
          <a:p>
            <a:endParaRPr lang="en-US" baseline="0" dirty="0" smtClean="0"/>
          </a:p>
          <a:p>
            <a:r>
              <a:rPr lang="en-US" baseline="0" dirty="0" smtClean="0"/>
              <a:t>We also see that case classes with proper default argument values are essentially test object builders, which saves us tons of code for test setup</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10</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t>
            </a:r>
            <a:r>
              <a:rPr lang="en-US" dirty="0"/>
              <a:t>very easy to do this wrong in Java; a Scala object that can't be initialized without its collaborators is the default way </a:t>
            </a:r>
            <a:r>
              <a:rPr lang="en-US" dirty="0" smtClean="0"/>
              <a:t>you write classes in</a:t>
            </a:r>
            <a:r>
              <a:rPr lang="en-US" baseline="0" dirty="0" smtClean="0"/>
              <a:t> </a:t>
            </a:r>
            <a:r>
              <a:rPr lang="en-US" baseline="0" dirty="0" err="1" smtClean="0"/>
              <a:t>Scala</a:t>
            </a:r>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11</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Shower.wash</a:t>
            </a:r>
            <a:r>
              <a:rPr lang="en-US" dirty="0" smtClean="0"/>
              <a:t> returns a new instance</a:t>
            </a:r>
            <a:r>
              <a:rPr lang="en-US" baseline="0" dirty="0" smtClean="0"/>
              <a:t> of the input cat, presumably setting some “</a:t>
            </a:r>
            <a:r>
              <a:rPr lang="en-US" baseline="0" dirty="0" err="1" smtClean="0"/>
              <a:t>isDirty</a:t>
            </a:r>
            <a:r>
              <a:rPr lang="en-US" baseline="0" dirty="0" smtClean="0"/>
              <a:t>” flag to false. Note how we pass it with a new instance of the cat that gets a new sequence of its kittens, now washed.</a:t>
            </a:r>
          </a:p>
          <a:p>
            <a:endParaRPr lang="en-US" baseline="0" dirty="0" smtClean="0"/>
          </a:p>
          <a:p>
            <a:r>
              <a:rPr lang="en-US" baseline="0" dirty="0" smtClean="0"/>
              <a:t>Note how kittens gets a default value of Nil, meaning an empty list. This means that our unit test will never have to test a case where kittens is null</a:t>
            </a:r>
          </a:p>
          <a:p>
            <a:endParaRPr lang="en-US" baseline="0" dirty="0" smtClean="0"/>
          </a:p>
          <a:p>
            <a:r>
              <a:rPr lang="en-US" baseline="0" dirty="0" err="1" smtClean="0"/>
              <a:t>Scala</a:t>
            </a:r>
            <a:r>
              <a:rPr lang="en-US" baseline="0" dirty="0" smtClean="0"/>
              <a:t> doesn’t need a return statement; the return value of </a:t>
            </a:r>
            <a:r>
              <a:rPr lang="en-US" baseline="0" dirty="0" err="1" smtClean="0"/>
              <a:t>shower.wash</a:t>
            </a:r>
            <a:r>
              <a:rPr lang="en-US" baseline="0" dirty="0" smtClean="0"/>
              <a:t> is the return value of </a:t>
            </a:r>
            <a:r>
              <a:rPr lang="en-US" baseline="0" dirty="0" err="1" smtClean="0"/>
              <a:t>clinic.wash</a:t>
            </a:r>
            <a:r>
              <a:rPr lang="en-US" baseline="0" dirty="0" smtClean="0"/>
              <a:t>.</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12</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13</a:t>
            </a:fld>
            <a:endParaRPr lang="en-US" dirty="0"/>
          </a:p>
        </p:txBody>
      </p:sp>
    </p:spTree>
    <p:extLst>
      <p:ext uri="{BB962C8B-B14F-4D97-AF65-F5344CB8AC3E}">
        <p14:creationId xmlns:p14="http://schemas.microsoft.com/office/powerpoint/2010/main" val="134490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Statically typed – types are checked in compile time verses</a:t>
            </a:r>
            <a:r>
              <a:rPr lang="en-US" baseline="0" dirty="0" smtClean="0"/>
              <a:t> runtime</a:t>
            </a:r>
          </a:p>
          <a:p>
            <a:r>
              <a:rPr lang="en-US" baseline="0" dirty="0" smtClean="0"/>
              <a:t>Strongly typed - each variable must have a concrete type</a:t>
            </a:r>
          </a:p>
          <a:p>
            <a:r>
              <a:rPr lang="en-US" baseline="0" dirty="0" smtClean="0"/>
              <a:t>You get the best of both worlds – lean code like in dynamic languages and compile-time checking of adherence to structure</a:t>
            </a:r>
          </a:p>
          <a:p>
            <a:endParaRPr lang="en-US" baseline="0" dirty="0" smtClean="0"/>
          </a:p>
          <a:p>
            <a:r>
              <a:rPr lang="en-US" baseline="0" dirty="0" smtClean="0"/>
              <a:t>Type inference can slow down compilation – use with care</a:t>
            </a:r>
          </a:p>
          <a:p>
            <a:endParaRPr lang="en-US" baseline="0" dirty="0" smtClean="0"/>
          </a:p>
          <a:p>
            <a:r>
              <a:rPr lang="en-US" baseline="0" dirty="0" smtClean="0"/>
              <a:t>Structural types – the canonical example is closeable</a:t>
            </a:r>
          </a:p>
        </p:txBody>
      </p:sp>
      <p:sp>
        <p:nvSpPr>
          <p:cNvPr id="4" name="Slide Number Placeholder 3"/>
          <p:cNvSpPr>
            <a:spLocks noGrp="1"/>
          </p:cNvSpPr>
          <p:nvPr>
            <p:ph type="sldNum" sz="quarter" idx="10"/>
          </p:nvPr>
        </p:nvSpPr>
        <p:spPr/>
        <p:txBody>
          <a:bodyPr/>
          <a:lstStyle/>
          <a:p>
            <a:pPr>
              <a:defRPr/>
            </a:pPr>
            <a:fld id="{43467305-4068-4FFA-AE23-E7A5DE728F01}" type="slidenum">
              <a:rPr lang="en-US" smtClean="0"/>
              <a:pPr>
                <a:defRPr/>
              </a:pPr>
              <a:t>14</a:t>
            </a:fld>
            <a:endParaRPr lang="en-US" dirty="0"/>
          </a:p>
        </p:txBody>
      </p:sp>
    </p:spTree>
    <p:extLst>
      <p:ext uri="{BB962C8B-B14F-4D97-AF65-F5344CB8AC3E}">
        <p14:creationId xmlns:p14="http://schemas.microsoft.com/office/powerpoint/2010/main" val="134490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C7E4F74-8FE2-48B1-9E1A-99EDC10BF9EA}" type="datetimeFigureOut">
              <a:rPr lang="en-US" smtClean="0"/>
              <a:pPr>
                <a:defRPr/>
              </a:pPr>
              <a:t>2/21/13</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DDBF54E-415A-423A-BB30-92A1BB17E415}" type="slidenum">
              <a:rPr lang="en-US" smtClean="0"/>
              <a:pPr>
                <a:defRPr/>
              </a:pPr>
              <a:t>‹#›</a:t>
            </a:fld>
            <a:endParaRPr lang="en-US" dirty="0"/>
          </a:p>
        </p:txBody>
      </p:sp>
      <p:sp>
        <p:nvSpPr>
          <p:cNvPr id="6" name="Text Placeholder 2"/>
          <p:cNvSpPr>
            <a:spLocks noGrp="1"/>
          </p:cNvSpPr>
          <p:nvPr>
            <p:ph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2pPr>
              <a:defRPr>
                <a:solidFill>
                  <a:srgbClr val="4F81BD"/>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180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E8E028-27A3-4B03-8C9F-17A06ACA5F27}"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D1105F7-5E26-43D7-B324-271CC038DA0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93FF3D-9AB2-463B-8231-0221CEDBFA32}"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56464A1-A2BB-4AB8-9BA3-44402695DAC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54DB0D-9DCB-4259-BC9F-CE8BF20CEB04}"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94B8361-2E42-4B71-9BF2-7348742F8B6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C5FD4C4-9EA3-4A80-8A20-20E33B780BA0}"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6911D3-E8C0-4AD9-95F6-9D73335C31DC}"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5B87A0-9017-446B-B6F9-21C97201E7F8}"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4BAA16F-B8B8-4028-8119-158D8A898DF8}"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0CCBD8-E0BA-48C1-9DC7-43887DF4D43F}"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1846D0A-4059-4F75-85C0-DAD7FA2266F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0B354A-96F2-448D-BFE8-B255C07CDCB4}"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FCD0B9D-73E3-43EA-998A-3A715A9BA205}"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01D6B09-2111-47C8-8CA3-8CB1945F0D5A}" type="datetimeFigureOut">
              <a:rPr lang="en-US"/>
              <a:pPr>
                <a:defRPr/>
              </a:pPr>
              <a:t>2/21/13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DE6E9F8-6E3C-4BDD-82F1-119418095345}"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74B503E-C694-4292-BCED-24CA9D8CD696}" type="datetimeFigureOut">
              <a:rPr lang="en-US"/>
              <a:pPr>
                <a:defRPr/>
              </a:pPr>
              <a:t>2/21/13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9A7C9AA-6254-4A9C-A6BD-6C5EA180E3AA}"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1E2A62-300C-40EE-B690-0D7C404C6AE1}" type="datetimeFigureOut">
              <a:rPr lang="en-US"/>
              <a:pPr>
                <a:defRPr/>
              </a:pPr>
              <a:t>2/21/13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F450EF9-E576-4992-84AD-34CF70C223A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6E8BD98-B46E-4AF2-90C2-126EEAC8D7BB}"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5351B5B-2ADE-4A01-B64D-B5BA78B2F7C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EF44DB-E22F-47CC-A438-6FC465A4EEDE}"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C8C43A8-92DB-45F8-9A9A-38E3D0B211D4}"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ECA91DF-1FF8-4705-86DD-DED77F41A584}"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36C2949-EC86-4158-93E3-83DDCFF01B6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217198-3411-4C05-AED1-2B6346808402}"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30E63F-59FF-42F0-83B2-5FC6F5401961}"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5E2B40-13D6-41ED-8E20-5784A66F950B}"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14CF56-3311-4F64-83C5-D62079982D1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9FE7207-44A6-47C6-BB8C-8F14F8BD1C2B}"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2DEE1BC-836E-4784-AAF4-E31979EE88E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586A61-9B66-49DE-B815-AC4C9BCF7BF3}" type="datetimeFigureOut">
              <a:rPr lang="en-US"/>
              <a:pPr>
                <a:defRPr/>
              </a:pPr>
              <a:t>2/21/13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F445A07-EE6D-4BFC-B9E1-F9FCD27EE1E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BEB2AC0-5B51-4CE2-B359-B6021B438D8A}"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8AF177E-AF35-48CC-86ED-06BCA335217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F9939A-95E9-417C-999D-0600EAA7AE79}" type="datetimeFigureOut">
              <a:rPr lang="en-US"/>
              <a:pPr>
                <a:defRPr/>
              </a:pPr>
              <a:t>2/21/13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0A5C8E8-3DCB-4EE8-9832-8A1D3935FD5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BB7130-F4C3-4B6B-A328-BB9F26F9562B}" type="datetimeFigureOut">
              <a:rPr lang="en-US"/>
              <a:pPr>
                <a:defRPr/>
              </a:pPr>
              <a:t>2/21/13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A15C49-02A7-471D-83E0-75FB41959CA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40D8B1-6B7C-4941-8004-E4A8A6E86402}" type="datetimeFigureOut">
              <a:rPr lang="en-US"/>
              <a:pPr>
                <a:defRPr/>
              </a:pPr>
              <a:t>2/21/13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2B2C962-CA6E-4DA2-A4CC-A2BED9FA922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1DFB76-601E-4D34-A4EF-41572DC2D1D3}" type="datetimeFigureOut">
              <a:rPr lang="en-US"/>
              <a:pPr>
                <a:defRPr/>
              </a:pPr>
              <a:t>2/21/13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65B5B54-08E0-4412-9B7A-00A7AD63861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85000"/>
              </a:schemeClr>
            </a:gs>
            <a:gs pos="50000">
              <a:schemeClr val="bg1"/>
            </a:gs>
            <a:gs pos="100000">
              <a:schemeClr val="bg1"/>
            </a:gs>
          </a:gsLst>
          <a:lin ang="16200000" scaled="0"/>
        </a:gra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4"/>
          <a:srcRect/>
          <a:stretch>
            <a:fillRect/>
          </a:stretch>
        </p:blipFill>
        <p:spPr bwMode="auto">
          <a:xfrm>
            <a:off x="0" y="0"/>
            <a:ext cx="2617788" cy="785813"/>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3C7E4F74-8FE2-48B1-9E1A-99EDC10BF9EA}" type="datetimeFigureOut">
              <a:rPr lang="en-US"/>
              <a:pPr>
                <a:defRPr/>
              </a:pPr>
              <a:t>2/21/13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9DDBF54E-415A-423A-BB30-92A1BB17E41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rtl="0" fontAlgn="base">
        <a:spcBef>
          <a:spcPct val="0"/>
        </a:spcBef>
        <a:spcAft>
          <a:spcPct val="0"/>
        </a:spcAft>
        <a:defRPr sz="36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l" rtl="0" fontAlgn="base">
        <a:spcBef>
          <a:spcPct val="20000"/>
        </a:spcBef>
        <a:spcAft>
          <a:spcPct val="0"/>
        </a:spcAft>
        <a:buFontTx/>
        <a:buNone/>
        <a:defRPr sz="2800" kern="1200">
          <a:solidFill>
            <a:schemeClr val="bg2">
              <a:lumMod val="25000"/>
            </a:schemeClr>
          </a:solidFill>
          <a:latin typeface="+mn-lt"/>
          <a:ea typeface="+mn-ea"/>
          <a:cs typeface="+mn-cs"/>
        </a:defRPr>
      </a:lvl1pPr>
      <a:lvl2pPr marL="742950" indent="-285750" algn="l" rtl="0" fontAlgn="base">
        <a:spcBef>
          <a:spcPct val="20000"/>
        </a:spcBef>
        <a:spcAft>
          <a:spcPct val="0"/>
        </a:spcAft>
        <a:buFont typeface="Arial"/>
        <a:buChar char="•"/>
        <a:defRPr sz="2800" kern="1200">
          <a:solidFill>
            <a:schemeClr val="accent2"/>
          </a:solidFill>
          <a:latin typeface="+mn-lt"/>
          <a:ea typeface="+mn-ea"/>
          <a:cs typeface="+mn-cs"/>
        </a:defRPr>
      </a:lvl2pPr>
      <a:lvl3pPr marL="1143000" indent="-228600" algn="l" rtl="0" fontAlgn="base">
        <a:spcBef>
          <a:spcPct val="20000"/>
        </a:spcBef>
        <a:spcAft>
          <a:spcPct val="0"/>
        </a:spcAft>
        <a:buFont typeface="Arial"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8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85000"/>
              </a:schemeClr>
            </a:gs>
            <a:gs pos="50000">
              <a:schemeClr val="bg1"/>
            </a:gs>
            <a:gs pos="100000">
              <a:schemeClr val="bg1"/>
            </a:gs>
          </a:gsLst>
          <a:lin ang="16200000" scaled="0"/>
        </a:gradFill>
        <a:effectLst/>
      </p:bgPr>
    </p:bg>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13"/>
          <a:srcRect/>
          <a:stretch>
            <a:fillRect/>
          </a:stretch>
        </p:blipFill>
        <p:spPr bwMode="auto">
          <a:xfrm>
            <a:off x="0" y="0"/>
            <a:ext cx="2617788" cy="785813"/>
          </a:xfrm>
          <a:prstGeom prst="rect">
            <a:avLst/>
          </a:prstGeom>
          <a:noFill/>
          <a:ln w="9525">
            <a:noFill/>
            <a:miter lim="800000"/>
            <a:headEnd/>
            <a:tailEnd/>
          </a:ln>
        </p:spPr>
      </p:pic>
      <p:sp>
        <p:nvSpPr>
          <p:cNvPr id="205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E4C17DA-DD4B-41E5-B173-999981B6C661}" type="datetimeFigureOut">
              <a:rPr lang="en-US"/>
              <a:pPr>
                <a:defRPr/>
              </a:pPr>
              <a:t>2/21/13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3A26DD19-F073-4FE4-BFD5-7827DBDF5FE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lnSpc>
          <a:spcPct val="150000"/>
        </a:lnSpc>
        <a:spcBef>
          <a:spcPts val="672"/>
        </a:spcBef>
        <a:spcAft>
          <a:spcPct val="0"/>
        </a:spcAft>
        <a:buFont typeface="Arial" charset="0"/>
        <a:buChar char="•"/>
        <a:defRPr sz="2800" kern="1200">
          <a:solidFill>
            <a:srgbClr val="0291D8"/>
          </a:solidFill>
          <a:latin typeface="+mn-lt"/>
          <a:ea typeface="+mn-ea"/>
          <a:cs typeface="+mn-cs"/>
        </a:defRPr>
      </a:lvl1pPr>
      <a:lvl2pPr marL="742950" indent="-28575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2pPr>
      <a:lvl3pPr marL="11430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3pPr>
      <a:lvl4pPr marL="16002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4pPr>
      <a:lvl5pPr marL="20574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hyperlink" Target="http://shaiyallin.wix.com/about" TargetMode="External"/><Relationship Id="rId4"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hyperlink" Target="mailto:shaiy@wi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17" y="894292"/>
            <a:ext cx="7772400" cy="1470025"/>
          </a:xfrm>
        </p:spPr>
        <p:txBody>
          <a:bodyPr/>
          <a:lstStyle/>
          <a:p>
            <a:r>
              <a:rPr lang="en-US" sz="8800" dirty="0" smtClean="0"/>
              <a:t>How </a:t>
            </a:r>
            <a:r>
              <a:rPr lang="en-US" sz="8800" dirty="0" err="1" smtClean="0"/>
              <a:t>Scala</a:t>
            </a:r>
            <a:r>
              <a:rPr lang="en-US" sz="8800" dirty="0" smtClean="0"/>
              <a:t> promotes TDD</a:t>
            </a:r>
            <a:endParaRPr lang="en-US" sz="8800" dirty="0"/>
          </a:p>
        </p:txBody>
      </p:sp>
      <p:sp>
        <p:nvSpPr>
          <p:cNvPr id="3" name="Subtitle 2"/>
          <p:cNvSpPr>
            <a:spLocks noGrp="1"/>
          </p:cNvSpPr>
          <p:nvPr>
            <p:ph type="subTitle" idx="1"/>
          </p:nvPr>
        </p:nvSpPr>
        <p:spPr>
          <a:xfrm>
            <a:off x="1346008" y="4926782"/>
            <a:ext cx="6400800" cy="921712"/>
          </a:xfrm>
        </p:spPr>
        <p:txBody>
          <a:bodyPr/>
          <a:lstStyle/>
          <a:p>
            <a:r>
              <a:rPr lang="en-US" dirty="0" smtClean="0"/>
              <a:t>How </a:t>
            </a:r>
            <a:r>
              <a:rPr lang="en-US" dirty="0" err="1" smtClean="0"/>
              <a:t>Scala</a:t>
            </a:r>
            <a:r>
              <a:rPr lang="en-US" dirty="0" smtClean="0"/>
              <a:t> allows you to write better and more testable code</a:t>
            </a:r>
            <a:endParaRPr lang="en-US" dirty="0"/>
          </a:p>
        </p:txBody>
      </p:sp>
      <p:sp>
        <p:nvSpPr>
          <p:cNvPr id="4" name="TextBox 3"/>
          <p:cNvSpPr txBox="1"/>
          <p:nvPr/>
        </p:nvSpPr>
        <p:spPr>
          <a:xfrm>
            <a:off x="1346008" y="3429000"/>
            <a:ext cx="6721687" cy="1315745"/>
          </a:xfrm>
          <a:prstGeom prst="rect">
            <a:avLst/>
          </a:prstGeom>
          <a:noFill/>
        </p:spPr>
        <p:txBody>
          <a:bodyPr wrap="none" rtlCol="0">
            <a:spAutoFit/>
          </a:bodyPr>
          <a:lstStyle/>
          <a:p>
            <a:pPr>
              <a:lnSpc>
                <a:spcPct val="150000"/>
              </a:lnSpc>
            </a:pPr>
            <a:r>
              <a:rPr lang="en-US" dirty="0" err="1" smtClean="0">
                <a:latin typeface="Lucida Console"/>
                <a:cs typeface="Lucida Console"/>
              </a:rPr>
              <a:t>audience.filter</a:t>
            </a:r>
            <a:r>
              <a:rPr lang="en-US" dirty="0" smtClean="0">
                <a:latin typeface="Lucida Console"/>
                <a:cs typeface="Lucida Console"/>
              </a:rPr>
              <a:t>(_.</a:t>
            </a:r>
            <a:r>
              <a:rPr lang="en-US" dirty="0" err="1" smtClean="0">
                <a:latin typeface="Lucida Console"/>
                <a:cs typeface="Lucida Console"/>
              </a:rPr>
              <a:t>usesJava</a:t>
            </a:r>
            <a:r>
              <a:rPr lang="en-US" dirty="0" smtClean="0">
                <a:latin typeface="Lucida Console"/>
                <a:cs typeface="Lucida Console"/>
              </a:rPr>
              <a:t>).</a:t>
            </a:r>
            <a:r>
              <a:rPr lang="en-US" dirty="0" err="1" smtClean="0">
                <a:latin typeface="Lucida Console"/>
                <a:cs typeface="Lucida Console"/>
              </a:rPr>
              <a:t>foreach</a:t>
            </a:r>
            <a:r>
              <a:rPr lang="en-US" dirty="0" smtClean="0">
                <a:latin typeface="Lucida Console"/>
                <a:cs typeface="Lucida Console"/>
              </a:rPr>
              <a:t> { member =&gt;</a:t>
            </a:r>
          </a:p>
          <a:p>
            <a:pPr>
              <a:lnSpc>
                <a:spcPct val="150000"/>
              </a:lnSpc>
            </a:pPr>
            <a:r>
              <a:rPr lang="en-US" dirty="0">
                <a:latin typeface="Lucida Console"/>
                <a:cs typeface="Lucida Console"/>
              </a:rPr>
              <a:t>	</a:t>
            </a:r>
            <a:r>
              <a:rPr lang="en-US" dirty="0" err="1" smtClean="0">
                <a:latin typeface="Lucida Console"/>
                <a:cs typeface="Lucida Console"/>
              </a:rPr>
              <a:t>sayHi</a:t>
            </a:r>
            <a:r>
              <a:rPr lang="en-US" dirty="0" smtClean="0">
                <a:latin typeface="Lucida Console"/>
                <a:cs typeface="Lucida Console"/>
              </a:rPr>
              <a:t>(member)</a:t>
            </a:r>
          </a:p>
          <a:p>
            <a:pPr>
              <a:lnSpc>
                <a:spcPct val="150000"/>
              </a:lnSpc>
            </a:pPr>
            <a:r>
              <a:rPr lang="en-US" dirty="0" smtClean="0">
                <a:latin typeface="Lucida Console"/>
                <a:cs typeface="Lucida Console"/>
              </a:rPr>
              <a:t>}</a:t>
            </a:r>
            <a:endParaRPr lang="en-US" dirty="0">
              <a:latin typeface="Lucida Console"/>
              <a:cs typeface="Lucida Console"/>
            </a:endParaRPr>
          </a:p>
        </p:txBody>
      </p:sp>
    </p:spTree>
    <p:extLst>
      <p:ext uri="{BB962C8B-B14F-4D97-AF65-F5344CB8AC3E}">
        <p14:creationId xmlns:p14="http://schemas.microsoft.com/office/powerpoint/2010/main" val="31562304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Classes </a:t>
            </a:r>
            <a:endParaRPr lang="en-US" dirty="0"/>
          </a:p>
        </p:txBody>
      </p:sp>
      <p:sp>
        <p:nvSpPr>
          <p:cNvPr id="3" name="Content Placeholder 2"/>
          <p:cNvSpPr>
            <a:spLocks noGrp="1"/>
          </p:cNvSpPr>
          <p:nvPr>
            <p:ph idx="1"/>
          </p:nvPr>
        </p:nvSpPr>
        <p:spPr>
          <a:xfrm>
            <a:off x="481903" y="1355148"/>
            <a:ext cx="8550539" cy="2750512"/>
          </a:xfrm>
        </p:spPr>
        <p:txBody>
          <a:bodyPr/>
          <a:lstStyle/>
          <a:p>
            <a:pPr marL="0" indent="0">
              <a:buNone/>
            </a:pPr>
            <a:r>
              <a:rPr lang="en-US" dirty="0" smtClean="0">
                <a:solidFill>
                  <a:schemeClr val="tx2"/>
                </a:solidFill>
              </a:rPr>
              <a:t>Good software engineering makes use of value objects. These need to encapsulate the way they represent their state, to provide information hiding and to be easy to maintain.</a:t>
            </a:r>
          </a:p>
          <a:p>
            <a:pPr marL="0" indent="0">
              <a:buNone/>
            </a:pPr>
            <a:endParaRPr lang="en-US" dirty="0" smtClean="0">
              <a:solidFill>
                <a:schemeClr val="tx2"/>
              </a:solidFill>
            </a:endParaRPr>
          </a:p>
        </p:txBody>
      </p:sp>
      <p:sp>
        <p:nvSpPr>
          <p:cNvPr id="4" name="TextBox 3"/>
          <p:cNvSpPr txBox="1"/>
          <p:nvPr/>
        </p:nvSpPr>
        <p:spPr>
          <a:xfrm>
            <a:off x="539510" y="4293105"/>
            <a:ext cx="8064980" cy="2031325"/>
          </a:xfrm>
          <a:prstGeom prst="rect">
            <a:avLst/>
          </a:prstGeom>
          <a:noFill/>
        </p:spPr>
        <p:txBody>
          <a:bodyPr wrap="square" rtlCol="0">
            <a:spAutoFit/>
          </a:bodyPr>
          <a:lstStyle/>
          <a:p>
            <a:r>
              <a:rPr lang="en-US" dirty="0" smtClean="0">
                <a:latin typeface="Courier New"/>
                <a:cs typeface="Courier New"/>
              </a:rPr>
              <a:t>case class Cat(name: String, age: </a:t>
            </a:r>
            <a:r>
              <a:rPr lang="en-US" dirty="0" err="1" smtClean="0">
                <a:latin typeface="Courier New"/>
                <a:cs typeface="Courier New"/>
              </a:rPr>
              <a:t>Int</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kittens: </a:t>
            </a:r>
            <a:r>
              <a:rPr lang="en-US" dirty="0" err="1" smtClean="0">
                <a:latin typeface="Courier New"/>
                <a:cs typeface="Courier New"/>
              </a:rPr>
              <a:t>Seq</a:t>
            </a:r>
            <a:r>
              <a:rPr lang="en-US" dirty="0" smtClean="0">
                <a:latin typeface="Courier New"/>
                <a:cs typeface="Courier New"/>
              </a:rPr>
              <a:t>[Cat] = Nil)</a:t>
            </a:r>
          </a:p>
          <a:p>
            <a:endParaRPr lang="en-US" dirty="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philip</a:t>
            </a:r>
            <a:r>
              <a:rPr lang="en-US" dirty="0" smtClean="0">
                <a:latin typeface="Courier New"/>
                <a:cs typeface="Courier New"/>
              </a:rPr>
              <a:t> = Cat(name = “Philip”, age = 9)</a:t>
            </a:r>
          </a:p>
          <a:p>
            <a:endParaRPr lang="en-US" dirty="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aKitten</a:t>
            </a:r>
            <a:r>
              <a:rPr lang="en-US" dirty="0" smtClean="0">
                <a:latin typeface="Courier New"/>
                <a:cs typeface="Courier New"/>
              </a:rPr>
              <a:t> = Cat(age = 1, name = “</a:t>
            </a:r>
            <a:r>
              <a:rPr lang="en-US" dirty="0" err="1" smtClean="0">
                <a:latin typeface="Courier New"/>
                <a:cs typeface="Courier New"/>
              </a:rPr>
              <a:t>Shraga</a:t>
            </a:r>
            <a:r>
              <a:rPr lang="en-US" dirty="0" smtClean="0">
                <a:latin typeface="Courier New"/>
                <a:cs typeface="Courier New"/>
              </a:rPr>
              <a:t>”)</a:t>
            </a: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withKittens</a:t>
            </a:r>
            <a:r>
              <a:rPr lang="en-US" dirty="0" smtClean="0">
                <a:latin typeface="Courier New"/>
                <a:cs typeface="Courier New"/>
              </a:rPr>
              <a:t> = </a:t>
            </a:r>
            <a:r>
              <a:rPr lang="en-US" dirty="0" err="1" smtClean="0">
                <a:latin typeface="Courier New"/>
                <a:cs typeface="Courier New"/>
              </a:rPr>
              <a:t>philip.copy</a:t>
            </a:r>
            <a:r>
              <a:rPr lang="en-US" dirty="0" smtClean="0">
                <a:latin typeface="Courier New"/>
                <a:cs typeface="Courier New"/>
              </a:rPr>
              <a:t>(kittens = </a:t>
            </a:r>
            <a:r>
              <a:rPr lang="en-US" dirty="0" err="1" smtClean="0">
                <a:latin typeface="Courier New"/>
                <a:cs typeface="Courier New"/>
              </a:rPr>
              <a:t>Seq</a:t>
            </a:r>
            <a:r>
              <a:rPr lang="en-US" dirty="0" smtClean="0">
                <a:latin typeface="Courier New"/>
                <a:cs typeface="Courier New"/>
              </a:rPr>
              <a:t>(</a:t>
            </a:r>
            <a:r>
              <a:rPr lang="en-US" dirty="0" err="1" smtClean="0">
                <a:latin typeface="Courier New"/>
                <a:cs typeface="Courier New"/>
              </a:rPr>
              <a:t>aKitten</a:t>
            </a:r>
            <a:r>
              <a:rPr lang="en-US" dirty="0" smtClean="0">
                <a:latin typeface="Courier New"/>
                <a:cs typeface="Courier New"/>
              </a:rPr>
              <a:t>))</a:t>
            </a:r>
          </a:p>
        </p:txBody>
      </p:sp>
    </p:spTree>
    <p:extLst>
      <p:ext uri="{BB962C8B-B14F-4D97-AF65-F5344CB8AC3E}">
        <p14:creationId xmlns:p14="http://schemas.microsoft.com/office/powerpoint/2010/main" val="20909462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Determinism via Immutability</a:t>
            </a:r>
            <a:endParaRPr lang="en-US" dirty="0"/>
          </a:p>
        </p:txBody>
      </p:sp>
      <p:sp>
        <p:nvSpPr>
          <p:cNvPr id="3" name="Content Placeholder 2"/>
          <p:cNvSpPr>
            <a:spLocks noGrp="1"/>
          </p:cNvSpPr>
          <p:nvPr>
            <p:ph idx="1"/>
          </p:nvPr>
        </p:nvSpPr>
        <p:spPr>
          <a:xfrm>
            <a:off x="457199" y="1600200"/>
            <a:ext cx="8550539" cy="4525963"/>
          </a:xfrm>
        </p:spPr>
        <p:txBody>
          <a:bodyPr/>
          <a:lstStyle/>
          <a:p>
            <a:pPr marL="0" indent="0">
              <a:buNone/>
            </a:pPr>
            <a:r>
              <a:rPr lang="en-US" dirty="0" err="1" smtClean="0">
                <a:solidFill>
                  <a:schemeClr val="tx2"/>
                </a:solidFill>
              </a:rPr>
              <a:t>Scala</a:t>
            </a:r>
            <a:r>
              <a:rPr lang="en-US" dirty="0" smtClean="0">
                <a:solidFill>
                  <a:schemeClr val="tx2"/>
                </a:solidFill>
              </a:rPr>
              <a:t> encourages everything to be immutable by default:</a:t>
            </a:r>
          </a:p>
          <a:p>
            <a:r>
              <a:rPr lang="en-US" dirty="0" smtClean="0">
                <a:solidFill>
                  <a:srgbClr val="4F81BD"/>
                </a:solidFill>
              </a:rPr>
              <a:t>Variables (</a:t>
            </a:r>
            <a:r>
              <a:rPr lang="en-US" dirty="0" err="1" smtClean="0">
                <a:solidFill>
                  <a:srgbClr val="4F81BD"/>
                </a:solidFill>
              </a:rPr>
              <a:t>vals</a:t>
            </a:r>
            <a:r>
              <a:rPr lang="en-US" dirty="0" smtClean="0">
                <a:solidFill>
                  <a:srgbClr val="4F81BD"/>
                </a:solidFill>
              </a:rPr>
              <a:t>)</a:t>
            </a:r>
          </a:p>
          <a:p>
            <a:r>
              <a:rPr lang="en-US" dirty="0" smtClean="0">
                <a:solidFill>
                  <a:srgbClr val="4F81BD"/>
                </a:solidFill>
              </a:rPr>
              <a:t>Collections</a:t>
            </a:r>
          </a:p>
          <a:p>
            <a:r>
              <a:rPr lang="en-US" dirty="0" smtClean="0">
                <a:solidFill>
                  <a:srgbClr val="4F81BD"/>
                </a:solidFill>
              </a:rPr>
              <a:t>Value objects (using Case Classes)</a:t>
            </a:r>
          </a:p>
          <a:p>
            <a:r>
              <a:rPr lang="en-US" dirty="0" smtClean="0">
                <a:solidFill>
                  <a:srgbClr val="4F81BD"/>
                </a:solidFill>
              </a:rPr>
              <a:t>Composition of collaborators</a:t>
            </a:r>
            <a:endParaRPr lang="en-US" dirty="0">
              <a:solidFill>
                <a:srgbClr val="4F81BD"/>
              </a:solidFill>
            </a:endParaRPr>
          </a:p>
          <a:p>
            <a:pPr marL="0" indent="0">
              <a:buNone/>
            </a:pPr>
            <a:endParaRPr lang="en-US" dirty="0">
              <a:solidFill>
                <a:srgbClr val="4F81BD"/>
              </a:solidFill>
            </a:endParaRPr>
          </a:p>
        </p:txBody>
      </p:sp>
    </p:spTree>
    <p:extLst>
      <p:ext uri="{BB962C8B-B14F-4D97-AF65-F5344CB8AC3E}">
        <p14:creationId xmlns:p14="http://schemas.microsoft.com/office/powerpoint/2010/main" val="38863706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Determinism via Immutability</a:t>
            </a:r>
            <a:endParaRPr lang="en-US" dirty="0"/>
          </a:p>
        </p:txBody>
      </p:sp>
      <p:sp>
        <p:nvSpPr>
          <p:cNvPr id="3" name="Content Placeholder 2"/>
          <p:cNvSpPr>
            <a:spLocks noGrp="1"/>
          </p:cNvSpPr>
          <p:nvPr>
            <p:ph idx="1"/>
          </p:nvPr>
        </p:nvSpPr>
        <p:spPr>
          <a:xfrm>
            <a:off x="424296" y="1297542"/>
            <a:ext cx="8550539" cy="2073852"/>
          </a:xfrm>
        </p:spPr>
        <p:txBody>
          <a:bodyPr/>
          <a:lstStyle/>
          <a:p>
            <a:pPr marL="0" indent="0">
              <a:buNone/>
            </a:pPr>
            <a:r>
              <a:rPr lang="en-US" dirty="0" smtClean="0">
                <a:solidFill>
                  <a:schemeClr val="tx2"/>
                </a:solidFill>
              </a:rPr>
              <a:t>As a result, we get rid of annoying problems such as aliasing, concurrent modifications of collections and objects that have an unknown state</a:t>
            </a:r>
          </a:p>
          <a:p>
            <a:pPr marL="0" indent="0">
              <a:buNone/>
            </a:pPr>
            <a:endParaRPr lang="en-US" dirty="0">
              <a:solidFill>
                <a:srgbClr val="4F81BD"/>
              </a:solidFill>
            </a:endParaRPr>
          </a:p>
        </p:txBody>
      </p:sp>
      <p:sp>
        <p:nvSpPr>
          <p:cNvPr id="4" name="TextBox 3"/>
          <p:cNvSpPr txBox="1"/>
          <p:nvPr/>
        </p:nvSpPr>
        <p:spPr>
          <a:xfrm>
            <a:off x="539510" y="3717035"/>
            <a:ext cx="8064980" cy="2585323"/>
          </a:xfrm>
          <a:prstGeom prst="rect">
            <a:avLst/>
          </a:prstGeom>
          <a:noFill/>
        </p:spPr>
        <p:txBody>
          <a:bodyPr wrap="square" rtlCol="0">
            <a:spAutoFit/>
          </a:bodyPr>
          <a:lstStyle/>
          <a:p>
            <a:r>
              <a:rPr lang="en-US" dirty="0" smtClean="0">
                <a:latin typeface="Courier New"/>
                <a:cs typeface="Courier New"/>
              </a:rPr>
              <a:t>case class Cat(kittens: </a:t>
            </a:r>
            <a:r>
              <a:rPr lang="en-US" dirty="0" err="1" smtClean="0">
                <a:latin typeface="Courier New"/>
                <a:cs typeface="Courier New"/>
              </a:rPr>
              <a:t>Seq</a:t>
            </a:r>
            <a:r>
              <a:rPr lang="en-US" dirty="0" smtClean="0">
                <a:latin typeface="Courier New"/>
                <a:cs typeface="Courier New"/>
              </a:rPr>
              <a:t>[Cat] = Nil, </a:t>
            </a:r>
          </a:p>
          <a:p>
            <a:r>
              <a:rPr lang="en-US" dirty="0">
                <a:latin typeface="Courier New"/>
                <a:cs typeface="Courier New"/>
              </a:rPr>
              <a:t> </a:t>
            </a:r>
            <a:r>
              <a:rPr lang="en-US" dirty="0" smtClean="0">
                <a:latin typeface="Courier New"/>
                <a:cs typeface="Courier New"/>
              </a:rPr>
              <a:t>              dirty: Boolean = true) extends Pet</a:t>
            </a:r>
          </a:p>
          <a:p>
            <a:endParaRPr lang="en-US" dirty="0" smtClean="0">
              <a:latin typeface="Courier New"/>
              <a:cs typeface="Courier New"/>
            </a:endParaRPr>
          </a:p>
          <a:p>
            <a:r>
              <a:rPr lang="en-US" dirty="0" smtClean="0">
                <a:latin typeface="Courier New"/>
                <a:cs typeface="Courier New"/>
              </a:rPr>
              <a:t>class Clinic(</a:t>
            </a:r>
            <a:r>
              <a:rPr lang="en-US" dirty="0" err="1" smtClean="0">
                <a:latin typeface="Courier New"/>
                <a:cs typeface="Courier New"/>
              </a:rPr>
              <a:t>val</a:t>
            </a:r>
            <a:r>
              <a:rPr lang="en-US" dirty="0" smtClean="0">
                <a:latin typeface="Courier New"/>
                <a:cs typeface="Courier New"/>
              </a:rPr>
              <a:t> shower: </a:t>
            </a:r>
            <a:r>
              <a:rPr lang="en-US" dirty="0" err="1" smtClean="0">
                <a:latin typeface="Courier New"/>
                <a:cs typeface="Courier New"/>
              </a:rPr>
              <a:t>PetShower</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wash(cat: Cat): Cat =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kittens = </a:t>
            </a:r>
            <a:r>
              <a:rPr lang="en-US" dirty="0" err="1" smtClean="0">
                <a:latin typeface="Courier New"/>
                <a:cs typeface="Courier New"/>
              </a:rPr>
              <a:t>cat.kittens.map</a:t>
            </a:r>
            <a:r>
              <a:rPr lang="en-US" dirty="0" smtClean="0">
                <a:latin typeface="Courier New"/>
                <a:cs typeface="Courier New"/>
              </a:rPr>
              <a:t> </a:t>
            </a:r>
            <a:r>
              <a:rPr lang="en-US" dirty="0" err="1" smtClean="0">
                <a:latin typeface="Courier New"/>
                <a:cs typeface="Courier New"/>
              </a:rPr>
              <a:t>shower.wash</a:t>
            </a:r>
            <a:endParaRPr lang="en-US" dirty="0" smtClean="0">
              <a:latin typeface="Courier New"/>
              <a:cs typeface="Courier New"/>
            </a:endParaRPr>
          </a:p>
          <a:p>
            <a:r>
              <a:rPr lang="en-US" dirty="0" smtClean="0">
                <a:latin typeface="Courier New"/>
                <a:cs typeface="Courier New"/>
              </a:rPr>
              <a:t>    </a:t>
            </a:r>
            <a:r>
              <a:rPr lang="en-US" dirty="0" err="1">
                <a:latin typeface="Courier New"/>
                <a:cs typeface="Courier New"/>
              </a:rPr>
              <a:t>shower.wash</a:t>
            </a:r>
            <a:r>
              <a:rPr lang="en-US" dirty="0">
                <a:latin typeface="Courier New"/>
                <a:cs typeface="Courier New"/>
              </a:rPr>
              <a:t>(</a:t>
            </a:r>
            <a:r>
              <a:rPr lang="en-US" dirty="0" err="1" smtClean="0">
                <a:latin typeface="Courier New"/>
                <a:cs typeface="Courier New"/>
              </a:rPr>
              <a:t>cat.copy</a:t>
            </a:r>
            <a:r>
              <a:rPr lang="en-US" dirty="0" smtClean="0">
                <a:latin typeface="Courier New"/>
                <a:cs typeface="Courier New"/>
              </a:rPr>
              <a:t>(kittens = kittens)</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a:t>
            </a:r>
          </a:p>
        </p:txBody>
      </p:sp>
    </p:spTree>
    <p:extLst>
      <p:ext uri="{BB962C8B-B14F-4D97-AF65-F5344CB8AC3E}">
        <p14:creationId xmlns:p14="http://schemas.microsoft.com/office/powerpoint/2010/main" val="32635412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Determinism via Immutability</a:t>
            </a:r>
            <a:endParaRPr lang="en-US" dirty="0"/>
          </a:p>
        </p:txBody>
      </p:sp>
      <p:sp>
        <p:nvSpPr>
          <p:cNvPr id="3" name="Content Placeholder 2"/>
          <p:cNvSpPr>
            <a:spLocks noGrp="1"/>
          </p:cNvSpPr>
          <p:nvPr>
            <p:ph idx="1"/>
          </p:nvPr>
        </p:nvSpPr>
        <p:spPr>
          <a:xfrm>
            <a:off x="424296" y="1297542"/>
            <a:ext cx="8550539" cy="864104"/>
          </a:xfrm>
        </p:spPr>
        <p:txBody>
          <a:bodyPr/>
          <a:lstStyle/>
          <a:p>
            <a:pPr marL="0" indent="0">
              <a:buNone/>
            </a:pPr>
            <a:r>
              <a:rPr lang="en-US" dirty="0" smtClean="0">
                <a:solidFill>
                  <a:schemeClr val="tx2"/>
                </a:solidFill>
              </a:rPr>
              <a:t>Testing </a:t>
            </a:r>
            <a:r>
              <a:rPr lang="en-US" dirty="0" err="1" smtClean="0">
                <a:solidFill>
                  <a:schemeClr val="tx2"/>
                </a:solidFill>
              </a:rPr>
              <a:t>Clinic.wash</a:t>
            </a:r>
            <a:r>
              <a:rPr lang="en-US" dirty="0" smtClean="0">
                <a:solidFill>
                  <a:schemeClr val="tx2"/>
                </a:solidFill>
              </a:rPr>
              <a:t>() should prove quite simple</a:t>
            </a:r>
          </a:p>
          <a:p>
            <a:pPr marL="0" indent="0">
              <a:buNone/>
            </a:pPr>
            <a:endParaRPr lang="en-US" dirty="0">
              <a:solidFill>
                <a:srgbClr val="4F81BD"/>
              </a:solidFill>
            </a:endParaRPr>
          </a:p>
        </p:txBody>
      </p:sp>
      <p:sp>
        <p:nvSpPr>
          <p:cNvPr id="4" name="TextBox 3"/>
          <p:cNvSpPr txBox="1"/>
          <p:nvPr/>
        </p:nvSpPr>
        <p:spPr>
          <a:xfrm>
            <a:off x="539510" y="2276860"/>
            <a:ext cx="8064980" cy="3416320"/>
          </a:xfrm>
          <a:prstGeom prst="rect">
            <a:avLst/>
          </a:prstGeom>
          <a:noFill/>
        </p:spPr>
        <p:txBody>
          <a:bodyPr wrap="square" rtlCol="0">
            <a:spAutoFit/>
          </a:bodyPr>
          <a:lstStyle/>
          <a:p>
            <a:r>
              <a:rPr lang="en-US" dirty="0" err="1" smtClean="0">
                <a:latin typeface="Courier New"/>
                <a:cs typeface="Courier New"/>
              </a:rPr>
              <a:t>val</a:t>
            </a:r>
            <a:r>
              <a:rPr lang="en-US" dirty="0" smtClean="0">
                <a:latin typeface="Courier New"/>
                <a:cs typeface="Courier New"/>
              </a:rPr>
              <a:t> shower = mock[</a:t>
            </a:r>
            <a:r>
              <a:rPr lang="en-US" dirty="0" err="1" smtClean="0">
                <a:latin typeface="Courier New"/>
                <a:cs typeface="Courier New"/>
              </a:rPr>
              <a:t>PetShower</a:t>
            </a:r>
            <a:r>
              <a:rPr lang="en-US" dirty="0" smtClean="0">
                <a:latin typeface="Courier New"/>
                <a:cs typeface="Courier New"/>
              </a:rPr>
              <a:t>]</a:t>
            </a:r>
          </a:p>
          <a:p>
            <a:r>
              <a:rPr lang="en-US" dirty="0" err="1" smtClean="0">
                <a:latin typeface="Courier New"/>
                <a:cs typeface="Courier New"/>
              </a:rPr>
              <a:t>val</a:t>
            </a:r>
            <a:r>
              <a:rPr lang="en-US" dirty="0" smtClean="0">
                <a:latin typeface="Courier New"/>
                <a:cs typeface="Courier New"/>
              </a:rPr>
              <a:t> clinic = new Clinic(shower)</a:t>
            </a:r>
          </a:p>
          <a:p>
            <a:endParaRPr lang="en-US" dirty="0">
              <a:latin typeface="Courier New"/>
              <a:cs typeface="Courier New"/>
            </a:endParaRPr>
          </a:p>
          <a:p>
            <a:r>
              <a:rPr lang="en-US" dirty="0" err="1" smtClean="0">
                <a:latin typeface="Courier New"/>
                <a:cs typeface="Courier New"/>
              </a:rPr>
              <a:t>val</a:t>
            </a:r>
            <a:r>
              <a:rPr lang="en-US" dirty="0" smtClean="0">
                <a:latin typeface="Courier New"/>
                <a:cs typeface="Courier New"/>
              </a:rPr>
              <a:t> kitten1 = Cat(dirty = true)</a:t>
            </a:r>
          </a:p>
          <a:p>
            <a:r>
              <a:rPr lang="en-US" dirty="0" err="1">
                <a:latin typeface="Courier New"/>
                <a:cs typeface="Courier New"/>
              </a:rPr>
              <a:t>val</a:t>
            </a:r>
            <a:r>
              <a:rPr lang="en-US" dirty="0">
                <a:latin typeface="Courier New"/>
                <a:cs typeface="Courier New"/>
              </a:rPr>
              <a:t> </a:t>
            </a:r>
            <a:r>
              <a:rPr lang="en-US" dirty="0" smtClean="0">
                <a:latin typeface="Courier New"/>
                <a:cs typeface="Courier New"/>
              </a:rPr>
              <a:t>kitten2 </a:t>
            </a:r>
            <a:r>
              <a:rPr lang="en-US" dirty="0">
                <a:latin typeface="Courier New"/>
                <a:cs typeface="Courier New"/>
              </a:rPr>
              <a:t>= Cat(dirty = true</a:t>
            </a:r>
            <a:r>
              <a:rPr lang="en-US" dirty="0" smtClean="0">
                <a:latin typeface="Courier New"/>
                <a:cs typeface="Courier New"/>
              </a:rPr>
              <a:t>)</a:t>
            </a:r>
          </a:p>
          <a:p>
            <a:r>
              <a:rPr lang="en-US" dirty="0" err="1" smtClean="0">
                <a:latin typeface="Courier New"/>
                <a:cs typeface="Courier New"/>
              </a:rPr>
              <a:t>val</a:t>
            </a:r>
            <a:r>
              <a:rPr lang="en-US" dirty="0" smtClean="0">
                <a:latin typeface="Courier New"/>
                <a:cs typeface="Courier New"/>
              </a:rPr>
              <a:t> mom = Cat(kittens = </a:t>
            </a:r>
            <a:r>
              <a:rPr lang="en-US" dirty="0" err="1" smtClean="0">
                <a:latin typeface="Courier New"/>
                <a:cs typeface="Courier New"/>
              </a:rPr>
              <a:t>Seq</a:t>
            </a:r>
            <a:r>
              <a:rPr lang="en-US" dirty="0" smtClean="0">
                <a:latin typeface="Courier New"/>
                <a:cs typeface="Courier New"/>
              </a:rPr>
              <a:t>(kitten1, kitten2)</a:t>
            </a:r>
          </a:p>
          <a:p>
            <a:endParaRPr lang="en-US" dirty="0">
              <a:latin typeface="Courier New"/>
              <a:cs typeface="Courier New"/>
            </a:endParaRPr>
          </a:p>
          <a:p>
            <a:r>
              <a:rPr lang="en-US" dirty="0" err="1" smtClean="0">
                <a:latin typeface="Courier New"/>
                <a:cs typeface="Courier New"/>
              </a:rPr>
              <a:t>clinic.wash</a:t>
            </a:r>
            <a:r>
              <a:rPr lang="en-US" dirty="0" smtClean="0">
                <a:latin typeface="Courier New"/>
                <a:cs typeface="Courier New"/>
              </a:rPr>
              <a:t>(mom)</a:t>
            </a:r>
          </a:p>
          <a:p>
            <a:endParaRPr lang="en-US" dirty="0">
              <a:latin typeface="Courier New"/>
              <a:cs typeface="Courier New"/>
            </a:endParaRPr>
          </a:p>
          <a:p>
            <a:r>
              <a:rPr lang="en-US" dirty="0" smtClean="0">
                <a:latin typeface="Courier New"/>
                <a:cs typeface="Courier New"/>
              </a:rPr>
              <a:t>verify(shower).wash(kitten1)</a:t>
            </a:r>
          </a:p>
          <a:p>
            <a:r>
              <a:rPr lang="en-US" dirty="0">
                <a:latin typeface="Courier New"/>
                <a:cs typeface="Courier New"/>
              </a:rPr>
              <a:t>verify(shower).wash(</a:t>
            </a:r>
            <a:r>
              <a:rPr lang="en-US" dirty="0" smtClean="0">
                <a:latin typeface="Courier New"/>
                <a:cs typeface="Courier New"/>
              </a:rPr>
              <a:t>kitten2)</a:t>
            </a:r>
            <a:endParaRPr lang="en-US" dirty="0">
              <a:latin typeface="Courier New"/>
              <a:cs typeface="Courier New"/>
            </a:endParaRPr>
          </a:p>
          <a:p>
            <a:r>
              <a:rPr lang="en-US" dirty="0">
                <a:latin typeface="Courier New"/>
                <a:cs typeface="Courier New"/>
              </a:rPr>
              <a:t>verify(shower).wash</a:t>
            </a:r>
            <a:r>
              <a:rPr lang="en-US" dirty="0" smtClean="0">
                <a:latin typeface="Courier New"/>
                <a:cs typeface="Courier New"/>
              </a:rPr>
              <a:t>(mom)</a:t>
            </a:r>
            <a:endParaRPr lang="en-US" dirty="0">
              <a:latin typeface="Courier New"/>
              <a:cs typeface="Courier New"/>
            </a:endParaRPr>
          </a:p>
        </p:txBody>
      </p:sp>
    </p:spTree>
    <p:extLst>
      <p:ext uri="{BB962C8B-B14F-4D97-AF65-F5344CB8AC3E}">
        <p14:creationId xmlns:p14="http://schemas.microsoft.com/office/powerpoint/2010/main" val="28575231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type safety</a:t>
            </a:r>
            <a:endParaRPr lang="en-US" dirty="0"/>
          </a:p>
        </p:txBody>
      </p:sp>
      <p:sp>
        <p:nvSpPr>
          <p:cNvPr id="3" name="Content Placeholder 2"/>
          <p:cNvSpPr>
            <a:spLocks noGrp="1"/>
          </p:cNvSpPr>
          <p:nvPr>
            <p:ph idx="1"/>
          </p:nvPr>
        </p:nvSpPr>
        <p:spPr>
          <a:xfrm>
            <a:off x="457199" y="1600200"/>
            <a:ext cx="8550539" cy="4525963"/>
          </a:xfrm>
        </p:spPr>
        <p:txBody>
          <a:bodyPr/>
          <a:lstStyle/>
          <a:p>
            <a:r>
              <a:rPr lang="en-US" dirty="0" err="1" smtClean="0">
                <a:solidFill>
                  <a:schemeClr val="tx2"/>
                </a:solidFill>
              </a:rPr>
              <a:t>Scala</a:t>
            </a:r>
            <a:r>
              <a:rPr lang="en-US" dirty="0" smtClean="0">
                <a:solidFill>
                  <a:schemeClr val="tx2"/>
                </a:solidFill>
              </a:rPr>
              <a:t> is statically and strongly typed; type inference keeps the code lean and mean</a:t>
            </a:r>
          </a:p>
          <a:p>
            <a:r>
              <a:rPr lang="en-US" dirty="0" smtClean="0">
                <a:solidFill>
                  <a:schemeClr val="tx2"/>
                </a:solidFill>
              </a:rPr>
              <a:t>Stricter generics (in comparison to Java) provide better compile-time checks</a:t>
            </a:r>
          </a:p>
          <a:p>
            <a:r>
              <a:rPr lang="en-US" dirty="0" smtClean="0">
                <a:solidFill>
                  <a:schemeClr val="tx2"/>
                </a:solidFill>
              </a:rPr>
              <a:t>Advanced features include structural types and type aliases</a:t>
            </a:r>
            <a:endParaRPr lang="en-US" dirty="0">
              <a:solidFill>
                <a:srgbClr val="4F81BD"/>
              </a:solidFill>
            </a:endParaRPr>
          </a:p>
        </p:txBody>
      </p:sp>
    </p:spTree>
    <p:extLst>
      <p:ext uri="{BB962C8B-B14F-4D97-AF65-F5344CB8AC3E}">
        <p14:creationId xmlns:p14="http://schemas.microsoft.com/office/powerpoint/2010/main" val="23272067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nulls</a:t>
            </a:r>
            <a:endParaRPr lang="en-US" dirty="0"/>
          </a:p>
        </p:txBody>
      </p:sp>
      <p:sp>
        <p:nvSpPr>
          <p:cNvPr id="3" name="Content Placeholder 2"/>
          <p:cNvSpPr>
            <a:spLocks noGrp="1"/>
          </p:cNvSpPr>
          <p:nvPr>
            <p:ph idx="1"/>
          </p:nvPr>
        </p:nvSpPr>
        <p:spPr>
          <a:xfrm>
            <a:off x="481903" y="1355148"/>
            <a:ext cx="8550539" cy="2750512"/>
          </a:xfrm>
        </p:spPr>
        <p:txBody>
          <a:bodyPr/>
          <a:lstStyle/>
          <a:p>
            <a:pPr marL="0" indent="0">
              <a:buNone/>
            </a:pPr>
            <a:r>
              <a:rPr lang="en-US" dirty="0" err="1" smtClean="0">
                <a:solidFill>
                  <a:schemeClr val="tx2"/>
                </a:solidFill>
              </a:rPr>
              <a:t>Scala</a:t>
            </a:r>
            <a:r>
              <a:rPr lang="en-US" dirty="0">
                <a:solidFill>
                  <a:schemeClr val="tx2"/>
                </a:solidFill>
              </a:rPr>
              <a:t> </a:t>
            </a:r>
            <a:r>
              <a:rPr lang="en-US" dirty="0" smtClean="0">
                <a:solidFill>
                  <a:schemeClr val="tx2"/>
                </a:solidFill>
              </a:rPr>
              <a:t>urges us to declare a </a:t>
            </a:r>
            <a:r>
              <a:rPr lang="en-US" i="1" dirty="0" smtClean="0">
                <a:solidFill>
                  <a:schemeClr val="tx2"/>
                </a:solidFill>
              </a:rPr>
              <a:t>possible</a:t>
            </a:r>
            <a:r>
              <a:rPr lang="en-US" dirty="0" smtClean="0">
                <a:solidFill>
                  <a:schemeClr val="tx2"/>
                </a:solidFill>
              </a:rPr>
              <a:t> return value using the </a:t>
            </a:r>
            <a:r>
              <a:rPr lang="en-US" i="1" dirty="0" smtClean="0">
                <a:solidFill>
                  <a:schemeClr val="tx2"/>
                </a:solidFill>
              </a:rPr>
              <a:t>Option[T]</a:t>
            </a:r>
            <a:r>
              <a:rPr lang="en-US" dirty="0" smtClean="0">
                <a:solidFill>
                  <a:schemeClr val="tx2"/>
                </a:solidFill>
              </a:rPr>
              <a:t> monad; an </a:t>
            </a:r>
            <a:r>
              <a:rPr lang="en-US" i="1" dirty="0" smtClean="0">
                <a:solidFill>
                  <a:schemeClr val="tx2"/>
                </a:solidFill>
              </a:rPr>
              <a:t>option</a:t>
            </a:r>
            <a:r>
              <a:rPr lang="en-US" dirty="0" smtClean="0">
                <a:solidFill>
                  <a:schemeClr val="tx2"/>
                </a:solidFill>
              </a:rPr>
              <a:t> can be either </a:t>
            </a:r>
            <a:r>
              <a:rPr lang="en-US" i="1" dirty="0" smtClean="0">
                <a:solidFill>
                  <a:schemeClr val="tx2"/>
                </a:solidFill>
              </a:rPr>
              <a:t>Some(value)</a:t>
            </a:r>
            <a:r>
              <a:rPr lang="en-US" dirty="0" smtClean="0">
                <a:solidFill>
                  <a:schemeClr val="tx2"/>
                </a:solidFill>
              </a:rPr>
              <a:t> or </a:t>
            </a:r>
            <a:r>
              <a:rPr lang="en-US" i="1" dirty="0" smtClean="0">
                <a:solidFill>
                  <a:schemeClr val="tx2"/>
                </a:solidFill>
              </a:rPr>
              <a:t>None</a:t>
            </a:r>
            <a:r>
              <a:rPr lang="en-US" dirty="0" smtClean="0">
                <a:solidFill>
                  <a:schemeClr val="tx2"/>
                </a:solidFill>
              </a:rPr>
              <a:t>, and allows us to assume to it can never be null. We can use collection semantics to consume an </a:t>
            </a:r>
            <a:r>
              <a:rPr lang="en-US" i="1" dirty="0" smtClean="0">
                <a:solidFill>
                  <a:schemeClr val="tx2"/>
                </a:solidFill>
              </a:rPr>
              <a:t>Option[T]</a:t>
            </a:r>
            <a:r>
              <a:rPr lang="en-US" dirty="0" smtClean="0">
                <a:solidFill>
                  <a:schemeClr val="tx2"/>
                </a:solidFill>
              </a:rPr>
              <a:t>.</a:t>
            </a:r>
          </a:p>
          <a:p>
            <a:pPr marL="0" indent="0">
              <a:buNone/>
            </a:pPr>
            <a:endParaRPr lang="en-US" dirty="0" smtClean="0">
              <a:solidFill>
                <a:schemeClr val="tx2"/>
              </a:solidFill>
            </a:endParaRPr>
          </a:p>
        </p:txBody>
      </p:sp>
      <p:sp>
        <p:nvSpPr>
          <p:cNvPr id="4" name="TextBox 3"/>
          <p:cNvSpPr txBox="1"/>
          <p:nvPr/>
        </p:nvSpPr>
        <p:spPr>
          <a:xfrm>
            <a:off x="539510" y="4293105"/>
            <a:ext cx="8064980" cy="2308324"/>
          </a:xfrm>
          <a:prstGeom prst="rect">
            <a:avLst/>
          </a:prstGeom>
          <a:noFill/>
        </p:spPr>
        <p:txBody>
          <a:bodyPr wrap="square" rtlCol="0">
            <a:spAutoFit/>
          </a:bodyPr>
          <a:lstStyle/>
          <a:p>
            <a:r>
              <a:rPr lang="en-US" dirty="0" err="1" smtClean="0">
                <a:latin typeface="Courier New"/>
                <a:cs typeface="Courier New"/>
              </a:rPr>
              <a:t>def</a:t>
            </a:r>
            <a:r>
              <a:rPr lang="en-US" dirty="0" smtClean="0">
                <a:latin typeface="Courier New"/>
                <a:cs typeface="Courier New"/>
              </a:rPr>
              <a:t> foo: Option[Foo]</a:t>
            </a:r>
          </a:p>
          <a:p>
            <a:endParaRPr lang="en-US" dirty="0">
              <a:latin typeface="Courier New"/>
              <a:cs typeface="Courier New"/>
            </a:endParaRPr>
          </a:p>
          <a:p>
            <a:r>
              <a:rPr lang="en-US" dirty="0" smtClean="0">
                <a:latin typeface="Courier New"/>
                <a:cs typeface="Courier New"/>
              </a:rPr>
              <a:t>foo match {</a:t>
            </a:r>
          </a:p>
          <a:p>
            <a:r>
              <a:rPr lang="en-US" dirty="0" smtClean="0">
                <a:latin typeface="Courier New"/>
                <a:cs typeface="Courier New"/>
              </a:rPr>
              <a:t>  case Some(Foo(bar)) =&gt; </a:t>
            </a:r>
            <a:r>
              <a:rPr lang="en-US" dirty="0" err="1" smtClean="0">
                <a:latin typeface="Courier New"/>
                <a:cs typeface="Courier New"/>
              </a:rPr>
              <a:t>println</a:t>
            </a:r>
            <a:r>
              <a:rPr lang="en-US" dirty="0" smtClean="0">
                <a:latin typeface="Courier New"/>
                <a:cs typeface="Courier New"/>
              </a:rPr>
              <a:t>(bar)</a:t>
            </a:r>
          </a:p>
          <a:p>
            <a:r>
              <a:rPr lang="en-US" dirty="0">
                <a:latin typeface="Courier New"/>
                <a:cs typeface="Courier New"/>
              </a:rPr>
              <a:t> </a:t>
            </a:r>
            <a:r>
              <a:rPr lang="en-US" dirty="0" smtClean="0">
                <a:latin typeface="Courier New"/>
                <a:cs typeface="Courier New"/>
              </a:rPr>
              <a:t> case _ =&gt; </a:t>
            </a:r>
            <a:r>
              <a:rPr lang="en-US" dirty="0" err="1" smtClean="0">
                <a:latin typeface="Courier New"/>
                <a:cs typeface="Courier New"/>
              </a:rPr>
              <a:t>println</a:t>
            </a:r>
            <a:r>
              <a:rPr lang="en-US" dirty="0" smtClean="0">
                <a:latin typeface="Courier New"/>
                <a:cs typeface="Courier New"/>
              </a:rPr>
              <a:t>(“No foo found”)</a:t>
            </a:r>
          </a:p>
          <a:p>
            <a:r>
              <a:rPr lang="en-US" dirty="0" smtClean="0">
                <a:latin typeface="Courier New"/>
                <a:cs typeface="Courier New"/>
              </a:rPr>
              <a:t>}</a:t>
            </a:r>
          </a:p>
          <a:p>
            <a:endParaRPr lang="en-US" dirty="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barOrDefault</a:t>
            </a:r>
            <a:r>
              <a:rPr lang="en-US" dirty="0" smtClean="0">
                <a:latin typeface="Courier New"/>
                <a:cs typeface="Courier New"/>
              </a:rPr>
              <a:t> = </a:t>
            </a:r>
            <a:r>
              <a:rPr lang="en-US" dirty="0" err="1" smtClean="0">
                <a:latin typeface="Courier New"/>
                <a:cs typeface="Courier New"/>
              </a:rPr>
              <a:t>foo.map</a:t>
            </a:r>
            <a:r>
              <a:rPr lang="en-US" dirty="0" smtClean="0">
                <a:latin typeface="Courier New"/>
                <a:cs typeface="Courier New"/>
              </a:rPr>
              <a:t>(_.bar).</a:t>
            </a:r>
            <a:r>
              <a:rPr lang="en-US" dirty="0" err="1" smtClean="0">
                <a:latin typeface="Courier New"/>
                <a:cs typeface="Courier New"/>
              </a:rPr>
              <a:t>getOrElse</a:t>
            </a:r>
            <a:r>
              <a:rPr lang="en-US" dirty="0" smtClean="0">
                <a:latin typeface="Courier New"/>
                <a:cs typeface="Courier New"/>
              </a:rPr>
              <a:t>(“no foo”)</a:t>
            </a:r>
          </a:p>
        </p:txBody>
      </p:sp>
    </p:spTree>
    <p:extLst>
      <p:ext uri="{BB962C8B-B14F-4D97-AF65-F5344CB8AC3E}">
        <p14:creationId xmlns:p14="http://schemas.microsoft.com/office/powerpoint/2010/main" val="9888973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 exception throwing using Try[T]</a:t>
            </a:r>
            <a:endParaRPr lang="en-US" dirty="0"/>
          </a:p>
        </p:txBody>
      </p:sp>
      <p:sp>
        <p:nvSpPr>
          <p:cNvPr id="3" name="Content Placeholder 2"/>
          <p:cNvSpPr>
            <a:spLocks noGrp="1"/>
          </p:cNvSpPr>
          <p:nvPr>
            <p:ph idx="1"/>
          </p:nvPr>
        </p:nvSpPr>
        <p:spPr>
          <a:xfrm>
            <a:off x="481903" y="1355148"/>
            <a:ext cx="8550539" cy="4147704"/>
          </a:xfrm>
        </p:spPr>
        <p:txBody>
          <a:bodyPr/>
          <a:lstStyle/>
          <a:p>
            <a:r>
              <a:rPr lang="en-US" i="1" dirty="0" smtClean="0">
                <a:solidFill>
                  <a:srgbClr val="4F81BD"/>
                </a:solidFill>
              </a:rPr>
              <a:t>Try[T]</a:t>
            </a:r>
            <a:r>
              <a:rPr lang="en-US" dirty="0" smtClean="0">
                <a:solidFill>
                  <a:srgbClr val="4F81BD"/>
                </a:solidFill>
              </a:rPr>
              <a:t> is an abstract monad type with two concrete implementations, </a:t>
            </a:r>
            <a:r>
              <a:rPr lang="en-US" i="1" dirty="0" smtClean="0">
                <a:solidFill>
                  <a:srgbClr val="4F81BD"/>
                </a:solidFill>
              </a:rPr>
              <a:t>Success[T]</a:t>
            </a:r>
            <a:r>
              <a:rPr lang="en-US" dirty="0" smtClean="0">
                <a:solidFill>
                  <a:srgbClr val="4F81BD"/>
                </a:solidFill>
              </a:rPr>
              <a:t> and </a:t>
            </a:r>
            <a:r>
              <a:rPr lang="en-US" i="1" dirty="0" smtClean="0">
                <a:solidFill>
                  <a:srgbClr val="4F81BD"/>
                </a:solidFill>
              </a:rPr>
              <a:t>Failure[E]</a:t>
            </a:r>
          </a:p>
          <a:p>
            <a:r>
              <a:rPr lang="en-US" dirty="0" smtClean="0">
                <a:solidFill>
                  <a:srgbClr val="4F81BD"/>
                </a:solidFill>
              </a:rPr>
              <a:t>Represents the result of an operation which may fail</a:t>
            </a:r>
          </a:p>
          <a:p>
            <a:r>
              <a:rPr lang="en-US" dirty="0" smtClean="0">
                <a:solidFill>
                  <a:srgbClr val="4F81BD"/>
                </a:solidFill>
              </a:rPr>
              <a:t>Automatically translate an exception-throwing clause  to a Try[T] using the Try() apply method</a:t>
            </a:r>
          </a:p>
          <a:p>
            <a:pPr marL="0" indent="0">
              <a:buNone/>
            </a:pPr>
            <a:endParaRPr lang="en-US" dirty="0" smtClean="0">
              <a:solidFill>
                <a:srgbClr val="4F81BD"/>
              </a:solidFill>
            </a:endParaRPr>
          </a:p>
        </p:txBody>
      </p:sp>
    </p:spTree>
    <p:extLst>
      <p:ext uri="{BB962C8B-B14F-4D97-AF65-F5344CB8AC3E}">
        <p14:creationId xmlns:p14="http://schemas.microsoft.com/office/powerpoint/2010/main" val="26615095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 exception throwing</a:t>
            </a:r>
            <a:endParaRPr lang="en-US" dirty="0"/>
          </a:p>
        </p:txBody>
      </p:sp>
      <p:sp>
        <p:nvSpPr>
          <p:cNvPr id="4" name="TextBox 3"/>
          <p:cNvSpPr txBox="1"/>
          <p:nvPr/>
        </p:nvSpPr>
        <p:spPr>
          <a:xfrm>
            <a:off x="539510" y="1527969"/>
            <a:ext cx="8064980" cy="3139321"/>
          </a:xfrm>
          <a:prstGeom prst="rect">
            <a:avLst/>
          </a:prstGeom>
          <a:noFill/>
        </p:spPr>
        <p:txBody>
          <a:bodyPr wrap="square" rtlCol="0">
            <a:spAutoFit/>
          </a:bodyPr>
          <a:lstStyle/>
          <a:p>
            <a:r>
              <a:rPr lang="en-US" dirty="0" smtClean="0">
                <a:latin typeface="Courier New"/>
                <a:cs typeface="Courier New"/>
              </a:rPr>
              <a:t>class </a:t>
            </a:r>
            <a:r>
              <a:rPr lang="en-US" dirty="0" err="1" smtClean="0">
                <a:latin typeface="Courier New"/>
                <a:cs typeface="Courier New"/>
              </a:rPr>
              <a:t>SomeJavaObject</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public Bar </a:t>
            </a:r>
            <a:r>
              <a:rPr lang="en-US" dirty="0" err="1" smtClean="0">
                <a:latin typeface="Courier New"/>
                <a:cs typeface="Courier New"/>
              </a:rPr>
              <a:t>tryFoo</a:t>
            </a:r>
            <a:r>
              <a:rPr lang="en-US" dirty="0" smtClean="0">
                <a:latin typeface="Courier New"/>
                <a:cs typeface="Courier New"/>
              </a:rPr>
              <a:t>() throws </a:t>
            </a:r>
            <a:r>
              <a:rPr lang="en-US" dirty="0" err="1" smtClean="0">
                <a:latin typeface="Courier New"/>
                <a:cs typeface="Courier New"/>
              </a:rPr>
              <a:t>FooException</a:t>
            </a:r>
            <a:r>
              <a:rPr lang="en-US" dirty="0" smtClean="0">
                <a:latin typeface="Courier New"/>
                <a:cs typeface="Courier New"/>
              </a:rPr>
              <a:t> {…}</a:t>
            </a:r>
          </a:p>
          <a:p>
            <a:r>
              <a:rPr lang="en-US" dirty="0" smtClean="0">
                <a:latin typeface="Courier New"/>
                <a:cs typeface="Courier New"/>
              </a:rPr>
              <a:t>}</a:t>
            </a:r>
          </a:p>
          <a:p>
            <a:endParaRPr lang="en-US" dirty="0" smtClean="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someJavaObject</a:t>
            </a:r>
            <a:r>
              <a:rPr lang="en-US" dirty="0" smtClean="0">
                <a:latin typeface="Courier New"/>
                <a:cs typeface="Courier New"/>
              </a:rPr>
              <a:t> = new </a:t>
            </a:r>
            <a:r>
              <a:rPr lang="en-US" dirty="0" err="1" smtClean="0">
                <a:latin typeface="Courier New"/>
                <a:cs typeface="Courier New"/>
              </a:rPr>
              <a:t>SomeJavaObject</a:t>
            </a:r>
            <a:endParaRPr lang="en-US" dirty="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maybeBar</a:t>
            </a:r>
            <a:r>
              <a:rPr lang="en-US" dirty="0" smtClean="0">
                <a:latin typeface="Courier New"/>
                <a:cs typeface="Courier New"/>
              </a:rPr>
              <a:t> = Try(</a:t>
            </a:r>
            <a:r>
              <a:rPr lang="en-US" dirty="0" err="1" smtClean="0">
                <a:latin typeface="Courier New"/>
                <a:cs typeface="Courier New"/>
              </a:rPr>
              <a:t>someJavaObject.tryFoo</a:t>
            </a:r>
            <a:r>
              <a:rPr lang="en-US" dirty="0" smtClean="0">
                <a:latin typeface="Courier New"/>
                <a:cs typeface="Courier New"/>
              </a:rPr>
              <a:t>())</a:t>
            </a:r>
          </a:p>
          <a:p>
            <a:endParaRPr lang="en-US" dirty="0">
              <a:latin typeface="Courier New"/>
              <a:cs typeface="Courier New"/>
            </a:endParaRPr>
          </a:p>
          <a:p>
            <a:r>
              <a:rPr lang="en-US" dirty="0" err="1" smtClean="0">
                <a:latin typeface="Courier New"/>
                <a:cs typeface="Courier New"/>
              </a:rPr>
              <a:t>maybeBar</a:t>
            </a:r>
            <a:r>
              <a:rPr lang="en-US" dirty="0" smtClean="0">
                <a:latin typeface="Courier New"/>
                <a:cs typeface="Courier New"/>
              </a:rPr>
              <a:t> match {</a:t>
            </a:r>
          </a:p>
          <a:p>
            <a:r>
              <a:rPr lang="en-US" dirty="0" smtClean="0">
                <a:latin typeface="Courier New"/>
                <a:cs typeface="Courier New"/>
              </a:rPr>
              <a:t>  case Success(bar) =&gt; </a:t>
            </a:r>
            <a:r>
              <a:rPr lang="en-US" dirty="0" err="1" smtClean="0">
                <a:latin typeface="Courier New"/>
                <a:cs typeface="Courier New"/>
              </a:rPr>
              <a:t>println</a:t>
            </a:r>
            <a:r>
              <a:rPr lang="en-US" dirty="0" smtClean="0">
                <a:latin typeface="Courier New"/>
                <a:cs typeface="Courier New"/>
              </a:rPr>
              <a:t>(bar)</a:t>
            </a:r>
          </a:p>
          <a:p>
            <a:r>
              <a:rPr lang="en-US" dirty="0">
                <a:latin typeface="Courier New"/>
                <a:cs typeface="Courier New"/>
              </a:rPr>
              <a:t> </a:t>
            </a:r>
            <a:r>
              <a:rPr lang="en-US" dirty="0" smtClean="0">
                <a:latin typeface="Courier New"/>
                <a:cs typeface="Courier New"/>
              </a:rPr>
              <a:t> case _ =&gt; </a:t>
            </a:r>
            <a:r>
              <a:rPr lang="en-US" dirty="0" err="1" smtClean="0">
                <a:latin typeface="Courier New"/>
                <a:cs typeface="Courier New"/>
              </a:rPr>
              <a:t>reportFailureAndRetry</a:t>
            </a:r>
            <a:r>
              <a:rPr lang="en-US" dirty="0" smtClean="0">
                <a:latin typeface="Courier New"/>
                <a:cs typeface="Courier New"/>
              </a:rPr>
              <a:t>() </a:t>
            </a:r>
          </a:p>
          <a:p>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10132024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composition using Traits</a:t>
            </a:r>
            <a:endParaRPr lang="en-US" dirty="0"/>
          </a:p>
        </p:txBody>
      </p:sp>
      <p:sp>
        <p:nvSpPr>
          <p:cNvPr id="3" name="Content Placeholder 2"/>
          <p:cNvSpPr>
            <a:spLocks noGrp="1"/>
          </p:cNvSpPr>
          <p:nvPr>
            <p:ph idx="1"/>
          </p:nvPr>
        </p:nvSpPr>
        <p:spPr>
          <a:xfrm>
            <a:off x="481903" y="1355148"/>
            <a:ext cx="8550539" cy="2750512"/>
          </a:xfrm>
        </p:spPr>
        <p:txBody>
          <a:bodyPr/>
          <a:lstStyle/>
          <a:p>
            <a:pPr marL="0" indent="0">
              <a:buNone/>
            </a:pPr>
            <a:r>
              <a:rPr lang="en-US" dirty="0" err="1" smtClean="0">
                <a:solidFill>
                  <a:schemeClr val="tx2"/>
                </a:solidFill>
              </a:rPr>
              <a:t>Scala</a:t>
            </a:r>
            <a:r>
              <a:rPr lang="en-US" dirty="0" smtClean="0">
                <a:solidFill>
                  <a:schemeClr val="tx2"/>
                </a:solidFill>
              </a:rPr>
              <a:t> provides the means for multiple inheritance using </a:t>
            </a:r>
            <a:r>
              <a:rPr lang="en-US" i="1" dirty="0" smtClean="0">
                <a:solidFill>
                  <a:schemeClr val="tx2"/>
                </a:solidFill>
              </a:rPr>
              <a:t>Traits</a:t>
            </a:r>
            <a:r>
              <a:rPr lang="en-US" dirty="0" smtClean="0">
                <a:solidFill>
                  <a:schemeClr val="tx2"/>
                </a:solidFill>
              </a:rPr>
              <a:t>; this can be useful for separating related but independent pieces of logic into separate units of code, each with its own test suite. </a:t>
            </a:r>
          </a:p>
          <a:p>
            <a:pPr marL="0" indent="0">
              <a:buNone/>
            </a:pPr>
            <a:endParaRPr lang="en-US" dirty="0" smtClean="0">
              <a:solidFill>
                <a:schemeClr val="tx2"/>
              </a:solidFill>
            </a:endParaRPr>
          </a:p>
        </p:txBody>
      </p:sp>
      <p:sp>
        <p:nvSpPr>
          <p:cNvPr id="4" name="TextBox 3"/>
          <p:cNvSpPr txBox="1"/>
          <p:nvPr/>
        </p:nvSpPr>
        <p:spPr>
          <a:xfrm>
            <a:off x="539510" y="4120284"/>
            <a:ext cx="8064980" cy="2585323"/>
          </a:xfrm>
          <a:prstGeom prst="rect">
            <a:avLst/>
          </a:prstGeom>
          <a:noFill/>
        </p:spPr>
        <p:txBody>
          <a:bodyPr wrap="square" rtlCol="0">
            <a:spAutoFit/>
          </a:bodyPr>
          <a:lstStyle/>
          <a:p>
            <a:r>
              <a:rPr lang="en-US" dirty="0" smtClean="0">
                <a:latin typeface="Courier New"/>
                <a:cs typeface="Courier New"/>
              </a:rPr>
              <a:t>class </a:t>
            </a:r>
            <a:r>
              <a:rPr lang="en-US" dirty="0" err="1" smtClean="0">
                <a:latin typeface="Courier New"/>
                <a:cs typeface="Courier New"/>
              </a:rPr>
              <a:t>ComponentFactory</a:t>
            </a:r>
            <a:r>
              <a:rPr lang="en-US" dirty="0" smtClean="0">
                <a:latin typeface="Courier New"/>
                <a:cs typeface="Courier New"/>
              </a:rPr>
              <a:t> extends </a:t>
            </a:r>
            <a:r>
              <a:rPr lang="en-US" dirty="0" err="1" smtClean="0">
                <a:latin typeface="Courier New"/>
                <a:cs typeface="Courier New"/>
              </a:rPr>
              <a:t>ImageCreation</a:t>
            </a:r>
            <a:r>
              <a:rPr lang="en-US" dirty="0" smtClean="0">
                <a:latin typeface="Courier New"/>
                <a:cs typeface="Courier New"/>
              </a:rPr>
              <a:t> </a:t>
            </a:r>
          </a:p>
          <a:p>
            <a:r>
              <a:rPr lang="en-US" dirty="0" smtClean="0">
                <a:latin typeface="Courier New"/>
                <a:cs typeface="Courier New"/>
              </a:rPr>
              <a:t>      with </a:t>
            </a:r>
            <a:r>
              <a:rPr lang="en-US" dirty="0" err="1" smtClean="0">
                <a:latin typeface="Courier New"/>
                <a:cs typeface="Courier New"/>
              </a:rPr>
              <a:t>TextCreation</a:t>
            </a:r>
            <a:r>
              <a:rPr lang="en-US" dirty="0" smtClean="0">
                <a:latin typeface="Courier New"/>
                <a:cs typeface="Courier New"/>
              </a:rPr>
              <a:t> with </a:t>
            </a:r>
            <a:r>
              <a:rPr lang="en-US" dirty="0" err="1" smtClean="0">
                <a:latin typeface="Courier New"/>
                <a:cs typeface="Courier New"/>
              </a:rPr>
              <a:t>VideoCreation</a:t>
            </a:r>
            <a:r>
              <a:rPr lang="en-US" dirty="0" smtClean="0">
                <a:latin typeface="Courier New"/>
                <a:cs typeface="Courier New"/>
              </a:rPr>
              <a:t> with … {</a:t>
            </a:r>
          </a:p>
          <a:p>
            <a:endParaRPr lang="en-US" dirty="0">
              <a:latin typeface="Courier New"/>
              <a:cs typeface="Courier New"/>
            </a:endParaRPr>
          </a:p>
          <a:p>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create(cd: </a:t>
            </a:r>
            <a:r>
              <a:rPr lang="en-US" dirty="0" err="1" smtClean="0">
                <a:latin typeface="Courier New"/>
                <a:cs typeface="Courier New"/>
              </a:rPr>
              <a:t>ComponentDefinition</a:t>
            </a:r>
            <a:r>
              <a:rPr lang="en-US" dirty="0" smtClean="0">
                <a:latin typeface="Courier New"/>
                <a:cs typeface="Courier New"/>
              </a:rPr>
              <a:t>) = cd match {</a:t>
            </a:r>
          </a:p>
          <a:p>
            <a:r>
              <a:rPr lang="en-US" dirty="0">
                <a:latin typeface="Courier New"/>
                <a:cs typeface="Courier New"/>
              </a:rPr>
              <a:t> </a:t>
            </a:r>
            <a:r>
              <a:rPr lang="en-US" dirty="0" smtClean="0">
                <a:latin typeface="Courier New"/>
                <a:cs typeface="Courier New"/>
              </a:rPr>
              <a:t>   case Image(</a:t>
            </a:r>
            <a:r>
              <a:rPr lang="en-US" dirty="0" err="1" smtClean="0">
                <a:latin typeface="Courier New"/>
                <a:cs typeface="Courier New"/>
              </a:rPr>
              <a:t>url</a:t>
            </a:r>
            <a:r>
              <a:rPr lang="en-US" dirty="0" smtClean="0">
                <a:latin typeface="Courier New"/>
                <a:cs typeface="Courier New"/>
              </a:rPr>
              <a:t>, dimensions) =&gt; </a:t>
            </a:r>
            <a:r>
              <a:rPr lang="en-US" dirty="0" err="1" smtClean="0">
                <a:latin typeface="Courier New"/>
                <a:cs typeface="Courier New"/>
              </a:rPr>
              <a:t>makeImage</a:t>
            </a:r>
            <a:r>
              <a:rPr lang="en-US" dirty="0" smtClean="0">
                <a:latin typeface="Courier New"/>
                <a:cs typeface="Courier New"/>
              </a:rPr>
              <a:t>(…)</a:t>
            </a:r>
          </a:p>
          <a:p>
            <a:r>
              <a:rPr lang="en-US" dirty="0" smtClean="0">
                <a:latin typeface="Courier New"/>
                <a:cs typeface="Courier New"/>
              </a:rPr>
              <a:t>    case Text(text, kind) =&gt; </a:t>
            </a:r>
            <a:r>
              <a:rPr lang="en-US" dirty="0" err="1" smtClean="0">
                <a:latin typeface="Courier New"/>
                <a:cs typeface="Courier New"/>
              </a:rPr>
              <a:t>makeText</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18472126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composition using Traits</a:t>
            </a:r>
            <a:endParaRPr lang="en-US" dirty="0"/>
          </a:p>
        </p:txBody>
      </p:sp>
      <p:sp>
        <p:nvSpPr>
          <p:cNvPr id="4" name="TextBox 3"/>
          <p:cNvSpPr txBox="1"/>
          <p:nvPr/>
        </p:nvSpPr>
        <p:spPr>
          <a:xfrm>
            <a:off x="539510" y="1470362"/>
            <a:ext cx="8180194" cy="4708981"/>
          </a:xfrm>
          <a:prstGeom prst="rect">
            <a:avLst/>
          </a:prstGeom>
          <a:noFill/>
        </p:spPr>
        <p:txBody>
          <a:bodyPr wrap="square" rtlCol="0">
            <a:spAutoFit/>
          </a:bodyPr>
          <a:lstStyle/>
          <a:p>
            <a:r>
              <a:rPr lang="en-US" sz="2000" dirty="0" smtClean="0">
                <a:latin typeface="Courier New"/>
                <a:cs typeface="Courier New"/>
              </a:rPr>
              <a:t>trait </a:t>
            </a:r>
            <a:r>
              <a:rPr lang="en-US" sz="2000" dirty="0" err="1" smtClean="0">
                <a:latin typeface="Courier New"/>
                <a:cs typeface="Courier New"/>
              </a:rPr>
              <a:t>ImageCreation</a:t>
            </a:r>
            <a:r>
              <a:rPr lang="en-US" sz="2000" dirty="0" smtClean="0">
                <a:latin typeface="Courier New"/>
                <a:cs typeface="Courier New"/>
              </a:rPr>
              <a:t> {</a:t>
            </a:r>
          </a:p>
          <a:p>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def</a:t>
            </a:r>
            <a:r>
              <a:rPr lang="en-US" sz="2000" dirty="0" smtClean="0">
                <a:latin typeface="Courier New"/>
                <a:cs typeface="Courier New"/>
              </a:rPr>
              <a:t> </a:t>
            </a:r>
            <a:r>
              <a:rPr lang="en-US" sz="2000" dirty="0" err="1" smtClean="0">
                <a:latin typeface="Courier New"/>
                <a:cs typeface="Courier New"/>
              </a:rPr>
              <a:t>makeImage</a:t>
            </a:r>
            <a:r>
              <a:rPr lang="en-US" sz="2000" dirty="0" smtClean="0">
                <a:latin typeface="Courier New"/>
                <a:cs typeface="Courier New"/>
              </a:rPr>
              <a:t>(</a:t>
            </a:r>
            <a:r>
              <a:rPr lang="en-US" sz="2000" dirty="0" err="1" smtClean="0">
                <a:latin typeface="Courier New"/>
                <a:cs typeface="Courier New"/>
              </a:rPr>
              <a:t>url</a:t>
            </a:r>
            <a:r>
              <a:rPr lang="en-US" sz="2000" dirty="0" smtClean="0">
                <a:latin typeface="Courier New"/>
                <a:cs typeface="Courier New"/>
              </a:rPr>
              <a:t>: String, dimensions: Dimensions) </a:t>
            </a:r>
          </a:p>
          <a:p>
            <a:r>
              <a:rPr lang="en-US" sz="2000" dirty="0">
                <a:latin typeface="Courier New"/>
                <a:cs typeface="Courier New"/>
              </a:rPr>
              <a:t> </a:t>
            </a:r>
            <a:r>
              <a:rPr lang="en-US" sz="2000" dirty="0" smtClean="0">
                <a:latin typeface="Courier New"/>
                <a:cs typeface="Courier New"/>
              </a:rPr>
              <a:t>   = {…}  </a:t>
            </a:r>
          </a:p>
          <a:p>
            <a:r>
              <a:rPr lang="en-US" sz="2000" dirty="0" smtClean="0">
                <a:latin typeface="Courier New"/>
                <a:cs typeface="Courier New"/>
              </a:rPr>
              <a:t>}</a:t>
            </a:r>
          </a:p>
          <a:p>
            <a:endParaRPr lang="en-US" sz="2000" dirty="0">
              <a:latin typeface="Courier New"/>
              <a:cs typeface="Courier New"/>
            </a:endParaRPr>
          </a:p>
          <a:p>
            <a:r>
              <a:rPr lang="en-US" sz="2000" dirty="0" smtClean="0">
                <a:latin typeface="Courier New"/>
                <a:cs typeface="Courier New"/>
              </a:rPr>
              <a:t>class </a:t>
            </a:r>
            <a:r>
              <a:rPr lang="en-US" sz="2000" dirty="0" err="1" smtClean="0">
                <a:latin typeface="Courier New"/>
                <a:cs typeface="Courier New"/>
              </a:rPr>
              <a:t>ImageCreationTest</a:t>
            </a:r>
            <a:endParaRPr lang="en-US" sz="2000" dirty="0" smtClean="0">
              <a:latin typeface="Courier New"/>
              <a:cs typeface="Courier New"/>
            </a:endParaRPr>
          </a:p>
          <a:p>
            <a:r>
              <a:rPr lang="en-US" sz="2000" dirty="0">
                <a:latin typeface="Courier New"/>
                <a:cs typeface="Courier New"/>
              </a:rPr>
              <a:t> </a:t>
            </a:r>
            <a:r>
              <a:rPr lang="en-US" sz="2000" dirty="0" smtClean="0">
                <a:latin typeface="Courier New"/>
                <a:cs typeface="Courier New"/>
              </a:rPr>
              <a:t>     extends </a:t>
            </a:r>
            <a:r>
              <a:rPr lang="en-US" sz="2000" dirty="0" err="1" smtClean="0">
                <a:latin typeface="Courier New"/>
                <a:cs typeface="Courier New"/>
              </a:rPr>
              <a:t>SpecificationWithJUnit</a:t>
            </a:r>
            <a:r>
              <a:rPr lang="en-US" sz="2000" dirty="0" smtClean="0">
                <a:latin typeface="Courier New"/>
                <a:cs typeface="Courier New"/>
              </a:rPr>
              <a:t> {</a:t>
            </a:r>
          </a:p>
          <a:p>
            <a:endParaRPr lang="en-US" sz="2000" dirty="0" smtClean="0">
              <a:latin typeface="Courier New"/>
              <a:cs typeface="Courier New"/>
            </a:endParaRPr>
          </a:p>
          <a:p>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val</a:t>
            </a:r>
            <a:r>
              <a:rPr lang="en-US" sz="2000" dirty="0" smtClean="0">
                <a:latin typeface="Courier New"/>
                <a:cs typeface="Courier New"/>
              </a:rPr>
              <a:t> creator = new </a:t>
            </a:r>
            <a:r>
              <a:rPr lang="en-US" sz="2000" dirty="0" err="1" smtClean="0">
                <a:latin typeface="Courier New"/>
                <a:cs typeface="Courier New"/>
              </a:rPr>
              <a:t>ImageCreation</a:t>
            </a:r>
            <a:r>
              <a:rPr lang="en-US" sz="2000" dirty="0" smtClean="0">
                <a:latin typeface="Courier New"/>
                <a:cs typeface="Courier New"/>
              </a:rPr>
              <a:t> {… // </a:t>
            </a:r>
            <a:r>
              <a:rPr lang="en-US" sz="2000" dirty="0" err="1" smtClean="0">
                <a:latin typeface="Courier New"/>
                <a:cs typeface="Courier New"/>
              </a:rPr>
              <a:t>init</a:t>
            </a:r>
            <a:r>
              <a:rPr lang="en-US" sz="2000" dirty="0" smtClean="0">
                <a:latin typeface="Courier New"/>
                <a:cs typeface="Courier New"/>
              </a:rPr>
              <a:t> code}</a:t>
            </a:r>
          </a:p>
          <a:p>
            <a:endParaRPr lang="en-US" sz="2000" dirty="0" smtClean="0">
              <a:latin typeface="Courier New"/>
              <a:cs typeface="Courier New"/>
            </a:endParaRPr>
          </a:p>
          <a:p>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makeImage</a:t>
            </a:r>
            <a:r>
              <a:rPr lang="en-US" sz="2000" dirty="0" smtClean="0">
                <a:latin typeface="Courier New"/>
                <a:cs typeface="Courier New"/>
              </a:rPr>
              <a:t>” should {</a:t>
            </a:r>
          </a:p>
          <a:p>
            <a:r>
              <a:rPr lang="en-US" sz="2000" dirty="0">
                <a:latin typeface="Courier New"/>
                <a:cs typeface="Courier New"/>
              </a:rPr>
              <a:t> </a:t>
            </a:r>
            <a:r>
              <a:rPr lang="en-US" sz="2000" dirty="0" smtClean="0">
                <a:latin typeface="Courier New"/>
                <a:cs typeface="Courier New"/>
              </a:rPr>
              <a:t>   “create an image” in {…}</a:t>
            </a:r>
          </a:p>
          <a:p>
            <a:r>
              <a:rPr lang="en-US" sz="2000" dirty="0">
                <a:latin typeface="Courier New"/>
                <a:cs typeface="Courier New"/>
              </a:rPr>
              <a:t> </a:t>
            </a:r>
            <a:r>
              <a:rPr lang="en-US" sz="2000" dirty="0" smtClean="0">
                <a:latin typeface="Courier New"/>
                <a:cs typeface="Courier New"/>
              </a:rPr>
              <a:t>   “fail gracefully” in {…}</a:t>
            </a:r>
          </a:p>
          <a:p>
            <a:r>
              <a:rPr lang="en-US" sz="2000" dirty="0">
                <a:latin typeface="Courier New"/>
                <a:cs typeface="Courier New"/>
              </a:rPr>
              <a:t> </a:t>
            </a:r>
            <a:r>
              <a:rPr lang="en-US" sz="2000" dirty="0" smtClean="0">
                <a:latin typeface="Courier New"/>
                <a:cs typeface="Courier New"/>
              </a:rPr>
              <a:t> }</a:t>
            </a:r>
          </a:p>
          <a:p>
            <a:r>
              <a:rPr lang="en-US" sz="2000" dirty="0">
                <a:latin typeface="Courier New"/>
                <a:cs typeface="Courier New"/>
              </a:rPr>
              <a:t>}</a:t>
            </a:r>
            <a:endParaRPr lang="en-US" sz="2000" dirty="0" smtClean="0">
              <a:latin typeface="Courier New"/>
              <a:cs typeface="Courier New"/>
            </a:endParaRPr>
          </a:p>
        </p:txBody>
      </p:sp>
    </p:spTree>
    <p:extLst>
      <p:ext uri="{BB962C8B-B14F-4D97-AF65-F5344CB8AC3E}">
        <p14:creationId xmlns:p14="http://schemas.microsoft.com/office/powerpoint/2010/main" val="27415184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À</a:t>
            </a:r>
            <a:r>
              <a:rPr lang="en-US" dirty="0" smtClean="0"/>
              <a:t> La Carte</a:t>
            </a:r>
            <a:endParaRPr lang="en-US" dirty="0"/>
          </a:p>
        </p:txBody>
      </p:sp>
      <p:sp>
        <p:nvSpPr>
          <p:cNvPr id="3" name="Content Placeholder 2"/>
          <p:cNvSpPr>
            <a:spLocks noGrp="1"/>
          </p:cNvSpPr>
          <p:nvPr>
            <p:ph idx="4294967295"/>
          </p:nvPr>
        </p:nvSpPr>
        <p:spPr>
          <a:xfrm>
            <a:off x="481903" y="1355148"/>
            <a:ext cx="8410622" cy="4525963"/>
          </a:xfrm>
        </p:spPr>
        <p:txBody>
          <a:bodyPr/>
          <a:lstStyle/>
          <a:p>
            <a:r>
              <a:rPr lang="en-US" dirty="0" err="1" smtClean="0"/>
              <a:t>Apéritif</a:t>
            </a:r>
            <a:endParaRPr lang="en-US" dirty="0"/>
          </a:p>
          <a:p>
            <a:pPr marL="457200" lvl="1" indent="0">
              <a:buNone/>
            </a:pPr>
            <a:r>
              <a:rPr lang="en-US" dirty="0" smtClean="0"/>
              <a:t>TDD and programing languages</a:t>
            </a:r>
            <a:endParaRPr lang="en-US" dirty="0"/>
          </a:p>
          <a:p>
            <a:endParaRPr lang="en-US" dirty="0" smtClean="0"/>
          </a:p>
          <a:p>
            <a:r>
              <a:rPr lang="en-US" dirty="0" smtClean="0"/>
              <a:t>Entrée</a:t>
            </a:r>
          </a:p>
          <a:p>
            <a:pPr marL="457200" lvl="1" indent="0">
              <a:buNone/>
            </a:pPr>
            <a:r>
              <a:rPr lang="en-US" dirty="0" smtClean="0"/>
              <a:t>A short overview of </a:t>
            </a:r>
            <a:r>
              <a:rPr lang="en-US" dirty="0" err="1" smtClean="0"/>
              <a:t>Scala’s</a:t>
            </a:r>
            <a:r>
              <a:rPr lang="en-US" dirty="0" smtClean="0"/>
              <a:t> features</a:t>
            </a:r>
          </a:p>
          <a:p>
            <a:pPr marL="457200" lvl="1" indent="0">
              <a:buNone/>
            </a:pPr>
            <a:endParaRPr lang="en-US" dirty="0" smtClean="0"/>
          </a:p>
          <a:p>
            <a:r>
              <a:rPr lang="en-US" dirty="0" smtClean="0"/>
              <a:t>Plat Principal</a:t>
            </a:r>
          </a:p>
          <a:p>
            <a:pPr lvl="1"/>
            <a:r>
              <a:rPr lang="en-US" dirty="0" smtClean="0"/>
              <a:t>Better value objects using Case Classes </a:t>
            </a:r>
          </a:p>
          <a:p>
            <a:pPr lvl="1"/>
            <a:r>
              <a:rPr lang="en-US" dirty="0" smtClean="0"/>
              <a:t>Determinism via immutability</a:t>
            </a:r>
          </a:p>
          <a:p>
            <a:endParaRPr lang="en-US" dirty="0" smtClean="0"/>
          </a:p>
        </p:txBody>
      </p:sp>
    </p:spTree>
    <p:extLst>
      <p:ext uri="{BB962C8B-B14F-4D97-AF65-F5344CB8AC3E}">
        <p14:creationId xmlns:p14="http://schemas.microsoft.com/office/powerpoint/2010/main" val="13927734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Cross-cutting concerns using Traits</a:t>
            </a:r>
            <a:endParaRPr lang="en-US" dirty="0"/>
          </a:p>
        </p:txBody>
      </p:sp>
      <p:sp>
        <p:nvSpPr>
          <p:cNvPr id="3" name="Content Placeholder 2"/>
          <p:cNvSpPr>
            <a:spLocks noGrp="1"/>
          </p:cNvSpPr>
          <p:nvPr>
            <p:ph idx="1"/>
          </p:nvPr>
        </p:nvSpPr>
        <p:spPr>
          <a:xfrm>
            <a:off x="481903" y="1239934"/>
            <a:ext cx="8550539" cy="2750512"/>
          </a:xfrm>
        </p:spPr>
        <p:txBody>
          <a:bodyPr/>
          <a:lstStyle/>
          <a:p>
            <a:pPr marL="0" indent="0">
              <a:buNone/>
            </a:pPr>
            <a:r>
              <a:rPr lang="en-US" dirty="0" smtClean="0">
                <a:solidFill>
                  <a:schemeClr val="tx2"/>
                </a:solidFill>
              </a:rPr>
              <a:t>In the Java world, AOP can be used to add cross-cutting concerns to existing code without altering it, but has the downside of being non-transparent or too implicit. This makes it hard to figure out which aspects are applied at runtime, and impossible to test that aspects are indeed being applied properly.</a:t>
            </a:r>
          </a:p>
          <a:p>
            <a:pPr marL="0" indent="0">
              <a:buNone/>
            </a:pPr>
            <a:r>
              <a:rPr lang="en-US" dirty="0" smtClean="0">
                <a:solidFill>
                  <a:schemeClr val="tx2"/>
                </a:solidFill>
              </a:rPr>
              <a:t>Let’s look at an example using the canonical use case for AOP – auditing.</a:t>
            </a:r>
          </a:p>
          <a:p>
            <a:pPr marL="0" indent="0">
              <a:buNone/>
            </a:pPr>
            <a:endParaRPr lang="en-US" dirty="0" smtClean="0">
              <a:solidFill>
                <a:schemeClr val="tx2"/>
              </a:solidFill>
            </a:endParaRPr>
          </a:p>
        </p:txBody>
      </p:sp>
    </p:spTree>
    <p:extLst>
      <p:ext uri="{BB962C8B-B14F-4D97-AF65-F5344CB8AC3E}">
        <p14:creationId xmlns:p14="http://schemas.microsoft.com/office/powerpoint/2010/main" val="10971763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Cross-cutting concerns </a:t>
            </a:r>
            <a:r>
              <a:rPr lang="en-US" dirty="0" smtClean="0"/>
              <a:t>using Traits</a:t>
            </a:r>
            <a:endParaRPr lang="en-US" dirty="0"/>
          </a:p>
        </p:txBody>
      </p:sp>
      <p:sp>
        <p:nvSpPr>
          <p:cNvPr id="4" name="TextBox 3"/>
          <p:cNvSpPr txBox="1"/>
          <p:nvPr/>
        </p:nvSpPr>
        <p:spPr>
          <a:xfrm>
            <a:off x="539510" y="1527969"/>
            <a:ext cx="8064980" cy="5078314"/>
          </a:xfrm>
          <a:prstGeom prst="rect">
            <a:avLst/>
          </a:prstGeom>
          <a:noFill/>
        </p:spPr>
        <p:txBody>
          <a:bodyPr wrap="square" rtlCol="0">
            <a:spAutoFit/>
          </a:bodyPr>
          <a:lstStyle/>
          <a:p>
            <a:r>
              <a:rPr lang="en-US" dirty="0" smtClean="0">
                <a:latin typeface="Courier New"/>
                <a:cs typeface="Courier New"/>
              </a:rPr>
              <a:t>trait Auditing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auditor: Auditor</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audited(f: () =&gt; T): T =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auditor.before</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ret: T = f()</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auditor.after</a:t>
            </a:r>
            <a:r>
              <a:rPr lang="en-US" dirty="0" smtClean="0">
                <a:latin typeface="Courier New"/>
                <a:cs typeface="Courier New"/>
              </a:rPr>
              <a:t>(</a:t>
            </a:r>
            <a:r>
              <a:rPr lang="en-US" dirty="0">
                <a:latin typeface="Courier New"/>
                <a:cs typeface="Courier New"/>
              </a:rPr>
              <a:t>…)</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ret</a:t>
            </a:r>
          </a:p>
          <a:p>
            <a:r>
              <a:rPr lang="en-US" dirty="0" smtClean="0">
                <a:latin typeface="Courier New"/>
                <a:cs typeface="Courier New"/>
              </a:rPr>
              <a:t>  }</a:t>
            </a:r>
          </a:p>
          <a:p>
            <a:r>
              <a:rPr lang="en-US" dirty="0" smtClean="0">
                <a:latin typeface="Courier New"/>
                <a:cs typeface="Courier New"/>
              </a:rPr>
              <a:t>}</a:t>
            </a:r>
          </a:p>
          <a:p>
            <a:endParaRPr lang="en-US" dirty="0">
              <a:latin typeface="Courier New"/>
              <a:cs typeface="Courier New"/>
            </a:endParaRPr>
          </a:p>
          <a:p>
            <a:r>
              <a:rPr lang="en-US" dirty="0" smtClean="0">
                <a:latin typeface="Courier New"/>
                <a:cs typeface="Courier New"/>
              </a:rPr>
              <a:t>class Foo(</a:t>
            </a:r>
            <a:r>
              <a:rPr lang="en-US" dirty="0" err="1" smtClean="0">
                <a:latin typeface="Courier New"/>
                <a:cs typeface="Courier New"/>
              </a:rPr>
              <a:t>baz</a:t>
            </a:r>
            <a:r>
              <a:rPr lang="en-US" dirty="0" smtClean="0">
                <a:latin typeface="Courier New"/>
                <a:cs typeface="Courier New"/>
              </a:rPr>
              <a:t>: </a:t>
            </a:r>
            <a:r>
              <a:rPr lang="en-US" dirty="0" err="1" smtClean="0">
                <a:latin typeface="Courier New"/>
                <a:cs typeface="Courier New"/>
              </a:rPr>
              <a:t>Baz</a:t>
            </a:r>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auditor: Auditor) </a:t>
            </a:r>
          </a:p>
          <a:p>
            <a:r>
              <a:rPr lang="en-US" dirty="0">
                <a:latin typeface="Courier New"/>
                <a:cs typeface="Courier New"/>
              </a:rPr>
              <a:t> </a:t>
            </a:r>
            <a:r>
              <a:rPr lang="en-US" dirty="0" smtClean="0">
                <a:latin typeface="Courier New"/>
                <a:cs typeface="Courier New"/>
              </a:rPr>
              <a:t>     extends Auditing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bar() {</a:t>
            </a:r>
          </a:p>
          <a:p>
            <a:r>
              <a:rPr lang="en-US" dirty="0">
                <a:latin typeface="Courier New"/>
                <a:cs typeface="Courier New"/>
              </a:rPr>
              <a:t> </a:t>
            </a:r>
            <a:r>
              <a:rPr lang="en-US" dirty="0" smtClean="0">
                <a:latin typeface="Courier New"/>
                <a:cs typeface="Courier New"/>
              </a:rPr>
              <a:t>   audited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baz.doSomething</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7438869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Cross-cutting concerns </a:t>
            </a:r>
            <a:r>
              <a:rPr lang="en-US" dirty="0" smtClean="0"/>
              <a:t>using Traits</a:t>
            </a:r>
            <a:endParaRPr lang="en-US" dirty="0"/>
          </a:p>
        </p:txBody>
      </p:sp>
      <p:sp>
        <p:nvSpPr>
          <p:cNvPr id="4" name="TextBox 3"/>
          <p:cNvSpPr txBox="1"/>
          <p:nvPr/>
        </p:nvSpPr>
        <p:spPr>
          <a:xfrm>
            <a:off x="539510" y="1527969"/>
            <a:ext cx="8064980" cy="4247317"/>
          </a:xfrm>
          <a:prstGeom prst="rect">
            <a:avLst/>
          </a:prstGeom>
          <a:noFill/>
        </p:spPr>
        <p:txBody>
          <a:bodyPr wrap="square" rtlCol="0">
            <a:spAutoFit/>
          </a:bodyPr>
          <a:lstStyle/>
          <a:p>
            <a:r>
              <a:rPr lang="en-US" dirty="0" smtClean="0">
                <a:latin typeface="Courier New"/>
                <a:cs typeface="Courier New"/>
              </a:rPr>
              <a:t>class </a:t>
            </a:r>
            <a:r>
              <a:rPr lang="en-US" dirty="0" err="1" smtClean="0">
                <a:latin typeface="Courier New"/>
                <a:cs typeface="Courier New"/>
              </a:rPr>
              <a:t>FooTest</a:t>
            </a:r>
            <a:r>
              <a:rPr lang="en-US" dirty="0" smtClean="0">
                <a:latin typeface="Courier New"/>
                <a:cs typeface="Courier New"/>
              </a:rPr>
              <a:t> extends </a:t>
            </a:r>
            <a:r>
              <a:rPr lang="en-US" dirty="0" err="1" smtClean="0">
                <a:latin typeface="Courier New"/>
                <a:cs typeface="Courier New"/>
              </a:rPr>
              <a:t>SpecificationWithJUnit</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auditor = mock[Auditor]</a:t>
            </a:r>
          </a:p>
          <a:p>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baz</a:t>
            </a:r>
            <a:r>
              <a:rPr lang="en-US" dirty="0" smtClean="0">
                <a:latin typeface="Courier New"/>
                <a:cs typeface="Courier New"/>
              </a:rPr>
              <a:t> = mock[</a:t>
            </a:r>
            <a:r>
              <a:rPr lang="en-US" dirty="0" err="1" smtClean="0">
                <a:latin typeface="Courier New"/>
                <a:cs typeface="Courier New"/>
              </a:rPr>
              <a:t>Baz</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val</a:t>
            </a:r>
            <a:r>
              <a:rPr lang="en-US" dirty="0" smtClean="0">
                <a:latin typeface="Courier New"/>
                <a:cs typeface="Courier New"/>
              </a:rPr>
              <a:t> foo = new Foo(</a:t>
            </a:r>
            <a:r>
              <a:rPr lang="en-US" dirty="0" err="1" smtClean="0">
                <a:latin typeface="Courier New"/>
                <a:cs typeface="Courier New"/>
              </a:rPr>
              <a:t>baz</a:t>
            </a:r>
            <a:r>
              <a:rPr lang="en-US" dirty="0" smtClean="0">
                <a:latin typeface="Courier New"/>
                <a:cs typeface="Courier New"/>
              </a:rPr>
              <a:t>, auditor)</a:t>
            </a:r>
          </a:p>
          <a:p>
            <a:endParaRPr lang="en-US" dirty="0">
              <a:latin typeface="Courier New"/>
              <a:cs typeface="Courier New"/>
            </a:endParaRPr>
          </a:p>
          <a:p>
            <a:r>
              <a:rPr lang="en-US" dirty="0" smtClean="0">
                <a:latin typeface="Courier New"/>
                <a:cs typeface="Courier New"/>
              </a:rPr>
              <a:t>  “Foo” should {</a:t>
            </a:r>
          </a:p>
          <a:p>
            <a:r>
              <a:rPr lang="en-US" dirty="0">
                <a:latin typeface="Courier New"/>
                <a:cs typeface="Courier New"/>
              </a:rPr>
              <a:t> </a:t>
            </a:r>
            <a:r>
              <a:rPr lang="en-US" dirty="0" smtClean="0">
                <a:latin typeface="Courier New"/>
                <a:cs typeface="Courier New"/>
              </a:rPr>
              <a:t>   “call </a:t>
            </a:r>
            <a:r>
              <a:rPr lang="en-US" dirty="0" err="1" smtClean="0">
                <a:latin typeface="Courier New"/>
                <a:cs typeface="Courier New"/>
              </a:rPr>
              <a:t>baz</a:t>
            </a:r>
            <a:r>
              <a:rPr lang="en-US" dirty="0" smtClean="0">
                <a:latin typeface="Courier New"/>
                <a:cs typeface="Courier New"/>
              </a:rPr>
              <a:t>” in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foo.bar</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got {</a:t>
            </a:r>
          </a:p>
          <a:p>
            <a:r>
              <a:rPr lang="en-US" dirty="0">
                <a:latin typeface="Courier New"/>
                <a:cs typeface="Courier New"/>
              </a:rPr>
              <a:t> </a:t>
            </a:r>
            <a:r>
              <a:rPr lang="en-US" dirty="0" smtClean="0">
                <a:latin typeface="Courier New"/>
                <a:cs typeface="Courier New"/>
              </a:rPr>
              <a:t>       one(</a:t>
            </a:r>
            <a:r>
              <a:rPr lang="en-US" dirty="0" err="1" smtClean="0">
                <a:latin typeface="Courier New"/>
                <a:cs typeface="Courier New"/>
              </a:rPr>
              <a:t>baz</a:t>
            </a:r>
            <a:r>
              <a:rPr lang="en-US" dirty="0" smtClean="0">
                <a:latin typeface="Courier New"/>
                <a:cs typeface="Courier New"/>
              </a:rPr>
              <a:t>).</a:t>
            </a:r>
            <a:r>
              <a:rPr lang="en-US" dirty="0" err="1" smtClean="0">
                <a:latin typeface="Courier New"/>
                <a:cs typeface="Courier New"/>
              </a:rPr>
              <a:t>doSomething</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one(auditor).audit(…)</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21272267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Declarative asynchrony</a:t>
            </a:r>
            <a:endParaRPr lang="en-US" dirty="0"/>
          </a:p>
        </p:txBody>
      </p:sp>
      <p:sp>
        <p:nvSpPr>
          <p:cNvPr id="3" name="Content Placeholder 2"/>
          <p:cNvSpPr>
            <a:spLocks noGrp="1"/>
          </p:cNvSpPr>
          <p:nvPr>
            <p:ph idx="1"/>
          </p:nvPr>
        </p:nvSpPr>
        <p:spPr>
          <a:xfrm>
            <a:off x="481903" y="1355148"/>
            <a:ext cx="8550539" cy="3802062"/>
          </a:xfrm>
        </p:spPr>
        <p:txBody>
          <a:bodyPr/>
          <a:lstStyle/>
          <a:p>
            <a:pPr marL="0" indent="0">
              <a:buNone/>
            </a:pPr>
            <a:r>
              <a:rPr lang="en-US" dirty="0" err="1" smtClean="0">
                <a:solidFill>
                  <a:schemeClr val="tx2"/>
                </a:solidFill>
              </a:rPr>
              <a:t>Scala</a:t>
            </a:r>
            <a:r>
              <a:rPr lang="en-US" dirty="0" smtClean="0">
                <a:solidFill>
                  <a:schemeClr val="tx2"/>
                </a:solidFill>
              </a:rPr>
              <a:t> 2.10 adds a top notch Promise/Future library with support for composing and pipelining, using callback or monadic semantics.</a:t>
            </a:r>
          </a:p>
          <a:p>
            <a:pPr marL="0" indent="0">
              <a:buNone/>
            </a:pPr>
            <a:r>
              <a:rPr lang="en-US" dirty="0" smtClean="0">
                <a:solidFill>
                  <a:schemeClr val="tx2"/>
                </a:solidFill>
              </a:rPr>
              <a:t>A </a:t>
            </a:r>
            <a:r>
              <a:rPr lang="en-US" i="1" dirty="0" smtClean="0">
                <a:solidFill>
                  <a:schemeClr val="tx2"/>
                </a:solidFill>
              </a:rPr>
              <a:t>Future[T]</a:t>
            </a:r>
            <a:r>
              <a:rPr lang="en-US" dirty="0" smtClean="0">
                <a:solidFill>
                  <a:schemeClr val="tx2"/>
                </a:solidFill>
              </a:rPr>
              <a:t> will never throw an exception, it will return a </a:t>
            </a:r>
            <a:r>
              <a:rPr lang="en-US" i="1" dirty="0" smtClean="0">
                <a:solidFill>
                  <a:schemeClr val="tx2"/>
                </a:solidFill>
              </a:rPr>
              <a:t>Try[T]</a:t>
            </a:r>
            <a:r>
              <a:rPr lang="en-US" dirty="0" smtClean="0">
                <a:solidFill>
                  <a:schemeClr val="tx2"/>
                </a:solidFill>
              </a:rPr>
              <a:t>.</a:t>
            </a:r>
            <a:endParaRPr lang="en-US" i="1" dirty="0">
              <a:solidFill>
                <a:schemeClr val="tx2"/>
              </a:solidFill>
            </a:endParaRPr>
          </a:p>
          <a:p>
            <a:pPr marL="0" indent="0">
              <a:buNone/>
            </a:pPr>
            <a:endParaRPr lang="en-US" dirty="0" smtClean="0">
              <a:solidFill>
                <a:schemeClr val="tx2"/>
              </a:solidFill>
            </a:endParaRPr>
          </a:p>
          <a:p>
            <a:pPr marL="0" indent="0">
              <a:buNone/>
            </a:pPr>
            <a:endParaRPr lang="en-US" dirty="0" smtClean="0">
              <a:solidFill>
                <a:schemeClr val="tx2"/>
              </a:solidFill>
            </a:endParaRPr>
          </a:p>
        </p:txBody>
      </p:sp>
    </p:spTree>
    <p:extLst>
      <p:ext uri="{BB962C8B-B14F-4D97-AF65-F5344CB8AC3E}">
        <p14:creationId xmlns:p14="http://schemas.microsoft.com/office/powerpoint/2010/main" val="41000239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Declarative asynchrony</a:t>
            </a:r>
          </a:p>
        </p:txBody>
      </p:sp>
      <p:sp>
        <p:nvSpPr>
          <p:cNvPr id="4" name="TextBox 3"/>
          <p:cNvSpPr txBox="1"/>
          <p:nvPr/>
        </p:nvSpPr>
        <p:spPr>
          <a:xfrm>
            <a:off x="539510" y="1355148"/>
            <a:ext cx="8064980" cy="5355313"/>
          </a:xfrm>
          <a:prstGeom prst="rect">
            <a:avLst/>
          </a:prstGeom>
          <a:noFill/>
        </p:spPr>
        <p:txBody>
          <a:bodyPr wrap="square" rtlCol="0">
            <a:spAutoFit/>
          </a:bodyPr>
          <a:lstStyle/>
          <a:p>
            <a:r>
              <a:rPr lang="en-US" dirty="0" smtClean="0">
                <a:latin typeface="Courier New"/>
                <a:cs typeface="Courier New"/>
              </a:rPr>
              <a:t>trait </a:t>
            </a:r>
            <a:r>
              <a:rPr lang="en-US" dirty="0" err="1" smtClean="0">
                <a:latin typeface="Courier New"/>
                <a:cs typeface="Courier New"/>
              </a:rPr>
              <a:t>CatVaccinator</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vaccinate(cat: Cat): Future[</a:t>
            </a:r>
            <a:r>
              <a:rPr lang="en-US" dirty="0" err="1" smtClean="0">
                <a:latin typeface="Courier New"/>
                <a:cs typeface="Courier New"/>
              </a:rPr>
              <a:t>VaccinatedCat</a:t>
            </a:r>
            <a:r>
              <a:rPr lang="en-US" dirty="0" smtClean="0">
                <a:latin typeface="Courier New"/>
                <a:cs typeface="Courier New"/>
              </a:rPr>
              <a:t>]</a:t>
            </a:r>
          </a:p>
          <a:p>
            <a:r>
              <a:rPr lang="en-US" dirty="0" smtClean="0">
                <a:latin typeface="Courier New"/>
                <a:cs typeface="Courier New"/>
              </a:rPr>
              <a:t>}</a:t>
            </a:r>
          </a:p>
          <a:p>
            <a:endParaRPr lang="en-US" dirty="0" smtClean="0">
              <a:latin typeface="Courier New"/>
              <a:cs typeface="Courier New"/>
            </a:endParaRPr>
          </a:p>
          <a:p>
            <a:r>
              <a:rPr lang="en-US" dirty="0" smtClean="0">
                <a:latin typeface="Courier New"/>
                <a:cs typeface="Courier New"/>
              </a:rPr>
              <a:t>trait </a:t>
            </a:r>
            <a:r>
              <a:rPr lang="en-US" dirty="0" err="1" smtClean="0">
                <a:latin typeface="Courier New"/>
                <a:cs typeface="Courier New"/>
              </a:rPr>
              <a:t>PetStore</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deliver(cats: </a:t>
            </a:r>
            <a:r>
              <a:rPr lang="en-US" dirty="0" err="1" smtClean="0">
                <a:latin typeface="Courier New"/>
                <a:cs typeface="Courier New"/>
              </a:rPr>
              <a:t>Seq</a:t>
            </a:r>
            <a:r>
              <a:rPr lang="en-US" dirty="0" smtClean="0">
                <a:latin typeface="Courier New"/>
                <a:cs typeface="Courier New"/>
              </a:rPr>
              <a:t>[</a:t>
            </a:r>
            <a:r>
              <a:rPr lang="en-US" dirty="0" err="1">
                <a:latin typeface="Courier New"/>
                <a:cs typeface="Courier New"/>
              </a:rPr>
              <a:t>VaccinatedCat</a:t>
            </a:r>
            <a:r>
              <a:rPr lang="en-US" dirty="0" smtClean="0">
                <a:latin typeface="Courier New"/>
                <a:cs typeface="Courier New"/>
              </a:rPr>
              <a:t>]): Unit</a:t>
            </a:r>
          </a:p>
          <a:p>
            <a:r>
              <a:rPr lang="en-US" dirty="0">
                <a:latin typeface="Courier New"/>
                <a:cs typeface="Courier New"/>
              </a:rPr>
              <a:t>}</a:t>
            </a:r>
            <a:endParaRPr lang="en-US" dirty="0" smtClean="0">
              <a:latin typeface="Courier New"/>
              <a:cs typeface="Courier New"/>
            </a:endParaRPr>
          </a:p>
          <a:p>
            <a:endParaRPr lang="en-US" dirty="0">
              <a:latin typeface="Courier New"/>
              <a:cs typeface="Courier New"/>
            </a:endParaRPr>
          </a:p>
          <a:p>
            <a:r>
              <a:rPr lang="en-US" dirty="0" smtClean="0">
                <a:latin typeface="Courier New"/>
                <a:cs typeface="Courier New"/>
              </a:rPr>
              <a:t>class Vet(vaccinator: </a:t>
            </a:r>
            <a:r>
              <a:rPr lang="en-US" dirty="0" err="1">
                <a:latin typeface="Courier New"/>
                <a:cs typeface="Courier New"/>
              </a:rPr>
              <a:t>CatVaccinator</a:t>
            </a:r>
            <a:r>
              <a:rPr lang="en-US" dirty="0" smtClean="0">
                <a:latin typeface="Courier New"/>
                <a:cs typeface="Courier New"/>
              </a:rPr>
              <a:t>, </a:t>
            </a:r>
            <a:r>
              <a:rPr lang="en-US" dirty="0" err="1" smtClean="0">
                <a:latin typeface="Courier New"/>
                <a:cs typeface="Courier New"/>
              </a:rPr>
              <a:t>petStore</a:t>
            </a:r>
            <a:r>
              <a:rPr lang="en-US" dirty="0" smtClean="0">
                <a:latin typeface="Courier New"/>
                <a:cs typeface="Courier New"/>
              </a:rPr>
              <a:t>: </a:t>
            </a:r>
            <a:r>
              <a:rPr lang="en-US" dirty="0" err="1" smtClean="0">
                <a:latin typeface="Courier New"/>
                <a:cs typeface="Courier New"/>
              </a:rPr>
              <a:t>PetStore</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deliver(cats: </a:t>
            </a:r>
            <a:r>
              <a:rPr lang="en-US" dirty="0" err="1" smtClean="0">
                <a:latin typeface="Courier New"/>
                <a:cs typeface="Courier New"/>
              </a:rPr>
              <a:t>Seq</a:t>
            </a:r>
            <a:r>
              <a:rPr lang="en-US" dirty="0" smtClean="0">
                <a:latin typeface="Courier New"/>
                <a:cs typeface="Courier New"/>
              </a:rPr>
              <a:t>[Cat])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Future.sequence</a:t>
            </a:r>
            <a:r>
              <a:rPr lang="en-US" dirty="0" smtClean="0">
                <a:latin typeface="Courier New"/>
                <a:cs typeface="Courier New"/>
              </a:rPr>
              <a:t>(</a:t>
            </a:r>
            <a:r>
              <a:rPr lang="en-US" dirty="0" err="1" smtClean="0">
                <a:latin typeface="Courier New"/>
                <a:cs typeface="Courier New"/>
              </a:rPr>
              <a:t>cats.map</a:t>
            </a:r>
            <a:r>
              <a:rPr lang="en-US" dirty="0" smtClean="0">
                <a:latin typeface="Courier New"/>
                <a:cs typeface="Courier New"/>
              </a:rPr>
              <a:t> </a:t>
            </a:r>
            <a:r>
              <a:rPr lang="en-US" dirty="0" err="1" smtClean="0">
                <a:latin typeface="Courier New"/>
                <a:cs typeface="Courier New"/>
              </a:rPr>
              <a:t>vaccinator.vaccinate</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onSuccess</a:t>
            </a:r>
            <a:r>
              <a:rPr lang="en-US" dirty="0" smtClean="0">
                <a:latin typeface="Courier New"/>
                <a:cs typeface="Courier New"/>
              </a:rPr>
              <a:t> { </a:t>
            </a:r>
            <a:r>
              <a:rPr lang="en-US" dirty="0" err="1" smtClean="0">
                <a:latin typeface="Courier New"/>
                <a:cs typeface="Courier New"/>
              </a:rPr>
              <a:t>vaccinatedCats</a:t>
            </a:r>
            <a:r>
              <a:rPr lang="en-US" dirty="0" smtClean="0">
                <a:latin typeface="Courier New"/>
                <a:cs typeface="Courier New"/>
              </a:rPr>
              <a:t>: </a:t>
            </a:r>
            <a:r>
              <a:rPr lang="en-US" dirty="0" err="1" smtClean="0">
                <a:latin typeface="Courier New"/>
                <a:cs typeface="Courier New"/>
              </a:rPr>
              <a:t>Seq</a:t>
            </a:r>
            <a:r>
              <a:rPr lang="en-US" dirty="0" smtClean="0">
                <a:latin typeface="Courier New"/>
                <a:cs typeface="Courier New"/>
              </a:rPr>
              <a:t>[</a:t>
            </a:r>
            <a:r>
              <a:rPr lang="en-US" dirty="0" err="1">
                <a:latin typeface="Courier New"/>
                <a:cs typeface="Courier New"/>
              </a:rPr>
              <a:t>VaccinatedCat</a:t>
            </a:r>
            <a:r>
              <a:rPr lang="en-US" dirty="0" smtClean="0">
                <a:latin typeface="Courier New"/>
                <a:cs typeface="Courier New"/>
              </a:rPr>
              <a:t>] =&gt;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petStore.deliver</a:t>
            </a:r>
            <a:r>
              <a:rPr lang="en-US" dirty="0" smtClean="0">
                <a:latin typeface="Courier New"/>
                <a:cs typeface="Courier New"/>
              </a:rPr>
              <a:t>(</a:t>
            </a:r>
            <a:r>
              <a:rPr lang="en-US" dirty="0" err="1">
                <a:latin typeface="Courier New"/>
                <a:cs typeface="Courier New"/>
              </a:rPr>
              <a:t>vaccinatedCats</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onFailure</a:t>
            </a:r>
            <a:r>
              <a:rPr lang="en-US" dirty="0" smtClean="0">
                <a:latin typeface="Courier New"/>
                <a:cs typeface="Courier New"/>
              </a:rPr>
              <a:t> { exception =&gt;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reportAndRetry</a:t>
            </a:r>
            <a:r>
              <a:rPr lang="en-US" dirty="0" smtClean="0">
                <a:latin typeface="Courier New"/>
                <a:cs typeface="Courier New"/>
              </a:rPr>
              <a:t>(</a:t>
            </a:r>
            <a:r>
              <a:rPr lang="en-US" dirty="0">
                <a:latin typeface="Courier New"/>
                <a:cs typeface="Courier New"/>
              </a:rPr>
              <a:t>cats</a:t>
            </a:r>
            <a:r>
              <a:rPr lang="en-US" dirty="0" smtClean="0">
                <a:latin typeface="Courier New"/>
                <a:cs typeface="Courier New"/>
              </a:rPr>
              <a:t>) // some retry logic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 </a:t>
            </a:r>
            <a:r>
              <a:rPr lang="en-US" dirty="0" smtClean="0">
                <a:latin typeface="Courier New"/>
                <a:cs typeface="Courier New"/>
              </a:rPr>
              <a:t> }</a:t>
            </a:r>
          </a:p>
          <a:p>
            <a:r>
              <a:rPr lang="en-US" dirty="0" smtClean="0">
                <a:latin typeface="Courier New"/>
                <a:cs typeface="Courier New"/>
              </a:rPr>
              <a:t>}</a:t>
            </a:r>
          </a:p>
        </p:txBody>
      </p:sp>
    </p:spTree>
    <p:extLst>
      <p:ext uri="{BB962C8B-B14F-4D97-AF65-F5344CB8AC3E}">
        <p14:creationId xmlns:p14="http://schemas.microsoft.com/office/powerpoint/2010/main" val="35438976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Declarative asynchrony</a:t>
            </a:r>
          </a:p>
        </p:txBody>
      </p:sp>
      <p:sp>
        <p:nvSpPr>
          <p:cNvPr id="4" name="TextBox 3"/>
          <p:cNvSpPr txBox="1"/>
          <p:nvPr/>
        </p:nvSpPr>
        <p:spPr>
          <a:xfrm>
            <a:off x="539510" y="1527969"/>
            <a:ext cx="8064980" cy="5078314"/>
          </a:xfrm>
          <a:prstGeom prst="rect">
            <a:avLst/>
          </a:prstGeom>
          <a:noFill/>
        </p:spPr>
        <p:txBody>
          <a:bodyPr wrap="square" rtlCol="0">
            <a:spAutoFit/>
          </a:bodyPr>
          <a:lstStyle/>
          <a:p>
            <a:r>
              <a:rPr lang="en-US" dirty="0">
                <a:latin typeface="Courier New"/>
                <a:cs typeface="Courier New"/>
              </a:rPr>
              <a:t>// </a:t>
            </a:r>
            <a:r>
              <a:rPr lang="en-US" dirty="0" err="1">
                <a:latin typeface="Courier New"/>
                <a:cs typeface="Courier New"/>
              </a:rPr>
              <a:t>SameThreadExecutor</a:t>
            </a:r>
            <a:r>
              <a:rPr lang="en-US" dirty="0">
                <a:latin typeface="Courier New"/>
                <a:cs typeface="Courier New"/>
              </a:rPr>
              <a:t> or </a:t>
            </a:r>
            <a:r>
              <a:rPr lang="en-US" dirty="0" err="1">
                <a:latin typeface="Courier New"/>
                <a:cs typeface="Courier New"/>
              </a:rPr>
              <a:t>DeterministicExecutor</a:t>
            </a:r>
            <a:endParaRPr lang="en-US" dirty="0" smtClean="0">
              <a:latin typeface="Courier New"/>
              <a:cs typeface="Courier New"/>
            </a:endParaRPr>
          </a:p>
          <a:p>
            <a:r>
              <a:rPr lang="en-US" dirty="0" err="1" smtClean="0">
                <a:latin typeface="Courier New"/>
                <a:cs typeface="Courier New"/>
              </a:rPr>
              <a:t>val</a:t>
            </a:r>
            <a:r>
              <a:rPr lang="en-US" dirty="0" smtClean="0">
                <a:latin typeface="Courier New"/>
                <a:cs typeface="Courier New"/>
              </a:rPr>
              <a:t> </a:t>
            </a:r>
            <a:r>
              <a:rPr lang="en-US" dirty="0" err="1" smtClean="0">
                <a:latin typeface="Courier New"/>
                <a:cs typeface="Courier New"/>
              </a:rPr>
              <a:t>executorService</a:t>
            </a:r>
            <a:r>
              <a:rPr lang="en-US" dirty="0" smtClean="0">
                <a:latin typeface="Courier New"/>
                <a:cs typeface="Courier New"/>
              </a:rPr>
              <a:t>: </a:t>
            </a:r>
            <a:r>
              <a:rPr lang="en-US" dirty="0" err="1" smtClean="0">
                <a:latin typeface="Courier New"/>
                <a:cs typeface="Courier New"/>
              </a:rPr>
              <a:t>ExecutorService</a:t>
            </a:r>
            <a:r>
              <a:rPr lang="en-US" dirty="0" smtClean="0">
                <a:latin typeface="Courier New"/>
                <a:cs typeface="Courier New"/>
              </a:rPr>
              <a:t> = …</a:t>
            </a:r>
          </a:p>
          <a:p>
            <a:r>
              <a:rPr lang="en-US" dirty="0" err="1" smtClean="0">
                <a:latin typeface="Courier New"/>
                <a:cs typeface="Courier New"/>
              </a:rPr>
              <a:t>val</a:t>
            </a:r>
            <a:r>
              <a:rPr lang="en-US" dirty="0" smtClean="0">
                <a:latin typeface="Courier New"/>
                <a:cs typeface="Courier New"/>
              </a:rPr>
              <a:t> vaccinator = mock</a:t>
            </a:r>
            <a:r>
              <a:rPr lang="en-US" dirty="0">
                <a:latin typeface="Courier New"/>
                <a:cs typeface="Courier New"/>
              </a:rPr>
              <a:t>[</a:t>
            </a:r>
            <a:r>
              <a:rPr lang="en-US" dirty="0" err="1">
                <a:latin typeface="Courier New"/>
                <a:cs typeface="Courier New"/>
              </a:rPr>
              <a:t>CatVaccinator</a:t>
            </a:r>
            <a:r>
              <a:rPr lang="en-US" dirty="0">
                <a:latin typeface="Courier New"/>
                <a:cs typeface="Courier New"/>
              </a:rPr>
              <a:t>]</a:t>
            </a:r>
            <a:endParaRPr lang="en-US" dirty="0" smtClean="0">
              <a:latin typeface="Courier New"/>
              <a:cs typeface="Courier New"/>
            </a:endParaRPr>
          </a:p>
          <a:p>
            <a:r>
              <a:rPr lang="en-US" dirty="0" err="1" smtClean="0">
                <a:latin typeface="Courier New"/>
                <a:cs typeface="Courier New"/>
              </a:rPr>
              <a:t>val</a:t>
            </a:r>
            <a:r>
              <a:rPr lang="en-US" dirty="0">
                <a:latin typeface="Courier New"/>
                <a:cs typeface="Courier New"/>
              </a:rPr>
              <a:t> </a:t>
            </a:r>
            <a:r>
              <a:rPr lang="en-US" dirty="0" err="1" smtClean="0">
                <a:latin typeface="Courier New"/>
                <a:cs typeface="Courier New"/>
              </a:rPr>
              <a:t>petStore</a:t>
            </a:r>
            <a:r>
              <a:rPr lang="en-US" dirty="0" smtClean="0">
                <a:latin typeface="Courier New"/>
                <a:cs typeface="Courier New"/>
              </a:rPr>
              <a:t> = mock[</a:t>
            </a:r>
            <a:r>
              <a:rPr lang="en-US" dirty="0" err="1" smtClean="0">
                <a:latin typeface="Courier New"/>
                <a:cs typeface="Courier New"/>
              </a:rPr>
              <a:t>PetStore</a:t>
            </a:r>
            <a:r>
              <a:rPr lang="en-US" dirty="0" smtClean="0">
                <a:latin typeface="Courier New"/>
                <a:cs typeface="Courier New"/>
              </a:rPr>
              <a:t>]</a:t>
            </a:r>
          </a:p>
          <a:p>
            <a:r>
              <a:rPr lang="en-US" dirty="0" err="1" smtClean="0">
                <a:latin typeface="Courier New"/>
                <a:cs typeface="Courier New"/>
              </a:rPr>
              <a:t>val</a:t>
            </a:r>
            <a:r>
              <a:rPr lang="en-US" dirty="0" smtClean="0">
                <a:latin typeface="Courier New"/>
                <a:cs typeface="Courier New"/>
              </a:rPr>
              <a:t> vet = new </a:t>
            </a:r>
            <a:r>
              <a:rPr lang="en-US" dirty="0">
                <a:latin typeface="Courier New"/>
                <a:cs typeface="Courier New"/>
              </a:rPr>
              <a:t>Vet(</a:t>
            </a:r>
            <a:r>
              <a:rPr lang="en-US" dirty="0" smtClean="0">
                <a:latin typeface="Courier New"/>
                <a:cs typeface="Courier New"/>
              </a:rPr>
              <a:t>vaccinator, </a:t>
            </a:r>
            <a:r>
              <a:rPr lang="en-US" dirty="0" err="1" smtClean="0">
                <a:latin typeface="Courier New"/>
                <a:cs typeface="Courier New"/>
              </a:rPr>
              <a:t>petStore</a:t>
            </a:r>
            <a:r>
              <a:rPr lang="en-US" dirty="0" smtClean="0">
                <a:latin typeface="Courier New"/>
                <a:cs typeface="Courier New"/>
              </a:rPr>
              <a:t>)</a:t>
            </a:r>
          </a:p>
          <a:p>
            <a:endParaRPr lang="en-US" dirty="0" smtClean="0">
              <a:latin typeface="Courier New"/>
              <a:cs typeface="Courier New"/>
            </a:endParaRPr>
          </a:p>
          <a:p>
            <a:r>
              <a:rPr lang="en-US" dirty="0">
                <a:latin typeface="Courier New"/>
                <a:cs typeface="Courier New"/>
              </a:rPr>
              <a:t>“Vet” should {</a:t>
            </a:r>
          </a:p>
          <a:p>
            <a:r>
              <a:rPr lang="en-US" dirty="0" smtClean="0">
                <a:latin typeface="Courier New"/>
                <a:cs typeface="Courier New"/>
              </a:rPr>
              <a:t>  “</a:t>
            </a:r>
            <a:r>
              <a:rPr lang="en-US" dirty="0">
                <a:latin typeface="Courier New"/>
                <a:cs typeface="Courier New"/>
              </a:rPr>
              <a:t>call </a:t>
            </a:r>
            <a:r>
              <a:rPr lang="en-US" dirty="0" smtClean="0">
                <a:latin typeface="Courier New"/>
                <a:cs typeface="Courier New"/>
              </a:rPr>
              <a:t>deliver” </a:t>
            </a:r>
            <a:r>
              <a:rPr lang="en-US" dirty="0">
                <a:latin typeface="Courier New"/>
                <a:cs typeface="Courier New"/>
              </a:rPr>
              <a:t>in </a:t>
            </a:r>
            <a:r>
              <a:rPr lang="en-US" dirty="0" smtClean="0">
                <a:latin typeface="Courier New"/>
                <a:cs typeface="Courier New"/>
              </a:rPr>
              <a:t>{</a:t>
            </a:r>
          </a:p>
          <a:p>
            <a:r>
              <a:rPr lang="en-US" dirty="0" smtClean="0">
                <a:latin typeface="Courier New"/>
                <a:cs typeface="Courier New"/>
              </a:rPr>
              <a:t>    </a:t>
            </a:r>
            <a:r>
              <a:rPr lang="en-US" dirty="0" err="1" smtClean="0">
                <a:latin typeface="Courier New"/>
                <a:cs typeface="Courier New"/>
              </a:rPr>
              <a:t>vaccinator.vaccinate</a:t>
            </a:r>
            <a:r>
              <a:rPr lang="en-US" dirty="0" smtClean="0">
                <a:latin typeface="Courier New"/>
                <a:cs typeface="Courier New"/>
              </a:rPr>
              <a:t>(cat1) </a:t>
            </a:r>
            <a:r>
              <a:rPr lang="en-US" dirty="0">
                <a:latin typeface="Courier New"/>
                <a:cs typeface="Courier New"/>
              </a:rPr>
              <a:t>returns Future</a:t>
            </a:r>
            <a:r>
              <a:rPr lang="en-US" dirty="0" smtClean="0">
                <a:latin typeface="Courier New"/>
                <a:cs typeface="Courier New"/>
              </a:rPr>
              <a:t>(vcat1)</a:t>
            </a:r>
            <a:endParaRPr lang="en-US" dirty="0">
              <a:latin typeface="Courier New"/>
              <a:cs typeface="Courier New"/>
            </a:endParaRPr>
          </a:p>
          <a:p>
            <a:r>
              <a:rPr lang="en-US" dirty="0" smtClean="0">
                <a:latin typeface="Courier New"/>
                <a:cs typeface="Courier New"/>
              </a:rPr>
              <a:t>    </a:t>
            </a:r>
            <a:r>
              <a:rPr lang="en-US" dirty="0" err="1" smtClean="0">
                <a:latin typeface="Courier New"/>
                <a:cs typeface="Courier New"/>
              </a:rPr>
              <a:t>vaccinator.vaccinate</a:t>
            </a:r>
            <a:r>
              <a:rPr lang="en-US" dirty="0" smtClean="0">
                <a:latin typeface="Courier New"/>
                <a:cs typeface="Courier New"/>
              </a:rPr>
              <a:t>(cat2</a:t>
            </a:r>
            <a:r>
              <a:rPr lang="en-US" dirty="0">
                <a:latin typeface="Courier New"/>
                <a:cs typeface="Courier New"/>
              </a:rPr>
              <a:t>) returns Future</a:t>
            </a:r>
            <a:r>
              <a:rPr lang="en-US" dirty="0" smtClean="0">
                <a:latin typeface="Courier New"/>
                <a:cs typeface="Courier New"/>
              </a:rPr>
              <a:t>(vcat2)</a:t>
            </a:r>
          </a:p>
          <a:p>
            <a:endParaRPr lang="en-US" dirty="0" smtClean="0">
              <a:latin typeface="Courier New"/>
              <a:cs typeface="Courier New"/>
            </a:endParaRPr>
          </a:p>
          <a:p>
            <a:r>
              <a:rPr lang="en-US" dirty="0" smtClean="0">
                <a:latin typeface="Courier New"/>
                <a:cs typeface="Courier New"/>
              </a:rPr>
              <a:t>    </a:t>
            </a:r>
            <a:r>
              <a:rPr lang="en-US" dirty="0" err="1" smtClean="0">
                <a:latin typeface="Courier New"/>
                <a:cs typeface="Courier New"/>
              </a:rPr>
              <a:t>vet.deliver</a:t>
            </a:r>
            <a:r>
              <a:rPr lang="en-US" dirty="0" smtClean="0">
                <a:latin typeface="Courier New"/>
                <a:cs typeface="Courier New"/>
              </a:rPr>
              <a:t>(</a:t>
            </a:r>
            <a:r>
              <a:rPr lang="en-US" dirty="0" err="1" smtClean="0">
                <a:latin typeface="Courier New"/>
                <a:cs typeface="Courier New"/>
              </a:rPr>
              <a:t>Seq</a:t>
            </a:r>
            <a:r>
              <a:rPr lang="en-US" dirty="0" smtClean="0">
                <a:latin typeface="Courier New"/>
                <a:cs typeface="Courier New"/>
              </a:rPr>
              <a:t>(cat1, cat2))</a:t>
            </a:r>
          </a:p>
          <a:p>
            <a:endParaRPr lang="en-US" dirty="0" smtClean="0">
              <a:latin typeface="Courier New"/>
              <a:cs typeface="Courier New"/>
            </a:endParaRPr>
          </a:p>
          <a:p>
            <a:r>
              <a:rPr lang="en-US" dirty="0" smtClean="0">
                <a:latin typeface="Courier New"/>
                <a:cs typeface="Courier New"/>
              </a:rPr>
              <a:t>    got {</a:t>
            </a:r>
          </a:p>
          <a:p>
            <a:r>
              <a:rPr lang="en-US" dirty="0">
                <a:latin typeface="Courier New"/>
                <a:cs typeface="Courier New"/>
              </a:rPr>
              <a:t> </a:t>
            </a:r>
            <a:r>
              <a:rPr lang="en-US" dirty="0" smtClean="0">
                <a:latin typeface="Courier New"/>
                <a:cs typeface="Courier New"/>
              </a:rPr>
              <a:t>     one(</a:t>
            </a:r>
            <a:r>
              <a:rPr lang="en-US" dirty="0" err="1" smtClean="0">
                <a:latin typeface="Courier New"/>
                <a:cs typeface="Courier New"/>
              </a:rPr>
              <a:t>petStore</a:t>
            </a:r>
            <a:r>
              <a:rPr lang="en-US" dirty="0" smtClean="0">
                <a:latin typeface="Courier New"/>
                <a:cs typeface="Courier New"/>
              </a:rPr>
              <a:t>).deliver(</a:t>
            </a:r>
            <a:r>
              <a:rPr lang="en-US" dirty="0" err="1" smtClean="0">
                <a:latin typeface="Courier New"/>
                <a:cs typeface="Courier New"/>
              </a:rPr>
              <a:t>Seq</a:t>
            </a:r>
            <a:r>
              <a:rPr lang="en-US" dirty="0" smtClean="0">
                <a:latin typeface="Courier New"/>
                <a:cs typeface="Courier New"/>
              </a:rPr>
              <a:t>(vcat1, vcat2))</a:t>
            </a:r>
          </a:p>
          <a:p>
            <a:r>
              <a:rPr lang="en-US" dirty="0">
                <a:latin typeface="Courier New"/>
                <a:cs typeface="Courier New"/>
              </a:rPr>
              <a:t> </a:t>
            </a:r>
            <a:r>
              <a:rPr lang="en-US" dirty="0" smtClean="0">
                <a:latin typeface="Courier New"/>
                <a:cs typeface="Courier New"/>
              </a:rPr>
              <a:t>   }   </a:t>
            </a:r>
          </a:p>
          <a:p>
            <a:r>
              <a:rPr lang="en-US" dirty="0">
                <a:latin typeface="Courier New"/>
                <a:cs typeface="Courier New"/>
              </a:rPr>
              <a:t> </a:t>
            </a:r>
            <a:r>
              <a:rPr lang="en-US" dirty="0" smtClean="0">
                <a:latin typeface="Courier New"/>
                <a:cs typeface="Courier New"/>
              </a:rPr>
              <a:t> }</a:t>
            </a:r>
          </a:p>
          <a:p>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40154532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276860"/>
            <a:ext cx="8229600" cy="1143000"/>
          </a:xfrm>
        </p:spPr>
        <p:txBody>
          <a:bodyPr>
            <a:noAutofit/>
          </a:bodyPr>
          <a:lstStyle/>
          <a:p>
            <a:r>
              <a:rPr lang="en-US" sz="8800" dirty="0" smtClean="0"/>
              <a:t>Le Dessert</a:t>
            </a:r>
            <a:endParaRPr lang="en-US" sz="8800" dirty="0"/>
          </a:p>
        </p:txBody>
      </p:sp>
    </p:spTree>
    <p:extLst>
      <p:ext uri="{BB962C8B-B14F-4D97-AF65-F5344CB8AC3E}">
        <p14:creationId xmlns:p14="http://schemas.microsoft.com/office/powerpoint/2010/main" val="21898499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Specs2</a:t>
            </a:r>
            <a:endParaRPr lang="en-US" dirty="0"/>
          </a:p>
        </p:txBody>
      </p:sp>
      <p:sp>
        <p:nvSpPr>
          <p:cNvPr id="5" name="Content Placeholder 2"/>
          <p:cNvSpPr txBox="1">
            <a:spLocks/>
          </p:cNvSpPr>
          <p:nvPr/>
        </p:nvSpPr>
        <p:spPr bwMode="auto">
          <a:xfrm>
            <a:off x="481903" y="1527969"/>
            <a:ext cx="8550539" cy="4147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lnSpc>
                <a:spcPct val="150000"/>
              </a:lnSpc>
              <a:spcBef>
                <a:spcPts val="672"/>
              </a:spcBef>
              <a:spcAft>
                <a:spcPct val="0"/>
              </a:spcAft>
              <a:buFont typeface="Arial" charset="0"/>
              <a:buChar char="•"/>
              <a:defRPr sz="2800" kern="1200">
                <a:solidFill>
                  <a:srgbClr val="0291D8"/>
                </a:solidFill>
                <a:latin typeface="+mn-lt"/>
                <a:ea typeface="+mn-ea"/>
                <a:cs typeface="+mn-cs"/>
              </a:defRPr>
            </a:lvl1pPr>
            <a:lvl2pPr marL="742950" indent="-28575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2pPr>
            <a:lvl3pPr marL="11430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3pPr>
            <a:lvl4pPr marL="16002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4pPr>
            <a:lvl5pPr marL="20574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F81BD"/>
                </a:solidFill>
              </a:rPr>
              <a:t>Is somewhat of a de-facto standard in the </a:t>
            </a:r>
            <a:r>
              <a:rPr lang="en-US" dirty="0" err="1" smtClean="0">
                <a:solidFill>
                  <a:srgbClr val="4F81BD"/>
                </a:solidFill>
              </a:rPr>
              <a:t>Scala</a:t>
            </a:r>
            <a:r>
              <a:rPr lang="en-US" dirty="0" smtClean="0">
                <a:solidFill>
                  <a:srgbClr val="4F81BD"/>
                </a:solidFill>
              </a:rPr>
              <a:t> community</a:t>
            </a:r>
          </a:p>
          <a:p>
            <a:r>
              <a:rPr lang="en-US" dirty="0" err="1" smtClean="0">
                <a:solidFill>
                  <a:srgbClr val="4F81BD"/>
                </a:solidFill>
              </a:rPr>
              <a:t>Github</a:t>
            </a:r>
            <a:r>
              <a:rPr lang="en-US" dirty="0" smtClean="0">
                <a:solidFill>
                  <a:srgbClr val="4F81BD"/>
                </a:solidFill>
              </a:rPr>
              <a:t>, active community, frequent releases</a:t>
            </a:r>
          </a:p>
          <a:p>
            <a:r>
              <a:rPr lang="en-US" dirty="0" smtClean="0">
                <a:solidFill>
                  <a:srgbClr val="4F81BD"/>
                </a:solidFill>
              </a:rPr>
              <a:t>Support for </a:t>
            </a:r>
            <a:r>
              <a:rPr lang="en-US" dirty="0" err="1" smtClean="0">
                <a:solidFill>
                  <a:srgbClr val="4F81BD"/>
                </a:solidFill>
              </a:rPr>
              <a:t>RSpec</a:t>
            </a:r>
            <a:r>
              <a:rPr lang="en-US" dirty="0" smtClean="0">
                <a:solidFill>
                  <a:srgbClr val="4F81BD"/>
                </a:solidFill>
              </a:rPr>
              <a:t>-style and BDD-style test code</a:t>
            </a:r>
          </a:p>
          <a:p>
            <a:r>
              <a:rPr lang="en-US" dirty="0" smtClean="0">
                <a:solidFill>
                  <a:srgbClr val="4F81BD"/>
                </a:solidFill>
              </a:rPr>
              <a:t>Rich matcher library</a:t>
            </a:r>
          </a:p>
          <a:p>
            <a:r>
              <a:rPr lang="en-US" dirty="0" smtClean="0">
                <a:solidFill>
                  <a:srgbClr val="4F81BD"/>
                </a:solidFill>
              </a:rPr>
              <a:t>Mediocre documentation</a:t>
            </a:r>
          </a:p>
          <a:p>
            <a:r>
              <a:rPr lang="en-US" dirty="0" smtClean="0">
                <a:solidFill>
                  <a:srgbClr val="4F81BD"/>
                </a:solidFill>
              </a:rPr>
              <a:t>Built-in </a:t>
            </a:r>
            <a:r>
              <a:rPr lang="en-US" dirty="0" err="1" smtClean="0">
                <a:solidFill>
                  <a:srgbClr val="4F81BD"/>
                </a:solidFill>
              </a:rPr>
              <a:t>Hamcrest</a:t>
            </a:r>
            <a:r>
              <a:rPr lang="en-US" dirty="0" smtClean="0">
                <a:solidFill>
                  <a:srgbClr val="4F81BD"/>
                </a:solidFill>
              </a:rPr>
              <a:t> integration</a:t>
            </a:r>
          </a:p>
          <a:p>
            <a:pPr marL="0" indent="0">
              <a:buFont typeface="Arial" charset="0"/>
              <a:buNone/>
            </a:pPr>
            <a:endParaRPr lang="en-US" dirty="0" smtClean="0">
              <a:solidFill>
                <a:srgbClr val="4F81BD"/>
              </a:solidFill>
            </a:endParaRPr>
          </a:p>
        </p:txBody>
      </p:sp>
    </p:spTree>
    <p:extLst>
      <p:ext uri="{BB962C8B-B14F-4D97-AF65-F5344CB8AC3E}">
        <p14:creationId xmlns:p14="http://schemas.microsoft.com/office/powerpoint/2010/main" val="2983501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ScalaTest</a:t>
            </a:r>
            <a:endParaRPr lang="en-US" dirty="0"/>
          </a:p>
        </p:txBody>
      </p:sp>
      <p:sp>
        <p:nvSpPr>
          <p:cNvPr id="5" name="Content Placeholder 2"/>
          <p:cNvSpPr txBox="1">
            <a:spLocks/>
          </p:cNvSpPr>
          <p:nvPr/>
        </p:nvSpPr>
        <p:spPr bwMode="auto">
          <a:xfrm>
            <a:off x="481903" y="1527969"/>
            <a:ext cx="8550539" cy="4147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lnSpc>
                <a:spcPct val="150000"/>
              </a:lnSpc>
              <a:spcBef>
                <a:spcPts val="672"/>
              </a:spcBef>
              <a:spcAft>
                <a:spcPct val="0"/>
              </a:spcAft>
              <a:buFont typeface="Arial" charset="0"/>
              <a:buChar char="•"/>
              <a:defRPr sz="2800" kern="1200">
                <a:solidFill>
                  <a:srgbClr val="0291D8"/>
                </a:solidFill>
                <a:latin typeface="+mn-lt"/>
                <a:ea typeface="+mn-ea"/>
                <a:cs typeface="+mn-cs"/>
              </a:defRPr>
            </a:lvl1pPr>
            <a:lvl2pPr marL="742950" indent="-28575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2pPr>
            <a:lvl3pPr marL="11430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3pPr>
            <a:lvl4pPr marL="16002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4pPr>
            <a:lvl5pPr marL="20574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F81BD"/>
                </a:solidFill>
              </a:rPr>
              <a:t>Somewhat behind Specs2 in terms of adoption</a:t>
            </a:r>
          </a:p>
          <a:p>
            <a:r>
              <a:rPr lang="en-US" dirty="0" smtClean="0">
                <a:solidFill>
                  <a:srgbClr val="4F81BD"/>
                </a:solidFill>
              </a:rPr>
              <a:t>Supports a myriad of test formats (</a:t>
            </a:r>
            <a:r>
              <a:rPr lang="en-US" dirty="0" err="1" smtClean="0">
                <a:solidFill>
                  <a:srgbClr val="4F81BD"/>
                </a:solidFill>
              </a:rPr>
              <a:t>RSpec</a:t>
            </a:r>
            <a:r>
              <a:rPr lang="en-US" dirty="0" smtClean="0">
                <a:solidFill>
                  <a:srgbClr val="4F81BD"/>
                </a:solidFill>
              </a:rPr>
              <a:t>, BDD, </a:t>
            </a:r>
            <a:r>
              <a:rPr lang="en-US" dirty="0" err="1" smtClean="0">
                <a:solidFill>
                  <a:srgbClr val="4F81BD"/>
                </a:solidFill>
              </a:rPr>
              <a:t>XUnit</a:t>
            </a:r>
            <a:r>
              <a:rPr lang="en-US" dirty="0" smtClean="0">
                <a:solidFill>
                  <a:srgbClr val="4F81BD"/>
                </a:solidFill>
              </a:rPr>
              <a:t>, </a:t>
            </a:r>
            <a:r>
              <a:rPr lang="en-US" dirty="0" err="1" smtClean="0">
                <a:solidFill>
                  <a:srgbClr val="4F81BD"/>
                </a:solidFill>
              </a:rPr>
              <a:t>etc</a:t>
            </a:r>
            <a:r>
              <a:rPr lang="en-US" dirty="0" smtClean="0">
                <a:solidFill>
                  <a:srgbClr val="4F81BD"/>
                </a:solidFill>
              </a:rPr>
              <a:t>)</a:t>
            </a:r>
          </a:p>
          <a:p>
            <a:r>
              <a:rPr lang="en-US" dirty="0" smtClean="0">
                <a:solidFill>
                  <a:srgbClr val="4F81BD"/>
                </a:solidFill>
              </a:rPr>
              <a:t>Rich and reliable documentation</a:t>
            </a:r>
          </a:p>
          <a:p>
            <a:r>
              <a:rPr lang="en-US" dirty="0" smtClean="0">
                <a:solidFill>
                  <a:srgbClr val="4F81BD"/>
                </a:solidFill>
              </a:rPr>
              <a:t>Poor matcher library</a:t>
            </a:r>
          </a:p>
          <a:p>
            <a:r>
              <a:rPr lang="en-US" dirty="0" smtClean="0">
                <a:solidFill>
                  <a:srgbClr val="4F81BD"/>
                </a:solidFill>
              </a:rPr>
              <a:t>No built-in </a:t>
            </a:r>
            <a:r>
              <a:rPr lang="en-US" dirty="0" err="1" smtClean="0">
                <a:solidFill>
                  <a:srgbClr val="4F81BD"/>
                </a:solidFill>
              </a:rPr>
              <a:t>Hamcrest</a:t>
            </a:r>
            <a:r>
              <a:rPr lang="en-US" dirty="0" smtClean="0">
                <a:solidFill>
                  <a:srgbClr val="4F81BD"/>
                </a:solidFill>
              </a:rPr>
              <a:t> integration</a:t>
            </a:r>
          </a:p>
          <a:p>
            <a:pPr marL="0" indent="0">
              <a:buFont typeface="Arial" charset="0"/>
              <a:buNone/>
            </a:pPr>
            <a:endParaRPr lang="en-US" dirty="0" smtClean="0">
              <a:solidFill>
                <a:srgbClr val="4F81BD"/>
              </a:solidFill>
            </a:endParaRPr>
          </a:p>
        </p:txBody>
      </p:sp>
    </p:spTree>
    <p:extLst>
      <p:ext uri="{BB962C8B-B14F-4D97-AF65-F5344CB8AC3E}">
        <p14:creationId xmlns:p14="http://schemas.microsoft.com/office/powerpoint/2010/main" val="36642845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Plain-old </a:t>
            </a:r>
            <a:r>
              <a:rPr lang="en-US" dirty="0" err="1" smtClean="0"/>
              <a:t>JUnit</a:t>
            </a:r>
            <a:endParaRPr lang="en-US" dirty="0"/>
          </a:p>
        </p:txBody>
      </p:sp>
      <p:sp>
        <p:nvSpPr>
          <p:cNvPr id="5" name="Content Placeholder 2"/>
          <p:cNvSpPr txBox="1">
            <a:spLocks/>
          </p:cNvSpPr>
          <p:nvPr/>
        </p:nvSpPr>
        <p:spPr bwMode="auto">
          <a:xfrm>
            <a:off x="481903" y="1527969"/>
            <a:ext cx="8550539" cy="4147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lnSpc>
                <a:spcPct val="150000"/>
              </a:lnSpc>
              <a:spcBef>
                <a:spcPts val="672"/>
              </a:spcBef>
              <a:spcAft>
                <a:spcPct val="0"/>
              </a:spcAft>
              <a:buFont typeface="Arial" charset="0"/>
              <a:buChar char="•"/>
              <a:defRPr sz="2800" kern="1200">
                <a:solidFill>
                  <a:srgbClr val="0291D8"/>
                </a:solidFill>
                <a:latin typeface="+mn-lt"/>
                <a:ea typeface="+mn-ea"/>
                <a:cs typeface="+mn-cs"/>
              </a:defRPr>
            </a:lvl1pPr>
            <a:lvl2pPr marL="742950" indent="-28575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2pPr>
            <a:lvl3pPr marL="11430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3pPr>
            <a:lvl4pPr marL="16002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4pPr>
            <a:lvl5pPr marL="20574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F81BD"/>
                </a:solidFill>
              </a:rPr>
              <a:t>Lots of boilerplate</a:t>
            </a:r>
          </a:p>
          <a:p>
            <a:r>
              <a:rPr lang="en-US" dirty="0" err="1" smtClean="0">
                <a:solidFill>
                  <a:srgbClr val="4F81BD"/>
                </a:solidFill>
              </a:rPr>
              <a:t>Hamcrest</a:t>
            </a:r>
            <a:r>
              <a:rPr lang="en-US" dirty="0" smtClean="0">
                <a:solidFill>
                  <a:srgbClr val="4F81BD"/>
                </a:solidFill>
              </a:rPr>
              <a:t> doesn’t play well with </a:t>
            </a:r>
            <a:r>
              <a:rPr lang="en-US" dirty="0" err="1" smtClean="0">
                <a:solidFill>
                  <a:srgbClr val="4F81BD"/>
                </a:solidFill>
              </a:rPr>
              <a:t>Scala</a:t>
            </a:r>
            <a:r>
              <a:rPr lang="en-US" dirty="0" smtClean="0">
                <a:solidFill>
                  <a:srgbClr val="4F81BD"/>
                </a:solidFill>
              </a:rPr>
              <a:t> (for instance, for matching collections)</a:t>
            </a:r>
          </a:p>
          <a:p>
            <a:r>
              <a:rPr lang="en-US" dirty="0" smtClean="0">
                <a:solidFill>
                  <a:srgbClr val="4F81BD"/>
                </a:solidFill>
              </a:rPr>
              <a:t>Less magic in comparison with Specs2 and </a:t>
            </a:r>
            <a:r>
              <a:rPr lang="en-US" dirty="0" err="1" smtClean="0">
                <a:solidFill>
                  <a:srgbClr val="4F81BD"/>
                </a:solidFill>
              </a:rPr>
              <a:t>ScalaTest</a:t>
            </a:r>
            <a:endParaRPr lang="en-US" dirty="0" smtClean="0">
              <a:solidFill>
                <a:srgbClr val="4F81BD"/>
              </a:solidFill>
            </a:endParaRPr>
          </a:p>
          <a:p>
            <a:r>
              <a:rPr lang="en-US" dirty="0" smtClean="0">
                <a:solidFill>
                  <a:srgbClr val="4F81BD"/>
                </a:solidFill>
              </a:rPr>
              <a:t>No namespace collisions and easier to debug if something weird happens</a:t>
            </a:r>
          </a:p>
          <a:p>
            <a:pPr marL="0" indent="0">
              <a:buFont typeface="Arial" charset="0"/>
              <a:buNone/>
            </a:pPr>
            <a:endParaRPr lang="en-US" dirty="0" smtClean="0">
              <a:solidFill>
                <a:srgbClr val="4F81BD"/>
              </a:solidFill>
            </a:endParaRPr>
          </a:p>
        </p:txBody>
      </p:sp>
    </p:spTree>
    <p:extLst>
      <p:ext uri="{BB962C8B-B14F-4D97-AF65-F5344CB8AC3E}">
        <p14:creationId xmlns:p14="http://schemas.microsoft.com/office/powerpoint/2010/main" val="28379817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À</a:t>
            </a:r>
            <a:r>
              <a:rPr lang="en-US" dirty="0" smtClean="0"/>
              <a:t> La Carte</a:t>
            </a:r>
            <a:endParaRPr lang="en-US" dirty="0"/>
          </a:p>
        </p:txBody>
      </p:sp>
      <p:sp>
        <p:nvSpPr>
          <p:cNvPr id="3" name="Content Placeholder 2"/>
          <p:cNvSpPr>
            <a:spLocks noGrp="1"/>
          </p:cNvSpPr>
          <p:nvPr>
            <p:ph idx="4294967295"/>
          </p:nvPr>
        </p:nvSpPr>
        <p:spPr>
          <a:xfrm>
            <a:off x="424296" y="1124720"/>
            <a:ext cx="8229600" cy="4525963"/>
          </a:xfrm>
        </p:spPr>
        <p:txBody>
          <a:bodyPr/>
          <a:lstStyle/>
          <a:p>
            <a:r>
              <a:rPr lang="en-US" dirty="0"/>
              <a:t>Plat </a:t>
            </a:r>
            <a:r>
              <a:rPr lang="en-US" dirty="0" smtClean="0"/>
              <a:t>Principal (cont’d)</a:t>
            </a:r>
            <a:endParaRPr lang="en-US" dirty="0"/>
          </a:p>
          <a:p>
            <a:pPr lvl="1"/>
            <a:r>
              <a:rPr lang="en-US" dirty="0" smtClean="0"/>
              <a:t>Better </a:t>
            </a:r>
            <a:r>
              <a:rPr lang="en-US" dirty="0"/>
              <a:t>type safety, no nulls and less exception throwing </a:t>
            </a:r>
          </a:p>
          <a:p>
            <a:pPr lvl="1"/>
            <a:r>
              <a:rPr lang="en-US" dirty="0"/>
              <a:t>Better composition and </a:t>
            </a:r>
            <a:r>
              <a:rPr lang="en-US" dirty="0" smtClean="0"/>
              <a:t>cross</a:t>
            </a:r>
            <a:r>
              <a:rPr lang="en-US" dirty="0"/>
              <a:t>-cutting concerns </a:t>
            </a:r>
            <a:r>
              <a:rPr lang="en-US" dirty="0" smtClean="0"/>
              <a:t>using </a:t>
            </a:r>
            <a:r>
              <a:rPr lang="en-US" dirty="0"/>
              <a:t>Traits</a:t>
            </a:r>
          </a:p>
          <a:p>
            <a:pPr lvl="1"/>
            <a:r>
              <a:rPr lang="en-US" dirty="0"/>
              <a:t>Declarative </a:t>
            </a:r>
            <a:r>
              <a:rPr lang="en-US" dirty="0" smtClean="0"/>
              <a:t>asynchrony</a:t>
            </a:r>
            <a:endParaRPr lang="en-US" dirty="0"/>
          </a:p>
          <a:p>
            <a:r>
              <a:rPr lang="en-US" dirty="0" smtClean="0"/>
              <a:t>Le Dessert</a:t>
            </a:r>
          </a:p>
          <a:p>
            <a:pPr lvl="1"/>
            <a:r>
              <a:rPr lang="en-US" dirty="0" smtClean="0"/>
              <a:t>Specs2</a:t>
            </a:r>
          </a:p>
          <a:p>
            <a:pPr lvl="1"/>
            <a:r>
              <a:rPr lang="en-US" dirty="0" err="1" smtClean="0"/>
              <a:t>ScalaTest</a:t>
            </a:r>
            <a:endParaRPr lang="en-US" dirty="0" smtClean="0"/>
          </a:p>
          <a:p>
            <a:pPr lvl="1"/>
            <a:r>
              <a:rPr lang="en-US" dirty="0" smtClean="0"/>
              <a:t>Plain old </a:t>
            </a:r>
            <a:r>
              <a:rPr lang="en-US" dirty="0" err="1" smtClean="0"/>
              <a:t>JUnit</a:t>
            </a:r>
            <a:endParaRPr lang="en-US" dirty="0" smtClean="0"/>
          </a:p>
          <a:p>
            <a:pPr lvl="1"/>
            <a:r>
              <a:rPr lang="en-US" dirty="0" smtClean="0"/>
              <a:t>Mocking</a:t>
            </a:r>
            <a:endParaRPr lang="en-US" dirty="0"/>
          </a:p>
          <a:p>
            <a:pPr marL="457200" lvl="1"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002599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Mocking</a:t>
            </a:r>
            <a:endParaRPr lang="en-US" dirty="0"/>
          </a:p>
        </p:txBody>
      </p:sp>
      <p:sp>
        <p:nvSpPr>
          <p:cNvPr id="5" name="Content Placeholder 2"/>
          <p:cNvSpPr txBox="1">
            <a:spLocks/>
          </p:cNvSpPr>
          <p:nvPr/>
        </p:nvSpPr>
        <p:spPr bwMode="auto">
          <a:xfrm>
            <a:off x="481903" y="1527968"/>
            <a:ext cx="8550539" cy="4666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lnSpc>
                <a:spcPct val="150000"/>
              </a:lnSpc>
              <a:spcBef>
                <a:spcPts val="672"/>
              </a:spcBef>
              <a:spcAft>
                <a:spcPct val="0"/>
              </a:spcAft>
              <a:buFont typeface="Arial" charset="0"/>
              <a:buChar char="•"/>
              <a:defRPr sz="2800" kern="1200">
                <a:solidFill>
                  <a:srgbClr val="0291D8"/>
                </a:solidFill>
                <a:latin typeface="+mn-lt"/>
                <a:ea typeface="+mn-ea"/>
                <a:cs typeface="+mn-cs"/>
              </a:defRPr>
            </a:lvl1pPr>
            <a:lvl2pPr marL="742950" indent="-28575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2pPr>
            <a:lvl3pPr marL="11430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3pPr>
            <a:lvl4pPr marL="16002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4pPr>
            <a:lvl5pPr marL="2057400" indent="-228600" algn="l" rtl="0" fontAlgn="base">
              <a:lnSpc>
                <a:spcPct val="150000"/>
              </a:lnSpc>
              <a:spcBef>
                <a:spcPts val="672"/>
              </a:spcBef>
              <a:spcAft>
                <a:spcPct val="0"/>
              </a:spcAft>
              <a:buFont typeface="Arial"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solidFill>
                  <a:srgbClr val="4F81BD"/>
                </a:solidFill>
              </a:rPr>
              <a:t>ScalaTest</a:t>
            </a:r>
            <a:r>
              <a:rPr lang="en-US" dirty="0" smtClean="0">
                <a:solidFill>
                  <a:srgbClr val="4F81BD"/>
                </a:solidFill>
              </a:rPr>
              <a:t> supports </a:t>
            </a:r>
            <a:r>
              <a:rPr lang="en-US" dirty="0" err="1" smtClean="0">
                <a:solidFill>
                  <a:srgbClr val="4F81BD"/>
                </a:solidFill>
              </a:rPr>
              <a:t>ScalaMock</a:t>
            </a:r>
            <a:r>
              <a:rPr lang="en-US" dirty="0" smtClean="0">
                <a:solidFill>
                  <a:srgbClr val="4F81BD"/>
                </a:solidFill>
              </a:rPr>
              <a:t>, </a:t>
            </a:r>
            <a:r>
              <a:rPr lang="en-US" dirty="0" err="1" smtClean="0">
                <a:solidFill>
                  <a:srgbClr val="4F81BD"/>
                </a:solidFill>
              </a:rPr>
              <a:t>Mockito</a:t>
            </a:r>
            <a:r>
              <a:rPr lang="en-US" dirty="0" smtClean="0">
                <a:solidFill>
                  <a:srgbClr val="4F81BD"/>
                </a:solidFill>
              </a:rPr>
              <a:t>, </a:t>
            </a:r>
            <a:r>
              <a:rPr lang="en-US" dirty="0" err="1" smtClean="0">
                <a:solidFill>
                  <a:srgbClr val="4F81BD"/>
                </a:solidFill>
              </a:rPr>
              <a:t>JMock</a:t>
            </a:r>
            <a:r>
              <a:rPr lang="en-US" dirty="0" smtClean="0">
                <a:solidFill>
                  <a:srgbClr val="4F81BD"/>
                </a:solidFill>
              </a:rPr>
              <a:t> and </a:t>
            </a:r>
            <a:r>
              <a:rPr lang="en-US" dirty="0" err="1" smtClean="0">
                <a:solidFill>
                  <a:srgbClr val="4F81BD"/>
                </a:solidFill>
              </a:rPr>
              <a:t>EasyMock</a:t>
            </a:r>
            <a:endParaRPr lang="en-US" dirty="0" smtClean="0">
              <a:solidFill>
                <a:srgbClr val="4F81BD"/>
              </a:solidFill>
            </a:endParaRPr>
          </a:p>
          <a:p>
            <a:r>
              <a:rPr lang="en-US" dirty="0" smtClean="0">
                <a:solidFill>
                  <a:srgbClr val="4F81BD"/>
                </a:solidFill>
              </a:rPr>
              <a:t>Specs2 only supports </a:t>
            </a:r>
            <a:r>
              <a:rPr lang="en-US" dirty="0" err="1" smtClean="0">
                <a:solidFill>
                  <a:srgbClr val="4F81BD"/>
                </a:solidFill>
              </a:rPr>
              <a:t>Mockito</a:t>
            </a:r>
            <a:r>
              <a:rPr lang="en-US" dirty="0" smtClean="0">
                <a:solidFill>
                  <a:srgbClr val="4F81BD"/>
                </a:solidFill>
              </a:rPr>
              <a:t> out of the box but writing your own sugar using </a:t>
            </a:r>
            <a:r>
              <a:rPr lang="en-US" dirty="0" err="1" smtClean="0">
                <a:solidFill>
                  <a:srgbClr val="4F81BD"/>
                </a:solidFill>
              </a:rPr>
              <a:t>Mixin</a:t>
            </a:r>
            <a:r>
              <a:rPr lang="en-US" dirty="0" smtClean="0">
                <a:solidFill>
                  <a:srgbClr val="4F81BD"/>
                </a:solidFill>
              </a:rPr>
              <a:t> traits is easy</a:t>
            </a:r>
          </a:p>
          <a:p>
            <a:r>
              <a:rPr lang="en-US" dirty="0" err="1" smtClean="0">
                <a:solidFill>
                  <a:srgbClr val="4F81BD"/>
                </a:solidFill>
              </a:rPr>
              <a:t>ScalaMock</a:t>
            </a:r>
            <a:r>
              <a:rPr lang="en-US" dirty="0" smtClean="0">
                <a:solidFill>
                  <a:srgbClr val="4F81BD"/>
                </a:solidFill>
              </a:rPr>
              <a:t> is a native </a:t>
            </a:r>
            <a:r>
              <a:rPr lang="en-US" dirty="0" err="1" smtClean="0">
                <a:solidFill>
                  <a:srgbClr val="4F81BD"/>
                </a:solidFill>
              </a:rPr>
              <a:t>Scala</a:t>
            </a:r>
            <a:r>
              <a:rPr lang="en-US" dirty="0" smtClean="0">
                <a:solidFill>
                  <a:srgbClr val="4F81BD"/>
                </a:solidFill>
              </a:rPr>
              <a:t> mock objects library. Worth adopting if you don’t already rely heavily on another library</a:t>
            </a:r>
          </a:p>
          <a:p>
            <a:endParaRPr lang="en-US" dirty="0" smtClean="0">
              <a:solidFill>
                <a:srgbClr val="4F81BD"/>
              </a:solidFill>
            </a:endParaRPr>
          </a:p>
          <a:p>
            <a:pPr marL="0" indent="0">
              <a:buFont typeface="Arial" charset="0"/>
              <a:buNone/>
            </a:pPr>
            <a:endParaRPr lang="en-US" dirty="0" smtClean="0">
              <a:solidFill>
                <a:srgbClr val="4F81BD"/>
              </a:solidFill>
            </a:endParaRPr>
          </a:p>
        </p:txBody>
      </p:sp>
    </p:spTree>
    <p:extLst>
      <p:ext uri="{BB962C8B-B14F-4D97-AF65-F5344CB8AC3E}">
        <p14:creationId xmlns:p14="http://schemas.microsoft.com/office/powerpoint/2010/main" val="425615098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24296" y="4120284"/>
            <a:ext cx="8229600" cy="4525963"/>
          </a:xfrm>
        </p:spPr>
        <p:txBody>
          <a:bodyPr/>
          <a:lstStyle/>
          <a:p>
            <a:pPr marL="0" indent="0" algn="ctr">
              <a:buNone/>
            </a:pPr>
            <a:r>
              <a:rPr lang="en-US" dirty="0" smtClean="0">
                <a:hlinkClick r:id="rId2"/>
              </a:rPr>
              <a:t>shaiy@wix.com</a:t>
            </a:r>
            <a:endParaRPr lang="en-US" dirty="0" smtClean="0"/>
          </a:p>
          <a:p>
            <a:pPr marL="0" indent="0" algn="ctr">
              <a:buNone/>
            </a:pPr>
            <a:r>
              <a:rPr lang="en-US" dirty="0">
                <a:hlinkClick r:id="rId3"/>
              </a:rPr>
              <a:t>http:/</a:t>
            </a:r>
            <a:r>
              <a:rPr lang="en-US" dirty="0" smtClean="0">
                <a:hlinkClick r:id="rId3"/>
              </a:rPr>
              <a:t>/shaiyallin.wix.com/about</a:t>
            </a:r>
            <a:endParaRPr lang="en-US" dirty="0" smtClean="0"/>
          </a:p>
          <a:p>
            <a:pPr marL="0" indent="0" algn="ctr">
              <a:buNone/>
            </a:pPr>
            <a:endParaRPr lang="en-US" dirty="0" smtClean="0"/>
          </a:p>
          <a:p>
            <a:pPr marL="0" indent="0">
              <a:buNone/>
            </a:pPr>
            <a:endParaRPr lang="en-US" dirty="0"/>
          </a:p>
        </p:txBody>
      </p:sp>
      <p:pic>
        <p:nvPicPr>
          <p:cNvPr id="5" name="Picture 4"/>
          <p:cNvPicPr>
            <a:picLocks noChangeAspect="1"/>
          </p:cNvPicPr>
          <p:nvPr/>
        </p:nvPicPr>
        <p:blipFill>
          <a:blip r:embed="rId4"/>
          <a:stretch>
            <a:fillRect/>
          </a:stretch>
        </p:blipFill>
        <p:spPr>
          <a:xfrm>
            <a:off x="3189432" y="1412755"/>
            <a:ext cx="2743200" cy="2743200"/>
          </a:xfrm>
          <a:prstGeom prst="rect">
            <a:avLst/>
          </a:prstGeom>
        </p:spPr>
      </p:pic>
    </p:spTree>
    <p:extLst>
      <p:ext uri="{BB962C8B-B14F-4D97-AF65-F5344CB8AC3E}">
        <p14:creationId xmlns:p14="http://schemas.microsoft.com/office/powerpoint/2010/main" val="17258291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276860"/>
            <a:ext cx="8229600" cy="1143000"/>
          </a:xfrm>
        </p:spPr>
        <p:txBody>
          <a:bodyPr>
            <a:noAutofit/>
          </a:bodyPr>
          <a:lstStyle/>
          <a:p>
            <a:r>
              <a:rPr lang="en-US" sz="8800" dirty="0" err="1" smtClean="0"/>
              <a:t>Apéritif</a:t>
            </a:r>
            <a:endParaRPr lang="en-US" sz="8800" dirty="0"/>
          </a:p>
        </p:txBody>
      </p:sp>
    </p:spTree>
    <p:extLst>
      <p:ext uri="{BB962C8B-B14F-4D97-AF65-F5344CB8AC3E}">
        <p14:creationId xmlns:p14="http://schemas.microsoft.com/office/powerpoint/2010/main" val="21585796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1" indent="0"/>
            <a:r>
              <a:rPr lang="en-US" dirty="0"/>
              <a:t>TDD and programing languages</a:t>
            </a:r>
          </a:p>
        </p:txBody>
      </p:sp>
      <p:sp>
        <p:nvSpPr>
          <p:cNvPr id="4" name="Content Placeholder 2"/>
          <p:cNvSpPr>
            <a:spLocks noGrp="1"/>
          </p:cNvSpPr>
          <p:nvPr>
            <p:ph idx="1"/>
          </p:nvPr>
        </p:nvSpPr>
        <p:spPr>
          <a:xfrm>
            <a:off x="481903" y="1470362"/>
            <a:ext cx="8550539" cy="4781381"/>
          </a:xfrm>
        </p:spPr>
        <p:txBody>
          <a:bodyPr/>
          <a:lstStyle/>
          <a:p>
            <a:pPr marL="0" indent="0">
              <a:buNone/>
            </a:pPr>
            <a:r>
              <a:rPr lang="en-US" dirty="0" smtClean="0">
                <a:solidFill>
                  <a:schemeClr val="tx2"/>
                </a:solidFill>
              </a:rPr>
              <a:t>There’s a set of programming language features that are necessary in order to grow software using TDD. These include referential transparency, well-defined types that are easy to declare, the ability to separate concerns into individual codes of block and, of course, providing the means to write short, concise and clear tests.</a:t>
            </a:r>
          </a:p>
          <a:p>
            <a:pPr marL="0" indent="0">
              <a:buNone/>
            </a:pPr>
            <a:endParaRPr lang="en-US" dirty="0" smtClean="0">
              <a:solidFill>
                <a:schemeClr val="tx2"/>
              </a:solidFill>
            </a:endParaRPr>
          </a:p>
        </p:txBody>
      </p:sp>
    </p:spTree>
    <p:extLst>
      <p:ext uri="{BB962C8B-B14F-4D97-AF65-F5344CB8AC3E}">
        <p14:creationId xmlns:p14="http://schemas.microsoft.com/office/powerpoint/2010/main" val="141503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276860"/>
            <a:ext cx="8229600" cy="1143000"/>
          </a:xfrm>
        </p:spPr>
        <p:txBody>
          <a:bodyPr>
            <a:noAutofit/>
          </a:bodyPr>
          <a:lstStyle/>
          <a:p>
            <a:r>
              <a:rPr lang="en-US" sz="8800" dirty="0"/>
              <a:t>Entrée</a:t>
            </a:r>
          </a:p>
        </p:txBody>
      </p:sp>
    </p:spTree>
    <p:extLst>
      <p:ext uri="{BB962C8B-B14F-4D97-AF65-F5344CB8AC3E}">
        <p14:creationId xmlns:p14="http://schemas.microsoft.com/office/powerpoint/2010/main" val="36325525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dirty="0"/>
              <a:t>A short overview of </a:t>
            </a:r>
            <a:r>
              <a:rPr lang="en-US" dirty="0" err="1"/>
              <a:t>Scala’s</a:t>
            </a:r>
            <a:r>
              <a:rPr lang="en-US" dirty="0"/>
              <a:t> features</a:t>
            </a:r>
          </a:p>
        </p:txBody>
      </p:sp>
      <p:sp>
        <p:nvSpPr>
          <p:cNvPr id="3" name="Content Placeholder 2"/>
          <p:cNvSpPr>
            <a:spLocks noGrp="1"/>
          </p:cNvSpPr>
          <p:nvPr>
            <p:ph idx="1"/>
          </p:nvPr>
        </p:nvSpPr>
        <p:spPr/>
        <p:txBody>
          <a:bodyPr/>
          <a:lstStyle/>
          <a:p>
            <a:r>
              <a:rPr lang="en-US" dirty="0" smtClean="0">
                <a:solidFill>
                  <a:srgbClr val="4F81BD"/>
                </a:solidFill>
              </a:rPr>
              <a:t>A functional/OO programming language that runs on the JVM </a:t>
            </a:r>
          </a:p>
          <a:p>
            <a:r>
              <a:rPr lang="en-US" dirty="0" smtClean="0">
                <a:solidFill>
                  <a:srgbClr val="4F81BD"/>
                </a:solidFill>
              </a:rPr>
              <a:t>Everything is an object – no primitive types</a:t>
            </a:r>
          </a:p>
          <a:p>
            <a:r>
              <a:rPr lang="en-US" dirty="0" smtClean="0">
                <a:solidFill>
                  <a:srgbClr val="4F81BD"/>
                </a:solidFill>
              </a:rPr>
              <a:t>Functions are first-class members, every function is a value, including what is usually an operator</a:t>
            </a:r>
          </a:p>
          <a:p>
            <a:r>
              <a:rPr lang="en-US" dirty="0" err="1" smtClean="0">
                <a:solidFill>
                  <a:srgbClr val="4F81BD"/>
                </a:solidFill>
              </a:rPr>
              <a:t>Scala</a:t>
            </a:r>
            <a:r>
              <a:rPr lang="en-US" dirty="0" smtClean="0">
                <a:solidFill>
                  <a:srgbClr val="4F81BD"/>
                </a:solidFill>
              </a:rPr>
              <a:t> is statically-typed and supports type inference</a:t>
            </a:r>
          </a:p>
        </p:txBody>
      </p:sp>
    </p:spTree>
    <p:extLst>
      <p:ext uri="{BB962C8B-B14F-4D97-AF65-F5344CB8AC3E}">
        <p14:creationId xmlns:p14="http://schemas.microsoft.com/office/powerpoint/2010/main" val="2992148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dirty="0"/>
              <a:t>A short overview of </a:t>
            </a:r>
            <a:r>
              <a:rPr lang="en-US" dirty="0" err="1"/>
              <a:t>Scala’s</a:t>
            </a:r>
            <a:r>
              <a:rPr lang="en-US" dirty="0"/>
              <a:t> features</a:t>
            </a:r>
          </a:p>
        </p:txBody>
      </p:sp>
      <p:sp>
        <p:nvSpPr>
          <p:cNvPr id="3" name="Content Placeholder 2"/>
          <p:cNvSpPr>
            <a:spLocks noGrp="1"/>
          </p:cNvSpPr>
          <p:nvPr>
            <p:ph idx="1"/>
          </p:nvPr>
        </p:nvSpPr>
        <p:spPr/>
        <p:txBody>
          <a:bodyPr/>
          <a:lstStyle/>
          <a:p>
            <a:r>
              <a:rPr lang="en-US" dirty="0" smtClean="0">
                <a:solidFill>
                  <a:srgbClr val="4F81BD"/>
                </a:solidFill>
              </a:rPr>
              <a:t>Lambda expressions, closures and currying naturally</a:t>
            </a:r>
          </a:p>
          <a:p>
            <a:r>
              <a:rPr lang="en-US" dirty="0" smtClean="0">
                <a:solidFill>
                  <a:srgbClr val="4F81BD"/>
                </a:solidFill>
              </a:rPr>
              <a:t>Pattern matching</a:t>
            </a:r>
          </a:p>
          <a:p>
            <a:r>
              <a:rPr lang="en-US" dirty="0" smtClean="0">
                <a:solidFill>
                  <a:srgbClr val="4F81BD"/>
                </a:solidFill>
              </a:rPr>
              <a:t>Multiple inheritance through Traits</a:t>
            </a:r>
          </a:p>
          <a:p>
            <a:r>
              <a:rPr lang="en-US" dirty="0" err="1" smtClean="0">
                <a:solidFill>
                  <a:srgbClr val="4F81BD"/>
                </a:solidFill>
              </a:rPr>
              <a:t>Scala</a:t>
            </a:r>
            <a:r>
              <a:rPr lang="en-US" dirty="0" smtClean="0">
                <a:solidFill>
                  <a:srgbClr val="4F81BD"/>
                </a:solidFill>
              </a:rPr>
              <a:t> is </a:t>
            </a:r>
            <a:r>
              <a:rPr lang="en-US" dirty="0">
                <a:solidFill>
                  <a:srgbClr val="4F81BD"/>
                </a:solidFill>
              </a:rPr>
              <a:t>extensible, allowing you to write your own </a:t>
            </a:r>
            <a:r>
              <a:rPr lang="en-US" dirty="0" smtClean="0">
                <a:solidFill>
                  <a:srgbClr val="4F81BD"/>
                </a:solidFill>
              </a:rPr>
              <a:t>“language structures”</a:t>
            </a:r>
            <a:endParaRPr lang="en-US" dirty="0">
              <a:solidFill>
                <a:srgbClr val="4F81BD"/>
              </a:solidFill>
            </a:endParaRPr>
          </a:p>
          <a:p>
            <a:pPr marL="0" indent="0">
              <a:buNone/>
            </a:pPr>
            <a:endParaRPr lang="en-US" dirty="0">
              <a:solidFill>
                <a:srgbClr val="4F81BD"/>
              </a:solidFill>
            </a:endParaRPr>
          </a:p>
        </p:txBody>
      </p:sp>
    </p:spTree>
    <p:extLst>
      <p:ext uri="{BB962C8B-B14F-4D97-AF65-F5344CB8AC3E}">
        <p14:creationId xmlns:p14="http://schemas.microsoft.com/office/powerpoint/2010/main" val="25901456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276860"/>
            <a:ext cx="8229600" cy="1143000"/>
          </a:xfrm>
        </p:spPr>
        <p:txBody>
          <a:bodyPr>
            <a:noAutofit/>
          </a:bodyPr>
          <a:lstStyle/>
          <a:p>
            <a:r>
              <a:rPr lang="en-US" sz="8800" dirty="0" smtClean="0"/>
              <a:t>Plat Principal</a:t>
            </a:r>
            <a:endParaRPr lang="en-US" sz="8800" dirty="0"/>
          </a:p>
        </p:txBody>
      </p:sp>
    </p:spTree>
    <p:extLst>
      <p:ext uri="{BB962C8B-B14F-4D97-AF65-F5344CB8AC3E}">
        <p14:creationId xmlns:p14="http://schemas.microsoft.com/office/powerpoint/2010/main" val="1672366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74956</TotalTime>
  <Words>2598</Words>
  <Application>Microsoft Macintosh PowerPoint</Application>
  <PresentationFormat>On-screen Show (4:3)</PresentationFormat>
  <Paragraphs>310</Paragraphs>
  <Slides>31</Slides>
  <Notes>24</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2_Office Theme</vt:lpstr>
      <vt:lpstr>1_Office Theme</vt:lpstr>
      <vt:lpstr>How Scala promotes TDD</vt:lpstr>
      <vt:lpstr>À La Carte</vt:lpstr>
      <vt:lpstr>À La Carte</vt:lpstr>
      <vt:lpstr>Apéritif</vt:lpstr>
      <vt:lpstr>TDD and programing languages</vt:lpstr>
      <vt:lpstr>Entrée</vt:lpstr>
      <vt:lpstr>A short overview of Scala’s features</vt:lpstr>
      <vt:lpstr>A short overview of Scala’s features</vt:lpstr>
      <vt:lpstr>Plat Principal</vt:lpstr>
      <vt:lpstr>Case Classes </vt:lpstr>
      <vt:lpstr>Determinism via Immutability</vt:lpstr>
      <vt:lpstr>Determinism via Immutability</vt:lpstr>
      <vt:lpstr>Determinism via Immutability</vt:lpstr>
      <vt:lpstr>Better type safety</vt:lpstr>
      <vt:lpstr>No nulls</vt:lpstr>
      <vt:lpstr>Less exception throwing using Try[T]</vt:lpstr>
      <vt:lpstr>Less exception throwing</vt:lpstr>
      <vt:lpstr>Better composition using Traits</vt:lpstr>
      <vt:lpstr>Better composition using Traits</vt:lpstr>
      <vt:lpstr>Cross-cutting concerns using Traits</vt:lpstr>
      <vt:lpstr>Cross-cutting concerns using Traits</vt:lpstr>
      <vt:lpstr>Cross-cutting concerns using Traits</vt:lpstr>
      <vt:lpstr>Declarative asynchrony</vt:lpstr>
      <vt:lpstr>Declarative asynchrony</vt:lpstr>
      <vt:lpstr>Declarative asynchrony</vt:lpstr>
      <vt:lpstr>Le Dessert</vt:lpstr>
      <vt:lpstr>Specs2</vt:lpstr>
      <vt:lpstr>ScalaTest</vt:lpstr>
      <vt:lpstr>Plain-old JUnit</vt:lpstr>
      <vt:lpstr>Mocking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 Strategy Review</dc:title>
  <dc:creator>Yoav YA. Abrahami</dc:creator>
  <cp:lastModifiedBy>Shai Yallin</cp:lastModifiedBy>
  <cp:revision>1410</cp:revision>
  <dcterms:created xsi:type="dcterms:W3CDTF">2008-06-27T14:43:16Z</dcterms:created>
  <dcterms:modified xsi:type="dcterms:W3CDTF">2013-02-21T09:53:23Z</dcterms:modified>
</cp:coreProperties>
</file>