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11" r:id="rId2"/>
    <p:sldId id="300" r:id="rId3"/>
    <p:sldId id="539" r:id="rId4"/>
    <p:sldId id="541" r:id="rId5"/>
    <p:sldId id="543" r:id="rId6"/>
    <p:sldId id="544" r:id="rId7"/>
    <p:sldId id="545" r:id="rId8"/>
    <p:sldId id="546" r:id="rId9"/>
    <p:sldId id="540" r:id="rId10"/>
    <p:sldId id="547" r:id="rId11"/>
    <p:sldId id="548" r:id="rId12"/>
    <p:sldId id="549" r:id="rId13"/>
    <p:sldId id="550" r:id="rId14"/>
    <p:sldId id="551" r:id="rId15"/>
    <p:sldId id="552" r:id="rId16"/>
    <p:sldId id="542" r:id="rId17"/>
    <p:sldId id="314" r:id="rId18"/>
    <p:sldId id="316" r:id="rId19"/>
    <p:sldId id="315" r:id="rId20"/>
    <p:sldId id="317" r:id="rId21"/>
    <p:sldId id="318" r:id="rId22"/>
    <p:sldId id="321" r:id="rId23"/>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charset="0"/>
        <a:ea typeface="宋体" charset="0"/>
        <a:cs typeface="宋体" charset="0"/>
      </a:defRPr>
    </a:lvl1pPr>
    <a:lvl2pPr marL="457200" algn="l" rtl="0" eaLnBrk="0" fontAlgn="base" hangingPunct="0">
      <a:spcBef>
        <a:spcPct val="0"/>
      </a:spcBef>
      <a:spcAft>
        <a:spcPct val="0"/>
      </a:spcAft>
      <a:defRPr kern="1200">
        <a:solidFill>
          <a:schemeClr val="tx1"/>
        </a:solidFill>
        <a:latin typeface="Calibri" charset="0"/>
        <a:ea typeface="宋体" charset="0"/>
        <a:cs typeface="宋体" charset="0"/>
      </a:defRPr>
    </a:lvl2pPr>
    <a:lvl3pPr marL="914400" algn="l" rtl="0" eaLnBrk="0" fontAlgn="base" hangingPunct="0">
      <a:spcBef>
        <a:spcPct val="0"/>
      </a:spcBef>
      <a:spcAft>
        <a:spcPct val="0"/>
      </a:spcAft>
      <a:defRPr kern="1200">
        <a:solidFill>
          <a:schemeClr val="tx1"/>
        </a:solidFill>
        <a:latin typeface="Calibri" charset="0"/>
        <a:ea typeface="宋体" charset="0"/>
        <a:cs typeface="宋体" charset="0"/>
      </a:defRPr>
    </a:lvl3pPr>
    <a:lvl4pPr marL="1371600" algn="l" rtl="0" eaLnBrk="0" fontAlgn="base" hangingPunct="0">
      <a:spcBef>
        <a:spcPct val="0"/>
      </a:spcBef>
      <a:spcAft>
        <a:spcPct val="0"/>
      </a:spcAft>
      <a:defRPr kern="1200">
        <a:solidFill>
          <a:schemeClr val="tx1"/>
        </a:solidFill>
        <a:latin typeface="Calibri" charset="0"/>
        <a:ea typeface="宋体" charset="0"/>
        <a:cs typeface="宋体" charset="0"/>
      </a:defRPr>
    </a:lvl4pPr>
    <a:lvl5pPr marL="1828800" algn="l" rtl="0" eaLnBrk="0" fontAlgn="base" hangingPunct="0">
      <a:spcBef>
        <a:spcPct val="0"/>
      </a:spcBef>
      <a:spcAft>
        <a:spcPct val="0"/>
      </a:spcAft>
      <a:defRPr kern="1200">
        <a:solidFill>
          <a:schemeClr val="tx1"/>
        </a:solidFill>
        <a:latin typeface="Calibri" charset="0"/>
        <a:ea typeface="宋体" charset="0"/>
        <a:cs typeface="宋体" charset="0"/>
      </a:defRPr>
    </a:lvl5pPr>
    <a:lvl6pPr marL="2286000" algn="l" defTabSz="457200" rtl="0" eaLnBrk="1" latinLnBrk="0" hangingPunct="1">
      <a:defRPr kern="1200">
        <a:solidFill>
          <a:schemeClr val="tx1"/>
        </a:solidFill>
        <a:latin typeface="Calibri" charset="0"/>
        <a:ea typeface="宋体" charset="0"/>
        <a:cs typeface="宋体" charset="0"/>
      </a:defRPr>
    </a:lvl6pPr>
    <a:lvl7pPr marL="2743200" algn="l" defTabSz="457200" rtl="0" eaLnBrk="1" latinLnBrk="0" hangingPunct="1">
      <a:defRPr kern="1200">
        <a:solidFill>
          <a:schemeClr val="tx1"/>
        </a:solidFill>
        <a:latin typeface="Calibri" charset="0"/>
        <a:ea typeface="宋体" charset="0"/>
        <a:cs typeface="宋体" charset="0"/>
      </a:defRPr>
    </a:lvl7pPr>
    <a:lvl8pPr marL="3200400" algn="l" defTabSz="457200" rtl="0" eaLnBrk="1" latinLnBrk="0" hangingPunct="1">
      <a:defRPr kern="1200">
        <a:solidFill>
          <a:schemeClr val="tx1"/>
        </a:solidFill>
        <a:latin typeface="Calibri" charset="0"/>
        <a:ea typeface="宋体" charset="0"/>
        <a:cs typeface="宋体" charset="0"/>
      </a:defRPr>
    </a:lvl8pPr>
    <a:lvl9pPr marL="3657600" algn="l" defTabSz="457200" rtl="0" eaLnBrk="1" latinLnBrk="0" hangingPunct="1">
      <a:defRPr kern="1200">
        <a:solidFill>
          <a:schemeClr val="tx1"/>
        </a:solidFill>
        <a:latin typeface="Calibri" charset="0"/>
        <a:ea typeface="宋体" charset="0"/>
        <a:cs typeface="宋体"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2F193E-1286-7727-5E35-735203FCB738}" name="Christopher Van velzer" initials="Cv" userId="0bV+3k7lK+ZZz+RQ4ORh7fNIwJ4pI51jQ25YumIe8HI="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ongru Lu" initials="YL" lastIdx="2" clrIdx="0">
    <p:extLst>
      <p:ext uri="{19B8F6BF-5375-455C-9EA6-DF929625EA0E}">
        <p15:presenceInfo xmlns:p15="http://schemas.microsoft.com/office/powerpoint/2012/main" userId="S::yl347@duke.edu::9ceb005d-ed29-4f1e-bbde-5c62badc1d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B81"/>
    <a:srgbClr val="016F3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86" autoAdjust="0"/>
    <p:restoredTop sz="81696" autoAdjust="0"/>
  </p:normalViewPr>
  <p:slideViewPr>
    <p:cSldViewPr snapToGrid="0">
      <p:cViewPr varScale="1">
        <p:scale>
          <a:sx n="83" d="100"/>
          <a:sy n="83" d="100"/>
        </p:scale>
        <p:origin x="1578" y="9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51F34-FE16-492F-AF4E-F3BDF4FDE49F}" type="datetimeFigureOut">
              <a:rPr lang="en-US" smtClean="0"/>
              <a:t>12/19/2024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BD921-01C8-4255-B10C-8CB669220E31}" type="slidenum">
              <a:rPr lang="en-US" smtClean="0"/>
              <a:t>‹#›</a:t>
            </a:fld>
            <a:endParaRPr lang="en-US"/>
          </a:p>
        </p:txBody>
      </p:sp>
    </p:spTree>
    <p:extLst>
      <p:ext uri="{BB962C8B-B14F-4D97-AF65-F5344CB8AC3E}">
        <p14:creationId xmlns:p14="http://schemas.microsoft.com/office/powerpoint/2010/main" val="33479593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Tourgee</a:t>
            </a:r>
            <a:endParaRPr/>
          </a:p>
        </p:txBody>
      </p:sp>
      <p:sp>
        <p:nvSpPr>
          <p:cNvPr id="69" name="Google Shape;6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2205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C9BD921-01C8-4255-B10C-8CB669220E31}" type="slidenum">
              <a:rPr lang="en-US" smtClean="0"/>
              <a:t>21</a:t>
            </a:fld>
            <a:endParaRPr lang="en-US"/>
          </a:p>
        </p:txBody>
      </p:sp>
    </p:spTree>
    <p:extLst>
      <p:ext uri="{BB962C8B-B14F-4D97-AF65-F5344CB8AC3E}">
        <p14:creationId xmlns:p14="http://schemas.microsoft.com/office/powerpoint/2010/main" val="1856045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样式一">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1"/>
            <a:ext cx="12192000" cy="4829695"/>
          </a:xfrm>
        </p:spPr>
        <p:txBody>
          <a:bodyPr rtlCol="0">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en-US" altLang="zh-CN" noProof="0"/>
              <a:t>Drag picture to placeholder or click icon to add</a:t>
            </a:r>
            <a:endParaRPr lang="zh-CN" altLang="en-US" noProof="0"/>
          </a:p>
        </p:txBody>
      </p:sp>
      <p:sp>
        <p:nvSpPr>
          <p:cNvPr id="2" name="Title 1"/>
          <p:cNvSpPr>
            <a:spLocks noGrp="1"/>
          </p:cNvSpPr>
          <p:nvPr>
            <p:ph type="ctrTitle"/>
          </p:nvPr>
        </p:nvSpPr>
        <p:spPr>
          <a:xfrm>
            <a:off x="792479" y="1338496"/>
            <a:ext cx="9836728" cy="930879"/>
          </a:xfrm>
        </p:spPr>
        <p:txBody>
          <a:bodyPr anchor="t">
            <a:normAutofit/>
          </a:bodyPr>
          <a:lstStyle>
            <a:lvl1pPr algn="l">
              <a:defRPr sz="3200">
                <a:solidFill>
                  <a:schemeClr val="bg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3" name="Subtitle 2"/>
          <p:cNvSpPr>
            <a:spLocks noGrp="1"/>
          </p:cNvSpPr>
          <p:nvPr>
            <p:ph type="subTitle" idx="1"/>
          </p:nvPr>
        </p:nvSpPr>
        <p:spPr>
          <a:xfrm>
            <a:off x="792477" y="3638453"/>
            <a:ext cx="9803476" cy="542850"/>
          </a:xfrm>
        </p:spPr>
        <p:txBody>
          <a:bodyPr>
            <a:normAutofit/>
          </a:bodyPr>
          <a:lstStyle>
            <a:lvl1pPr marL="0" indent="0" algn="l">
              <a:buNone/>
              <a:defRPr sz="1600">
                <a:solidFill>
                  <a:schemeClr val="bg1"/>
                </a:solidFill>
                <a:latin typeface="+mn-lt"/>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pic>
        <p:nvPicPr>
          <p:cNvPr id="8" name="Picture 7" descr="Text&#10;&#10;Description automatically generated">
            <a:extLst>
              <a:ext uri="{FF2B5EF4-FFF2-40B4-BE49-F238E27FC236}">
                <a16:creationId xmlns:a16="http://schemas.microsoft.com/office/drawing/2014/main" id="{4005C018-3C11-A344-A572-3676835CD068}"/>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390821" y="5830321"/>
            <a:ext cx="1962979" cy="639878"/>
          </a:xfrm>
          <a:prstGeom prst="rect">
            <a:avLst/>
          </a:prstGeom>
        </p:spPr>
      </p:pic>
    </p:spTree>
    <p:extLst>
      <p:ext uri="{BB962C8B-B14F-4D97-AF65-F5344CB8AC3E}">
        <p14:creationId xmlns:p14="http://schemas.microsoft.com/office/powerpoint/2010/main" val="3781987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封面样式一">
  <p:cSld name="1_封面样式一">
    <p:spTree>
      <p:nvGrpSpPr>
        <p:cNvPr id="1" name="Shape 11"/>
        <p:cNvGrpSpPr/>
        <p:nvPr/>
      </p:nvGrpSpPr>
      <p:grpSpPr>
        <a:xfrm>
          <a:off x="0" y="0"/>
          <a:ext cx="0" cy="0"/>
          <a:chOff x="0" y="0"/>
          <a:chExt cx="0" cy="0"/>
        </a:xfrm>
      </p:grpSpPr>
      <p:pic>
        <p:nvPicPr>
          <p:cNvPr id="12" name="Google Shape;12;p2"/>
          <p:cNvPicPr preferRelativeResize="0"/>
          <p:nvPr/>
        </p:nvPicPr>
        <p:blipFill rotWithShape="1">
          <a:blip r:embed="rId2">
            <a:alphaModFix/>
          </a:blip>
          <a:srcRect/>
          <a:stretch/>
        </p:blipFill>
        <p:spPr>
          <a:xfrm>
            <a:off x="8557685" y="5718175"/>
            <a:ext cx="2880783" cy="692150"/>
          </a:xfrm>
          <a:prstGeom prst="rect">
            <a:avLst/>
          </a:prstGeom>
          <a:noFill/>
          <a:ln>
            <a:noFill/>
          </a:ln>
        </p:spPr>
      </p:pic>
      <p:sp>
        <p:nvSpPr>
          <p:cNvPr id="13" name="Google Shape;13;p2"/>
          <p:cNvSpPr>
            <a:spLocks noGrp="1"/>
          </p:cNvSpPr>
          <p:nvPr>
            <p:ph type="pic" idx="2"/>
          </p:nvPr>
        </p:nvSpPr>
        <p:spPr>
          <a:xfrm>
            <a:off x="0" y="1"/>
            <a:ext cx="12192000" cy="482969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000"/>
              <a:buFont typeface="Arial"/>
              <a:buNone/>
              <a:defRPr sz="2000" b="0" i="0" u="none" strike="noStrike" cap="none">
                <a:solidFill>
                  <a:schemeClr val="dk1"/>
                </a:solidFill>
                <a:latin typeface="Microsoft Yahei"/>
                <a:ea typeface="Microsoft Yahei"/>
                <a:cs typeface="Microsoft Yahei"/>
                <a:sym typeface="Microsoft Yahe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ctrTitle"/>
          </p:nvPr>
        </p:nvSpPr>
        <p:spPr>
          <a:xfrm>
            <a:off x="792479" y="1338496"/>
            <a:ext cx="9836728" cy="930879"/>
          </a:xfrm>
          <a:prstGeom prst="rect">
            <a:avLst/>
          </a:prstGeom>
          <a:noFill/>
          <a:ln>
            <a:noFill/>
          </a:ln>
        </p:spPr>
        <p:txBody>
          <a:bodyPr spcFirstLastPara="1" wrap="square" lIns="91425" tIns="45700" rIns="91425" bIns="45700" anchor="t" anchorCtr="0">
            <a:noAutofit/>
          </a:bodyPr>
          <a:lstStyle>
            <a:lvl1pPr lvl="0" algn="l">
              <a:lnSpc>
                <a:spcPct val="90000"/>
              </a:lnSpc>
              <a:spcBef>
                <a:spcPts val="0"/>
              </a:spcBef>
              <a:spcAft>
                <a:spcPts val="0"/>
              </a:spcAft>
              <a:buSzPts val="1400"/>
              <a:buNone/>
              <a:defRPr sz="3200">
                <a:solidFill>
                  <a:schemeClr val="lt1"/>
                </a:solidFill>
                <a:latin typeface="Microsoft Yahei"/>
                <a:ea typeface="Microsoft Yahei"/>
                <a:cs typeface="Microsoft Yahei"/>
                <a:sym typeface="Microsoft Yahei"/>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792477" y="3638453"/>
            <a:ext cx="9803476" cy="542850"/>
          </a:xfrm>
          <a:prstGeom prst="rect">
            <a:avLst/>
          </a:prstGeom>
          <a:noFill/>
          <a:ln>
            <a:noFill/>
          </a:ln>
        </p:spPr>
        <p:txBody>
          <a:bodyPr spcFirstLastPara="1" wrap="square" lIns="91425" tIns="45700" rIns="91425" bIns="45700" anchor="t" anchorCtr="0">
            <a:noAutofit/>
          </a:bodyPr>
          <a:lstStyle>
            <a:lvl1pPr lvl="0" algn="l">
              <a:lnSpc>
                <a:spcPct val="90000"/>
              </a:lnSpc>
              <a:spcBef>
                <a:spcPts val="1000"/>
              </a:spcBef>
              <a:spcAft>
                <a:spcPts val="0"/>
              </a:spcAft>
              <a:buClr>
                <a:schemeClr val="lt1"/>
              </a:buClr>
              <a:buSzPts val="1600"/>
              <a:buNone/>
              <a:defRPr sz="1600">
                <a:solidFill>
                  <a:schemeClr val="lt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extLst>
      <p:ext uri="{BB962C8B-B14F-4D97-AF65-F5344CB8AC3E}">
        <p14:creationId xmlns:p14="http://schemas.microsoft.com/office/powerpoint/2010/main" val="222611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样式二">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1"/>
            <a:ext cx="12192000" cy="4829695"/>
          </a:xfrm>
        </p:spPr>
        <p:txBody>
          <a:bodyPr rtlCol="0">
            <a:normAutofit/>
          </a:bodyPr>
          <a:lstStyle>
            <a:lvl1pPr marL="0" indent="0">
              <a:buNone/>
              <a:defRPr sz="2000">
                <a:latin typeface="微软雅黑" panose="020B0503020204020204" pitchFamily="34" charset="-122"/>
                <a:ea typeface="微软雅黑" panose="020B0503020204020204" pitchFamily="34" charset="-122"/>
              </a:defRPr>
            </a:lvl1pPr>
          </a:lstStyle>
          <a:p>
            <a:pPr lvl="0"/>
            <a:r>
              <a:rPr lang="en-US" altLang="zh-CN" noProof="0"/>
              <a:t>Drag picture to placeholder or click icon to add</a:t>
            </a:r>
            <a:endParaRPr lang="zh-CN" altLang="en-US" noProof="0"/>
          </a:p>
        </p:txBody>
      </p:sp>
      <p:sp>
        <p:nvSpPr>
          <p:cNvPr id="2" name="Title 1"/>
          <p:cNvSpPr>
            <a:spLocks noGrp="1"/>
          </p:cNvSpPr>
          <p:nvPr>
            <p:ph type="ctrTitle"/>
          </p:nvPr>
        </p:nvSpPr>
        <p:spPr>
          <a:xfrm>
            <a:off x="792479" y="1338496"/>
            <a:ext cx="9836728" cy="930879"/>
          </a:xfrm>
        </p:spPr>
        <p:txBody>
          <a:bodyPr anchor="t">
            <a:normAutofit/>
          </a:bodyPr>
          <a:lstStyle>
            <a:lvl1pPr algn="l">
              <a:defRPr sz="3200">
                <a:solidFill>
                  <a:schemeClr val="bg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3" name="Subtitle 2"/>
          <p:cNvSpPr>
            <a:spLocks noGrp="1"/>
          </p:cNvSpPr>
          <p:nvPr>
            <p:ph type="subTitle" idx="1"/>
          </p:nvPr>
        </p:nvSpPr>
        <p:spPr>
          <a:xfrm>
            <a:off x="792477" y="3638453"/>
            <a:ext cx="9803476" cy="542850"/>
          </a:xfrm>
        </p:spPr>
        <p:txBody>
          <a:bodyPr>
            <a:normAutofit/>
          </a:bodyPr>
          <a:lstStyle>
            <a:lvl1pPr marL="0" indent="0" algn="l">
              <a:buNone/>
              <a:defRPr sz="1600">
                <a:solidFill>
                  <a:schemeClr val="bg1"/>
                </a:solidFill>
                <a:latin typeface="+mn-lt"/>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pic>
        <p:nvPicPr>
          <p:cNvPr id="7" name="Picture 6" descr="Text&#10;&#10;Description automatically generated">
            <a:extLst>
              <a:ext uri="{FF2B5EF4-FFF2-40B4-BE49-F238E27FC236}">
                <a16:creationId xmlns:a16="http://schemas.microsoft.com/office/drawing/2014/main" id="{65E46E28-8AAC-5B4E-AB7D-341D0472F71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390821" y="5830321"/>
            <a:ext cx="1962979" cy="639878"/>
          </a:xfrm>
          <a:prstGeom prst="rect">
            <a:avLst/>
          </a:prstGeom>
        </p:spPr>
      </p:pic>
    </p:spTree>
    <p:extLst>
      <p:ext uri="{BB962C8B-B14F-4D97-AF65-F5344CB8AC3E}">
        <p14:creationId xmlns:p14="http://schemas.microsoft.com/office/powerpoint/2010/main" val="2143777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分隔页样式一">
    <p:spTree>
      <p:nvGrpSpPr>
        <p:cNvPr id="1" name=""/>
        <p:cNvGrpSpPr/>
        <p:nvPr/>
      </p:nvGrpSpPr>
      <p:grpSpPr>
        <a:xfrm>
          <a:off x="0" y="0"/>
          <a:ext cx="0" cy="0"/>
          <a:chOff x="0" y="0"/>
          <a:chExt cx="0" cy="0"/>
        </a:xfrm>
      </p:grpSpPr>
      <p:sp>
        <p:nvSpPr>
          <p:cNvPr id="3" name="矩形 6"/>
          <p:cNvSpPr/>
          <p:nvPr/>
        </p:nvSpPr>
        <p:spPr>
          <a:xfrm>
            <a:off x="0" y="1587500"/>
            <a:ext cx="12192000" cy="3200400"/>
          </a:xfrm>
          <a:prstGeom prst="rect">
            <a:avLst/>
          </a:prstGeom>
          <a:solidFill>
            <a:srgbClr val="003B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solidFill>
                <a:srgbClr val="FFFFFF"/>
              </a:solidFill>
              <a:latin typeface="Calibri" charset="0"/>
              <a:ea typeface="宋体" charset="0"/>
              <a:cs typeface="宋体" charset="0"/>
            </a:endParaRPr>
          </a:p>
        </p:txBody>
      </p:sp>
      <p:sp>
        <p:nvSpPr>
          <p:cNvPr id="2" name="Title 1"/>
          <p:cNvSpPr>
            <a:spLocks noGrp="1"/>
          </p:cNvSpPr>
          <p:nvPr>
            <p:ph type="title"/>
          </p:nvPr>
        </p:nvSpPr>
        <p:spPr>
          <a:xfrm>
            <a:off x="2084303" y="2890148"/>
            <a:ext cx="7824469" cy="775766"/>
          </a:xfrm>
        </p:spPr>
        <p:txBody>
          <a:bodyPr anchor="t">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pic>
        <p:nvPicPr>
          <p:cNvPr id="7" name="Picture 6" descr="Text&#10;&#10;Description automatically generated">
            <a:extLst>
              <a:ext uri="{FF2B5EF4-FFF2-40B4-BE49-F238E27FC236}">
                <a16:creationId xmlns:a16="http://schemas.microsoft.com/office/drawing/2014/main" id="{EBEBEE6F-A61F-C94B-A04B-D349F3EACB23}"/>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390821" y="5830321"/>
            <a:ext cx="1962979" cy="639878"/>
          </a:xfrm>
          <a:prstGeom prst="rect">
            <a:avLst/>
          </a:prstGeom>
        </p:spPr>
      </p:pic>
      <p:pic>
        <p:nvPicPr>
          <p:cNvPr id="10" name="Picture 9" descr="Background pattern&#10;&#10;Description automatically generated">
            <a:extLst>
              <a:ext uri="{FF2B5EF4-FFF2-40B4-BE49-F238E27FC236}">
                <a16:creationId xmlns:a16="http://schemas.microsoft.com/office/drawing/2014/main" id="{CA4D4AF9-2371-AC4B-BA64-852E8449435E}"/>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56218" y="0"/>
            <a:ext cx="723900" cy="863600"/>
          </a:xfrm>
          <a:prstGeom prst="rect">
            <a:avLst/>
          </a:prstGeom>
        </p:spPr>
      </p:pic>
    </p:spTree>
    <p:extLst>
      <p:ext uri="{BB962C8B-B14F-4D97-AF65-F5344CB8AC3E}">
        <p14:creationId xmlns:p14="http://schemas.microsoft.com/office/powerpoint/2010/main" val="323502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分隔页样式二">
    <p:spTree>
      <p:nvGrpSpPr>
        <p:cNvPr id="1" name=""/>
        <p:cNvGrpSpPr/>
        <p:nvPr/>
      </p:nvGrpSpPr>
      <p:grpSpPr>
        <a:xfrm>
          <a:off x="0" y="0"/>
          <a:ext cx="0" cy="0"/>
          <a:chOff x="0" y="0"/>
          <a:chExt cx="0" cy="0"/>
        </a:xfrm>
      </p:grpSpPr>
      <p:sp>
        <p:nvSpPr>
          <p:cNvPr id="3" name="矩形 6"/>
          <p:cNvSpPr/>
          <p:nvPr/>
        </p:nvSpPr>
        <p:spPr>
          <a:xfrm>
            <a:off x="0" y="1587500"/>
            <a:ext cx="12192000" cy="3200400"/>
          </a:xfrm>
          <a:prstGeom prst="rect">
            <a:avLst/>
          </a:prstGeom>
          <a:solidFill>
            <a:srgbClr val="016F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solidFill>
                <a:srgbClr val="FFFFFF"/>
              </a:solidFill>
              <a:latin typeface="Calibri" charset="0"/>
              <a:ea typeface="宋体" charset="0"/>
              <a:cs typeface="宋体" charset="0"/>
            </a:endParaRPr>
          </a:p>
        </p:txBody>
      </p:sp>
      <p:sp>
        <p:nvSpPr>
          <p:cNvPr id="2" name="Title 1"/>
          <p:cNvSpPr>
            <a:spLocks noGrp="1"/>
          </p:cNvSpPr>
          <p:nvPr>
            <p:ph type="title"/>
          </p:nvPr>
        </p:nvSpPr>
        <p:spPr>
          <a:xfrm>
            <a:off x="2084303" y="2890148"/>
            <a:ext cx="7824469" cy="775766"/>
          </a:xfrm>
        </p:spPr>
        <p:txBody>
          <a:bodyPr anchor="t">
            <a:normAutofit/>
          </a:bodyPr>
          <a:lstStyle>
            <a:lvl1pPr>
              <a:defRPr sz="3600">
                <a:solidFill>
                  <a:schemeClr val="bg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pic>
        <p:nvPicPr>
          <p:cNvPr id="7" name="Picture 6" descr="Text&#10;&#10;Description automatically generated">
            <a:extLst>
              <a:ext uri="{FF2B5EF4-FFF2-40B4-BE49-F238E27FC236}">
                <a16:creationId xmlns:a16="http://schemas.microsoft.com/office/drawing/2014/main" id="{5265D4F5-8A7E-A545-823D-872343559C73}"/>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390821" y="5830321"/>
            <a:ext cx="1962979" cy="639878"/>
          </a:xfrm>
          <a:prstGeom prst="rect">
            <a:avLst/>
          </a:prstGeom>
        </p:spPr>
      </p:pic>
      <p:pic>
        <p:nvPicPr>
          <p:cNvPr id="10" name="Picture 9" descr="Background pattern&#10;&#10;Description automatically generated">
            <a:extLst>
              <a:ext uri="{FF2B5EF4-FFF2-40B4-BE49-F238E27FC236}">
                <a16:creationId xmlns:a16="http://schemas.microsoft.com/office/drawing/2014/main" id="{A4085ED0-F970-8A48-8FBE-09CF3DF5E286}"/>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56218" y="0"/>
            <a:ext cx="723900" cy="863600"/>
          </a:xfrm>
          <a:prstGeom prst="rect">
            <a:avLst/>
          </a:prstGeom>
        </p:spPr>
      </p:pic>
    </p:spTree>
    <p:extLst>
      <p:ext uri="{BB962C8B-B14F-4D97-AF65-F5344CB8AC3E}">
        <p14:creationId xmlns:p14="http://schemas.microsoft.com/office/powerpoint/2010/main" val="154833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内容样式一">
    <p:spTree>
      <p:nvGrpSpPr>
        <p:cNvPr id="1" name=""/>
        <p:cNvGrpSpPr/>
        <p:nvPr/>
      </p:nvGrpSpPr>
      <p:grpSpPr>
        <a:xfrm>
          <a:off x="0" y="0"/>
          <a:ext cx="0" cy="0"/>
          <a:chOff x="0" y="0"/>
          <a:chExt cx="0" cy="0"/>
        </a:xfrm>
      </p:grpSpPr>
      <p:sp>
        <p:nvSpPr>
          <p:cNvPr id="2" name="Title 1"/>
          <p:cNvSpPr>
            <a:spLocks noGrp="1"/>
          </p:cNvSpPr>
          <p:nvPr>
            <p:ph type="title"/>
          </p:nvPr>
        </p:nvSpPr>
        <p:spPr>
          <a:xfrm>
            <a:off x="838200" y="1147157"/>
            <a:ext cx="10515600" cy="543533"/>
          </a:xfrm>
        </p:spPr>
        <p:txBody>
          <a:bodyPr>
            <a:noAutofit/>
          </a:bodyPr>
          <a:lstStyle>
            <a:lvl1pPr>
              <a:defRPr sz="3600">
                <a:solidFill>
                  <a:srgbClr val="003B8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3" name="Content Placeholder 2"/>
          <p:cNvSpPr>
            <a:spLocks noGrp="1"/>
          </p:cNvSpPr>
          <p:nvPr>
            <p:ph idx="1"/>
          </p:nvPr>
        </p:nvSpPr>
        <p:spPr>
          <a:xfrm>
            <a:off x="838200" y="2061556"/>
            <a:ext cx="10515600" cy="3682540"/>
          </a:xfrm>
        </p:spPr>
        <p:txBody>
          <a:bodyPr/>
          <a:lstStyle>
            <a:lvl1pPr marL="0" indent="0">
              <a:buNone/>
              <a:defRPr>
                <a:solidFill>
                  <a:srgbClr val="003B81"/>
                </a:solidFill>
                <a:latin typeface="微软雅黑" panose="020B0503020204020204" pitchFamily="34" charset="-122"/>
                <a:ea typeface="微软雅黑" panose="020B0503020204020204" pitchFamily="34" charset="-122"/>
              </a:defRPr>
            </a:lvl1pPr>
            <a:lvl2pPr marL="457200" indent="0">
              <a:buNone/>
              <a:defRPr>
                <a:solidFill>
                  <a:srgbClr val="003B81"/>
                </a:solidFill>
                <a:latin typeface="微软雅黑" panose="020B0503020204020204" pitchFamily="34" charset="-122"/>
                <a:ea typeface="微软雅黑" panose="020B0503020204020204" pitchFamily="34" charset="-122"/>
              </a:defRPr>
            </a:lvl2pPr>
            <a:lvl3pPr marL="914400" indent="0">
              <a:buNone/>
              <a:defRPr>
                <a:solidFill>
                  <a:srgbClr val="003B81"/>
                </a:solidFill>
                <a:latin typeface="微软雅黑" panose="020B0503020204020204" pitchFamily="34" charset="-122"/>
                <a:ea typeface="微软雅黑" panose="020B0503020204020204" pitchFamily="34" charset="-122"/>
              </a:defRPr>
            </a:lvl3pPr>
            <a:lvl4pPr marL="1371600" indent="0">
              <a:buNone/>
              <a:defRPr>
                <a:solidFill>
                  <a:srgbClr val="003B81"/>
                </a:solidFill>
                <a:latin typeface="微软雅黑" panose="020B0503020204020204" pitchFamily="34" charset="-122"/>
                <a:ea typeface="微软雅黑" panose="020B0503020204020204" pitchFamily="34" charset="-122"/>
              </a:defRPr>
            </a:lvl4pPr>
            <a:lvl5pPr marL="1828800" indent="0">
              <a:buNone/>
              <a:defRPr>
                <a:solidFill>
                  <a:srgbClr val="003B81"/>
                </a:solidFill>
                <a:latin typeface="微软雅黑" panose="020B0503020204020204" pitchFamily="34" charset="-122"/>
                <a:ea typeface="微软雅黑" panose="020B0503020204020204" pitchFamily="34"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pic>
        <p:nvPicPr>
          <p:cNvPr id="6" name="Picture 5" descr="Text&#10;&#10;Description automatically generated">
            <a:extLst>
              <a:ext uri="{FF2B5EF4-FFF2-40B4-BE49-F238E27FC236}">
                <a16:creationId xmlns:a16="http://schemas.microsoft.com/office/drawing/2014/main" id="{25C8EA93-9DB8-3840-A010-BE156CCCAB6D}"/>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390821" y="5830321"/>
            <a:ext cx="1962979" cy="639878"/>
          </a:xfrm>
          <a:prstGeom prst="rect">
            <a:avLst/>
          </a:prstGeom>
        </p:spPr>
      </p:pic>
      <p:pic>
        <p:nvPicPr>
          <p:cNvPr id="8" name="Picture 7" descr="Background pattern&#10;&#10;Description automatically generated">
            <a:extLst>
              <a:ext uri="{FF2B5EF4-FFF2-40B4-BE49-F238E27FC236}">
                <a16:creationId xmlns:a16="http://schemas.microsoft.com/office/drawing/2014/main" id="{8D08A876-BFD3-4649-811C-4BE6E522451E}"/>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56218" y="0"/>
            <a:ext cx="723900" cy="863600"/>
          </a:xfrm>
          <a:prstGeom prst="rect">
            <a:avLst/>
          </a:prstGeom>
        </p:spPr>
      </p:pic>
    </p:spTree>
    <p:extLst>
      <p:ext uri="{BB962C8B-B14F-4D97-AF65-F5344CB8AC3E}">
        <p14:creationId xmlns:p14="http://schemas.microsoft.com/office/powerpoint/2010/main" val="332531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样式二">
    <p:spTree>
      <p:nvGrpSpPr>
        <p:cNvPr id="1" name=""/>
        <p:cNvGrpSpPr/>
        <p:nvPr/>
      </p:nvGrpSpPr>
      <p:grpSpPr>
        <a:xfrm>
          <a:off x="0" y="0"/>
          <a:ext cx="0" cy="0"/>
          <a:chOff x="0" y="0"/>
          <a:chExt cx="0" cy="0"/>
        </a:xfrm>
      </p:grpSpPr>
      <p:sp>
        <p:nvSpPr>
          <p:cNvPr id="2" name="Title 1"/>
          <p:cNvSpPr>
            <a:spLocks noGrp="1"/>
          </p:cNvSpPr>
          <p:nvPr>
            <p:ph type="title"/>
          </p:nvPr>
        </p:nvSpPr>
        <p:spPr>
          <a:xfrm>
            <a:off x="838200" y="1147157"/>
            <a:ext cx="10515600" cy="543533"/>
          </a:xfrm>
        </p:spPr>
        <p:txBody>
          <a:bodyPr>
            <a:noAutofit/>
          </a:bodyPr>
          <a:lstStyle>
            <a:lvl1pPr>
              <a:defRPr sz="3600">
                <a:solidFill>
                  <a:srgbClr val="003B8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3" name="Content Placeholder 2"/>
          <p:cNvSpPr>
            <a:spLocks noGrp="1"/>
          </p:cNvSpPr>
          <p:nvPr>
            <p:ph idx="1"/>
          </p:nvPr>
        </p:nvSpPr>
        <p:spPr>
          <a:xfrm>
            <a:off x="838200" y="2585259"/>
            <a:ext cx="10515600" cy="3158837"/>
          </a:xfrm>
        </p:spPr>
        <p:txBody>
          <a:bodyPr/>
          <a:lstStyle>
            <a:lvl1pPr marL="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2pPr>
            <a:lvl3pPr marL="9144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3pPr>
            <a:lvl4pPr marL="13716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4pPr>
            <a:lvl5pPr marL="18288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内容占位符 4"/>
          <p:cNvSpPr>
            <a:spLocks noGrp="1"/>
          </p:cNvSpPr>
          <p:nvPr>
            <p:ph sz="quarter" idx="10"/>
          </p:nvPr>
        </p:nvSpPr>
        <p:spPr>
          <a:xfrm>
            <a:off x="819152" y="1903845"/>
            <a:ext cx="10585449" cy="523875"/>
          </a:xfrm>
        </p:spPr>
        <p:txBody>
          <a:bodyPr>
            <a:normAutofit/>
          </a:bodyPr>
          <a:lstStyle>
            <a:lvl1pPr marL="0" indent="0">
              <a:buNone/>
              <a:defRPr sz="2400">
                <a:solidFill>
                  <a:srgbClr val="003B81"/>
                </a:solidFill>
                <a:latin typeface="微软雅黑" panose="020B0503020204020204" pitchFamily="34" charset="-122"/>
                <a:ea typeface="微软雅黑" panose="020B0503020204020204" pitchFamily="34" charset="-122"/>
              </a:defRPr>
            </a:lvl1pPr>
            <a:lvl2pPr>
              <a:defRPr>
                <a:solidFill>
                  <a:srgbClr val="003B81"/>
                </a:solidFill>
              </a:defRPr>
            </a:lvl2pPr>
            <a:lvl3pPr>
              <a:defRPr>
                <a:solidFill>
                  <a:srgbClr val="003B81"/>
                </a:solidFill>
              </a:defRPr>
            </a:lvl3pPr>
            <a:lvl4pPr>
              <a:defRPr>
                <a:solidFill>
                  <a:srgbClr val="003B81"/>
                </a:solidFill>
              </a:defRPr>
            </a:lvl4pPr>
            <a:lvl5pPr>
              <a:defRPr>
                <a:solidFill>
                  <a:srgbClr val="003B81"/>
                </a:solidFill>
              </a:defRPr>
            </a:lvl5pPr>
          </a:lstStyle>
          <a:p>
            <a:pPr lvl="0"/>
            <a:r>
              <a:rPr lang="en-US" altLang="zh-CN"/>
              <a:t>Click to edit Master text styles</a:t>
            </a:r>
          </a:p>
        </p:txBody>
      </p:sp>
      <p:pic>
        <p:nvPicPr>
          <p:cNvPr id="8" name="Picture 7" descr="Text&#10;&#10;Description automatically generated">
            <a:extLst>
              <a:ext uri="{FF2B5EF4-FFF2-40B4-BE49-F238E27FC236}">
                <a16:creationId xmlns:a16="http://schemas.microsoft.com/office/drawing/2014/main" id="{97D1CBCB-CA66-5244-83F2-06A1D19B6C10}"/>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390821" y="5830321"/>
            <a:ext cx="1962979" cy="639878"/>
          </a:xfrm>
          <a:prstGeom prst="rect">
            <a:avLst/>
          </a:prstGeom>
        </p:spPr>
      </p:pic>
      <p:pic>
        <p:nvPicPr>
          <p:cNvPr id="9" name="Picture 8" descr="Background pattern&#10;&#10;Description automatically generated">
            <a:extLst>
              <a:ext uri="{FF2B5EF4-FFF2-40B4-BE49-F238E27FC236}">
                <a16:creationId xmlns:a16="http://schemas.microsoft.com/office/drawing/2014/main" id="{C0E0640A-1A2D-8B48-8E88-5A10CE525D60}"/>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56218" y="0"/>
            <a:ext cx="723900" cy="863600"/>
          </a:xfrm>
          <a:prstGeom prst="rect">
            <a:avLst/>
          </a:prstGeom>
        </p:spPr>
      </p:pic>
    </p:spTree>
    <p:extLst>
      <p:ext uri="{BB962C8B-B14F-4D97-AF65-F5344CB8AC3E}">
        <p14:creationId xmlns:p14="http://schemas.microsoft.com/office/powerpoint/2010/main" val="238116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 表格">
    <p:spTree>
      <p:nvGrpSpPr>
        <p:cNvPr id="1" name=""/>
        <p:cNvGrpSpPr/>
        <p:nvPr/>
      </p:nvGrpSpPr>
      <p:grpSpPr>
        <a:xfrm>
          <a:off x="0" y="0"/>
          <a:ext cx="0" cy="0"/>
          <a:chOff x="0" y="0"/>
          <a:chExt cx="0" cy="0"/>
        </a:xfrm>
      </p:grpSpPr>
      <p:sp>
        <p:nvSpPr>
          <p:cNvPr id="2" name="Title 1"/>
          <p:cNvSpPr>
            <a:spLocks noGrp="1"/>
          </p:cNvSpPr>
          <p:nvPr>
            <p:ph type="title"/>
          </p:nvPr>
        </p:nvSpPr>
        <p:spPr>
          <a:xfrm>
            <a:off x="838200" y="1147157"/>
            <a:ext cx="10515600" cy="543533"/>
          </a:xfrm>
        </p:spPr>
        <p:txBody>
          <a:bodyPr>
            <a:noAutofit/>
          </a:bodyPr>
          <a:lstStyle>
            <a:lvl1pPr>
              <a:defRPr sz="3600">
                <a:solidFill>
                  <a:srgbClr val="003B8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3" name="Content Placeholder 2"/>
          <p:cNvSpPr>
            <a:spLocks noGrp="1"/>
          </p:cNvSpPr>
          <p:nvPr>
            <p:ph idx="1"/>
          </p:nvPr>
        </p:nvSpPr>
        <p:spPr>
          <a:xfrm>
            <a:off x="838201" y="2585259"/>
            <a:ext cx="5058295" cy="3158837"/>
          </a:xfrm>
        </p:spPr>
        <p:txBody>
          <a:bodyPr/>
          <a:lstStyle>
            <a:lvl1pPr marL="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2pPr>
            <a:lvl3pPr marL="9144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3pPr>
            <a:lvl4pPr marL="13716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4pPr>
            <a:lvl5pPr marL="18288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内容占位符 4"/>
          <p:cNvSpPr>
            <a:spLocks noGrp="1"/>
          </p:cNvSpPr>
          <p:nvPr>
            <p:ph sz="quarter" idx="10"/>
          </p:nvPr>
        </p:nvSpPr>
        <p:spPr>
          <a:xfrm>
            <a:off x="819152" y="1903845"/>
            <a:ext cx="10585449" cy="523875"/>
          </a:xfrm>
        </p:spPr>
        <p:txBody>
          <a:bodyPr>
            <a:normAutofit/>
          </a:bodyPr>
          <a:lstStyle>
            <a:lvl1pPr marL="0" indent="0">
              <a:buNone/>
              <a:defRPr sz="2400">
                <a:solidFill>
                  <a:srgbClr val="003B81"/>
                </a:solidFill>
                <a:latin typeface="微软雅黑" panose="020B0503020204020204" pitchFamily="34" charset="-122"/>
                <a:ea typeface="微软雅黑" panose="020B0503020204020204" pitchFamily="34" charset="-122"/>
              </a:defRPr>
            </a:lvl1pPr>
            <a:lvl2pPr>
              <a:defRPr>
                <a:solidFill>
                  <a:srgbClr val="003B81"/>
                </a:solidFill>
              </a:defRPr>
            </a:lvl2pPr>
            <a:lvl3pPr>
              <a:defRPr>
                <a:solidFill>
                  <a:srgbClr val="003B81"/>
                </a:solidFill>
              </a:defRPr>
            </a:lvl3pPr>
            <a:lvl4pPr>
              <a:defRPr>
                <a:solidFill>
                  <a:srgbClr val="003B81"/>
                </a:solidFill>
              </a:defRPr>
            </a:lvl4pPr>
            <a:lvl5pPr>
              <a:defRPr>
                <a:solidFill>
                  <a:srgbClr val="003B81"/>
                </a:solidFill>
              </a:defRPr>
            </a:lvl5pPr>
          </a:lstStyle>
          <a:p>
            <a:pPr lvl="0"/>
            <a:r>
              <a:rPr lang="en-US" altLang="zh-CN"/>
              <a:t>Click to edit Master text styles</a:t>
            </a:r>
          </a:p>
        </p:txBody>
      </p:sp>
      <p:sp>
        <p:nvSpPr>
          <p:cNvPr id="6" name="SmartArt 占位符 5"/>
          <p:cNvSpPr>
            <a:spLocks noGrp="1"/>
          </p:cNvSpPr>
          <p:nvPr>
            <p:ph type="dgm" sz="quarter" idx="11"/>
          </p:nvPr>
        </p:nvSpPr>
        <p:spPr>
          <a:xfrm>
            <a:off x="7182196" y="3133899"/>
            <a:ext cx="3347259" cy="2136371"/>
          </a:xfrm>
        </p:spPr>
        <p:txBody>
          <a:bodyPr rtlCol="0">
            <a:normAutofit/>
          </a:bodyPr>
          <a:lstStyle>
            <a:lvl1pPr marL="0" indent="0">
              <a:buFontTx/>
              <a:buNone/>
              <a:defRPr/>
            </a:lvl1pPr>
          </a:lstStyle>
          <a:p>
            <a:pPr lvl="0"/>
            <a:r>
              <a:rPr lang="en-US" altLang="zh-CN" noProof="0"/>
              <a:t>Click icon to add SmartArt graphic</a:t>
            </a:r>
            <a:endParaRPr lang="zh-CN" altLang="en-US" noProof="0"/>
          </a:p>
        </p:txBody>
      </p:sp>
      <p:pic>
        <p:nvPicPr>
          <p:cNvPr id="9" name="Picture 8" descr="Text&#10;&#10;Description automatically generated">
            <a:extLst>
              <a:ext uri="{FF2B5EF4-FFF2-40B4-BE49-F238E27FC236}">
                <a16:creationId xmlns:a16="http://schemas.microsoft.com/office/drawing/2014/main" id="{ED0F12DD-8F7C-EA47-BD66-DF4D53258EBB}"/>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390821" y="5830321"/>
            <a:ext cx="1962979" cy="639878"/>
          </a:xfrm>
          <a:prstGeom prst="rect">
            <a:avLst/>
          </a:prstGeom>
        </p:spPr>
      </p:pic>
      <p:pic>
        <p:nvPicPr>
          <p:cNvPr id="10" name="Picture 9" descr="Background pattern&#10;&#10;Description automatically generated">
            <a:extLst>
              <a:ext uri="{FF2B5EF4-FFF2-40B4-BE49-F238E27FC236}">
                <a16:creationId xmlns:a16="http://schemas.microsoft.com/office/drawing/2014/main" id="{957C22CF-861C-4349-BF6A-E569ABF04F5A}"/>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56218" y="0"/>
            <a:ext cx="723900" cy="863600"/>
          </a:xfrm>
          <a:prstGeom prst="rect">
            <a:avLst/>
          </a:prstGeom>
        </p:spPr>
      </p:pic>
    </p:spTree>
    <p:extLst>
      <p:ext uri="{BB962C8B-B14F-4D97-AF65-F5344CB8AC3E}">
        <p14:creationId xmlns:p14="http://schemas.microsoft.com/office/powerpoint/2010/main" val="2063104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内容 表格">
    <p:spTree>
      <p:nvGrpSpPr>
        <p:cNvPr id="1" name=""/>
        <p:cNvGrpSpPr/>
        <p:nvPr/>
      </p:nvGrpSpPr>
      <p:grpSpPr>
        <a:xfrm>
          <a:off x="0" y="0"/>
          <a:ext cx="0" cy="0"/>
          <a:chOff x="0" y="0"/>
          <a:chExt cx="0" cy="0"/>
        </a:xfrm>
      </p:grpSpPr>
      <p:sp>
        <p:nvSpPr>
          <p:cNvPr id="2" name="Title 1"/>
          <p:cNvSpPr>
            <a:spLocks noGrp="1"/>
          </p:cNvSpPr>
          <p:nvPr>
            <p:ph type="title"/>
          </p:nvPr>
        </p:nvSpPr>
        <p:spPr>
          <a:xfrm>
            <a:off x="838200" y="1147157"/>
            <a:ext cx="10515600" cy="543533"/>
          </a:xfrm>
        </p:spPr>
        <p:txBody>
          <a:bodyPr>
            <a:noAutofit/>
          </a:bodyPr>
          <a:lstStyle>
            <a:lvl1pPr>
              <a:defRPr sz="3600">
                <a:solidFill>
                  <a:srgbClr val="003B8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3" name="Content Placeholder 2"/>
          <p:cNvSpPr>
            <a:spLocks noGrp="1"/>
          </p:cNvSpPr>
          <p:nvPr>
            <p:ph idx="1"/>
          </p:nvPr>
        </p:nvSpPr>
        <p:spPr>
          <a:xfrm>
            <a:off x="838201" y="2585259"/>
            <a:ext cx="5058295" cy="3158837"/>
          </a:xfrm>
        </p:spPr>
        <p:txBody>
          <a:bodyPr/>
          <a:lstStyle>
            <a:lvl1pPr marL="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1pPr>
            <a:lvl2pPr marL="4572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2pPr>
            <a:lvl3pPr marL="9144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3pPr>
            <a:lvl4pPr marL="13716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4pPr>
            <a:lvl5pPr marL="182880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5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内容占位符 4"/>
          <p:cNvSpPr>
            <a:spLocks noGrp="1"/>
          </p:cNvSpPr>
          <p:nvPr>
            <p:ph sz="quarter" idx="10"/>
          </p:nvPr>
        </p:nvSpPr>
        <p:spPr>
          <a:xfrm>
            <a:off x="819152" y="1903845"/>
            <a:ext cx="10585449" cy="523875"/>
          </a:xfrm>
        </p:spPr>
        <p:txBody>
          <a:bodyPr>
            <a:normAutofit/>
          </a:bodyPr>
          <a:lstStyle>
            <a:lvl1pPr marL="0" indent="0">
              <a:buNone/>
              <a:defRPr sz="2400">
                <a:solidFill>
                  <a:srgbClr val="003B81"/>
                </a:solidFill>
                <a:latin typeface="微软雅黑" panose="020B0503020204020204" pitchFamily="34" charset="-122"/>
                <a:ea typeface="微软雅黑" panose="020B0503020204020204" pitchFamily="34" charset="-122"/>
              </a:defRPr>
            </a:lvl1pPr>
            <a:lvl2pPr>
              <a:defRPr>
                <a:solidFill>
                  <a:srgbClr val="003B81"/>
                </a:solidFill>
              </a:defRPr>
            </a:lvl2pPr>
            <a:lvl3pPr>
              <a:defRPr>
                <a:solidFill>
                  <a:srgbClr val="003B81"/>
                </a:solidFill>
              </a:defRPr>
            </a:lvl3pPr>
            <a:lvl4pPr>
              <a:defRPr>
                <a:solidFill>
                  <a:srgbClr val="003B81"/>
                </a:solidFill>
              </a:defRPr>
            </a:lvl4pPr>
            <a:lvl5pPr>
              <a:defRPr>
                <a:solidFill>
                  <a:srgbClr val="003B81"/>
                </a:solidFill>
              </a:defRPr>
            </a:lvl5pPr>
          </a:lstStyle>
          <a:p>
            <a:pPr lvl="0"/>
            <a:r>
              <a:rPr lang="en-US" altLang="zh-CN"/>
              <a:t>Click to edit Master text styles</a:t>
            </a:r>
          </a:p>
        </p:txBody>
      </p:sp>
      <p:sp>
        <p:nvSpPr>
          <p:cNvPr id="7" name="图片占位符 6"/>
          <p:cNvSpPr>
            <a:spLocks noGrp="1"/>
          </p:cNvSpPr>
          <p:nvPr>
            <p:ph type="pic" sz="quarter" idx="11"/>
          </p:nvPr>
        </p:nvSpPr>
        <p:spPr>
          <a:xfrm>
            <a:off x="6117167" y="2586039"/>
            <a:ext cx="5276851" cy="3157537"/>
          </a:xfrm>
        </p:spPr>
        <p:txBody>
          <a:bodyPr rtlCol="0">
            <a:normAutofit/>
          </a:bodyPr>
          <a:lstStyle>
            <a:lvl1pPr marL="0" indent="0">
              <a:buNone/>
              <a:defRPr>
                <a:solidFill>
                  <a:schemeClr val="tx1">
                    <a:lumMod val="50000"/>
                    <a:lumOff val="50000"/>
                  </a:schemeClr>
                </a:solidFill>
                <a:latin typeface="微软雅黑" panose="020B0503020204020204" pitchFamily="34" charset="-122"/>
                <a:ea typeface="微软雅黑" panose="020B0503020204020204" pitchFamily="34" charset="-122"/>
              </a:defRPr>
            </a:lvl1pPr>
          </a:lstStyle>
          <a:p>
            <a:pPr lvl="0"/>
            <a:r>
              <a:rPr lang="en-US" altLang="zh-CN" noProof="0"/>
              <a:t>Drag picture to placeholder or click icon to add</a:t>
            </a:r>
            <a:endParaRPr lang="zh-CN" altLang="en-US" noProof="0"/>
          </a:p>
        </p:txBody>
      </p:sp>
      <p:pic>
        <p:nvPicPr>
          <p:cNvPr id="9" name="Picture 8" descr="Text&#10;&#10;Description automatically generated">
            <a:extLst>
              <a:ext uri="{FF2B5EF4-FFF2-40B4-BE49-F238E27FC236}">
                <a16:creationId xmlns:a16="http://schemas.microsoft.com/office/drawing/2014/main" id="{83301B15-9A2B-1A49-BA3A-6FDB7ABE6C91}"/>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9390821" y="5830321"/>
            <a:ext cx="1962979" cy="639878"/>
          </a:xfrm>
          <a:prstGeom prst="rect">
            <a:avLst/>
          </a:prstGeom>
        </p:spPr>
      </p:pic>
      <p:pic>
        <p:nvPicPr>
          <p:cNvPr id="10" name="Picture 9" descr="Background pattern&#10;&#10;Description automatically generated">
            <a:extLst>
              <a:ext uri="{FF2B5EF4-FFF2-40B4-BE49-F238E27FC236}">
                <a16:creationId xmlns:a16="http://schemas.microsoft.com/office/drawing/2014/main" id="{6015599E-B7D8-434B-AD11-DA8F5B194E17}"/>
              </a:ext>
            </a:extLst>
          </p:cNvPr>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1056218" y="0"/>
            <a:ext cx="723900" cy="863600"/>
          </a:xfrm>
          <a:prstGeom prst="rect">
            <a:avLst/>
          </a:prstGeom>
        </p:spPr>
      </p:pic>
    </p:spTree>
    <p:extLst>
      <p:ext uri="{BB962C8B-B14F-4D97-AF65-F5344CB8AC3E}">
        <p14:creationId xmlns:p14="http://schemas.microsoft.com/office/powerpoint/2010/main" val="370719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spTree>
      <p:nvGrpSpPr>
        <p:cNvPr id="1" name=""/>
        <p:cNvGrpSpPr/>
        <p:nvPr/>
      </p:nvGrpSpPr>
      <p:grpSpPr>
        <a:xfrm>
          <a:off x="0" y="0"/>
          <a:ext cx="0" cy="0"/>
          <a:chOff x="0" y="0"/>
          <a:chExt cx="0" cy="0"/>
        </a:xfrm>
      </p:grpSpPr>
      <p:pic>
        <p:nvPicPr>
          <p:cNvPr id="3" name="图片 6"/>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838200" y="2335242"/>
            <a:ext cx="10515600" cy="1325563"/>
          </a:xfrm>
        </p:spPr>
        <p:txBody>
          <a:bodyPr/>
          <a:lstStyle>
            <a:lvl1pPr algn="ctr">
              <a:defRPr>
                <a:solidFill>
                  <a:srgbClr val="003B81"/>
                </a:solidFill>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Tree>
    <p:extLst>
      <p:ext uri="{BB962C8B-B14F-4D97-AF65-F5344CB8AC3E}">
        <p14:creationId xmlns:p14="http://schemas.microsoft.com/office/powerpoint/2010/main" val="33295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6"/>
            <a:ext cx="10515600"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838200" y="6356351"/>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defRPr>
            </a:lvl1pPr>
          </a:lstStyle>
          <a:p>
            <a:fld id="{3BC4037D-198D-7145-B48D-1E411A485D91}" type="datetimeFigureOut">
              <a:rPr lang="zh-CN" altLang="en-US"/>
              <a:pPr/>
              <a:t>2024/12/19</a:t>
            </a:fld>
            <a:endParaRPr lang="zh-CN" altLang="en-US"/>
          </a:p>
        </p:txBody>
      </p:sp>
      <p:sp>
        <p:nvSpPr>
          <p:cNvPr id="5" name="Footer Placeholder 4"/>
          <p:cNvSpPr>
            <a:spLocks noGrp="1"/>
          </p:cNvSpPr>
          <p:nvPr>
            <p:ph type="ftr" sz="quarter" idx="3"/>
          </p:nvPr>
        </p:nvSpPr>
        <p:spPr>
          <a:xfrm>
            <a:off x="4038600" y="6356351"/>
            <a:ext cx="41148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endParaRPr lang="zh-CN"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4FF5DF00-D922-BC43-8C56-82E5C858CEC8}"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Lst>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mn-lt"/>
          <a:ea typeface="+mn-ea"/>
          <a:cs typeface="宋体" charset="0"/>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mn-lt"/>
          <a:ea typeface="+mn-ea"/>
          <a:cs typeface="宋体" charset="0"/>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mn-lt"/>
          <a:ea typeface="+mn-ea"/>
          <a:cs typeface="宋体" charset="0"/>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宋体" charset="0"/>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mn-lt"/>
          <a:ea typeface="+mn-ea"/>
          <a:cs typeface="宋体"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pic>
        <p:nvPicPr>
          <p:cNvPr id="71" name="Google Shape;71;p13"/>
          <p:cNvPicPr preferRelativeResize="0">
            <a:picLocks noGrp="1"/>
          </p:cNvPicPr>
          <p:nvPr>
            <p:ph type="pic" idx="2"/>
          </p:nvPr>
        </p:nvPicPr>
        <p:blipFill rotWithShape="1">
          <a:blip r:embed="rId3">
            <a:alphaModFix/>
          </a:blip>
          <a:srcRect t="14792" b="14791"/>
          <a:stretch/>
        </p:blipFill>
        <p:spPr>
          <a:xfrm>
            <a:off x="1" y="-1316182"/>
            <a:ext cx="12191999" cy="6551368"/>
          </a:xfrm>
          <a:prstGeom prst="rect">
            <a:avLst/>
          </a:prstGeom>
          <a:noFill/>
          <a:ln>
            <a:noFill/>
          </a:ln>
        </p:spPr>
      </p:pic>
      <p:sp>
        <p:nvSpPr>
          <p:cNvPr id="72" name="Google Shape;72;p13"/>
          <p:cNvSpPr/>
          <p:nvPr/>
        </p:nvSpPr>
        <p:spPr>
          <a:xfrm>
            <a:off x="0" y="1294633"/>
            <a:ext cx="7972425" cy="2266950"/>
          </a:xfrm>
          <a:prstGeom prst="rect">
            <a:avLst/>
          </a:prstGeom>
          <a:solidFill>
            <a:srgbClr val="BDD7EE">
              <a:alpha val="69803"/>
            </a:srgbClr>
          </a:solidFill>
          <a:ln>
            <a:noFill/>
          </a:ln>
        </p:spPr>
        <p:txBody>
          <a:bodyPr spcFirstLastPara="1" wrap="square" lIns="91425" tIns="45700" rIns="91425" bIns="45700" anchor="ctr" anchorCtr="0">
            <a:noAutofit/>
          </a:bodyPr>
          <a:lstStyle/>
          <a:p>
            <a:pPr algn="ctr">
              <a:spcBef>
                <a:spcPts val="0"/>
              </a:spcBef>
              <a:spcAft>
                <a:spcPts val="0"/>
              </a:spcAft>
            </a:pPr>
            <a:endParaRPr>
              <a:solidFill>
                <a:srgbClr val="FFFFFF"/>
              </a:solidFill>
              <a:latin typeface="Calibri"/>
              <a:ea typeface="Calibri"/>
              <a:cs typeface="Calibri"/>
              <a:sym typeface="Calibri"/>
            </a:endParaRPr>
          </a:p>
        </p:txBody>
      </p:sp>
      <p:sp>
        <p:nvSpPr>
          <p:cNvPr id="73" name="Google Shape;73;p13"/>
          <p:cNvSpPr txBox="1">
            <a:spLocks noGrp="1"/>
          </p:cNvSpPr>
          <p:nvPr>
            <p:ph type="ctrTitle"/>
          </p:nvPr>
        </p:nvSpPr>
        <p:spPr>
          <a:xfrm>
            <a:off x="296812" y="1177112"/>
            <a:ext cx="7378800" cy="9318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r>
              <a:rPr lang="en-US" sz="4400" b="1" dirty="0">
                <a:solidFill>
                  <a:srgbClr val="000090"/>
                </a:solidFill>
                <a:latin typeface="Calibri"/>
                <a:ea typeface="Calibri"/>
                <a:cs typeface="Calibri"/>
                <a:sym typeface="Calibri"/>
              </a:rPr>
              <a:t>Understanding Major Declaration</a:t>
            </a:r>
            <a:endParaRPr sz="2880" dirty="0">
              <a:solidFill>
                <a:srgbClr val="000090"/>
              </a:solidFill>
            </a:endParaRPr>
          </a:p>
        </p:txBody>
      </p:sp>
      <p:sp>
        <p:nvSpPr>
          <p:cNvPr id="74" name="Google Shape;74;p13"/>
          <p:cNvSpPr txBox="1">
            <a:spLocks noGrp="1"/>
          </p:cNvSpPr>
          <p:nvPr>
            <p:ph type="subTitle" idx="1"/>
          </p:nvPr>
        </p:nvSpPr>
        <p:spPr>
          <a:xfrm>
            <a:off x="4210939" y="2674213"/>
            <a:ext cx="5278200" cy="543000"/>
          </a:xfrm>
          <a:prstGeom prst="rect">
            <a:avLst/>
          </a:prstGeom>
          <a:noFill/>
          <a:ln>
            <a:noFill/>
          </a:ln>
        </p:spPr>
        <p:txBody>
          <a:bodyPr spcFirstLastPara="1" vert="horz" wrap="square" lIns="91425" tIns="45700" rIns="91425" bIns="45700" numCol="1" anchor="t" anchorCtr="0" compatLnSpc="1">
            <a:prstTxWarp prst="textNoShape">
              <a:avLst/>
            </a:prstTxWarp>
            <a:noAutofit/>
          </a:bodyPr>
          <a:lstStyle/>
          <a:p>
            <a:pPr marL="0" indent="0">
              <a:spcBef>
                <a:spcPts val="0"/>
              </a:spcBef>
              <a:buClr>
                <a:srgbClr val="000090"/>
              </a:buClr>
              <a:buSzPts val="2800"/>
            </a:pPr>
            <a:r>
              <a:rPr lang="en-US" sz="2000" b="1" dirty="0">
                <a:solidFill>
                  <a:srgbClr val="000090"/>
                </a:solidFill>
              </a:rPr>
              <a:t>Office of Undergraduate Advising</a:t>
            </a:r>
          </a:p>
        </p:txBody>
      </p:sp>
    </p:spTree>
    <p:extLst>
      <p:ext uri="{BB962C8B-B14F-4D97-AF65-F5344CB8AC3E}">
        <p14:creationId xmlns:p14="http://schemas.microsoft.com/office/powerpoint/2010/main" val="988385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196" y="2128289"/>
            <a:ext cx="5411802" cy="2601421"/>
          </a:xfrm>
        </p:spPr>
        <p:txBody>
          <a:bodyPr/>
          <a:lstStyle/>
          <a:p>
            <a:r>
              <a:rPr lang="en-US" sz="2800" i="1" dirty="0">
                <a:latin typeface="+mn-lt"/>
              </a:rPr>
              <a:t>One of the very best tools for helping you learn about a particular major is located in the Student Center of DKU Hub – the What-if Report. You can view this report when you visit your Academic Advisor.</a:t>
            </a:r>
          </a:p>
        </p:txBody>
      </p:sp>
      <p:pic>
        <p:nvPicPr>
          <p:cNvPr id="4" name="Picture 3" descr="Graphical user interface, text, application&#10;&#10;Description automatically generated">
            <a:extLst>
              <a:ext uri="{FF2B5EF4-FFF2-40B4-BE49-F238E27FC236}">
                <a16:creationId xmlns:a16="http://schemas.microsoft.com/office/drawing/2014/main" id="{671BFA6D-96F8-4CFE-AFA2-3B6203AEB3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4943" y="553984"/>
            <a:ext cx="2908149" cy="535766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727005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346" y="827579"/>
            <a:ext cx="11719369" cy="2601421"/>
          </a:xfrm>
        </p:spPr>
        <p:txBody>
          <a:bodyPr/>
          <a:lstStyle/>
          <a:p>
            <a:r>
              <a:rPr lang="en-US" sz="2400" i="1" dirty="0">
                <a:latin typeface="+mn-lt"/>
              </a:rPr>
              <a:t>To start, your advisor can click on the What-if Report link in the Student Center then click on Create New Report on the next page.</a:t>
            </a:r>
          </a:p>
        </p:txBody>
      </p:sp>
      <p:pic>
        <p:nvPicPr>
          <p:cNvPr id="5" name="Picture 4">
            <a:extLst>
              <a:ext uri="{FF2B5EF4-FFF2-40B4-BE49-F238E27FC236}">
                <a16:creationId xmlns:a16="http://schemas.microsoft.com/office/drawing/2014/main" id="{EF8CF85C-6969-40D9-9000-430FEDB2FF46}"/>
              </a:ext>
            </a:extLst>
          </p:cNvPr>
          <p:cNvPicPr>
            <a:picLocks noChangeAspect="1"/>
          </p:cNvPicPr>
          <p:nvPr/>
        </p:nvPicPr>
        <p:blipFill>
          <a:blip r:embed="rId2"/>
          <a:stretch>
            <a:fillRect/>
          </a:stretch>
        </p:blipFill>
        <p:spPr>
          <a:xfrm>
            <a:off x="1823070" y="3201913"/>
            <a:ext cx="8545859" cy="1789636"/>
          </a:xfrm>
          <a:prstGeom prst="rect">
            <a:avLst/>
          </a:prstGeom>
        </p:spPr>
      </p:pic>
    </p:spTree>
    <p:extLst>
      <p:ext uri="{BB962C8B-B14F-4D97-AF65-F5344CB8AC3E}">
        <p14:creationId xmlns:p14="http://schemas.microsoft.com/office/powerpoint/2010/main" val="36973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77" y="1688088"/>
            <a:ext cx="4909778" cy="3804552"/>
          </a:xfrm>
        </p:spPr>
        <p:txBody>
          <a:bodyPr/>
          <a:lstStyle/>
          <a:p>
            <a:r>
              <a:rPr lang="en-US" sz="2800" i="1" dirty="0">
                <a:latin typeface="+mn-lt"/>
              </a:rPr>
              <a:t>On the next page be sure to leave the Catalog Year on the term you entered, the only thing you and your advisor want to edit would be the Area of Study, there on the middle column of the bottom section. You’ll get best results by only selecting one major at a time.</a:t>
            </a:r>
          </a:p>
        </p:txBody>
      </p:sp>
      <p:pic>
        <p:nvPicPr>
          <p:cNvPr id="5" name="Picture 4">
            <a:extLst>
              <a:ext uri="{FF2B5EF4-FFF2-40B4-BE49-F238E27FC236}">
                <a16:creationId xmlns:a16="http://schemas.microsoft.com/office/drawing/2014/main" id="{F4EED19C-C55D-408A-BF62-ADCCC7BE25C7}"/>
              </a:ext>
            </a:extLst>
          </p:cNvPr>
          <p:cNvPicPr>
            <a:picLocks noChangeAspect="1"/>
          </p:cNvPicPr>
          <p:nvPr/>
        </p:nvPicPr>
        <p:blipFill>
          <a:blip r:embed="rId2"/>
          <a:stretch>
            <a:fillRect/>
          </a:stretch>
        </p:blipFill>
        <p:spPr>
          <a:xfrm>
            <a:off x="5423904" y="470927"/>
            <a:ext cx="6438900" cy="623887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523536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43" y="859750"/>
            <a:ext cx="11988310" cy="1625267"/>
          </a:xfrm>
        </p:spPr>
        <p:txBody>
          <a:bodyPr/>
          <a:lstStyle/>
          <a:p>
            <a:r>
              <a:rPr lang="en-US" sz="2400" i="1" dirty="0">
                <a:latin typeface="+mn-lt"/>
              </a:rPr>
              <a:t>This is the report you were looking for. What this is doing is taking your classes and putting them into the degree you selected so you can see how much progress you have in that program. The top section is always the same for every major – total credits taken/needed, progress on language, core, capstone courses, etc. Where things become useful is partway down when you get to the major section.</a:t>
            </a:r>
          </a:p>
        </p:txBody>
      </p:sp>
      <p:pic>
        <p:nvPicPr>
          <p:cNvPr id="4" name="Picture 3">
            <a:extLst>
              <a:ext uri="{FF2B5EF4-FFF2-40B4-BE49-F238E27FC236}">
                <a16:creationId xmlns:a16="http://schemas.microsoft.com/office/drawing/2014/main" id="{B4E7A621-8883-4704-BCFF-65C5D4A2C9D4}"/>
              </a:ext>
            </a:extLst>
          </p:cNvPr>
          <p:cNvPicPr>
            <a:picLocks noChangeAspect="1"/>
          </p:cNvPicPr>
          <p:nvPr/>
        </p:nvPicPr>
        <p:blipFill>
          <a:blip r:embed="rId2"/>
          <a:stretch>
            <a:fillRect/>
          </a:stretch>
        </p:blipFill>
        <p:spPr>
          <a:xfrm>
            <a:off x="283789" y="2726729"/>
            <a:ext cx="5460795" cy="1817536"/>
          </a:xfrm>
          <a:prstGeom prst="rect">
            <a:avLst/>
          </a:prstGeom>
          <a:effectLst>
            <a:outerShdw blurRad="63500" sx="102000" sy="102000" algn="ctr" rotWithShape="0">
              <a:prstClr val="black">
                <a:alpha val="40000"/>
              </a:prstClr>
            </a:outerShdw>
          </a:effectLst>
        </p:spPr>
      </p:pic>
      <p:sp>
        <p:nvSpPr>
          <p:cNvPr id="6" name="Title 1">
            <a:extLst>
              <a:ext uri="{FF2B5EF4-FFF2-40B4-BE49-F238E27FC236}">
                <a16:creationId xmlns:a16="http://schemas.microsoft.com/office/drawing/2014/main" id="{F33C20F9-F7A8-4F81-AF21-A94CF2D5CAAD}"/>
              </a:ext>
            </a:extLst>
          </p:cNvPr>
          <p:cNvSpPr txBox="1">
            <a:spLocks/>
          </p:cNvSpPr>
          <p:nvPr/>
        </p:nvSpPr>
        <p:spPr bwMode="auto">
          <a:xfrm>
            <a:off x="697103" y="4721429"/>
            <a:ext cx="7392647" cy="16252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Autofit/>
          </a:bodyPr>
          <a:lstStyle>
            <a:lvl1pPr algn="l" rtl="0" eaLnBrk="1" fontAlgn="base" hangingPunct="1">
              <a:lnSpc>
                <a:spcPct val="90000"/>
              </a:lnSpc>
              <a:spcBef>
                <a:spcPct val="0"/>
              </a:spcBef>
              <a:spcAft>
                <a:spcPct val="0"/>
              </a:spcAft>
              <a:defRPr sz="3600" kern="1200">
                <a:solidFill>
                  <a:srgbClr val="003B81"/>
                </a:solidFill>
                <a:latin typeface="微软雅黑" panose="020B0503020204020204" pitchFamily="34" charset="-122"/>
                <a:ea typeface="微软雅黑" panose="020B0503020204020204" pitchFamily="34" charset="-122"/>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sz="2400" i="1" dirty="0">
                <a:latin typeface="+mn-lt"/>
              </a:rPr>
              <a:t>By default sections you completed are collapsed, but you can expand or collapse sections at will by using the arrow on the left hand side of each header line. Here is the same page with one of the sections expanded.</a:t>
            </a:r>
          </a:p>
        </p:txBody>
      </p:sp>
      <p:pic>
        <p:nvPicPr>
          <p:cNvPr id="8" name="Picture 7">
            <a:extLst>
              <a:ext uri="{FF2B5EF4-FFF2-40B4-BE49-F238E27FC236}">
                <a16:creationId xmlns:a16="http://schemas.microsoft.com/office/drawing/2014/main" id="{2E11C11C-EAA2-4786-9E6A-B8A89629721D}"/>
              </a:ext>
            </a:extLst>
          </p:cNvPr>
          <p:cNvPicPr>
            <a:picLocks noChangeAspect="1"/>
          </p:cNvPicPr>
          <p:nvPr/>
        </p:nvPicPr>
        <p:blipFill>
          <a:blip r:embed="rId3"/>
          <a:stretch>
            <a:fillRect/>
          </a:stretch>
        </p:blipFill>
        <p:spPr>
          <a:xfrm>
            <a:off x="8089750" y="3576536"/>
            <a:ext cx="3267420" cy="306717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98107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8088"/>
            <a:ext cx="12191999" cy="3804552"/>
          </a:xfrm>
        </p:spPr>
        <p:txBody>
          <a:bodyPr/>
          <a:lstStyle/>
          <a:p>
            <a:r>
              <a:rPr lang="en-US" sz="2800" i="1" dirty="0">
                <a:latin typeface="+mn-lt"/>
              </a:rPr>
              <a:t>What this means is that you now have a tool that can show you your real progress in any degree DKU offers. This is all of the same information found in your bulletin, just customized specifically to you.</a:t>
            </a:r>
            <a:br>
              <a:rPr lang="en-US" sz="2800" i="1" dirty="0">
                <a:latin typeface="+mn-lt"/>
              </a:rPr>
            </a:br>
            <a:br>
              <a:rPr lang="en-US" sz="2800" i="1" dirty="0">
                <a:latin typeface="+mn-lt"/>
              </a:rPr>
            </a:br>
            <a:r>
              <a:rPr lang="en-US" sz="2800" i="1" dirty="0">
                <a:latin typeface="+mn-lt"/>
              </a:rPr>
              <a:t>Of course, looking at a single major at a time is only one way to use this tool. You can also use them to compare between programs by opening two versions in separate windows. </a:t>
            </a:r>
          </a:p>
        </p:txBody>
      </p:sp>
    </p:spTree>
    <p:extLst>
      <p:ext uri="{BB962C8B-B14F-4D97-AF65-F5344CB8AC3E}">
        <p14:creationId xmlns:p14="http://schemas.microsoft.com/office/powerpoint/2010/main" val="240016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88841"/>
            <a:ext cx="12191999" cy="1098143"/>
          </a:xfrm>
        </p:spPr>
        <p:txBody>
          <a:bodyPr/>
          <a:lstStyle/>
          <a:p>
            <a:r>
              <a:rPr lang="en-US" sz="2000" i="1" dirty="0">
                <a:latin typeface="+mn-lt"/>
              </a:rPr>
              <a:t>For example, if Sam knew he wanted to learn public policy but wanted to compare how it is set up between two different majors he can open both. The system doesn’t always like this so be sure not to hit the back button on the first window or else you’d have to redo it. </a:t>
            </a:r>
          </a:p>
        </p:txBody>
      </p:sp>
      <p:pic>
        <p:nvPicPr>
          <p:cNvPr id="4" name="Picture 3">
            <a:extLst>
              <a:ext uri="{FF2B5EF4-FFF2-40B4-BE49-F238E27FC236}">
                <a16:creationId xmlns:a16="http://schemas.microsoft.com/office/drawing/2014/main" id="{57624DCD-C724-4395-9F56-4022E24DCC97}"/>
              </a:ext>
            </a:extLst>
          </p:cNvPr>
          <p:cNvPicPr>
            <a:picLocks noChangeAspect="1"/>
          </p:cNvPicPr>
          <p:nvPr/>
        </p:nvPicPr>
        <p:blipFill>
          <a:blip r:embed="rId2"/>
          <a:stretch>
            <a:fillRect/>
          </a:stretch>
        </p:blipFill>
        <p:spPr>
          <a:xfrm>
            <a:off x="344582" y="2210864"/>
            <a:ext cx="3362190" cy="4002909"/>
          </a:xfrm>
          <a:prstGeom prst="rect">
            <a:avLst/>
          </a:prstGeom>
        </p:spPr>
      </p:pic>
      <p:pic>
        <p:nvPicPr>
          <p:cNvPr id="6" name="Picture 5">
            <a:extLst>
              <a:ext uri="{FF2B5EF4-FFF2-40B4-BE49-F238E27FC236}">
                <a16:creationId xmlns:a16="http://schemas.microsoft.com/office/drawing/2014/main" id="{BDB8A662-7FED-42FD-B9E1-1F4FE3DF88A0}"/>
              </a:ext>
            </a:extLst>
          </p:cNvPr>
          <p:cNvPicPr>
            <a:picLocks noChangeAspect="1"/>
          </p:cNvPicPr>
          <p:nvPr/>
        </p:nvPicPr>
        <p:blipFill>
          <a:blip r:embed="rId3"/>
          <a:stretch>
            <a:fillRect/>
          </a:stretch>
        </p:blipFill>
        <p:spPr>
          <a:xfrm>
            <a:off x="4006420" y="2210864"/>
            <a:ext cx="2981098" cy="4410468"/>
          </a:xfrm>
          <a:prstGeom prst="rect">
            <a:avLst/>
          </a:prstGeom>
        </p:spPr>
      </p:pic>
      <p:sp>
        <p:nvSpPr>
          <p:cNvPr id="7" name="Title 1">
            <a:extLst>
              <a:ext uri="{FF2B5EF4-FFF2-40B4-BE49-F238E27FC236}">
                <a16:creationId xmlns:a16="http://schemas.microsoft.com/office/drawing/2014/main" id="{7E61BF8D-2BC5-4EB3-A0F0-AAD0FB4E0F96}"/>
              </a:ext>
            </a:extLst>
          </p:cNvPr>
          <p:cNvSpPr txBox="1">
            <a:spLocks/>
          </p:cNvSpPr>
          <p:nvPr/>
        </p:nvSpPr>
        <p:spPr bwMode="auto">
          <a:xfrm>
            <a:off x="7143078" y="2879928"/>
            <a:ext cx="4883971" cy="28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Autofit/>
          </a:bodyPr>
          <a:lstStyle>
            <a:lvl1pPr algn="l" rtl="0" eaLnBrk="1" fontAlgn="base" hangingPunct="1">
              <a:lnSpc>
                <a:spcPct val="90000"/>
              </a:lnSpc>
              <a:spcBef>
                <a:spcPct val="0"/>
              </a:spcBef>
              <a:spcAft>
                <a:spcPct val="0"/>
              </a:spcAft>
              <a:defRPr sz="3600" kern="1200">
                <a:solidFill>
                  <a:srgbClr val="003B81"/>
                </a:solidFill>
                <a:latin typeface="微软雅黑" panose="020B0503020204020204" pitchFamily="34" charset="-122"/>
                <a:ea typeface="微软雅黑" panose="020B0503020204020204" pitchFamily="34" charset="-122"/>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sz="2000" i="1" dirty="0">
                <a:latin typeface="+mn-lt"/>
              </a:rPr>
              <a:t>Besides comparing between majors you can also compare tracks within a major or click on individual courses to learn more about each of them. If you’re still trying to pick a major be sure to explore this tool with your advisor.</a:t>
            </a:r>
          </a:p>
        </p:txBody>
      </p:sp>
    </p:spTree>
    <p:extLst>
      <p:ext uri="{BB962C8B-B14F-4D97-AF65-F5344CB8AC3E}">
        <p14:creationId xmlns:p14="http://schemas.microsoft.com/office/powerpoint/2010/main" val="2877809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1984-6BC9-40C7-8DC7-CDA1FEEED6FD}"/>
              </a:ext>
            </a:extLst>
          </p:cNvPr>
          <p:cNvSpPr>
            <a:spLocks noGrp="1"/>
          </p:cNvSpPr>
          <p:nvPr>
            <p:ph type="title"/>
          </p:nvPr>
        </p:nvSpPr>
        <p:spPr/>
        <p:txBody>
          <a:bodyPr/>
          <a:lstStyle/>
          <a:p>
            <a:r>
              <a:rPr lang="en-US" dirty="0">
                <a:latin typeface="微软雅黑"/>
                <a:ea typeface="微软雅黑"/>
              </a:rPr>
              <a:t>The Process</a:t>
            </a:r>
            <a:endParaRPr lang="en-US" dirty="0"/>
          </a:p>
        </p:txBody>
      </p:sp>
    </p:spTree>
    <p:extLst>
      <p:ext uri="{BB962C8B-B14F-4D97-AF65-F5344CB8AC3E}">
        <p14:creationId xmlns:p14="http://schemas.microsoft.com/office/powerpoint/2010/main" val="37810656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Declaration Process</a:t>
            </a:r>
          </a:p>
        </p:txBody>
      </p:sp>
      <p:sp>
        <p:nvSpPr>
          <p:cNvPr id="3" name="Content Placeholder 2"/>
          <p:cNvSpPr>
            <a:spLocks noGrp="1"/>
          </p:cNvSpPr>
          <p:nvPr>
            <p:ph idx="1"/>
          </p:nvPr>
        </p:nvSpPr>
        <p:spPr/>
        <p:txBody>
          <a:bodyPr/>
          <a:lstStyle/>
          <a:p>
            <a:r>
              <a:rPr lang="en-US" b="1" dirty="0">
                <a:latin typeface="微软雅黑"/>
                <a:ea typeface="微软雅黑"/>
              </a:rPr>
              <a:t>1. Prepare to Declare</a:t>
            </a:r>
          </a:p>
          <a:p>
            <a:pPr marL="457200" indent="-457200">
              <a:buFont typeface="Wingdings" panose="05000000000000000000" pitchFamily="2" charset="2"/>
              <a:buChar char="q"/>
            </a:pPr>
            <a:r>
              <a:rPr lang="en-US" dirty="0"/>
              <a:t>Consult resources: UG Advising Resource Page</a:t>
            </a:r>
          </a:p>
          <a:p>
            <a:pPr marL="457200" indent="-457200">
              <a:buFont typeface="Wingdings" panose="05000000000000000000" pitchFamily="2" charset="2"/>
              <a:buChar char="q"/>
            </a:pPr>
            <a:r>
              <a:rPr lang="en-US" dirty="0">
                <a:latin typeface="微软雅黑"/>
                <a:ea typeface="微软雅黑"/>
              </a:rPr>
              <a:t>Prepare materials</a:t>
            </a:r>
          </a:p>
          <a:p>
            <a:pPr marL="914400" lvl="1" indent="-457200">
              <a:buFont typeface="Wingdings" panose="05000000000000000000" pitchFamily="2" charset="2"/>
              <a:buChar char="q"/>
            </a:pPr>
            <a:r>
              <a:rPr lang="en-US" dirty="0">
                <a:latin typeface="微软雅黑"/>
                <a:ea typeface="微软雅黑"/>
              </a:rPr>
              <a:t>What-If Report</a:t>
            </a:r>
          </a:p>
          <a:p>
            <a:pPr marL="914400" lvl="1" indent="-457200">
              <a:buFont typeface="Wingdings" panose="05000000000000000000" pitchFamily="2" charset="2"/>
              <a:buChar char="q"/>
            </a:pPr>
            <a:r>
              <a:rPr lang="en-US" dirty="0">
                <a:latin typeface="Microsoft YaHei"/>
                <a:ea typeface="Microsoft YaHei"/>
              </a:rPr>
              <a:t>Four-Year Plan</a:t>
            </a:r>
            <a:endParaRPr lang="en-US" dirty="0"/>
          </a:p>
          <a:p>
            <a:endParaRPr lang="en-US" dirty="0"/>
          </a:p>
        </p:txBody>
      </p:sp>
    </p:spTree>
    <p:extLst>
      <p:ext uri="{BB962C8B-B14F-4D97-AF65-F5344CB8AC3E}">
        <p14:creationId xmlns:p14="http://schemas.microsoft.com/office/powerpoint/2010/main" val="3196657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Declaration Process</a:t>
            </a:r>
          </a:p>
        </p:txBody>
      </p:sp>
      <p:sp>
        <p:nvSpPr>
          <p:cNvPr id="3" name="Content Placeholder 2"/>
          <p:cNvSpPr>
            <a:spLocks noGrp="1"/>
          </p:cNvSpPr>
          <p:nvPr>
            <p:ph idx="1"/>
          </p:nvPr>
        </p:nvSpPr>
        <p:spPr/>
        <p:txBody>
          <a:bodyPr/>
          <a:lstStyle/>
          <a:p>
            <a:r>
              <a:rPr lang="en-US" b="1" dirty="0">
                <a:latin typeface="微软雅黑"/>
                <a:ea typeface="微软雅黑"/>
              </a:rPr>
              <a:t>2. Advisor Meeting</a:t>
            </a:r>
          </a:p>
          <a:p>
            <a:pPr marL="457200" indent="-457200">
              <a:buFont typeface="Wingdings" panose="05000000000000000000" pitchFamily="2" charset="2"/>
              <a:buChar char="q"/>
            </a:pPr>
            <a:r>
              <a:rPr lang="en-US" dirty="0"/>
              <a:t>Meet with advisor well before the declaration deadline</a:t>
            </a:r>
          </a:p>
          <a:p>
            <a:pPr marL="457200" indent="-457200">
              <a:buFont typeface="Wingdings" panose="05000000000000000000" pitchFamily="2" charset="2"/>
              <a:buChar char="q"/>
            </a:pPr>
            <a:r>
              <a:rPr lang="en-US" dirty="0">
                <a:latin typeface="微软雅黑"/>
                <a:ea typeface="微软雅黑"/>
              </a:rPr>
              <a:t>Review and approve what-if report, four-year plan</a:t>
            </a:r>
          </a:p>
          <a:p>
            <a:pPr marL="457200" indent="-457200">
              <a:buFont typeface="Wingdings" panose="05000000000000000000" pitchFamily="2" charset="2"/>
              <a:buChar char="q"/>
            </a:pPr>
            <a:r>
              <a:rPr lang="en-US" dirty="0">
                <a:latin typeface="微软雅黑"/>
                <a:ea typeface="微软雅黑"/>
              </a:rPr>
              <a:t>Remove Academic Advising Hold only after reviewing both documents</a:t>
            </a:r>
          </a:p>
          <a:p>
            <a:pPr marL="457200" indent="-457200">
              <a:buFont typeface="Wingdings" panose="05000000000000000000" pitchFamily="2" charset="2"/>
              <a:buChar char="q"/>
            </a:pPr>
            <a:endParaRPr lang="en-US" sz="1800" dirty="0"/>
          </a:p>
          <a:p>
            <a:r>
              <a:rPr lang="en-US" sz="2400" i="1" dirty="0"/>
              <a:t>Students who do not declare their major will be prevented from registering for classes for their fifth undergraduate semester and from participating in a semester or study abroad program.</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5401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Declaration Process</a:t>
            </a:r>
          </a:p>
        </p:txBody>
      </p:sp>
      <p:sp>
        <p:nvSpPr>
          <p:cNvPr id="3" name="Content Placeholder 2"/>
          <p:cNvSpPr>
            <a:spLocks noGrp="1"/>
          </p:cNvSpPr>
          <p:nvPr>
            <p:ph idx="1"/>
          </p:nvPr>
        </p:nvSpPr>
        <p:spPr/>
        <p:txBody>
          <a:bodyPr/>
          <a:lstStyle/>
          <a:p>
            <a:r>
              <a:rPr lang="en-US" b="1" dirty="0">
                <a:latin typeface="微软雅黑"/>
                <a:ea typeface="微软雅黑"/>
              </a:rPr>
              <a:t>3. Declaration</a:t>
            </a:r>
          </a:p>
          <a:p>
            <a:pPr marL="457200" indent="-457200">
              <a:buFont typeface="Wingdings" panose="05000000000000000000" pitchFamily="2" charset="2"/>
              <a:buChar char="q"/>
            </a:pPr>
            <a:r>
              <a:rPr lang="en-US" dirty="0">
                <a:latin typeface="微软雅黑"/>
                <a:ea typeface="微软雅黑"/>
              </a:rPr>
              <a:t>Student submits Qualtrics survey to formally declare, deadline is forthcoming but expect it in </a:t>
            </a:r>
            <a:r>
              <a:rPr lang="en-US" b="1" dirty="0">
                <a:latin typeface="微软雅黑"/>
                <a:ea typeface="微软雅黑"/>
              </a:rPr>
              <a:t>March, 2023</a:t>
            </a:r>
          </a:p>
          <a:p>
            <a:endParaRPr lang="en-US" dirty="0"/>
          </a:p>
          <a:p>
            <a:r>
              <a:rPr lang="en-US" sz="2400" dirty="0"/>
              <a:t>Office of Undergraduate Advising will share list of declared students with Division Chairs and Major Conveners. Office of the Registrar will process formal declarations and apply majors in </a:t>
            </a:r>
            <a:r>
              <a:rPr lang="en-US" sz="2400" dirty="0" err="1"/>
              <a:t>DKUHub</a:t>
            </a:r>
            <a:r>
              <a:rPr lang="en-US" sz="2400" dirty="0"/>
              <a:t>.</a:t>
            </a:r>
          </a:p>
          <a:p>
            <a:endParaRPr lang="en-US" dirty="0"/>
          </a:p>
        </p:txBody>
      </p:sp>
    </p:spTree>
    <p:extLst>
      <p:ext uri="{BB962C8B-B14F-4D97-AF65-F5344CB8AC3E}">
        <p14:creationId xmlns:p14="http://schemas.microsoft.com/office/powerpoint/2010/main" val="228391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1984-6BC9-40C7-8DC7-CDA1FEEED6FD}"/>
              </a:ext>
            </a:extLst>
          </p:cNvPr>
          <p:cNvSpPr>
            <a:spLocks noGrp="1"/>
          </p:cNvSpPr>
          <p:nvPr>
            <p:ph type="title"/>
          </p:nvPr>
        </p:nvSpPr>
        <p:spPr/>
        <p:txBody>
          <a:bodyPr/>
          <a:lstStyle/>
          <a:p>
            <a:r>
              <a:rPr lang="en-US" dirty="0">
                <a:latin typeface="微软雅黑"/>
                <a:ea typeface="微软雅黑"/>
              </a:rPr>
              <a:t>Thinking about your major</a:t>
            </a:r>
            <a:endParaRPr lang="en-US" dirty="0"/>
          </a:p>
        </p:txBody>
      </p:sp>
    </p:spTree>
    <p:extLst>
      <p:ext uri="{BB962C8B-B14F-4D97-AF65-F5344CB8AC3E}">
        <p14:creationId xmlns:p14="http://schemas.microsoft.com/office/powerpoint/2010/main" val="112922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Declaration Resources</a:t>
            </a:r>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latin typeface="微软雅黑"/>
                <a:ea typeface="微软雅黑"/>
              </a:rPr>
              <a:t>Undergraduate Bulletin</a:t>
            </a:r>
            <a:endParaRPr lang="en-US" dirty="0"/>
          </a:p>
          <a:p>
            <a:pPr marL="457200" indent="-457200">
              <a:buFont typeface="Arial" panose="020B0604020202020204" pitchFamily="34" charset="0"/>
              <a:buChar char="•"/>
            </a:pPr>
            <a:r>
              <a:rPr lang="en-US" dirty="0"/>
              <a:t>List of Majors and MOE Chinese degree names</a:t>
            </a:r>
          </a:p>
          <a:p>
            <a:pPr marL="457200" indent="-457200">
              <a:buFont typeface="Arial" panose="020B0604020202020204" pitchFamily="34" charset="0"/>
              <a:buChar char="•"/>
            </a:pPr>
            <a:r>
              <a:rPr lang="en-US" dirty="0">
                <a:latin typeface="微软雅黑"/>
                <a:ea typeface="微软雅黑"/>
              </a:rPr>
              <a:t>DKU Course Planning sheet</a:t>
            </a:r>
          </a:p>
          <a:p>
            <a:pPr marL="457200" indent="-457200">
              <a:buFont typeface="Arial" panose="020B0604020202020204" pitchFamily="34" charset="0"/>
              <a:buChar char="•"/>
            </a:pPr>
            <a:r>
              <a:rPr lang="en-US" dirty="0">
                <a:latin typeface="微软雅黑"/>
                <a:ea typeface="微软雅黑"/>
              </a:rPr>
              <a:t>What-if Report in </a:t>
            </a:r>
            <a:r>
              <a:rPr lang="en-US" dirty="0" err="1">
                <a:latin typeface="微软雅黑"/>
                <a:ea typeface="微软雅黑"/>
              </a:rPr>
              <a:t>DKUHub</a:t>
            </a:r>
            <a:endParaRPr lang="en-US" dirty="0"/>
          </a:p>
          <a:p>
            <a:pPr marL="457200" indent="-457200">
              <a:buFont typeface="Arial" panose="020B0604020202020204" pitchFamily="34" charset="0"/>
              <a:buChar char="•"/>
            </a:pPr>
            <a:r>
              <a:rPr lang="en-US" dirty="0">
                <a:latin typeface="微软雅黑"/>
                <a:ea typeface="微软雅黑"/>
              </a:rPr>
              <a:t>Four-Year Plan Worksheet</a:t>
            </a:r>
          </a:p>
          <a:p>
            <a:endParaRPr lang="en-US" dirty="0"/>
          </a:p>
          <a:p>
            <a:r>
              <a:rPr lang="en-US" sz="2400" i="1" dirty="0">
                <a:latin typeface="微软雅黑"/>
                <a:ea typeface="微软雅黑"/>
              </a:rPr>
              <a:t>Links and how-to guides are located at </a:t>
            </a:r>
            <a:r>
              <a:rPr lang="en-US" sz="2400" b="1" dirty="0">
                <a:latin typeface="Microsoft YaHei"/>
                <a:ea typeface="Microsoft YaHei"/>
              </a:rPr>
              <a:t>UG Advising Student Resources page/ Major Exploration Resources</a:t>
            </a:r>
          </a:p>
        </p:txBody>
      </p:sp>
    </p:spTree>
    <p:extLst>
      <p:ext uri="{BB962C8B-B14F-4D97-AF65-F5344CB8AC3E}">
        <p14:creationId xmlns:p14="http://schemas.microsoft.com/office/powerpoint/2010/main" val="1797794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Declaration Resources</a:t>
            </a:r>
          </a:p>
        </p:txBody>
      </p:sp>
      <p:sp>
        <p:nvSpPr>
          <p:cNvPr id="3" name="Content Placeholder 2"/>
          <p:cNvSpPr>
            <a:spLocks noGrp="1"/>
          </p:cNvSpPr>
          <p:nvPr>
            <p:ph idx="1"/>
          </p:nvPr>
        </p:nvSpPr>
        <p:spPr>
          <a:xfrm>
            <a:off x="838200" y="2061556"/>
            <a:ext cx="10515600" cy="4539790"/>
          </a:xfrm>
        </p:spPr>
        <p:txBody>
          <a:bodyPr/>
          <a:lstStyle/>
          <a:p>
            <a:r>
              <a:rPr lang="en-US" b="1" dirty="0"/>
              <a:t>Student Points of Contact</a:t>
            </a:r>
          </a:p>
          <a:p>
            <a:pPr marL="457200" indent="-457200">
              <a:buFont typeface="Arial" panose="020B0604020202020204" pitchFamily="34" charset="0"/>
              <a:buChar char="•"/>
            </a:pPr>
            <a:r>
              <a:rPr lang="en-US" dirty="0"/>
              <a:t>Academic Advisor</a:t>
            </a:r>
          </a:p>
          <a:p>
            <a:pPr marL="457200" indent="-457200">
              <a:buFont typeface="Arial" panose="020B0604020202020204" pitchFamily="34" charset="0"/>
              <a:buChar char="•"/>
            </a:pPr>
            <a:r>
              <a:rPr lang="en-US" dirty="0">
                <a:latin typeface="微软雅黑"/>
                <a:ea typeface="微软雅黑"/>
              </a:rPr>
              <a:t>Major Convener, Division Chair</a:t>
            </a:r>
          </a:p>
          <a:p>
            <a:pPr marL="457200" indent="-457200">
              <a:buFont typeface="Arial" panose="020B0604020202020204" pitchFamily="34" charset="0"/>
              <a:buChar char="•"/>
            </a:pPr>
            <a:r>
              <a:rPr lang="en-US" dirty="0"/>
              <a:t>Office of Undergraduate Advising</a:t>
            </a:r>
          </a:p>
        </p:txBody>
      </p:sp>
    </p:spTree>
    <p:extLst>
      <p:ext uri="{BB962C8B-B14F-4D97-AF65-F5344CB8AC3E}">
        <p14:creationId xmlns:p14="http://schemas.microsoft.com/office/powerpoint/2010/main" val="3298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4303" y="2432947"/>
            <a:ext cx="7824469" cy="1511731"/>
          </a:xfrm>
        </p:spPr>
        <p:txBody>
          <a:bodyPr>
            <a:normAutofit fontScale="90000"/>
          </a:bodyPr>
          <a:lstStyle/>
          <a:p>
            <a:r>
              <a:rPr lang="en-US" sz="4900" b="1" dirty="0"/>
              <a:t>Questions? </a:t>
            </a:r>
            <a:br>
              <a:rPr lang="en-US" sz="4900" b="1" dirty="0"/>
            </a:br>
            <a:br>
              <a:rPr lang="en-US" dirty="0"/>
            </a:br>
            <a:r>
              <a:rPr lang="en-US" dirty="0"/>
              <a:t>advising@dukekunshan.edu.cn</a:t>
            </a:r>
            <a:br>
              <a:rPr lang="en-US" dirty="0"/>
            </a:br>
            <a:endParaRPr lang="en-US" dirty="0"/>
          </a:p>
        </p:txBody>
      </p:sp>
    </p:spTree>
    <p:extLst>
      <p:ext uri="{BB962C8B-B14F-4D97-AF65-F5344CB8AC3E}">
        <p14:creationId xmlns:p14="http://schemas.microsoft.com/office/powerpoint/2010/main" val="2905891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2579"/>
            <a:ext cx="10515600" cy="4232052"/>
          </a:xfrm>
        </p:spPr>
        <p:txBody>
          <a:bodyPr/>
          <a:lstStyle/>
          <a:p>
            <a:r>
              <a:rPr lang="en-US" sz="3200" i="1" dirty="0">
                <a:latin typeface="+mn-lt"/>
              </a:rPr>
              <a:t>All students in their second year who have not taken a leave of absence previously are required to declare their major during the Spring of their second year. If you already know what you want to declare then go straight to the section covering the declaration process. If you are still deciding which to pick then please continue with this one. </a:t>
            </a:r>
          </a:p>
        </p:txBody>
      </p:sp>
    </p:spTree>
    <p:extLst>
      <p:ext uri="{BB962C8B-B14F-4D97-AF65-F5344CB8AC3E}">
        <p14:creationId xmlns:p14="http://schemas.microsoft.com/office/powerpoint/2010/main" val="32230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198" y="991633"/>
            <a:ext cx="10823604" cy="784616"/>
          </a:xfrm>
        </p:spPr>
        <p:txBody>
          <a:bodyPr/>
          <a:lstStyle/>
          <a:p>
            <a:r>
              <a:rPr lang="en-US" sz="2800" i="1" dirty="0">
                <a:latin typeface="+mn-lt"/>
              </a:rPr>
              <a:t>Choosing a major can be stressful but it can help to keep several key points in mind:</a:t>
            </a:r>
          </a:p>
        </p:txBody>
      </p:sp>
      <p:sp>
        <p:nvSpPr>
          <p:cNvPr id="5" name="Title 1">
            <a:extLst>
              <a:ext uri="{FF2B5EF4-FFF2-40B4-BE49-F238E27FC236}">
                <a16:creationId xmlns:a16="http://schemas.microsoft.com/office/drawing/2014/main" id="{2C8448E6-D240-429F-9F3E-F7B388C0136F}"/>
              </a:ext>
            </a:extLst>
          </p:cNvPr>
          <p:cNvSpPr txBox="1">
            <a:spLocks/>
          </p:cNvSpPr>
          <p:nvPr/>
        </p:nvSpPr>
        <p:spPr bwMode="auto">
          <a:xfrm>
            <a:off x="281792" y="2072960"/>
            <a:ext cx="5336735" cy="3664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Autofit/>
          </a:bodyPr>
          <a:lstStyle>
            <a:lvl1pPr algn="l" rtl="0" eaLnBrk="1" fontAlgn="base" hangingPunct="1">
              <a:lnSpc>
                <a:spcPct val="90000"/>
              </a:lnSpc>
              <a:spcBef>
                <a:spcPct val="0"/>
              </a:spcBef>
              <a:spcAft>
                <a:spcPct val="0"/>
              </a:spcAft>
              <a:defRPr sz="3600" kern="1200">
                <a:solidFill>
                  <a:srgbClr val="003B81"/>
                </a:solidFill>
                <a:latin typeface="微软雅黑" panose="020B0503020204020204" pitchFamily="34" charset="-122"/>
                <a:ea typeface="微软雅黑" panose="020B0503020204020204" pitchFamily="34" charset="-122"/>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marL="457200" indent="-457200">
              <a:buFont typeface="+mj-lt"/>
              <a:buAutoNum type="arabicPeriod"/>
            </a:pPr>
            <a:r>
              <a:rPr lang="en-US" sz="2000" b="1" dirty="0">
                <a:latin typeface="+mn-lt"/>
              </a:rPr>
              <a:t>Major =/= job. </a:t>
            </a:r>
            <a:br>
              <a:rPr lang="en-US" sz="2000" b="1" dirty="0">
                <a:latin typeface="+mn-lt"/>
              </a:rPr>
            </a:br>
            <a:r>
              <a:rPr lang="en-US" sz="2000" dirty="0">
                <a:latin typeface="+mn-lt"/>
              </a:rPr>
              <a:t>What this means is that there is no one job that graduates from a particular major must pursue nor does not declaring a specific major mean you will never work in that field. While it is true that certain major/career combinations may be easier to match than others DKU majors are interdisciplinary in nature. Graduates from any major can go on to do many different types of things. You have lots of options to choose from and that is a good thing. </a:t>
            </a:r>
          </a:p>
        </p:txBody>
      </p:sp>
      <p:pic>
        <p:nvPicPr>
          <p:cNvPr id="6" name="Picture 5" descr="A person walking through a maze&#10;&#10;Description automatically generated with medium confidence">
            <a:extLst>
              <a:ext uri="{FF2B5EF4-FFF2-40B4-BE49-F238E27FC236}">
                <a16:creationId xmlns:a16="http://schemas.microsoft.com/office/drawing/2014/main" id="{16103821-0947-431A-9E34-07134572346A}"/>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618528" y="2126750"/>
            <a:ext cx="5959308" cy="3380198"/>
          </a:xfrm>
          <a:prstGeom prst="rect">
            <a:avLst/>
          </a:prstGeom>
        </p:spPr>
      </p:pic>
    </p:spTree>
    <p:extLst>
      <p:ext uri="{BB962C8B-B14F-4D97-AF65-F5344CB8AC3E}">
        <p14:creationId xmlns:p14="http://schemas.microsoft.com/office/powerpoint/2010/main" val="800968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8448E6-D240-429F-9F3E-F7B388C0136F}"/>
              </a:ext>
            </a:extLst>
          </p:cNvPr>
          <p:cNvSpPr txBox="1">
            <a:spLocks/>
          </p:cNvSpPr>
          <p:nvPr/>
        </p:nvSpPr>
        <p:spPr bwMode="auto">
          <a:xfrm>
            <a:off x="5065161" y="1623324"/>
            <a:ext cx="5844558" cy="3664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Autofit/>
          </a:bodyPr>
          <a:lstStyle>
            <a:lvl1pPr algn="l" rtl="0" eaLnBrk="1" fontAlgn="base" hangingPunct="1">
              <a:lnSpc>
                <a:spcPct val="90000"/>
              </a:lnSpc>
              <a:spcBef>
                <a:spcPct val="0"/>
              </a:spcBef>
              <a:spcAft>
                <a:spcPct val="0"/>
              </a:spcAft>
              <a:defRPr sz="3600" kern="1200">
                <a:solidFill>
                  <a:srgbClr val="003B81"/>
                </a:solidFill>
                <a:latin typeface="微软雅黑" panose="020B0503020204020204" pitchFamily="34" charset="-122"/>
                <a:ea typeface="微软雅黑" panose="020B0503020204020204" pitchFamily="34" charset="-122"/>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marL="461963" indent="-461963"/>
            <a:r>
              <a:rPr lang="en-US" sz="2000" b="1" dirty="0">
                <a:latin typeface="+mn-lt"/>
              </a:rPr>
              <a:t>2.  	If you don’t know which major you like start with addressing the ones you don’t. </a:t>
            </a:r>
            <a:br>
              <a:rPr lang="en-US" sz="2000" b="1" dirty="0">
                <a:latin typeface="+mn-lt"/>
              </a:rPr>
            </a:br>
            <a:r>
              <a:rPr lang="en-US" sz="2000" dirty="0">
                <a:latin typeface="+mn-lt"/>
              </a:rPr>
              <a:t>No one is gifted or interested in all topics equally. If you have trouble narrowing down which fields you want to go after start by marking out those you definitely do not. For example, if you are excited by many of the classes you take in one division but always struggle or are not motivated by the ones you take in another mark out the majors with the classes that you struggle with. If you do not like something now chances are you will not like doing it everyday as part of your career.</a:t>
            </a:r>
            <a:endParaRPr lang="en-US" sz="2400" dirty="0">
              <a:latin typeface="+mn-lt"/>
            </a:endParaRPr>
          </a:p>
        </p:txBody>
      </p:sp>
      <p:pic>
        <p:nvPicPr>
          <p:cNvPr id="7" name="Picture 2">
            <a:extLst>
              <a:ext uri="{FF2B5EF4-FFF2-40B4-BE49-F238E27FC236}">
                <a16:creationId xmlns:a16="http://schemas.microsoft.com/office/drawing/2014/main" id="{DE8ECB7A-5389-4451-9D52-8B462BA4D9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981" y="2060415"/>
            <a:ext cx="3417777" cy="2573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33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8448E6-D240-429F-9F3E-F7B388C0136F}"/>
              </a:ext>
            </a:extLst>
          </p:cNvPr>
          <p:cNvSpPr txBox="1">
            <a:spLocks/>
          </p:cNvSpPr>
          <p:nvPr/>
        </p:nvSpPr>
        <p:spPr bwMode="auto">
          <a:xfrm>
            <a:off x="331797" y="1596863"/>
            <a:ext cx="5844558" cy="36642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Autofit/>
          </a:bodyPr>
          <a:lstStyle>
            <a:lvl1pPr algn="l" rtl="0" eaLnBrk="1" fontAlgn="base" hangingPunct="1">
              <a:lnSpc>
                <a:spcPct val="90000"/>
              </a:lnSpc>
              <a:spcBef>
                <a:spcPct val="0"/>
              </a:spcBef>
              <a:spcAft>
                <a:spcPct val="0"/>
              </a:spcAft>
              <a:defRPr sz="3600" kern="1200">
                <a:solidFill>
                  <a:srgbClr val="003B81"/>
                </a:solidFill>
                <a:latin typeface="微软雅黑" panose="020B0503020204020204" pitchFamily="34" charset="-122"/>
                <a:ea typeface="微软雅黑" panose="020B0503020204020204" pitchFamily="34" charset="-122"/>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marL="461963" indent="-461963"/>
            <a:r>
              <a:rPr lang="en-US" sz="2000" b="1" dirty="0">
                <a:latin typeface="+mn-lt"/>
              </a:rPr>
              <a:t>3.  	There’s more to a major than just a title.</a:t>
            </a:r>
            <a:br>
              <a:rPr lang="en-US" sz="2000" b="1" dirty="0">
                <a:latin typeface="+mn-lt"/>
              </a:rPr>
            </a:br>
            <a:r>
              <a:rPr lang="en-US" sz="2000" dirty="0">
                <a:latin typeface="+mn-lt"/>
              </a:rPr>
              <a:t>Use the Undergraduate Bulletin (2020-2021) to explore each major, specifically the class options that you will get to explore in each. You may not realize what kinds of classes you will get to take when all you know about a major is its name. Exploring the major programs in depth might help you discover a program you never considered is actually a great fit for you.</a:t>
            </a:r>
            <a:endParaRPr lang="en-US" sz="2400" dirty="0">
              <a:latin typeface="+mn-lt"/>
            </a:endParaRPr>
          </a:p>
        </p:txBody>
      </p:sp>
      <p:pic>
        <p:nvPicPr>
          <p:cNvPr id="4" name="Picture 3" descr="A picture containing text, sign, orange, image&#10;&#10;Description automatically generated">
            <a:extLst>
              <a:ext uri="{FF2B5EF4-FFF2-40B4-BE49-F238E27FC236}">
                <a16:creationId xmlns:a16="http://schemas.microsoft.com/office/drawing/2014/main" id="{C1A98638-3660-491C-A758-E55A629CFF78}"/>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970955" y="1876568"/>
            <a:ext cx="4424990" cy="2986868"/>
          </a:xfrm>
          <a:prstGeom prst="rect">
            <a:avLst/>
          </a:prstGeom>
        </p:spPr>
      </p:pic>
    </p:spTree>
    <p:extLst>
      <p:ext uri="{BB962C8B-B14F-4D97-AF65-F5344CB8AC3E}">
        <p14:creationId xmlns:p14="http://schemas.microsoft.com/office/powerpoint/2010/main" val="219915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8448E6-D240-429F-9F3E-F7B388C0136F}"/>
              </a:ext>
            </a:extLst>
          </p:cNvPr>
          <p:cNvSpPr txBox="1">
            <a:spLocks/>
          </p:cNvSpPr>
          <p:nvPr/>
        </p:nvSpPr>
        <p:spPr bwMode="auto">
          <a:xfrm>
            <a:off x="331798" y="1596863"/>
            <a:ext cx="4207930" cy="3664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Autofit/>
          </a:bodyPr>
          <a:lstStyle>
            <a:lvl1pPr algn="l" rtl="0" eaLnBrk="1" fontAlgn="base" hangingPunct="1">
              <a:lnSpc>
                <a:spcPct val="90000"/>
              </a:lnSpc>
              <a:spcBef>
                <a:spcPct val="0"/>
              </a:spcBef>
              <a:spcAft>
                <a:spcPct val="0"/>
              </a:spcAft>
              <a:defRPr sz="3600" kern="1200">
                <a:solidFill>
                  <a:srgbClr val="003B81"/>
                </a:solidFill>
                <a:latin typeface="微软雅黑" panose="020B0503020204020204" pitchFamily="34" charset="-122"/>
                <a:ea typeface="微软雅黑" panose="020B0503020204020204" pitchFamily="34" charset="-122"/>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marL="461963" indent="-461963"/>
            <a:r>
              <a:rPr lang="en-US" sz="2000" b="1" dirty="0">
                <a:latin typeface="+mn-lt"/>
              </a:rPr>
              <a:t>4.  	You don’t have to decide alone.</a:t>
            </a:r>
            <a:br>
              <a:rPr lang="en-US" sz="2000" b="1" dirty="0">
                <a:latin typeface="+mn-lt"/>
              </a:rPr>
            </a:br>
            <a:r>
              <a:rPr lang="en-US" sz="2000" dirty="0">
                <a:latin typeface="+mn-lt"/>
              </a:rPr>
              <a:t>One of the great things about DKU is the community that can help you explore your options and decide among them. You have your advisor, the faculty you’ve worked with over the past few semesters, professional staff from all over the university, and even your upper classmen and friends.</a:t>
            </a:r>
            <a:endParaRPr lang="en-US" sz="2400" dirty="0">
              <a:latin typeface="+mn-lt"/>
            </a:endParaRPr>
          </a:p>
        </p:txBody>
      </p:sp>
      <p:pic>
        <p:nvPicPr>
          <p:cNvPr id="6" name="Picture 5" descr="Shape, arrow&#10;&#10;Description automatically generated">
            <a:extLst>
              <a:ext uri="{FF2B5EF4-FFF2-40B4-BE49-F238E27FC236}">
                <a16:creationId xmlns:a16="http://schemas.microsoft.com/office/drawing/2014/main" id="{FB0D1F09-26C2-4797-81AA-A879C654130B}"/>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427020" y="1596863"/>
            <a:ext cx="3337960" cy="2503470"/>
          </a:xfrm>
          <a:prstGeom prst="rect">
            <a:avLst/>
          </a:prstGeom>
        </p:spPr>
      </p:pic>
      <p:sp>
        <p:nvSpPr>
          <p:cNvPr id="7" name="Title 1">
            <a:extLst>
              <a:ext uri="{FF2B5EF4-FFF2-40B4-BE49-F238E27FC236}">
                <a16:creationId xmlns:a16="http://schemas.microsoft.com/office/drawing/2014/main" id="{4F1D37FA-C0B2-4406-A989-2D876918C407}"/>
              </a:ext>
            </a:extLst>
          </p:cNvPr>
          <p:cNvSpPr txBox="1">
            <a:spLocks/>
          </p:cNvSpPr>
          <p:nvPr/>
        </p:nvSpPr>
        <p:spPr bwMode="auto">
          <a:xfrm>
            <a:off x="7727580" y="1575350"/>
            <a:ext cx="4207930" cy="36642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noAutofit/>
          </a:bodyPr>
          <a:lstStyle>
            <a:lvl1pPr algn="l" rtl="0" eaLnBrk="1" fontAlgn="base" hangingPunct="1">
              <a:lnSpc>
                <a:spcPct val="90000"/>
              </a:lnSpc>
              <a:spcBef>
                <a:spcPct val="0"/>
              </a:spcBef>
              <a:spcAft>
                <a:spcPct val="0"/>
              </a:spcAft>
              <a:defRPr sz="3600" kern="1200">
                <a:solidFill>
                  <a:srgbClr val="003B81"/>
                </a:solidFill>
                <a:latin typeface="微软雅黑" panose="020B0503020204020204" pitchFamily="34" charset="-122"/>
                <a:ea typeface="微软雅黑" panose="020B0503020204020204" pitchFamily="34" charset="-122"/>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r>
              <a:rPr lang="en-US" sz="2000" dirty="0">
                <a:latin typeface="+mn-lt"/>
              </a:rPr>
              <a:t>That said, when asking for opinions it’s important to be careful. Just because a major is popular or a perfect fit for everyone you know does not mean it is the right fit for you. No one you talk to is going to be taking your classes for you or marketing you with your degree, you get to do that. Use their opinions to help you make your own, not to make your decision for you.</a:t>
            </a:r>
          </a:p>
        </p:txBody>
      </p:sp>
    </p:spTree>
    <p:extLst>
      <p:ext uri="{BB962C8B-B14F-4D97-AF65-F5344CB8AC3E}">
        <p14:creationId xmlns:p14="http://schemas.microsoft.com/office/powerpoint/2010/main" val="4220440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C8448E6-D240-429F-9F3E-F7B388C0136F}"/>
              </a:ext>
            </a:extLst>
          </p:cNvPr>
          <p:cNvSpPr txBox="1">
            <a:spLocks/>
          </p:cNvSpPr>
          <p:nvPr/>
        </p:nvSpPr>
        <p:spPr bwMode="auto">
          <a:xfrm>
            <a:off x="77097" y="2985247"/>
            <a:ext cx="12037806" cy="32272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noAutofit/>
          </a:bodyPr>
          <a:lstStyle>
            <a:lvl1pPr algn="l" rtl="0" eaLnBrk="1" fontAlgn="base" hangingPunct="1">
              <a:lnSpc>
                <a:spcPct val="90000"/>
              </a:lnSpc>
              <a:spcBef>
                <a:spcPct val="0"/>
              </a:spcBef>
              <a:spcAft>
                <a:spcPct val="0"/>
              </a:spcAft>
              <a:defRPr sz="3600" kern="1200">
                <a:solidFill>
                  <a:srgbClr val="003B81"/>
                </a:solidFill>
                <a:latin typeface="微软雅黑" panose="020B0503020204020204" pitchFamily="34" charset="-122"/>
                <a:ea typeface="微软雅黑" panose="020B0503020204020204" pitchFamily="34" charset="-122"/>
                <a:cs typeface="宋体" charset="0"/>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cs typeface="宋体"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a:lstStyle>
          <a:p>
            <a:pPr marL="461963" indent="-461963"/>
            <a:r>
              <a:rPr lang="en-US" sz="2000" b="1" dirty="0">
                <a:latin typeface="+mn-lt"/>
              </a:rPr>
              <a:t>5.  	Finally, remember that no degree has inherent value – the value comes from you!</a:t>
            </a:r>
            <a:br>
              <a:rPr lang="en-US" sz="2000" b="1" dirty="0">
                <a:latin typeface="+mn-lt"/>
              </a:rPr>
            </a:br>
            <a:r>
              <a:rPr lang="en-US" sz="2000" dirty="0">
                <a:latin typeface="+mn-lt"/>
              </a:rPr>
              <a:t>A degree is only valuable if you can use it to market yourself for that job or graduate program you hope to get after graduation. When you’ve narrowed your choices down to just a few options think about each from the perspective of how you will use it to talk about yourself and your experience. Imagine you’re at an interview for your dream job or the perfect graduate program. Describe yourself to that interviewer with each of the options you are considering then think about which approach feels best to you. You may find that it is a lot easier to market yourself with one background. If so, that is a good indicator that whichever program that was may be a good fit for you.</a:t>
            </a:r>
            <a:endParaRPr lang="en-US" sz="2400" dirty="0">
              <a:latin typeface="+mn-lt"/>
            </a:endParaRPr>
          </a:p>
        </p:txBody>
      </p:sp>
      <p:pic>
        <p:nvPicPr>
          <p:cNvPr id="8" name="Picture 7" descr="A picture containing text, outdoor, sign, painted&#10;&#10;Description automatically generated">
            <a:extLst>
              <a:ext uri="{FF2B5EF4-FFF2-40B4-BE49-F238E27FC236}">
                <a16:creationId xmlns:a16="http://schemas.microsoft.com/office/drawing/2014/main" id="{0DF1FE1B-767B-4E40-8598-D391B70F1C3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362300" y="593937"/>
            <a:ext cx="3467400" cy="2391310"/>
          </a:xfrm>
          <a:prstGeom prst="rect">
            <a:avLst/>
          </a:prstGeom>
        </p:spPr>
      </p:pic>
    </p:spTree>
    <p:extLst>
      <p:ext uri="{BB962C8B-B14F-4D97-AF65-F5344CB8AC3E}">
        <p14:creationId xmlns:p14="http://schemas.microsoft.com/office/powerpoint/2010/main" val="364991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CAD61EA-E354-40D2-9123-7CCA015DE32D}"/>
              </a:ext>
            </a:extLst>
          </p:cNvPr>
          <p:cNvSpPr>
            <a:spLocks noGrp="1"/>
          </p:cNvSpPr>
          <p:nvPr>
            <p:ph type="title"/>
          </p:nvPr>
        </p:nvSpPr>
        <p:spPr>
          <a:xfrm>
            <a:off x="2084303" y="2890148"/>
            <a:ext cx="7824469" cy="775766"/>
          </a:xfrm>
        </p:spPr>
        <p:txBody>
          <a:bodyPr/>
          <a:lstStyle/>
          <a:p>
            <a:r>
              <a:rPr lang="en-US" dirty="0">
                <a:latin typeface="微软雅黑"/>
                <a:ea typeface="微软雅黑"/>
              </a:rPr>
              <a:t>The What-if Report</a:t>
            </a:r>
            <a:endParaRPr lang="en-US" dirty="0"/>
          </a:p>
        </p:txBody>
      </p:sp>
    </p:spTree>
    <p:extLst>
      <p:ext uri="{BB962C8B-B14F-4D97-AF65-F5344CB8AC3E}">
        <p14:creationId xmlns:p14="http://schemas.microsoft.com/office/powerpoint/2010/main" val="4181099754"/>
      </p:ext>
    </p:extLst>
  </p:cSld>
  <p:clrMapOvr>
    <a:masterClrMapping/>
  </p:clrMapOvr>
</p:sld>
</file>

<file path=ppt/theme/theme1.xml><?xml version="1.0" encoding="utf-8"?>
<a:theme xmlns:a="http://schemas.openxmlformats.org/drawingml/2006/main" name="DKU ppt 0815">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演示文稿1" id="{E4770166-F6EA-4BB0-9EFB-83D85B8F1306}" vid="{B4964549-C8A2-4454-AAA5-B7BDA80616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18351</TotalTime>
  <Words>1334</Words>
  <Application>Microsoft Office PowerPoint</Application>
  <PresentationFormat>Widescreen</PresentationFormat>
  <Paragraphs>55</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Microsoft Yahei</vt:lpstr>
      <vt:lpstr>Microsoft Yahei</vt:lpstr>
      <vt:lpstr>Microsoft Yahei</vt:lpstr>
      <vt:lpstr>Wingdings</vt:lpstr>
      <vt:lpstr>DKU ppt 0815</vt:lpstr>
      <vt:lpstr>Understanding Major Declaration</vt:lpstr>
      <vt:lpstr>Thinking about your major</vt:lpstr>
      <vt:lpstr>All students in their second year who have not taken a leave of absence previously are required to declare their major during the Spring of their second year. If you already know what you want to declare then go straight to the section covering the declaration process. If you are still deciding which to pick then please continue with this one. </vt:lpstr>
      <vt:lpstr>Choosing a major can be stressful but it can help to keep several key points in mind:</vt:lpstr>
      <vt:lpstr>PowerPoint Presentation</vt:lpstr>
      <vt:lpstr>PowerPoint Presentation</vt:lpstr>
      <vt:lpstr>PowerPoint Presentation</vt:lpstr>
      <vt:lpstr>PowerPoint Presentation</vt:lpstr>
      <vt:lpstr>The What-if Report</vt:lpstr>
      <vt:lpstr>One of the very best tools for helping you learn about a particular major is located in the Student Center of DKU Hub – the What-if Report. You can view this report when you visit your Academic Advisor.</vt:lpstr>
      <vt:lpstr>To start, your advisor can click on the What-if Report link in the Student Center then click on Create New Report on the next page.</vt:lpstr>
      <vt:lpstr>On the next page be sure to leave the Catalog Year on the term you entered, the only thing you and your advisor want to edit would be the Area of Study, there on the middle column of the bottom section. You’ll get best results by only selecting one major at a time.</vt:lpstr>
      <vt:lpstr>This is the report you were looking for. What this is doing is taking your classes and putting them into the degree you selected so you can see how much progress you have in that program. The top section is always the same for every major – total credits taken/needed, progress on language, core, capstone courses, etc. Where things become useful is partway down when you get to the major section.</vt:lpstr>
      <vt:lpstr>What this means is that you now have a tool that can show you your real progress in any degree DKU offers. This is all of the same information found in your bulletin, just customized specifically to you.  Of course, looking at a single major at a time is only one way to use this tool. You can also use them to compare between programs by opening two versions in separate windows. </vt:lpstr>
      <vt:lpstr>For example, if Sam knew he wanted to learn public policy but wanted to compare how it is set up between two different majors he can open both. The system doesn’t always like this so be sure not to hit the back button on the first window or else you’d have to redo it. </vt:lpstr>
      <vt:lpstr>The Process</vt:lpstr>
      <vt:lpstr>Major Declaration Process</vt:lpstr>
      <vt:lpstr>Major Declaration Process</vt:lpstr>
      <vt:lpstr>Major Declaration Process</vt:lpstr>
      <vt:lpstr>Major Declaration Resources</vt:lpstr>
      <vt:lpstr>Major Declaration Resources</vt:lpstr>
      <vt:lpstr>Questions?   advising@dukekunshan.edu.cn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PATHWAYS TO SUCCESS</dc:title>
  <dc:creator>Prof Marcia France, Ph.D.</dc:creator>
  <cp:lastModifiedBy>Marco Valadez</cp:lastModifiedBy>
  <cp:revision>480</cp:revision>
  <dcterms:created xsi:type="dcterms:W3CDTF">2021-01-24T08:03:03Z</dcterms:created>
  <dcterms:modified xsi:type="dcterms:W3CDTF">2024-12-19T08:18:27Z</dcterms:modified>
</cp:coreProperties>
</file>