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3"/>
  </p:notesMasterIdLst>
  <p:sldIdLst>
    <p:sldId id="263" r:id="rId2"/>
    <p:sldId id="264" r:id="rId3"/>
    <p:sldId id="265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56" r:id="rId16"/>
    <p:sldId id="257" r:id="rId17"/>
    <p:sldId id="258" r:id="rId18"/>
    <p:sldId id="259" r:id="rId19"/>
    <p:sldId id="260" r:id="rId20"/>
    <p:sldId id="286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84" r:id="rId29"/>
    <p:sldId id="285" r:id="rId30"/>
    <p:sldId id="288" r:id="rId31"/>
    <p:sldId id="287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586"/>
  </p:normalViewPr>
  <p:slideViewPr>
    <p:cSldViewPr snapToGrid="0" snapToObjects="1">
      <p:cViewPr varScale="1">
        <p:scale>
          <a:sx n="72" d="100"/>
          <a:sy n="72" d="100"/>
        </p:scale>
        <p:origin x="51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216;&#26107;&#24742;\Desktop\A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216;&#26107;&#24742;\Desktop\A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216;&#26107;&#24742;\Desktop\AC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28216;&#26107;&#24742;\Desktop\AC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Random Forest</c:v>
                </c:pt>
                <c:pt idx="1">
                  <c:v>SVM-rbf</c:v>
                </c:pt>
                <c:pt idx="2">
                  <c:v>SVM-linear</c:v>
                </c:pt>
                <c:pt idx="3">
                  <c:v>SVM-poly</c:v>
                </c:pt>
                <c:pt idx="4">
                  <c:v>Decision Tree</c:v>
                </c:pt>
                <c:pt idx="5">
                  <c:v>Multinomial Naïve Bayes</c:v>
                </c:pt>
                <c:pt idx="6">
                  <c:v>Gaussian Naïve Bayes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0.78913699999999998</c:v>
                </c:pt>
                <c:pt idx="1">
                  <c:v>0.782748</c:v>
                </c:pt>
                <c:pt idx="2">
                  <c:v>0.75399400000000005</c:v>
                </c:pt>
                <c:pt idx="3">
                  <c:v>0.75079899999999999</c:v>
                </c:pt>
                <c:pt idx="4">
                  <c:v>0.73162700000000003</c:v>
                </c:pt>
                <c:pt idx="5">
                  <c:v>0.66134199999999999</c:v>
                </c:pt>
                <c:pt idx="6">
                  <c:v>0.58466499999999999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A-4AF3-97AE-3F5C7B33F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692461656"/>
        <c:axId val="692477400"/>
      </c:barChart>
      <c:catAx>
        <c:axId val="6924616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77400"/>
        <c:crosses val="autoZero"/>
        <c:auto val="1"/>
        <c:lblAlgn val="ctr"/>
        <c:lblOffset val="100"/>
        <c:noMultiLvlLbl val="0"/>
      </c:catAx>
      <c:valAx>
        <c:axId val="6924774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61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1"/>
          <c:order val="1"/>
          <c:tx>
            <c:strRef>
              <c:f>Sheet2!$C$1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Sheet2!$A$2:$A$8</c:f>
              <c:strCache>
                <c:ptCount val="7"/>
                <c:pt idx="0">
                  <c:v>Random Forest</c:v>
                </c:pt>
                <c:pt idx="1">
                  <c:v>SVM-rbf</c:v>
                </c:pt>
                <c:pt idx="2">
                  <c:v>SVM-linear</c:v>
                </c:pt>
                <c:pt idx="3">
                  <c:v>SVM-poly</c:v>
                </c:pt>
                <c:pt idx="4">
                  <c:v>Decision Tree</c:v>
                </c:pt>
                <c:pt idx="5">
                  <c:v>Multinomial Naïve Bayes</c:v>
                </c:pt>
                <c:pt idx="6">
                  <c:v>Gaussian Naïve Bayes</c:v>
                </c:pt>
              </c:strCache>
            </c:strRef>
          </c:cat>
          <c:val>
            <c:numRef>
              <c:f>Sheet2!$C$2:$C$8</c:f>
              <c:numCache>
                <c:formatCode>0.000000</c:formatCode>
                <c:ptCount val="7"/>
                <c:pt idx="0">
                  <c:v>0.808917</c:v>
                </c:pt>
                <c:pt idx="1">
                  <c:v>0.77707000000000004</c:v>
                </c:pt>
                <c:pt idx="2">
                  <c:v>0.74522299999999997</c:v>
                </c:pt>
                <c:pt idx="3">
                  <c:v>0.71974499999999997</c:v>
                </c:pt>
                <c:pt idx="4">
                  <c:v>0.68152900000000005</c:v>
                </c:pt>
                <c:pt idx="5">
                  <c:v>0.66242000000000001</c:v>
                </c:pt>
                <c:pt idx="6">
                  <c:v>0.23566899999999999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74F-45D0-BECB-9B97326C76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8455792"/>
        <c:axId val="6784584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Sheet2!$B$1</c15:sqref>
                        </c15:formulaRef>
                      </c:ext>
                    </c:extLst>
                    <c:strCache>
                      <c:ptCount val="1"/>
                      <c:pt idx="0">
                        <c:v>Precision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2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Sheet2!$A$2:$A$8</c15:sqref>
                        </c15:formulaRef>
                      </c:ext>
                    </c:extLst>
                    <c:strCache>
                      <c:ptCount val="7"/>
                      <c:pt idx="0">
                        <c:v>Random Forest</c:v>
                      </c:pt>
                      <c:pt idx="1">
                        <c:v>SVM-rbf</c:v>
                      </c:pt>
                      <c:pt idx="2">
                        <c:v>SVM-linear</c:v>
                      </c:pt>
                      <c:pt idx="3">
                        <c:v>SVM-poly</c:v>
                      </c:pt>
                      <c:pt idx="4">
                        <c:v>Decision Tree</c:v>
                      </c:pt>
                      <c:pt idx="5">
                        <c:v>Multinomial Naïve Bayes</c:v>
                      </c:pt>
                      <c:pt idx="6">
                        <c:v>Gaussian Naïve Bayes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Sheet2!$B$2:$B$8</c15:sqref>
                        </c15:formulaRef>
                      </c:ext>
                    </c:extLst>
                    <c:numCache>
                      <c:formatCode>0.000000</c:formatCode>
                      <c:ptCount val="7"/>
                      <c:pt idx="0">
                        <c:v>0.77914099999999997</c:v>
                      </c:pt>
                      <c:pt idx="1">
                        <c:v>0.78709700000000005</c:v>
                      </c:pt>
                      <c:pt idx="2">
                        <c:v>0.75973999999999997</c:v>
                      </c:pt>
                      <c:pt idx="3">
                        <c:v>0.76870700000000003</c:v>
                      </c:pt>
                      <c:pt idx="4">
                        <c:v>0.75886500000000001</c:v>
                      </c:pt>
                      <c:pt idx="5">
                        <c:v>0.66242000000000001</c:v>
                      </c:pt>
                      <c:pt idx="6">
                        <c:v>0.78723399999999999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374F-45D0-BECB-9B97326C7649}"/>
                  </c:ext>
                </c:extLst>
              </c15:ser>
            </c15:filteredBarSeries>
          </c:ext>
        </c:extLst>
      </c:barChart>
      <c:catAx>
        <c:axId val="67845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58416"/>
        <c:crosses val="autoZero"/>
        <c:auto val="1"/>
        <c:lblAlgn val="ctr"/>
        <c:lblOffset val="100"/>
        <c:noMultiLvlLbl val="0"/>
      </c:catAx>
      <c:valAx>
        <c:axId val="67845841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5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'Sheet2 (2)'!$B$1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(2)'!$A$2:$A$8</c:f>
              <c:strCache>
                <c:ptCount val="7"/>
                <c:pt idx="0">
                  <c:v>Gaussian Naïve Bayes</c:v>
                </c:pt>
                <c:pt idx="1">
                  <c:v>SVM-rbf</c:v>
                </c:pt>
                <c:pt idx="2">
                  <c:v>Random Forest</c:v>
                </c:pt>
                <c:pt idx="3">
                  <c:v>SVM-poly</c:v>
                </c:pt>
                <c:pt idx="4">
                  <c:v>SVM-linear</c:v>
                </c:pt>
                <c:pt idx="5">
                  <c:v>Decision Tree</c:v>
                </c:pt>
                <c:pt idx="6">
                  <c:v>Multinomial Naïve Bayes</c:v>
                </c:pt>
              </c:strCache>
            </c:strRef>
          </c:cat>
          <c:val>
            <c:numRef>
              <c:f>'Sheet2 (2)'!$B$2:$B$8</c:f>
              <c:numCache>
                <c:formatCode>0.000000</c:formatCode>
                <c:ptCount val="7"/>
                <c:pt idx="0">
                  <c:v>0.78723399999999999</c:v>
                </c:pt>
                <c:pt idx="1">
                  <c:v>0.78709700000000005</c:v>
                </c:pt>
                <c:pt idx="2">
                  <c:v>0.77914099999999997</c:v>
                </c:pt>
                <c:pt idx="3">
                  <c:v>0.76870700000000003</c:v>
                </c:pt>
                <c:pt idx="4">
                  <c:v>0.75973999999999997</c:v>
                </c:pt>
                <c:pt idx="5">
                  <c:v>0.75886500000000001</c:v>
                </c:pt>
                <c:pt idx="6">
                  <c:v>0.66242000000000001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1C-4317-A5C9-3A7423D3DEC2}"/>
            </c:ext>
          </c:extLst>
        </c:ser>
        <c:ser>
          <c:idx val="1"/>
          <c:order val="1"/>
          <c:tx>
            <c:strRef>
              <c:f>'Sheet2 (2)'!$C$1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'Sheet2 (2)'!$A$2:$A$8</c:f>
              <c:strCache>
                <c:ptCount val="7"/>
                <c:pt idx="0">
                  <c:v>Gaussian Naïve Bayes</c:v>
                </c:pt>
                <c:pt idx="1">
                  <c:v>SVM-rbf</c:v>
                </c:pt>
                <c:pt idx="2">
                  <c:v>Random Forest</c:v>
                </c:pt>
                <c:pt idx="3">
                  <c:v>SVM-poly</c:v>
                </c:pt>
                <c:pt idx="4">
                  <c:v>SVM-linear</c:v>
                </c:pt>
                <c:pt idx="5">
                  <c:v>Decision Tree</c:v>
                </c:pt>
                <c:pt idx="6">
                  <c:v>Multinomial Naïve Bayes</c:v>
                </c:pt>
              </c:strCache>
            </c:strRef>
          </c:cat>
          <c:val>
            <c:numRef>
              <c:f>'Sheet2 (2)'!$C$2:$C$8</c:f>
              <c:numCache>
                <c:formatCode>0.000000</c:formatCode>
                <c:ptCount val="7"/>
                <c:pt idx="0">
                  <c:v>0.23566899999999999</c:v>
                </c:pt>
                <c:pt idx="1">
                  <c:v>0.77707000000000004</c:v>
                </c:pt>
                <c:pt idx="2">
                  <c:v>0.808917</c:v>
                </c:pt>
                <c:pt idx="3">
                  <c:v>0.71974499999999997</c:v>
                </c:pt>
                <c:pt idx="4">
                  <c:v>0.74522299999999997</c:v>
                </c:pt>
                <c:pt idx="5">
                  <c:v>0.68152900000000005</c:v>
                </c:pt>
                <c:pt idx="6">
                  <c:v>0.66242000000000001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1C-4317-A5C9-3A7423D3DEC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78455792"/>
        <c:axId val="678458416"/>
      </c:barChart>
      <c:catAx>
        <c:axId val="678455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58416"/>
        <c:crosses val="autoZero"/>
        <c:auto val="1"/>
        <c:lblAlgn val="ctr"/>
        <c:lblOffset val="100"/>
        <c:noMultiLvlLbl val="0"/>
      </c:catAx>
      <c:valAx>
        <c:axId val="678458416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5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AUC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Sheet3!$A$2:$A$8</c:f>
              <c:strCache>
                <c:ptCount val="7"/>
                <c:pt idx="0">
                  <c:v>Random Forest</c:v>
                </c:pt>
                <c:pt idx="1">
                  <c:v>SVM-rbf</c:v>
                </c:pt>
                <c:pt idx="2">
                  <c:v>SVM-linear</c:v>
                </c:pt>
                <c:pt idx="3">
                  <c:v>SVM-poly</c:v>
                </c:pt>
                <c:pt idx="4">
                  <c:v>Decision Tree</c:v>
                </c:pt>
                <c:pt idx="5">
                  <c:v>Multinomial Naïve Bayes</c:v>
                </c:pt>
                <c:pt idx="6">
                  <c:v>Gaussian Naïve Bayes</c:v>
                </c:pt>
              </c:strCache>
            </c:strRef>
          </c:cat>
          <c:val>
            <c:numRef>
              <c:f>Sheet3!$B$2:$B$8</c:f>
              <c:numCache>
                <c:formatCode>0.000000</c:formatCode>
                <c:ptCount val="7"/>
                <c:pt idx="0">
                  <c:v>0.78907400000000005</c:v>
                </c:pt>
                <c:pt idx="1">
                  <c:v>0.78276599999999996</c:v>
                </c:pt>
                <c:pt idx="2">
                  <c:v>0.75402199999999997</c:v>
                </c:pt>
                <c:pt idx="3">
                  <c:v>0.75089799999999995</c:v>
                </c:pt>
                <c:pt idx="4">
                  <c:v>0.73179000000000005</c:v>
                </c:pt>
                <c:pt idx="5">
                  <c:v>0.66133799999999998</c:v>
                </c:pt>
                <c:pt idx="6">
                  <c:v>0.58578300000000005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4-4495-B1DC-451819DC1F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678467928"/>
        <c:axId val="678471864"/>
      </c:barChart>
      <c:catAx>
        <c:axId val="678467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71864"/>
        <c:crosses val="autoZero"/>
        <c:auto val="1"/>
        <c:lblAlgn val="ctr"/>
        <c:lblOffset val="100"/>
        <c:noMultiLvlLbl val="0"/>
      </c:catAx>
      <c:valAx>
        <c:axId val="678471864"/>
        <c:scaling>
          <c:orientation val="minMax"/>
        </c:scaling>
        <c:delete val="0"/>
        <c:axPos val="b"/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46792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3C503-D5C9-F04C-8AF5-4106EA8F4006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D8084-624F-2D4E-8B5B-D006FC90F6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1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D8084-624F-2D4E-8B5B-D006FC90F6C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467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5306E-C38A-4E6E-828C-B5BC10BAD2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75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D8084-624F-2D4E-8B5B-D006FC90F6C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21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D8084-624F-2D4E-8B5B-D006FC90F6C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235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D8084-624F-2D4E-8B5B-D006FC90F6CC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325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D8084-624F-2D4E-8B5B-D006FC90F6CC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85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D1697-C35D-614E-B809-BCB05FD12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403A7-8D9D-454E-AA5B-9B4AE8DE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7F03-8753-E945-9EE8-54573814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81FD0-7944-CC42-9B27-364D4239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A0BCC-B41A-A741-A04A-1A004453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6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28CCF-48D3-3D4F-8904-C26FF876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E56322-3F94-F745-8405-7BBE8BBD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CEC8F-9B7A-0047-B0F4-16F64362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57E9D-F7BE-8E48-B8B2-62429C4F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72F4D-E529-9649-BC7A-000C9962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32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A0414C-D3B5-0845-9042-0DEE47B9D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EC030C-D754-8B4B-9B54-3F93DCC43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8E488-4BDB-5B4B-B2A4-3A95172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A4D33-D815-7F4F-ACF6-F6130F6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FE922-C78D-EA4F-A68D-C969293A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479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49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7352D-340F-1445-8D32-82A90514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BEAA3-A2B6-4B48-BF96-F052A587A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6CE58-5443-2942-AB58-35E7DDCA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F5CE3-D800-B849-82BB-727C2C6D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370EA-12FA-3A4F-B9C5-92E19CCA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C172A-D176-B14E-9770-9CDAAAEA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6340B1-ACDE-C04B-8C19-E61E561ED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E6234-585F-8B48-9882-C6925153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F7DF8-960E-2A40-801A-3CF0A320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84B2F-A8A2-C74E-B469-0895AFE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695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393C6-5EE1-E940-A67A-2C90EBDB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DA9E4-9ADE-1146-9658-A0B25A6B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7E566E-E2E5-8749-8216-99B259A3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14B4E6-96A2-7B47-A220-FA8C16F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DE5F5-1DCD-F84D-A320-D6B01C3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682BD8-5F84-1D45-BCCD-B19EEFF8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9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1E605-D4E5-394C-8E07-0A71B070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0283E-2FE4-4948-BFC8-260259791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5E796-6E6C-D942-B447-1FA7FB198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2D022-E569-DD49-AEB7-E01D3080A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04C15-E80A-4849-B13E-DB85DC21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C43450-9DE2-8A4F-B147-83F9A78A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935559-E6D3-3F46-A4BB-588A5284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61D7B-EBF2-3446-A822-A3E27B0F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616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4DF4D-6C00-2B44-A042-85415577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96E66-1727-BC40-8060-EA38720C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D039DC-9DAE-0148-99FA-72D24C85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48D1-B13C-2546-8284-2BFD1416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6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225BDD-E3C4-7A4D-8BC0-2D2F3902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F74880-68F0-DE45-BD89-C8C30251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C6889-F36A-1E46-A9EB-DE7EDED3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82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7D3C9-D104-D846-B5DB-AE0155169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6D52-35F4-F049-82B4-3548D8C8B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277B55-F603-4344-A581-FF96971C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25B7BA-714C-5C44-896F-91A8D82D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D7CBD8-AB27-5A49-ABC3-8E79F98A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51F38-9775-4045-AF32-ABA40AC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5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F4781-5BEC-8742-AD2C-AF6DDC69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3E874D-67E6-614D-9F33-6500D4256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32A7B-7ACE-1C4C-B8A1-4DE52D03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B1BBC-5F74-A342-A098-D483D181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AC715-5329-114E-8342-81A64B50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E9CC7-DF8B-F344-93DE-5D01593B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015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326A73-6117-F045-84DA-0253BEBE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4D381-1356-794E-84F5-B278C6A33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FED99-22C8-1343-8BB6-B804914DC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2C32-AD52-8E45-8D42-112AEE4002C1}" type="datetimeFigureOut">
              <a:rPr kumimoji="1" lang="zh-CN" altLang="en-US" smtClean="0"/>
              <a:t>2020/11/23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D44C2-E747-A74C-93AC-1FB2127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B49CD-AFC9-7F43-BA40-C375010F9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47EE3-E01F-7844-AF44-C496CD9905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3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ecision_and_recal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520700"/>
            <a:ext cx="10515600" cy="34861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B52D0E3-D0A3-7845-8D51-571ADB14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62" y="1492253"/>
            <a:ext cx="10023475" cy="2514597"/>
          </a:xfrm>
        </p:spPr>
        <p:txBody>
          <a:bodyPr anchor="b">
            <a:normAutofit fontScale="90000"/>
          </a:bodyPr>
          <a:lstStyle/>
          <a:p>
            <a:br>
              <a:rPr kumimoji="1" lang="en-US" altLang="zh-CN" sz="5600" dirty="0">
                <a:solidFill>
                  <a:srgbClr val="FFFFFF"/>
                </a:solidFill>
              </a:rPr>
            </a:br>
            <a:r>
              <a:rPr kumimoji="1" lang="en-US" altLang="zh-CN" b="1" dirty="0">
                <a:solidFill>
                  <a:srgbClr val="FFFFFF"/>
                </a:solidFill>
                <a:latin typeface="Cambria" panose="02040503050406030204" pitchFamily="18" charset="0"/>
              </a:rPr>
              <a:t>Bank Marketing Classification</a:t>
            </a:r>
            <a:br>
              <a:rPr kumimoji="1" lang="en-US" altLang="zh-CN" sz="5600" b="1" dirty="0">
                <a:solidFill>
                  <a:srgbClr val="FFFFFF"/>
                </a:solidFill>
                <a:latin typeface="Cambria" panose="02040503050406030204" pitchFamily="18" charset="0"/>
              </a:rPr>
            </a:br>
            <a:br>
              <a:rPr kumimoji="1" lang="en-US" altLang="zh-CN" sz="5600" dirty="0">
                <a:solidFill>
                  <a:srgbClr val="FFFFFF"/>
                </a:solidFill>
              </a:rPr>
            </a:br>
            <a:endParaRPr kumimoji="1" lang="zh-CN" altLang="en-US" sz="5600" dirty="0">
              <a:solidFill>
                <a:srgbClr val="FFFFFF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662F224-3C82-D642-B815-A7DCBE67E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8474" y="4251328"/>
            <a:ext cx="9585326" cy="1454150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3200" dirty="0">
                <a:latin typeface="Cambria" panose="02040503050406030204" pitchFamily="18" charset="0"/>
                <a:cs typeface="Arial" panose="020B0604020202020204" pitchFamily="34" charset="0"/>
              </a:rPr>
              <a:t>Group members:</a:t>
            </a:r>
            <a:endParaRPr kumimoji="1" lang="zh-CN" altLang="en-US" sz="3200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2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95B0DF3-256C-9447-AB9B-1481CA6B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30" y="0"/>
            <a:ext cx="3651467" cy="167660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Pair Grid</a:t>
            </a:r>
            <a:endParaRPr kumimoji="1" lang="zh-CN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59EF4E-FD68-9D44-B2D3-8A15379EE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30" y="2209800"/>
            <a:ext cx="3651466" cy="378541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Pair Grid shows relationship between each attribute and output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 graph, it does not show very strong liner relationship with each attributes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 order to better measure their correlation,  the heatmap can be used as another method.</a:t>
            </a:r>
          </a:p>
          <a:p>
            <a:endParaRPr kumimoji="1" lang="zh-CN" altLang="en-US" sz="1800" dirty="0"/>
          </a:p>
        </p:txBody>
      </p:sp>
      <p:pic>
        <p:nvPicPr>
          <p:cNvPr id="8" name="内容占位符 4" descr="图片包含 室内, 门, 建筑, 窗户&#10;&#10;描述已自动生成">
            <a:extLst>
              <a:ext uri="{FF2B5EF4-FFF2-40B4-BE49-F238E27FC236}">
                <a16:creationId xmlns:a16="http://schemas.microsoft.com/office/drawing/2014/main" id="{98F8484D-5F2A-FB4B-BDFE-1166DE32F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r="-2" b="8667"/>
          <a:stretch/>
        </p:blipFill>
        <p:spPr>
          <a:xfrm>
            <a:off x="4639056" y="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6023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8D4ED14-2DE6-4513-BAC5-893B32BB8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5980" y="63374"/>
            <a:ext cx="6426020" cy="66905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E450F26-DC72-4D79-8F07-0BFB7DC6700F}"/>
              </a:ext>
            </a:extLst>
          </p:cNvPr>
          <p:cNvSpPr txBox="1"/>
          <p:nvPr/>
        </p:nvSpPr>
        <p:spPr>
          <a:xfrm>
            <a:off x="350061" y="294089"/>
            <a:ext cx="468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Heatmap</a:t>
            </a:r>
            <a:endParaRPr lang="zh-CN" altLang="en-US" sz="4000" dirty="0">
              <a:latin typeface="Cambria" panose="020405030504060302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31B5D0-97F9-4E1B-8A99-CF8B089CC8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7" t="4493" b="2247"/>
          <a:stretch/>
        </p:blipFill>
        <p:spPr>
          <a:xfrm>
            <a:off x="159560" y="1435100"/>
            <a:ext cx="2241235" cy="2806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8D69C05-F773-413C-8F79-6291469059DD}"/>
              </a:ext>
            </a:extLst>
          </p:cNvPr>
          <p:cNvSpPr txBox="1"/>
          <p:nvPr/>
        </p:nvSpPr>
        <p:spPr>
          <a:xfrm>
            <a:off x="2400795" y="2296828"/>
            <a:ext cx="29840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them is between 0.4-0.4(not very strong relation)</a:t>
            </a:r>
            <a:endParaRPr lang="zh-CN" altLang="en-US" sz="20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A20DCE-5FA3-407D-BD29-B49DAD8D3DA5}"/>
              </a:ext>
            </a:extLst>
          </p:cNvPr>
          <p:cNvSpPr txBox="1"/>
          <p:nvPr/>
        </p:nvSpPr>
        <p:spPr>
          <a:xfrm>
            <a:off x="0" y="4814892"/>
            <a:ext cx="5651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 the above plot we can observe that most of the features are independent of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Feature-pair (</a:t>
            </a:r>
            <a:r>
              <a:rPr lang="en-US" altLang="zh-CN" sz="2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pdays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previous) is highly negatively correlated.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Therefore we can remove “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pdays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0919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58EB-56C2-455E-8C0C-FA32AC8D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56"/>
            <a:ext cx="4969565" cy="967056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One hot encoding</a:t>
            </a:r>
            <a:endParaRPr lang="zh-CN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930AA6-AC98-478A-9CBC-B68B37B28E2C}"/>
              </a:ext>
            </a:extLst>
          </p:cNvPr>
          <p:cNvSpPr txBox="1"/>
          <p:nvPr/>
        </p:nvSpPr>
        <p:spPr>
          <a:xfrm>
            <a:off x="3164905" y="4605001"/>
            <a:ext cx="187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903AD-746E-4B9D-934E-FF7A5F9C2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3" y="1060516"/>
            <a:ext cx="7273432" cy="1564770"/>
          </a:xfrm>
          <a:prstGeom prst="rect">
            <a:avLst/>
          </a:prstGeom>
        </p:spPr>
      </p:pic>
      <p:pic>
        <p:nvPicPr>
          <p:cNvPr id="9" name="图片 8" descr="手机屏幕截图&#10;&#10;描述已自动生成">
            <a:extLst>
              <a:ext uri="{FF2B5EF4-FFF2-40B4-BE49-F238E27FC236}">
                <a16:creationId xmlns:a16="http://schemas.microsoft.com/office/drawing/2014/main" id="{C5219900-A442-4AB5-84EA-E9C7E2FF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593" y="3497643"/>
            <a:ext cx="3212017" cy="33281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60136C5-2AF7-4E7E-910C-9F44824614DB}"/>
              </a:ext>
            </a:extLst>
          </p:cNvPr>
          <p:cNvSpPr txBox="1"/>
          <p:nvPr/>
        </p:nvSpPr>
        <p:spPr>
          <a:xfrm>
            <a:off x="601015" y="2901902"/>
            <a:ext cx="2173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Before balancing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BD4F1-B2B5-4DEC-ADE6-60E149898545}"/>
              </a:ext>
            </a:extLst>
          </p:cNvPr>
          <p:cNvSpPr txBox="1"/>
          <p:nvPr/>
        </p:nvSpPr>
        <p:spPr>
          <a:xfrm>
            <a:off x="4200939" y="2925533"/>
            <a:ext cx="2617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After Balancing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205A284-D33F-46FF-A5EA-6DA5F1A0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7" y="3322283"/>
            <a:ext cx="3383501" cy="330409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F271833-9C86-4D77-B96E-B2925CE0C36D}"/>
              </a:ext>
            </a:extLst>
          </p:cNvPr>
          <p:cNvSpPr txBox="1"/>
          <p:nvPr/>
        </p:nvSpPr>
        <p:spPr>
          <a:xfrm>
            <a:off x="715618" y="5161722"/>
            <a:ext cx="7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4000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089D25-F43D-4A31-9369-F30ED8B06D8C}"/>
              </a:ext>
            </a:extLst>
          </p:cNvPr>
          <p:cNvSpPr txBox="1"/>
          <p:nvPr/>
        </p:nvSpPr>
        <p:spPr>
          <a:xfrm>
            <a:off x="1900978" y="5554153"/>
            <a:ext cx="9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521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23B7F8-5B4E-442A-848A-40DB2812CEA4}"/>
              </a:ext>
            </a:extLst>
          </p:cNvPr>
          <p:cNvSpPr txBox="1"/>
          <p:nvPr/>
        </p:nvSpPr>
        <p:spPr>
          <a:xfrm>
            <a:off x="4200939" y="4977056"/>
            <a:ext cx="76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521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7DB3810-111A-4FF5-B0D4-88E5052C397A}"/>
              </a:ext>
            </a:extLst>
          </p:cNvPr>
          <p:cNvSpPr txBox="1"/>
          <p:nvPr/>
        </p:nvSpPr>
        <p:spPr>
          <a:xfrm>
            <a:off x="5627911" y="5005254"/>
            <a:ext cx="68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</a:rPr>
              <a:t>521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775C05-1833-4BC1-A58D-8F9FC7EE95A2}"/>
              </a:ext>
            </a:extLst>
          </p:cNvPr>
          <p:cNvSpPr txBox="1"/>
          <p:nvPr/>
        </p:nvSpPr>
        <p:spPr>
          <a:xfrm>
            <a:off x="7867793" y="1424958"/>
            <a:ext cx="407020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features are encoded using a one-hot(aka ’one-of-K’ or ‘dummy’)encoding scheme.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This creates a binary column for each category</a:t>
            </a:r>
          </a:p>
          <a:p>
            <a:endParaRPr lang="en-US" altLang="zh-CN" sz="2000" dirty="0"/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balance: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Unbalance data will influence 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makes classification more towards on the category that contain large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require balanced data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9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80FBA-2703-4B3B-AEEB-640B3506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20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Feature scaling: </a:t>
            </a:r>
            <a:r>
              <a:rPr lang="en-US" altLang="zh-CN" sz="4000" b="1" dirty="0" err="1">
                <a:latin typeface="Cambria" panose="02040503050406030204" pitchFamily="18" charset="0"/>
              </a:rPr>
              <a:t>MinMax</a:t>
            </a:r>
            <a:r>
              <a:rPr lang="en-US" altLang="zh-CN" sz="4000" b="1" dirty="0">
                <a:latin typeface="Cambria" panose="02040503050406030204" pitchFamily="18" charset="0"/>
              </a:rPr>
              <a:t> scaler()</a:t>
            </a:r>
            <a:endParaRPr lang="zh-CN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F39E28-2C38-48AA-8691-562A334A317D}"/>
              </a:ext>
            </a:extLst>
          </p:cNvPr>
          <p:cNvSpPr txBox="1"/>
          <p:nvPr/>
        </p:nvSpPr>
        <p:spPr>
          <a:xfrm>
            <a:off x="0" y="1288738"/>
            <a:ext cx="12207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This making algorithms perform better or coverage faster when features are on a relatively similar scale and closed to normally distributed.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92AE1B-91F4-4FCB-9E55-60577A1B6CFB}"/>
              </a:ext>
            </a:extLst>
          </p:cNvPr>
          <p:cNvSpPr txBox="1"/>
          <p:nvPr/>
        </p:nvSpPr>
        <p:spPr>
          <a:xfrm>
            <a:off x="0" y="2102780"/>
            <a:ext cx="1211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altLang="zh-CN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Scaling can help features arrive in more digestible form for these algorithms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helping in speeding up the calculations Such as SVM, Multinomial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naïve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Bayes. Theoretically, it would not influence Random forest.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2D576-0273-4783-8069-F4D14138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937" y="3428999"/>
            <a:ext cx="5510153" cy="34290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D23452-3E24-4985-A822-D2091BBA3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3" y="3298133"/>
            <a:ext cx="5622794" cy="33229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B2ED0AB-314D-46E8-AC82-EC3889E5D0D7}"/>
              </a:ext>
            </a:extLst>
          </p:cNvPr>
          <p:cNvSpPr txBox="1"/>
          <p:nvPr/>
        </p:nvSpPr>
        <p:spPr>
          <a:xfrm>
            <a:off x="2152067" y="3017222"/>
            <a:ext cx="102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EADB7B-10B5-4734-98F8-5B59E540DF12}"/>
              </a:ext>
            </a:extLst>
          </p:cNvPr>
          <p:cNvSpPr txBox="1"/>
          <p:nvPr/>
        </p:nvSpPr>
        <p:spPr>
          <a:xfrm>
            <a:off x="8728491" y="3017222"/>
            <a:ext cx="1027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5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1D1DD-471D-0F4A-8257-790D58F2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5" y="34131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3.Algorithms and Techniques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2D4C7E-ECC1-264E-9D97-1693B8AC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95" y="2019300"/>
            <a:ext cx="12010210" cy="1409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7B3857-3732-9047-8869-27C72E223C37}"/>
              </a:ext>
            </a:extLst>
          </p:cNvPr>
          <p:cNvSpPr txBox="1"/>
          <p:nvPr/>
        </p:nvSpPr>
        <p:spPr>
          <a:xfrm>
            <a:off x="698500" y="3781424"/>
            <a:ext cx="8839200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function was used to apply cross validation on different combinations of parameters</a:t>
            </a:r>
            <a:r>
              <a:rPr lang="en-US" altLang="zh-CN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socring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we used is accuracy.</a:t>
            </a:r>
            <a:endParaRPr lang="zh-C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0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34BE78C-9EC1-7B43-A7DA-6072818D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65125"/>
            <a:ext cx="10515600" cy="1325563"/>
          </a:xfrm>
        </p:spPr>
        <p:txBody>
          <a:bodyPr anchor="b">
            <a:normAutofit fontScale="90000"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3.1 Gaussian Naive Bayes</a:t>
            </a:r>
            <a:br>
              <a:rPr lang="en-US" altLang="zh-CN" sz="6000" b="1" dirty="0"/>
            </a:br>
            <a:endParaRPr kumimoji="1" lang="zh-CN" altLang="en-US" sz="6000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0222104-F124-7B4A-89D7-7423F8B82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417195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Assumption of Gaussian Naive Bayes:</a:t>
            </a: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Each feature</a:t>
            </a:r>
            <a:r>
              <a:rPr lang="zh-CN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latin typeface="Arial" panose="020B0604020202020204" pitchFamily="34" charset="0"/>
                <a:cs typeface="Arial" panose="020B0604020202020204" pitchFamily="34" charset="0"/>
              </a:rPr>
              <a:t>follows Gaussian distribution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200" b="1" dirty="0">
                <a:latin typeface="Arial" panose="020B0604020202020204" pitchFamily="34" charset="0"/>
                <a:cs typeface="Arial" panose="020B0604020202020204" pitchFamily="34" charset="0"/>
              </a:rPr>
              <a:t>Accuracy on test data is</a:t>
            </a:r>
            <a:r>
              <a:rPr lang="en-US" altLang="zh-CN" sz="2400" dirty="0"/>
              <a:t>: 0.584665 </a:t>
            </a:r>
            <a:endParaRPr lang="zh-C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62B919-78D6-4141-9080-59BD6E33F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66" b="1977"/>
          <a:stretch/>
        </p:blipFill>
        <p:spPr>
          <a:xfrm>
            <a:off x="247650" y="1690688"/>
            <a:ext cx="114681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6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D22D7-19DE-DF48-A5B3-063D426B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5273"/>
            <a:ext cx="10515600" cy="1325563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3.2 Multinomial Naive Bayes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B1E36-2E26-CB40-A6DD-F4DC9474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83" y="3302258"/>
            <a:ext cx="7670800" cy="3432175"/>
          </a:xfrm>
        </p:spPr>
        <p:txBody>
          <a:bodyPr/>
          <a:lstStyle/>
          <a:p>
            <a:r>
              <a:rPr kumimoji="1"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Alpha:</a:t>
            </a:r>
            <a:endParaRPr lang="en-US" altLang="zh-CN" sz="2000" b="1" i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Additive (Laplace/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Lidstone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smoothing parameter.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Fit_prior</a:t>
            </a:r>
            <a:r>
              <a:rPr kumimoji="1" lang="en-US" altLang="zh-C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Whether to learn class prior probabilities or not. </a:t>
            </a:r>
          </a:p>
          <a:p>
            <a:pPr marL="0" indent="0">
              <a:buNone/>
            </a:pP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Best  parameters of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'alpha': 0.01,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fit_prior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': </a:t>
            </a:r>
            <a:r>
              <a:rPr lang="en-US" altLang="zh-CN" sz="2000" dirty="0"/>
              <a:t>True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/>
              <a:t>Accuracy on test data is: </a:t>
            </a:r>
            <a:r>
              <a:rPr lang="en-US" altLang="zh-CN" sz="2000" dirty="0"/>
              <a:t>0.661342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D4CA7D-D0A2-2A43-8381-F4742EFA6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300160"/>
            <a:ext cx="12141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4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72DC-D56C-D74E-8D73-D4B671D5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03225"/>
            <a:ext cx="10515600" cy="1325563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3.3 Decision Tree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93081-EE99-7949-8720-2D8FCE2E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3984625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Best  parameters of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-'criterion':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gini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’: 25,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’: 4, </a:t>
            </a:r>
          </a:p>
          <a:p>
            <a:pPr marL="0" indent="0"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’: 3, 'splitter': ‘best’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/>
              <a:t>Accuracy on test data is: </a:t>
            </a:r>
            <a:r>
              <a:rPr lang="en-US" altLang="zh-CN" sz="2000" dirty="0"/>
              <a:t>0.731629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C12F9-8983-674E-91B8-E56AD3721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2"/>
          <a:stretch/>
        </p:blipFill>
        <p:spPr>
          <a:xfrm>
            <a:off x="0" y="1457325"/>
            <a:ext cx="121920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2878C-783A-0646-99DA-83FA0320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38579"/>
            <a:ext cx="10515600" cy="1325563"/>
          </a:xfrm>
        </p:spPr>
        <p:txBody>
          <a:bodyPr/>
          <a:lstStyle/>
          <a:p>
            <a:r>
              <a:rPr lang="en-US" altLang="zh-CN" sz="4000" b="1" dirty="0">
                <a:latin typeface="Cambria" panose="02040503050406030204" pitchFamily="18" charset="0"/>
                <a:cs typeface="Arial" panose="020B0604020202020204" pitchFamily="34" charset="0"/>
              </a:rPr>
              <a:t>3.4 Random Forest</a:t>
            </a:r>
            <a:br>
              <a:rPr lang="en-US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E132F-8A14-FC47-9082-7EAC4F34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8039100" cy="3242822"/>
          </a:xfrm>
        </p:spPr>
        <p:txBody>
          <a:bodyPr>
            <a:noAutofit/>
          </a:bodyPr>
          <a:lstStyle/>
          <a:p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n_estimators:</a:t>
            </a:r>
            <a:r>
              <a:rPr lang="en-US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number of trees in the forest.</a:t>
            </a:r>
          </a:p>
          <a:p>
            <a:pPr algn="just"/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maximum depth of the tree. If None, then nodes are expanded until all leaves are pure or until all leaves contain less than </a:t>
            </a:r>
            <a:r>
              <a:rPr lang="en-US" altLang="zh-CN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lang="en-US" altLang="zh-CN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  <a:p>
            <a:pPr algn="just"/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minimum number of samples required to be at a leaf node.</a:t>
            </a:r>
            <a:endParaRPr lang="en-US" altLang="zh-CN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Best  parameters of 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’: 10,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': 2, '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’: 120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dirty="0"/>
              <a:t>Accuracy on test data is</a:t>
            </a:r>
            <a:r>
              <a:rPr lang="en-US" altLang="zh-CN" sz="2000" dirty="0"/>
              <a:t>: 0.789137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E6E16-5C0B-8142-9319-DCC87C07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794"/>
            <a:ext cx="12192000" cy="20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4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9F33-56BD-E24F-BF03-6B86881CA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8" y="49053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3.5 Support Vector Machine</a:t>
            </a:r>
            <a:br>
              <a:rPr lang="en-US" altLang="zh-CN" b="1" dirty="0"/>
            </a:b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8C73B98-5FA5-AC4C-9029-A32DC5B33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97665"/>
              </p:ext>
            </p:extLst>
          </p:nvPr>
        </p:nvGraphicFramePr>
        <p:xfrm>
          <a:off x="444498" y="1816100"/>
          <a:ext cx="11074401" cy="435373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19080">
                  <a:extLst>
                    <a:ext uri="{9D8B030D-6E8A-4147-A177-3AD203B41FA5}">
                      <a16:colId xmlns:a16="http://schemas.microsoft.com/office/drawing/2014/main" val="1847828434"/>
                    </a:ext>
                  </a:extLst>
                </a:gridCol>
                <a:gridCol w="3237471">
                  <a:extLst>
                    <a:ext uri="{9D8B030D-6E8A-4147-A177-3AD203B41FA5}">
                      <a16:colId xmlns:a16="http://schemas.microsoft.com/office/drawing/2014/main" val="137212503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09166555"/>
                    </a:ext>
                  </a:extLst>
                </a:gridCol>
                <a:gridCol w="3017450">
                  <a:extLst>
                    <a:ext uri="{9D8B030D-6E8A-4147-A177-3AD203B41FA5}">
                      <a16:colId xmlns:a16="http://schemas.microsoft.com/office/drawing/2014/main" val="1022219370"/>
                    </a:ext>
                  </a:extLst>
                </a:gridCol>
              </a:tblGrid>
              <a:tr h="49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SVM </a:t>
                      </a:r>
                      <a:endParaRPr lang="zh-CN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/>
                        <a:t>Parameters</a:t>
                      </a:r>
                      <a:endParaRPr lang="zh-CN" altLang="en-US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Best_params</a:t>
                      </a:r>
                      <a:endParaRPr lang="en-US" altLang="zh-C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Accuracy_score</a:t>
                      </a:r>
                      <a:endParaRPr lang="en-US" altLang="zh-C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6096960"/>
                  </a:ext>
                </a:extLst>
              </a:tr>
              <a:tr h="8894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{"C": [0.005, 0.1, 1, 5, 10], "kernel": ["linear"]}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{'C': 1, 'kernel': 'linear'}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0.753994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1036181"/>
                  </a:ext>
                </a:extLst>
              </a:tr>
              <a:tr h="1437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RBF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{"C": [0.005, 0.1, 1, 5, 10],"kernel": ["</a:t>
                      </a:r>
                      <a:r>
                        <a:rPr lang="en-US" altLang="zh-CN" sz="2200" dirty="0" err="1"/>
                        <a:t>rbf</a:t>
                      </a:r>
                      <a:r>
                        <a:rPr lang="en-US" altLang="zh-CN" sz="2200" dirty="0"/>
                        <a:t>"],</a:t>
                      </a:r>
                    </a:p>
                    <a:p>
                      <a:pPr algn="l"/>
                      <a:r>
                        <a:rPr lang="en-US" altLang="zh-CN" sz="2200" dirty="0"/>
                        <a:t>"gamma": [0.0001, 0.001, 0.005, 0.1, 1, 3, 5]}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{'C': 5, 'gamma': 0.1, 'kernel': '</a:t>
                      </a:r>
                      <a:r>
                        <a:rPr lang="en-US" altLang="zh-CN" sz="2200" dirty="0" err="1"/>
                        <a:t>rbf</a:t>
                      </a:r>
                      <a:r>
                        <a:rPr lang="en-US" altLang="zh-CN" sz="2200" dirty="0"/>
                        <a:t>'}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0.782748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6272377"/>
                  </a:ext>
                </a:extLst>
              </a:tr>
              <a:tr h="1518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u="none" strike="noStrike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9415" marR="109415" marT="54708" marB="54708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200" dirty="0"/>
                        <a:t> {"C":  [0.005,0.1, 1, 5, 10], "kernel":["poly"],</a:t>
                      </a:r>
                    </a:p>
                    <a:p>
                      <a:pPr algn="l"/>
                      <a:r>
                        <a:rPr lang="en-US" altLang="zh-CN" sz="2200" dirty="0"/>
                        <a:t>"gamma": [0.0001, 0.001, 0.005, 0.1, 1, 3, 5]}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{'C': 0.005, 'gamma': 5, 'kernel': 'poly'}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0.750799</a:t>
                      </a:r>
                      <a:endParaRPr lang="zh-CN" altLang="en-US" sz="2200" dirty="0"/>
                    </a:p>
                  </a:txBody>
                  <a:tcPr marL="109415" marR="109415" marT="54708" marB="54708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811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86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E60F8-8F54-7841-A783-9E835ACE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4905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CN" sz="5400" b="1" dirty="0">
                <a:latin typeface="Cambria" panose="02040503050406030204" pitchFamily="18" charset="0"/>
              </a:rPr>
              <a:t>OVERVIEW</a:t>
            </a:r>
            <a:endParaRPr kumimoji="1" lang="zh-CN" altLang="en-US" sz="5400" b="1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3F5B0-C5B2-434F-B32E-617F99C1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900" y="2193925"/>
            <a:ext cx="10515600" cy="4351338"/>
          </a:xfrm>
        </p:spPr>
        <p:txBody>
          <a:bodyPr>
            <a:normAutofit/>
          </a:bodyPr>
          <a:lstStyle/>
          <a:p>
            <a:r>
              <a:rPr lang="en-GB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Explanation of the Bank</a:t>
            </a:r>
            <a:r>
              <a:rPr lang="zh-CN" altLang="en-US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Marketing</a:t>
            </a:r>
            <a:r>
              <a:rPr lang="zh-CN" altLang="en-US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lang="en-GB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Dataset</a:t>
            </a:r>
          </a:p>
          <a:p>
            <a:r>
              <a:rPr kumimoji="1" lang="en-GB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Data</a:t>
            </a:r>
            <a:r>
              <a:rPr kumimoji="1" lang="zh-CN" altLang="en-US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Cleaning</a:t>
            </a:r>
            <a:r>
              <a:rPr kumimoji="1" lang="zh-CN" altLang="en-US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and</a:t>
            </a:r>
            <a:r>
              <a:rPr kumimoji="1" lang="zh-CN" altLang="en-US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lang="en-GB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Dataset</a:t>
            </a:r>
            <a:r>
              <a:rPr lang="zh-CN" altLang="zh-CN" sz="3200" dirty="0">
                <a:effectLst/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Visualization</a:t>
            </a:r>
          </a:p>
          <a:p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Algorithms and Techniques</a:t>
            </a:r>
          </a:p>
          <a:p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Comparison </a:t>
            </a:r>
            <a:r>
              <a:rPr kumimoji="1" lang="en-GB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for the ML techniques</a:t>
            </a:r>
            <a:r>
              <a:rPr kumimoji="1" lang="zh-CN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 </a:t>
            </a:r>
            <a:endParaRPr kumimoji="1" lang="en-US" altLang="zh-CN" sz="3200" dirty="0">
              <a:latin typeface="Athelas" panose="02000503000000020003" pitchFamily="2" charset="0"/>
              <a:cs typeface="Big Caslon Medium" panose="02000603090000020003" pitchFamily="2" charset="-79"/>
            </a:endParaRPr>
          </a:p>
          <a:p>
            <a:r>
              <a:rPr kumimoji="1" lang="en-US" altLang="zh-CN" sz="3200" dirty="0">
                <a:latin typeface="Athelas" panose="02000503000000020003" pitchFamily="2" charset="0"/>
                <a:cs typeface="Big Caslon Medium" panose="02000603090000020003" pitchFamily="2" charset="-79"/>
              </a:rPr>
              <a:t>Conclusion</a:t>
            </a:r>
            <a:endParaRPr kumimoji="1" lang="zh-CN" altLang="en-US" sz="3200" dirty="0">
              <a:latin typeface="Athelas" panose="02000503000000020003" pitchFamily="2" charset="0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9225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1E1D-2EEC-4F99-8D96-D1DB7D5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08" y="35416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sz="4000" b="1" dirty="0">
                <a:latin typeface="Cambria" panose="02040503050406030204" pitchFamily="18" charset="0"/>
              </a:rPr>
              <a:t>4.1 Training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7E7B10-C58B-4C80-8936-4C3251C07691}"/>
              </a:ext>
            </a:extLst>
          </p:cNvPr>
          <p:cNvSpPr txBox="1">
            <a:spLocks/>
          </p:cNvSpPr>
          <p:nvPr/>
        </p:nvSpPr>
        <p:spPr>
          <a:xfrm>
            <a:off x="637465" y="1561988"/>
            <a:ext cx="4814263" cy="529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Precedures</a:t>
            </a:r>
            <a:r>
              <a:rPr lang="en-GB" dirty="0"/>
              <a:t>:</a:t>
            </a:r>
          </a:p>
          <a:p>
            <a:r>
              <a:rPr lang="en-GB" dirty="0"/>
              <a:t>Apply %%</a:t>
            </a:r>
            <a:r>
              <a:rPr lang="en-GB" dirty="0" err="1"/>
              <a:t>timeit</a:t>
            </a:r>
            <a:r>
              <a:rPr lang="en-GB" dirty="0"/>
              <a:t>(7 runs ) to calculate training times for each machine learning technique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Outcome:</a:t>
            </a:r>
          </a:p>
          <a:p>
            <a:r>
              <a:rPr lang="en-GB" b="1" dirty="0"/>
              <a:t>Pace</a:t>
            </a:r>
            <a:r>
              <a:rPr lang="en-GB" dirty="0"/>
              <a:t>: </a:t>
            </a:r>
            <a:r>
              <a:rPr lang="en-GB" altLang="zh-CN" dirty="0"/>
              <a:t>Gaussian Naïve Bayes</a:t>
            </a:r>
            <a:r>
              <a:rPr lang="zh-CN" altLang="en-US" dirty="0"/>
              <a:t> ＞</a:t>
            </a:r>
            <a:r>
              <a:rPr lang="en-GB" altLang="zh-CN" dirty="0"/>
              <a:t> Multinomial Naïve Bayes </a:t>
            </a:r>
            <a:r>
              <a:rPr lang="zh-CN" altLang="en-US" dirty="0"/>
              <a:t>＞ </a:t>
            </a:r>
            <a:r>
              <a:rPr lang="en-GB" altLang="zh-CN" dirty="0"/>
              <a:t>Decision Tree </a:t>
            </a:r>
            <a:r>
              <a:rPr lang="zh-CN" altLang="en-US" dirty="0"/>
              <a:t>＞ </a:t>
            </a:r>
            <a:r>
              <a:rPr lang="en-GB" altLang="zh-CN" dirty="0"/>
              <a:t>SVM-linear </a:t>
            </a:r>
            <a:r>
              <a:rPr lang="zh-CN" altLang="en-US" dirty="0"/>
              <a:t>＞</a:t>
            </a:r>
            <a:r>
              <a:rPr lang="en-GB" altLang="zh-CN" dirty="0"/>
              <a:t> SVM-poly </a:t>
            </a:r>
            <a:r>
              <a:rPr lang="zh-CN" altLang="en-US" dirty="0"/>
              <a:t>＞ </a:t>
            </a:r>
            <a:r>
              <a:rPr lang="en-GB" altLang="zh-CN" dirty="0"/>
              <a:t>SVM-</a:t>
            </a:r>
            <a:r>
              <a:rPr lang="en-GB" altLang="zh-CN" dirty="0" err="1"/>
              <a:t>rbf</a:t>
            </a:r>
            <a:r>
              <a:rPr lang="en-GB" altLang="zh-CN" dirty="0"/>
              <a:t> </a:t>
            </a:r>
            <a:r>
              <a:rPr lang="zh-CN" altLang="en-US" dirty="0"/>
              <a:t>＞</a:t>
            </a:r>
            <a:r>
              <a:rPr lang="en-GB" dirty="0"/>
              <a:t> Random Forest 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95436AD5-9A00-4E56-A062-748EAD08D19C}"/>
              </a:ext>
            </a:extLst>
          </p:cNvPr>
          <p:cNvCxnSpPr/>
          <p:nvPr/>
        </p:nvCxnSpPr>
        <p:spPr>
          <a:xfrm>
            <a:off x="5465802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E1E40A-09E8-469B-9063-8FC5A4BF248A}"/>
              </a:ext>
            </a:extLst>
          </p:cNvPr>
          <p:cNvSpPr txBox="1">
            <a:spLocks/>
          </p:cNvSpPr>
          <p:nvPr/>
        </p:nvSpPr>
        <p:spPr>
          <a:xfrm>
            <a:off x="6095999" y="840628"/>
            <a:ext cx="5947183" cy="1909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time.time</a:t>
            </a:r>
            <a:r>
              <a:rPr lang="en-GB" dirty="0"/>
              <a:t>() –not stable</a:t>
            </a:r>
            <a:r>
              <a:rPr lang="en-US" altLang="zh-CN" dirty="0"/>
              <a:t>×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%%</a:t>
            </a:r>
            <a:r>
              <a:rPr lang="en-GB" b="1" dirty="0" err="1"/>
              <a:t>timeit</a:t>
            </a:r>
            <a:r>
              <a:rPr lang="en-GB" b="1" dirty="0"/>
              <a:t>(7 runs )</a:t>
            </a:r>
            <a:r>
              <a:rPr lang="en-GB" dirty="0"/>
              <a:t>-accurate</a:t>
            </a:r>
            <a:r>
              <a:rPr lang="zh-CN" altLang="en-US" dirty="0"/>
              <a:t>√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</a:t>
            </a:r>
            <a:r>
              <a:rPr lang="en-US" altLang="zh-CN" dirty="0" err="1"/>
              <a:t>omparison</a:t>
            </a:r>
            <a:r>
              <a:rPr lang="en-US" altLang="zh-CN" dirty="0"/>
              <a:t> b</a:t>
            </a:r>
            <a:r>
              <a:rPr lang="en-GB" dirty="0" err="1"/>
              <a:t>ased</a:t>
            </a:r>
            <a:r>
              <a:rPr lang="en-GB" dirty="0"/>
              <a:t> on %%</a:t>
            </a:r>
            <a:r>
              <a:rPr lang="en-GB" dirty="0" err="1"/>
              <a:t>timeit</a:t>
            </a:r>
            <a:r>
              <a:rPr lang="zh-CN" altLang="en-US" dirty="0"/>
              <a:t>↓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9EB4F8C3-A5B5-477D-AAC8-3C9828229784}"/>
              </a:ext>
            </a:extLst>
          </p:cNvPr>
          <p:cNvGraphicFramePr>
            <a:graphicFrameLocks noGrp="1"/>
          </p:cNvGraphicFramePr>
          <p:nvPr/>
        </p:nvGraphicFramePr>
        <p:xfrm>
          <a:off x="5807488" y="2791238"/>
          <a:ext cx="5947189" cy="31324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049286">
                  <a:extLst>
                    <a:ext uri="{9D8B030D-6E8A-4147-A177-3AD203B41FA5}">
                      <a16:colId xmlns:a16="http://schemas.microsoft.com/office/drawing/2014/main" val="388531444"/>
                    </a:ext>
                  </a:extLst>
                </a:gridCol>
                <a:gridCol w="2897903">
                  <a:extLst>
                    <a:ext uri="{9D8B030D-6E8A-4147-A177-3AD203B41FA5}">
                      <a16:colId xmlns:a16="http://schemas.microsoft.com/office/drawing/2014/main" val="2360942180"/>
                    </a:ext>
                  </a:extLst>
                </a:gridCol>
              </a:tblGrid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Classifier</a:t>
                      </a:r>
                      <a:endParaRPr lang="en-GB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Training Time (per loop)</a:t>
                      </a:r>
                      <a:endParaRPr lang="en-GB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91594544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Gaussian Naïve Bayes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4.85 s ± 29 ms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3041007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Multinomial Naïve Bayes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5.06 s ± 140 ms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95601683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Decision Tree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7.52 s ± 221 ms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85793726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SVM-linear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10.1 s ± 277 ms 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485294507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SVM-poly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30.5 s ± 906 </a:t>
                      </a:r>
                      <a:r>
                        <a:rPr lang="en-GB" sz="1800" u="none" strike="noStrike" dirty="0" err="1">
                          <a:effectLst/>
                        </a:rPr>
                        <a:t>ms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44375666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SVM-rbf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33.4 s ± 850 </a:t>
                      </a:r>
                      <a:r>
                        <a:rPr lang="en-GB" sz="1800" u="none" strike="noStrike" dirty="0" err="1">
                          <a:effectLst/>
                        </a:rPr>
                        <a:t>ms</a:t>
                      </a:r>
                      <a:r>
                        <a:rPr lang="en-GB" sz="1800" u="none" strike="noStrike" dirty="0">
                          <a:effectLst/>
                        </a:rPr>
                        <a:t>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56355661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</a:rPr>
                        <a:t>Random Forest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</a:rPr>
                        <a:t>2min 2s ± 2.07 s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391615"/>
                  </a:ext>
                </a:extLst>
              </a:tr>
            </a:tbl>
          </a:graphicData>
        </a:graphic>
      </p:graphicFrame>
      <p:sp>
        <p:nvSpPr>
          <p:cNvPr id="8" name="标题 1">
            <a:extLst>
              <a:ext uri="{FF2B5EF4-FFF2-40B4-BE49-F238E27FC236}">
                <a16:creationId xmlns:a16="http://schemas.microsoft.com/office/drawing/2014/main" id="{B72A1D6A-50E1-4E3B-951B-C793F7D418C3}"/>
              </a:ext>
            </a:extLst>
          </p:cNvPr>
          <p:cNvSpPr txBox="1">
            <a:spLocks/>
          </p:cNvSpPr>
          <p:nvPr/>
        </p:nvSpPr>
        <p:spPr>
          <a:xfrm>
            <a:off x="109309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>
                <a:latin typeface="Cambria" panose="02040503050406030204" pitchFamily="18" charset="0"/>
              </a:rPr>
              <a:t>4.Comparison </a:t>
            </a:r>
            <a:r>
              <a:rPr kumimoji="1" lang="en-GB" altLang="zh-CN" b="1" dirty="0">
                <a:latin typeface="Cambria" panose="02040503050406030204" pitchFamily="18" charset="0"/>
              </a:rPr>
              <a:t>for the ML techniques</a:t>
            </a:r>
            <a:r>
              <a:rPr kumimoji="1" lang="zh-CN" altLang="zh-CN" b="1" dirty="0">
                <a:latin typeface="Cambria" panose="02040503050406030204" pitchFamily="18" charset="0"/>
              </a:rPr>
              <a:t> 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6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485F-066F-4200-8BEC-D4355BE9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14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sz="4000" b="1" dirty="0">
                <a:latin typeface="Cambria" panose="02040503050406030204" pitchFamily="18" charset="0"/>
              </a:rPr>
              <a:t>4.2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246-12E3-49AF-B53E-347DC7A6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410" y="1801678"/>
            <a:ext cx="5485601" cy="4351338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Premise: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Metric: Accuracy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ridsearchCV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Scoring = accuracy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Outcome:</a:t>
            </a:r>
          </a:p>
          <a:p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SVM-</a:t>
            </a:r>
            <a:r>
              <a:rPr lang="en-GB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SVM-linear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SVM-poly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Decision Tree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Multinomial Naïve Bayes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＞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Gaussian Naïve Bayes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cxnSp>
        <p:nvCxnSpPr>
          <p:cNvPr id="5" name="Straight Connector 18">
            <a:extLst>
              <a:ext uri="{FF2B5EF4-FFF2-40B4-BE49-F238E27FC236}">
                <a16:creationId xmlns:a16="http://schemas.microsoft.com/office/drawing/2014/main" id="{B08485C2-F048-42B5-87D6-E3CC2D8BAE50}"/>
              </a:ext>
            </a:extLst>
          </p:cNvPr>
          <p:cNvCxnSpPr/>
          <p:nvPr/>
        </p:nvCxnSpPr>
        <p:spPr>
          <a:xfrm>
            <a:off x="6171502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ACAA6BE-A942-4EA0-AF35-5D79A958A6C1}"/>
              </a:ext>
            </a:extLst>
          </p:cNvPr>
          <p:cNvGraphicFramePr>
            <a:graphicFrameLocks/>
          </p:cNvGraphicFramePr>
          <p:nvPr/>
        </p:nvGraphicFramePr>
        <p:xfrm>
          <a:off x="6323803" y="1645078"/>
          <a:ext cx="5758888" cy="441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358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485F-066F-4200-8BEC-D4355BE9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b="1" dirty="0">
                <a:latin typeface="Cambria" panose="02040503050406030204" pitchFamily="18" charset="0"/>
              </a:rPr>
              <a:t>4.3 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246-12E3-49AF-B53E-347DC7A6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56217" cy="4114822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Reason:</a:t>
            </a:r>
          </a:p>
          <a:p>
            <a:pPr>
              <a:spcBef>
                <a:spcPts val="2000"/>
              </a:spcBef>
              <a:spcAft>
                <a:spcPts val="1000"/>
              </a:spcAft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1. Sanity check: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hether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 model is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underfitting or overfitting?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Better Choice: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hich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better machine learning techniques</a:t>
            </a:r>
            <a:r>
              <a:rPr lang="en-GB" altLang="zh-CN" dirty="0"/>
              <a:t>?</a:t>
            </a:r>
            <a:endParaRPr lang="en-US" altLang="zh-CN" dirty="0"/>
          </a:p>
          <a:p>
            <a:endParaRPr lang="en-GB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FA70B1-E417-4C5F-BF5F-94DD09F8AF03}"/>
              </a:ext>
            </a:extLst>
          </p:cNvPr>
          <p:cNvSpPr/>
          <p:nvPr/>
        </p:nvSpPr>
        <p:spPr>
          <a:xfrm>
            <a:off x="1431235" y="3028122"/>
            <a:ext cx="2319130" cy="5565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87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485F-066F-4200-8BEC-D4355BE9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b="1" dirty="0">
                <a:latin typeface="Cambria" panose="02040503050406030204" pitchFamily="18" charset="0"/>
              </a:rPr>
              <a:t>4.3 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246-12E3-49AF-B53E-347DC7A6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Reason:</a:t>
            </a:r>
          </a:p>
          <a:p>
            <a:r>
              <a:rPr lang="en-GB" dirty="0"/>
              <a:t>1. Sanity check: </a:t>
            </a:r>
            <a:r>
              <a:rPr lang="en-US" dirty="0"/>
              <a:t>W</a:t>
            </a:r>
            <a:r>
              <a:rPr lang="en-GB" dirty="0" err="1"/>
              <a:t>hether</a:t>
            </a:r>
            <a:r>
              <a:rPr lang="en-GB" dirty="0"/>
              <a:t> </a:t>
            </a:r>
            <a:r>
              <a:rPr lang="en-US" altLang="zh-CN" dirty="0"/>
              <a:t>the model is</a:t>
            </a:r>
            <a:r>
              <a:rPr lang="en-GB" dirty="0"/>
              <a:t> </a:t>
            </a:r>
            <a:r>
              <a:rPr lang="en-US" altLang="zh-CN" dirty="0"/>
              <a:t>underfitting or overfitting</a:t>
            </a:r>
          </a:p>
          <a:p>
            <a:r>
              <a:rPr lang="en-US" altLang="zh-CN" dirty="0"/>
              <a:t>2. </a:t>
            </a:r>
            <a:r>
              <a:rPr lang="en-GB" altLang="zh-CN" dirty="0"/>
              <a:t>Better Choice:</a:t>
            </a:r>
            <a:r>
              <a:rPr lang="zh-CN" altLang="en-US" dirty="0"/>
              <a:t> </a:t>
            </a:r>
            <a:r>
              <a:rPr lang="en-GB" altLang="zh-CN" dirty="0"/>
              <a:t>relatively accurate machine learning techniques</a:t>
            </a:r>
            <a:endParaRPr lang="en-US" altLang="zh-CN" dirty="0"/>
          </a:p>
          <a:p>
            <a:endParaRPr lang="en-GB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6FBAE5-0B14-4611-BF40-B6AF8C6C3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" r="7659"/>
          <a:stretch/>
        </p:blipFill>
        <p:spPr>
          <a:xfrm>
            <a:off x="838200" y="1553457"/>
            <a:ext cx="11098630" cy="42671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0105B2-1E14-4DD8-8CB0-709386408093}"/>
              </a:ext>
            </a:extLst>
          </p:cNvPr>
          <p:cNvSpPr txBox="1">
            <a:spLocks/>
          </p:cNvSpPr>
          <p:nvPr/>
        </p:nvSpPr>
        <p:spPr>
          <a:xfrm>
            <a:off x="6539537" y="810941"/>
            <a:ext cx="4814263" cy="2327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 err="1"/>
              <a:t>Precedures</a:t>
            </a:r>
            <a:r>
              <a:rPr lang="en-GB" dirty="0"/>
              <a:t>:</a:t>
            </a:r>
          </a:p>
          <a:p>
            <a:r>
              <a:rPr lang="en-GB" dirty="0"/>
              <a:t>Define cv : </a:t>
            </a:r>
            <a:r>
              <a:rPr lang="en-GB" dirty="0" err="1"/>
              <a:t>test_size</a:t>
            </a:r>
            <a:r>
              <a:rPr lang="en-GB" dirty="0"/>
              <a:t> = 0.3</a:t>
            </a:r>
            <a:endParaRPr lang="en-US" altLang="zh-CN" dirty="0"/>
          </a:p>
          <a:p>
            <a:r>
              <a:rPr lang="en-US" dirty="0"/>
              <a:t>Plot: Training score &amp;Testing score</a:t>
            </a:r>
            <a:endParaRPr lang="en-GB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541091-731A-4E15-B86D-F8E75C60F80F}"/>
              </a:ext>
            </a:extLst>
          </p:cNvPr>
          <p:cNvSpPr/>
          <p:nvPr/>
        </p:nvSpPr>
        <p:spPr>
          <a:xfrm>
            <a:off x="1179261" y="2798859"/>
            <a:ext cx="5619104" cy="23250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D0113D-51F7-4973-94DB-E249724DE101}"/>
              </a:ext>
            </a:extLst>
          </p:cNvPr>
          <p:cNvSpPr/>
          <p:nvPr/>
        </p:nvSpPr>
        <p:spPr>
          <a:xfrm>
            <a:off x="1179261" y="3227439"/>
            <a:ext cx="9873052" cy="23250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3B2712-44DE-4539-875C-52CC1AB52B7A}"/>
              </a:ext>
            </a:extLst>
          </p:cNvPr>
          <p:cNvSpPr/>
          <p:nvPr/>
        </p:nvSpPr>
        <p:spPr>
          <a:xfrm>
            <a:off x="1159474" y="4219693"/>
            <a:ext cx="10680018" cy="153728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3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313-51A6-4054-BFCA-791B0CAC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1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sz="4000" b="1" dirty="0">
                <a:latin typeface="Cambria" panose="02040503050406030204" pitchFamily="18" charset="0"/>
              </a:rPr>
              <a:t>4.3 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ABA3-262E-4E33-88F1-A76FDEFC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11" y="1674812"/>
            <a:ext cx="3182899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Point: </a:t>
            </a:r>
          </a:p>
          <a:p>
            <a:pPr>
              <a:spcBef>
                <a:spcPts val="2000"/>
              </a:spcBef>
              <a:spcAft>
                <a:spcPts val="1000"/>
              </a:spcAft>
            </a:pPr>
            <a:r>
              <a:rPr lang="en-GB" dirty="0"/>
              <a:t>Underfitting </a:t>
            </a:r>
            <a:r>
              <a:rPr lang="en-US" altLang="zh-CN" dirty="0"/>
              <a:t>or</a:t>
            </a:r>
            <a:r>
              <a:rPr lang="en-GB" dirty="0"/>
              <a:t> Overfitting; </a:t>
            </a:r>
          </a:p>
          <a:p>
            <a:pPr>
              <a:spcBef>
                <a:spcPts val="2000"/>
              </a:spcBef>
              <a:spcAft>
                <a:spcPts val="1000"/>
              </a:spcAft>
            </a:pPr>
            <a:endParaRPr lang="en-GB" dirty="0"/>
          </a:p>
          <a:p>
            <a:r>
              <a:rPr lang="en-GB" dirty="0"/>
              <a:t>Not </a:t>
            </a:r>
            <a:r>
              <a:rPr lang="en-US" altLang="zh-CN" dirty="0"/>
              <a:t>very </a:t>
            </a:r>
            <a:r>
              <a:rPr lang="en-GB" dirty="0"/>
              <a:t>good:</a:t>
            </a:r>
          </a:p>
          <a:p>
            <a:pPr marL="0" indent="0">
              <a:buNone/>
            </a:pPr>
            <a:r>
              <a:rPr lang="en-GB" dirty="0"/>
              <a:t>Decision Tree</a:t>
            </a:r>
          </a:p>
          <a:p>
            <a:pPr marL="0" indent="0">
              <a:buNone/>
            </a:pPr>
            <a:r>
              <a:rPr lang="en-GB" dirty="0" err="1"/>
              <a:t>GaussianNB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D0B53-12F2-41CD-AC60-5F08EC89D2D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033" y="182110"/>
            <a:ext cx="2337875" cy="163280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580E35-DFB2-4BFF-AD1A-DBA807BB64C1}"/>
              </a:ext>
            </a:extLst>
          </p:cNvPr>
          <p:cNvCxnSpPr/>
          <p:nvPr/>
        </p:nvCxnSpPr>
        <p:spPr>
          <a:xfrm>
            <a:off x="3947886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B42515C-2C59-44B6-98DD-F558692F710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23" y="182110"/>
            <a:ext cx="2337875" cy="16328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198674-7F8F-42A3-B09C-EBD84038614C}"/>
              </a:ext>
            </a:extLst>
          </p:cNvPr>
          <p:cNvSpPr txBox="1"/>
          <p:nvPr/>
        </p:nvSpPr>
        <p:spPr>
          <a:xfrm>
            <a:off x="5262544" y="1928699"/>
            <a:ext cx="18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Decision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7611A0-C86C-4C88-8062-9C71979005F5}"/>
              </a:ext>
            </a:extLst>
          </p:cNvPr>
          <p:cNvSpPr txBox="1"/>
          <p:nvPr/>
        </p:nvSpPr>
        <p:spPr>
          <a:xfrm>
            <a:off x="8462134" y="1928699"/>
            <a:ext cx="18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Random Forest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F8ABF-E6E7-4463-B1C6-F5DF2A0E975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525" y="2309889"/>
            <a:ext cx="2337875" cy="1632802"/>
          </a:xfrm>
          <a:prstGeom prst="rect">
            <a:avLst/>
          </a:prstGeom>
        </p:spPr>
      </p:pic>
      <p:sp>
        <p:nvSpPr>
          <p:cNvPr id="11" name="TextBox 22">
            <a:extLst>
              <a:ext uri="{FF2B5EF4-FFF2-40B4-BE49-F238E27FC236}">
                <a16:creationId xmlns:a16="http://schemas.microsoft.com/office/drawing/2014/main" id="{35722897-2616-4328-8163-AECA31616FFF}"/>
              </a:ext>
            </a:extLst>
          </p:cNvPr>
          <p:cNvSpPr txBox="1"/>
          <p:nvPr/>
        </p:nvSpPr>
        <p:spPr>
          <a:xfrm>
            <a:off x="5270036" y="4067548"/>
            <a:ext cx="18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</a:t>
            </a:r>
            <a:r>
              <a:rPr lang="en-US" dirty="0" err="1"/>
              <a:t>aussianNB</a:t>
            </a:r>
            <a:endParaRPr lang="en-GB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D27B0B-EF68-4D29-85D8-1F7B32F231D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115" y="2309889"/>
            <a:ext cx="2337875" cy="1632802"/>
          </a:xfrm>
          <a:prstGeom prst="rect">
            <a:avLst/>
          </a:prstGeom>
        </p:spPr>
      </p:pic>
      <p:sp>
        <p:nvSpPr>
          <p:cNvPr id="14" name="TextBox 22">
            <a:extLst>
              <a:ext uri="{FF2B5EF4-FFF2-40B4-BE49-F238E27FC236}">
                <a16:creationId xmlns:a16="http://schemas.microsoft.com/office/drawing/2014/main" id="{2FFE616C-1955-4621-A6C8-A7F73A17CB93}"/>
              </a:ext>
            </a:extLst>
          </p:cNvPr>
          <p:cNvSpPr txBox="1"/>
          <p:nvPr/>
        </p:nvSpPr>
        <p:spPr>
          <a:xfrm>
            <a:off x="8469626" y="4067548"/>
            <a:ext cx="18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Multinomial</a:t>
            </a:r>
            <a:r>
              <a:rPr lang="en-US" dirty="0"/>
              <a:t>NB</a:t>
            </a:r>
            <a:endParaRPr lang="en-GB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B4A794E8-1B2E-46E4-8013-5667BF5757E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73956" y="4732587"/>
            <a:ext cx="2337875" cy="1632802"/>
          </a:xfrm>
          <a:prstGeom prst="rect">
            <a:avLst/>
          </a:prstGeom>
        </p:spPr>
      </p:pic>
      <p:sp>
        <p:nvSpPr>
          <p:cNvPr id="15" name="TextBox 22">
            <a:extLst>
              <a:ext uri="{FF2B5EF4-FFF2-40B4-BE49-F238E27FC236}">
                <a16:creationId xmlns:a16="http://schemas.microsoft.com/office/drawing/2014/main" id="{E1CF1352-438D-4E88-9546-1BF8FDF680F9}"/>
              </a:ext>
            </a:extLst>
          </p:cNvPr>
          <p:cNvSpPr txBox="1"/>
          <p:nvPr/>
        </p:nvSpPr>
        <p:spPr>
          <a:xfrm>
            <a:off x="4755956" y="6397677"/>
            <a:ext cx="137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SVM-linear</a:t>
            </a:r>
          </a:p>
        </p:txBody>
      </p:sp>
      <p:pic>
        <p:nvPicPr>
          <p:cNvPr id="16" name="Picture 21">
            <a:extLst>
              <a:ext uri="{FF2B5EF4-FFF2-40B4-BE49-F238E27FC236}">
                <a16:creationId xmlns:a16="http://schemas.microsoft.com/office/drawing/2014/main" id="{387D790C-F3D6-45AA-81E3-E9C0156847D1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2694" y="4732587"/>
            <a:ext cx="2337875" cy="1632802"/>
          </a:xfrm>
          <a:prstGeom prst="rect">
            <a:avLst/>
          </a:prstGeom>
        </p:spPr>
      </p:pic>
      <p:sp>
        <p:nvSpPr>
          <p:cNvPr id="17" name="TextBox 23">
            <a:extLst>
              <a:ext uri="{FF2B5EF4-FFF2-40B4-BE49-F238E27FC236}">
                <a16:creationId xmlns:a16="http://schemas.microsoft.com/office/drawing/2014/main" id="{EE43DB44-785F-4DE5-BA0D-66C4F77E01FB}"/>
              </a:ext>
            </a:extLst>
          </p:cNvPr>
          <p:cNvSpPr txBox="1"/>
          <p:nvPr/>
        </p:nvSpPr>
        <p:spPr>
          <a:xfrm>
            <a:off x="7530666" y="6397677"/>
            <a:ext cx="116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SVM-</a:t>
            </a:r>
            <a:r>
              <a:rPr lang="en-GB" dirty="0" err="1"/>
              <a:t>rbf</a:t>
            </a:r>
            <a:endParaRPr lang="en-GB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6AA2876-1BD9-413C-97EB-918450E4EF61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5423" y="4732587"/>
            <a:ext cx="2337875" cy="1632802"/>
          </a:xfrm>
          <a:prstGeom prst="rect">
            <a:avLst/>
          </a:prstGeom>
        </p:spPr>
      </p:pic>
      <p:sp>
        <p:nvSpPr>
          <p:cNvPr id="20" name="TextBox 22">
            <a:extLst>
              <a:ext uri="{FF2B5EF4-FFF2-40B4-BE49-F238E27FC236}">
                <a16:creationId xmlns:a16="http://schemas.microsoft.com/office/drawing/2014/main" id="{99C7A40B-FA36-41EB-A65C-DC9C69B1C5BD}"/>
              </a:ext>
            </a:extLst>
          </p:cNvPr>
          <p:cNvSpPr txBox="1"/>
          <p:nvPr/>
        </p:nvSpPr>
        <p:spPr>
          <a:xfrm>
            <a:off x="9790934" y="6397677"/>
            <a:ext cx="18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SVM-poly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7B93A6-0022-4FB2-B73B-96B4ADB752D4}"/>
              </a:ext>
            </a:extLst>
          </p:cNvPr>
          <p:cNvSpPr txBox="1"/>
          <p:nvPr/>
        </p:nvSpPr>
        <p:spPr>
          <a:xfrm>
            <a:off x="10581990" y="1561871"/>
            <a:ext cx="167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Red: </a:t>
            </a:r>
          </a:p>
          <a:p>
            <a:r>
              <a:rPr lang="en-GB" dirty="0"/>
              <a:t>Training Score</a:t>
            </a:r>
          </a:p>
          <a:p>
            <a:r>
              <a:rPr lang="en-GB" dirty="0"/>
              <a:t>Green: </a:t>
            </a:r>
          </a:p>
          <a:p>
            <a:r>
              <a:rPr lang="en-GB" dirty="0"/>
              <a:t>Testing Score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CBF3703-E2CB-4038-A7CA-F806FC2CF126}"/>
              </a:ext>
            </a:extLst>
          </p:cNvPr>
          <p:cNvSpPr/>
          <p:nvPr/>
        </p:nvSpPr>
        <p:spPr>
          <a:xfrm>
            <a:off x="6685722" y="1060174"/>
            <a:ext cx="755374" cy="50169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1B866E9-6EFA-40A9-BD8F-308432E86713}"/>
              </a:ext>
            </a:extLst>
          </p:cNvPr>
          <p:cNvCxnSpPr/>
          <p:nvPr/>
        </p:nvCxnSpPr>
        <p:spPr>
          <a:xfrm>
            <a:off x="5044525" y="3375992"/>
            <a:ext cx="26417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F82FA73-F430-4097-A543-A73EE99B7592}"/>
              </a:ext>
            </a:extLst>
          </p:cNvPr>
          <p:cNvSpPr txBox="1"/>
          <p:nvPr/>
        </p:nvSpPr>
        <p:spPr>
          <a:xfrm>
            <a:off x="7392191" y="3019361"/>
            <a:ext cx="112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Relatively low</a:t>
            </a:r>
          </a:p>
          <a:p>
            <a:r>
              <a:rPr lang="en-US" altLang="zh-CN" dirty="0"/>
              <a:t>here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7246FBA-8323-4B51-BB67-7592F54E82F1}"/>
              </a:ext>
            </a:extLst>
          </p:cNvPr>
          <p:cNvSpPr/>
          <p:nvPr/>
        </p:nvSpPr>
        <p:spPr>
          <a:xfrm>
            <a:off x="7079337" y="3200313"/>
            <a:ext cx="378959" cy="3148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762C73-265E-4810-8677-35D4E4BD03C1}"/>
              </a:ext>
            </a:extLst>
          </p:cNvPr>
          <p:cNvSpPr txBox="1"/>
          <p:nvPr/>
        </p:nvSpPr>
        <p:spPr>
          <a:xfrm>
            <a:off x="7425321" y="871031"/>
            <a:ext cx="87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dirty="0"/>
              <a:t>Begin to drop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0587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A4C6-E783-4BD7-BA36-24D14FCE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25519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4000" b="1" dirty="0">
                <a:latin typeface="Cambria" panose="02040503050406030204" pitchFamily="18" charset="0"/>
              </a:rPr>
              <a:t>4.4 </a:t>
            </a:r>
            <a:r>
              <a:rPr kumimoji="1" lang="en-US" altLang="zh-CN" sz="4000" b="1" dirty="0">
                <a:latin typeface="Cambria" panose="02040503050406030204" pitchFamily="18" charset="0"/>
              </a:rPr>
              <a:t>Recall</a:t>
            </a:r>
            <a:r>
              <a:rPr kumimoji="1" lang="en-GB" altLang="zh-CN" sz="4000" b="1" dirty="0">
                <a:latin typeface="Cambria" panose="02040503050406030204" pitchFamily="18" charset="0"/>
              </a:rPr>
              <a:t> </a:t>
            </a:r>
            <a:r>
              <a:rPr kumimoji="1" lang="en-US" altLang="zh-CN" sz="4000" b="1" dirty="0">
                <a:latin typeface="Cambria" panose="02040503050406030204" pitchFamily="18" charset="0"/>
              </a:rPr>
              <a:t>&amp; </a:t>
            </a:r>
            <a:r>
              <a:rPr kumimoji="1" lang="en-GB" altLang="zh-CN" sz="4000" b="1" dirty="0">
                <a:latin typeface="Cambria" panose="02040503050406030204" pitchFamily="18" charset="0"/>
              </a:rPr>
              <a:t>P</a:t>
            </a:r>
            <a:r>
              <a:rPr kumimoji="1" lang="en-US" altLang="zh-CN" sz="4000" b="1" dirty="0" err="1">
                <a:latin typeface="Cambria" panose="02040503050406030204" pitchFamily="18" charset="0"/>
              </a:rPr>
              <a:t>recision</a:t>
            </a:r>
            <a:endParaRPr kumimoji="1" lang="en-GB" sz="4000" b="1" dirty="0"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73A6DD-26C3-4422-AD05-AD2A740E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3425" cy="4351338"/>
          </a:xfrm>
        </p:spPr>
        <p:txBody>
          <a:bodyPr>
            <a:normAutofit fontScale="925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Reason:</a:t>
            </a:r>
          </a:p>
          <a:p>
            <a:r>
              <a:rPr lang="en-GB" dirty="0"/>
              <a:t>Recall deserves to be an important measurement indicator.</a:t>
            </a:r>
          </a:p>
          <a:p>
            <a:pPr marL="0" indent="0">
              <a:buNone/>
            </a:pPr>
            <a:r>
              <a:rPr lang="en-GB" dirty="0"/>
              <a:t>-FN is better to be smaller. </a:t>
            </a:r>
          </a:p>
          <a:p>
            <a:pPr marL="0" indent="0">
              <a:buNone/>
            </a:pPr>
            <a:r>
              <a:rPr lang="en-GB" dirty="0"/>
              <a:t>-Recall is better to be higher.</a:t>
            </a:r>
          </a:p>
          <a:p>
            <a:r>
              <a:rPr lang="en-GB" dirty="0"/>
              <a:t>Higher Recall means the model may sacrifice Precision. </a:t>
            </a:r>
          </a:p>
          <a:p>
            <a:pPr marL="0" indent="0">
              <a:buNone/>
            </a:pPr>
            <a:r>
              <a:rPr lang="en-GB" dirty="0"/>
              <a:t>-Precision also needs to be relatively reasonable.</a:t>
            </a:r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Connector 18">
            <a:extLst>
              <a:ext uri="{FF2B5EF4-FFF2-40B4-BE49-F238E27FC236}">
                <a16:creationId xmlns:a16="http://schemas.microsoft.com/office/drawing/2014/main" id="{3443691F-BEE3-4EF0-B6E8-5E930C0D772D}"/>
              </a:ext>
            </a:extLst>
          </p:cNvPr>
          <p:cNvCxnSpPr/>
          <p:nvPr/>
        </p:nvCxnSpPr>
        <p:spPr>
          <a:xfrm>
            <a:off x="6098299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518576D9-2C06-49E7-9945-0839B1F44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25" y="69368"/>
            <a:ext cx="4231451" cy="617863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61B5610-16B0-4686-8737-771882D08853}"/>
              </a:ext>
            </a:extLst>
          </p:cNvPr>
          <p:cNvSpPr txBox="1"/>
          <p:nvPr/>
        </p:nvSpPr>
        <p:spPr>
          <a:xfrm>
            <a:off x="7308895" y="6492875"/>
            <a:ext cx="50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https://en.wikipedia.org/wiki/Precision_and_recall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35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A4C6-E783-4BD7-BA36-24D14FCE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36" y="3242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4000" b="1" dirty="0">
                <a:latin typeface="Cambria" panose="02040503050406030204" pitchFamily="18" charset="0"/>
              </a:rPr>
              <a:t>4.4 </a:t>
            </a:r>
            <a:r>
              <a:rPr kumimoji="1" lang="en-US" altLang="zh-CN" sz="4000" b="1" dirty="0">
                <a:latin typeface="Cambria" panose="02040503050406030204" pitchFamily="18" charset="0"/>
              </a:rPr>
              <a:t>Recall &amp; Precision</a:t>
            </a:r>
            <a:endParaRPr kumimoji="1" lang="en-GB" sz="4000" b="1" dirty="0">
              <a:latin typeface="Cambria" panose="02040503050406030204" pitchFamily="18" charset="0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B88C7492-3AA5-4E9B-AA2F-7BB07AD7A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8508488"/>
              </p:ext>
            </p:extLst>
          </p:nvPr>
        </p:nvGraphicFramePr>
        <p:xfrm>
          <a:off x="3266615" y="1615638"/>
          <a:ext cx="8380949" cy="5141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658B0F51-9F07-4789-9F8D-986C59594335}"/>
              </a:ext>
            </a:extLst>
          </p:cNvPr>
          <p:cNvCxnSpPr/>
          <p:nvPr/>
        </p:nvCxnSpPr>
        <p:spPr>
          <a:xfrm>
            <a:off x="3165912" y="161563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6E710-FBE7-428A-B3AA-21A5BBF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2800151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>
                <a:cs typeface="Arial" panose="020B0604020202020204" pitchFamily="34" charset="0"/>
              </a:rPr>
              <a:t>Outcome:</a:t>
            </a:r>
          </a:p>
          <a:p>
            <a:r>
              <a:rPr lang="en-GB" b="1" dirty="0">
                <a:cs typeface="Arial" panose="020B0604020202020204" pitchFamily="34" charset="0"/>
              </a:rPr>
              <a:t>Recall:  </a:t>
            </a:r>
            <a:r>
              <a:rPr lang="en-GB" dirty="0">
                <a:cs typeface="Arial" panose="020B0604020202020204" pitchFamily="34" charset="0"/>
              </a:rPr>
              <a:t>Random Forest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</a:t>
            </a:r>
            <a:r>
              <a:rPr lang="en-GB" altLang="zh-CN" dirty="0" err="1">
                <a:cs typeface="Arial" panose="020B0604020202020204" pitchFamily="34" charset="0"/>
              </a:rPr>
              <a:t>rbf</a:t>
            </a:r>
            <a:r>
              <a:rPr lang="en-GB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SVM-linear</a:t>
            </a:r>
          </a:p>
          <a:p>
            <a:r>
              <a:rPr lang="en-GB" b="1" dirty="0">
                <a:cs typeface="Arial" panose="020B0604020202020204" pitchFamily="34" charset="0"/>
              </a:rPr>
              <a:t>Precision</a:t>
            </a:r>
            <a:r>
              <a:rPr lang="en-GB" dirty="0">
                <a:cs typeface="Arial" panose="020B0604020202020204" pitchFamily="34" charset="0"/>
              </a:rPr>
              <a:t>: Gaussian Naïve Bayes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</a:t>
            </a:r>
            <a:r>
              <a:rPr lang="en-GB" altLang="zh-CN" dirty="0" err="1">
                <a:cs typeface="Arial" panose="020B0604020202020204" pitchFamily="34" charset="0"/>
              </a:rPr>
              <a:t>rbf</a:t>
            </a:r>
            <a:r>
              <a:rPr lang="en-GB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Random Forest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5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A4C6-E783-4BD7-BA36-24D14FCE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36" y="3242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4000" b="1" dirty="0">
                <a:latin typeface="Cambria" panose="02040503050406030204" pitchFamily="18" charset="0"/>
              </a:rPr>
              <a:t>4.4 </a:t>
            </a:r>
            <a:r>
              <a:rPr kumimoji="1" lang="en-US" altLang="zh-CN" sz="4000" b="1" dirty="0">
                <a:latin typeface="Cambria" panose="02040503050406030204" pitchFamily="18" charset="0"/>
              </a:rPr>
              <a:t>Recall &amp; Precision</a:t>
            </a:r>
            <a:endParaRPr kumimoji="1" lang="en-GB" sz="4000" b="1" dirty="0">
              <a:latin typeface="Cambria" panose="02040503050406030204" pitchFamily="18" charset="0"/>
            </a:endParaRPr>
          </a:p>
        </p:txBody>
      </p: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658B0F51-9F07-4789-9F8D-986C59594335}"/>
              </a:ext>
            </a:extLst>
          </p:cNvPr>
          <p:cNvCxnSpPr/>
          <p:nvPr/>
        </p:nvCxnSpPr>
        <p:spPr>
          <a:xfrm>
            <a:off x="3165912" y="161563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6E710-FBE7-428A-B3AA-21A5BBF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2800151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</a:t>
            </a:r>
            <a:r>
              <a:rPr lang="en-GB" dirty="0">
                <a:cs typeface="Arial" panose="020B0604020202020204" pitchFamily="34" charset="0"/>
              </a:rPr>
              <a:t>Outcome:</a:t>
            </a:r>
          </a:p>
          <a:p>
            <a:r>
              <a:rPr lang="en-GB" b="1" dirty="0">
                <a:cs typeface="Arial" panose="020B0604020202020204" pitchFamily="34" charset="0"/>
              </a:rPr>
              <a:t>Recall:  </a:t>
            </a:r>
            <a:r>
              <a:rPr lang="en-GB" dirty="0">
                <a:cs typeface="Arial" panose="020B0604020202020204" pitchFamily="34" charset="0"/>
              </a:rPr>
              <a:t>Random Forest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</a:t>
            </a:r>
            <a:r>
              <a:rPr lang="en-GB" altLang="zh-CN" dirty="0" err="1">
                <a:cs typeface="Arial" panose="020B0604020202020204" pitchFamily="34" charset="0"/>
              </a:rPr>
              <a:t>rbf</a:t>
            </a:r>
            <a:r>
              <a:rPr lang="en-GB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SVM-linear</a:t>
            </a:r>
          </a:p>
          <a:p>
            <a:r>
              <a:rPr lang="en-GB" b="1" dirty="0">
                <a:cs typeface="Arial" panose="020B0604020202020204" pitchFamily="34" charset="0"/>
              </a:rPr>
              <a:t>Precision</a:t>
            </a:r>
            <a:r>
              <a:rPr lang="en-GB" dirty="0">
                <a:cs typeface="Arial" panose="020B0604020202020204" pitchFamily="34" charset="0"/>
              </a:rPr>
              <a:t>: Gaussian Naïve Bayes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SVM-</a:t>
            </a:r>
            <a:r>
              <a:rPr lang="en-GB" altLang="zh-CN" dirty="0" err="1">
                <a:cs typeface="Arial" panose="020B0604020202020204" pitchFamily="34" charset="0"/>
              </a:rPr>
              <a:t>rbf</a:t>
            </a:r>
            <a:r>
              <a:rPr lang="en-GB" altLang="zh-CN" dirty="0">
                <a:cs typeface="Arial" panose="020B0604020202020204" pitchFamily="34" charset="0"/>
              </a:rPr>
              <a:t> </a:t>
            </a:r>
            <a:r>
              <a:rPr lang="zh-CN" altLang="en-US" dirty="0">
                <a:cs typeface="Arial" panose="020B0604020202020204" pitchFamily="34" charset="0"/>
              </a:rPr>
              <a:t>＞ </a:t>
            </a:r>
            <a:r>
              <a:rPr lang="en-GB" altLang="zh-CN" dirty="0">
                <a:cs typeface="Arial" panose="020B0604020202020204" pitchFamily="34" charset="0"/>
              </a:rPr>
              <a:t>Random Forest</a:t>
            </a:r>
            <a:endParaRPr lang="en-GB" dirty="0">
              <a:cs typeface="Arial" panose="020B0604020202020204" pitchFamily="34" charset="0"/>
            </a:endParaRPr>
          </a:p>
          <a:p>
            <a:endParaRPr lang="en-GB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763ED4-B4A7-41A6-8070-7C211702A808}"/>
              </a:ext>
            </a:extLst>
          </p:cNvPr>
          <p:cNvGrpSpPr/>
          <p:nvPr/>
        </p:nvGrpSpPr>
        <p:grpSpPr>
          <a:xfrm>
            <a:off x="3038265" y="1173381"/>
            <a:ext cx="10443853" cy="4498088"/>
            <a:chOff x="3038265" y="1173381"/>
            <a:chExt cx="10443853" cy="449808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3052D21-15AE-4599-9774-4391BE29AC37}"/>
                </a:ext>
              </a:extLst>
            </p:cNvPr>
            <p:cNvSpPr txBox="1"/>
            <p:nvPr/>
          </p:nvSpPr>
          <p:spPr>
            <a:xfrm>
              <a:off x="8552309" y="1173381"/>
              <a:ext cx="49298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FN: 47, 49, 94</a:t>
              </a: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97AC291-5379-46CB-8BFB-D6B944BE9838}"/>
                </a:ext>
              </a:extLst>
            </p:cNvPr>
            <p:cNvGrpSpPr/>
            <p:nvPr/>
          </p:nvGrpSpPr>
          <p:grpSpPr>
            <a:xfrm>
              <a:off x="3038265" y="2010179"/>
              <a:ext cx="9072389" cy="3661290"/>
              <a:chOff x="3038265" y="1765738"/>
              <a:chExt cx="9072389" cy="3661290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45A9CED9-7658-4372-A794-D295F87709EA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8265" y="1765738"/>
                <a:ext cx="3080712" cy="2975663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3E0C40A8-2C69-47DB-BB00-1D7CC8A498E4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8526" y="1765738"/>
                <a:ext cx="3080712" cy="2975663"/>
              </a:xfrm>
              <a:prstGeom prst="rect">
                <a:avLst/>
              </a:prstGeom>
            </p:spPr>
          </p:pic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67AA8BD9-151E-4BEA-82B9-940A6009CC97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9942" y="1765738"/>
                <a:ext cx="3080712" cy="2975663"/>
              </a:xfrm>
              <a:prstGeom prst="rect">
                <a:avLst/>
              </a:prstGeom>
            </p:spPr>
          </p:pic>
          <p:sp>
            <p:nvSpPr>
              <p:cNvPr id="21" name="TextBox 23">
                <a:extLst>
                  <a:ext uri="{FF2B5EF4-FFF2-40B4-BE49-F238E27FC236}">
                    <a16:creationId xmlns:a16="http://schemas.microsoft.com/office/drawing/2014/main" id="{7EF19513-EDCD-4D13-8F67-75AC6697DC8E}"/>
                  </a:ext>
                </a:extLst>
              </p:cNvPr>
              <p:cNvSpPr txBox="1"/>
              <p:nvPr/>
            </p:nvSpPr>
            <p:spPr>
              <a:xfrm>
                <a:off x="3635195" y="5057696"/>
                <a:ext cx="188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Random Forest</a:t>
                </a:r>
              </a:p>
            </p:txBody>
          </p:sp>
          <p:sp>
            <p:nvSpPr>
              <p:cNvPr id="22" name="TextBox 23">
                <a:extLst>
                  <a:ext uri="{FF2B5EF4-FFF2-40B4-BE49-F238E27FC236}">
                    <a16:creationId xmlns:a16="http://schemas.microsoft.com/office/drawing/2014/main" id="{B31EE4BB-3F53-47DF-A492-93EEAB16143A}"/>
                  </a:ext>
                </a:extLst>
              </p:cNvPr>
              <p:cNvSpPr txBox="1"/>
              <p:nvPr/>
            </p:nvSpPr>
            <p:spPr>
              <a:xfrm>
                <a:off x="6665456" y="5057696"/>
                <a:ext cx="188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SVM-</a:t>
                </a:r>
                <a:r>
                  <a:rPr lang="en-GB" dirty="0" err="1"/>
                  <a:t>rbf</a:t>
                </a:r>
                <a:endParaRPr lang="en-GB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E20CEF-4A2C-42DC-B4AE-184793E912DB}"/>
                  </a:ext>
                </a:extLst>
              </p:cNvPr>
              <p:cNvSpPr txBox="1"/>
              <p:nvPr/>
            </p:nvSpPr>
            <p:spPr>
              <a:xfrm>
                <a:off x="9626872" y="5057696"/>
                <a:ext cx="1886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SVM-linear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A342FDE-E8AF-46FA-A2A7-533F34068249}"/>
                </a:ext>
              </a:extLst>
            </p:cNvPr>
            <p:cNvSpPr/>
            <p:nvPr/>
          </p:nvSpPr>
          <p:spPr>
            <a:xfrm>
              <a:off x="4906291" y="2361829"/>
              <a:ext cx="924447" cy="72891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128EE4-D6A7-44AF-8A3A-B32E915A0EDC}"/>
                </a:ext>
              </a:extLst>
            </p:cNvPr>
            <p:cNvSpPr/>
            <p:nvPr/>
          </p:nvSpPr>
          <p:spPr>
            <a:xfrm>
              <a:off x="7935473" y="2361829"/>
              <a:ext cx="924447" cy="72891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760E00B-0843-4ED3-AC50-AABC37E9B6C8}"/>
                </a:ext>
              </a:extLst>
            </p:cNvPr>
            <p:cNvSpPr/>
            <p:nvPr/>
          </p:nvSpPr>
          <p:spPr>
            <a:xfrm>
              <a:off x="10901792" y="2361829"/>
              <a:ext cx="924447" cy="72891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5748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6AA4C6-E783-4BD7-BA36-24D14FCE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65" y="34170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altLang="zh-CN" sz="4000" b="1" dirty="0">
                <a:latin typeface="Cambria" panose="02040503050406030204" pitchFamily="18" charset="0"/>
              </a:rPr>
              <a:t>4.4 </a:t>
            </a:r>
            <a:r>
              <a:rPr kumimoji="1" lang="en-US" altLang="zh-CN" sz="4000" b="1" dirty="0">
                <a:latin typeface="Cambria" panose="02040503050406030204" pitchFamily="18" charset="0"/>
              </a:rPr>
              <a:t>Recall &amp; Precision</a:t>
            </a:r>
            <a:endParaRPr kumimoji="1" lang="en-GB" sz="4000" b="1" dirty="0">
              <a:latin typeface="Cambria" panose="02040503050406030204" pitchFamily="18" charset="0"/>
            </a:endParaRPr>
          </a:p>
        </p:txBody>
      </p:sp>
      <p:cxnSp>
        <p:nvCxnSpPr>
          <p:cNvPr id="11" name="Straight Connector 18">
            <a:extLst>
              <a:ext uri="{FF2B5EF4-FFF2-40B4-BE49-F238E27FC236}">
                <a16:creationId xmlns:a16="http://schemas.microsoft.com/office/drawing/2014/main" id="{658B0F51-9F07-4789-9F8D-986C59594335}"/>
              </a:ext>
            </a:extLst>
          </p:cNvPr>
          <p:cNvCxnSpPr/>
          <p:nvPr/>
        </p:nvCxnSpPr>
        <p:spPr>
          <a:xfrm>
            <a:off x="3165912" y="161563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456E710-FBE7-428A-B3AA-21A5BBF3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2800150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 Outcome:</a:t>
            </a:r>
          </a:p>
          <a:p>
            <a:r>
              <a:rPr lang="en-GB" b="1" dirty="0"/>
              <a:t>Recall:  </a:t>
            </a:r>
            <a:r>
              <a:rPr lang="en-GB" dirty="0"/>
              <a:t>Random Forest </a:t>
            </a:r>
            <a:r>
              <a:rPr lang="zh-CN" altLang="en-US" dirty="0"/>
              <a:t>＞ </a:t>
            </a:r>
            <a:r>
              <a:rPr lang="en-GB" altLang="zh-CN" dirty="0"/>
              <a:t>SVM-</a:t>
            </a:r>
            <a:r>
              <a:rPr lang="en-GB" altLang="zh-CN" dirty="0" err="1"/>
              <a:t>rbf</a:t>
            </a:r>
            <a:r>
              <a:rPr lang="en-GB" altLang="zh-CN" dirty="0"/>
              <a:t> </a:t>
            </a:r>
            <a:r>
              <a:rPr lang="zh-CN" altLang="en-US" dirty="0"/>
              <a:t>＞ </a:t>
            </a:r>
            <a:r>
              <a:rPr lang="en-GB" altLang="zh-CN" dirty="0"/>
              <a:t>SVM-linear</a:t>
            </a:r>
          </a:p>
          <a:p>
            <a:r>
              <a:rPr lang="en-GB" b="1" dirty="0"/>
              <a:t>Precision: </a:t>
            </a:r>
            <a:r>
              <a:rPr lang="en-GB" dirty="0"/>
              <a:t>Gaussian Naïve Bayes </a:t>
            </a:r>
            <a:r>
              <a:rPr lang="zh-CN" altLang="en-US" dirty="0"/>
              <a:t>＞ </a:t>
            </a:r>
            <a:r>
              <a:rPr lang="en-GB" altLang="zh-CN" dirty="0"/>
              <a:t>SVM-</a:t>
            </a:r>
            <a:r>
              <a:rPr lang="en-GB" altLang="zh-CN" dirty="0" err="1"/>
              <a:t>rbf</a:t>
            </a:r>
            <a:r>
              <a:rPr lang="en-GB" altLang="zh-CN" dirty="0"/>
              <a:t> </a:t>
            </a:r>
            <a:r>
              <a:rPr lang="zh-CN" altLang="en-US" dirty="0"/>
              <a:t>＞ </a:t>
            </a:r>
            <a:r>
              <a:rPr lang="en-GB" altLang="zh-CN" dirty="0"/>
              <a:t>Random Forest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008E656E-0D2B-4807-92CA-5435938B2415}"/>
              </a:ext>
            </a:extLst>
          </p:cNvPr>
          <p:cNvGraphicFramePr>
            <a:graphicFrameLocks/>
          </p:cNvGraphicFramePr>
          <p:nvPr/>
        </p:nvGraphicFramePr>
        <p:xfrm>
          <a:off x="3266615" y="1691180"/>
          <a:ext cx="8559624" cy="4872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081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1E1D-2EEC-4F99-8D96-D1DB7D5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4" y="-7003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sz="4000" b="1" dirty="0">
                <a:latin typeface="Cambria" panose="02040503050406030204" pitchFamily="18" charset="0"/>
              </a:rPr>
              <a:t>4.5 ROC-Curve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408-637B-4DBD-B1B3-6B16B6B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0" y="1099936"/>
            <a:ext cx="4797384" cy="50803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0" dirty="0"/>
              <a:t>ROC: y = TPR; x = FPR. Ideal: y&gt;x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/>
              <a:t>AUC </a:t>
            </a:r>
            <a:r>
              <a:rPr lang="en-US" altLang="zh-CN" sz="2100" dirty="0"/>
              <a:t>= </a:t>
            </a:r>
            <a:r>
              <a:rPr lang="en-GB" sz="2100" dirty="0"/>
              <a:t>Area Under The Curve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100" dirty="0"/>
              <a:t> Reason: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An excellent model has </a:t>
            </a:r>
            <a:r>
              <a:rPr lang="en-GB" sz="2100" b="1" dirty="0"/>
              <a:t>AUC </a:t>
            </a:r>
            <a:r>
              <a:rPr lang="en-GB" sz="2100" dirty="0"/>
              <a:t>near to the 1 which means it has good measure of separability ( Not impacted if classes are imbalanced).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100" dirty="0"/>
              <a:t> Outcome: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 Random Forest </a:t>
            </a:r>
            <a:r>
              <a:rPr lang="zh-CN" altLang="en-US" sz="2100" dirty="0"/>
              <a:t>＞ </a:t>
            </a:r>
            <a:r>
              <a:rPr lang="en-GB" altLang="zh-CN" sz="2100" dirty="0"/>
              <a:t>SVM-</a:t>
            </a:r>
            <a:r>
              <a:rPr lang="en-US" altLang="zh-CN" sz="2100" dirty="0" err="1"/>
              <a:t>rbf</a:t>
            </a:r>
            <a:r>
              <a:rPr lang="en-US" altLang="zh-CN" sz="2100" dirty="0"/>
              <a:t> </a:t>
            </a:r>
            <a:r>
              <a:rPr lang="zh-CN" altLang="en-US" sz="2100" dirty="0"/>
              <a:t>＞ </a:t>
            </a:r>
            <a:r>
              <a:rPr lang="en-GB" altLang="zh-CN" sz="2100" dirty="0"/>
              <a:t>SVM-linear</a:t>
            </a:r>
            <a:endParaRPr lang="en-GB" sz="2100" dirty="0"/>
          </a:p>
          <a:p>
            <a:pPr marL="0" indent="0">
              <a:lnSpc>
                <a:spcPct val="150000"/>
              </a:lnSpc>
              <a:buNone/>
            </a:pPr>
            <a:endParaRPr lang="en-GB" sz="2100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100" dirty="0"/>
          </a:p>
          <a:p>
            <a:pPr>
              <a:lnSpc>
                <a:spcPct val="150000"/>
              </a:lnSpc>
            </a:pPr>
            <a:endParaRPr lang="en-GB" sz="21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E353C5-D82D-47CC-AB4D-FD3F68652714}"/>
              </a:ext>
            </a:extLst>
          </p:cNvPr>
          <p:cNvGrpSpPr/>
          <p:nvPr/>
        </p:nvGrpSpPr>
        <p:grpSpPr>
          <a:xfrm>
            <a:off x="5099150" y="68573"/>
            <a:ext cx="6854853" cy="6477722"/>
            <a:chOff x="5099150" y="68573"/>
            <a:chExt cx="6854853" cy="647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6EEE083-9A3B-4B28-8A34-AC82ECB49F4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211" y="68574"/>
              <a:ext cx="1797672" cy="162211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AC6B12F-333B-4BC9-85D7-721302B0A3E5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832" y="68573"/>
              <a:ext cx="1797672" cy="162211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3314A7-D9CB-4E9C-BB2E-30DDD1A2D18A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5211" y="2057253"/>
              <a:ext cx="1797672" cy="162211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28C2B6-535B-4D55-AA3C-B8603EF3C44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3832" y="2057253"/>
              <a:ext cx="1797672" cy="162211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1C0F199-A89E-49AF-86E0-0B5CB9A329A1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3740" y="4280414"/>
              <a:ext cx="1797672" cy="162211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12AAB0A-0913-46C7-8CF5-162F11856C5A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204" y="4280414"/>
              <a:ext cx="1797672" cy="1622113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DC212F5-5344-45FC-ADE9-7BFB7C3410E7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1740" y="4280414"/>
              <a:ext cx="1797672" cy="1622113"/>
            </a:xfrm>
            <a:prstGeom prst="rect">
              <a:avLst/>
            </a:prstGeom>
          </p:spPr>
        </p:pic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E9B51B10-C922-4F23-8FEA-16552C918FEE}"/>
                </a:ext>
              </a:extLst>
            </p:cNvPr>
            <p:cNvSpPr txBox="1"/>
            <p:nvPr/>
          </p:nvSpPr>
          <p:spPr>
            <a:xfrm>
              <a:off x="6780621" y="1689304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Decision Tree</a:t>
              </a:r>
            </a:p>
          </p:txBody>
        </p:sp>
        <p:sp>
          <p:nvSpPr>
            <p:cNvPr id="14" name="TextBox 23">
              <a:extLst>
                <a:ext uri="{FF2B5EF4-FFF2-40B4-BE49-F238E27FC236}">
                  <a16:creationId xmlns:a16="http://schemas.microsoft.com/office/drawing/2014/main" id="{71346AE3-B7CA-4B17-8F88-94071D6445C0}"/>
                </a:ext>
              </a:extLst>
            </p:cNvPr>
            <p:cNvSpPr txBox="1"/>
            <p:nvPr/>
          </p:nvSpPr>
          <p:spPr>
            <a:xfrm>
              <a:off x="9489242" y="1687919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Random Forest</a:t>
              </a:r>
            </a:p>
          </p:txBody>
        </p:sp>
        <p:sp>
          <p:nvSpPr>
            <p:cNvPr id="16" name="TextBox 22">
              <a:extLst>
                <a:ext uri="{FF2B5EF4-FFF2-40B4-BE49-F238E27FC236}">
                  <a16:creationId xmlns:a16="http://schemas.microsoft.com/office/drawing/2014/main" id="{1F7ECA0D-8962-459C-81AC-85133779EF77}"/>
                </a:ext>
              </a:extLst>
            </p:cNvPr>
            <p:cNvSpPr txBox="1"/>
            <p:nvPr/>
          </p:nvSpPr>
          <p:spPr>
            <a:xfrm>
              <a:off x="6780621" y="3679366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G</a:t>
              </a:r>
              <a:r>
                <a:rPr lang="en-US" dirty="0" err="1"/>
                <a:t>aussianNB</a:t>
              </a:r>
              <a:endParaRPr lang="en-GB" dirty="0"/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997FFE1A-65E4-4F38-A3A0-C09B4888C358}"/>
                </a:ext>
              </a:extLst>
            </p:cNvPr>
            <p:cNvSpPr txBox="1"/>
            <p:nvPr/>
          </p:nvSpPr>
          <p:spPr>
            <a:xfrm>
              <a:off x="9489242" y="3726416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Multinomial</a:t>
              </a:r>
              <a:r>
                <a:rPr lang="en-US" dirty="0"/>
                <a:t>NB</a:t>
              </a:r>
              <a:endParaRPr lang="en-GB" dirty="0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8BB1CD4-0F43-4458-9980-A4966C14DCB6}"/>
                </a:ext>
              </a:extLst>
            </p:cNvPr>
            <p:cNvSpPr txBox="1"/>
            <p:nvPr/>
          </p:nvSpPr>
          <p:spPr>
            <a:xfrm>
              <a:off x="5099150" y="6176963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SVM-linear</a:t>
              </a: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5002F758-C457-4D3C-9697-9A294E149005}"/>
                </a:ext>
              </a:extLst>
            </p:cNvPr>
            <p:cNvSpPr txBox="1"/>
            <p:nvPr/>
          </p:nvSpPr>
          <p:spPr>
            <a:xfrm>
              <a:off x="7781614" y="6176963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SVM-</a:t>
              </a:r>
              <a:r>
                <a:rPr lang="en-GB" dirty="0" err="1"/>
                <a:t>rbf</a:t>
              </a:r>
              <a:endParaRPr lang="en-GB" dirty="0"/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575FDAC8-2BDD-47F9-B06C-A12F7D64054D}"/>
                </a:ext>
              </a:extLst>
            </p:cNvPr>
            <p:cNvSpPr txBox="1"/>
            <p:nvPr/>
          </p:nvSpPr>
          <p:spPr>
            <a:xfrm>
              <a:off x="10067150" y="6131476"/>
              <a:ext cx="1886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SVM-poly</a:t>
              </a:r>
            </a:p>
          </p:txBody>
        </p:sp>
      </p:grp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9A8A2308-3FBE-42A4-B175-C1F02A253891}"/>
              </a:ext>
            </a:extLst>
          </p:cNvPr>
          <p:cNvCxnSpPr/>
          <p:nvPr/>
        </p:nvCxnSpPr>
        <p:spPr>
          <a:xfrm>
            <a:off x="4982102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9B4F6-1491-1A4E-A914-EB80BFB6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altLang="zh-CN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  <a:t>1. Explanation of the Bank</a:t>
            </a:r>
            <a:r>
              <a:rPr lang="zh-CN" altLang="en-US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  <a:t> </a:t>
            </a:r>
            <a:r>
              <a:rPr lang="en-US" altLang="zh-CN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  <a:t>Marketing</a:t>
            </a:r>
            <a:r>
              <a:rPr lang="zh-CN" altLang="en-US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  <a:t> </a:t>
            </a:r>
            <a:r>
              <a:rPr lang="en-GB" altLang="zh-CN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  <a:t>Dataset</a:t>
            </a:r>
            <a:br>
              <a:rPr lang="en-GB" altLang="zh-CN" sz="4000" b="1" dirty="0">
                <a:latin typeface="Cambria" panose="02040503050406030204" pitchFamily="18" charset="0"/>
                <a:cs typeface="Big Caslon Medium" panose="02000603090000020003" pitchFamily="2" charset="-79"/>
              </a:rPr>
            </a:br>
            <a:endParaRPr kumimoji="1" lang="zh-CN" altLang="en-US" sz="4000" b="1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56153-1F73-3048-88B6-F28A441E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altLang="zh-CN" dirty="0"/>
              <a:t>The data is related with direct marketing campaigns (phone calls) of a Portuguese banking institution</a:t>
            </a:r>
            <a:r>
              <a:rPr kumimoji="1" lang="en-US" altLang="zh-CN" dirty="0"/>
              <a:t>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 algn="just">
              <a:buFont typeface="Wingdings" pitchFamily="2" charset="2"/>
              <a:buChar char="Ø"/>
            </a:pPr>
            <a:r>
              <a:rPr lang="en-US" altLang="zh-CN" dirty="0"/>
              <a:t>This project utilizes three types of Machine Learning algorithms to check if the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client has subscribed for a term deposit </a:t>
            </a:r>
            <a:r>
              <a:rPr lang="en-US" altLang="zh-CN" dirty="0"/>
              <a:t>depending on various bank marketing attributes like age, type of job, education level, if the client has a housing loan or not, last date of contact, etc. 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70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1E1D-2EEC-4F99-8D96-D1DB7D54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4" y="-7003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GB" sz="4000" b="1" dirty="0">
                <a:latin typeface="Cambria" panose="02040503050406030204" pitchFamily="18" charset="0"/>
              </a:rPr>
              <a:t>4.5 ROC-Curve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5408-637B-4DBD-B1B3-6B16B6BD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90" y="1099936"/>
            <a:ext cx="4797384" cy="50803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100" dirty="0"/>
              <a:t>ROC: y = TPR; x = FPR. Ideal: y&gt;x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100" dirty="0"/>
              <a:t>AUC </a:t>
            </a:r>
            <a:r>
              <a:rPr lang="en-US" altLang="zh-CN" sz="2100" dirty="0"/>
              <a:t>= </a:t>
            </a:r>
            <a:r>
              <a:rPr lang="en-GB" sz="2100" dirty="0"/>
              <a:t>Area Under The Curve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100" dirty="0"/>
              <a:t> Reason: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An excellent model has </a:t>
            </a:r>
            <a:r>
              <a:rPr lang="en-GB" sz="2100" b="1" dirty="0"/>
              <a:t>AUC </a:t>
            </a:r>
            <a:r>
              <a:rPr lang="en-GB" sz="2100" dirty="0"/>
              <a:t>near to the 1 which means it has good measure of separability ( Not impacted if classes are imbalanced).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2100" dirty="0"/>
              <a:t> Outcome:</a:t>
            </a:r>
          </a:p>
          <a:p>
            <a:pPr>
              <a:lnSpc>
                <a:spcPct val="150000"/>
              </a:lnSpc>
            </a:pPr>
            <a:r>
              <a:rPr lang="en-GB" sz="2100" dirty="0"/>
              <a:t> Random Forest </a:t>
            </a:r>
            <a:r>
              <a:rPr lang="zh-CN" altLang="en-US" sz="2100" dirty="0"/>
              <a:t>＞ </a:t>
            </a:r>
            <a:r>
              <a:rPr lang="en-GB" altLang="zh-CN" sz="2100" dirty="0"/>
              <a:t>SVM-</a:t>
            </a:r>
            <a:r>
              <a:rPr lang="en-US" altLang="zh-CN" sz="2100" dirty="0" err="1"/>
              <a:t>rbf</a:t>
            </a:r>
            <a:r>
              <a:rPr lang="en-US" altLang="zh-CN" sz="2100" dirty="0"/>
              <a:t> </a:t>
            </a:r>
            <a:r>
              <a:rPr lang="zh-CN" altLang="en-US" sz="2100" dirty="0"/>
              <a:t>＞ </a:t>
            </a:r>
            <a:r>
              <a:rPr lang="en-GB" altLang="zh-CN" sz="2100" dirty="0"/>
              <a:t>SVM-linear</a:t>
            </a:r>
            <a:endParaRPr lang="en-GB" sz="2100" dirty="0"/>
          </a:p>
          <a:p>
            <a:pPr marL="0" indent="0">
              <a:lnSpc>
                <a:spcPct val="150000"/>
              </a:lnSpc>
              <a:buNone/>
            </a:pPr>
            <a:endParaRPr lang="en-GB" sz="2100" dirty="0"/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2100" dirty="0"/>
          </a:p>
          <a:p>
            <a:pPr>
              <a:lnSpc>
                <a:spcPct val="150000"/>
              </a:lnSpc>
            </a:pPr>
            <a:endParaRPr lang="en-GB" sz="2100" dirty="0"/>
          </a:p>
        </p:txBody>
      </p:sp>
      <p:cxnSp>
        <p:nvCxnSpPr>
          <p:cNvPr id="22" name="Straight Connector 18">
            <a:extLst>
              <a:ext uri="{FF2B5EF4-FFF2-40B4-BE49-F238E27FC236}">
                <a16:creationId xmlns:a16="http://schemas.microsoft.com/office/drawing/2014/main" id="{9A8A2308-3FBE-42A4-B175-C1F02A253891}"/>
              </a:ext>
            </a:extLst>
          </p:cNvPr>
          <p:cNvCxnSpPr/>
          <p:nvPr/>
        </p:nvCxnSpPr>
        <p:spPr>
          <a:xfrm>
            <a:off x="4982102" y="1426028"/>
            <a:ext cx="0" cy="484890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FDBD7B67-114A-413E-A630-34F2E52AE0C0}"/>
              </a:ext>
            </a:extLst>
          </p:cNvPr>
          <p:cNvGraphicFramePr>
            <a:graphicFrameLocks/>
          </p:cNvGraphicFramePr>
          <p:nvPr/>
        </p:nvGraphicFramePr>
        <p:xfrm>
          <a:off x="5143740" y="1319231"/>
          <a:ext cx="6957871" cy="458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826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4F094B-F4E4-4748-9458-6043C8AB4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37000"/>
              </p:ext>
            </p:extLst>
          </p:nvPr>
        </p:nvGraphicFramePr>
        <p:xfrm>
          <a:off x="175395" y="137160"/>
          <a:ext cx="11737029" cy="652336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34007">
                  <a:extLst>
                    <a:ext uri="{9D8B030D-6E8A-4147-A177-3AD203B41FA5}">
                      <a16:colId xmlns:a16="http://schemas.microsoft.com/office/drawing/2014/main" val="1006340444"/>
                    </a:ext>
                  </a:extLst>
                </a:gridCol>
                <a:gridCol w="1647204">
                  <a:extLst>
                    <a:ext uri="{9D8B030D-6E8A-4147-A177-3AD203B41FA5}">
                      <a16:colId xmlns:a16="http://schemas.microsoft.com/office/drawing/2014/main" val="2733208730"/>
                    </a:ext>
                  </a:extLst>
                </a:gridCol>
                <a:gridCol w="1708626">
                  <a:extLst>
                    <a:ext uri="{9D8B030D-6E8A-4147-A177-3AD203B41FA5}">
                      <a16:colId xmlns:a16="http://schemas.microsoft.com/office/drawing/2014/main" val="894417419"/>
                    </a:ext>
                  </a:extLst>
                </a:gridCol>
                <a:gridCol w="1647204">
                  <a:extLst>
                    <a:ext uri="{9D8B030D-6E8A-4147-A177-3AD203B41FA5}">
                      <a16:colId xmlns:a16="http://schemas.microsoft.com/office/drawing/2014/main" val="1544546012"/>
                    </a:ext>
                  </a:extLst>
                </a:gridCol>
                <a:gridCol w="1725377">
                  <a:extLst>
                    <a:ext uri="{9D8B030D-6E8A-4147-A177-3AD203B41FA5}">
                      <a16:colId xmlns:a16="http://schemas.microsoft.com/office/drawing/2014/main" val="14634145"/>
                    </a:ext>
                  </a:extLst>
                </a:gridCol>
                <a:gridCol w="1411137">
                  <a:extLst>
                    <a:ext uri="{9D8B030D-6E8A-4147-A177-3AD203B41FA5}">
                      <a16:colId xmlns:a16="http://schemas.microsoft.com/office/drawing/2014/main" val="1305800590"/>
                    </a:ext>
                  </a:extLst>
                </a:gridCol>
                <a:gridCol w="1467993">
                  <a:extLst>
                    <a:ext uri="{9D8B030D-6E8A-4147-A177-3AD203B41FA5}">
                      <a16:colId xmlns:a16="http://schemas.microsoft.com/office/drawing/2014/main" val="2250652431"/>
                    </a:ext>
                  </a:extLst>
                </a:gridCol>
                <a:gridCol w="895481">
                  <a:extLst>
                    <a:ext uri="{9D8B030D-6E8A-4147-A177-3AD203B41FA5}">
                      <a16:colId xmlns:a16="http://schemas.microsoft.com/office/drawing/2014/main" val="2609290857"/>
                    </a:ext>
                  </a:extLst>
                </a:gridCol>
              </a:tblGrid>
              <a:tr h="871905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Classifier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Accuracy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Precision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Recall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F1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AUC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P</a:t>
                      </a:r>
                      <a:r>
                        <a:rPr lang="en-US" altLang="zh-CN" sz="2400" dirty="0"/>
                        <a:t>ace</a:t>
                      </a:r>
                      <a:endParaRPr lang="en-GB" sz="2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249117"/>
                  </a:ext>
                </a:extLst>
              </a:tr>
              <a:tr h="871905"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Random</a:t>
                      </a:r>
                    </a:p>
                    <a:p>
                      <a:pPr algn="ctr"/>
                      <a:r>
                        <a:rPr lang="en-GB" sz="2400" dirty="0"/>
                        <a:t>Forests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Decision Tree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0.731629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0.758865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0.681529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0.718121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0.731790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6921318"/>
                  </a:ext>
                </a:extLst>
              </a:tr>
              <a:tr h="871905">
                <a:tc v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Random</a:t>
                      </a:r>
                    </a:p>
                    <a:p>
                      <a:pPr algn="ctr"/>
                      <a:r>
                        <a:rPr lang="en-GB" sz="2400" dirty="0"/>
                        <a:t>Forest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0.789137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0.779141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0.808917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0.793750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0.789074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67694"/>
                  </a:ext>
                </a:extLst>
              </a:tr>
              <a:tr h="871905">
                <a:tc row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Naïve Bayes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GaussianNB</a:t>
                      </a:r>
                      <a:endParaRPr lang="en-GB" sz="2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0.584665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0.787234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0.235669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0.362745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0.585783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37939114"/>
                  </a:ext>
                </a:extLst>
              </a:tr>
              <a:tr h="871905">
                <a:tc v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err="1"/>
                        <a:t>MultinomialNB</a:t>
                      </a:r>
                      <a:endParaRPr lang="en-GB" sz="2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0.661342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0.662420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0.662420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0.662420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0.661338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912699"/>
                  </a:ext>
                </a:extLst>
              </a:tr>
              <a:tr h="670440">
                <a:tc rowSpan="3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Support Vector Machine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SVM-linear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0.753994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0.759740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0.745223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0.752412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0.754022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6336218"/>
                  </a:ext>
                </a:extLst>
              </a:tr>
              <a:tr h="670440">
                <a:tc v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SVM-</a:t>
                      </a:r>
                      <a:r>
                        <a:rPr lang="en-GB" sz="2400" dirty="0" err="1"/>
                        <a:t>rbf</a:t>
                      </a:r>
                      <a:endParaRPr lang="en-GB" sz="2400" dirty="0"/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0.782748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0.787097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0.777070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0.782051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0.782766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28582472"/>
                  </a:ext>
                </a:extLst>
              </a:tr>
              <a:tr h="670440">
                <a:tc vMerge="1"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SVM-poly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0.750799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0.768707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0.719745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0.743421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0.750898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0385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57DC7E7-7219-4CD7-911A-5323AF2FE229}"/>
              </a:ext>
            </a:extLst>
          </p:cNvPr>
          <p:cNvSpPr/>
          <p:nvPr/>
        </p:nvSpPr>
        <p:spPr>
          <a:xfrm>
            <a:off x="3100970" y="2018381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21B452-9198-4188-94D4-B8618DCAE4A1}"/>
              </a:ext>
            </a:extLst>
          </p:cNvPr>
          <p:cNvSpPr/>
          <p:nvPr/>
        </p:nvSpPr>
        <p:spPr>
          <a:xfrm>
            <a:off x="3100969" y="4542963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A29D8C-FC0A-4189-B9B4-E53B17154048}"/>
              </a:ext>
            </a:extLst>
          </p:cNvPr>
          <p:cNvSpPr/>
          <p:nvPr/>
        </p:nvSpPr>
        <p:spPr>
          <a:xfrm>
            <a:off x="3100970" y="5326260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753EE3-C391-441F-9E82-253E6125F857}"/>
              </a:ext>
            </a:extLst>
          </p:cNvPr>
          <p:cNvSpPr/>
          <p:nvPr/>
        </p:nvSpPr>
        <p:spPr>
          <a:xfrm>
            <a:off x="4787461" y="5326260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3DDB2E-AB8C-4EFD-A027-52F43B291E4B}"/>
              </a:ext>
            </a:extLst>
          </p:cNvPr>
          <p:cNvSpPr/>
          <p:nvPr/>
        </p:nvSpPr>
        <p:spPr>
          <a:xfrm>
            <a:off x="4782637" y="2926925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0DB0CB-06DE-4B6A-B81E-D20F692A9A5B}"/>
              </a:ext>
            </a:extLst>
          </p:cNvPr>
          <p:cNvSpPr/>
          <p:nvPr/>
        </p:nvSpPr>
        <p:spPr>
          <a:xfrm>
            <a:off x="4787461" y="2018381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6D6D130-DEFA-4DC9-9CA2-61B0B9B778A6}"/>
              </a:ext>
            </a:extLst>
          </p:cNvPr>
          <p:cNvSpPr/>
          <p:nvPr/>
        </p:nvSpPr>
        <p:spPr>
          <a:xfrm>
            <a:off x="6425595" y="2018381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854079A-AFD3-46E6-B7F7-3D5C973AC0A9}"/>
              </a:ext>
            </a:extLst>
          </p:cNvPr>
          <p:cNvSpPr/>
          <p:nvPr/>
        </p:nvSpPr>
        <p:spPr>
          <a:xfrm>
            <a:off x="6473952" y="5326260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C422FF-B7B5-43F1-8DC7-E02167ACFD35}"/>
              </a:ext>
            </a:extLst>
          </p:cNvPr>
          <p:cNvSpPr/>
          <p:nvPr/>
        </p:nvSpPr>
        <p:spPr>
          <a:xfrm>
            <a:off x="6473951" y="4542963"/>
            <a:ext cx="1551327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A690312-AF87-413B-8315-C22002AD2354}"/>
              </a:ext>
            </a:extLst>
          </p:cNvPr>
          <p:cNvSpPr/>
          <p:nvPr/>
        </p:nvSpPr>
        <p:spPr>
          <a:xfrm>
            <a:off x="8216558" y="5326260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C0B190-8A93-4460-8896-FAF4B426C554}"/>
              </a:ext>
            </a:extLst>
          </p:cNvPr>
          <p:cNvSpPr/>
          <p:nvPr/>
        </p:nvSpPr>
        <p:spPr>
          <a:xfrm>
            <a:off x="8216558" y="2018381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36C7C98-79AE-42A5-A064-27625AFB9C69}"/>
              </a:ext>
            </a:extLst>
          </p:cNvPr>
          <p:cNvSpPr/>
          <p:nvPr/>
        </p:nvSpPr>
        <p:spPr>
          <a:xfrm>
            <a:off x="8216558" y="4542963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19B025-153D-4788-93A7-E7B209F7309F}"/>
              </a:ext>
            </a:extLst>
          </p:cNvPr>
          <p:cNvSpPr/>
          <p:nvPr/>
        </p:nvSpPr>
        <p:spPr>
          <a:xfrm>
            <a:off x="9615601" y="2018381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E8984C-20BA-43DD-AA2B-97E4827E6DFB}"/>
              </a:ext>
            </a:extLst>
          </p:cNvPr>
          <p:cNvSpPr/>
          <p:nvPr/>
        </p:nvSpPr>
        <p:spPr>
          <a:xfrm>
            <a:off x="9615601" y="5326260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1094CF-A097-435B-A35E-518A38515C00}"/>
              </a:ext>
            </a:extLst>
          </p:cNvPr>
          <p:cNvSpPr/>
          <p:nvPr/>
        </p:nvSpPr>
        <p:spPr>
          <a:xfrm>
            <a:off x="9615601" y="4542963"/>
            <a:ext cx="1261671" cy="5612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E0D7115-D7A7-4C34-A86F-A4FB0EAA0888}"/>
              </a:ext>
            </a:extLst>
          </p:cNvPr>
          <p:cNvGrpSpPr/>
          <p:nvPr/>
        </p:nvGrpSpPr>
        <p:grpSpPr>
          <a:xfrm>
            <a:off x="605173" y="347601"/>
            <a:ext cx="2369940" cy="3245785"/>
            <a:chOff x="605173" y="347601"/>
            <a:chExt cx="2369940" cy="324578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33618529-A434-4639-A9F9-C76DF5CAF4C5}"/>
                </a:ext>
              </a:extLst>
            </p:cNvPr>
            <p:cNvSpPr/>
            <p:nvPr/>
          </p:nvSpPr>
          <p:spPr>
            <a:xfrm>
              <a:off x="1457739" y="2685612"/>
              <a:ext cx="1517374" cy="907774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546E944-CD6A-4BA1-B503-D32D3D67C9AE}"/>
                </a:ext>
              </a:extLst>
            </p:cNvPr>
            <p:cNvSpPr/>
            <p:nvPr/>
          </p:nvSpPr>
          <p:spPr>
            <a:xfrm>
              <a:off x="1457739" y="957499"/>
              <a:ext cx="1517374" cy="907774"/>
            </a:xfrm>
            <a:prstGeom prst="ellipse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E7D2D1-955B-4C2D-BE36-C63076FF88FF}"/>
                </a:ext>
              </a:extLst>
            </p:cNvPr>
            <p:cNvSpPr txBox="1"/>
            <p:nvPr/>
          </p:nvSpPr>
          <p:spPr>
            <a:xfrm>
              <a:off x="605173" y="2266575"/>
              <a:ext cx="1033009" cy="923330"/>
            </a:xfrm>
            <a:prstGeom prst="rect">
              <a:avLst/>
            </a:prstGeom>
            <a:solidFill>
              <a:srgbClr val="FFE699">
                <a:alpha val="9411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</a:t>
              </a:r>
            </a:p>
            <a:p>
              <a:pPr algn="ctr"/>
              <a:r>
                <a:rPr lang="en-GB" dirty="0"/>
                <a:t>recommended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85540F5-A5E0-466E-A8C4-900A57AD4B7A}"/>
                </a:ext>
              </a:extLst>
            </p:cNvPr>
            <p:cNvSpPr txBox="1"/>
            <p:nvPr/>
          </p:nvSpPr>
          <p:spPr>
            <a:xfrm>
              <a:off x="891209" y="347601"/>
              <a:ext cx="1033009" cy="923330"/>
            </a:xfrm>
            <a:prstGeom prst="rect">
              <a:avLst/>
            </a:prstGeom>
            <a:solidFill>
              <a:srgbClr val="FFE699">
                <a:alpha val="94118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Not </a:t>
              </a:r>
            </a:p>
            <a:p>
              <a:pPr algn="ctr"/>
              <a:r>
                <a:rPr lang="en-GB" dirty="0"/>
                <a:t>recommended</a:t>
              </a:r>
            </a:p>
          </p:txBody>
        </p:sp>
      </p:grpSp>
      <p:sp>
        <p:nvSpPr>
          <p:cNvPr id="21" name="标注: 双弯曲线形(带强调线) 20">
            <a:extLst>
              <a:ext uri="{FF2B5EF4-FFF2-40B4-BE49-F238E27FC236}">
                <a16:creationId xmlns:a16="http://schemas.microsoft.com/office/drawing/2014/main" id="{84B05175-CA1B-4768-89CC-0FDD059086DA}"/>
              </a:ext>
            </a:extLst>
          </p:cNvPr>
          <p:cNvSpPr/>
          <p:nvPr/>
        </p:nvSpPr>
        <p:spPr>
          <a:xfrm>
            <a:off x="5027802" y="61964"/>
            <a:ext cx="3977050" cy="327436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99013"/>
              <a:gd name="adj8" fmla="val -82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Mark the top three </a:t>
            </a:r>
            <a:r>
              <a:rPr lang="en-US" altLang="zh-CN" dirty="0"/>
              <a:t>in each Metrics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3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B71ABD1-41EC-4DC1-AD4F-59C07B08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66450"/>
              </p:ext>
            </p:extLst>
          </p:nvPr>
        </p:nvGraphicFramePr>
        <p:xfrm>
          <a:off x="1" y="863600"/>
          <a:ext cx="12192000" cy="6075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88331">
                  <a:extLst>
                    <a:ext uri="{9D8B030D-6E8A-4147-A177-3AD203B41FA5}">
                      <a16:colId xmlns:a16="http://schemas.microsoft.com/office/drawing/2014/main" val="3394649906"/>
                    </a:ext>
                  </a:extLst>
                </a:gridCol>
                <a:gridCol w="1915268">
                  <a:extLst>
                    <a:ext uri="{9D8B030D-6E8A-4147-A177-3AD203B41FA5}">
                      <a16:colId xmlns:a16="http://schemas.microsoft.com/office/drawing/2014/main" val="1331087962"/>
                    </a:ext>
                  </a:extLst>
                </a:gridCol>
                <a:gridCol w="4400257">
                  <a:extLst>
                    <a:ext uri="{9D8B030D-6E8A-4147-A177-3AD203B41FA5}">
                      <a16:colId xmlns:a16="http://schemas.microsoft.com/office/drawing/2014/main" val="728959982"/>
                    </a:ext>
                  </a:extLst>
                </a:gridCol>
                <a:gridCol w="4388144">
                  <a:extLst>
                    <a:ext uri="{9D8B030D-6E8A-4147-A177-3AD203B41FA5}">
                      <a16:colId xmlns:a16="http://schemas.microsoft.com/office/drawing/2014/main" val="55911190"/>
                    </a:ext>
                  </a:extLst>
                </a:gridCol>
              </a:tblGrid>
              <a:tr h="64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of Instances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Number of input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Input Categories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Output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96282518"/>
                  </a:ext>
                </a:extLst>
              </a:tr>
              <a:tr h="58578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</a:rPr>
                        <a:t>4521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</a:rPr>
                        <a:t>16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6 categorical, 3 binary</a:t>
                      </a:r>
                    </a:p>
                    <a:p>
                      <a:pPr algn="ctr"/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7 Numeric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mbria" panose="02040503050406030204" pitchFamily="18" charset="0"/>
                        </a:rPr>
                        <a:t>Binary(yes or no)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8680487"/>
                  </a:ext>
                </a:extLst>
              </a:tr>
              <a:tr h="647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 names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Attributes types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07965"/>
                  </a:ext>
                </a:extLst>
              </a:tr>
              <a:tr h="9284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job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admin.","unknown","unemployed","management","housemaid","entrepreneur","student","bluecollar","selfemployed","retired","technician","services"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08394"/>
                  </a:ext>
                </a:extLst>
              </a:tr>
              <a:tr h="653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marital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married","divorced","single</a:t>
                      </a:r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"; note: "divorced" means divorced or widowed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402044"/>
                  </a:ext>
                </a:extLst>
              </a:tr>
              <a:tr h="653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contact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contact communication </a:t>
                      </a:r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type:unknown</a:t>
                      </a:r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","</a:t>
                      </a:r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telephone","cellular</a:t>
                      </a:r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" 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811823"/>
                  </a:ext>
                </a:extLst>
              </a:tr>
              <a:tr h="653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education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unknown","secondary","primary","tertiary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23187"/>
                  </a:ext>
                </a:extLst>
              </a:tr>
              <a:tr h="653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month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last contact month of year :”Jan", ”Feb", ”Mar", ..., ”Nov", ”Dec")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668699"/>
                  </a:ext>
                </a:extLst>
              </a:tr>
              <a:tr h="6533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poutcome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categorical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outcome of the previous marketing campaign: "</a:t>
                      </a:r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unknown","other","failure","success</a:t>
                      </a:r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11842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C3709063-456D-B445-89B8-03D622BA16AE}"/>
              </a:ext>
            </a:extLst>
          </p:cNvPr>
          <p:cNvSpPr/>
          <p:nvPr/>
        </p:nvSpPr>
        <p:spPr>
          <a:xfrm>
            <a:off x="0" y="94734"/>
            <a:ext cx="4584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Cambria" panose="02040503050406030204" pitchFamily="18" charset="0"/>
              </a:rPr>
              <a:t>Data Description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949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C9D8984-4CAB-413A-A3B1-59D3C9B06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47438"/>
              </p:ext>
            </p:extLst>
          </p:nvPr>
        </p:nvGraphicFramePr>
        <p:xfrm>
          <a:off x="38100" y="1216660"/>
          <a:ext cx="12153901" cy="52120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53511329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335364548"/>
                    </a:ext>
                  </a:extLst>
                </a:gridCol>
                <a:gridCol w="8890001">
                  <a:extLst>
                    <a:ext uri="{9D8B030D-6E8A-4147-A177-3AD203B41FA5}">
                      <a16:colId xmlns:a16="http://schemas.microsoft.com/office/drawing/2014/main" val="287653029"/>
                    </a:ext>
                  </a:extLst>
                </a:gridCol>
              </a:tblGrid>
              <a:tr h="3551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Attributes names</a:t>
                      </a:r>
                      <a:endParaRPr lang="zh-CN" altLang="en-US" sz="1800" dirty="0"/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Attributes types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Description 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2193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age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Numeric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age  of every client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62803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 day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Numeric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last contact day of the month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zh-CN" altLang="en-US" sz="1800" kern="1200" dirty="0">
                        <a:solidFill>
                          <a:schemeClr val="dk1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35733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balance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Numeric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average yearly balance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1068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 duration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Numeric 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last contact duration, in seconds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118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campaign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Numeric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number of contacts performed during this campaign and for this client 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327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pdays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Numeric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number of days that passed by after the client was last contacted from a previous campaign( -1 means client was not previously contacted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037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 previous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Numeric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 number of contacts performed before this campaign and for this client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2569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default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Binary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has credit in </a:t>
                      </a:r>
                      <a:r>
                        <a:rPr lang="en-US" altLang="zh-CN" sz="1800" kern="1200" dirty="0" err="1">
                          <a:effectLst/>
                          <a:latin typeface="Cambria" panose="02040503050406030204" pitchFamily="18" charset="0"/>
                        </a:rPr>
                        <a:t>default?"yes","no</a:t>
                      </a:r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"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2453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housing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Binary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has housing loan?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89500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loan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Binary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has personal loan?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0377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 Output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y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kern="1200" dirty="0">
                          <a:effectLst/>
                          <a:latin typeface="Cambria" panose="02040503050406030204" pitchFamily="18" charset="0"/>
                        </a:rPr>
                        <a:t> binary: YES or No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25845115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85ABAAAA-8763-874E-8454-982FAA29BC56}"/>
              </a:ext>
            </a:extLst>
          </p:cNvPr>
          <p:cNvSpPr/>
          <p:nvPr/>
        </p:nvSpPr>
        <p:spPr>
          <a:xfrm>
            <a:off x="38100" y="293330"/>
            <a:ext cx="37625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b="1" dirty="0">
                <a:solidFill>
                  <a:prstClr val="black"/>
                </a:solidFill>
                <a:latin typeface="Cambria" panose="02040503050406030204" pitchFamily="18" charset="0"/>
              </a:rPr>
              <a:t>Data Description</a:t>
            </a:r>
            <a:endParaRPr lang="zh-CN" altLang="en-US" sz="36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27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3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67" name="직사각형 17">
            <a:extLst>
              <a:ext uri="{FF2B5EF4-FFF2-40B4-BE49-F238E27FC236}">
                <a16:creationId xmlns:a16="http://schemas.microsoft.com/office/drawing/2014/main" id="{22D882BB-2B9C-4CE3-BA07-9DD7CF7781A4}"/>
              </a:ext>
            </a:extLst>
          </p:cNvPr>
          <p:cNvSpPr/>
          <p:nvPr/>
        </p:nvSpPr>
        <p:spPr>
          <a:xfrm>
            <a:off x="90333" y="3364799"/>
            <a:ext cx="12192000" cy="2520280"/>
          </a:xfrm>
          <a:prstGeom prst="rect">
            <a:avLst/>
          </a:prstGeom>
          <a:solidFill>
            <a:srgbClr val="5768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9553A301-7F3C-4CE7-A698-9AE1172136F4}"/>
              </a:ext>
            </a:extLst>
          </p:cNvPr>
          <p:cNvSpPr txBox="1"/>
          <p:nvPr/>
        </p:nvSpPr>
        <p:spPr>
          <a:xfrm>
            <a:off x="638104" y="1588103"/>
            <a:ext cx="270036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ko-KR" sz="2000" b="1" dirty="0">
                <a:latin typeface="Cambria" panose="02040503050406030204" pitchFamily="18" charset="0"/>
              </a:rPr>
              <a:t>Checking miss values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91E1BA46-44F1-4CED-9811-12AE291208A0}"/>
              </a:ext>
            </a:extLst>
          </p:cNvPr>
          <p:cNvSpPr txBox="1"/>
          <p:nvPr/>
        </p:nvSpPr>
        <p:spPr>
          <a:xfrm>
            <a:off x="9392038" y="4282553"/>
            <a:ext cx="1890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8C7E5AC8-2D2D-4121-8D09-A488D1D536F8}"/>
              </a:ext>
            </a:extLst>
          </p:cNvPr>
          <p:cNvSpPr txBox="1"/>
          <p:nvPr/>
        </p:nvSpPr>
        <p:spPr>
          <a:xfrm>
            <a:off x="6810766" y="3629093"/>
            <a:ext cx="1440160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76" name="Oval 10">
            <a:extLst>
              <a:ext uri="{FF2B5EF4-FFF2-40B4-BE49-F238E27FC236}">
                <a16:creationId xmlns:a16="http://schemas.microsoft.com/office/drawing/2014/main" id="{1F4BA4CB-BDA8-4CE0-B63C-3EEA75BA20D1}"/>
              </a:ext>
            </a:extLst>
          </p:cNvPr>
          <p:cNvSpPr/>
          <p:nvPr/>
        </p:nvSpPr>
        <p:spPr>
          <a:xfrm rot="10800000">
            <a:off x="1385808" y="2273124"/>
            <a:ext cx="864000" cy="864000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77" name="타원 41">
            <a:extLst>
              <a:ext uri="{FF2B5EF4-FFF2-40B4-BE49-F238E27FC236}">
                <a16:creationId xmlns:a16="http://schemas.microsoft.com/office/drawing/2014/main" id="{44E5BF3E-5F38-4CA0-AA96-FEC0E3672D8C}"/>
              </a:ext>
            </a:extLst>
          </p:cNvPr>
          <p:cNvSpPr/>
          <p:nvPr/>
        </p:nvSpPr>
        <p:spPr>
          <a:xfrm rot="10800000">
            <a:off x="1301394" y="2188710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8" name="Oval 10">
            <a:extLst>
              <a:ext uri="{FF2B5EF4-FFF2-40B4-BE49-F238E27FC236}">
                <a16:creationId xmlns:a16="http://schemas.microsoft.com/office/drawing/2014/main" id="{9025B48B-F105-4DBF-A331-E9449852869B}"/>
              </a:ext>
            </a:extLst>
          </p:cNvPr>
          <p:cNvSpPr/>
          <p:nvPr/>
        </p:nvSpPr>
        <p:spPr>
          <a:xfrm rot="10800000">
            <a:off x="4184721" y="2273012"/>
            <a:ext cx="864000" cy="864000"/>
          </a:xfrm>
          <a:prstGeom prst="ellipse">
            <a:avLst/>
          </a:prstGeom>
          <a:solidFill>
            <a:schemeClr val="accent2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79" name="타원 44">
            <a:extLst>
              <a:ext uri="{FF2B5EF4-FFF2-40B4-BE49-F238E27FC236}">
                <a16:creationId xmlns:a16="http://schemas.microsoft.com/office/drawing/2014/main" id="{D672973F-33F7-41F1-97C8-8F0F2FD5F3A3}"/>
              </a:ext>
            </a:extLst>
          </p:cNvPr>
          <p:cNvSpPr/>
          <p:nvPr/>
        </p:nvSpPr>
        <p:spPr>
          <a:xfrm rot="10800000">
            <a:off x="4100307" y="2188598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0" name="Oval 10">
            <a:extLst>
              <a:ext uri="{FF2B5EF4-FFF2-40B4-BE49-F238E27FC236}">
                <a16:creationId xmlns:a16="http://schemas.microsoft.com/office/drawing/2014/main" id="{E6B3C165-A45A-4F72-B517-E8B6FFA83817}"/>
              </a:ext>
            </a:extLst>
          </p:cNvPr>
          <p:cNvSpPr/>
          <p:nvPr/>
        </p:nvSpPr>
        <p:spPr>
          <a:xfrm rot="10800000">
            <a:off x="6983634" y="2272900"/>
            <a:ext cx="864000" cy="864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81" name="타원 47">
            <a:extLst>
              <a:ext uri="{FF2B5EF4-FFF2-40B4-BE49-F238E27FC236}">
                <a16:creationId xmlns:a16="http://schemas.microsoft.com/office/drawing/2014/main" id="{2BD18B04-298A-46E9-B548-13E01A29C604}"/>
              </a:ext>
            </a:extLst>
          </p:cNvPr>
          <p:cNvSpPr/>
          <p:nvPr/>
        </p:nvSpPr>
        <p:spPr>
          <a:xfrm rot="10800000">
            <a:off x="6899220" y="2188486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82" name="Oval 10">
            <a:extLst>
              <a:ext uri="{FF2B5EF4-FFF2-40B4-BE49-F238E27FC236}">
                <a16:creationId xmlns:a16="http://schemas.microsoft.com/office/drawing/2014/main" id="{94BC4B7A-4B90-403B-9D14-DEF5689B8B62}"/>
              </a:ext>
            </a:extLst>
          </p:cNvPr>
          <p:cNvSpPr/>
          <p:nvPr/>
        </p:nvSpPr>
        <p:spPr>
          <a:xfrm rot="10800000">
            <a:off x="9782548" y="2272788"/>
            <a:ext cx="864000" cy="864000"/>
          </a:xfrm>
          <a:prstGeom prst="ellipse">
            <a:avLst/>
          </a:pr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583" name="타원 50">
            <a:extLst>
              <a:ext uri="{FF2B5EF4-FFF2-40B4-BE49-F238E27FC236}">
                <a16:creationId xmlns:a16="http://schemas.microsoft.com/office/drawing/2014/main" id="{8A16EB35-22DC-4D02-8D46-434F850ACCC6}"/>
              </a:ext>
            </a:extLst>
          </p:cNvPr>
          <p:cNvSpPr/>
          <p:nvPr/>
        </p:nvSpPr>
        <p:spPr>
          <a:xfrm rot="10800000">
            <a:off x="9698134" y="2188374"/>
            <a:ext cx="1044000" cy="1044000"/>
          </a:xfrm>
          <a:prstGeom prst="ellipse">
            <a:avLst/>
          </a:prstGeom>
          <a:noFill/>
          <a:ln w="190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cxnSp>
        <p:nvCxnSpPr>
          <p:cNvPr id="584" name="직선 연결선 55">
            <a:extLst>
              <a:ext uri="{FF2B5EF4-FFF2-40B4-BE49-F238E27FC236}">
                <a16:creationId xmlns:a16="http://schemas.microsoft.com/office/drawing/2014/main" id="{E2B7CCE5-D5DD-4ED0-A62D-CB7B37FF3919}"/>
              </a:ext>
            </a:extLst>
          </p:cNvPr>
          <p:cNvCxnSpPr/>
          <p:nvPr/>
        </p:nvCxnSpPr>
        <p:spPr>
          <a:xfrm rot="10800000">
            <a:off x="2820519" y="2733644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5" name="직선 연결선 56">
            <a:extLst>
              <a:ext uri="{FF2B5EF4-FFF2-40B4-BE49-F238E27FC236}">
                <a16:creationId xmlns:a16="http://schemas.microsoft.com/office/drawing/2014/main" id="{DF488DCC-A4FE-4558-9FF2-4368941AA3A5}"/>
              </a:ext>
            </a:extLst>
          </p:cNvPr>
          <p:cNvCxnSpPr/>
          <p:nvPr/>
        </p:nvCxnSpPr>
        <p:spPr>
          <a:xfrm rot="10800000">
            <a:off x="5619432" y="2717768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6" name="직선 연결선 57">
            <a:extLst>
              <a:ext uri="{FF2B5EF4-FFF2-40B4-BE49-F238E27FC236}">
                <a16:creationId xmlns:a16="http://schemas.microsoft.com/office/drawing/2014/main" id="{C38ED28E-1215-4E0E-8674-13CC51E31B08}"/>
              </a:ext>
            </a:extLst>
          </p:cNvPr>
          <p:cNvCxnSpPr/>
          <p:nvPr/>
        </p:nvCxnSpPr>
        <p:spPr>
          <a:xfrm rot="10800000">
            <a:off x="8418345" y="2701892"/>
            <a:ext cx="804665" cy="0"/>
          </a:xfrm>
          <a:prstGeom prst="line">
            <a:avLst/>
          </a:prstGeom>
          <a:noFill/>
          <a:ln w="19050">
            <a:solidFill>
              <a:schemeClr val="accent6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7" name="Rounded Rectangle 5">
            <a:extLst>
              <a:ext uri="{FF2B5EF4-FFF2-40B4-BE49-F238E27FC236}">
                <a16:creationId xmlns:a16="http://schemas.microsoft.com/office/drawing/2014/main" id="{68187C58-0F1D-418F-99C2-E0A69FF6BA9E}"/>
              </a:ext>
            </a:extLst>
          </p:cNvPr>
          <p:cNvSpPr/>
          <p:nvPr/>
        </p:nvSpPr>
        <p:spPr>
          <a:xfrm flipH="1">
            <a:off x="4432442" y="257208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8" name="Teardrop 1">
            <a:extLst>
              <a:ext uri="{FF2B5EF4-FFF2-40B4-BE49-F238E27FC236}">
                <a16:creationId xmlns:a16="http://schemas.microsoft.com/office/drawing/2014/main" id="{733CE7C6-D222-4665-870A-8030E9B7CA4A}"/>
              </a:ext>
            </a:extLst>
          </p:cNvPr>
          <p:cNvSpPr/>
          <p:nvPr/>
        </p:nvSpPr>
        <p:spPr>
          <a:xfrm rot="18805991">
            <a:off x="1626070" y="253130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9" name="Rectangle 36">
            <a:extLst>
              <a:ext uri="{FF2B5EF4-FFF2-40B4-BE49-F238E27FC236}">
                <a16:creationId xmlns:a16="http://schemas.microsoft.com/office/drawing/2014/main" id="{B6AA09EF-EA20-4B22-AF66-81D0314308D5}"/>
              </a:ext>
            </a:extLst>
          </p:cNvPr>
          <p:cNvSpPr/>
          <p:nvPr/>
        </p:nvSpPr>
        <p:spPr>
          <a:xfrm>
            <a:off x="7226536" y="2539152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0" name="Chord 15">
            <a:extLst>
              <a:ext uri="{FF2B5EF4-FFF2-40B4-BE49-F238E27FC236}">
                <a16:creationId xmlns:a16="http://schemas.microsoft.com/office/drawing/2014/main" id="{CA02339A-30F0-463D-A3CE-74260F755AE5}"/>
              </a:ext>
            </a:extLst>
          </p:cNvPr>
          <p:cNvSpPr/>
          <p:nvPr/>
        </p:nvSpPr>
        <p:spPr>
          <a:xfrm>
            <a:off x="10114986" y="2500694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D2D6C3-0AD2-4FF5-AD9E-39499F7EC350}"/>
              </a:ext>
            </a:extLst>
          </p:cNvPr>
          <p:cNvSpPr txBox="1"/>
          <p:nvPr/>
        </p:nvSpPr>
        <p:spPr>
          <a:xfrm>
            <a:off x="3434413" y="1618881"/>
            <a:ext cx="26818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   </a:t>
            </a:r>
            <a:r>
              <a:rPr lang="en-US" altLang="ko-KR" sz="2000" b="1" dirty="0">
                <a:latin typeface="Cambria" panose="02040503050406030204" pitchFamily="18" charset="0"/>
              </a:rPr>
              <a:t> Label encoding </a:t>
            </a:r>
            <a:endParaRPr lang="zh-CN" altLang="en-US" sz="2000" b="1" dirty="0">
              <a:latin typeface="Cambria" panose="02040503050406030204" pitchFamily="18" charset="0"/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F85C7-AA65-4BAD-9F8F-C914B5DD6AAB}"/>
              </a:ext>
            </a:extLst>
          </p:cNvPr>
          <p:cNvSpPr txBox="1"/>
          <p:nvPr/>
        </p:nvSpPr>
        <p:spPr>
          <a:xfrm>
            <a:off x="3376570" y="3400072"/>
            <a:ext cx="2855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encoding for the categorical attributes. Binary attributes are converted to either 0 or 1, which can better help to get data visualization graph and heatmap.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F7CD07FD-9297-48D1-AD29-56A8FC76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" y="225311"/>
            <a:ext cx="12192000" cy="775778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1"/>
                </a:solidFill>
                <a:latin typeface="Cambria" panose="02040503050406030204" pitchFamily="18" charset="0"/>
              </a:rPr>
              <a:t>2.Data preparation</a:t>
            </a:r>
            <a:endParaRPr lang="zh-CN" altLang="en-US" sz="44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896536-0551-4C24-8217-0177E10F83E8}"/>
              </a:ext>
            </a:extLst>
          </p:cNvPr>
          <p:cNvSpPr txBox="1"/>
          <p:nvPr/>
        </p:nvSpPr>
        <p:spPr>
          <a:xfrm>
            <a:off x="6376165" y="1615472"/>
            <a:ext cx="244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" panose="02040503050406030204" pitchFamily="18" charset="0"/>
              </a:rPr>
              <a:t>Data</a:t>
            </a:r>
            <a:r>
              <a:rPr lang="en-US" altLang="zh-CN" sz="2000" dirty="0">
                <a:latin typeface="Cambria" panose="02040503050406030204" pitchFamily="18" charset="0"/>
              </a:rPr>
              <a:t> </a:t>
            </a:r>
            <a:r>
              <a:rPr lang="en-US" altLang="zh-CN" sz="2000" b="1" dirty="0">
                <a:latin typeface="Cambria" panose="02040503050406030204" pitchFamily="18" charset="0"/>
              </a:rPr>
              <a:t>Visualization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3F7F69-B357-4D06-AB53-94773A329D1F}"/>
              </a:ext>
            </a:extLst>
          </p:cNvPr>
          <p:cNvSpPr txBox="1"/>
          <p:nvPr/>
        </p:nvSpPr>
        <p:spPr>
          <a:xfrm>
            <a:off x="6637697" y="3559625"/>
            <a:ext cx="2182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the useless attribute: default </a:t>
            </a:r>
            <a:r>
              <a:rPr lang="en-US" altLang="zh-C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pdays</a:t>
            </a: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432C83-56D4-4DDC-8664-9054DDB634DE}"/>
              </a:ext>
            </a:extLst>
          </p:cNvPr>
          <p:cNvSpPr txBox="1"/>
          <p:nvPr/>
        </p:nvSpPr>
        <p:spPr>
          <a:xfrm>
            <a:off x="9367415" y="1528111"/>
            <a:ext cx="23527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mbria" panose="02040503050406030204" pitchFamily="18" charset="0"/>
              </a:rPr>
              <a:t>Data balance and feature scaling</a:t>
            </a:r>
            <a:endParaRPr lang="zh-CN" altLang="en-US" sz="2000" b="1" dirty="0">
              <a:latin typeface="Cambria" panose="020405030504060302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39BA4B2-0F7A-4CF9-8A67-729787F3C32E}"/>
              </a:ext>
            </a:extLst>
          </p:cNvPr>
          <p:cNvSpPr txBox="1"/>
          <p:nvPr/>
        </p:nvSpPr>
        <p:spPr>
          <a:xfrm>
            <a:off x="9367414" y="3691278"/>
            <a:ext cx="2595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Balancing the output data and scaling the attributes.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60A068-0D6A-4D25-9ACD-0873C31273CD}"/>
              </a:ext>
            </a:extLst>
          </p:cNvPr>
          <p:cNvSpPr txBox="1"/>
          <p:nvPr/>
        </p:nvSpPr>
        <p:spPr>
          <a:xfrm>
            <a:off x="8281911" y="2322010"/>
            <a:ext cx="12797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mbria" panose="02040503050406030204" pitchFamily="18" charset="0"/>
              </a:rPr>
              <a:t>One hot encoding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0ED4C7-C9B0-40B7-8D00-B0910573C0B8}"/>
              </a:ext>
            </a:extLst>
          </p:cNvPr>
          <p:cNvSpPr txBox="1"/>
          <p:nvPr/>
        </p:nvSpPr>
        <p:spPr>
          <a:xfrm>
            <a:off x="881270" y="3570981"/>
            <a:ext cx="174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dataset  do not have missing data.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99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8085F-7C80-1B4D-AD62-E40B6A6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Cambria" panose="02040503050406030204" pitchFamily="18" charset="0"/>
              </a:rPr>
              <a:t>2.Data Visualization</a:t>
            </a:r>
            <a:endParaRPr kumimoji="1" lang="zh-CN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D5DD-62DD-EC40-995C-0D5143E6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53331"/>
            <a:ext cx="10515600" cy="4351338"/>
          </a:xfrm>
        </p:spPr>
        <p:txBody>
          <a:bodyPr/>
          <a:lstStyle/>
          <a:p>
            <a:r>
              <a:rPr lang="en-US" altLang="zh-CN" b="1" dirty="0"/>
              <a:t>Job attribute: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the people who worked in management has more interest in deposits</a:t>
            </a:r>
          </a:p>
          <a:p>
            <a:endParaRPr kumimoji="1" lang="zh-CN" altLang="en-US" dirty="0"/>
          </a:p>
        </p:txBody>
      </p:sp>
      <p:pic>
        <p:nvPicPr>
          <p:cNvPr id="4" name="内容占位符 5" descr="图片包含 游戏机, 截图&#10;&#10;描述已自动生成">
            <a:extLst>
              <a:ext uri="{FF2B5EF4-FFF2-40B4-BE49-F238E27FC236}">
                <a16:creationId xmlns:a16="http://schemas.microsoft.com/office/drawing/2014/main" id="{AB8FE578-2658-B640-BF9F-185BE1B0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60" y="2304866"/>
            <a:ext cx="11157040" cy="435133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6D065B8-3E1F-0043-A2E6-05F2F3B2A42A}"/>
              </a:ext>
            </a:extLst>
          </p:cNvPr>
          <p:cNvSpPr/>
          <p:nvPr/>
        </p:nvSpPr>
        <p:spPr>
          <a:xfrm>
            <a:off x="2832100" y="5531689"/>
            <a:ext cx="558800" cy="501559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5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19D5DD-62DD-EC40-995C-0D5143E6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674" y="549276"/>
            <a:ext cx="10515600" cy="4351338"/>
          </a:xfrm>
        </p:spPr>
        <p:txBody>
          <a:bodyPr/>
          <a:lstStyle/>
          <a:p>
            <a:r>
              <a:rPr lang="en-US" altLang="zh-CN" b="1" dirty="0"/>
              <a:t>Age attribute: the people 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</a:rPr>
              <a:t>who aged from 25 to 65 has subscribed for a term deposit</a:t>
            </a:r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6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6AE8DFEF-4B0E-4841-BCF5-C47069255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274"/>
            <a:ext cx="11233426" cy="47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6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9FA8E6-99E6-AF4C-BA87-50DA7D9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45789"/>
            <a:ext cx="10515600" cy="96837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+mn-lt"/>
              </a:rPr>
              <a:t>Education &amp;  Defaults</a:t>
            </a:r>
            <a:endParaRPr kumimoji="1" lang="zh-CN" altLang="en-US" sz="2800" b="1" dirty="0">
              <a:latin typeface="+mn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00FA11-E66C-3743-9226-4CF9B1634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39865C-3F2E-0047-88AB-B2A2E689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86" y="1415579"/>
            <a:ext cx="6186691" cy="5171429"/>
          </a:xfrm>
          <a:prstGeom prst="rect">
            <a:avLst/>
          </a:prstGeom>
        </p:spPr>
      </p:pic>
      <p:pic>
        <p:nvPicPr>
          <p:cNvPr id="9" name="内容占位符 8" descr="蓝色的截图&#10;&#10;描述已自动生成">
            <a:extLst>
              <a:ext uri="{FF2B5EF4-FFF2-40B4-BE49-F238E27FC236}">
                <a16:creationId xmlns:a16="http://schemas.microsoft.com/office/drawing/2014/main" id="{C1F1E481-1A14-704C-8855-966082D3A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1415579"/>
            <a:ext cx="4292600" cy="49373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0F8A3B-B2CF-E84D-BC51-A0E8395A21E2}"/>
              </a:ext>
            </a:extLst>
          </p:cNvPr>
          <p:cNvSpPr txBox="1"/>
          <p:nvPr/>
        </p:nvSpPr>
        <p:spPr>
          <a:xfrm>
            <a:off x="7975600" y="525775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503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E367EA-0C0C-B046-8870-5A84094733AB}"/>
              </a:ext>
            </a:extLst>
          </p:cNvPr>
          <p:cNvSpPr txBox="1"/>
          <p:nvPr/>
        </p:nvSpPr>
        <p:spPr>
          <a:xfrm>
            <a:off x="10033000" y="562807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0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1782</Words>
  <Application>Microsoft Office PowerPoint</Application>
  <PresentationFormat>Widescreen</PresentationFormat>
  <Paragraphs>361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Athelas</vt:lpstr>
      <vt:lpstr>等线</vt:lpstr>
      <vt:lpstr>等线 Light</vt:lpstr>
      <vt:lpstr>Arial</vt:lpstr>
      <vt:lpstr>Calibri</vt:lpstr>
      <vt:lpstr>Cambria</vt:lpstr>
      <vt:lpstr>Courier New</vt:lpstr>
      <vt:lpstr>Wingdings</vt:lpstr>
      <vt:lpstr>Office 主题​​</vt:lpstr>
      <vt:lpstr> Bank Marketing Classification  </vt:lpstr>
      <vt:lpstr>OVERVIEW</vt:lpstr>
      <vt:lpstr>1. Explanation of the Bank Marketing Dataset </vt:lpstr>
      <vt:lpstr>PowerPoint Presentation</vt:lpstr>
      <vt:lpstr>PowerPoint Presentation</vt:lpstr>
      <vt:lpstr>2.Data preparation</vt:lpstr>
      <vt:lpstr>2.Data Visualization</vt:lpstr>
      <vt:lpstr>PowerPoint Presentation</vt:lpstr>
      <vt:lpstr>Education &amp;  Defaults</vt:lpstr>
      <vt:lpstr>Pair Grid</vt:lpstr>
      <vt:lpstr>PowerPoint Presentation</vt:lpstr>
      <vt:lpstr>One hot encoding</vt:lpstr>
      <vt:lpstr>Feature scaling: MinMax scaler()</vt:lpstr>
      <vt:lpstr>3.Algorithms and Techniques</vt:lpstr>
      <vt:lpstr>3.1 Gaussian Naive Bayes </vt:lpstr>
      <vt:lpstr>3.2 Multinomial Naive Bayes </vt:lpstr>
      <vt:lpstr>3.3 Decision Tree </vt:lpstr>
      <vt:lpstr>3.4 Random Forest </vt:lpstr>
      <vt:lpstr>3.5 Support Vector Machine </vt:lpstr>
      <vt:lpstr>4.1 Training Time</vt:lpstr>
      <vt:lpstr>4.2 Accuracy</vt:lpstr>
      <vt:lpstr>4.3 Learning Curve</vt:lpstr>
      <vt:lpstr>4.3 Learning Curve</vt:lpstr>
      <vt:lpstr>4.3 Learning Curve</vt:lpstr>
      <vt:lpstr>4.4 Recall &amp; Precision</vt:lpstr>
      <vt:lpstr>4.4 Recall &amp; Precision</vt:lpstr>
      <vt:lpstr>4.4 Recall &amp; Precision</vt:lpstr>
      <vt:lpstr>4.4 Recall &amp; Precision</vt:lpstr>
      <vt:lpstr>4.5 ROC-Curve</vt:lpstr>
      <vt:lpstr>4.5 ROC-Curve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Bank Marketing Classification  </dc:title>
  <dc:creator>NI, JUNZI (Student)</dc:creator>
  <cp:lastModifiedBy>YOU Minyue</cp:lastModifiedBy>
  <cp:revision>64</cp:revision>
  <dcterms:created xsi:type="dcterms:W3CDTF">2019-12-10T17:56:40Z</dcterms:created>
  <dcterms:modified xsi:type="dcterms:W3CDTF">2020-11-23T13:59:45Z</dcterms:modified>
</cp:coreProperties>
</file>