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9" r:id="rId3"/>
    <p:sldId id="310" r:id="rId4"/>
    <p:sldId id="311" r:id="rId5"/>
    <p:sldId id="313" r:id="rId6"/>
    <p:sldId id="317" r:id="rId7"/>
    <p:sldId id="314" r:id="rId8"/>
    <p:sldId id="341" r:id="rId9"/>
    <p:sldId id="335" r:id="rId10"/>
    <p:sldId id="337" r:id="rId11"/>
    <p:sldId id="336" r:id="rId12"/>
    <p:sldId id="339" r:id="rId13"/>
    <p:sldId id="334" r:id="rId14"/>
    <p:sldId id="340" r:id="rId15"/>
  </p:sldIdLst>
  <p:sldSz cx="12192000" cy="6858000"/>
  <p:notesSz cx="6791325" cy="987266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митрий Седнев" initials="ДС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7698"/>
    <a:srgbClr val="00C8E6"/>
    <a:srgbClr val="009678"/>
    <a:srgbClr val="6955FF"/>
    <a:srgbClr val="0096AA"/>
    <a:srgbClr val="286EDC"/>
    <a:srgbClr val="FAB400"/>
    <a:srgbClr val="C83AF6"/>
    <a:srgbClr val="91D200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5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449973-B2ED-47F8-8A78-D28DB888792A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FD72E-0A6E-4C0A-A8ED-F814144E9B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55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6513" y="0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DC125-F1CB-421D-BF0C-479EBC807B8B}" type="datetimeFigureOut">
              <a:rPr lang="ru-RU" smtClean="0"/>
              <a:t>26.06.2025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2425" cy="38877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6513" y="9377363"/>
            <a:ext cx="2943225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DB774-640C-411A-8718-DDB764B453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4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0" y="-1"/>
            <a:ext cx="4203700" cy="685800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4970455" y="1894702"/>
            <a:ext cx="6760226" cy="2165607"/>
          </a:xfrm>
        </p:spPr>
        <p:txBody>
          <a:bodyPr anchor="b">
            <a:normAutofit/>
          </a:bodyPr>
          <a:lstStyle>
            <a:lvl1pPr algn="l">
              <a:defRPr sz="3400" cap="all" spc="300" baseline="0"/>
            </a:lvl1pPr>
          </a:lstStyle>
          <a:p>
            <a:r>
              <a:rPr lang="ru-RU" dirty="0"/>
              <a:t>Название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4970454" y="4060310"/>
            <a:ext cx="6760226" cy="832965"/>
          </a:xfrm>
        </p:spPr>
        <p:txBody>
          <a:bodyPr/>
          <a:lstStyle>
            <a:lvl1pPr marL="0" indent="0" algn="l">
              <a:buNone/>
              <a:defRPr sz="2400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Дополнительное название</a:t>
            </a: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4233793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5037704" y="4893275"/>
            <a:ext cx="876530" cy="85520"/>
          </a:xfrm>
          <a:prstGeom prst="rect">
            <a:avLst/>
          </a:prstGeom>
          <a:solidFill>
            <a:srgbClr val="3B76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10" hasCustomPrompt="1"/>
          </p:nvPr>
        </p:nvSpPr>
        <p:spPr>
          <a:xfrm>
            <a:off x="5037138" y="6482492"/>
            <a:ext cx="1949450" cy="289011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дата</a:t>
            </a:r>
          </a:p>
        </p:txBody>
      </p:sp>
      <p:sp>
        <p:nvSpPr>
          <p:cNvPr id="17" name="Текст 16"/>
          <p:cNvSpPr>
            <a:spLocks noGrp="1"/>
          </p:cNvSpPr>
          <p:nvPr>
            <p:ph type="body" sz="quarter" idx="12" hasCustomPrompt="1"/>
          </p:nvPr>
        </p:nvSpPr>
        <p:spPr>
          <a:xfrm>
            <a:off x="4970590" y="4979008"/>
            <a:ext cx="4890102" cy="8080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ФИО выступающего,</a:t>
            </a:r>
          </a:p>
          <a:p>
            <a:pPr lvl="0"/>
            <a:r>
              <a:rPr lang="ru-RU" dirty="0"/>
              <a:t>должность</a:t>
            </a:r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138" y="1199210"/>
            <a:ext cx="2295536" cy="496375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542" y="1199209"/>
            <a:ext cx="3671137" cy="4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3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-6350" y="4562475"/>
            <a:ext cx="12192000" cy="2295525"/>
          </a:xfrm>
          <a:prstGeom prst="rect">
            <a:avLst/>
          </a:prstGeom>
        </p:spPr>
      </p:pic>
      <p:sp>
        <p:nvSpPr>
          <p:cNvPr id="14" name="Прямоугольник 13"/>
          <p:cNvSpPr/>
          <p:nvPr userDrawn="1"/>
        </p:nvSpPr>
        <p:spPr>
          <a:xfrm>
            <a:off x="-6350" y="4562474"/>
            <a:ext cx="12192000" cy="2295525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Дата 2"/>
          <p:cNvSpPr>
            <a:spLocks noGrp="1"/>
          </p:cNvSpPr>
          <p:nvPr>
            <p:ph type="dt" sz="half" idx="10"/>
          </p:nvPr>
        </p:nvSpPr>
        <p:spPr>
          <a:xfrm>
            <a:off x="831850" y="6356349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615" y="700217"/>
            <a:ext cx="3131835" cy="4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Слайд 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794934" y="338623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05232" y="1545491"/>
            <a:ext cx="6757088" cy="1472143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953124" y="3282805"/>
            <a:ext cx="8929127" cy="289415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9" name="Рисунок 18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586421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0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3605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44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олько Лог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44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9444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бумаг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4" t="-1" b="15745"/>
          <a:stretch/>
        </p:blipFill>
        <p:spPr>
          <a:xfrm>
            <a:off x="-12700" y="-1"/>
            <a:ext cx="122047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873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873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3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сновн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983756" y="295169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289324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246438"/>
            <a:ext cx="7287244" cy="325321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1200" y="6499653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7" name="Дата 2"/>
          <p:cNvSpPr>
            <a:spLocks noGrp="1"/>
          </p:cNvSpPr>
          <p:nvPr>
            <p:ph type="dt" sz="half" idx="13"/>
          </p:nvPr>
        </p:nvSpPr>
        <p:spPr>
          <a:xfrm>
            <a:off x="149857" y="6499653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24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пис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9943070" y="6499653"/>
            <a:ext cx="1939182" cy="358347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794"/>
          <a:stretch/>
        </p:blipFill>
        <p:spPr>
          <a:xfrm>
            <a:off x="0" y="-1"/>
            <a:ext cx="12192000" cy="2540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5527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89997"/>
            <a:ext cx="8312150" cy="1579005"/>
          </a:xfrm>
        </p:spPr>
        <p:txBody>
          <a:bodyPr>
            <a:normAutofit/>
          </a:bodyPr>
          <a:lstStyle>
            <a:lvl1pPr>
              <a:defRPr sz="32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2"/>
          </p:nvPr>
        </p:nvSpPr>
        <p:spPr>
          <a:xfrm>
            <a:off x="1983756" y="3827633"/>
            <a:ext cx="4754795" cy="26720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3"/>
          </p:nvPr>
        </p:nvSpPr>
        <p:spPr>
          <a:xfrm>
            <a:off x="6862763" y="3827558"/>
            <a:ext cx="4785540" cy="267166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983756" y="3742113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4" hasCustomPrompt="1"/>
          </p:nvPr>
        </p:nvSpPr>
        <p:spPr>
          <a:xfrm>
            <a:off x="1983756" y="2959147"/>
            <a:ext cx="5108575" cy="436563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1983756" y="649287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Дата 2"/>
          <p:cNvSpPr>
            <a:spLocks noGrp="1"/>
          </p:cNvSpPr>
          <p:nvPr>
            <p:ph type="dt" sz="half" idx="15"/>
          </p:nvPr>
        </p:nvSpPr>
        <p:spPr>
          <a:xfrm>
            <a:off x="254499" y="6492874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10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п.информа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5521" b="15899"/>
          <a:stretch/>
        </p:blipFill>
        <p:spPr>
          <a:xfrm>
            <a:off x="-1" y="-1"/>
            <a:ext cx="4942703" cy="6858001"/>
          </a:xfrm>
          <a:prstGeom prst="rect">
            <a:avLst/>
          </a:prstGeom>
        </p:spPr>
      </p:pic>
      <p:sp>
        <p:nvSpPr>
          <p:cNvPr id="11" name="Прямоугольник 10"/>
          <p:cNvSpPr/>
          <p:nvPr userDrawn="1"/>
        </p:nvSpPr>
        <p:spPr>
          <a:xfrm>
            <a:off x="0" y="0"/>
            <a:ext cx="4983892" cy="6863071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4199" y="680908"/>
            <a:ext cx="4061942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535612" y="6450227"/>
            <a:ext cx="4324825" cy="32951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086680" y="6450227"/>
            <a:ext cx="1795572" cy="329514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734658" y="2199349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12"/>
          <p:cNvSpPr>
            <a:spLocks noGrp="1"/>
          </p:cNvSpPr>
          <p:nvPr>
            <p:ph type="body" sz="quarter" idx="13"/>
          </p:nvPr>
        </p:nvSpPr>
        <p:spPr>
          <a:xfrm>
            <a:off x="5535613" y="2085975"/>
            <a:ext cx="6088062" cy="427037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4" hasCustomPrompt="1"/>
          </p:nvPr>
        </p:nvSpPr>
        <p:spPr>
          <a:xfrm>
            <a:off x="1655763" y="2085975"/>
            <a:ext cx="2990850" cy="4270375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4" name="Дата 2"/>
          <p:cNvSpPr>
            <a:spLocks noGrp="1"/>
          </p:cNvSpPr>
          <p:nvPr>
            <p:ph type="dt" sz="half" idx="10"/>
          </p:nvPr>
        </p:nvSpPr>
        <p:spPr>
          <a:xfrm>
            <a:off x="1655763" y="645349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382" y="899459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22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 бумаг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09" t="-1" b="15745"/>
          <a:stretch/>
        </p:blipFill>
        <p:spPr>
          <a:xfrm>
            <a:off x="4597400" y="-1"/>
            <a:ext cx="7594600" cy="6858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4597400" y="0"/>
            <a:ext cx="75946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5128656" y="185471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28656" y="197708"/>
            <a:ext cx="4882610" cy="1627916"/>
          </a:xfr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28656" y="2203955"/>
            <a:ext cx="6585470" cy="397300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128656" y="6440684"/>
            <a:ext cx="4882610" cy="339057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11266" y="6440684"/>
            <a:ext cx="1870986" cy="339057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209924" y="6438730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266" y="880264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07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838199" y="1728062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1044052" cy="454720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7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Узкий заголовок без чер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592"/>
          <a:stretch/>
        </p:blipFill>
        <p:spPr>
          <a:xfrm>
            <a:off x="0" y="-1"/>
            <a:ext cx="12192000" cy="1416909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1474573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17133"/>
            <a:ext cx="11044052" cy="475569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3049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30492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Дата 2"/>
          <p:cNvSpPr>
            <a:spLocks noGrp="1"/>
          </p:cNvSpPr>
          <p:nvPr>
            <p:ph type="dt" sz="half" idx="10"/>
          </p:nvPr>
        </p:nvSpPr>
        <p:spPr>
          <a:xfrm>
            <a:off x="838199" y="6430492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58" y="628526"/>
            <a:ext cx="2677293" cy="36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055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Безбумаж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9029700" cy="1048039"/>
          </a:xfrm>
        </p:spPr>
        <p:txBody>
          <a:bodyPr>
            <a:normAutofit/>
          </a:bodyPr>
          <a:lstStyle>
            <a:lvl1pPr>
              <a:defRPr sz="3400" cap="all" baseline="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757837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3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на бок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674"/>
          <a:stretch/>
        </p:blipFill>
        <p:spPr>
          <a:xfrm>
            <a:off x="0" y="-1"/>
            <a:ext cx="12192000" cy="2794001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0" y="0"/>
            <a:ext cx="12192000" cy="28829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971854" y="1046344"/>
            <a:ext cx="876530" cy="8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6200000">
            <a:off x="2140550" y="2698275"/>
            <a:ext cx="4398550" cy="1048039"/>
          </a:xfrm>
        </p:spPr>
        <p:txBody>
          <a:bodyPr>
            <a:normAutofit/>
          </a:bodyPr>
          <a:lstStyle>
            <a:lvl1pPr>
              <a:defRPr sz="3500" cap="all" baseline="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56394" y="1491963"/>
            <a:ext cx="5925858" cy="468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45520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39052" y="6455206"/>
            <a:ext cx="2743200" cy="365125"/>
          </a:xfrm>
          <a:prstGeom prst="rect">
            <a:avLst/>
          </a:prstGeom>
        </p:spPr>
        <p:txBody>
          <a:bodyPr/>
          <a:lstStyle/>
          <a:p>
            <a:fld id="{751D432A-D135-4954-8559-2B6A9DE81B6A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Текст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56301" y="936625"/>
            <a:ext cx="4695224" cy="338138"/>
          </a:xfrm>
        </p:spPr>
        <p:txBody>
          <a:bodyPr/>
          <a:lstStyle>
            <a:lvl1pPr marL="0" indent="0">
              <a:buNone/>
              <a:defRPr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Дополнительная информация</a:t>
            </a:r>
          </a:p>
        </p:txBody>
      </p:sp>
      <p:sp>
        <p:nvSpPr>
          <p:cNvPr id="12" name="Дата 2"/>
          <p:cNvSpPr>
            <a:spLocks noGrp="1"/>
          </p:cNvSpPr>
          <p:nvPr>
            <p:ph type="dt" sz="half" idx="10"/>
          </p:nvPr>
        </p:nvSpPr>
        <p:spPr>
          <a:xfrm>
            <a:off x="266485" y="6455206"/>
            <a:ext cx="1495308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8225" y="336911"/>
            <a:ext cx="1954026" cy="26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049488" cy="1048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4405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</a:t>
            </a:r>
          </a:p>
          <a:p>
            <a:pPr lvl="4"/>
            <a:r>
              <a:rPr lang="ru-RU" dirty="0"/>
              <a:t>Пятый</a:t>
            </a:r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901880" y="6455135"/>
            <a:ext cx="1980371" cy="2685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AEAEAE"/>
                </a:solidFill>
              </a:defRPr>
            </a:lvl1pPr>
          </a:lstStyle>
          <a:p>
            <a:fld id="{751D432A-D135-4954-8559-2B6A9DE81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362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6" r:id="rId6"/>
    <p:sldLayoutId id="2147483668" r:id="rId7"/>
    <p:sldLayoutId id="2147483665" r:id="rId8"/>
    <p:sldLayoutId id="2147483650" r:id="rId9"/>
    <p:sldLayoutId id="2147483651" r:id="rId10"/>
    <p:sldLayoutId id="2147483664" r:id="rId11"/>
    <p:sldLayoutId id="2147483654" r:id="rId12"/>
    <p:sldLayoutId id="2147483655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 cap="all" baseline="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Разработка </a:t>
            </a:r>
            <a:r>
              <a:rPr lang="ru-RU" sz="3200" dirty="0" err="1"/>
              <a:t>Telegram</a:t>
            </a:r>
            <a:r>
              <a:rPr lang="ru-RU" sz="3200" dirty="0"/>
              <a:t>-бота для поиска данных через </a:t>
            </a:r>
            <a:r>
              <a:rPr lang="ru-RU" sz="3200" dirty="0" err="1"/>
              <a:t>Spotify</a:t>
            </a:r>
            <a:r>
              <a:rPr lang="ru-RU" sz="3200" dirty="0"/>
              <a:t> API и Genius API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Учебный проект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27.06.</a:t>
            </a:r>
            <a:r>
              <a:rPr lang="en-US" dirty="0"/>
              <a:t>2025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88619" cy="8080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Студент гр. 8В41 Шаргакшанов Буда Жаргалович</a:t>
            </a:r>
          </a:p>
          <a:p>
            <a:r>
              <a:rPr lang="ru-RU" dirty="0"/>
              <a:t>Студент гр. 8В41 Гришко Илья Романович</a:t>
            </a:r>
          </a:p>
          <a:p>
            <a:r>
              <a:rPr lang="ru-RU" dirty="0"/>
              <a:t>Научный руководитель −</a:t>
            </a:r>
            <a:r>
              <a:rPr lang="en-US" dirty="0"/>
              <a:t> </a:t>
            </a:r>
            <a:r>
              <a:rPr lang="ru-RU" dirty="0"/>
              <a:t>старший преподаватель ОИТ ИШИТР, Брагин Александр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336201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74E81-72B6-7EDF-147D-E1DB3AFDF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E3D96-F4E6-CF25-4381-5F3621F30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Поиск артистов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30AE59-D0AF-8D53-5E11-D0B17CF5A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4CA6A7-AF5F-2F54-CDD8-FEA76807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80" y="1507654"/>
            <a:ext cx="3230880" cy="534788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D6829C3-8B79-932E-D2BC-EA3EAFDFD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285" y="1445271"/>
            <a:ext cx="3681097" cy="535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62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5C60E-E2C8-789D-8617-908630B25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12505-D02D-5669-6E8A-21A09C4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Новые релизы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C032D4-DA53-D06B-7A86-C1FB97F4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91CAA9-12EE-FDE2-8E1D-44C84540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1479126"/>
            <a:ext cx="4488180" cy="512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95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46B40-0E19-FE1A-8BB8-98198E36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07E8E-E202-1E43-92C6-63990ED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Подписка на артиста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9ACD9D-06B2-0D0C-46BD-F2B2F2DC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53CB2E-17BE-F8DF-15EA-B6A76C2D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41004"/>
            <a:ext cx="5162550" cy="49720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BB78A4-DC12-B83D-73CD-0CD2A6589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847" y="2025250"/>
            <a:ext cx="408622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9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t>13</a:t>
            </a:fld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09057" y="1774779"/>
            <a:ext cx="11853643" cy="468654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/>
              <a:t>За текущий семестр удалось полностью реализовать поставленные задачи, а именно: </a:t>
            </a:r>
          </a:p>
          <a:p>
            <a:pPr lvl="0"/>
            <a:r>
              <a:rPr lang="ru-RU" sz="2000" dirty="0"/>
              <a:t>Были изучены аналоги и сервисы, предоставляющие подобные услуги;</a:t>
            </a:r>
          </a:p>
          <a:p>
            <a:pPr lvl="0"/>
            <a:r>
              <a:rPr lang="ru-RU" sz="2000" dirty="0"/>
              <a:t>Были определены ключевые требования к конечному продукту, основанные на положительных аспектах изученных аналогов;</a:t>
            </a:r>
          </a:p>
          <a:p>
            <a:pPr lvl="0"/>
            <a:r>
              <a:rPr lang="ru-RU" sz="2000" dirty="0"/>
              <a:t>Были сформулированы основные требования и цели проекта, такие как: удобство пользования ботом и интуитивно понятный интерфейс;</a:t>
            </a:r>
          </a:p>
          <a:p>
            <a:pPr lvl="0"/>
            <a:r>
              <a:rPr lang="ru-RU" sz="2000" dirty="0"/>
              <a:t>Были выбраны библиотеки для работы с </a:t>
            </a:r>
            <a:r>
              <a:rPr lang="en-US" sz="2000" dirty="0"/>
              <a:t>API </a:t>
            </a:r>
            <a:r>
              <a:rPr lang="ru-RU" sz="2000" dirty="0"/>
              <a:t>и с механикой </a:t>
            </a:r>
            <a:r>
              <a:rPr lang="en-US" sz="2000" dirty="0"/>
              <a:t>Telegram</a:t>
            </a:r>
            <a:r>
              <a:rPr lang="ru-RU" sz="2000" dirty="0"/>
              <a:t>-бота;</a:t>
            </a:r>
          </a:p>
          <a:p>
            <a:pPr lvl="0"/>
            <a:r>
              <a:rPr lang="ru-RU" sz="2000" dirty="0"/>
              <a:t>Был создан бот, функционал которого удовлетворяет всем поставленным целям и задачам.</a:t>
            </a:r>
          </a:p>
          <a:p>
            <a:pPr marL="0" indent="0">
              <a:buNone/>
            </a:pPr>
            <a:r>
              <a:rPr lang="ru-RU" sz="2000" dirty="0"/>
              <a:t>Подводя итог, можно сказать, что все поставленные на семестр цели были выполнены. Создан рабочий бот на </a:t>
            </a:r>
            <a:r>
              <a:rPr lang="en-US" sz="2000" dirty="0"/>
              <a:t>Python </a:t>
            </a:r>
            <a:r>
              <a:rPr lang="ru-RU" sz="2000" dirty="0"/>
              <a:t>с использованием </a:t>
            </a:r>
            <a:r>
              <a:rPr lang="en-US" sz="2000" dirty="0"/>
              <a:t>Spotipy</a:t>
            </a:r>
            <a:r>
              <a:rPr lang="ru-RU" sz="2000" dirty="0"/>
              <a:t>, </a:t>
            </a:r>
            <a:r>
              <a:rPr lang="en-US" sz="2000" dirty="0"/>
              <a:t>aiogram </a:t>
            </a:r>
            <a:r>
              <a:rPr lang="ru-RU" sz="2000" dirty="0"/>
              <a:t>и </a:t>
            </a:r>
            <a:r>
              <a:rPr lang="en-US" sz="2000" dirty="0"/>
              <a:t>Genius API</a:t>
            </a:r>
            <a:r>
              <a:rPr lang="ru-RU" sz="2000" dirty="0"/>
              <a:t>, который может искать песни и исполнителей, выводить тексты песен и подробную информацию о треках и музыкантах. Была реализована система подписки на любимых исполнителей с уведомлениями о выходе нового трека.</a:t>
            </a:r>
          </a:p>
          <a:p>
            <a:pPr marL="0" lv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569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0D28D-48C9-6E46-7FF6-B8F24374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DC3BE9-A2C7-2BB8-C6E0-CB522B841E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Разработка </a:t>
            </a:r>
            <a:r>
              <a:rPr lang="ru-RU" sz="3200" dirty="0" err="1"/>
              <a:t>Telegram</a:t>
            </a:r>
            <a:r>
              <a:rPr lang="ru-RU" sz="3200" dirty="0"/>
              <a:t>-бота для поиска данных через </a:t>
            </a:r>
            <a:r>
              <a:rPr lang="ru-RU" sz="3200" dirty="0" err="1"/>
              <a:t>Spotify</a:t>
            </a:r>
            <a:r>
              <a:rPr lang="ru-RU" sz="3200" dirty="0"/>
              <a:t> API и Genius API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C25EB6-6D8B-7082-23AD-788A92A978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Учебный проект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86A145-5704-93F4-31E2-47177475BE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27.06.</a:t>
            </a:r>
            <a:r>
              <a:rPr lang="en-US" dirty="0"/>
              <a:t>2025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38F6D8-087B-9866-F529-E224C790FB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70589" y="4979008"/>
            <a:ext cx="6888619" cy="8080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Студент гр. 8В41 Шаргакшанов Буда Жаргалович</a:t>
            </a:r>
          </a:p>
          <a:p>
            <a:r>
              <a:rPr lang="ru-RU" dirty="0"/>
              <a:t>Студент гр. 8В41 Гришко Илья Романович</a:t>
            </a:r>
          </a:p>
          <a:p>
            <a:r>
              <a:rPr lang="ru-RU" dirty="0"/>
              <a:t>Научный руководитель</a:t>
            </a:r>
            <a:r>
              <a:rPr lang="en-US" dirty="0"/>
              <a:t> </a:t>
            </a:r>
            <a:r>
              <a:rPr lang="ru-RU" dirty="0"/>
              <a:t>старший преподаватель, Брагин Александр Дмитриевич</a:t>
            </a:r>
          </a:p>
        </p:txBody>
      </p:sp>
    </p:spTree>
    <p:extLst>
      <p:ext uri="{BB962C8B-B14F-4D97-AF65-F5344CB8AC3E}">
        <p14:creationId xmlns:p14="http://schemas.microsoft.com/office/powerpoint/2010/main" val="349543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>
                <a:cs typeface="Calibri Light"/>
              </a:rPr>
              <a:t>Введение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70" name="Объект 8">
            <a:extLst>
              <a:ext uri="{FF2B5EF4-FFF2-40B4-BE49-F238E27FC236}">
                <a16:creationId xmlns:a16="http://schemas.microsoft.com/office/drawing/2014/main" id="{467C8C36-2C0F-48E2-9DD3-F8856819C94B}"/>
              </a:ext>
            </a:extLst>
          </p:cNvPr>
          <p:cNvSpPr txBox="1">
            <a:spLocks/>
          </p:cNvSpPr>
          <p:nvPr/>
        </p:nvSpPr>
        <p:spPr>
          <a:xfrm>
            <a:off x="195532" y="1623836"/>
            <a:ext cx="11800935" cy="5234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/>
              <a:t>В наше время активно развиваются интернет-технологии и интернет-сервисы, упрощающие жизнь людей. Люди все чаще используют интернет-платформы для развлечения, обучения и получения различных данных, ценя их за удобство и оперативность. Музыкальные стриминговые сервисы, такие как </a:t>
            </a:r>
            <a:r>
              <a:rPr lang="en-US"/>
              <a:t>Spotify</a:t>
            </a:r>
            <a:r>
              <a:rPr lang="ru-RU"/>
              <a:t>, </a:t>
            </a:r>
            <a:r>
              <a:rPr lang="en-US"/>
              <a:t>Yandex</a:t>
            </a:r>
            <a:r>
              <a:rPr lang="ru-RU"/>
              <a:t>-Музыка, </a:t>
            </a:r>
            <a:r>
              <a:rPr lang="en-US"/>
              <a:t>Apple Music</a:t>
            </a:r>
            <a:r>
              <a:rPr lang="ru-RU"/>
              <a:t> стали неотъемлемой частью жизни миллионов пользователей, накапливая огромные объемы данных как о музыкальных предпочтениях пользователей, так и о музыкальных исполнителях.</a:t>
            </a:r>
          </a:p>
          <a:p>
            <a:pPr marL="0" indent="0">
              <a:buNone/>
            </a:pPr>
            <a:endParaRPr lang="ru-RU"/>
          </a:p>
          <a:p>
            <a:pPr marL="0" indent="0">
              <a:buNone/>
            </a:pPr>
            <a:r>
              <a:rPr lang="ru-RU"/>
              <a:t>Развитие музыкальной индустрии не стоит на месте. Каждый день выходят сотни песен, в связи с чем появляется потребность в автоматизированном отслеживании любимых исполнителей, поиске песен по отрывкам текста или названию. </a:t>
            </a:r>
            <a:endParaRPr lang="ru-RU" dirty="0">
              <a:cs typeface="Calibri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6AD725-CEBD-768F-8C94-2FD78DDF54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0" t="2890" r="4247" b="2667"/>
          <a:stretch>
            <a:fillRect/>
          </a:stretch>
        </p:blipFill>
        <p:spPr>
          <a:xfrm>
            <a:off x="9906000" y="4204046"/>
            <a:ext cx="1976252" cy="206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err="1"/>
              <a:t>ЦелЬ</a:t>
            </a:r>
            <a:r>
              <a:rPr lang="ru-RU" dirty="0"/>
              <a:t>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0" name="Объект 8">
            <a:extLst>
              <a:ext uri="{FF2B5EF4-FFF2-40B4-BE49-F238E27FC236}">
                <a16:creationId xmlns:a16="http://schemas.microsoft.com/office/drawing/2014/main" id="{467C8C36-2C0F-48E2-9DD3-F8856819C94B}"/>
              </a:ext>
            </a:extLst>
          </p:cNvPr>
          <p:cNvSpPr txBox="1">
            <a:spLocks/>
          </p:cNvSpPr>
          <p:nvPr/>
        </p:nvSpPr>
        <p:spPr>
          <a:xfrm>
            <a:off x="195532" y="1623836"/>
            <a:ext cx="11800935" cy="52341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u="sng" dirty="0"/>
              <a:t>Цель работы:</a:t>
            </a:r>
            <a:endParaRPr lang="ru-RU" b="1" dirty="0"/>
          </a:p>
          <a:p>
            <a:r>
              <a:rPr lang="ru-RU" dirty="0"/>
              <a:t>Создание </a:t>
            </a:r>
            <a:r>
              <a:rPr lang="en-US" dirty="0"/>
              <a:t>telegram</a:t>
            </a:r>
            <a:r>
              <a:rPr lang="ru-RU" dirty="0"/>
              <a:t>-бота для отслеживания обновлений релизов музыкальных исполнителей и поиска песен по названиям и отрывкам текста, исполнителей по их псевдонимам.</a:t>
            </a:r>
          </a:p>
          <a:p>
            <a:endParaRPr lang="ru-RU" dirty="0"/>
          </a:p>
          <a:p>
            <a:r>
              <a:rPr lang="ru-RU" b="1" u="sng" dirty="0"/>
              <a:t>Задачи</a:t>
            </a:r>
            <a:r>
              <a:rPr lang="en-US" b="1" u="sng" dirty="0"/>
              <a:t> </a:t>
            </a:r>
            <a:r>
              <a:rPr lang="ru-RU" b="1" u="sng" dirty="0"/>
              <a:t>на семестр</a:t>
            </a:r>
            <a:r>
              <a:rPr lang="en-US" b="1" u="sng" dirty="0"/>
              <a:t>:</a:t>
            </a:r>
          </a:p>
          <a:p>
            <a:pPr lvl="0"/>
            <a:r>
              <a:rPr lang="ru-RU" dirty="0"/>
              <a:t>провести обзор существующих аналогов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определить целевую аудиторию и требования к </a:t>
            </a:r>
            <a:r>
              <a:rPr lang="ru-RU"/>
              <a:t>системе; </a:t>
            </a:r>
          </a:p>
          <a:p>
            <a:pPr lvl="0"/>
            <a:r>
              <a:rPr lang="ru-RU"/>
              <a:t>реализовать </a:t>
            </a:r>
            <a:r>
              <a:rPr lang="ru-RU" dirty="0"/>
              <a:t>базовый скелет бота и обработку основных команд (/</a:t>
            </a:r>
            <a:r>
              <a:rPr lang="en-US" dirty="0"/>
              <a:t>start</a:t>
            </a:r>
            <a:r>
              <a:rPr lang="ru-RU" dirty="0"/>
              <a:t>, /</a:t>
            </a:r>
            <a:r>
              <a:rPr lang="en-US" dirty="0"/>
              <a:t>help</a:t>
            </a:r>
            <a:r>
              <a:rPr lang="ru-RU" dirty="0"/>
              <a:t>); </a:t>
            </a:r>
          </a:p>
          <a:p>
            <a:pPr lvl="0"/>
            <a:r>
              <a:rPr lang="ru-RU" dirty="0"/>
              <a:t>определить сущности системы и спроектировать структуру хранения данных; </a:t>
            </a:r>
          </a:p>
          <a:p>
            <a:pPr lvl="0"/>
            <a:r>
              <a:rPr lang="ru-RU" dirty="0"/>
              <a:t>реализовать основной функционал взаимодействия с пользователем; </a:t>
            </a:r>
          </a:p>
          <a:p>
            <a:r>
              <a:rPr lang="ru-RU" dirty="0"/>
              <a:t>реализовать основную серверную логику бота; </a:t>
            </a:r>
          </a:p>
        </p:txBody>
      </p:sp>
    </p:spTree>
    <p:extLst>
      <p:ext uri="{BB962C8B-B14F-4D97-AF65-F5344CB8AC3E}">
        <p14:creationId xmlns:p14="http://schemas.microsoft.com/office/powerpoint/2010/main" val="10508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cs typeface="Calibri Light"/>
              </a:rPr>
              <a:t>Обзор аналогов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4</a:t>
            </a:fld>
            <a:endParaRPr lang="ru-RU" dirty="0"/>
          </a:p>
        </p:txBody>
      </p:sp>
      <p:graphicFrame>
        <p:nvGraphicFramePr>
          <p:cNvPr id="6" name="Group 98">
            <a:extLst>
              <a:ext uri="{FF2B5EF4-FFF2-40B4-BE49-F238E27FC236}">
                <a16:creationId xmlns:a16="http://schemas.microsoft.com/office/drawing/2014/main" id="{C64F9030-5276-49F6-B71E-85A6B6D85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4767700"/>
              </p:ext>
            </p:extLst>
          </p:nvPr>
        </p:nvGraphicFramePr>
        <p:xfrm>
          <a:off x="293236" y="1675102"/>
          <a:ext cx="11589015" cy="4785688"/>
        </p:xfrm>
        <a:graphic>
          <a:graphicData uri="http://schemas.openxmlformats.org/drawingml/2006/table">
            <a:tbl>
              <a:tblPr/>
              <a:tblGrid>
                <a:gridCol w="475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4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4187">
                  <a:extLst>
                    <a:ext uri="{9D8B030D-6E8A-4147-A177-3AD203B41FA5}">
                      <a16:colId xmlns:a16="http://schemas.microsoft.com/office/drawing/2014/main" val="4208063216"/>
                    </a:ext>
                  </a:extLst>
                </a:gridCol>
              </a:tblGrid>
              <a:tr h="7831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Last.fm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Genius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Bandcamp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MSer</a:t>
                      </a:r>
                      <a:endParaRPr kumimoji="0" lang="ru-RU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Популярность артиста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</a:t>
                      </a: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и его треков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6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Поиск треков и артистов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0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Просмотр альбомов артиста и треки в нем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156783"/>
                  </a:ext>
                </a:extLst>
              </a:tr>
              <a:tr h="7808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Наличие текстов песен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463226"/>
                  </a:ext>
                </a:extLst>
              </a:tr>
              <a:tr h="810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Подписки на артистов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-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+</a:t>
                      </a:r>
                      <a:endParaRPr kumimoji="0" lang="ru-RU" sz="1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CF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491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6674"/>
            <a:ext cx="8300853" cy="823785"/>
          </a:xfrm>
        </p:spPr>
        <p:txBody>
          <a:bodyPr>
            <a:noAutofit/>
          </a:bodyPr>
          <a:lstStyle/>
          <a:p>
            <a:r>
              <a:rPr lang="ru-RU" dirty="0"/>
              <a:t>Технологии для разработки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D9559801-35EB-DFBA-DEED-FDBF0C706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811" y="4891116"/>
            <a:ext cx="3579558" cy="844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Visual Code Studio</a:t>
            </a:r>
            <a:endParaRPr lang="ru-RU" sz="2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39238" y="6430963"/>
            <a:ext cx="2743200" cy="365125"/>
          </a:xfrm>
        </p:spPr>
        <p:txBody>
          <a:bodyPr/>
          <a:lstStyle/>
          <a:p>
            <a:fld id="{751D432A-D135-4954-8559-2B6A9DE81B6A}" type="slidenum">
              <a:rPr lang="ru-RU" smtClean="0"/>
              <a:pPr/>
              <a:t>5</a:t>
            </a:fld>
            <a:endParaRPr lang="ru-RU" dirty="0"/>
          </a:p>
        </p:txBody>
      </p:sp>
      <p:pic>
        <p:nvPicPr>
          <p:cNvPr id="11" name="Рисунок 10" descr="Изображение выглядит как графическая вставка, символ, Графика, мультфильм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6D14D5D-7BDB-24A9-26DD-77F66BF33BE7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93" y="2335529"/>
            <a:ext cx="2186940" cy="2400167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Графика, снимок экрана, линия, символ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85F0C34-851C-EB19-8134-BA27DE3776B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22" y="2335529"/>
            <a:ext cx="2186941" cy="2186941"/>
          </a:xfrm>
          <a:prstGeom prst="rect">
            <a:avLst/>
          </a:prstGeom>
        </p:spPr>
      </p:pic>
      <p:sp>
        <p:nvSpPr>
          <p:cNvPr id="19" name="Объект 15">
            <a:extLst>
              <a:ext uri="{FF2B5EF4-FFF2-40B4-BE49-F238E27FC236}">
                <a16:creationId xmlns:a16="http://schemas.microsoft.com/office/drawing/2014/main" id="{2FED1D49-36BB-1CC4-A175-9CD151DEC70F}"/>
              </a:ext>
            </a:extLst>
          </p:cNvPr>
          <p:cNvSpPr txBox="1">
            <a:spLocks/>
          </p:cNvSpPr>
          <p:nvPr/>
        </p:nvSpPr>
        <p:spPr>
          <a:xfrm>
            <a:off x="1372200" y="4911916"/>
            <a:ext cx="1562525" cy="823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Python</a:t>
            </a:r>
            <a:endParaRPr lang="ru-RU" sz="2800" dirty="0"/>
          </a:p>
        </p:txBody>
      </p:sp>
      <p:sp>
        <p:nvSpPr>
          <p:cNvPr id="20" name="Объект 15">
            <a:extLst>
              <a:ext uri="{FF2B5EF4-FFF2-40B4-BE49-F238E27FC236}">
                <a16:creationId xmlns:a16="http://schemas.microsoft.com/office/drawing/2014/main" id="{48E8C945-9DF2-B131-156F-1C9BF6CE7427}"/>
              </a:ext>
            </a:extLst>
          </p:cNvPr>
          <p:cNvSpPr txBox="1">
            <a:spLocks/>
          </p:cNvSpPr>
          <p:nvPr/>
        </p:nvSpPr>
        <p:spPr>
          <a:xfrm>
            <a:off x="9198162" y="4891116"/>
            <a:ext cx="1680748" cy="544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800" dirty="0"/>
              <a:t>aiogram</a:t>
            </a:r>
          </a:p>
        </p:txBody>
      </p:sp>
      <p:pic>
        <p:nvPicPr>
          <p:cNvPr id="5" name="Рисунок 4" descr="Изображение выглядит как круг, Шрифт, логотип, Цвет электр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BF12BF0-0BDF-FF21-8C79-7DABCACD2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066" y="2442141"/>
            <a:ext cx="2186941" cy="218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402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Разработка требований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70" name="Объект 8">
            <a:extLst>
              <a:ext uri="{FF2B5EF4-FFF2-40B4-BE49-F238E27FC236}">
                <a16:creationId xmlns:a16="http://schemas.microsoft.com/office/drawing/2014/main" id="{467C8C36-2C0F-48E2-9DD3-F8856819C94B}"/>
              </a:ext>
            </a:extLst>
          </p:cNvPr>
          <p:cNvSpPr txBox="1">
            <a:spLocks/>
          </p:cNvSpPr>
          <p:nvPr/>
        </p:nvSpPr>
        <p:spPr>
          <a:xfrm>
            <a:off x="195532" y="1623836"/>
            <a:ext cx="11686720" cy="4957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b="1" dirty="0"/>
              <a:t>Основные функциональные элементы</a:t>
            </a:r>
            <a:r>
              <a:rPr lang="ru-RU" dirty="0"/>
              <a:t>:</a:t>
            </a:r>
          </a:p>
          <a:p>
            <a:pPr lvl="0"/>
            <a:r>
              <a:rPr lang="ru-RU" dirty="0"/>
              <a:t>Вывод информационного сообщения о боте;</a:t>
            </a:r>
          </a:p>
          <a:p>
            <a:pPr lvl="0"/>
            <a:r>
              <a:rPr lang="ru-RU" dirty="0"/>
              <a:t>Поиск исполнителя по псевдониму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Возможность просматривать вышедшие треки и альбомы исполнителя, общие данные о них;</a:t>
            </a:r>
          </a:p>
          <a:p>
            <a:pPr lvl="0"/>
            <a:r>
              <a:rPr lang="ru-RU" dirty="0"/>
              <a:t>Вывод текста песни</a:t>
            </a:r>
            <a:r>
              <a:rPr lang="en-US" dirty="0"/>
              <a:t>;</a:t>
            </a:r>
            <a:endParaRPr lang="ru-RU" dirty="0"/>
          </a:p>
          <a:p>
            <a:pPr lvl="0"/>
            <a:r>
              <a:rPr lang="ru-RU" dirty="0"/>
              <a:t>Подписка на любимых исполнителей  уведомлением о выходе нового трека;</a:t>
            </a:r>
          </a:p>
          <a:p>
            <a:pPr lvl="0"/>
            <a:r>
              <a:rPr lang="ru-RU" dirty="0"/>
              <a:t>Вывод списка релизов, вышедших или выходящих на текущей неделе.</a:t>
            </a:r>
          </a:p>
          <a:p>
            <a:pPr lvl="0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04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5EBD1A-3454-4480-B434-265D5DB2F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>
                <a:cs typeface="Calibri Light"/>
              </a:rPr>
              <a:t>варианты использования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153F4C-D6CB-48E3-AAFE-D6379694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7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C03A197-C95D-43B3-6E08-C4A8DC672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889" y="1565988"/>
            <a:ext cx="11565600" cy="47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18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C09E-C69B-4FFF-F4C0-FAB14114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95E725-C904-D44A-59B2-5ECA24F7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Справка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E614EF5-EA31-B28F-356D-FB264802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2F0BC9-F34D-0DBF-73D2-09EDBDF22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10" b="-7310"/>
          <a:stretch>
            <a:fillRect/>
          </a:stretch>
        </p:blipFill>
        <p:spPr>
          <a:xfrm>
            <a:off x="2881312" y="1852886"/>
            <a:ext cx="642937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79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FAE8-8881-EA6A-B150-CE9E1C32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9CDE3-C700-6917-4E62-8986D1DA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ПОИСК треков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DDC0E4-6AAA-2B06-8696-FEA5A7F6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432A-D135-4954-8559-2B6A9DE81B6A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D7997AC-952D-C0D2-D367-73F650C7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832" y="1585586"/>
            <a:ext cx="4059555" cy="49133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BB697A4-B202-F4C9-6C5D-5D980E865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241" y="1585586"/>
            <a:ext cx="3566928" cy="48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980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5">
      <a:dk1>
        <a:sysClr val="windowText" lastClr="000000"/>
      </a:dk1>
      <a:lt1>
        <a:sysClr val="window" lastClr="FFFFFF"/>
      </a:lt1>
      <a:dk2>
        <a:srgbClr val="6C6D6C"/>
      </a:dk2>
      <a:lt2>
        <a:srgbClr val="E7E6E6"/>
      </a:lt2>
      <a:accent1>
        <a:srgbClr val="3B7698"/>
      </a:accent1>
      <a:accent2>
        <a:srgbClr val="28BE46"/>
      </a:accent2>
      <a:accent3>
        <a:srgbClr val="FF4460"/>
      </a:accent3>
      <a:accent4>
        <a:srgbClr val="FFB600"/>
      </a:accent4>
      <a:accent5>
        <a:srgbClr val="6573FF"/>
      </a:accent5>
      <a:accent6>
        <a:srgbClr val="76B729"/>
      </a:accent6>
      <a:hlink>
        <a:srgbClr val="00B0F0"/>
      </a:hlink>
      <a:folHlink>
        <a:srgbClr val="0082B0"/>
      </a:folHlink>
    </a:clrScheme>
    <a:fontScheme name="ТПУ202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ИШНКБ_ТПУ_бумага_2022" id="{E92067F9-B219-473D-8CA7-E76BF7CECA97}" vid="{0258512F-E367-4D85-8A7F-92C966D94D9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545</Words>
  <Application>Microsoft Office PowerPoint</Application>
  <PresentationFormat>Широкоэкранный</PresentationFormat>
  <Paragraphs>95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Verdana</vt:lpstr>
      <vt:lpstr>Wingdings</vt:lpstr>
      <vt:lpstr>Тема Office</vt:lpstr>
      <vt:lpstr>Разработка Telegram-бота для поиска данных через Spotify API и Genius API</vt:lpstr>
      <vt:lpstr>Введение</vt:lpstr>
      <vt:lpstr>ЦелЬ и задачи</vt:lpstr>
      <vt:lpstr>Обзор аналогов</vt:lpstr>
      <vt:lpstr>Технологии для разработки</vt:lpstr>
      <vt:lpstr>Разработка требований</vt:lpstr>
      <vt:lpstr>варианты использования</vt:lpstr>
      <vt:lpstr>Справка</vt:lpstr>
      <vt:lpstr>ПОИСК треков</vt:lpstr>
      <vt:lpstr>Поиск артистов</vt:lpstr>
      <vt:lpstr>Новые релизы</vt:lpstr>
      <vt:lpstr>Подписка на артиста</vt:lpstr>
      <vt:lpstr>Заключение</vt:lpstr>
      <vt:lpstr>Разработка Telegram-бота для поиска данных через Spotify API и Genius API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Александр Сергеевич</dc:creator>
  <cp:lastModifiedBy>Гармаев Чингис</cp:lastModifiedBy>
  <cp:revision>35</cp:revision>
  <cp:lastPrinted>2021-08-02T01:21:27Z</cp:lastPrinted>
  <dcterms:created xsi:type="dcterms:W3CDTF">2022-10-31T07:21:57Z</dcterms:created>
  <dcterms:modified xsi:type="dcterms:W3CDTF">2025-06-26T15:29:35Z</dcterms:modified>
</cp:coreProperties>
</file>