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12192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jVUPMPeyNBFhY+Kxgvk8HJ1LLr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4A9273-56F4-42A6-85C8-5D99FFC576FA}">
  <a:tblStyle styleId="{584A9273-56F4-42A6-85C8-5D99FFC576F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0F0F0"/>
          </a:solidFill>
        </a:fill>
      </a:tcStyle>
    </a:wholeTbl>
    <a:band1H>
      <a:tcTxStyle/>
      <a:tcStyle>
        <a:fill>
          <a:solidFill>
            <a:srgbClr val="E0E0E0"/>
          </a:solidFill>
        </a:fill>
      </a:tcStyle>
    </a:band1H>
    <a:band2H>
      <a:tcTxStyle/>
    </a:band2H>
    <a:band1V>
      <a:tcTxStyle/>
      <a:tcStyle>
        <a:fill>
          <a:solidFill>
            <a:srgbClr val="E0E0E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customschemas.google.com/relationships/presentationmetadata" Target="meta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1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1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4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7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7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8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9:notes"/>
          <p:cNvSpPr txBox="1"/>
          <p:nvPr>
            <p:ph idx="1" type="body"/>
          </p:nvPr>
        </p:nvSpPr>
        <p:spPr>
          <a:xfrm>
            <a:off x="679750" y="4715125"/>
            <a:ext cx="5438125" cy="44669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:notes"/>
          <p:cNvSpPr/>
          <p:nvPr>
            <p:ph idx="2" type="sldImg"/>
          </p:nvPr>
        </p:nvSpPr>
        <p:spPr>
          <a:xfrm>
            <a:off x="1133150" y="744475"/>
            <a:ext cx="4532000" cy="37224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Slide">
  <p:cSld name="5_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/>
          <p:nvPr/>
        </p:nvSpPr>
        <p:spPr>
          <a:xfrm>
            <a:off x="0" y="0"/>
            <a:ext cx="122288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 txBox="1"/>
          <p:nvPr>
            <p:ph type="ctrTitle"/>
          </p:nvPr>
        </p:nvSpPr>
        <p:spPr>
          <a:xfrm>
            <a:off x="567194" y="1945257"/>
            <a:ext cx="434444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" type="subTitle"/>
          </p:nvPr>
        </p:nvSpPr>
        <p:spPr>
          <a:xfrm>
            <a:off x="567194" y="4657762"/>
            <a:ext cx="4344440" cy="90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b="0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5" name="Google Shape;1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431" y="3920741"/>
            <a:ext cx="1583872" cy="467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09698" y="6108671"/>
            <a:ext cx="1622667" cy="31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8610" y="496438"/>
            <a:ext cx="4880745" cy="639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 txBox="1"/>
          <p:nvPr>
            <p:ph idx="2" type="body"/>
          </p:nvPr>
        </p:nvSpPr>
        <p:spPr>
          <a:xfrm>
            <a:off x="553232" y="6112010"/>
            <a:ext cx="4381500" cy="312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921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•"/>
              <a:defRPr b="0" sz="1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3" name="Google Shape;10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3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8" name="Google Shape;128;p3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p3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>
  <p:cSld name="Titre seu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2" name="Google Shape;22;p14"/>
          <p:cNvSpPr txBox="1"/>
          <p:nvPr>
            <p:ph type="title"/>
          </p:nvPr>
        </p:nvSpPr>
        <p:spPr>
          <a:xfrm>
            <a:off x="13847" y="309077"/>
            <a:ext cx="7664451" cy="5492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" name="Google Shape;23;p14"/>
          <p:cNvCxnSpPr/>
          <p:nvPr/>
        </p:nvCxnSpPr>
        <p:spPr>
          <a:xfrm>
            <a:off x="308008" y="858352"/>
            <a:ext cx="0" cy="5420401"/>
          </a:xfrm>
          <a:prstGeom prst="straightConnector1">
            <a:avLst/>
          </a:prstGeom>
          <a:noFill/>
          <a:ln cap="flat" cmpd="sng" w="19050">
            <a:solidFill>
              <a:srgbClr val="7030A0">
                <a:alpha val="97647"/>
              </a:srgbClr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descr="RÃ©sultat de recherche d'images pour &quot;xpollens&quot;" id="24" name="Google Shape;2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0520" y="6240311"/>
            <a:ext cx="957555" cy="53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46" name="Google Shape;146;p3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47" name="Google Shape;14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4" name="Google Shape;154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0" name="Google Shape;16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and Content">
  <p:cSld name="7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550864" y="3517805"/>
            <a:ext cx="3039419" cy="1733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5" name="Google Shape;4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" name="Google Shape;60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hyperlink" Target="https://xpo-trnsf-sb-web-001-instant-pay-acquisition.azurewebsites.net/index.html#/InstantPaymentAcquisition" TargetMode="External"/><Relationship Id="rId5" Type="http://schemas.openxmlformats.org/officeDocument/2006/relationships/hyperlink" Target="https://xpo-trnsf-sb-web-001-instant-pay-acquisition.azurewebsites.net/index.html#/RefBip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"/>
          <p:cNvSpPr txBox="1"/>
          <p:nvPr>
            <p:ph type="ctrTitle"/>
          </p:nvPr>
        </p:nvSpPr>
        <p:spPr>
          <a:xfrm>
            <a:off x="567193" y="1945257"/>
            <a:ext cx="6128881" cy="1655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fr-FR"/>
              <a:t>Stub Instant Payment – Dossier d’intégration</a:t>
            </a:r>
            <a:br>
              <a:rPr b="1" lang="fr-FR"/>
            </a:br>
            <a:r>
              <a:rPr b="1" lang="fr-FR" sz="1600"/>
              <a:t>20/04/2021</a:t>
            </a:r>
            <a:r>
              <a:rPr b="1" lang="fr-FR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0"/>
          <p:cNvSpPr txBox="1"/>
          <p:nvPr>
            <p:ph type="title"/>
          </p:nvPr>
        </p:nvSpPr>
        <p:spPr>
          <a:xfrm>
            <a:off x="13847" y="309077"/>
            <a:ext cx="7664451" cy="5492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-FR"/>
              <a:t>Callbacks recalls</a:t>
            </a:r>
            <a:endParaRPr/>
          </a:p>
        </p:txBody>
      </p:sp>
      <p:sp>
        <p:nvSpPr>
          <p:cNvPr id="260" name="Google Shape;260;p10"/>
          <p:cNvSpPr txBox="1"/>
          <p:nvPr/>
        </p:nvSpPr>
        <p:spPr>
          <a:xfrm>
            <a:off x="552067" y="1869784"/>
            <a:ext cx="4267584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41 – Callback recall IP IN accepté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Cette notification indique la bonne intégration d’un Débit suite à l’acceptation par S-Money d’un retour de fonds suite à un IP IN</a:t>
            </a:r>
            <a:endParaRPr/>
          </a:p>
        </p:txBody>
      </p:sp>
      <p:sp>
        <p:nvSpPr>
          <p:cNvPr id="261" name="Google Shape;261;p10"/>
          <p:cNvSpPr txBox="1"/>
          <p:nvPr/>
        </p:nvSpPr>
        <p:spPr>
          <a:xfrm>
            <a:off x="552066" y="4552606"/>
            <a:ext cx="4181859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42 – Callback recall IP Out accepté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Cette notification indique la bonne intégration d’un Credit suite à l’acceptation par la banque beneficiaire d’un retour de fonds suite à un IP out S-Money</a:t>
            </a:r>
            <a:endParaRPr/>
          </a:p>
        </p:txBody>
      </p:sp>
      <p:graphicFrame>
        <p:nvGraphicFramePr>
          <p:cNvPr id="262" name="Google Shape;262;p10"/>
          <p:cNvGraphicFramePr/>
          <p:nvPr/>
        </p:nvGraphicFramePr>
        <p:xfrm>
          <a:off x="5784406" y="40643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{584A9273-56F4-42A6-85C8-5D99FFC576FA}</a:tableStyleId>
              </a:tblPr>
              <a:tblGrid>
                <a:gridCol w="2781650"/>
                <a:gridCol w="3073900"/>
              </a:tblGrid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Data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Description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42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operationId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reference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orderID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userid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AppUserID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amount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Amount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status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Operation status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rejectreason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Reject code if IP error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3" name="Google Shape;263;p10"/>
          <p:cNvGraphicFramePr/>
          <p:nvPr/>
        </p:nvGraphicFramePr>
        <p:xfrm>
          <a:off x="5833179" y="11661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{584A9273-56F4-42A6-85C8-5D99FFC576FA}</a:tableStyleId>
              </a:tblPr>
              <a:tblGrid>
                <a:gridCol w="2781650"/>
                <a:gridCol w="3073900"/>
              </a:tblGrid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Data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Description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41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operationId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reference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orderID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userid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AppUserID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amount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Amount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status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Operation status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rejectreason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Reject code if IP error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"/>
          <p:cNvSpPr txBox="1"/>
          <p:nvPr>
            <p:ph type="title"/>
          </p:nvPr>
        </p:nvSpPr>
        <p:spPr>
          <a:xfrm>
            <a:off x="13847" y="309077"/>
            <a:ext cx="7664451" cy="5492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-FR"/>
              <a:t>Prochaines étapes</a:t>
            </a:r>
            <a:endParaRPr/>
          </a:p>
        </p:txBody>
      </p:sp>
      <p:sp>
        <p:nvSpPr>
          <p:cNvPr id="269" name="Google Shape;269;p11"/>
          <p:cNvSpPr txBox="1"/>
          <p:nvPr/>
        </p:nvSpPr>
        <p:spPr>
          <a:xfrm>
            <a:off x="733041" y="1198146"/>
            <a:ext cx="10725917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Planning de livraison prévisionnel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Semaine du 10/05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Livraison des cas de rejet Instant Payment (Synchrone/Asynchrone)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Annulation de la réserve de fond  (Cancel Disposition check)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Livraison de l’Instant Payment In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1"/>
          <p:cNvSpPr txBox="1"/>
          <p:nvPr/>
        </p:nvSpPr>
        <p:spPr>
          <a:xfrm>
            <a:off x="733041" y="4152801"/>
            <a:ext cx="10725917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Semaine du 31/05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Traitement des recalls (In/Out)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 Instant Payment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Démarrage recette End to end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"/>
          <p:cNvSpPr txBox="1"/>
          <p:nvPr>
            <p:ph type="title"/>
          </p:nvPr>
        </p:nvSpPr>
        <p:spPr>
          <a:xfrm>
            <a:off x="13847" y="257123"/>
            <a:ext cx="11335471" cy="5492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fr-FR" sz="4000"/>
              <a:t>Sommaire</a:t>
            </a:r>
            <a:endParaRPr/>
          </a:p>
        </p:txBody>
      </p:sp>
      <p:sp>
        <p:nvSpPr>
          <p:cNvPr id="180" name="Google Shape;180;p2"/>
          <p:cNvSpPr txBox="1"/>
          <p:nvPr/>
        </p:nvSpPr>
        <p:spPr>
          <a:xfrm>
            <a:off x="923925" y="1390650"/>
            <a:ext cx="10648950" cy="5021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Rappel des principes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Périmètre du stub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Diagramme IP Out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Accord Banque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fr-F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Prochaines étapes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"/>
          <p:cNvSpPr txBox="1"/>
          <p:nvPr/>
        </p:nvSpPr>
        <p:spPr>
          <a:xfrm>
            <a:off x="6511560" y="1857752"/>
            <a:ext cx="135801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24/7/365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"/>
          <p:cNvSpPr/>
          <p:nvPr/>
        </p:nvSpPr>
        <p:spPr>
          <a:xfrm>
            <a:off x="3047242" y="1448226"/>
            <a:ext cx="238276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Durée maximale attendue entre l’acceptation du débit du compte du payeur  et le crédit en compte du payé </a:t>
            </a:r>
            <a:endParaRPr/>
          </a:p>
        </p:txBody>
      </p:sp>
      <p:sp>
        <p:nvSpPr>
          <p:cNvPr id="187" name="Google Shape;187;p3"/>
          <p:cNvSpPr/>
          <p:nvPr/>
        </p:nvSpPr>
        <p:spPr>
          <a:xfrm>
            <a:off x="8062705" y="1512345"/>
            <a:ext cx="3221884" cy="548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service disponible en permanence </a:t>
            </a:r>
            <a:endParaRPr/>
          </a:p>
          <a:p>
            <a:pPr indent="0" lvl="3" marL="0" marR="0" rtl="0" algn="just">
              <a:spcBef>
                <a:spcPts val="225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24h/24, 7j/7, tous les jours de l’année.</a:t>
            </a:r>
            <a:endParaRPr/>
          </a:p>
        </p:txBody>
      </p:sp>
      <p:sp>
        <p:nvSpPr>
          <p:cNvPr id="188" name="Google Shape;188;p3"/>
          <p:cNvSpPr/>
          <p:nvPr/>
        </p:nvSpPr>
        <p:spPr>
          <a:xfrm>
            <a:off x="3092763" y="3193666"/>
            <a:ext cx="1889639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Paiement irrévocable, fonds réutilisables dans l’instant</a:t>
            </a:r>
            <a:endParaRPr/>
          </a:p>
        </p:txBody>
      </p:sp>
      <p:sp>
        <p:nvSpPr>
          <p:cNvPr id="189" name="Google Shape;189;p3"/>
          <p:cNvSpPr/>
          <p:nvPr/>
        </p:nvSpPr>
        <p:spPr>
          <a:xfrm>
            <a:off x="8005648" y="3322939"/>
            <a:ext cx="3343670" cy="12208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Montant maximum par transaction fixé par l’EPC </a:t>
            </a:r>
            <a:endParaRPr/>
          </a:p>
          <a:p>
            <a:pPr indent="0" lvl="3" marL="0" marR="0" rtl="0" algn="just">
              <a:spcBef>
                <a:spcPts val="225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3" marL="0" marR="0" rtl="0" algn="just">
              <a:spcBef>
                <a:spcPts val="225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Plafond relevé à 100 K€ depuis le 1er juillet 2020</a:t>
            </a:r>
            <a:endParaRPr/>
          </a:p>
        </p:txBody>
      </p:sp>
      <p:pic>
        <p:nvPicPr>
          <p:cNvPr descr="Argent" id="190" name="Google Shape;1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3330" y="3027350"/>
            <a:ext cx="1060637" cy="141418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</p:pic>
      <p:pic>
        <p:nvPicPr>
          <p:cNvPr descr="Caddie" id="191" name="Google Shape;19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2601" y="2989221"/>
            <a:ext cx="1195324" cy="1362999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</p:pic>
      <p:grpSp>
        <p:nvGrpSpPr>
          <p:cNvPr id="192" name="Google Shape;192;p3"/>
          <p:cNvGrpSpPr/>
          <p:nvPr/>
        </p:nvGrpSpPr>
        <p:grpSpPr>
          <a:xfrm>
            <a:off x="6477071" y="1094203"/>
            <a:ext cx="1378385" cy="1692927"/>
            <a:chOff x="6477072" y="1094202"/>
            <a:chExt cx="1378385" cy="1692927"/>
          </a:xfrm>
        </p:grpSpPr>
        <p:pic>
          <p:nvPicPr>
            <p:cNvPr descr="Calendrier de bureau" id="193" name="Google Shape;193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77072" y="1094202"/>
              <a:ext cx="1378385" cy="1692927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9987" algn="ctr" dir="8460000" dist="250190">
                <a:srgbClr val="000000">
                  <a:alpha val="27843"/>
                </a:srgbClr>
              </a:outerShdw>
            </a:effectLst>
          </p:spPr>
        </p:pic>
        <p:sp>
          <p:nvSpPr>
            <p:cNvPr id="194" name="Google Shape;194;p3"/>
            <p:cNvSpPr txBox="1"/>
            <p:nvPr/>
          </p:nvSpPr>
          <p:spPr>
            <a:xfrm>
              <a:off x="6726079" y="1989188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fr-FR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24/7/365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Sablier" id="195" name="Google Shape;19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78129" y="1323167"/>
            <a:ext cx="1269809" cy="133204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</p:pic>
      <p:sp>
        <p:nvSpPr>
          <p:cNvPr id="196" name="Google Shape;196;p3"/>
          <p:cNvSpPr txBox="1"/>
          <p:nvPr/>
        </p:nvSpPr>
        <p:spPr>
          <a:xfrm>
            <a:off x="2042078" y="2168866"/>
            <a:ext cx="77296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 10</a:t>
            </a:r>
            <a:br>
              <a:rPr b="1" i="0" lang="fr-FR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fr-FR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secondes</a:t>
            </a:r>
            <a:endParaRPr b="1" i="0" sz="1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"/>
          <p:cNvSpPr/>
          <p:nvPr/>
        </p:nvSpPr>
        <p:spPr>
          <a:xfrm>
            <a:off x="8138552" y="4967009"/>
            <a:ext cx="321076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Echange possible qu'à la condition que Payeur et Payé soient domiciliés dans une banque adhérente IP</a:t>
            </a:r>
            <a:endParaRPr/>
          </a:p>
        </p:txBody>
      </p:sp>
      <p:pic>
        <p:nvPicPr>
          <p:cNvPr descr="Tendance à la hausse" id="198" name="Google Shape;198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44997" y="4857219"/>
            <a:ext cx="1202243" cy="1116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</p:pic>
      <p:sp>
        <p:nvSpPr>
          <p:cNvPr id="199" name="Google Shape;199;p3"/>
          <p:cNvSpPr/>
          <p:nvPr/>
        </p:nvSpPr>
        <p:spPr>
          <a:xfrm>
            <a:off x="3162932" y="4871228"/>
            <a:ext cx="280924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3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Adhésion optionnelle des banques  impliquant la gestion d'une montée en charge progressive (90% de couverture en FR – arrivée des Néobanques)</a:t>
            </a:r>
            <a:endParaRPr/>
          </a:p>
        </p:txBody>
      </p:sp>
      <p:grpSp>
        <p:nvGrpSpPr>
          <p:cNvPr id="200" name="Google Shape;200;p3"/>
          <p:cNvGrpSpPr/>
          <p:nvPr/>
        </p:nvGrpSpPr>
        <p:grpSpPr>
          <a:xfrm>
            <a:off x="6394702" y="5080938"/>
            <a:ext cx="1454842" cy="666751"/>
            <a:chOff x="6394702" y="5080938"/>
            <a:chExt cx="1454842" cy="666751"/>
          </a:xfrm>
        </p:grpSpPr>
        <p:sp>
          <p:nvSpPr>
            <p:cNvPr id="201" name="Google Shape;201;p3"/>
            <p:cNvSpPr txBox="1"/>
            <p:nvPr/>
          </p:nvSpPr>
          <p:spPr>
            <a:xfrm>
              <a:off x="6394702" y="5284663"/>
              <a:ext cx="142193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fr-FR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15 000 €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Utilisateur" id="202" name="Google Shape;202;p3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6433493" y="5080938"/>
              <a:ext cx="673100" cy="666751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9987" algn="ctr" dir="8460000" dist="250190">
                <a:srgbClr val="000000">
                  <a:alpha val="27843"/>
                </a:srgbClr>
              </a:outerShdw>
            </a:effectLst>
          </p:spPr>
        </p:pic>
        <p:pic>
          <p:nvPicPr>
            <p:cNvPr descr="Utilisateur" id="203" name="Google Shape;203;p3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208193" y="5087277"/>
              <a:ext cx="641351" cy="660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149987" algn="ctr" dir="8460000" dist="250190">
                <a:srgbClr val="000000">
                  <a:alpha val="27843"/>
                </a:srgbClr>
              </a:outerShdw>
            </a:effectLst>
          </p:spPr>
        </p:pic>
        <p:grpSp>
          <p:nvGrpSpPr>
            <p:cNvPr id="204" name="Google Shape;204;p3"/>
            <p:cNvGrpSpPr/>
            <p:nvPr/>
          </p:nvGrpSpPr>
          <p:grpSpPr>
            <a:xfrm rot="7933403">
              <a:off x="6974460" y="5261182"/>
              <a:ext cx="323738" cy="314763"/>
              <a:chOff x="3397001" y="3349930"/>
              <a:chExt cx="598935" cy="582331"/>
            </a:xfrm>
          </p:grpSpPr>
          <p:sp>
            <p:nvSpPr>
              <p:cNvPr id="205" name="Google Shape;205;p3"/>
              <p:cNvSpPr/>
              <p:nvPr/>
            </p:nvSpPr>
            <p:spPr>
              <a:xfrm>
                <a:off x="3414452" y="3349930"/>
                <a:ext cx="576000" cy="576000"/>
              </a:xfrm>
              <a:prstGeom prst="flowChartConnector">
                <a:avLst/>
              </a:prstGeom>
              <a:solidFill>
                <a:srgbClr val="E1EFD8"/>
              </a:solidFill>
              <a:ln cap="flat" cmpd="sng" w="19050">
                <a:solidFill>
                  <a:srgbClr val="581D74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 rot="2818443">
                <a:off x="3602226" y="3492710"/>
                <a:ext cx="379031" cy="204865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FFFFFF"/>
              </a:solidFill>
              <a:ln cap="flat" cmpd="sng" w="12700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blurRad="50800" rotWithShape="0" algn="br" dir="135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 rot="-7933403">
                <a:off x="3417114" y="3606164"/>
                <a:ext cx="379031" cy="222192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581D74"/>
              </a:solidFill>
              <a:ln>
                <a:noFill/>
              </a:ln>
              <a:effectLst>
                <a:outerShdw blurRad="50800" rotWithShape="0" algn="br" dir="13500000" dist="38100">
                  <a:srgbClr val="000000">
                    <a:alpha val="400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8" name="Google Shape;208;p3"/>
          <p:cNvSpPr txBox="1"/>
          <p:nvPr/>
        </p:nvSpPr>
        <p:spPr>
          <a:xfrm>
            <a:off x="6282398" y="4203432"/>
            <a:ext cx="15268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100 000€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"/>
          <p:cNvSpPr txBox="1"/>
          <p:nvPr>
            <p:ph type="title"/>
          </p:nvPr>
        </p:nvSpPr>
        <p:spPr>
          <a:xfrm>
            <a:off x="13847" y="257123"/>
            <a:ext cx="11335471" cy="5492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fr-FR">
                <a:solidFill>
                  <a:schemeClr val="lt1"/>
                </a:solidFill>
              </a:rPr>
              <a:t>Rappel des principes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"/>
          <p:cNvSpPr txBox="1"/>
          <p:nvPr>
            <p:ph type="title"/>
          </p:nvPr>
        </p:nvSpPr>
        <p:spPr>
          <a:xfrm>
            <a:off x="13847" y="290027"/>
            <a:ext cx="7664451" cy="5492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fr-FR" sz="4000"/>
              <a:t>Périmètre du Stub</a:t>
            </a:r>
            <a:endParaRPr/>
          </a:p>
        </p:txBody>
      </p:sp>
      <p:sp>
        <p:nvSpPr>
          <p:cNvPr id="215" name="Google Shape;215;p4"/>
          <p:cNvSpPr txBox="1"/>
          <p:nvPr/>
        </p:nvSpPr>
        <p:spPr>
          <a:xfrm>
            <a:off x="733041" y="1198146"/>
            <a:ext cx="10725917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stub Instant Payment S-Money permet de couvrir les Uses cases suivants: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Vérifier l’éligibilité « réelle » d’un bénéficiaire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Initier un virement instantané sortant (IP Out) depuis l’API d’Acquisition dédiée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Recevoir le callback de confirmation positive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Récupérer les transactions IP (filtre dates, filtre orderID)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ce faire, l’environnement Natixis a été entièrement bouchonné.  La mécanique d’Accord Banque (Disposition Check) fonctionne quant à elle iso-prod.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Seul le cas passant sera traité dans cette première livraison du stub.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 cas d’erreur seront livrés ultérieurement.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/>
          <p:nvPr>
            <p:ph type="title"/>
          </p:nvPr>
        </p:nvSpPr>
        <p:spPr>
          <a:xfrm>
            <a:off x="13847" y="309077"/>
            <a:ext cx="7664451" cy="5492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/>
              <a:buNone/>
            </a:pPr>
            <a:r>
              <a:rPr lang="fr-FR" sz="3800"/>
              <a:t>Diagramme – IP Out</a:t>
            </a:r>
            <a:endParaRPr/>
          </a:p>
        </p:txBody>
      </p:sp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3113" y="944880"/>
            <a:ext cx="9125773" cy="572262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/>
          <p:nvPr/>
        </p:nvSpPr>
        <p:spPr>
          <a:xfrm>
            <a:off x="5657850" y="1905000"/>
            <a:ext cx="1095375" cy="4381500"/>
          </a:xfrm>
          <a:prstGeom prst="roundRect">
            <a:avLst>
              <a:gd fmla="val 16667" name="adj"/>
            </a:avLst>
          </a:prstGeom>
          <a:solidFill>
            <a:srgbClr val="FF0000">
              <a:alpha val="13725"/>
            </a:srgbClr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 txBox="1"/>
          <p:nvPr/>
        </p:nvSpPr>
        <p:spPr>
          <a:xfrm>
            <a:off x="5900737" y="1535668"/>
            <a:ext cx="904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Stub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>
            <p:ph type="title"/>
          </p:nvPr>
        </p:nvSpPr>
        <p:spPr>
          <a:xfrm>
            <a:off x="13847" y="309077"/>
            <a:ext cx="7664451" cy="5492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-FR"/>
              <a:t>Focus Accord Banque IP Out</a:t>
            </a:r>
            <a:endParaRPr/>
          </a:p>
        </p:txBody>
      </p:sp>
      <p:sp>
        <p:nvSpPr>
          <p:cNvPr id="229" name="Google Shape;229;p6"/>
          <p:cNvSpPr txBox="1"/>
          <p:nvPr/>
        </p:nvSpPr>
        <p:spPr>
          <a:xfrm>
            <a:off x="733041" y="1198146"/>
            <a:ext cx="10725917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L’accord banque est une mécanique interne S-Money/Natixis certifiant l’opération une fois les contrôles métiers réalisés.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 réception du Disposition Check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Contrôle doublon sur Order ID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Existence IBAN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Lors du traitement du Disposition Check, les contrôles métier suivants sont réalisés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Statut user correct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Contrôle et mis à jour du solde d’autorisation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Contrôle et mise à jour des limites global 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cas d’une réponse positive au disposition check, le solde d’autorisation est mis à jour.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 callback type 40 est envoyé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7"/>
          <p:cNvSpPr txBox="1"/>
          <p:nvPr>
            <p:ph idx="4294967295" type="sldNum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235" name="Google Shape;235;p7"/>
          <p:cNvSpPr txBox="1"/>
          <p:nvPr>
            <p:ph type="title"/>
          </p:nvPr>
        </p:nvSpPr>
        <p:spPr>
          <a:xfrm>
            <a:off x="13847" y="309077"/>
            <a:ext cx="10969711" cy="5492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fr-FR">
                <a:solidFill>
                  <a:schemeClr val="lt1"/>
                </a:solidFill>
              </a:rPr>
              <a:t>API</a:t>
            </a:r>
            <a:endParaRPr/>
          </a:p>
        </p:txBody>
      </p:sp>
      <p:cxnSp>
        <p:nvCxnSpPr>
          <p:cNvPr id="236" name="Google Shape;236;p7"/>
          <p:cNvCxnSpPr/>
          <p:nvPr/>
        </p:nvCxnSpPr>
        <p:spPr>
          <a:xfrm>
            <a:off x="308008" y="858352"/>
            <a:ext cx="0" cy="5420401"/>
          </a:xfrm>
          <a:prstGeom prst="straightConnector1">
            <a:avLst/>
          </a:prstGeom>
          <a:noFill/>
          <a:ln cap="flat" cmpd="sng" w="19050">
            <a:solidFill>
              <a:srgbClr val="7030A0">
                <a:alpha val="97647"/>
              </a:srgbClr>
            </a:solidFill>
            <a:prstDash val="solid"/>
            <a:miter lim="800000"/>
            <a:headEnd len="sm" w="sm" type="none"/>
            <a:tailEnd len="med" w="med" type="oval"/>
          </a:ln>
        </p:spPr>
      </p:cxnSp>
      <p:pic>
        <p:nvPicPr>
          <p:cNvPr descr="RÃ©sultat de recherche d'images pour &quot;xpollens&quot;" id="237" name="Google Shape;23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520" y="6240311"/>
            <a:ext cx="957555" cy="538624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7"/>
          <p:cNvSpPr txBox="1"/>
          <p:nvPr/>
        </p:nvSpPr>
        <p:spPr>
          <a:xfrm>
            <a:off x="1265563" y="940971"/>
            <a:ext cx="10725917" cy="5724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⮚"/>
            </a:pPr>
            <a:r>
              <a:rPr b="1" lang="fr-FR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Emettre un SCT Inst 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POST SCT Inst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 Permet d’initier une demande de virement instantané sens « Aller 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 SCT Inst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 Permet de récupérer la liste des virements instantanés sens « Aller » et « Retour »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 filtres « dates » et «orderID » sont disponibles.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 (sandbox):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https://xpo-trnsf-sb-web-001-instant-pay-acquisition.azurewebsites.net/index.html#/InstantPaymentAcquisition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Noto Sans Symbols"/>
              <a:buChar char="⮚"/>
            </a:pPr>
            <a:r>
              <a:rPr b="1" lang="fr-FR" sz="20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Eligibilité d’un BIC à l’Instant Payment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GetRefBip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Description: Permet d’interroger le référentiel BIP permettant d’évaluer l’éligibilité du BIC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Documentation (Sandbox):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https://xpo-trnsf-sb-web-001-instant-pay-acquisition.azurewebsites.net/index.html#/RefBip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 txBox="1"/>
          <p:nvPr>
            <p:ph type="title"/>
          </p:nvPr>
        </p:nvSpPr>
        <p:spPr>
          <a:xfrm>
            <a:off x="13847" y="309077"/>
            <a:ext cx="7664451" cy="5492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-FR"/>
              <a:t>Callbacks </a:t>
            </a:r>
            <a:endParaRPr/>
          </a:p>
        </p:txBody>
      </p:sp>
      <p:sp>
        <p:nvSpPr>
          <p:cNvPr id="244" name="Google Shape;244;p8"/>
          <p:cNvSpPr txBox="1"/>
          <p:nvPr/>
        </p:nvSpPr>
        <p:spPr>
          <a:xfrm>
            <a:off x="552067" y="1869784"/>
            <a:ext cx="4267584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40 – Callback solde d’autorisation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Cette notification indique que le solde d’autorisation vient d’être mis à jour.</a:t>
            </a:r>
            <a:endParaRPr/>
          </a:p>
        </p:txBody>
      </p:sp>
      <p:sp>
        <p:nvSpPr>
          <p:cNvPr id="245" name="Google Shape;245;p8"/>
          <p:cNvSpPr txBox="1"/>
          <p:nvPr/>
        </p:nvSpPr>
        <p:spPr>
          <a:xfrm>
            <a:off x="552066" y="4552606"/>
            <a:ext cx="4181859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39 – Callback IP Out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 callback retourne le status final de l’opération après émission sur l’interbancaire et indique que le solde financier a été mis à jour.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cas de rejet, la raison du rejet sera envoyée </a:t>
            </a:r>
            <a:endParaRPr/>
          </a:p>
        </p:txBody>
      </p:sp>
      <p:graphicFrame>
        <p:nvGraphicFramePr>
          <p:cNvPr id="246" name="Google Shape;246;p8"/>
          <p:cNvGraphicFramePr/>
          <p:nvPr/>
        </p:nvGraphicFramePr>
        <p:xfrm>
          <a:off x="5784406" y="10825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{584A9273-56F4-42A6-85C8-5D99FFC576FA}</a:tableStyleId>
              </a:tblPr>
              <a:tblGrid>
                <a:gridCol w="2781650"/>
                <a:gridCol w="3073900"/>
              </a:tblGrid>
              <a:tr h="27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u="none" cap="none" strike="noStrike"/>
                        <a:t>Data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Description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</a:tr>
              <a:tr h="27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40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27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operationId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27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reference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orderID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27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userid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AppUserID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27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amount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Amount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474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authorizationBalanceAmount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New autorisation_balance amount after disposition check or cancel DC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279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dispositionCheckStatusID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03 (Authorized) 11 (Canceled)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7" name="Google Shape;247;p8"/>
          <p:cNvGraphicFramePr/>
          <p:nvPr/>
        </p:nvGraphicFramePr>
        <p:xfrm>
          <a:off x="5784406" y="40643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{584A9273-56F4-42A6-85C8-5D99FFC576FA}</a:tableStyleId>
              </a:tblPr>
              <a:tblGrid>
                <a:gridCol w="2781650"/>
                <a:gridCol w="3073900"/>
              </a:tblGrid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Data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Description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39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operationId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reference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orderID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userid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AppUserID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amount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Amount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status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Operation status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rejectreason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Reject code if IP error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9"/>
          <p:cNvSpPr txBox="1"/>
          <p:nvPr>
            <p:ph type="title"/>
          </p:nvPr>
        </p:nvSpPr>
        <p:spPr>
          <a:xfrm>
            <a:off x="13847" y="309077"/>
            <a:ext cx="7664451" cy="54927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fr-FR"/>
              <a:t>Callbacks </a:t>
            </a:r>
            <a:endParaRPr/>
          </a:p>
        </p:txBody>
      </p:sp>
      <p:sp>
        <p:nvSpPr>
          <p:cNvPr id="253" name="Google Shape;253;p9"/>
          <p:cNvSpPr txBox="1"/>
          <p:nvPr/>
        </p:nvSpPr>
        <p:spPr>
          <a:xfrm>
            <a:off x="790191" y="1920895"/>
            <a:ext cx="4181859" cy="1508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38 – Callback IP 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 callback retourne le status final de l’opération après émission sur l’interbancaire et indique que le solde financier a été mis à jour.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cas de rejet, la raison du rejet sera envoyée </a:t>
            </a:r>
            <a:endParaRPr/>
          </a:p>
        </p:txBody>
      </p:sp>
      <p:graphicFrame>
        <p:nvGraphicFramePr>
          <p:cNvPr id="254" name="Google Shape;254;p9"/>
          <p:cNvGraphicFramePr/>
          <p:nvPr/>
        </p:nvGraphicFramePr>
        <p:xfrm>
          <a:off x="5793931" y="15878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{584A9273-56F4-42A6-85C8-5D99FFC576FA}</a:tableStyleId>
              </a:tblPr>
              <a:tblGrid>
                <a:gridCol w="2781650"/>
                <a:gridCol w="3073900"/>
              </a:tblGrid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Data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Description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/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type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38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id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operationId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reference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orderID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userid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AppUserID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amount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Amount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status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Operation status 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  <a:tr h="310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rejectreason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/>
                        <a:t>Reject code if IP error</a:t>
                      </a:r>
                      <a:endParaRPr sz="1400"/>
                    </a:p>
                  </a:txBody>
                  <a:tcPr marT="45725" marB="45725" marR="91450" marL="91450">
                    <a:solidFill>
                      <a:srgbClr val="7030A0">
                        <a:alpha val="13725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eption personnalisé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2020-01-14T15:22:28Z</dcterms:created>
  <dc:creator>jalal benomar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83a6fe-0b6e-4399-9d09-a1c8d8d5000c_Enabled">
    <vt:lpwstr>True</vt:lpwstr>
  </property>
  <property fmtid="{D5CDD505-2E9C-101B-9397-08002B2CF9AE}" pid="3" name="MSIP_Label_6e83a6fe-0b6e-4399-9d09-a1c8d8d5000c_SiteId">
    <vt:lpwstr>d5bb6d35-8a82-4329-b49a-5030bd6497ab</vt:lpwstr>
  </property>
  <property fmtid="{D5CDD505-2E9C-101B-9397-08002B2CF9AE}" pid="4" name="MSIP_Label_6e83a6fe-0b6e-4399-9d09-a1c8d8d5000c_Owner">
    <vt:lpwstr>elisabeth.chabot@natixis.com</vt:lpwstr>
  </property>
  <property fmtid="{D5CDD505-2E9C-101B-9397-08002B2CF9AE}" pid="5" name="MSIP_Label_6e83a6fe-0b6e-4399-9d09-a1c8d8d5000c_SetDate">
    <vt:lpwstr>2020-01-20T23:09:45.6413173Z</vt:lpwstr>
  </property>
  <property fmtid="{D5CDD505-2E9C-101B-9397-08002B2CF9AE}" pid="6" name="MSIP_Label_6e83a6fe-0b6e-4399-9d09-a1c8d8d5000c_Name">
    <vt:lpwstr>C1 - Public Natixis</vt:lpwstr>
  </property>
  <property fmtid="{D5CDD505-2E9C-101B-9397-08002B2CF9AE}" pid="7" name="MSIP_Label_6e83a6fe-0b6e-4399-9d09-a1c8d8d5000c_Application">
    <vt:lpwstr>Microsoft Azure Information Protection</vt:lpwstr>
  </property>
  <property fmtid="{D5CDD505-2E9C-101B-9397-08002B2CF9AE}" pid="8" name="MSIP_Label_6e83a6fe-0b6e-4399-9d09-a1c8d8d5000c_ActionId">
    <vt:lpwstr>c2a956f5-d98c-4bea-a25f-c34d6869e963</vt:lpwstr>
  </property>
  <property fmtid="{D5CDD505-2E9C-101B-9397-08002B2CF9AE}" pid="9" name="MSIP_Label_6e83a6fe-0b6e-4399-9d09-a1c8d8d5000c_Extended_MSFT_Method">
    <vt:lpwstr>Manual</vt:lpwstr>
  </property>
  <property fmtid="{D5CDD505-2E9C-101B-9397-08002B2CF9AE}" pid="10" name="Sensitivity">
    <vt:lpwstr>C1 - Public Natixis</vt:lpwstr>
  </property>
  <property fmtid="{D5CDD505-2E9C-101B-9397-08002B2CF9AE}" pid="11" name="ContentTypeId">
    <vt:lpwstr>0x010100F1866667373C8946803BC5197DDE7F5A</vt:lpwstr>
  </property>
</Properties>
</file>