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39" r:id="rId2"/>
    <p:sldId id="256" r:id="rId3"/>
    <p:sldId id="337" r:id="rId4"/>
    <p:sldId id="338" r:id="rId5"/>
    <p:sldId id="312" r:id="rId6"/>
    <p:sldId id="313" r:id="rId7"/>
    <p:sldId id="340" r:id="rId8"/>
    <p:sldId id="342" r:id="rId9"/>
    <p:sldId id="343" r:id="rId10"/>
    <p:sldId id="314" r:id="rId11"/>
    <p:sldId id="308" r:id="rId12"/>
    <p:sldId id="315" r:id="rId13"/>
    <p:sldId id="309" r:id="rId14"/>
    <p:sldId id="341" r:id="rId15"/>
    <p:sldId id="317" r:id="rId16"/>
    <p:sldId id="318" r:id="rId17"/>
    <p:sldId id="261" r:id="rId18"/>
    <p:sldId id="260" r:id="rId19"/>
    <p:sldId id="262" r:id="rId20"/>
    <p:sldId id="263" r:id="rId21"/>
    <p:sldId id="265" r:id="rId22"/>
    <p:sldId id="266" r:id="rId23"/>
    <p:sldId id="267" r:id="rId24"/>
    <p:sldId id="268" r:id="rId25"/>
    <p:sldId id="277" r:id="rId26"/>
    <p:sldId id="269" r:id="rId27"/>
    <p:sldId id="270" r:id="rId28"/>
    <p:sldId id="271" r:id="rId29"/>
    <p:sldId id="272" r:id="rId30"/>
    <p:sldId id="273" r:id="rId31"/>
    <p:sldId id="275" r:id="rId32"/>
    <p:sldId id="276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90" r:id="rId44"/>
    <p:sldId id="291" r:id="rId45"/>
    <p:sldId id="288" r:id="rId46"/>
    <p:sldId id="292" r:id="rId47"/>
    <p:sldId id="293" r:id="rId48"/>
    <p:sldId id="294" r:id="rId49"/>
    <p:sldId id="289" r:id="rId50"/>
    <p:sldId id="295" r:id="rId51"/>
    <p:sldId id="296" r:id="rId52"/>
    <p:sldId id="297" r:id="rId53"/>
    <p:sldId id="298" r:id="rId54"/>
    <p:sldId id="299" r:id="rId55"/>
    <p:sldId id="300" r:id="rId56"/>
    <p:sldId id="319" r:id="rId57"/>
    <p:sldId id="320" r:id="rId58"/>
    <p:sldId id="321" r:id="rId59"/>
    <p:sldId id="322" r:id="rId60"/>
    <p:sldId id="324" r:id="rId61"/>
    <p:sldId id="325" r:id="rId62"/>
    <p:sldId id="326" r:id="rId63"/>
    <p:sldId id="323" r:id="rId64"/>
    <p:sldId id="328" r:id="rId65"/>
    <p:sldId id="329" r:id="rId66"/>
    <p:sldId id="330" r:id="rId67"/>
    <p:sldId id="331" r:id="rId68"/>
    <p:sldId id="334" r:id="rId69"/>
    <p:sldId id="336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0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9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1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3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17B755-8B18-4503-A80B-25A9C50172B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5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B755-8B18-4503-A80B-25A9C50172B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17B755-8B18-4503-A80B-25A9C50172B5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AEF85B-C5B6-40D0-981D-6052CC2B2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2018-bcb-adv-pytho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ckoverflow.com/questions/275018/how-can-i-remove-chomp-a-trailing-newline-in-python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ackoverflow.com/questions/845058/how-to-get-line-count-cheaply-in-pytho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python.org/2/library/functions.html#enumerate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cb.iastate.edu/bcb-symposium-march-30-2018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9163/what-does-if-name-main-do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475251/split-a-string-by-a-delimiter-in-python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ocs.python.org/2/library/string.html#string-functions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904394/read-only-the-first-line-of-a-file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yformat.info/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globin.cse.psu.edu/courses/fall2001/DP.pdf" TargetMode="External"/><Relationship Id="rId2" Type="http://schemas.openxmlformats.org/officeDocument/2006/relationships/hyperlink" Target="https://ocw.mit.edu/courses/electrical-engineering-and-computer-science/6-096-algorithms-for-computational-biology-spring-2005/lecture-notes/lecture5_newest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Smith-Waterman%20Algorithm" TargetMode="External"/><Relationship Id="rId4" Type="http://schemas.openxmlformats.org/officeDocument/2006/relationships/hyperlink" Target="https://en.wikipedia.org/wiki/Sequence_alignment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katlas.org/wiki/Main_Page" TargetMode="External"/><Relationship Id="rId2" Type="http://schemas.openxmlformats.org/officeDocument/2006/relationships/hyperlink" Target="https://en.wikipedia.org/wiki/Knot_the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.cornell.edu/~mec/2008-2009/HoHonLeung/intro_knots.htm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mmevilla/calc_wirt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edu/python/" TargetMode="External"/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tackoverflow.com/questions/tagged/python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forbeginners.com/basics/list-comprehensions-in-pytho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56C3-BF4D-4598-9742-97170B35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8BD2-6BA7-4789-AA80-C5C48B2A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Sign in to your computer and open IDLE.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Download the workshop materials: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2"/>
              </a:rPr>
              <a:t>https://tinyurl.com/2018-bcb-adv-python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Ask a volunteer for help if you need it.</a:t>
            </a:r>
          </a:p>
        </p:txBody>
      </p:sp>
    </p:spTree>
    <p:extLst>
      <p:ext uri="{BB962C8B-B14F-4D97-AF65-F5344CB8AC3E}">
        <p14:creationId xmlns:p14="http://schemas.microsoft.com/office/powerpoint/2010/main" val="134485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4F15-B247-488B-8D55-8531B2B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8DE2-7EB3-4375-A187-2F51428C9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2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1412772"/>
            <a:ext cx="82777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very easy to read from and write to files in Python.</a:t>
            </a:r>
          </a:p>
          <a:p>
            <a:endParaRPr lang="en-US" dirty="0"/>
          </a:p>
          <a:p>
            <a:r>
              <a:rPr lang="en-US" dirty="0"/>
              <a:t>In most cases, code involving files will be built off of the following: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with open(</a:t>
            </a:r>
            <a:r>
              <a:rPr lang="en-US" dirty="0" err="1">
                <a:latin typeface="Consolas" panose="020B0609020204030204" pitchFamily="49" charset="0"/>
              </a:rPr>
              <a:t>file_name</a:t>
            </a:r>
            <a:r>
              <a:rPr lang="en-US" dirty="0">
                <a:latin typeface="Consolas" panose="020B0609020204030204" pitchFamily="49" charset="0"/>
              </a:rPr>
              <a:t>) as fin:</a:t>
            </a:r>
          </a:p>
          <a:p>
            <a:r>
              <a:rPr lang="en-US" dirty="0">
                <a:latin typeface="Consolas" panose="020B0609020204030204" pitchFamily="49" charset="0"/>
              </a:rPr>
              <a:t>			for line in fin:</a:t>
            </a:r>
          </a:p>
          <a:p>
            <a:r>
              <a:rPr lang="en-US" dirty="0">
                <a:latin typeface="Consolas" panose="020B0609020204030204" pitchFamily="49" charset="0"/>
              </a:rPr>
              <a:t>				&lt; do stuff 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This opens up the file, reads it line by line, does whatever to each of the lines, and closes it when you’re finished.</a:t>
            </a:r>
          </a:p>
          <a:p>
            <a:endParaRPr lang="en-US" dirty="0"/>
          </a:p>
          <a:p>
            <a:r>
              <a:rPr lang="en-US" dirty="0"/>
              <a:t>Open up </a:t>
            </a:r>
            <a:r>
              <a:rPr lang="en-US" dirty="0">
                <a:latin typeface="Consolas" panose="020B0609020204030204" pitchFamily="49" charset="0"/>
              </a:rPr>
              <a:t>file_io.py </a:t>
            </a:r>
            <a:r>
              <a:rPr lang="en-US" dirty="0"/>
              <a:t>and work through it.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5701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4F15-B247-488B-8D55-8531B2B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8DE2-7EB3-4375-A187-2F51428C9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2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1859339"/>
            <a:ext cx="8277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are modules of code that take in arguments and do something with them.</a:t>
            </a:r>
          </a:p>
          <a:p>
            <a:endParaRPr lang="en-US" dirty="0"/>
          </a:p>
          <a:p>
            <a:r>
              <a:rPr lang="en-US" dirty="0"/>
              <a:t>For instance, the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takes in an object and returns it’s length.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str.replace</a:t>
            </a:r>
            <a:r>
              <a:rPr lang="en-US" dirty="0">
                <a:latin typeface="Consolas" panose="020B0609020204030204" pitchFamily="49" charset="0"/>
              </a:rPr>
              <a:t>(target, replace) </a:t>
            </a:r>
            <a:r>
              <a:rPr lang="en-US" dirty="0"/>
              <a:t>is a function performed on a string that replaces all instances of </a:t>
            </a:r>
            <a:r>
              <a:rPr lang="en-US" dirty="0">
                <a:latin typeface="Consolas" panose="020B0609020204030204" pitchFamily="49" charset="0"/>
              </a:rPr>
              <a:t>target</a:t>
            </a:r>
            <a:r>
              <a:rPr lang="en-US" dirty="0"/>
              <a:t> with </a:t>
            </a:r>
            <a:r>
              <a:rPr lang="en-US" dirty="0">
                <a:latin typeface="Consolas" panose="020B0609020204030204" pitchFamily="49" charset="0"/>
              </a:rPr>
              <a:t>replace</a:t>
            </a:r>
            <a:r>
              <a:rPr lang="en-US" dirty="0"/>
              <a:t>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syntax to define a function is: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function_name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input_arguments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latin typeface="Consolas" panose="020B0609020204030204" pitchFamily="49" charset="0"/>
              </a:rPr>
              <a:t>			&lt; do stuff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9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1720840"/>
            <a:ext cx="8277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use functions? 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Portability – by writing your code as a function, you can export it to your other programs or share it with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Readability – it’s easier to understand what a function is doing by it’s name than by looking at it’s code (assuming it’s named well)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Debugging code – if you don’t use functions and instead just copy-paste your code everywhere, you have to make corrections to each of those code chunks each time you want to change something. If you have a function, you only need to make one change.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Open up </a:t>
            </a:r>
            <a:r>
              <a:rPr lang="en-US" dirty="0">
                <a:latin typeface="Consolas" panose="020B0609020204030204" pitchFamily="49" charset="0"/>
              </a:rPr>
              <a:t>functions.py </a:t>
            </a:r>
            <a:r>
              <a:rPr lang="en-US" dirty="0"/>
              <a:t>and work through the examples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92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E4DC-DB28-4F3B-8A61-A6FDFB9E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Designing Basic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A8492-1D29-4DAC-B058-5DD8DDFCB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D1DE-2577-4EF8-8D5A-46725843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3352-810B-41F9-BA88-FF287A49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now walk through the process of designing a simple program.</a:t>
            </a:r>
          </a:p>
          <a:p>
            <a:pPr marL="0" indent="0">
              <a:buNone/>
            </a:pPr>
            <a:r>
              <a:rPr lang="en-US" dirty="0"/>
              <a:t>Go to the </a:t>
            </a:r>
            <a:r>
              <a:rPr lang="en-US" dirty="0">
                <a:latin typeface="Consolas" panose="020B0609020204030204" pitchFamily="49" charset="0"/>
              </a:rPr>
              <a:t>exercise_1</a:t>
            </a:r>
            <a:r>
              <a:rPr lang="en-US" dirty="0"/>
              <a:t> folder.  </a:t>
            </a:r>
          </a:p>
          <a:p>
            <a:pPr marL="0" indent="0">
              <a:buNone/>
            </a:pPr>
            <a:r>
              <a:rPr lang="en-US" dirty="0"/>
              <a:t>The folder contains several files containing song lyrics.  </a:t>
            </a:r>
          </a:p>
          <a:p>
            <a:pPr marL="0" indent="0">
              <a:buNone/>
            </a:pPr>
            <a:r>
              <a:rPr lang="en-US" dirty="0"/>
              <a:t>We want to find the song with the most lines, as well as the song title and artist.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9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C5E27-3352-4D23-926A-18B29C6CAF23}"/>
              </a:ext>
            </a:extLst>
          </p:cNvPr>
          <p:cNvSpPr txBox="1"/>
          <p:nvPr/>
        </p:nvSpPr>
        <p:spPr>
          <a:xfrm>
            <a:off x="625642" y="782053"/>
            <a:ext cx="7892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IDLE, do File &gt; New File.  </a:t>
            </a:r>
          </a:p>
          <a:p>
            <a:endParaRPr lang="en-US" dirty="0"/>
          </a:p>
          <a:p>
            <a:r>
              <a:rPr lang="en-US" dirty="0"/>
              <a:t>Add a header containing your name and today’s date.</a:t>
            </a:r>
          </a:p>
          <a:p>
            <a:endParaRPr lang="en-US" dirty="0"/>
          </a:p>
          <a:p>
            <a:r>
              <a:rPr lang="en-US" dirty="0"/>
              <a:t>Save it in the </a:t>
            </a:r>
            <a:r>
              <a:rPr lang="en-US" dirty="0">
                <a:latin typeface="Consolas" panose="020B0609020204030204" pitchFamily="49" charset="0"/>
              </a:rPr>
              <a:t>exercise_1</a:t>
            </a:r>
            <a:r>
              <a:rPr lang="en-US" dirty="0"/>
              <a:t> folder as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17999-755E-4223-9C49-C86EDABE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89" y="2536379"/>
            <a:ext cx="6390021" cy="34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C5E27-3352-4D23-926A-18B29C6CAF23}"/>
              </a:ext>
            </a:extLst>
          </p:cNvPr>
          <p:cNvSpPr txBox="1"/>
          <p:nvPr/>
        </p:nvSpPr>
        <p:spPr>
          <a:xfrm>
            <a:off x="625642" y="782053"/>
            <a:ext cx="789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Begin by writing code to open </a:t>
            </a:r>
            <a:r>
              <a:rPr lang="en-US" dirty="0">
                <a:latin typeface="Consolas" panose="020B0609020204030204" pitchFamily="49" charset="0"/>
              </a:rPr>
              <a:t>sunday.txt</a:t>
            </a:r>
            <a:r>
              <a:rPr lang="en-US" dirty="0"/>
              <a:t> and print out each line.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8024E-F23E-410F-B815-F1916B45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43100"/>
            <a:ext cx="6400800" cy="2971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AB12A-12BB-40AB-A9B6-62BB690058EF}"/>
              </a:ext>
            </a:extLst>
          </p:cNvPr>
          <p:cNvSpPr txBox="1"/>
          <p:nvPr/>
        </p:nvSpPr>
        <p:spPr>
          <a:xfrm>
            <a:off x="625642" y="5486401"/>
            <a:ext cx="321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code.  What happened?</a:t>
            </a:r>
          </a:p>
        </p:txBody>
      </p:sp>
    </p:spTree>
    <p:extLst>
      <p:ext uri="{BB962C8B-B14F-4D97-AF65-F5344CB8AC3E}">
        <p14:creationId xmlns:p14="http://schemas.microsoft.com/office/powerpoint/2010/main" val="46441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C5E27-3352-4D23-926A-18B29C6CAF23}"/>
              </a:ext>
            </a:extLst>
          </p:cNvPr>
          <p:cNvSpPr txBox="1"/>
          <p:nvPr/>
        </p:nvSpPr>
        <p:spPr>
          <a:xfrm>
            <a:off x="625642" y="782053"/>
            <a:ext cx="789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041BB8-BEA3-4174-9E1F-461E2E11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37" y="782053"/>
            <a:ext cx="5003325" cy="3860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9152A-0B52-4BD6-A86B-AC2C42F49376}"/>
              </a:ext>
            </a:extLst>
          </p:cNvPr>
          <p:cNvSpPr txBox="1"/>
          <p:nvPr/>
        </p:nvSpPr>
        <p:spPr>
          <a:xfrm>
            <a:off x="625642" y="5053263"/>
            <a:ext cx="3775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are extra lines being printed out?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1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B025-4E11-4E8B-83B7-8B074D297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BCBGSO </a:t>
            </a:r>
            <a:br>
              <a:rPr lang="en-US" dirty="0"/>
            </a:br>
            <a:r>
              <a:rPr lang="en-US" dirty="0"/>
              <a:t>ADVANCED PYTHON WORKSHOP 2018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79445-4C7F-4035-8A3E-144AFAD1F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6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FE43D-E93D-4FE3-B16A-4644F576EA7D}"/>
              </a:ext>
            </a:extLst>
          </p:cNvPr>
          <p:cNvSpPr txBox="1"/>
          <p:nvPr/>
        </p:nvSpPr>
        <p:spPr>
          <a:xfrm>
            <a:off x="902368" y="565484"/>
            <a:ext cx="6841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your code to remove trailing newline characters from each line.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(Hint)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9FAEB-3498-4786-8BA5-D5796301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52" y="1816768"/>
            <a:ext cx="6400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C7D0A8-4F0D-4422-BAB4-916D9A47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41" y="640681"/>
            <a:ext cx="4891118" cy="3570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C5CBFA-E8F2-4AC7-8B26-CCD787718E42}"/>
              </a:ext>
            </a:extLst>
          </p:cNvPr>
          <p:cNvSpPr txBox="1"/>
          <p:nvPr/>
        </p:nvSpPr>
        <p:spPr>
          <a:xfrm>
            <a:off x="782053" y="4680284"/>
            <a:ext cx="4947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I C E</a:t>
            </a:r>
          </a:p>
          <a:p>
            <a:endParaRPr lang="en-US" dirty="0"/>
          </a:p>
          <a:p>
            <a:r>
              <a:rPr lang="en-US" dirty="0"/>
              <a:t>Now, let’s add some code to start counting lines. </a:t>
            </a:r>
          </a:p>
        </p:txBody>
      </p:sp>
    </p:spTree>
    <p:extLst>
      <p:ext uri="{BB962C8B-B14F-4D97-AF65-F5344CB8AC3E}">
        <p14:creationId xmlns:p14="http://schemas.microsoft.com/office/powerpoint/2010/main" val="3779290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3DC088-80FC-40CF-B866-070D059CAEFB}"/>
              </a:ext>
            </a:extLst>
          </p:cNvPr>
          <p:cNvSpPr txBox="1"/>
          <p:nvPr/>
        </p:nvSpPr>
        <p:spPr>
          <a:xfrm>
            <a:off x="637674" y="613611"/>
            <a:ext cx="452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Hint: there are two ways to do this listed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90267-2450-4CEC-93FE-12EAF51D1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28" y="1342022"/>
            <a:ext cx="3829050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E291C7-B239-4CC2-932F-3E14F2115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14" y="1342022"/>
            <a:ext cx="3867150" cy="310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22610-AF74-42F0-B302-FD90DA3007C5}"/>
              </a:ext>
            </a:extLst>
          </p:cNvPr>
          <p:cNvSpPr txBox="1"/>
          <p:nvPr/>
        </p:nvSpPr>
        <p:spPr>
          <a:xfrm>
            <a:off x="637674" y="4644189"/>
            <a:ext cx="8026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work equally well.  I will use the method on the right that uses </a:t>
            </a:r>
            <a:r>
              <a:rPr lang="en-US" dirty="0">
                <a:latin typeface="Consolas" panose="020B0609020204030204" pitchFamily="49" charset="0"/>
              </a:rPr>
              <a:t>enumerate()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See documentation </a:t>
            </a:r>
            <a:r>
              <a:rPr lang="en-US" dirty="0">
                <a:hlinkClick r:id="rId5"/>
              </a:rPr>
              <a:t>here</a:t>
            </a:r>
            <a:r>
              <a:rPr lang="en-US" dirty="0"/>
              <a:t> to learn more about </a:t>
            </a:r>
            <a:r>
              <a:rPr lang="en-US" dirty="0">
                <a:latin typeface="Consolas" panose="020B0609020204030204" pitchFamily="49" charset="0"/>
              </a:rPr>
              <a:t>enumerate().</a:t>
            </a:r>
          </a:p>
        </p:txBody>
      </p:sp>
    </p:spTree>
    <p:extLst>
      <p:ext uri="{BB962C8B-B14F-4D97-AF65-F5344CB8AC3E}">
        <p14:creationId xmlns:p14="http://schemas.microsoft.com/office/powerpoint/2010/main" val="90122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7C0E7-133D-4830-8A52-EC255929F761}"/>
              </a:ext>
            </a:extLst>
          </p:cNvPr>
          <p:cNvSpPr txBox="1"/>
          <p:nvPr/>
        </p:nvSpPr>
        <p:spPr>
          <a:xfrm>
            <a:off x="661737" y="601579"/>
            <a:ext cx="424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output the line number with the lines.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F377C-F396-44BE-BAA2-C4B02B34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16" y="1704837"/>
            <a:ext cx="3892967" cy="266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6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2EDD77-D7A8-43EE-8C19-F31B6EC4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545181"/>
            <a:ext cx="63341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0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738B1-11BF-4CE2-A0FB-B9B5395E15D4}"/>
              </a:ext>
            </a:extLst>
          </p:cNvPr>
          <p:cNvSpPr txBox="1"/>
          <p:nvPr/>
        </p:nvSpPr>
        <p:spPr>
          <a:xfrm>
            <a:off x="649705" y="397042"/>
            <a:ext cx="431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the total number of lines at the end.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16AF8-D6A1-40A8-B9C0-A7D14A6F1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1622508"/>
            <a:ext cx="3486150" cy="2867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5F8E4A-4425-43E2-BDFF-8449085D8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648" y="1622508"/>
            <a:ext cx="4314836" cy="22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00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D0D77-AD75-402A-BCB4-F1B9AC5EDC13}"/>
              </a:ext>
            </a:extLst>
          </p:cNvPr>
          <p:cNvSpPr txBox="1"/>
          <p:nvPr/>
        </p:nvSpPr>
        <p:spPr>
          <a:xfrm>
            <a:off x="733927" y="745958"/>
            <a:ext cx="7952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turn this into a function now. </a:t>
            </a:r>
          </a:p>
          <a:p>
            <a:endParaRPr lang="en-US" dirty="0"/>
          </a:p>
          <a:p>
            <a:r>
              <a:rPr lang="en-US" dirty="0"/>
              <a:t>Using the code you just wrote, define a new function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takes as input the name of a file and outputs the total number of lines.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80C4F-8F78-4CBC-ABAE-699525D3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76" y="2251940"/>
            <a:ext cx="5972175" cy="3152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378E7A-F0FE-4479-8AE7-0FA31BE0C9C4}"/>
              </a:ext>
            </a:extLst>
          </p:cNvPr>
          <p:cNvSpPr txBox="1"/>
          <p:nvPr/>
        </p:nvSpPr>
        <p:spPr>
          <a:xfrm>
            <a:off x="733927" y="5727032"/>
            <a:ext cx="455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when you run this code? 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4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A9ABC-E825-46F0-8BA6-26A2A531617D}"/>
              </a:ext>
            </a:extLst>
          </p:cNvPr>
          <p:cNvSpPr txBox="1"/>
          <p:nvPr/>
        </p:nvSpPr>
        <p:spPr>
          <a:xfrm>
            <a:off x="529389" y="385011"/>
            <a:ext cx="8169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Nothing happens because this file no longer contains any commands.  It only contains a function definition.  </a:t>
            </a:r>
          </a:p>
          <a:p>
            <a:endParaRPr lang="en-US" dirty="0"/>
          </a:p>
          <a:p>
            <a:r>
              <a:rPr lang="en-US" dirty="0"/>
              <a:t>To use the function, we have to call it:</a:t>
            </a:r>
          </a:p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6E595-2E69-4EEC-9BB4-3BFE5E34B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1862339"/>
            <a:ext cx="3657600" cy="3486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26C777-2AA3-43FF-A07B-60F72731D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62339"/>
            <a:ext cx="3032951" cy="3486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A705FE-BF30-41CC-BD5F-91C7C5E709E2}"/>
              </a:ext>
            </a:extLst>
          </p:cNvPr>
          <p:cNvSpPr txBox="1"/>
          <p:nvPr/>
        </p:nvSpPr>
        <p:spPr>
          <a:xfrm>
            <a:off x="673768" y="5835316"/>
            <a:ext cx="500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we’re now getting the same output as before.  </a:t>
            </a:r>
          </a:p>
        </p:txBody>
      </p:sp>
    </p:spTree>
    <p:extLst>
      <p:ext uri="{BB962C8B-B14F-4D97-AF65-F5344CB8AC3E}">
        <p14:creationId xmlns:p14="http://schemas.microsoft.com/office/powerpoint/2010/main" val="10342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4C4359-F29D-488D-90B0-2D6775EE4F17}"/>
              </a:ext>
            </a:extLst>
          </p:cNvPr>
          <p:cNvSpPr/>
          <p:nvPr/>
        </p:nvSpPr>
        <p:spPr>
          <a:xfrm>
            <a:off x="609196" y="416913"/>
            <a:ext cx="7728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Try it on some of the other files by changing the file name in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call.  </a:t>
            </a:r>
          </a:p>
          <a:p>
            <a:endParaRPr lang="en-US" dirty="0"/>
          </a:p>
          <a:p>
            <a:r>
              <a:rPr lang="en-US" dirty="0"/>
              <a:t>What did you expect?  What did you get?  What’s wrong?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2B844-34D0-4008-99F8-4C61B7D6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77" y="1887454"/>
            <a:ext cx="3262765" cy="3457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9E481-DDB7-4B68-9E2F-8BB194D4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6" y="1887454"/>
            <a:ext cx="37528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6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37E388-F20A-4DC9-A320-79708161144D}"/>
              </a:ext>
            </a:extLst>
          </p:cNvPr>
          <p:cNvSpPr txBox="1"/>
          <p:nvPr/>
        </p:nvSpPr>
        <p:spPr>
          <a:xfrm>
            <a:off x="481263" y="541421"/>
            <a:ext cx="7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is that we never changed the s</a:t>
            </a:r>
            <a:r>
              <a:rPr lang="en-US" dirty="0">
                <a:latin typeface="Consolas" panose="020B0609020204030204" pitchFamily="49" charset="0"/>
              </a:rPr>
              <a:t>unday.txt</a:t>
            </a:r>
            <a:r>
              <a:rPr lang="en-US" dirty="0"/>
              <a:t> file name to the input variable.</a:t>
            </a:r>
          </a:p>
          <a:p>
            <a:endParaRPr lang="en-US" dirty="0"/>
          </a:p>
          <a:p>
            <a:r>
              <a:rPr lang="en-US" dirty="0"/>
              <a:t>Let’s change it now and run it again.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00783-3DAE-4BE0-AB86-64BAB3DD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386"/>
            <a:ext cx="3733800" cy="3448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887929-FB5F-4464-970A-D6369A11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189" y="1741750"/>
            <a:ext cx="3610506" cy="36844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72C25-5B1C-4E50-B721-27F323692B3C}"/>
              </a:ext>
            </a:extLst>
          </p:cNvPr>
          <p:cNvSpPr txBox="1"/>
          <p:nvPr/>
        </p:nvSpPr>
        <p:spPr>
          <a:xfrm>
            <a:off x="838200" y="5823284"/>
            <a:ext cx="359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Great!  Print out some other songs.</a:t>
            </a:r>
          </a:p>
        </p:txBody>
      </p:sp>
    </p:spTree>
    <p:extLst>
      <p:ext uri="{BB962C8B-B14F-4D97-AF65-F5344CB8AC3E}">
        <p14:creationId xmlns:p14="http://schemas.microsoft.com/office/powerpoint/2010/main" val="221280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F4BC-EFDC-49C3-841E-619D36E5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Advanced Python Workshop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F7FF3-8435-49CA-AC45-493ABE286AF0}"/>
              </a:ext>
            </a:extLst>
          </p:cNvPr>
          <p:cNvSpPr txBox="1"/>
          <p:nvPr/>
        </p:nvSpPr>
        <p:spPr>
          <a:xfrm>
            <a:off x="822960" y="2017986"/>
            <a:ext cx="7406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Organized by the Bioinformatics and Computational Biology Graduate Student Organization.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BCB Symposium is next week.  More info here: </a:t>
            </a:r>
            <a:r>
              <a:rPr lang="en-US" dirty="0">
                <a:hlinkClick r:id="rId2"/>
              </a:rPr>
              <a:t>http://www.bcb.iastate.edu/bcb-symposium-march-30-2018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year’s theme is “The Past, Present, and Future of Bioinformatics and Computational Biology.”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register if you’re interested!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0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CFD073-DEC0-4228-97B0-87CCA0CB81E8}"/>
              </a:ext>
            </a:extLst>
          </p:cNvPr>
          <p:cNvSpPr txBox="1"/>
          <p:nvPr/>
        </p:nvSpPr>
        <p:spPr>
          <a:xfrm>
            <a:off x="926432" y="757989"/>
            <a:ext cx="7471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 in the </a:t>
            </a:r>
            <a:r>
              <a:rPr lang="en-US" dirty="0">
                <a:latin typeface="Consolas" panose="020B0609020204030204" pitchFamily="49" charset="0"/>
              </a:rPr>
              <a:t>exercise_1</a:t>
            </a:r>
            <a:r>
              <a:rPr lang="en-US" dirty="0"/>
              <a:t> folder.  </a:t>
            </a:r>
          </a:p>
          <a:p>
            <a:endParaRPr lang="en-US" dirty="0"/>
          </a:p>
          <a:p>
            <a:r>
              <a:rPr lang="en-US" dirty="0"/>
              <a:t>We can use functions from outside our code by importing it.</a:t>
            </a:r>
          </a:p>
          <a:p>
            <a:endParaRPr lang="en-US" dirty="0"/>
          </a:p>
          <a:p>
            <a:r>
              <a:rPr lang="en-US" dirty="0"/>
              <a:t>Add the following line just beneath the header of </a:t>
            </a:r>
            <a:r>
              <a:rPr lang="en-US" dirty="0">
                <a:latin typeface="Consolas" panose="020B0609020204030204" pitchFamily="49" charset="0"/>
              </a:rPr>
              <a:t>song_exercise.py: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and run the code. What happens?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22D97C-3B75-451D-9206-03B905FC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16" y="3429000"/>
            <a:ext cx="4788568" cy="261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92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72872-F85A-4A8F-B77E-B99436613645}"/>
              </a:ext>
            </a:extLst>
          </p:cNvPr>
          <p:cNvSpPr txBox="1"/>
          <p:nvPr/>
        </p:nvSpPr>
        <p:spPr>
          <a:xfrm>
            <a:off x="709863" y="397043"/>
            <a:ext cx="7495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import the </a:t>
            </a:r>
            <a:r>
              <a:rPr lang="en-US" dirty="0">
                <a:latin typeface="Consolas" panose="020B0609020204030204" pitchFamily="49" charset="0"/>
              </a:rPr>
              <a:t>line_counter.py </a:t>
            </a:r>
            <a:r>
              <a:rPr lang="en-US" dirty="0"/>
              <a:t>file, Python executes all of its code.  </a:t>
            </a:r>
          </a:p>
          <a:p>
            <a:endParaRPr lang="en-US" dirty="0"/>
          </a:p>
          <a:p>
            <a:r>
              <a:rPr lang="en-US" dirty="0"/>
              <a:t>This will import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so that we can use it in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.  However, Python will also run the call to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file_name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that was added at the bottom of the file.</a:t>
            </a:r>
          </a:p>
          <a:p>
            <a:endParaRPr lang="en-US" dirty="0"/>
          </a:p>
          <a:p>
            <a:r>
              <a:rPr lang="en-US" dirty="0"/>
              <a:t>To fix this, make the following changes to </a:t>
            </a:r>
            <a:r>
              <a:rPr lang="en-US" dirty="0">
                <a:latin typeface="Consolas" panose="020B0609020204030204" pitchFamily="49" charset="0"/>
              </a:rPr>
              <a:t>line_counter.py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40D7D-73F9-43BC-9E3F-378CC3F4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2709374"/>
            <a:ext cx="3463995" cy="3262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F65BD-75F0-46A2-844D-EECBD8FA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64" y="2705367"/>
            <a:ext cx="3481535" cy="32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50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6178B3-ED22-4E9F-9115-F6A8E8445A2E}"/>
              </a:ext>
            </a:extLst>
          </p:cNvPr>
          <p:cNvSpPr txBox="1"/>
          <p:nvPr/>
        </p:nvSpPr>
        <p:spPr>
          <a:xfrm>
            <a:off x="565484" y="565484"/>
            <a:ext cx="8193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Rerun </a:t>
            </a:r>
            <a:r>
              <a:rPr lang="en-US" dirty="0">
                <a:latin typeface="Consolas" panose="020B0609020204030204" pitchFamily="49" charset="0"/>
              </a:rPr>
              <a:t>line_counter.py</a:t>
            </a:r>
            <a:r>
              <a:rPr lang="en-US" dirty="0"/>
              <a:t>.  It will still run just like we had it before because it was being run as a main.  This is equivalent to calling python </a:t>
            </a:r>
            <a:r>
              <a:rPr lang="en-US" dirty="0">
                <a:latin typeface="Consolas" panose="020B0609020204030204" pitchFamily="49" charset="0"/>
              </a:rPr>
              <a:t>line_counter.py </a:t>
            </a:r>
            <a:r>
              <a:rPr lang="en-US" dirty="0"/>
              <a:t>from the command line. </a:t>
            </a:r>
          </a:p>
          <a:p>
            <a:endParaRPr lang="en-US" dirty="0"/>
          </a:p>
          <a:p>
            <a:r>
              <a:rPr lang="en-US" dirty="0"/>
              <a:t>Rerun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.  Now the function call isn’t being performed because we’re only importing </a:t>
            </a:r>
            <a:r>
              <a:rPr lang="en-US" dirty="0">
                <a:latin typeface="Consolas" panose="020B0609020204030204" pitchFamily="49" charset="0"/>
              </a:rPr>
              <a:t>line_counter.py</a:t>
            </a:r>
            <a:r>
              <a:rPr lang="en-US" dirty="0"/>
              <a:t>, not running it as a main.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0A60B-61C7-4E56-A8C4-D27EECB4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621395"/>
            <a:ext cx="6162675" cy="504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48651-27CC-4813-BB8F-288AA05323DF}"/>
              </a:ext>
            </a:extLst>
          </p:cNvPr>
          <p:cNvSpPr txBox="1"/>
          <p:nvPr/>
        </p:nvSpPr>
        <p:spPr>
          <a:xfrm>
            <a:off x="565484" y="3850105"/>
            <a:ext cx="6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read a more detailed explanation of what’s going on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09581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C7D53-AEBB-486B-A7B4-A8503ED51C34}"/>
              </a:ext>
            </a:extLst>
          </p:cNvPr>
          <p:cNvSpPr txBox="1"/>
          <p:nvPr/>
        </p:nvSpPr>
        <p:spPr>
          <a:xfrm>
            <a:off x="625642" y="505326"/>
            <a:ext cx="77964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how do we call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function?  </a:t>
            </a:r>
          </a:p>
          <a:p>
            <a:endParaRPr lang="en-US" dirty="0"/>
          </a:p>
          <a:p>
            <a:r>
              <a:rPr lang="en-US" dirty="0"/>
              <a:t>In IDLE, type import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/>
              <a:t>.  This will import the function into the IDLE terminal.   </a:t>
            </a:r>
          </a:p>
          <a:p>
            <a:endParaRPr lang="en-US" dirty="0"/>
          </a:p>
          <a:p>
            <a:r>
              <a:rPr lang="en-US" dirty="0"/>
              <a:t>Well, not exactly.  It imports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/>
              <a:t> as a </a:t>
            </a:r>
            <a:r>
              <a:rPr lang="en-US" i="1" dirty="0"/>
              <a:t>module</a:t>
            </a:r>
            <a:r>
              <a:rPr lang="en-US" dirty="0"/>
              <a:t> into the environment.  </a:t>
            </a:r>
          </a:p>
          <a:p>
            <a:endParaRPr lang="en-US" dirty="0"/>
          </a:p>
          <a:p>
            <a:r>
              <a:rPr lang="en-US" dirty="0"/>
              <a:t>In order to run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function, we have to call it like this: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line_counter.line_counter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file_name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This is like saying “Use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from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module.”</a:t>
            </a:r>
          </a:p>
          <a:p>
            <a:endParaRPr lang="en-US" dirty="0"/>
          </a:p>
          <a:p>
            <a:r>
              <a:rPr lang="en-US" dirty="0"/>
              <a:t>Call it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a few times.</a:t>
            </a:r>
          </a:p>
        </p:txBody>
      </p:sp>
    </p:spTree>
    <p:extLst>
      <p:ext uri="{BB962C8B-B14F-4D97-AF65-F5344CB8AC3E}">
        <p14:creationId xmlns:p14="http://schemas.microsoft.com/office/powerpoint/2010/main" val="434959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F5FB5-E731-4A6C-A5C2-790E2989187E}"/>
              </a:ext>
            </a:extLst>
          </p:cNvPr>
          <p:cNvSpPr txBox="1"/>
          <p:nvPr/>
        </p:nvSpPr>
        <p:spPr>
          <a:xfrm>
            <a:off x="685799" y="481263"/>
            <a:ext cx="81935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annoying things that we are going to fix now.</a:t>
            </a:r>
          </a:p>
          <a:p>
            <a:endParaRPr lang="en-US" dirty="0"/>
          </a:p>
          <a:p>
            <a:r>
              <a:rPr lang="en-US" dirty="0"/>
              <a:t>First, it is annoying to type </a:t>
            </a:r>
            <a:r>
              <a:rPr lang="en-US" dirty="0" err="1">
                <a:latin typeface="Consolas" panose="020B0609020204030204" pitchFamily="49" charset="0"/>
              </a:rPr>
              <a:t>line_counter.line_counter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every time we want to use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function.  </a:t>
            </a:r>
          </a:p>
          <a:p>
            <a:endParaRPr lang="en-US" dirty="0"/>
          </a:p>
          <a:p>
            <a:r>
              <a:rPr lang="en-US" dirty="0"/>
              <a:t>To fix this, we can modify our import statement to only import a specific function: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This will only load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into the environment.  We will now be able to access the function by typing just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file_name</a:t>
            </a:r>
            <a:r>
              <a:rPr lang="en-US" dirty="0">
                <a:latin typeface="Consolas" panose="020B0609020204030204" pitchFamily="49" charset="0"/>
              </a:rPr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4EA42-EDF2-493F-90A7-27CDFC82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884" y="3897583"/>
            <a:ext cx="3977355" cy="21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01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92039A-DB03-4D7E-B026-4BEC655944A2}"/>
              </a:ext>
            </a:extLst>
          </p:cNvPr>
          <p:cNvSpPr txBox="1"/>
          <p:nvPr/>
        </p:nvSpPr>
        <p:spPr>
          <a:xfrm>
            <a:off x="649705" y="517358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create an alias for a function as we import it by doing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lc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This will enable us to call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by typing </a:t>
            </a:r>
            <a:r>
              <a:rPr lang="en-US" dirty="0" err="1">
                <a:latin typeface="Consolas" panose="020B0609020204030204" pitchFamily="49" charset="0"/>
              </a:rPr>
              <a:t>lc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file_name</a:t>
            </a:r>
            <a:r>
              <a:rPr lang="en-US" dirty="0">
                <a:latin typeface="Consolas" panose="020B0609020204030204" pitchFamily="49" charset="0"/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C31FA-6DC0-4075-A438-481CF9F1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05" y="2231858"/>
            <a:ext cx="4419600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BDE69-E8F9-40AC-BBF2-44C93BD039AB}"/>
              </a:ext>
            </a:extLst>
          </p:cNvPr>
          <p:cNvSpPr txBox="1"/>
          <p:nvPr/>
        </p:nvSpPr>
        <p:spPr>
          <a:xfrm>
            <a:off x="768791" y="4154594"/>
            <a:ext cx="78037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Doing this saves time/keystrokes, but often comes at the expense of readability.</a:t>
            </a:r>
          </a:p>
          <a:p>
            <a:endParaRPr lang="en-US" dirty="0"/>
          </a:p>
          <a:p>
            <a:pPr algn="ctr"/>
            <a:r>
              <a:rPr lang="en-US" dirty="0"/>
              <a:t>What’s easier to understand?</a:t>
            </a:r>
          </a:p>
          <a:p>
            <a:pPr algn="ctr"/>
            <a:endParaRPr lang="en-US" dirty="0"/>
          </a:p>
          <a:p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(‘sunday.txt’) </a:t>
            </a:r>
            <a:r>
              <a:rPr lang="en-US" dirty="0"/>
              <a:t>				 </a:t>
            </a:r>
            <a:r>
              <a:rPr lang="en-US" dirty="0" err="1">
                <a:latin typeface="Consolas" panose="020B0609020204030204" pitchFamily="49" charset="0"/>
              </a:rPr>
              <a:t>lc</a:t>
            </a:r>
            <a:r>
              <a:rPr lang="en-US" dirty="0">
                <a:latin typeface="Consolas" panose="020B0609020204030204" pitchFamily="49" charset="0"/>
              </a:rPr>
              <a:t>(‘sunday.txt’)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85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9C5A2-5FA0-48A2-8314-D647A350CDF8}"/>
              </a:ext>
            </a:extLst>
          </p:cNvPr>
          <p:cNvSpPr/>
          <p:nvPr/>
        </p:nvSpPr>
        <p:spPr>
          <a:xfrm>
            <a:off x="637673" y="494983"/>
            <a:ext cx="8073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Let’s change the import line in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For this workshop, I won’t be creating an alias for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>
                <a:latin typeface="Consolas" panose="020B0609020204030204" pitchFamily="49" charset="0"/>
              </a:rPr>
              <a:t>song_exercise.py </a:t>
            </a:r>
            <a:r>
              <a:rPr lang="en-US" dirty="0"/>
              <a:t>should look like one of the following: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96CE8-0BA5-4E0C-B8E4-754FAF5C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" y="2249309"/>
            <a:ext cx="3533775" cy="303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A31D4-EC62-4C8B-B2D5-912799A3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49309"/>
            <a:ext cx="3728285" cy="3151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8DA163-C18E-470B-B71F-25C96ED18FC4}"/>
              </a:ext>
            </a:extLst>
          </p:cNvPr>
          <p:cNvSpPr txBox="1"/>
          <p:nvPr/>
        </p:nvSpPr>
        <p:spPr>
          <a:xfrm>
            <a:off x="457199" y="5690936"/>
            <a:ext cx="835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now access the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in </a:t>
            </a:r>
            <a:r>
              <a:rPr lang="en-US" dirty="0">
                <a:latin typeface="Consolas" panose="020B0609020204030204" pitchFamily="49" charset="0"/>
              </a:rPr>
              <a:t>song_exercise.py </a:t>
            </a:r>
            <a:r>
              <a:rPr lang="en-US" dirty="0"/>
              <a:t>in fewer keystrokes</a:t>
            </a:r>
          </a:p>
        </p:txBody>
      </p:sp>
    </p:spTree>
    <p:extLst>
      <p:ext uri="{BB962C8B-B14F-4D97-AF65-F5344CB8AC3E}">
        <p14:creationId xmlns:p14="http://schemas.microsoft.com/office/powerpoint/2010/main" val="3317260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50D3FE-9193-4699-9B5F-FACB1A181223}"/>
              </a:ext>
            </a:extLst>
          </p:cNvPr>
          <p:cNvSpPr txBox="1"/>
          <p:nvPr/>
        </p:nvSpPr>
        <p:spPr>
          <a:xfrm>
            <a:off x="517357" y="324853"/>
            <a:ext cx="7856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annoying thing is that our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 is printing out the whole file when all we really want is the number of lines in the song.  </a:t>
            </a:r>
          </a:p>
          <a:p>
            <a:endParaRPr lang="en-US" dirty="0"/>
          </a:p>
          <a:p>
            <a:r>
              <a:rPr lang="en-US" dirty="0"/>
              <a:t>Let’s change that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commenting out the code inside the for loop,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adding a pass statement in its place,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changing the final print statement to a return statement.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Your code should look like this.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902EF-AB9B-4545-B4E4-3CCC5CED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416" y="2479047"/>
            <a:ext cx="4214562" cy="4194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34E93C-AC38-49F6-8B87-620B36B98882}"/>
              </a:ext>
            </a:extLst>
          </p:cNvPr>
          <p:cNvSpPr txBox="1"/>
          <p:nvPr/>
        </p:nvSpPr>
        <p:spPr>
          <a:xfrm>
            <a:off x="226503" y="2910176"/>
            <a:ext cx="3767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only commenting out the liens inside of the for loop instead of deleting them because we may want them later for debugging purposes.</a:t>
            </a:r>
          </a:p>
          <a:p>
            <a:endParaRPr lang="en-US" dirty="0"/>
          </a:p>
          <a:p>
            <a:r>
              <a:rPr lang="en-US" dirty="0"/>
              <a:t>Notice the new print under main.  Why is that there?</a:t>
            </a:r>
          </a:p>
          <a:p>
            <a:endParaRPr lang="en-US" dirty="0"/>
          </a:p>
          <a:p>
            <a:r>
              <a:rPr lang="en-US" dirty="0"/>
              <a:t>What about the </a:t>
            </a:r>
            <a:r>
              <a:rPr lang="en-US" dirty="0">
                <a:latin typeface="Consolas" panose="020B0609020204030204" pitchFamily="49" charset="0"/>
              </a:rPr>
              <a:t>line = </a:t>
            </a:r>
            <a:r>
              <a:rPr lang="en-US" dirty="0" err="1">
                <a:latin typeface="Consolas" panose="020B0609020204030204" pitchFamily="49" charset="0"/>
              </a:rPr>
              <a:t>line.rstrip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line?  It’s not printing anything, so why bother commenting it out?</a:t>
            </a:r>
          </a:p>
        </p:txBody>
      </p:sp>
    </p:spTree>
    <p:extLst>
      <p:ext uri="{BB962C8B-B14F-4D97-AF65-F5344CB8AC3E}">
        <p14:creationId xmlns:p14="http://schemas.microsoft.com/office/powerpoint/2010/main" val="4031841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B5DDB-A5A4-4A7A-8A45-36AC66D01150}"/>
              </a:ext>
            </a:extLst>
          </p:cNvPr>
          <p:cNvSpPr txBox="1"/>
          <p:nvPr/>
        </p:nvSpPr>
        <p:spPr>
          <a:xfrm>
            <a:off x="782053" y="745958"/>
            <a:ext cx="658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the code with </a:t>
            </a:r>
            <a:r>
              <a:rPr lang="en-US" dirty="0">
                <a:latin typeface="Consolas" panose="020B0609020204030204" pitchFamily="49" charset="0"/>
              </a:rPr>
              <a:t>monday.txt </a:t>
            </a:r>
            <a:r>
              <a:rPr lang="en-US" dirty="0"/>
              <a:t>provides the following output.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44FDD-D11D-485C-AF6D-86AFA815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536533"/>
            <a:ext cx="6410325" cy="704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30AD5-93DD-4B66-B298-5A4B5BD1A355}"/>
              </a:ext>
            </a:extLst>
          </p:cNvPr>
          <p:cNvSpPr txBox="1"/>
          <p:nvPr/>
        </p:nvSpPr>
        <p:spPr>
          <a:xfrm>
            <a:off x="782053" y="2719137"/>
            <a:ext cx="7850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nicer to deal with than the giant block of text.  </a:t>
            </a:r>
          </a:p>
          <a:p>
            <a:endParaRPr lang="en-US" dirty="0"/>
          </a:p>
          <a:p>
            <a:r>
              <a:rPr lang="en-US" dirty="0"/>
              <a:t>Now that we’ve dealt with those two issues, let’s return to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Write a for loop to print out the number of lines in each song.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02EDB-0600-45BC-84D7-2F18B6D7AD09}"/>
              </a:ext>
            </a:extLst>
          </p:cNvPr>
          <p:cNvSpPr txBox="1"/>
          <p:nvPr/>
        </p:nvSpPr>
        <p:spPr>
          <a:xfrm>
            <a:off x="962526" y="4981074"/>
            <a:ext cx="4716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</a:t>
            </a:r>
          </a:p>
          <a:p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</a:rPr>
              <a:t>for song in songs:</a:t>
            </a:r>
          </a:p>
          <a:p>
            <a:r>
              <a:rPr lang="en-US" dirty="0">
                <a:latin typeface="Consolas" panose="020B0609020204030204" pitchFamily="49" charset="0"/>
              </a:rPr>
              <a:t>			print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(song)</a:t>
            </a:r>
          </a:p>
        </p:txBody>
      </p:sp>
    </p:spTree>
    <p:extLst>
      <p:ext uri="{BB962C8B-B14F-4D97-AF65-F5344CB8AC3E}">
        <p14:creationId xmlns:p14="http://schemas.microsoft.com/office/powerpoint/2010/main" val="1445631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C0CEAC-9A4D-4FB6-BA43-4442FBE9A0A5}"/>
              </a:ext>
            </a:extLst>
          </p:cNvPr>
          <p:cNvSpPr txBox="1"/>
          <p:nvPr/>
        </p:nvSpPr>
        <p:spPr>
          <a:xfrm>
            <a:off x="745958" y="541421"/>
            <a:ext cx="589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code.  What do you expect?  What happened?  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C8429-0BFF-4AEB-87CB-3D616074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162301"/>
            <a:ext cx="6172200" cy="2752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091907-C236-4E8D-89CA-3F153556FEC2}"/>
              </a:ext>
            </a:extLst>
          </p:cNvPr>
          <p:cNvSpPr txBox="1"/>
          <p:nvPr/>
        </p:nvSpPr>
        <p:spPr>
          <a:xfrm>
            <a:off x="926432" y="4138863"/>
            <a:ext cx="764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we’re getting says that “there is no such file or directory </a:t>
            </a:r>
            <a:r>
              <a:rPr lang="en-US" dirty="0">
                <a:latin typeface="Consolas" panose="020B0609020204030204" pitchFamily="49" charset="0"/>
              </a:rPr>
              <a:t>ten_days.txttuesday.txt</a:t>
            </a:r>
            <a:r>
              <a:rPr lang="en-US" dirty="0"/>
              <a:t>”.  </a:t>
            </a:r>
          </a:p>
          <a:p>
            <a:endParaRPr lang="en-US" dirty="0"/>
          </a:p>
          <a:p>
            <a:r>
              <a:rPr lang="en-US" dirty="0"/>
              <a:t>Where is this error from?  Find the error, fix it, then run the code again.</a:t>
            </a:r>
          </a:p>
        </p:txBody>
      </p:sp>
    </p:spTree>
    <p:extLst>
      <p:ext uri="{BB962C8B-B14F-4D97-AF65-F5344CB8AC3E}">
        <p14:creationId xmlns:p14="http://schemas.microsoft.com/office/powerpoint/2010/main" val="11174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0A5E-8DAF-40A0-8C97-BFE43443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C9CD2-A2FC-4157-A8FC-615DE01A54E3}"/>
              </a:ext>
            </a:extLst>
          </p:cNvPr>
          <p:cNvSpPr txBox="1"/>
          <p:nvPr/>
        </p:nvSpPr>
        <p:spPr>
          <a:xfrm>
            <a:off x="822121" y="2030136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Thanks to </a:t>
            </a:r>
            <a:r>
              <a:rPr lang="en-US" dirty="0" err="1"/>
              <a:t>Urminder</a:t>
            </a:r>
            <a:r>
              <a:rPr lang="en-US" dirty="0"/>
              <a:t> for organizing these workshops.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Trish </a:t>
            </a:r>
            <a:r>
              <a:rPr lang="en-US" dirty="0" err="1"/>
              <a:t>Stauble</a:t>
            </a:r>
            <a:r>
              <a:rPr lang="en-US" dirty="0"/>
              <a:t> for helping us with logistics.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Thanks to Levi Baber and Jennifer Johnson from IT for helping us set up the virtual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 UPS to our volunteers: </a:t>
            </a:r>
            <a:r>
              <a:rPr lang="en-US" dirty="0" err="1"/>
              <a:t>Sagnik</a:t>
            </a:r>
            <a:r>
              <a:rPr lang="en-US" dirty="0"/>
              <a:t>, </a:t>
            </a:r>
            <a:r>
              <a:rPr lang="en-US" dirty="0" err="1"/>
              <a:t>Akshay</a:t>
            </a:r>
            <a:r>
              <a:rPr lang="en-US" dirty="0"/>
              <a:t>, Pranav, </a:t>
            </a:r>
            <a:r>
              <a:rPr lang="en-US" dirty="0" err="1"/>
              <a:t>Sharmistha</a:t>
            </a:r>
            <a:r>
              <a:rPr lang="en-US" dirty="0"/>
              <a:t>, and </a:t>
            </a:r>
            <a:r>
              <a:rPr lang="en-US" dirty="0" err="1"/>
              <a:t>Avani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63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215148-7230-49BB-9E58-AF21BF7B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3904749"/>
            <a:ext cx="3638550" cy="1695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EA5A81-878B-49CA-A37B-3EB960048316}"/>
              </a:ext>
            </a:extLst>
          </p:cNvPr>
          <p:cNvSpPr txBox="1"/>
          <p:nvPr/>
        </p:nvSpPr>
        <p:spPr>
          <a:xfrm>
            <a:off x="552533" y="5943350"/>
            <a:ext cx="803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code should be similar to the code above, and your output should be the same.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07D7B-20A2-494B-9075-3787A62C7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635" y="545318"/>
            <a:ext cx="5230730" cy="29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98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2918C2-3490-4E64-8F95-0AE4DC807340}"/>
              </a:ext>
            </a:extLst>
          </p:cNvPr>
          <p:cNvSpPr txBox="1"/>
          <p:nvPr/>
        </p:nvSpPr>
        <p:spPr>
          <a:xfrm>
            <a:off x="709863" y="685800"/>
            <a:ext cx="7724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far so good.  But what was our original problem?  We wanted to find the song that had the most lines in it.  </a:t>
            </a:r>
          </a:p>
          <a:p>
            <a:endParaRPr lang="en-US" dirty="0"/>
          </a:p>
          <a:p>
            <a:r>
              <a:rPr lang="en-US" dirty="0"/>
              <a:t>How can we track of which song had the most lines in it?  </a:t>
            </a:r>
          </a:p>
          <a:p>
            <a:endParaRPr lang="en-US" dirty="0"/>
          </a:p>
          <a:p>
            <a:r>
              <a:rPr lang="en-US" dirty="0"/>
              <a:t>Two possible solutions are: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CB4EE-98BC-4FF2-A24E-4060AED0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2843463"/>
            <a:ext cx="329565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ABCF8-3AED-4CED-AA94-6571C6F59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506" y="2939715"/>
            <a:ext cx="470973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41A65-973B-4335-BAE0-6B0A14CD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299660"/>
            <a:ext cx="6257925" cy="1876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2E09F-4512-4819-8840-23AA1D62A71F}"/>
              </a:ext>
            </a:extLst>
          </p:cNvPr>
          <p:cNvSpPr txBox="1"/>
          <p:nvPr/>
        </p:nvSpPr>
        <p:spPr>
          <a:xfrm>
            <a:off x="878305" y="565484"/>
            <a:ext cx="369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both provide the same answer.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B4D8B-3511-4224-B0C0-AD7B0FA71FA5}"/>
              </a:ext>
            </a:extLst>
          </p:cNvPr>
          <p:cNvSpPr txBox="1"/>
          <p:nvPr/>
        </p:nvSpPr>
        <p:spPr>
          <a:xfrm>
            <a:off x="998621" y="3681663"/>
            <a:ext cx="7016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when should you use one approach over the other?</a:t>
            </a:r>
          </a:p>
          <a:p>
            <a:endParaRPr lang="en-US" dirty="0"/>
          </a:p>
          <a:p>
            <a:r>
              <a:rPr lang="en-US" dirty="0"/>
              <a:t>What kind of tradeoffs are there?</a:t>
            </a:r>
          </a:p>
          <a:p>
            <a:endParaRPr lang="en-US" dirty="0"/>
          </a:p>
          <a:p>
            <a:r>
              <a:rPr lang="en-US" dirty="0"/>
              <a:t>For this workshop, we’ll use the approach that </a:t>
            </a:r>
            <a:r>
              <a:rPr lang="en-US" i="1" dirty="0"/>
              <a:t>doesn’t</a:t>
            </a:r>
            <a:r>
              <a:rPr lang="en-US" dirty="0"/>
              <a:t> use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1459924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BB8A7-5F61-4719-8B44-434A7B2830CB}"/>
              </a:ext>
            </a:extLst>
          </p:cNvPr>
          <p:cNvSpPr txBox="1"/>
          <p:nvPr/>
        </p:nvSpPr>
        <p:spPr>
          <a:xfrm>
            <a:off x="529389" y="1582340"/>
            <a:ext cx="80852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almost done! We found the song with the most lines.  Now we just need to pull the song title and artist information and print it out a little nicer.  </a:t>
            </a:r>
          </a:p>
          <a:p>
            <a:endParaRPr lang="en-US" dirty="0"/>
          </a:p>
          <a:p>
            <a:r>
              <a:rPr lang="en-US" dirty="0"/>
              <a:t>This information is on the first line of each of the song files in the format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Song name – Artist</a:t>
            </a:r>
          </a:p>
          <a:p>
            <a:endParaRPr lang="en-US" dirty="0"/>
          </a:p>
          <a:p>
            <a:r>
              <a:rPr lang="en-US" dirty="0"/>
              <a:t>The problem is that when Python reads a line in a file, it reads the entire line as one long string. </a:t>
            </a:r>
          </a:p>
          <a:p>
            <a:endParaRPr lang="en-US" dirty="0"/>
          </a:p>
          <a:p>
            <a:r>
              <a:rPr lang="en-US" dirty="0"/>
              <a:t>How can we separate this line into the format we want?  Hint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78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A6CE8-43EB-4DF1-B602-1110C4F9EE9A}"/>
              </a:ext>
            </a:extLst>
          </p:cNvPr>
          <p:cNvSpPr txBox="1"/>
          <p:nvPr/>
        </p:nvSpPr>
        <p:spPr>
          <a:xfrm>
            <a:off x="601579" y="529389"/>
            <a:ext cx="8037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going to use the split function (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).  Every string object comes with the </a:t>
            </a:r>
            <a:r>
              <a:rPr lang="en-US" dirty="0">
                <a:latin typeface="Consolas" panose="020B0609020204030204" pitchFamily="49" charset="0"/>
              </a:rPr>
              <a:t>split</a:t>
            </a:r>
            <a:r>
              <a:rPr lang="en-US" dirty="0"/>
              <a:t> function which takes as input a delimiting character (</a:t>
            </a:r>
            <a:r>
              <a:rPr lang="en-US" dirty="0" err="1"/>
              <a:t>ie</a:t>
            </a:r>
            <a:r>
              <a:rPr lang="en-US" dirty="0"/>
              <a:t>, the character to split the string on).  By default, </a:t>
            </a:r>
            <a:r>
              <a:rPr lang="en-US" dirty="0">
                <a:latin typeface="Consolas" panose="020B0609020204030204" pitchFamily="49" charset="0"/>
              </a:rPr>
              <a:t>split</a:t>
            </a:r>
            <a:r>
              <a:rPr lang="en-US" dirty="0"/>
              <a:t> splits a string on whitespace. </a:t>
            </a:r>
          </a:p>
          <a:p>
            <a:endParaRPr lang="en-US" dirty="0"/>
          </a:p>
          <a:p>
            <a:r>
              <a:rPr lang="en-US" dirty="0"/>
              <a:t>The function returns the list of strings you get when you break the original string into chunks on the delimiting character.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85C80-12CE-4264-989F-0388904C2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7" y="3007335"/>
            <a:ext cx="8062714" cy="917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8AA2FF-7738-4FC5-B64B-371EC0B04D51}"/>
              </a:ext>
            </a:extLst>
          </p:cNvPr>
          <p:cNvSpPr txBox="1"/>
          <p:nvPr/>
        </p:nvSpPr>
        <p:spPr>
          <a:xfrm>
            <a:off x="601579" y="4547937"/>
            <a:ext cx="818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doesn’t transform the original object, so you have to save it to another variable if you want to keep this list.</a:t>
            </a:r>
          </a:p>
          <a:p>
            <a:endParaRPr lang="en-US" dirty="0"/>
          </a:p>
          <a:p>
            <a:r>
              <a:rPr lang="en-US" dirty="0"/>
              <a:t>So how can we use this to get the artist and song information from the files?</a:t>
            </a:r>
          </a:p>
        </p:txBody>
      </p:sp>
    </p:spTree>
    <p:extLst>
      <p:ext uri="{BB962C8B-B14F-4D97-AF65-F5344CB8AC3E}">
        <p14:creationId xmlns:p14="http://schemas.microsoft.com/office/powerpoint/2010/main" val="2276403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F3E298-5ED2-4BD2-A4BE-EC8F530A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543866"/>
            <a:ext cx="4505325" cy="1133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7EE09-B469-42F2-A1D1-888590AB5C5F}"/>
              </a:ext>
            </a:extLst>
          </p:cNvPr>
          <p:cNvSpPr txBox="1"/>
          <p:nvPr/>
        </p:nvSpPr>
        <p:spPr>
          <a:xfrm>
            <a:off x="577516" y="457200"/>
            <a:ext cx="786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we know that the song and the artist are separated by a -, we can use </a:t>
            </a:r>
            <a:r>
              <a:rPr lang="en-US" dirty="0">
                <a:latin typeface="Consolas" panose="020B0609020204030204" pitchFamily="49" charset="0"/>
              </a:rPr>
              <a:t>split</a:t>
            </a:r>
            <a:r>
              <a:rPr lang="en-US" dirty="0"/>
              <a:t> to separate the two into a list, then assign them both to new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B0F30-F627-493A-8A44-D7763F0EC68D}"/>
              </a:ext>
            </a:extLst>
          </p:cNvPr>
          <p:cNvSpPr txBox="1"/>
          <p:nvPr/>
        </p:nvSpPr>
        <p:spPr>
          <a:xfrm>
            <a:off x="685800" y="3429000"/>
            <a:ext cx="824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 this code in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.  A hint for one possible solution is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9532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675FA-79AA-4FE3-87D9-A844D6C8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350420"/>
            <a:ext cx="3362325" cy="3486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D55C5E-90FB-4FEB-B453-0A728CAC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9" y="4054642"/>
            <a:ext cx="63627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9D319-77EF-4881-9D75-AABF315B9475}"/>
              </a:ext>
            </a:extLst>
          </p:cNvPr>
          <p:cNvSpPr txBox="1"/>
          <p:nvPr/>
        </p:nvSpPr>
        <p:spPr>
          <a:xfrm>
            <a:off x="685800" y="5293895"/>
            <a:ext cx="7146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forgot to strip the newline character from the line before we saved it.  </a:t>
            </a:r>
          </a:p>
          <a:p>
            <a:endParaRPr lang="en-US" dirty="0"/>
          </a:p>
          <a:p>
            <a:r>
              <a:rPr lang="en-US" dirty="0"/>
              <a:t>We’ll do that now with strip.</a:t>
            </a:r>
          </a:p>
        </p:txBody>
      </p:sp>
    </p:spTree>
    <p:extLst>
      <p:ext uri="{BB962C8B-B14F-4D97-AF65-F5344CB8AC3E}">
        <p14:creationId xmlns:p14="http://schemas.microsoft.com/office/powerpoint/2010/main" val="2671687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96C37F-DFF1-4184-B6E5-60426AC1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47" y="684296"/>
            <a:ext cx="3696305" cy="14332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711DC8-1CFA-444F-A074-09E80B7FC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4" y="2411831"/>
            <a:ext cx="6267450" cy="59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375274-9EED-473B-8E0C-B80B06236997}"/>
              </a:ext>
            </a:extLst>
          </p:cNvPr>
          <p:cNvSpPr txBox="1"/>
          <p:nvPr/>
        </p:nvSpPr>
        <p:spPr>
          <a:xfrm>
            <a:off x="673769" y="3308684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almost have it the way we want, but there are some weird spaces between the artist and song.  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i="1" dirty="0"/>
              <a:t>could</a:t>
            </a:r>
            <a:r>
              <a:rPr lang="en-US" dirty="0"/>
              <a:t> modify the individual song and artist variables to get our desired result.</a:t>
            </a:r>
          </a:p>
          <a:p>
            <a:endParaRPr lang="en-US" dirty="0"/>
          </a:p>
          <a:p>
            <a:r>
              <a:rPr lang="en-US" dirty="0"/>
              <a:t>Instead of doing that, we’re going to take advantage of list comprehensions to take care of all the formatting at once.</a:t>
            </a:r>
          </a:p>
        </p:txBody>
      </p:sp>
    </p:spTree>
    <p:extLst>
      <p:ext uri="{BB962C8B-B14F-4D97-AF65-F5344CB8AC3E}">
        <p14:creationId xmlns:p14="http://schemas.microsoft.com/office/powerpoint/2010/main" val="195435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C6BB0B-401D-4FF7-88F2-02455022EE48}"/>
              </a:ext>
            </a:extLst>
          </p:cNvPr>
          <p:cNvSpPr/>
          <p:nvPr/>
        </p:nvSpPr>
        <p:spPr>
          <a:xfrm>
            <a:off x="589547" y="1098187"/>
            <a:ext cx="7575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song, artist = [</a:t>
            </a:r>
            <a:r>
              <a:rPr lang="en-US" sz="1400" dirty="0" err="1">
                <a:latin typeface="Consolas" panose="020B0609020204030204" pitchFamily="49" charset="0"/>
              </a:rPr>
              <a:t>item.strip</a:t>
            </a:r>
            <a:r>
              <a:rPr lang="en-US" sz="1400" dirty="0">
                <a:latin typeface="Consolas" panose="020B0609020204030204" pitchFamily="49" charset="0"/>
              </a:rPr>
              <a:t>() for item in </a:t>
            </a:r>
            <a:r>
              <a:rPr lang="en-US" sz="1400" dirty="0" err="1">
                <a:latin typeface="Consolas" panose="020B0609020204030204" pitchFamily="49" charset="0"/>
              </a:rPr>
              <a:t>fin.readline</a:t>
            </a:r>
            <a:r>
              <a:rPr lang="en-US" sz="1400" dirty="0">
                <a:latin typeface="Consolas" panose="020B0609020204030204" pitchFamily="49" charset="0"/>
              </a:rPr>
              <a:t>().strip().split("-")]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308FD-8593-4136-9686-1001C303804D}"/>
              </a:ext>
            </a:extLst>
          </p:cNvPr>
          <p:cNvSpPr txBox="1"/>
          <p:nvPr/>
        </p:nvSpPr>
        <p:spPr>
          <a:xfrm>
            <a:off x="589547" y="385011"/>
            <a:ext cx="237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line doing?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AECB9-EB00-4812-8A9D-57EEBF1C1CAD}"/>
              </a:ext>
            </a:extLst>
          </p:cNvPr>
          <p:cNvSpPr txBox="1"/>
          <p:nvPr/>
        </p:nvSpPr>
        <p:spPr>
          <a:xfrm>
            <a:off x="589547" y="1864895"/>
            <a:ext cx="7575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fin.readline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reads the first line of fin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.strip() </a:t>
            </a:r>
            <a:r>
              <a:rPr lang="en-US" dirty="0"/>
              <a:t>removes leading and trailing whitespace from that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split(“-”) </a:t>
            </a:r>
            <a:r>
              <a:rPr lang="en-US" dirty="0"/>
              <a:t>separates the line into two chunks delimited by ‘–’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for each item in this list: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item.strip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removes leading and trailing whitespace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Puts these items into a new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assigns the two values to song and artist.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8973E-D7F6-454E-951B-00E70F52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4" y="3896220"/>
            <a:ext cx="6305550" cy="99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6BC3B2-C17A-4199-A14B-B79B43FC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4" y="5199464"/>
            <a:ext cx="60102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88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3F8C09-BF24-4995-B15A-FDAF81C05C66}"/>
              </a:ext>
            </a:extLst>
          </p:cNvPr>
          <p:cNvSpPr txBox="1"/>
          <p:nvPr/>
        </p:nvSpPr>
        <p:spPr>
          <a:xfrm>
            <a:off x="818147" y="794084"/>
            <a:ext cx="746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last thing we’re going to do is make the print out a little more informative.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81AFE-7E1C-4DB7-81E4-905CCCFA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483142"/>
            <a:ext cx="6657975" cy="619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C68509-75BF-4330-BCB4-4D6EC428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60" y="2421993"/>
            <a:ext cx="6248400" cy="70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2D90F-A03B-4191-A45C-309A2B90D3DE}"/>
              </a:ext>
            </a:extLst>
          </p:cNvPr>
          <p:cNvSpPr txBox="1"/>
          <p:nvPr/>
        </p:nvSpPr>
        <p:spPr>
          <a:xfrm>
            <a:off x="818147" y="3453015"/>
            <a:ext cx="7327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what I had, but try out different formats for yourself.</a:t>
            </a:r>
          </a:p>
          <a:p>
            <a:endParaRPr lang="en-US" dirty="0"/>
          </a:p>
          <a:p>
            <a:r>
              <a:rPr lang="en-US" dirty="0"/>
              <a:t>The code in the previous slide was an example of string formatting via the </a:t>
            </a:r>
            <a:r>
              <a:rPr lang="en-US" dirty="0" err="1">
                <a:latin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function.   </a:t>
            </a:r>
          </a:p>
          <a:p>
            <a:endParaRPr lang="en-US" dirty="0"/>
          </a:p>
          <a:p>
            <a:r>
              <a:rPr lang="en-US" dirty="0"/>
              <a:t>It’s value wasn’t apparent in such a simple example, but it’s very powerful and allows you to programmatically format strings.  </a:t>
            </a:r>
          </a:p>
          <a:p>
            <a:endParaRPr lang="en-US" dirty="0"/>
          </a:p>
          <a:p>
            <a:r>
              <a:rPr lang="en-US" dirty="0"/>
              <a:t>Some examples are on the next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5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F8BD-1C58-4AB3-93BC-602E95EF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A128-E4F9-432B-80B7-A3B3C7C8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Review Lists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Review Reading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Review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Designing Basic Programs</a:t>
            </a:r>
          </a:p>
        </p:txBody>
      </p:sp>
    </p:spTree>
    <p:extLst>
      <p:ext uri="{BB962C8B-B14F-4D97-AF65-F5344CB8AC3E}">
        <p14:creationId xmlns:p14="http://schemas.microsoft.com/office/powerpoint/2010/main" val="2142275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F89D9-716F-43FD-9753-87C767AA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1" y="3118565"/>
            <a:ext cx="4023811" cy="910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0A811D-1900-415E-9B6B-F8E9A5D7C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51" y="436877"/>
            <a:ext cx="4468427" cy="57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62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95A31-3724-477A-9D80-9D99A84D62F2}"/>
              </a:ext>
            </a:extLst>
          </p:cNvPr>
          <p:cNvSpPr txBox="1"/>
          <p:nvPr/>
        </p:nvSpPr>
        <p:spPr>
          <a:xfrm>
            <a:off x="745958" y="757989"/>
            <a:ext cx="670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of the preceding matrices were printed out using the same code.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9635C-25A0-4A53-8A8C-38A12644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6" y="1539937"/>
            <a:ext cx="7379368" cy="2640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4A3AC3-818B-40F2-8313-16AA676F359A}"/>
              </a:ext>
            </a:extLst>
          </p:cNvPr>
          <p:cNvSpPr txBox="1"/>
          <p:nvPr/>
        </p:nvSpPr>
        <p:spPr>
          <a:xfrm>
            <a:off x="882316" y="4407920"/>
            <a:ext cx="7628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Here</a:t>
            </a:r>
            <a:r>
              <a:rPr lang="en-US" dirty="0"/>
              <a:t> is a good source to learn more about </a:t>
            </a:r>
            <a:r>
              <a:rPr lang="en-US" dirty="0" err="1">
                <a:latin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</a:rPr>
              <a:t>().</a:t>
            </a:r>
          </a:p>
          <a:p>
            <a:endParaRPr lang="en-US" dirty="0"/>
          </a:p>
          <a:p>
            <a:r>
              <a:rPr lang="en-US" dirty="0"/>
              <a:t>The basic idea is that the {} in the string are placeholders that you supply as arguments to </a:t>
            </a:r>
            <a:r>
              <a:rPr lang="en-US" dirty="0" err="1">
                <a:latin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87980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76A3E-EFB9-4001-9D89-839B29F22019}"/>
              </a:ext>
            </a:extLst>
          </p:cNvPr>
          <p:cNvSpPr txBox="1"/>
          <p:nvPr/>
        </p:nvSpPr>
        <p:spPr>
          <a:xfrm>
            <a:off x="757989" y="529389"/>
            <a:ext cx="753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.  Let’s take a look at our longest song.  Open up </a:t>
            </a:r>
            <a:r>
              <a:rPr lang="en-US" dirty="0">
                <a:latin typeface="Consolas" panose="020B0609020204030204" pitchFamily="49" charset="0"/>
              </a:rPr>
              <a:t>ten_days.txt</a:t>
            </a:r>
            <a:r>
              <a:rPr lang="en-US" dirty="0"/>
              <a:t>.  What’s wrong?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9031A-7A72-4DBE-8C04-9E0D395E17B5}"/>
              </a:ext>
            </a:extLst>
          </p:cNvPr>
          <p:cNvSpPr txBox="1"/>
          <p:nvPr/>
        </p:nvSpPr>
        <p:spPr>
          <a:xfrm>
            <a:off x="757989" y="1576137"/>
            <a:ext cx="648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full of blank lines!  Then why is line counter still counting them?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FE257-A237-4688-869C-8438153DBC67}"/>
              </a:ext>
            </a:extLst>
          </p:cNvPr>
          <p:cNvSpPr txBox="1"/>
          <p:nvPr/>
        </p:nvSpPr>
        <p:spPr>
          <a:xfrm>
            <a:off x="757989" y="2249906"/>
            <a:ext cx="7928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they’re not technically blank – they contain a newline character. </a:t>
            </a:r>
          </a:p>
          <a:p>
            <a:endParaRPr lang="en-US" dirty="0"/>
          </a:p>
          <a:p>
            <a:r>
              <a:rPr lang="en-US" dirty="0"/>
              <a:t>How can we test if a line is blank?</a:t>
            </a:r>
          </a:p>
          <a:p>
            <a:endParaRPr lang="en-US" dirty="0"/>
          </a:p>
          <a:p>
            <a:r>
              <a:rPr lang="en-US" dirty="0"/>
              <a:t>In our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function, the lines that only contain a newline character should become empty strings when we do the </a:t>
            </a:r>
            <a:r>
              <a:rPr lang="en-US" dirty="0">
                <a:latin typeface="Consolas" panose="020B0609020204030204" pitchFamily="49" charset="0"/>
              </a:rPr>
              <a:t>line = </a:t>
            </a:r>
            <a:r>
              <a:rPr lang="en-US" dirty="0" err="1">
                <a:latin typeface="Consolas" panose="020B0609020204030204" pitchFamily="49" charset="0"/>
              </a:rPr>
              <a:t>line.rstrip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line.  </a:t>
            </a:r>
          </a:p>
        </p:txBody>
      </p:sp>
    </p:spTree>
    <p:extLst>
      <p:ext uri="{BB962C8B-B14F-4D97-AF65-F5344CB8AC3E}">
        <p14:creationId xmlns:p14="http://schemas.microsoft.com/office/powerpoint/2010/main" val="3560462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84F50-15A3-45DE-B672-423CC4435E1A}"/>
              </a:ext>
            </a:extLst>
          </p:cNvPr>
          <p:cNvSpPr txBox="1"/>
          <p:nvPr/>
        </p:nvSpPr>
        <p:spPr>
          <a:xfrm>
            <a:off x="607595" y="565485"/>
            <a:ext cx="792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Empty strings (and most other empty objects) in Python evaluate to False when in a Boolean statement.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741247-7D83-4BB0-A814-B48900F7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765814"/>
            <a:ext cx="3209925" cy="133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23E79F-2FA2-4834-B005-3E77EB9D9425}"/>
              </a:ext>
            </a:extLst>
          </p:cNvPr>
          <p:cNvSpPr txBox="1"/>
          <p:nvPr/>
        </p:nvSpPr>
        <p:spPr>
          <a:xfrm>
            <a:off x="697831" y="3537284"/>
            <a:ext cx="8037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implement this in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  Open up </a:t>
            </a:r>
            <a:r>
              <a:rPr lang="en-US" dirty="0">
                <a:latin typeface="Consolas" panose="020B0609020204030204" pitchFamily="49" charset="0"/>
              </a:rPr>
              <a:t>line_counter.py </a:t>
            </a:r>
            <a:r>
              <a:rPr lang="en-US" dirty="0"/>
              <a:t>and fix the function.</a:t>
            </a:r>
          </a:p>
          <a:p>
            <a:endParaRPr lang="en-US" dirty="0"/>
          </a:p>
          <a:p>
            <a:r>
              <a:rPr lang="en-US" dirty="0"/>
              <a:t>Hint: You’ll need to add a counter for the number of blank lines.  See the alternate line counting solution on slide BLAH for how to do this.</a:t>
            </a:r>
          </a:p>
        </p:txBody>
      </p:sp>
    </p:spTree>
    <p:extLst>
      <p:ext uri="{BB962C8B-B14F-4D97-AF65-F5344CB8AC3E}">
        <p14:creationId xmlns:p14="http://schemas.microsoft.com/office/powerpoint/2010/main" val="129013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578985-2D3F-4CC1-B97B-E14B7D92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128712"/>
            <a:ext cx="4714875" cy="4600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E477A5-A762-4DE7-B5C4-E2198545C590}"/>
              </a:ext>
            </a:extLst>
          </p:cNvPr>
          <p:cNvSpPr txBox="1"/>
          <p:nvPr/>
        </p:nvSpPr>
        <p:spPr>
          <a:xfrm>
            <a:off x="794084" y="409074"/>
            <a:ext cx="422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code should look something like this.  </a:t>
            </a:r>
          </a:p>
        </p:txBody>
      </p:sp>
    </p:spTree>
    <p:extLst>
      <p:ext uri="{BB962C8B-B14F-4D97-AF65-F5344CB8AC3E}">
        <p14:creationId xmlns:p14="http://schemas.microsoft.com/office/powerpoint/2010/main" val="2178335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247F9B-AA94-497D-B9D2-44C1DFBF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23" y="2586195"/>
            <a:ext cx="8389153" cy="842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F17AB4-95C5-44EB-BCF0-4E94D3C67FFD}"/>
              </a:ext>
            </a:extLst>
          </p:cNvPr>
          <p:cNvSpPr txBox="1"/>
          <p:nvPr/>
        </p:nvSpPr>
        <p:spPr>
          <a:xfrm>
            <a:off x="377424" y="3901491"/>
            <a:ext cx="8389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 go.  Now our </a:t>
            </a:r>
            <a:r>
              <a:rPr lang="en-US" dirty="0" err="1">
                <a:latin typeface="Consolas" panose="020B0609020204030204" pitchFamily="49" charset="0"/>
              </a:rPr>
              <a:t>line_counter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correctly counting the number of lines in the song and correctly identifies the song with the longest number of lines.</a:t>
            </a:r>
          </a:p>
          <a:p>
            <a:endParaRPr lang="en-US" dirty="0"/>
          </a:p>
          <a:p>
            <a:r>
              <a:rPr lang="en-US" dirty="0"/>
              <a:t>How could we improve this program?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199CA-539D-4EF7-BC1B-B706ED41A9FF}"/>
              </a:ext>
            </a:extLst>
          </p:cNvPr>
          <p:cNvSpPr txBox="1"/>
          <p:nvPr/>
        </p:nvSpPr>
        <p:spPr>
          <a:xfrm>
            <a:off x="377424" y="1868154"/>
            <a:ext cx="433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run </a:t>
            </a:r>
            <a:r>
              <a:rPr lang="en-US" dirty="0">
                <a:latin typeface="Consolas" panose="020B0609020204030204" pitchFamily="49" charset="0"/>
              </a:rPr>
              <a:t>song_exercise.py</a:t>
            </a:r>
            <a:r>
              <a:rPr lang="en-US" dirty="0"/>
              <a:t>, we get:</a:t>
            </a:r>
          </a:p>
        </p:txBody>
      </p:sp>
    </p:spTree>
    <p:extLst>
      <p:ext uri="{BB962C8B-B14F-4D97-AF65-F5344CB8AC3E}">
        <p14:creationId xmlns:p14="http://schemas.microsoft.com/office/powerpoint/2010/main" val="3284898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6D1B-7164-4E0A-B79A-E6FF4616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C82A-F376-4D3F-A158-1B54A321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it’s your turn to implement something similar.</a:t>
            </a:r>
          </a:p>
          <a:p>
            <a:r>
              <a:rPr lang="en-US" dirty="0"/>
              <a:t>Go to the </a:t>
            </a:r>
            <a:r>
              <a:rPr lang="en-US" dirty="0">
                <a:latin typeface="Consolas" panose="020B0609020204030204" pitchFamily="49" charset="0"/>
              </a:rPr>
              <a:t>exercise_2</a:t>
            </a:r>
            <a:r>
              <a:rPr lang="en-US" dirty="0"/>
              <a:t> folder.</a:t>
            </a:r>
          </a:p>
          <a:p>
            <a:r>
              <a:rPr lang="en-US" dirty="0"/>
              <a:t>There are several files containing ratings for stuff.</a:t>
            </a:r>
          </a:p>
          <a:p>
            <a:r>
              <a:rPr lang="en-US" dirty="0"/>
              <a:t>Your job is to find the highest rated item in each one.</a:t>
            </a:r>
          </a:p>
          <a:p>
            <a:r>
              <a:rPr lang="en-US" dirty="0"/>
              <a:t>I’ve supplied some commented starter code to guide you through this task.</a:t>
            </a:r>
          </a:p>
          <a:p>
            <a:r>
              <a:rPr lang="en-US" dirty="0"/>
              <a:t>You can implement much of the same code as we did in Exercise 1.</a:t>
            </a:r>
          </a:p>
          <a:p>
            <a:r>
              <a:rPr lang="en-US" dirty="0"/>
              <a:t>Work with your neighbor or search the internet if you get stuck.</a:t>
            </a:r>
          </a:p>
        </p:txBody>
      </p:sp>
    </p:spTree>
    <p:extLst>
      <p:ext uri="{BB962C8B-B14F-4D97-AF65-F5344CB8AC3E}">
        <p14:creationId xmlns:p14="http://schemas.microsoft.com/office/powerpoint/2010/main" val="501856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65484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one solution for the </a:t>
            </a:r>
            <a:r>
              <a:rPr lang="en-US" dirty="0" err="1">
                <a:latin typeface="Consolas" panose="020B0609020204030204" pitchFamily="49" charset="0"/>
              </a:rPr>
              <a:t>get_rating_info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FF88C-3AC2-44FF-8443-4088D414E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59035"/>
            <a:ext cx="78295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748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65484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one solution for the main section.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753539-BEC3-402F-A98A-F7074372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7" y="2156129"/>
            <a:ext cx="8514826" cy="14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096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BE28-A78F-4F34-8F35-7B9D4934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2C53-7792-463B-A1DD-4366E9BC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BDC78-B44C-49B1-9886-813039F821AE}"/>
              </a:ext>
            </a:extLst>
          </p:cNvPr>
          <p:cNvSpPr txBox="1"/>
          <p:nvPr/>
        </p:nvSpPr>
        <p:spPr>
          <a:xfrm>
            <a:off x="822958" y="1845734"/>
            <a:ext cx="7543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likely than not, someone has worked on a problem similar to the one you are working on.  In these cases, it can save a lot of time and heartache to take other people’s code and adapt it to your purposes.  </a:t>
            </a:r>
          </a:p>
          <a:p>
            <a:endParaRPr lang="en-US" dirty="0"/>
          </a:p>
          <a:p>
            <a:r>
              <a:rPr lang="en-US" dirty="0"/>
              <a:t>In this exercise, we’re going to work with someone else’s code to solve some bioinformatics problems.  </a:t>
            </a:r>
          </a:p>
          <a:p>
            <a:endParaRPr lang="en-US" dirty="0"/>
          </a:p>
          <a:p>
            <a:r>
              <a:rPr lang="en-US" dirty="0"/>
              <a:t>Go to the </a:t>
            </a:r>
            <a:r>
              <a:rPr lang="en-US" dirty="0">
                <a:latin typeface="Consolas" panose="020B0609020204030204" pitchFamily="49" charset="0"/>
              </a:rPr>
              <a:t>exercise_3</a:t>
            </a:r>
            <a:r>
              <a:rPr lang="en-US" dirty="0"/>
              <a:t> folder.  It 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dirty="0" err="1"/>
              <a:t>fasta</a:t>
            </a:r>
            <a:r>
              <a:rPr lang="en-US" dirty="0"/>
              <a:t>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bioinformatics_utilities.py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bioinformatics_exercises.py</a:t>
            </a:r>
          </a:p>
        </p:txBody>
      </p:sp>
    </p:spTree>
    <p:extLst>
      <p:ext uri="{BB962C8B-B14F-4D97-AF65-F5344CB8AC3E}">
        <p14:creationId xmlns:p14="http://schemas.microsoft.com/office/powerpoint/2010/main" val="34309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4F15-B247-488B-8D55-8531B2B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8DE2-7EB3-4375-A187-2F51428C9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252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65484"/>
            <a:ext cx="82777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Fasta</a:t>
            </a:r>
            <a:r>
              <a:rPr lang="en-US" dirty="0"/>
              <a:t> files are text files containing genes and their nucleotide sequences.  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short.inti1.97.fasta </a:t>
            </a:r>
            <a:r>
              <a:rPr lang="en-US" dirty="0"/>
              <a:t>contains the sequences in </a:t>
            </a:r>
            <a:r>
              <a:rPr lang="en-US" dirty="0">
                <a:latin typeface="Consolas" panose="020B0609020204030204" pitchFamily="49" charset="0"/>
              </a:rPr>
              <a:t>inti1.97.fasta</a:t>
            </a:r>
            <a:r>
              <a:rPr lang="en-US" dirty="0"/>
              <a:t> of length less than 200 nucleotides.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bionformatics_utilities.py </a:t>
            </a:r>
            <a:r>
              <a:rPr lang="en-US" dirty="0"/>
              <a:t>contains functions and classes that we will be working with.  We will look at </a:t>
            </a:r>
            <a:r>
              <a:rPr lang="en-US" dirty="0">
                <a:latin typeface="Consolas" panose="020B0609020204030204" pitchFamily="49" charset="0"/>
              </a:rPr>
              <a:t>bioinformatics_exercises.py </a:t>
            </a:r>
            <a:r>
              <a:rPr lang="en-US" dirty="0"/>
              <a:t>later.  </a:t>
            </a:r>
          </a:p>
          <a:p>
            <a:endParaRPr lang="en-US" dirty="0"/>
          </a:p>
          <a:p>
            <a:r>
              <a:rPr lang="en-US" dirty="0"/>
              <a:t>For now, open up </a:t>
            </a:r>
            <a:r>
              <a:rPr lang="en-US" dirty="0">
                <a:latin typeface="Consolas" panose="020B0609020204030204" pitchFamily="49" charset="0"/>
              </a:rPr>
              <a:t>bioinformatics_utilities.py </a:t>
            </a:r>
            <a:r>
              <a:rPr lang="en-US" dirty="0"/>
              <a:t>in IDLE.  </a:t>
            </a:r>
          </a:p>
          <a:p>
            <a:endParaRPr lang="en-US" dirty="0"/>
          </a:p>
          <a:p>
            <a:r>
              <a:rPr lang="en-US" dirty="0"/>
              <a:t>Spend a few minutes reading through the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section.  Run the code.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82F89-D5BF-4C5C-A8D1-51BE8B3D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0" y="4150118"/>
            <a:ext cx="7871159" cy="18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646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65484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being printed out?  Can you trace what’s happening?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A1628-AB51-404A-BF36-5E238F95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08" y="1179095"/>
            <a:ext cx="4869984" cy="49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89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1859339"/>
            <a:ext cx="8277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run as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bioinformatics_utilities.py </a:t>
            </a:r>
            <a:r>
              <a:rPr lang="en-US" dirty="0"/>
              <a:t>does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Reads in all the sequences from </a:t>
            </a:r>
            <a:r>
              <a:rPr lang="en-US" dirty="0">
                <a:latin typeface="Consolas" panose="020B0609020204030204" pitchFamily="49" charset="0"/>
              </a:rPr>
              <a:t>short.inti1.97.fasta </a:t>
            </a:r>
            <a:r>
              <a:rPr lang="en-US" dirty="0"/>
              <a:t>into the list genes.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Chooses the last gene in </a:t>
            </a:r>
            <a:r>
              <a:rPr lang="en-US" dirty="0">
                <a:latin typeface="Consolas" panose="020B0609020204030204" pitchFamily="49" charset="0"/>
              </a:rPr>
              <a:t>genes</a:t>
            </a:r>
            <a:r>
              <a:rPr lang="en-US" dirty="0"/>
              <a:t> as the gene of interest.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Initialize highest alignment score to 0 and best gene to an empty string.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Then, for the first 5 genes in </a:t>
            </a:r>
            <a:r>
              <a:rPr lang="en-US" dirty="0">
                <a:latin typeface="Consolas" panose="020B0609020204030204" pitchFamily="49" charset="0"/>
              </a:rPr>
              <a:t>genes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Calculates the alignment score between the current gene and the gene of interest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If the alignment score is better than the highest alignment score: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Update highest score, best gene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going through all five genes, prints out the full alignment information between the gene of interest and the gene with the best alignment.</a:t>
            </a:r>
          </a:p>
        </p:txBody>
      </p:sp>
    </p:spTree>
    <p:extLst>
      <p:ext uri="{BB962C8B-B14F-4D97-AF65-F5344CB8AC3E}">
        <p14:creationId xmlns:p14="http://schemas.microsoft.com/office/powerpoint/2010/main" val="30634423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2105526"/>
            <a:ext cx="8277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not necessary to know local sequence alignment is done for this exercise, but you can learn more about what it is and how it’s calculated from these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MIT Algorithms for Computational Biology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Globin Gene Server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Wikipedia: Sequence Alignment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 action="ppaction://hlinkfile"/>
              </a:rPr>
              <a:t>https://en.wikipedia.org/wiki/Smith%E2%80%93Waterman_algorithm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47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1997839"/>
            <a:ext cx="8277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up </a:t>
            </a:r>
            <a:r>
              <a:rPr lang="en-US" dirty="0">
                <a:latin typeface="Consolas" panose="020B0609020204030204" pitchFamily="49" charset="0"/>
              </a:rPr>
              <a:t>bioinformatics_exercises.py </a:t>
            </a:r>
            <a:r>
              <a:rPr lang="en-US" dirty="0"/>
              <a:t>and work through the code.</a:t>
            </a:r>
          </a:p>
          <a:p>
            <a:endParaRPr lang="en-US" dirty="0"/>
          </a:p>
          <a:p>
            <a:r>
              <a:rPr lang="en-US" dirty="0"/>
              <a:t>Work with your neighbors and Google stuff.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97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BE28-A78F-4F34-8F35-7B9D4934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C2C53-7792-463B-A1DD-4366E9BC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BDC78-B44C-49B1-9886-813039F821AE}"/>
              </a:ext>
            </a:extLst>
          </p:cNvPr>
          <p:cNvSpPr txBox="1"/>
          <p:nvPr/>
        </p:nvSpPr>
        <p:spPr>
          <a:xfrm>
            <a:off x="822958" y="1845734"/>
            <a:ext cx="75438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did a little bit of file output in the last exercise.  We’re going to practice more of it in this exercise.</a:t>
            </a:r>
          </a:p>
          <a:p>
            <a:endParaRPr lang="en-US" dirty="0"/>
          </a:p>
          <a:p>
            <a:r>
              <a:rPr lang="en-US" dirty="0"/>
              <a:t>In this exercise, we will be working on data representing mathematical knots.  If you’d like to learn more about knot theory, these are good places to start: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Wikipedia: Knot Theory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Knot Atlas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Cornell: Introduction to Knot Theory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to the </a:t>
            </a:r>
            <a:r>
              <a:rPr lang="en-US" dirty="0">
                <a:latin typeface="Consolas" panose="020B0609020204030204" pitchFamily="49" charset="0"/>
              </a:rPr>
              <a:t>exercise_4 </a:t>
            </a:r>
            <a:r>
              <a:rPr lang="en-US" dirty="0"/>
              <a:t>folder.  It 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gauss_codes.txt</a:t>
            </a:r>
            <a:r>
              <a:rPr lang="en-US" dirty="0"/>
              <a:t>, a file contain Gauss codes for some knots,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calc_wirt.py</a:t>
            </a:r>
            <a:r>
              <a:rPr lang="en-US" dirty="0"/>
              <a:t>, a module that calculates the </a:t>
            </a:r>
            <a:r>
              <a:rPr lang="en-US" dirty="0" err="1"/>
              <a:t>Wirtinger</a:t>
            </a:r>
            <a:r>
              <a:rPr lang="en-US" dirty="0"/>
              <a:t> number of a knot diagram,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knot_calcs.py</a:t>
            </a:r>
            <a:r>
              <a:rPr lang="en-US" dirty="0"/>
              <a:t>, the exercise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26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90144"/>
            <a:ext cx="827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up </a:t>
            </a:r>
            <a:r>
              <a:rPr lang="en-US" dirty="0">
                <a:latin typeface="Consolas" panose="020B0609020204030204" pitchFamily="49" charset="0"/>
              </a:rPr>
              <a:t>calc_wirt.py </a:t>
            </a:r>
            <a:r>
              <a:rPr lang="en-US" dirty="0"/>
              <a:t>and run it. 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E3F6D7-EEEE-4397-83FE-B1BEE982D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236475"/>
            <a:ext cx="6076950" cy="1514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AC20AD-006C-4ED0-8DFC-F66242D4DACD}"/>
              </a:ext>
            </a:extLst>
          </p:cNvPr>
          <p:cNvSpPr txBox="1"/>
          <p:nvPr/>
        </p:nvSpPr>
        <p:spPr>
          <a:xfrm>
            <a:off x="433137" y="3585411"/>
            <a:ext cx="8277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run as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calc_wirt.py </a:t>
            </a:r>
            <a:r>
              <a:rPr lang="en-US" dirty="0"/>
              <a:t>prints out all of this information here.  </a:t>
            </a:r>
          </a:p>
          <a:p>
            <a:endParaRPr lang="en-US" dirty="0"/>
          </a:p>
          <a:p>
            <a:r>
              <a:rPr lang="en-US" dirty="0"/>
              <a:t>Our goal will be to make a new file with the name of the knot, the Gauss code, the seed strand set, and the </a:t>
            </a:r>
            <a:r>
              <a:rPr lang="en-US" dirty="0" err="1"/>
              <a:t>Wirtinger</a:t>
            </a:r>
            <a:r>
              <a:rPr lang="en-US" dirty="0"/>
              <a:t> number.  </a:t>
            </a:r>
          </a:p>
          <a:p>
            <a:endParaRPr lang="en-US" dirty="0"/>
          </a:p>
          <a:p>
            <a:r>
              <a:rPr lang="en-US" dirty="0"/>
              <a:t>You can read more about how the program works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Open up </a:t>
            </a:r>
            <a:r>
              <a:rPr lang="en-US" dirty="0">
                <a:latin typeface="Consolas" panose="020B0609020204030204" pitchFamily="49" charset="0"/>
              </a:rPr>
              <a:t>knot_calcs.py </a:t>
            </a:r>
            <a:r>
              <a:rPr lang="en-US" dirty="0"/>
              <a:t>and work through the comments.</a:t>
            </a:r>
          </a:p>
        </p:txBody>
      </p:sp>
    </p:spTree>
    <p:extLst>
      <p:ext uri="{BB962C8B-B14F-4D97-AF65-F5344CB8AC3E}">
        <p14:creationId xmlns:p14="http://schemas.microsoft.com/office/powerpoint/2010/main" val="13133935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590144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finished, you should have a file that looks something like this: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94E7F-5423-4106-B6E8-B46A727D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3" y="1701692"/>
            <a:ext cx="6693318" cy="34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979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B2DF-7D62-4D88-B52E-02257718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51C7F-AB84-4DF7-ABAA-B2E4DD6EB4E7}"/>
              </a:ext>
            </a:extLst>
          </p:cNvPr>
          <p:cNvSpPr txBox="1"/>
          <p:nvPr/>
        </p:nvSpPr>
        <p:spPr>
          <a:xfrm>
            <a:off x="822960" y="2021305"/>
            <a:ext cx="7430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learning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Automate the Boring Stuff With Python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Google's Python Class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Stack Overflow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Online courses are great because they offer a structured learning plan.  </a:t>
            </a:r>
          </a:p>
          <a:p>
            <a:endParaRPr lang="en-US" dirty="0"/>
          </a:p>
          <a:p>
            <a:r>
              <a:rPr lang="en-US" dirty="0"/>
              <a:t>However, the best way to learn Python (or any coding language) is to work on something you’re personally interested in, such as an element of your research that can be automated.</a:t>
            </a:r>
          </a:p>
        </p:txBody>
      </p:sp>
    </p:spTree>
    <p:extLst>
      <p:ext uri="{BB962C8B-B14F-4D97-AF65-F5344CB8AC3E}">
        <p14:creationId xmlns:p14="http://schemas.microsoft.com/office/powerpoint/2010/main" val="2248922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2736502"/>
            <a:ext cx="8277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Bye!  Have a nice day!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5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2551837"/>
            <a:ext cx="8277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Lists (and dictionaries) are probably the most used data structure in Python.</a:t>
            </a:r>
          </a:p>
          <a:p>
            <a:endParaRPr lang="en-US" dirty="0"/>
          </a:p>
          <a:p>
            <a:r>
              <a:rPr lang="en-US" dirty="0"/>
              <a:t>They are mutable, easy to work with, and pretty efficient.</a:t>
            </a:r>
          </a:p>
          <a:p>
            <a:endParaRPr lang="en-US" dirty="0"/>
          </a:p>
          <a:p>
            <a:r>
              <a:rPr lang="en-US" dirty="0"/>
              <a:t>They can hold any combination of data types, unlike, say, Java.</a:t>
            </a:r>
          </a:p>
          <a:p>
            <a:endParaRPr lang="en-US" dirty="0"/>
          </a:p>
          <a:p>
            <a:r>
              <a:rPr lang="en-US" dirty="0"/>
              <a:t>We will be working a lot with lists today, so it’s important for you to be comfortable with them.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016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1412772"/>
            <a:ext cx="82777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common list operations: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	names = [‘Alice’, ‘Adrianna’, ‘Gia’]</a:t>
            </a:r>
          </a:p>
          <a:p>
            <a:r>
              <a:rPr lang="en-US" dirty="0">
                <a:latin typeface="Consolas" panose="020B0609020204030204" pitchFamily="49" charset="0"/>
              </a:rPr>
              <a:t>	names[-1]  # ‘Gia’</a:t>
            </a:r>
          </a:p>
          <a:p>
            <a:r>
              <a:rPr lang="en-US" dirty="0">
                <a:latin typeface="Consolas" panose="020B0609020204030204" pitchFamily="49" charset="0"/>
              </a:rPr>
              <a:t>	names[:2] 	# [‘Alice’, ‘Adrianna’]</a:t>
            </a:r>
          </a:p>
          <a:p>
            <a:r>
              <a:rPr lang="en-US" dirty="0">
                <a:latin typeface="Consolas" panose="020B0609020204030204" pitchFamily="49" charset="0"/>
              </a:rPr>
              <a:t>	names2 = [‘Juliet’, ‘Rami’]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names.extend</a:t>
            </a:r>
            <a:r>
              <a:rPr lang="en-US" dirty="0">
                <a:latin typeface="Consolas" panose="020B0609020204030204" pitchFamily="49" charset="0"/>
              </a:rPr>
              <a:t>(names2)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(names) # 5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names.remove</a:t>
            </a:r>
            <a:r>
              <a:rPr lang="en-US" dirty="0">
                <a:latin typeface="Consolas" panose="020B0609020204030204" pitchFamily="49" charset="0"/>
              </a:rPr>
              <a:t>(“Gia”)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(names) # 4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889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68E1C-7C8E-4A89-B806-CA286E4C10C3}"/>
              </a:ext>
            </a:extLst>
          </p:cNvPr>
          <p:cNvSpPr txBox="1"/>
          <p:nvPr/>
        </p:nvSpPr>
        <p:spPr>
          <a:xfrm>
            <a:off x="433137" y="1412772"/>
            <a:ext cx="8277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powerful aspect of lists is list comprehensions.  There is a decent outline of them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List comprehensions are expressions that create lists.  It is a lot more useful than it sounds.</a:t>
            </a:r>
          </a:p>
          <a:p>
            <a:endParaRPr lang="en-US" dirty="0"/>
          </a:p>
          <a:p>
            <a:r>
              <a:rPr lang="en-US" dirty="0"/>
              <a:t>For example, instead of doing: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num_list</a:t>
            </a:r>
            <a:r>
              <a:rPr lang="en-US" dirty="0">
                <a:latin typeface="Consolas" panose="020B0609020204030204" pitchFamily="49" charset="0"/>
              </a:rPr>
              <a:t> = [1, 2, 3, . . ., 100]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We can type: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num_list</a:t>
            </a:r>
            <a:r>
              <a:rPr lang="en-US" dirty="0">
                <a:latin typeface="Consolas" panose="020B0609020204030204" pitchFamily="49" charset="0"/>
              </a:rPr>
              <a:t> = 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+ 1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range(100)]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Open </a:t>
            </a:r>
            <a:r>
              <a:rPr lang="en-US" dirty="0">
                <a:latin typeface="Consolas" panose="020B0609020204030204" pitchFamily="49" charset="0"/>
              </a:rPr>
              <a:t>list_review.py </a:t>
            </a:r>
            <a:r>
              <a:rPr lang="en-US" dirty="0"/>
              <a:t>and work through the examples.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21558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2682</TotalTime>
  <Words>3142</Words>
  <Application>Microsoft Office PowerPoint</Application>
  <PresentationFormat>On-screen Show (4:3)</PresentationFormat>
  <Paragraphs>378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Wingdings</vt:lpstr>
      <vt:lpstr>Retrospect</vt:lpstr>
      <vt:lpstr>Welcome!</vt:lpstr>
      <vt:lpstr>BCBGSO  ADVANCED PYTHON WORKSHOP 2018 </vt:lpstr>
      <vt:lpstr>Welcome to the Advanced Python Workshop</vt:lpstr>
      <vt:lpstr>Acknowledgements</vt:lpstr>
      <vt:lpstr>Today’s Plan</vt:lpstr>
      <vt:lpstr>Lists</vt:lpstr>
      <vt:lpstr>PowerPoint Presentation</vt:lpstr>
      <vt:lpstr>PowerPoint Presentation</vt:lpstr>
      <vt:lpstr>PowerPoint Presentation</vt:lpstr>
      <vt:lpstr>Reading Files</vt:lpstr>
      <vt:lpstr>PowerPoint Presentation</vt:lpstr>
      <vt:lpstr>Functions</vt:lpstr>
      <vt:lpstr>PowerPoint Presentation</vt:lpstr>
      <vt:lpstr>PowerPoint Presentation</vt:lpstr>
      <vt:lpstr>Designing Basic Programs</vt:lpstr>
      <vt:lpstr>Exercise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2</vt:lpstr>
      <vt:lpstr>PowerPoint Presentation</vt:lpstr>
      <vt:lpstr>PowerPoint Presentation</vt:lpstr>
      <vt:lpstr>Exercise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4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Villanueva</dc:creator>
  <cp:lastModifiedBy>Paul Villanueva</cp:lastModifiedBy>
  <cp:revision>71</cp:revision>
  <dcterms:created xsi:type="dcterms:W3CDTF">2018-03-20T02:51:28Z</dcterms:created>
  <dcterms:modified xsi:type="dcterms:W3CDTF">2018-03-24T11:37:17Z</dcterms:modified>
</cp:coreProperties>
</file>