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smtClean="0"/>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2A54C80-263E-416B-A8E0-580EDEADCBD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ommot/Microcontroladores_ESP32_Projeto_Controle_Temperatura.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
            </a:r>
            <a:br>
              <a:rPr lang="pt-BR" dirty="0" smtClean="0"/>
            </a:br>
            <a:r>
              <a:rPr lang="pt-BR" dirty="0"/>
              <a:t/>
            </a:r>
            <a:br>
              <a:rPr lang="pt-BR" dirty="0"/>
            </a:br>
            <a:r>
              <a:rPr lang="pt-BR" dirty="0" smtClean="0"/>
              <a:t>IFMT</a:t>
            </a:r>
            <a:br>
              <a:rPr lang="pt-BR" dirty="0" smtClean="0"/>
            </a:br>
            <a:r>
              <a:rPr lang="pt-BR" sz="3600" dirty="0" smtClean="0"/>
              <a:t>Engenharia de controle e automação</a:t>
            </a:r>
            <a:r>
              <a:rPr lang="pt-BR" dirty="0" smtClean="0"/>
              <a:t/>
            </a:r>
            <a:br>
              <a:rPr lang="pt-BR" dirty="0" smtClean="0"/>
            </a:br>
            <a:r>
              <a:rPr lang="pt-BR" dirty="0" smtClean="0"/>
              <a:t>Microcontroladores</a:t>
            </a:r>
            <a:br>
              <a:rPr lang="pt-BR" dirty="0" smtClean="0"/>
            </a:br>
            <a:r>
              <a:rPr lang="pt-BR" sz="2000" dirty="0" smtClean="0"/>
              <a:t>Professor: Dr. Alberto Mascarenhas</a:t>
            </a:r>
            <a:br>
              <a:rPr lang="pt-BR" sz="2000" dirty="0" smtClean="0"/>
            </a:br>
            <a:r>
              <a:rPr lang="pt-BR" sz="2000" dirty="0" smtClean="0"/>
              <a:t>Discente: André Maia</a:t>
            </a:r>
            <a:endParaRPr lang="pt-BR" dirty="0"/>
          </a:p>
        </p:txBody>
      </p:sp>
      <p:sp>
        <p:nvSpPr>
          <p:cNvPr id="3" name="Subtítulo 2"/>
          <p:cNvSpPr>
            <a:spLocks noGrp="1"/>
          </p:cNvSpPr>
          <p:nvPr>
            <p:ph type="subTitle" idx="1"/>
          </p:nvPr>
        </p:nvSpPr>
        <p:spPr/>
        <p:txBody>
          <a:bodyPr/>
          <a:lstStyle/>
          <a:p>
            <a:r>
              <a:rPr lang="pt-BR" dirty="0" smtClean="0"/>
              <a:t>Projeto “Controle de temperatura de ambientes remotos MCU ESP 32”</a:t>
            </a:r>
            <a:endParaRPr lang="pt-BR" dirty="0"/>
          </a:p>
        </p:txBody>
      </p:sp>
    </p:spTree>
    <p:extLst>
      <p:ext uri="{BB962C8B-B14F-4D97-AF65-F5344CB8AC3E}">
        <p14:creationId xmlns:p14="http://schemas.microsoft.com/office/powerpoint/2010/main" val="4183607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Proposta do projeto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A </a:t>
            </a:r>
            <a:r>
              <a:rPr lang="pt-BR" dirty="0"/>
              <a:t>proposta deste projeto baseia-se na necessidade de controlar ambientes extremamente sensíveis a variação de temperatura. Podemos citar por exemplo, ambientes cujo a característica é abrigar e manter equipamentos eletrônicos cuja sensibilidade à variação de temperatura pode danificar tais dispositivos. Como tecnico e utilizando experiência própria em manutenção de equipamentos eletrônicos de telecomunicações, pude constatar falhas e defeitos em muitos sítios repetidores de telecomunicações cujo ambientes e temperaturas não eram adequados aos tipos de dispositivos implantados, o que gerava manutenções </a:t>
            </a:r>
            <a:r>
              <a:rPr lang="pt-BR" dirty="0" smtClean="0"/>
              <a:t>desnecessárias </a:t>
            </a:r>
            <a:r>
              <a:rPr lang="pt-BR" dirty="0"/>
              <a:t>e custos à operação destes sistemas, pois havia a necessidade continua de deslocamentos para atender falhas relacionadas a climatização e refrigeração destes ambientes.</a:t>
            </a:r>
          </a:p>
          <a:p>
            <a:pPr algn="just"/>
            <a:r>
              <a:rPr lang="pt-BR" dirty="0" smtClean="0"/>
              <a:t>Pensando </a:t>
            </a:r>
            <a:r>
              <a:rPr lang="pt-BR" dirty="0"/>
              <a:t>nisso optei por desenvolver um protótipo que atenda essa demanda, utilizado um microcontrolador IOT (esp32) e alguns periféricos de baixo custo operacional que tem a rotina de controlar e monitorar a temperatura ambiente de um local remoto, acionar equipamentos de reforço/alarme e enviar notificações caso haja mudanças na variável de controle, tudo através de uma plataforma Web.</a:t>
            </a:r>
          </a:p>
          <a:p>
            <a:endParaRPr lang="pt-BR" dirty="0"/>
          </a:p>
        </p:txBody>
      </p:sp>
    </p:spTree>
    <p:extLst>
      <p:ext uri="{BB962C8B-B14F-4D97-AF65-F5344CB8AC3E}">
        <p14:creationId xmlns:p14="http://schemas.microsoft.com/office/powerpoint/2010/main" val="3429912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Materiais utilizados</a:t>
            </a:r>
            <a:endParaRPr lang="pt-BR" dirty="0"/>
          </a:p>
        </p:txBody>
      </p:sp>
      <p:sp>
        <p:nvSpPr>
          <p:cNvPr id="3" name="Espaço Reservado para Conteúdo 2"/>
          <p:cNvSpPr>
            <a:spLocks noGrp="1"/>
          </p:cNvSpPr>
          <p:nvPr>
            <p:ph idx="1"/>
          </p:nvPr>
        </p:nvSpPr>
        <p:spPr/>
        <p:txBody>
          <a:bodyPr>
            <a:normAutofit fontScale="85000" lnSpcReduction="20000"/>
          </a:bodyPr>
          <a:lstStyle/>
          <a:p>
            <a:pPr lvl="0"/>
            <a:r>
              <a:rPr lang="pt-BR" dirty="0"/>
              <a:t>1 Placa de desenvolvimento modulo ESP NodeMCU-32S; </a:t>
            </a:r>
          </a:p>
          <a:p>
            <a:pPr lvl="0"/>
            <a:r>
              <a:rPr lang="pt-BR" dirty="0"/>
              <a:t>1 Protoboard (placa de ensaios de circuitos elétricos);</a:t>
            </a:r>
          </a:p>
          <a:p>
            <a:pPr lvl="0"/>
            <a:r>
              <a:rPr lang="pt-BR" dirty="0"/>
              <a:t>1 Sensor de temperatura DS18B20 5V;</a:t>
            </a:r>
          </a:p>
          <a:p>
            <a:pPr lvl="0"/>
            <a:r>
              <a:rPr lang="pt-BR" dirty="0"/>
              <a:t>1 modulo rele 2 canais 5V;</a:t>
            </a:r>
          </a:p>
          <a:p>
            <a:pPr lvl="0"/>
            <a:r>
              <a:rPr lang="pt-BR" dirty="0"/>
              <a:t>1 resistor de </a:t>
            </a:r>
            <a:r>
              <a:rPr lang="pt-BR" dirty="0" smtClean="0"/>
              <a:t>4K7 ohm;</a:t>
            </a:r>
            <a:endParaRPr lang="pt-BR" dirty="0"/>
          </a:p>
          <a:p>
            <a:pPr lvl="0"/>
            <a:r>
              <a:rPr lang="pt-BR" dirty="0"/>
              <a:t>1 potenciômetro </a:t>
            </a:r>
            <a:r>
              <a:rPr lang="pt-BR" dirty="0" smtClean="0"/>
              <a:t>10K ohm;</a:t>
            </a:r>
            <a:endParaRPr lang="pt-BR" dirty="0"/>
          </a:p>
          <a:p>
            <a:pPr lvl="0"/>
            <a:r>
              <a:rPr lang="pt-BR" dirty="0"/>
              <a:t>1 display lcd 16x2;</a:t>
            </a:r>
          </a:p>
          <a:p>
            <a:pPr lvl="0"/>
            <a:r>
              <a:rPr lang="pt-BR" dirty="0"/>
              <a:t>1 fonte externa 5V – carregador de celular;</a:t>
            </a:r>
          </a:p>
          <a:p>
            <a:pPr lvl="0"/>
            <a:r>
              <a:rPr lang="pt-BR" dirty="0"/>
              <a:t>1 PC com Arduino IDE instalado;</a:t>
            </a:r>
          </a:p>
          <a:p>
            <a:pPr lvl="0"/>
            <a:r>
              <a:rPr lang="pt-BR" dirty="0"/>
              <a:t>20 Jumpers macho/fêmea;</a:t>
            </a:r>
          </a:p>
          <a:p>
            <a:pPr lvl="0"/>
            <a:r>
              <a:rPr lang="pt-BR" dirty="0"/>
              <a:t>Plataforma IOT Blynk;</a:t>
            </a:r>
          </a:p>
          <a:p>
            <a:r>
              <a:rPr lang="pt-BR" dirty="0"/>
              <a:t>Roteador wi-fi com acesso à internet</a:t>
            </a:r>
            <a:endParaRPr lang="pt-BR" dirty="0"/>
          </a:p>
        </p:txBody>
      </p:sp>
    </p:spTree>
    <p:extLst>
      <p:ext uri="{BB962C8B-B14F-4D97-AF65-F5344CB8AC3E}">
        <p14:creationId xmlns:p14="http://schemas.microsoft.com/office/powerpoint/2010/main" val="2559818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Montando </a:t>
            </a:r>
            <a:r>
              <a:rPr lang="pt-BR" b="1" dirty="0" smtClean="0"/>
              <a:t>circuito físico</a:t>
            </a:r>
            <a:br>
              <a:rPr lang="pt-BR" b="1" dirty="0" smtClean="0"/>
            </a:br>
            <a:r>
              <a:rPr lang="pt-BR" b="1" dirty="0" smtClean="0"/>
              <a:t>Sensor DS18B20 Dallas</a:t>
            </a:r>
            <a:endParaRPr lang="pt-BR" dirty="0"/>
          </a:p>
        </p:txBody>
      </p:sp>
      <p:sp>
        <p:nvSpPr>
          <p:cNvPr id="3" name="Espaço Reservado para Conteúdo 2"/>
          <p:cNvSpPr>
            <a:spLocks noGrp="1"/>
          </p:cNvSpPr>
          <p:nvPr>
            <p:ph idx="1"/>
          </p:nvPr>
        </p:nvSpPr>
        <p:spPr/>
        <p:txBody>
          <a:bodyPr>
            <a:normAutofit fontScale="92500" lnSpcReduction="10000"/>
          </a:bodyPr>
          <a:lstStyle/>
          <a:p>
            <a:pPr marL="0" indent="0" algn="just">
              <a:buNone/>
            </a:pPr>
            <a:r>
              <a:rPr lang="pt-BR" dirty="0"/>
              <a:t>O projeto foi desenvolvido em forma de protótipo e utiliza uma protoboard simples para interligação dos circuitos e periféricos às interfaces I/O do MCU ESP32, abaixo será mostrado as conexões físicas destas interfaces.</a:t>
            </a:r>
            <a:endParaRPr lang="pt-BR" b="1" dirty="0" smtClean="0"/>
          </a:p>
          <a:p>
            <a:pPr algn="just"/>
            <a:r>
              <a:rPr lang="pt-BR" b="1" dirty="0" smtClean="0"/>
              <a:t>O </a:t>
            </a:r>
            <a:r>
              <a:rPr lang="pt-BR" b="1" dirty="0"/>
              <a:t>sensor de temperatura DS18B20 </a:t>
            </a:r>
            <a:r>
              <a:rPr lang="pt-BR" dirty="0"/>
              <a:t>a prova d’água possui 3 fios que serão ligados na seguinte sequência ao ESP32.</a:t>
            </a:r>
            <a:endParaRPr lang="pt-BR" dirty="0"/>
          </a:p>
          <a:p>
            <a:pPr algn="just"/>
            <a:r>
              <a:rPr lang="pt-BR" b="1" dirty="0" smtClean="0"/>
              <a:t>Fio </a:t>
            </a:r>
            <a:r>
              <a:rPr lang="pt-BR" b="1" dirty="0"/>
              <a:t>Amarelo</a:t>
            </a:r>
            <a:r>
              <a:rPr lang="pt-BR" dirty="0"/>
              <a:t> – Conectado ao pino GPIO23 do ESP32;</a:t>
            </a:r>
            <a:endParaRPr lang="pt-BR" dirty="0"/>
          </a:p>
          <a:p>
            <a:pPr algn="just"/>
            <a:r>
              <a:rPr lang="pt-BR" b="1" dirty="0" smtClean="0"/>
              <a:t>Fio </a:t>
            </a:r>
            <a:r>
              <a:rPr lang="pt-BR" b="1" dirty="0"/>
              <a:t>Preto</a:t>
            </a:r>
            <a:r>
              <a:rPr lang="pt-BR" dirty="0"/>
              <a:t> – ligado ao GND do barramento negativo da protoboard pino GND ESP32;</a:t>
            </a:r>
            <a:endParaRPr lang="pt-BR" dirty="0"/>
          </a:p>
          <a:p>
            <a:pPr algn="just"/>
            <a:r>
              <a:rPr lang="pt-BR" b="1" dirty="0" smtClean="0"/>
              <a:t>Fio </a:t>
            </a:r>
            <a:r>
              <a:rPr lang="pt-BR" b="1" dirty="0"/>
              <a:t>Vermelho</a:t>
            </a:r>
            <a:r>
              <a:rPr lang="pt-BR" dirty="0"/>
              <a:t> – ligado ao barramento positivo da protoboard pino 3.3 V do ESP32;</a:t>
            </a:r>
            <a:endParaRPr lang="pt-BR" dirty="0"/>
          </a:p>
          <a:p>
            <a:pPr algn="just"/>
            <a:r>
              <a:rPr lang="pt-BR" b="1" dirty="0" smtClean="0"/>
              <a:t>Resistor </a:t>
            </a:r>
            <a:r>
              <a:rPr lang="pt-BR" b="1" dirty="0"/>
              <a:t>de 4k7</a:t>
            </a:r>
            <a:r>
              <a:rPr lang="pt-BR" dirty="0"/>
              <a:t> – Ligado entre o pino GPIO23 e o pino 3.3V do ESP32</a:t>
            </a:r>
            <a:endParaRPr lang="pt-BR" dirty="0"/>
          </a:p>
          <a:p>
            <a:pPr algn="just"/>
            <a:r>
              <a:rPr lang="pt-BR" dirty="0"/>
              <a:t>Precisamos ligar o fio de dados (amarelo) do sensor em resistor de </a:t>
            </a:r>
            <a:r>
              <a:rPr lang="pt-BR" b="1" dirty="0"/>
              <a:t>Pullup</a:t>
            </a:r>
            <a:r>
              <a:rPr lang="pt-BR" dirty="0"/>
              <a:t>. O ESP 32 fornece essa ligação automaticamente, porem para este projeto foi escolhido a forma manual para o </a:t>
            </a:r>
            <a:r>
              <a:rPr lang="pt-BR" b="1" dirty="0"/>
              <a:t>Pullup;</a:t>
            </a:r>
            <a:endParaRPr lang="pt-BR" dirty="0">
              <a:effectLst/>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425" y="0"/>
            <a:ext cx="3305577" cy="2160589"/>
          </a:xfrm>
          <a:prstGeom prst="rect">
            <a:avLst/>
          </a:prstGeom>
        </p:spPr>
      </p:pic>
    </p:spTree>
    <p:extLst>
      <p:ext uri="{BB962C8B-B14F-4D97-AF65-F5344CB8AC3E}">
        <p14:creationId xmlns:p14="http://schemas.microsoft.com/office/powerpoint/2010/main" val="2260687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Montando circuito </a:t>
            </a:r>
            <a:r>
              <a:rPr lang="pt-BR" b="1" dirty="0" smtClean="0"/>
              <a:t>físico</a:t>
            </a:r>
            <a:br>
              <a:rPr lang="pt-BR" b="1" dirty="0" smtClean="0"/>
            </a:br>
            <a:r>
              <a:rPr lang="pt-BR" b="1" dirty="0" smtClean="0"/>
              <a:t>Display LCD 16x2</a:t>
            </a:r>
            <a:endParaRPr lang="pt-BR" dirty="0"/>
          </a:p>
        </p:txBody>
      </p:sp>
      <p:sp>
        <p:nvSpPr>
          <p:cNvPr id="3" name="Espaço Reservado para Conteúdo 2"/>
          <p:cNvSpPr>
            <a:spLocks noGrp="1"/>
          </p:cNvSpPr>
          <p:nvPr>
            <p:ph idx="1"/>
          </p:nvPr>
        </p:nvSpPr>
        <p:spPr>
          <a:xfrm>
            <a:off x="677333" y="2160589"/>
            <a:ext cx="8775759" cy="4697411"/>
          </a:xfrm>
        </p:spPr>
        <p:txBody>
          <a:bodyPr>
            <a:normAutofit fontScale="77500" lnSpcReduction="20000"/>
          </a:bodyPr>
          <a:lstStyle/>
          <a:p>
            <a:pPr marL="0" indent="0" algn="just">
              <a:buNone/>
            </a:pPr>
            <a:r>
              <a:rPr lang="pt-BR" sz="2100" b="1" dirty="0"/>
              <a:t>Para o LCD configuramos as seguintes pinagens:</a:t>
            </a:r>
            <a:endParaRPr lang="pt-BR" sz="2100" dirty="0"/>
          </a:p>
          <a:p>
            <a:pPr algn="just"/>
            <a:r>
              <a:rPr lang="pt-BR" sz="2100" dirty="0" smtClean="0"/>
              <a:t>Pino </a:t>
            </a:r>
            <a:r>
              <a:rPr lang="pt-BR" sz="2100" dirty="0"/>
              <a:t>1 LCD - </a:t>
            </a:r>
            <a:r>
              <a:rPr lang="pt-BR" sz="2100" b="1" dirty="0"/>
              <a:t>GND</a:t>
            </a:r>
            <a:r>
              <a:rPr lang="pt-BR" sz="2100" dirty="0"/>
              <a:t> – Ligado ao barramento negativo GND da fonte externa;</a:t>
            </a:r>
            <a:endParaRPr lang="pt-BR" sz="2100" dirty="0"/>
          </a:p>
          <a:p>
            <a:pPr algn="just"/>
            <a:r>
              <a:rPr lang="pt-BR" sz="2100" dirty="0" smtClean="0"/>
              <a:t>Pino </a:t>
            </a:r>
            <a:r>
              <a:rPr lang="pt-BR" sz="2100" dirty="0"/>
              <a:t>2 LCD - </a:t>
            </a:r>
            <a:r>
              <a:rPr lang="pt-BR" sz="2100" b="1" dirty="0"/>
              <a:t>5V</a:t>
            </a:r>
            <a:r>
              <a:rPr lang="pt-BR" sz="2100" dirty="0"/>
              <a:t> – Ligado ao barramento positivo da fonte externa 5V;</a:t>
            </a:r>
            <a:endParaRPr lang="pt-BR" sz="2100" dirty="0"/>
          </a:p>
          <a:p>
            <a:pPr algn="just"/>
            <a:r>
              <a:rPr lang="pt-BR" sz="2100" dirty="0" smtClean="0"/>
              <a:t>Pino </a:t>
            </a:r>
            <a:r>
              <a:rPr lang="pt-BR" sz="2100" dirty="0"/>
              <a:t>3 LCD – </a:t>
            </a:r>
            <a:r>
              <a:rPr lang="pt-BR" sz="2100" b="1" dirty="0"/>
              <a:t>V0</a:t>
            </a:r>
            <a:r>
              <a:rPr lang="pt-BR" sz="2100" dirty="0"/>
              <a:t> - ligado ao pino central do potenciômetro (contraste do LED interno);</a:t>
            </a:r>
            <a:endParaRPr lang="pt-BR" sz="2100" dirty="0"/>
          </a:p>
          <a:p>
            <a:pPr algn="just"/>
            <a:r>
              <a:rPr lang="pt-BR" sz="2100" dirty="0" smtClean="0"/>
              <a:t>Pino </a:t>
            </a:r>
            <a:r>
              <a:rPr lang="pt-BR" sz="2100" dirty="0"/>
              <a:t>4 LCD – </a:t>
            </a:r>
            <a:r>
              <a:rPr lang="pt-BR" sz="2100" b="1" dirty="0"/>
              <a:t>RS</a:t>
            </a:r>
            <a:r>
              <a:rPr lang="pt-BR" sz="2100" dirty="0"/>
              <a:t> – Ligado ao pino GPIO19 do ESP32;</a:t>
            </a:r>
            <a:endParaRPr lang="pt-BR" sz="2100" dirty="0"/>
          </a:p>
          <a:p>
            <a:pPr algn="just"/>
            <a:r>
              <a:rPr lang="pt-BR" sz="2100" dirty="0" smtClean="0"/>
              <a:t>Pino </a:t>
            </a:r>
            <a:r>
              <a:rPr lang="pt-BR" sz="2100" dirty="0"/>
              <a:t>5 LCD – </a:t>
            </a:r>
            <a:r>
              <a:rPr lang="pt-BR" sz="2100" b="1" dirty="0"/>
              <a:t>R/W</a:t>
            </a:r>
            <a:r>
              <a:rPr lang="pt-BR" sz="2100" dirty="0"/>
              <a:t> – Ligado ao barramento negativo GND da fonte;</a:t>
            </a:r>
            <a:endParaRPr lang="pt-BR" sz="2100" dirty="0"/>
          </a:p>
          <a:p>
            <a:pPr algn="just"/>
            <a:r>
              <a:rPr lang="pt-BR" sz="2100" dirty="0" smtClean="0"/>
              <a:t>Pino </a:t>
            </a:r>
            <a:r>
              <a:rPr lang="pt-BR" sz="2100" dirty="0"/>
              <a:t>6 LCD – </a:t>
            </a:r>
            <a:r>
              <a:rPr lang="pt-BR" sz="2100" b="1" dirty="0"/>
              <a:t>E</a:t>
            </a:r>
            <a:r>
              <a:rPr lang="pt-BR" sz="2100" dirty="0"/>
              <a:t> – Ligado ao pino GPIO18 do ESP32;</a:t>
            </a:r>
            <a:endParaRPr lang="pt-BR" sz="2100" dirty="0"/>
          </a:p>
          <a:p>
            <a:pPr algn="just"/>
            <a:r>
              <a:rPr lang="pt-BR" sz="2100" dirty="0" smtClean="0"/>
              <a:t>Pino </a:t>
            </a:r>
            <a:r>
              <a:rPr lang="pt-BR" sz="2100" dirty="0"/>
              <a:t>11 LCD – </a:t>
            </a:r>
            <a:r>
              <a:rPr lang="pt-BR" sz="2100" b="1" dirty="0"/>
              <a:t>DB4</a:t>
            </a:r>
            <a:r>
              <a:rPr lang="pt-BR" sz="2100" dirty="0"/>
              <a:t> – Ligado ao pino GPIO05 do ESP32;</a:t>
            </a:r>
            <a:endParaRPr lang="pt-BR" sz="2100" dirty="0"/>
          </a:p>
          <a:p>
            <a:pPr algn="just"/>
            <a:r>
              <a:rPr lang="pt-BR" sz="2100" dirty="0" smtClean="0"/>
              <a:t>Pino </a:t>
            </a:r>
            <a:r>
              <a:rPr lang="pt-BR" sz="2100" dirty="0"/>
              <a:t>12 LCD – </a:t>
            </a:r>
            <a:r>
              <a:rPr lang="pt-BR" sz="2100" b="1" dirty="0"/>
              <a:t>DB5</a:t>
            </a:r>
            <a:r>
              <a:rPr lang="pt-BR" sz="2100" dirty="0"/>
              <a:t> – Ligado ao pino GPIO17 do ESP32;</a:t>
            </a:r>
            <a:endParaRPr lang="pt-BR" sz="2100" dirty="0"/>
          </a:p>
          <a:p>
            <a:pPr algn="just"/>
            <a:r>
              <a:rPr lang="pt-BR" sz="2100" dirty="0" smtClean="0"/>
              <a:t>Pino </a:t>
            </a:r>
            <a:r>
              <a:rPr lang="pt-BR" sz="2100" dirty="0"/>
              <a:t>13 LCD –</a:t>
            </a:r>
            <a:r>
              <a:rPr lang="pt-BR" sz="2100" b="1" dirty="0"/>
              <a:t> DB6</a:t>
            </a:r>
            <a:r>
              <a:rPr lang="pt-BR" sz="2100" dirty="0"/>
              <a:t> – Ligado ao pino GPIO16 do ESP32;</a:t>
            </a:r>
            <a:endParaRPr lang="pt-BR" sz="2100" dirty="0"/>
          </a:p>
          <a:p>
            <a:pPr algn="just"/>
            <a:r>
              <a:rPr lang="pt-BR" sz="2100" dirty="0" smtClean="0"/>
              <a:t>Pino </a:t>
            </a:r>
            <a:r>
              <a:rPr lang="pt-BR" sz="2100" dirty="0"/>
              <a:t>14 LCD – </a:t>
            </a:r>
            <a:r>
              <a:rPr lang="pt-BR" sz="2100" b="1" dirty="0"/>
              <a:t>DB7</a:t>
            </a:r>
            <a:r>
              <a:rPr lang="pt-BR" sz="2100" dirty="0"/>
              <a:t> – Ligado ao pino GPIO04 do ESP32;</a:t>
            </a:r>
            <a:endParaRPr lang="pt-BR" sz="2100" dirty="0"/>
          </a:p>
          <a:p>
            <a:pPr algn="just"/>
            <a:r>
              <a:rPr lang="pt-BR" sz="2100" dirty="0" smtClean="0"/>
              <a:t>Pino </a:t>
            </a:r>
            <a:r>
              <a:rPr lang="pt-BR" sz="2100" dirty="0"/>
              <a:t>15 LCD – </a:t>
            </a:r>
            <a:r>
              <a:rPr lang="pt-BR" sz="2100" b="1" dirty="0"/>
              <a:t>BPL 5V</a:t>
            </a:r>
            <a:r>
              <a:rPr lang="pt-BR" sz="2100" dirty="0"/>
              <a:t> – Ligado ao barramento positivo da fonte externa;</a:t>
            </a:r>
            <a:endParaRPr lang="pt-BR" sz="2100" dirty="0"/>
          </a:p>
          <a:p>
            <a:pPr algn="just"/>
            <a:r>
              <a:rPr lang="pt-BR" sz="2100" dirty="0" smtClean="0"/>
              <a:t>Pino </a:t>
            </a:r>
            <a:r>
              <a:rPr lang="pt-BR" sz="2100" dirty="0"/>
              <a:t>16 LCD – </a:t>
            </a:r>
            <a:r>
              <a:rPr lang="pt-BR" sz="2100" b="1" dirty="0"/>
              <a:t>GND</a:t>
            </a:r>
            <a:r>
              <a:rPr lang="pt-BR" sz="2100" dirty="0"/>
              <a:t> - Ligado ao barramento negativo GND da fonte externa </a:t>
            </a:r>
            <a:endParaRPr lang="pt-BR" sz="2100" dirty="0"/>
          </a:p>
          <a:p>
            <a:pPr algn="just"/>
            <a:r>
              <a:rPr lang="pt-BR" sz="2100" dirty="0" smtClean="0"/>
              <a:t>Potenciômetro </a:t>
            </a:r>
            <a:r>
              <a:rPr lang="pt-BR" sz="2100" dirty="0"/>
              <a:t>ligado ao barramento positivo e negativo da fonte externa e pino central conectado ao pino 3 do LCD (Para controle de contraste do led LCD);  </a:t>
            </a:r>
            <a:endParaRPr lang="pt-BR" sz="2100" dirty="0"/>
          </a:p>
          <a:p>
            <a:endParaRPr lang="pt-BR" dirty="0"/>
          </a:p>
        </p:txBody>
      </p:sp>
      <p:pic>
        <p:nvPicPr>
          <p:cNvPr id="5" name="Imagem 4"/>
          <p:cNvPicPr>
            <a:picLocks noChangeAspect="1"/>
          </p:cNvPicPr>
          <p:nvPr/>
        </p:nvPicPr>
        <p:blipFill rotWithShape="1">
          <a:blip r:embed="rId2">
            <a:extLst>
              <a:ext uri="{28A0092B-C50C-407E-A947-70E740481C1C}">
                <a14:useLocalDpi xmlns:a14="http://schemas.microsoft.com/office/drawing/2010/main" val="0"/>
              </a:ext>
            </a:extLst>
          </a:blip>
          <a:srcRect t="17944" r="1400" b="19183"/>
          <a:stretch/>
        </p:blipFill>
        <p:spPr>
          <a:xfrm>
            <a:off x="5968821" y="99535"/>
            <a:ext cx="3305181" cy="2107561"/>
          </a:xfrm>
          <a:prstGeom prst="rect">
            <a:avLst/>
          </a:prstGeom>
        </p:spPr>
      </p:pic>
    </p:spTree>
    <p:extLst>
      <p:ext uri="{BB962C8B-B14F-4D97-AF65-F5344CB8AC3E}">
        <p14:creationId xmlns:p14="http://schemas.microsoft.com/office/powerpoint/2010/main" val="468659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Montando circuito </a:t>
            </a:r>
            <a:r>
              <a:rPr lang="pt-BR" b="1" dirty="0" smtClean="0"/>
              <a:t>físico</a:t>
            </a:r>
            <a:br>
              <a:rPr lang="pt-BR" b="1" dirty="0" smtClean="0"/>
            </a:br>
            <a:r>
              <a:rPr lang="pt-BR" b="1" dirty="0" smtClean="0"/>
              <a:t>Modulo RELE 2 canais 5V</a:t>
            </a:r>
            <a:endParaRPr lang="pt-BR" dirty="0"/>
          </a:p>
        </p:txBody>
      </p:sp>
      <p:pic>
        <p:nvPicPr>
          <p:cNvPr id="8" name="Espaço Reservado para Conteú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4099" y="45970"/>
            <a:ext cx="2729903" cy="2114619"/>
          </a:xfrm>
        </p:spPr>
      </p:pic>
      <p:sp>
        <p:nvSpPr>
          <p:cNvPr id="10" name="Espaço Reservado para Conteúdo 2"/>
          <p:cNvSpPr txBox="1">
            <a:spLocks/>
          </p:cNvSpPr>
          <p:nvPr/>
        </p:nvSpPr>
        <p:spPr>
          <a:xfrm>
            <a:off x="677333" y="2160589"/>
            <a:ext cx="8775759" cy="469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pt-BR" sz="2400" b="1" dirty="0" smtClean="0"/>
              <a:t>Para </a:t>
            </a:r>
            <a:r>
              <a:rPr lang="pt-BR" sz="2400" b="1" dirty="0"/>
              <a:t>o modulo RELE 2 canais configuramos as seguintes pinagens:</a:t>
            </a:r>
            <a:endParaRPr lang="pt-BR" sz="2400" dirty="0"/>
          </a:p>
          <a:p>
            <a:pPr algn="just"/>
            <a:r>
              <a:rPr lang="pt-BR" sz="2400" dirty="0" smtClean="0"/>
              <a:t>Pino </a:t>
            </a:r>
            <a:r>
              <a:rPr lang="pt-BR" sz="2400" dirty="0"/>
              <a:t>1 modulo rele - </a:t>
            </a:r>
            <a:r>
              <a:rPr lang="pt-BR" sz="2400" b="1" dirty="0"/>
              <a:t>GND </a:t>
            </a:r>
            <a:r>
              <a:rPr lang="pt-BR" sz="2400" dirty="0"/>
              <a:t>– Ligado ao barramento negativo GND da fonte externa;</a:t>
            </a:r>
            <a:endParaRPr lang="pt-BR" sz="2400" dirty="0"/>
          </a:p>
          <a:p>
            <a:pPr algn="just"/>
            <a:r>
              <a:rPr lang="pt-BR" sz="2400" dirty="0" smtClean="0"/>
              <a:t>Pino </a:t>
            </a:r>
            <a:r>
              <a:rPr lang="pt-BR" sz="2400" dirty="0"/>
              <a:t>2 modulo rele - </a:t>
            </a:r>
            <a:r>
              <a:rPr lang="pt-BR" sz="2400" b="1" dirty="0"/>
              <a:t>Canal 0</a:t>
            </a:r>
            <a:r>
              <a:rPr lang="pt-BR" sz="2400" dirty="0"/>
              <a:t> – Ligado ao pino GPIO22 ESP32;</a:t>
            </a:r>
            <a:endParaRPr lang="pt-BR" sz="2400" dirty="0"/>
          </a:p>
          <a:p>
            <a:pPr algn="just"/>
            <a:r>
              <a:rPr lang="pt-BR" sz="2400" dirty="0" smtClean="0"/>
              <a:t>Pino </a:t>
            </a:r>
            <a:r>
              <a:rPr lang="pt-BR" sz="2400" dirty="0"/>
              <a:t>3 modulo rele - </a:t>
            </a:r>
            <a:r>
              <a:rPr lang="pt-BR" sz="2400" b="1" dirty="0"/>
              <a:t>Canal 1</a:t>
            </a:r>
            <a:r>
              <a:rPr lang="pt-BR" sz="2400" dirty="0"/>
              <a:t> – Ligado ao pino GPIO21 ESP32;</a:t>
            </a:r>
            <a:endParaRPr lang="pt-BR" sz="2400" dirty="0"/>
          </a:p>
          <a:p>
            <a:pPr algn="just"/>
            <a:r>
              <a:rPr lang="pt-BR" sz="2400" dirty="0" smtClean="0"/>
              <a:t>Pino </a:t>
            </a:r>
            <a:r>
              <a:rPr lang="pt-BR" sz="2400" dirty="0"/>
              <a:t>4 modulo rele – </a:t>
            </a:r>
            <a:r>
              <a:rPr lang="pt-BR" sz="2400" b="1" dirty="0"/>
              <a:t>5V</a:t>
            </a:r>
            <a:r>
              <a:rPr lang="pt-BR" sz="2400" dirty="0"/>
              <a:t> – Ligado ao barramento positivo +5V fonte externa</a:t>
            </a:r>
            <a:endParaRPr lang="pt-BR" dirty="0"/>
          </a:p>
        </p:txBody>
      </p:sp>
    </p:spTree>
    <p:extLst>
      <p:ext uri="{BB962C8B-B14F-4D97-AF65-F5344CB8AC3E}">
        <p14:creationId xmlns:p14="http://schemas.microsoft.com/office/powerpoint/2010/main" val="387276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Monitoramento remoto</a:t>
            </a:r>
            <a:r>
              <a:rPr lang="pt-BR" dirty="0" smtClean="0"/>
              <a:t/>
            </a:r>
            <a:br>
              <a:rPr lang="pt-BR" dirty="0" smtClean="0"/>
            </a:br>
            <a:r>
              <a:rPr lang="pt-BR" dirty="0" smtClean="0"/>
              <a:t>Plataforma Blynk App</a:t>
            </a:r>
            <a:br>
              <a:rPr lang="pt-BR" dirty="0" smtClean="0"/>
            </a:br>
            <a:endParaRPr lang="pt-BR" dirty="0"/>
          </a:p>
        </p:txBody>
      </p:sp>
      <p:sp>
        <p:nvSpPr>
          <p:cNvPr id="3" name="Espaço Reservado para Conteúdo 2"/>
          <p:cNvSpPr>
            <a:spLocks noGrp="1"/>
          </p:cNvSpPr>
          <p:nvPr>
            <p:ph idx="1"/>
          </p:nvPr>
        </p:nvSpPr>
        <p:spPr>
          <a:xfrm>
            <a:off x="677334" y="2160589"/>
            <a:ext cx="7681055" cy="3880773"/>
          </a:xfrm>
        </p:spPr>
        <p:txBody>
          <a:bodyPr>
            <a:normAutofit fontScale="85000" lnSpcReduction="20000"/>
          </a:bodyPr>
          <a:lstStyle/>
          <a:p>
            <a:pPr marL="0" indent="0" algn="just">
              <a:buNone/>
            </a:pPr>
            <a:r>
              <a:rPr lang="pt-BR" dirty="0"/>
              <a:t>O Blynk é uma plataforma </a:t>
            </a:r>
            <a:r>
              <a:rPr lang="pt-BR" dirty="0" smtClean="0"/>
              <a:t>IOT </a:t>
            </a:r>
            <a:r>
              <a:rPr lang="pt-BR" dirty="0"/>
              <a:t>que permite realizar comunicação entre um smartphone e diferentes tipos de soluções microcontroladas como Arduino, ESP32, Raspberry Pi de forma simples. Com o Blynk é possível monitorar e controlar dispositivos pelo celular, realizar a comunicação entre dispositivos utilizando o Blynk Cloud sem a necessidade de app, permitindo o envio de e-mails, tweets, notificações push e etc.</a:t>
            </a:r>
          </a:p>
          <a:p>
            <a:pPr algn="just"/>
            <a:r>
              <a:rPr lang="pt-BR" dirty="0"/>
              <a:t>O Blynk possui uma arquitetura simples composta por 3 elementos principais: </a:t>
            </a:r>
          </a:p>
          <a:p>
            <a:pPr algn="just"/>
            <a:r>
              <a:rPr lang="pt-BR" dirty="0"/>
              <a:t>Aplicativo Blynk: Com o aplicativo podemos adicionar e configurar novos dispositivos, adicionar widgets para visualizar dados, adicionar botões de controle e etc. Todos os ajustes são feitos de forma extremamente simples e com poucas interações é possível realizar comunicação com nossa solução microcontrolada. O aplicativo Blynk está disponível para sistemas Android e IOS.</a:t>
            </a:r>
          </a:p>
          <a:p>
            <a:pPr algn="just"/>
            <a:r>
              <a:rPr lang="pt-BR" dirty="0"/>
              <a:t>Servidor Blynk: Esse elemento gerencia toda a comunicação entre o app e os dispositivos microcontrolados. Geralmente utiliza-se o Blynk Cloud, mas é possível executar um servidor Blynk localmente, num Raspberry Pi por exemplo.</a:t>
            </a:r>
          </a:p>
          <a:p>
            <a:pPr algn="just"/>
            <a:r>
              <a:rPr lang="pt-BR" dirty="0"/>
              <a:t>Bibliotecas Blynk: São bibliotecas que trazem rotinas e funções úteis desde controle de GPIO até conexão com o servidor Blynk. Existem Bibliotecas para as plataformas mais populares como Arduino, ESP32/8266 e Raspberry Pi.</a:t>
            </a:r>
          </a:p>
          <a:p>
            <a:endParaRPr lang="pt-BR" dirty="0"/>
          </a:p>
        </p:txBody>
      </p:sp>
      <p:pic>
        <p:nvPicPr>
          <p:cNvPr id="1027" name="Picture 3" descr="bly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389" y="2160589"/>
            <a:ext cx="3808802" cy="388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3596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Problemática</a:t>
            </a:r>
            <a:br>
              <a:rPr lang="pt-BR" dirty="0" smtClean="0"/>
            </a:br>
            <a:r>
              <a:rPr lang="pt-BR" dirty="0" smtClean="0"/>
              <a:t>Principio de funcionamento</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t>O </a:t>
            </a:r>
            <a:r>
              <a:rPr lang="pt-BR" dirty="0"/>
              <a:t>princípio de funcionamento deste protótipo baseia-se no controle de temperatura de um ambiente remoto (iremos simular um sitio repetidor de telecomunicações). Supomos que foi realizado uma pesquisa de campo para instalar equipamentos de rádio frequência RF em um sitio de telecomunicações, cujo uma das características para o bom funcionamento e garantia de estabilidade /disponibilidade acima de 98% dos serviços dispostos, dependem da climatização deste ambiente, o qual foi projetado para não ultrapassar 32 graus Celsius. Caso isso ocorra poderá haver indisponibilidade do serviço devido ao superaquecimento dos transmissores.</a:t>
            </a:r>
            <a:endParaRPr lang="pt-BR" dirty="0"/>
          </a:p>
          <a:p>
            <a:pPr algn="just"/>
            <a:r>
              <a:rPr lang="pt-BR" dirty="0" smtClean="0"/>
              <a:t>No </a:t>
            </a:r>
            <a:r>
              <a:rPr lang="pt-BR" dirty="0"/>
              <a:t>levantamento realizado foi informado que será utilizado duas maquinas refrigeradoras de ar, devendo estas, alternar o ciclo de funcionamento a cada 12 horas afim de manter a temperatura abaixo dos 32º C e caso ocorra o aquecimento, as duas maquinas refrigeradoras deverão atuar de forma conjunta para diminuir a temperatura e estabilizar a climatização do ambiente abaixo do nível projetado. </a:t>
            </a:r>
            <a:endParaRPr lang="pt-BR" dirty="0"/>
          </a:p>
          <a:p>
            <a:pPr algn="just"/>
            <a:r>
              <a:rPr lang="pt-BR" dirty="0" smtClean="0"/>
              <a:t>Este </a:t>
            </a:r>
            <a:r>
              <a:rPr lang="pt-BR" dirty="0"/>
              <a:t>protótipo desenvolvido com MCU ESP32 realizara a cada 2 segundos a varredura da temperatura ambiente através do sensor </a:t>
            </a:r>
            <a:r>
              <a:rPr lang="pt-BR" b="1" dirty="0"/>
              <a:t>DS18B20 </a:t>
            </a:r>
            <a:r>
              <a:rPr lang="pt-BR" dirty="0"/>
              <a:t>(variável de controle). Através dos dados dispostos pelo sensor, programamos o </a:t>
            </a:r>
            <a:r>
              <a:rPr lang="pt-BR" b="1" dirty="0"/>
              <a:t>modulo rele dois canais</a:t>
            </a:r>
            <a:r>
              <a:rPr lang="pt-BR" dirty="0"/>
              <a:t> para trabalharem ciclos alternados enquanto a temperatura estiver abaixo do nível desejado. Se a temperatura ultrapassar o nível desejado, o MCU imediatamente enviara sinais para os </a:t>
            </a:r>
            <a:r>
              <a:rPr lang="pt-BR" b="1" dirty="0"/>
              <a:t>dois canais do modulo rele</a:t>
            </a:r>
            <a:r>
              <a:rPr lang="pt-BR" dirty="0"/>
              <a:t>, atuarem e estabilizarem a climatização. Para a visualização da temperatura no local, será utilizado um display </a:t>
            </a:r>
            <a:r>
              <a:rPr lang="pt-BR" b="1" dirty="0"/>
              <a:t>LCD 16x2 </a:t>
            </a:r>
            <a:r>
              <a:rPr lang="pt-BR" dirty="0"/>
              <a:t>que fornecerá as informações de temperatura ambiente, bem como o estado temperatura normal/ temperatura alta. Para o controle e monitoramento remoto, será utilizado a</a:t>
            </a:r>
            <a:r>
              <a:rPr lang="pt-BR" b="1" dirty="0"/>
              <a:t> plataforma Blynk, </a:t>
            </a:r>
            <a:r>
              <a:rPr lang="pt-BR" dirty="0"/>
              <a:t>que fara o controle (</a:t>
            </a:r>
            <a:r>
              <a:rPr lang="pt-BR" b="1" dirty="0"/>
              <a:t>via Widgets</a:t>
            </a:r>
            <a:r>
              <a:rPr lang="pt-BR" dirty="0"/>
              <a:t>) e enviara notificações de alarme via </a:t>
            </a:r>
            <a:r>
              <a:rPr lang="pt-BR" b="1" dirty="0"/>
              <a:t>e-mail</a:t>
            </a:r>
            <a:r>
              <a:rPr lang="pt-BR" dirty="0"/>
              <a:t> para o centro de gerencia, alertando a mudança no estado da climatização, o qual tomara as devidas providencias de manutenção e operação do sistema.</a:t>
            </a:r>
            <a:endParaRPr lang="pt-BR" dirty="0">
              <a:effectLst/>
            </a:endParaRPr>
          </a:p>
        </p:txBody>
      </p:sp>
    </p:spTree>
    <p:extLst>
      <p:ext uri="{BB962C8B-B14F-4D97-AF65-F5344CB8AC3E}">
        <p14:creationId xmlns:p14="http://schemas.microsoft.com/office/powerpoint/2010/main" val="2247727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Código </a:t>
            </a:r>
            <a:r>
              <a:rPr lang="pt-BR" b="1" dirty="0"/>
              <a:t>fonte do projeto</a:t>
            </a:r>
            <a:endParaRPr lang="pt-BR" dirty="0"/>
          </a:p>
        </p:txBody>
      </p:sp>
      <p:sp>
        <p:nvSpPr>
          <p:cNvPr id="3" name="Espaço Reservado para Conteúdo 2"/>
          <p:cNvSpPr>
            <a:spLocks noGrp="1"/>
          </p:cNvSpPr>
          <p:nvPr>
            <p:ph idx="1"/>
          </p:nvPr>
        </p:nvSpPr>
        <p:spPr/>
        <p:txBody>
          <a:bodyPr/>
          <a:lstStyle/>
          <a:p>
            <a:pPr marL="0" indent="0">
              <a:buNone/>
            </a:pPr>
            <a:r>
              <a:rPr lang="pt-BR" dirty="0" smtClean="0"/>
              <a:t>O </a:t>
            </a:r>
            <a:r>
              <a:rPr lang="pt-BR" dirty="0"/>
              <a:t>código fonte deste projeto pode ser verificado e baixado através do seguinte </a:t>
            </a:r>
            <a:r>
              <a:rPr lang="pt-BR" dirty="0" smtClean="0"/>
              <a:t>link no GitHub: </a:t>
            </a:r>
            <a:endParaRPr lang="pt-BR" dirty="0"/>
          </a:p>
          <a:p>
            <a:endParaRPr lang="pt-BR" dirty="0"/>
          </a:p>
          <a:p>
            <a:r>
              <a:rPr lang="pt-BR" dirty="0">
                <a:solidFill>
                  <a:srgbClr val="0070C0"/>
                </a:solidFill>
                <a:hlinkClick r:id="rId2"/>
              </a:rPr>
              <a:t>https://github.com/pommot/Microcontroladores_ESP32_Projeto_Controle_Temperatura.git</a:t>
            </a:r>
            <a:r>
              <a:rPr lang="pt-BR" dirty="0">
                <a:solidFill>
                  <a:srgbClr val="0070C0"/>
                </a:solidFill>
              </a:rPr>
              <a:t> </a:t>
            </a:r>
          </a:p>
          <a:p>
            <a:endParaRPr lang="pt-BR" dirty="0"/>
          </a:p>
        </p:txBody>
      </p:sp>
    </p:spTree>
    <p:extLst>
      <p:ext uri="{BB962C8B-B14F-4D97-AF65-F5344CB8AC3E}">
        <p14:creationId xmlns:p14="http://schemas.microsoft.com/office/powerpoint/2010/main" val="4111952516"/>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1272</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Trebuchet MS</vt:lpstr>
      <vt:lpstr>Wingdings 3</vt:lpstr>
      <vt:lpstr>Facetado</vt:lpstr>
      <vt:lpstr>  IFMT Engenharia de controle e automação Microcontroladores Professor: Dr. Alberto Mascarenhas Discente: André Maia</vt:lpstr>
      <vt:lpstr>Proposta do projeto</vt:lpstr>
      <vt:lpstr>Materiais utilizados</vt:lpstr>
      <vt:lpstr>Montando circuito físico Sensor DS18B20 Dallas</vt:lpstr>
      <vt:lpstr>Montando circuito físico Display LCD 16x2</vt:lpstr>
      <vt:lpstr>Montando circuito físico Modulo RELE 2 canais 5V</vt:lpstr>
      <vt:lpstr>Monitoramento remoto Plataforma Blynk App </vt:lpstr>
      <vt:lpstr>Problemática Principio de funcionamento</vt:lpstr>
      <vt:lpstr>Código fonte do projeto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Microcontroladores Professor: Dr. Alberto Mascarenhas</dc:title>
  <dc:creator>André</dc:creator>
  <cp:lastModifiedBy>André</cp:lastModifiedBy>
  <cp:revision>7</cp:revision>
  <dcterms:created xsi:type="dcterms:W3CDTF">2021-10-24T15:59:16Z</dcterms:created>
  <dcterms:modified xsi:type="dcterms:W3CDTF">2021-10-24T17:00:38Z</dcterms:modified>
</cp:coreProperties>
</file>