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5" r:id="rId2"/>
    <p:sldId id="257" r:id="rId3"/>
    <p:sldId id="261" r:id="rId4"/>
    <p:sldId id="258" r:id="rId5"/>
    <p:sldId id="259" r:id="rId6"/>
    <p:sldId id="287" r:id="rId7"/>
    <p:sldId id="260" r:id="rId8"/>
    <p:sldId id="262" r:id="rId9"/>
    <p:sldId id="288" r:id="rId10"/>
    <p:sldId id="263" r:id="rId11"/>
    <p:sldId id="292" r:id="rId12"/>
    <p:sldId id="290" r:id="rId13"/>
    <p:sldId id="264" r:id="rId14"/>
    <p:sldId id="265" r:id="rId15"/>
    <p:sldId id="266" r:id="rId16"/>
    <p:sldId id="267" r:id="rId17"/>
    <p:sldId id="268" r:id="rId18"/>
    <p:sldId id="269" r:id="rId19"/>
    <p:sldId id="270" r:id="rId20"/>
    <p:sldId id="301" r:id="rId21"/>
    <p:sldId id="297" r:id="rId22"/>
    <p:sldId id="299" r:id="rId23"/>
    <p:sldId id="300" r:id="rId24"/>
    <p:sldId id="272" r:id="rId25"/>
    <p:sldId id="294" r:id="rId26"/>
    <p:sldId id="274" r:id="rId27"/>
    <p:sldId id="275" r:id="rId28"/>
    <p:sldId id="295" r:id="rId29"/>
    <p:sldId id="276" r:id="rId30"/>
    <p:sldId id="277" r:id="rId31"/>
    <p:sldId id="278" r:id="rId32"/>
    <p:sldId id="279" r:id="rId33"/>
    <p:sldId id="280" r:id="rId34"/>
    <p:sldId id="281" r:id="rId35"/>
    <p:sldId id="282" r:id="rId36"/>
    <p:sldId id="296" r:id="rId37"/>
    <p:sldId id="283" r:id="rId38"/>
    <p:sldId id="28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54" autoAdjust="0"/>
  </p:normalViewPr>
  <p:slideViewPr>
    <p:cSldViewPr>
      <p:cViewPr varScale="1">
        <p:scale>
          <a:sx n="46" d="100"/>
          <a:sy n="46" d="100"/>
        </p:scale>
        <p:origin x="804" y="36"/>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21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3BEA9-0693-47E2-BCE0-A21F55E18ECC}" type="datetimeFigureOut">
              <a:rPr lang="th-TH" smtClean="0"/>
              <a:pPr/>
              <a:t>27/08/61</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08448-412E-44EA-821A-812E43F54BF0}" type="slidenum">
              <a:rPr lang="th-TH" smtClean="0"/>
              <a:pPr/>
              <a:t>‹#›</a:t>
            </a:fld>
            <a:endParaRPr lang="th-TH"/>
          </a:p>
        </p:txBody>
      </p:sp>
    </p:spTree>
    <p:extLst>
      <p:ext uri="{BB962C8B-B14F-4D97-AF65-F5344CB8AC3E}">
        <p14:creationId xmlns:p14="http://schemas.microsoft.com/office/powerpoint/2010/main" val="111916343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a:t>
            </a:fld>
            <a:endParaRPr lang="th-TH"/>
          </a:p>
        </p:txBody>
      </p:sp>
    </p:spTree>
    <p:extLst>
      <p:ext uri="{BB962C8B-B14F-4D97-AF65-F5344CB8AC3E}">
        <p14:creationId xmlns:p14="http://schemas.microsoft.com/office/powerpoint/2010/main" val="207708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13</a:t>
            </a:fld>
            <a:endParaRPr lang="th-TH"/>
          </a:p>
        </p:txBody>
      </p:sp>
    </p:spTree>
    <p:extLst>
      <p:ext uri="{BB962C8B-B14F-4D97-AF65-F5344CB8AC3E}">
        <p14:creationId xmlns:p14="http://schemas.microsoft.com/office/powerpoint/2010/main" val="106215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15</a:t>
            </a:fld>
            <a:endParaRPr lang="th-TH"/>
          </a:p>
        </p:txBody>
      </p:sp>
    </p:spTree>
    <p:extLst>
      <p:ext uri="{BB962C8B-B14F-4D97-AF65-F5344CB8AC3E}">
        <p14:creationId xmlns:p14="http://schemas.microsoft.com/office/powerpoint/2010/main" val="2402495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dirty="0"/>
              <a:t>Below, the parent printed out its message first</a:t>
            </a:r>
          </a:p>
          <a:p>
            <a:pPr lvl="1">
              <a:buNone/>
            </a:pPr>
            <a:r>
              <a:rPr lang="en-US" dirty="0"/>
              <a:t>hello world (pid:29146)</a:t>
            </a:r>
          </a:p>
          <a:p>
            <a:pPr lvl="1">
              <a:buNone/>
            </a:pPr>
            <a:r>
              <a:rPr lang="en-US" dirty="0"/>
              <a:t>hello, I am parent of 29147 (pid:29146)</a:t>
            </a:r>
          </a:p>
          <a:p>
            <a:pPr lvl="1">
              <a:buNone/>
            </a:pPr>
            <a:r>
              <a:rPr lang="en-US" dirty="0"/>
              <a:t>hello, I am child (pid:29147)</a:t>
            </a:r>
          </a:p>
          <a:p>
            <a:pPr marL="285750" indent="-285750">
              <a:buFont typeface="Arial" pitchFamily="34" charset="0"/>
              <a:buChar char="•"/>
            </a:pPr>
            <a:r>
              <a:rPr lang="en-US" dirty="0"/>
              <a:t>Result could be</a:t>
            </a:r>
          </a:p>
          <a:p>
            <a:pPr lvl="1">
              <a:buNone/>
            </a:pPr>
            <a:r>
              <a:rPr lang="en-US" dirty="0"/>
              <a:t>hello world (pid:29146)</a:t>
            </a:r>
          </a:p>
          <a:p>
            <a:pPr lvl="1">
              <a:buNone/>
            </a:pPr>
            <a:r>
              <a:rPr lang="en-US" dirty="0"/>
              <a:t>hello, I am child (pid:29147)</a:t>
            </a:r>
          </a:p>
          <a:p>
            <a:pPr lvl="1">
              <a:buNone/>
            </a:pPr>
            <a:r>
              <a:rPr lang="en-US" dirty="0"/>
              <a:t>hello, I am parent of 29147 (pid:29146)</a:t>
            </a:r>
          </a:p>
          <a:p>
            <a:pPr>
              <a:buFont typeface="Arial" pitchFamily="34" charset="0"/>
              <a:buChar char="•"/>
            </a:pP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16</a:t>
            </a:fld>
            <a:endParaRPr lang="th-TH"/>
          </a:p>
        </p:txBody>
      </p:sp>
    </p:spTree>
    <p:extLst>
      <p:ext uri="{BB962C8B-B14F-4D97-AF65-F5344CB8AC3E}">
        <p14:creationId xmlns:p14="http://schemas.microsoft.com/office/powerpoint/2010/main" val="1313581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This system call won’t return until the child has run and exited</a:t>
            </a:r>
          </a:p>
          <a:p>
            <a:pPr marL="285750" indent="-285750">
              <a:buFont typeface="Arial" pitchFamily="34" charset="0"/>
              <a:buChar char="•"/>
            </a:pPr>
            <a:r>
              <a:rPr lang="en-US" sz="1800" kern="1200" baseline="0" dirty="0">
                <a:solidFill>
                  <a:schemeClr val="tx1"/>
                </a:solidFill>
                <a:latin typeface="+mn-lt"/>
                <a:ea typeface="+mn-ea"/>
                <a:cs typeface="+mn-cs"/>
              </a:rPr>
              <a:t>Thus, even when the parent runs first, it waits for the child to finish running, then </a:t>
            </a:r>
            <a:r>
              <a:rPr lang="en-US" sz="1800" b="1" kern="1200" baseline="0" dirty="0">
                <a:solidFill>
                  <a:schemeClr val="tx1"/>
                </a:solidFill>
                <a:latin typeface="+mn-lt"/>
                <a:ea typeface="+mn-ea"/>
                <a:cs typeface="+mn-cs"/>
              </a:rPr>
              <a:t>wait()</a:t>
            </a:r>
            <a:r>
              <a:rPr lang="en-US" sz="1800" kern="1200" baseline="0" dirty="0">
                <a:solidFill>
                  <a:schemeClr val="tx1"/>
                </a:solidFill>
                <a:latin typeface="+mn-lt"/>
                <a:ea typeface="+mn-ea"/>
                <a:cs typeface="+mn-cs"/>
              </a:rPr>
              <a:t> returns, and then the parent prints its message</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18</a:t>
            </a:fld>
            <a:endParaRPr lang="th-TH"/>
          </a:p>
        </p:txBody>
      </p:sp>
    </p:spTree>
    <p:extLst>
      <p:ext uri="{BB962C8B-B14F-4D97-AF65-F5344CB8AC3E}">
        <p14:creationId xmlns:p14="http://schemas.microsoft.com/office/powerpoint/2010/main" val="17067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Behavior: OS does not create a new process – rather, it transforms the currently running program into a different running program (e.g. </a:t>
            </a:r>
            <a:r>
              <a:rPr lang="en-US" sz="1800" kern="1200" baseline="0" dirty="0" err="1">
                <a:solidFill>
                  <a:schemeClr val="tx1"/>
                </a:solidFill>
                <a:latin typeface="+mn-lt"/>
                <a:ea typeface="+mn-ea"/>
                <a:cs typeface="+mn-cs"/>
              </a:rPr>
              <a:t>word_count</a:t>
            </a:r>
            <a:r>
              <a:rPr lang="en-US" sz="1800" kern="1200" baseline="0" dirty="0">
                <a:solidFill>
                  <a:schemeClr val="tx1"/>
                </a:solidFill>
                <a:latin typeface="+mn-lt"/>
                <a:ea typeface="+mn-ea"/>
                <a:cs typeface="+mn-cs"/>
              </a:rPr>
              <a:t>)  </a:t>
            </a:r>
          </a:p>
          <a:p>
            <a:pPr marL="285750" indent="-285750">
              <a:buFont typeface="Arial" pitchFamily="34" charset="0"/>
              <a:buChar char="•"/>
            </a:pPr>
            <a:r>
              <a:rPr lang="en-US" sz="1800" kern="1200" baseline="0" dirty="0">
                <a:solidFill>
                  <a:schemeClr val="tx1"/>
                </a:solidFill>
                <a:latin typeface="+mn-lt"/>
                <a:ea typeface="+mn-ea"/>
                <a:cs typeface="+mn-cs"/>
              </a:rPr>
              <a:t>After the </a:t>
            </a:r>
            <a:r>
              <a:rPr lang="en-US" sz="1800" b="1" kern="1200" baseline="0" dirty="0">
                <a:solidFill>
                  <a:schemeClr val="tx1"/>
                </a:solidFill>
                <a:latin typeface="+mn-lt"/>
                <a:ea typeface="+mn-ea"/>
                <a:cs typeface="+mn-cs"/>
              </a:rPr>
              <a:t>exec()</a:t>
            </a:r>
            <a:r>
              <a:rPr lang="en-US" sz="1800" kern="1200" baseline="0" dirty="0">
                <a:solidFill>
                  <a:schemeClr val="tx1"/>
                </a:solidFill>
                <a:latin typeface="+mn-lt"/>
                <a:ea typeface="+mn-ea"/>
                <a:cs typeface="+mn-cs"/>
              </a:rPr>
              <a:t> in the child, it is almost as if the original code (created by </a:t>
            </a:r>
            <a:r>
              <a:rPr lang="en-US" sz="1800" b="1" kern="1200" baseline="0" dirty="0">
                <a:solidFill>
                  <a:schemeClr val="tx1"/>
                </a:solidFill>
                <a:latin typeface="+mn-lt"/>
                <a:ea typeface="+mn-ea"/>
                <a:cs typeface="+mn-cs"/>
              </a:rPr>
              <a:t>fork()</a:t>
            </a:r>
            <a:r>
              <a:rPr lang="en-US" sz="1800" kern="1200" baseline="0" dirty="0">
                <a:solidFill>
                  <a:schemeClr val="tx1"/>
                </a:solidFill>
                <a:latin typeface="+mn-lt"/>
                <a:ea typeface="+mn-ea"/>
                <a:cs typeface="+mn-cs"/>
              </a:rPr>
              <a:t>) never ran</a:t>
            </a:r>
          </a:p>
          <a:p>
            <a:pPr marL="285750" indent="-285750">
              <a:buFont typeface="Arial" pitchFamily="34" charset="0"/>
              <a:buChar char="•"/>
            </a:pPr>
            <a:r>
              <a:rPr lang="en-US" dirty="0"/>
              <a:t>The functions differ in the way they take their arguments and the way they search for the file name</a:t>
            </a:r>
          </a:p>
          <a:p>
            <a:pPr marL="285750" indent="-285750">
              <a:buFont typeface="Arial" pitchFamily="34" charset="0"/>
              <a:buChar char="•"/>
            </a:pPr>
            <a:r>
              <a:rPr lang="en-US" dirty="0"/>
              <a:t>e.g. The </a:t>
            </a:r>
            <a:r>
              <a:rPr lang="en-US" b="1" dirty="0" err="1"/>
              <a:t>execvp</a:t>
            </a:r>
            <a:r>
              <a:rPr lang="en-US" b="1" dirty="0"/>
              <a:t>()</a:t>
            </a:r>
            <a:r>
              <a:rPr lang="en-US" dirty="0"/>
              <a:t> function takes an array of strings and searches the directories listed in the PATH environment variable</a:t>
            </a:r>
          </a:p>
          <a:p>
            <a:pPr>
              <a:buFont typeface="Arial" pitchFamily="34" charset="0"/>
              <a:buChar char="•"/>
            </a:pP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19</a:t>
            </a:fld>
            <a:endParaRPr lang="th-TH"/>
          </a:p>
        </p:txBody>
      </p:sp>
    </p:spTree>
    <p:extLst>
      <p:ext uri="{BB962C8B-B14F-4D97-AF65-F5344CB8AC3E}">
        <p14:creationId xmlns:p14="http://schemas.microsoft.com/office/powerpoint/2010/main" val="33957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1"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3200" dirty="0"/>
              <a:t>A Unix shell is a command-line interpreter that provides a traditional Unix-like command line interface</a:t>
            </a:r>
          </a:p>
          <a:p>
            <a:pPr marL="342900" marR="0" lvl="1" indent="-342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3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008448-412E-44EA-821A-812E43F54BF0}" type="slidenum">
              <a:rPr lang="th-TH" smtClean="0"/>
              <a:pPr/>
              <a:t>21</a:t>
            </a:fld>
            <a:endParaRPr lang="th-TH"/>
          </a:p>
        </p:txBody>
      </p:sp>
    </p:spTree>
    <p:extLst>
      <p:ext uri="{BB962C8B-B14F-4D97-AF65-F5344CB8AC3E}">
        <p14:creationId xmlns:p14="http://schemas.microsoft.com/office/powerpoint/2010/main" val="592283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23</a:t>
            </a:fld>
            <a:endParaRPr lang="th-TH"/>
          </a:p>
        </p:txBody>
      </p:sp>
    </p:spTree>
    <p:extLst>
      <p:ext uri="{BB962C8B-B14F-4D97-AF65-F5344CB8AC3E}">
        <p14:creationId xmlns:p14="http://schemas.microsoft.com/office/powerpoint/2010/main" val="243623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Beyond </a:t>
            </a:r>
            <a:r>
              <a:rPr lang="en-US" sz="1800" b="1" kern="1200" baseline="0" dirty="0">
                <a:solidFill>
                  <a:schemeClr val="tx1"/>
                </a:solidFill>
                <a:latin typeface="+mn-lt"/>
                <a:ea typeface="+mn-ea"/>
                <a:cs typeface="+mn-cs"/>
              </a:rPr>
              <a:t>fork()</a:t>
            </a:r>
            <a:r>
              <a:rPr lang="en-US" sz="1800" kern="1200" baseline="0" dirty="0">
                <a:solidFill>
                  <a:schemeClr val="tx1"/>
                </a:solidFill>
                <a:latin typeface="+mn-lt"/>
                <a:ea typeface="+mn-ea"/>
                <a:cs typeface="+mn-cs"/>
              </a:rPr>
              <a:t>, </a:t>
            </a:r>
            <a:r>
              <a:rPr lang="en-US" sz="1800" b="1" kern="1200" baseline="0" dirty="0">
                <a:solidFill>
                  <a:schemeClr val="tx1"/>
                </a:solidFill>
                <a:latin typeface="+mn-lt"/>
                <a:ea typeface="+mn-ea"/>
                <a:cs typeface="+mn-cs"/>
              </a:rPr>
              <a:t>exec()</a:t>
            </a:r>
            <a:r>
              <a:rPr lang="en-US" sz="1800" kern="1200" baseline="0" dirty="0">
                <a:solidFill>
                  <a:schemeClr val="tx1"/>
                </a:solidFill>
                <a:latin typeface="+mn-lt"/>
                <a:ea typeface="+mn-ea"/>
                <a:cs typeface="+mn-cs"/>
              </a:rPr>
              <a:t>, and </a:t>
            </a:r>
            <a:r>
              <a:rPr lang="en-US" sz="1800" b="1" kern="1200" baseline="0" dirty="0">
                <a:solidFill>
                  <a:schemeClr val="tx1"/>
                </a:solidFill>
                <a:latin typeface="+mn-lt"/>
                <a:ea typeface="+mn-ea"/>
                <a:cs typeface="+mn-cs"/>
              </a:rPr>
              <a:t>wait()</a:t>
            </a:r>
            <a:r>
              <a:rPr lang="en-US" sz="1800" kern="1200" baseline="0" dirty="0">
                <a:solidFill>
                  <a:schemeClr val="tx1"/>
                </a:solidFill>
                <a:latin typeface="+mn-lt"/>
                <a:ea typeface="+mn-ea"/>
                <a:cs typeface="+mn-cs"/>
              </a:rPr>
              <a:t>, there are a lot of other interfaces for interacting with processes in Unix systems</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24</a:t>
            </a:fld>
            <a:endParaRPr lang="th-TH"/>
          </a:p>
        </p:txBody>
      </p:sp>
    </p:spTree>
    <p:extLst>
      <p:ext uri="{BB962C8B-B14F-4D97-AF65-F5344CB8AC3E}">
        <p14:creationId xmlns:p14="http://schemas.microsoft.com/office/powerpoint/2010/main" val="3834793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25</a:t>
            </a:fld>
            <a:endParaRPr lang="th-TH"/>
          </a:p>
        </p:txBody>
      </p:sp>
    </p:spTree>
    <p:extLst>
      <p:ext uri="{BB962C8B-B14F-4D97-AF65-F5344CB8AC3E}">
        <p14:creationId xmlns:p14="http://schemas.microsoft.com/office/powerpoint/2010/main" val="1062151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Control is particularly important to the OS, as it is in charge of resources – without it, a process could simply run forever and take over the machine, or access information that it shouldn’t be allowed to access</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26</a:t>
            </a:fld>
            <a:endParaRPr lang="th-TH"/>
          </a:p>
        </p:txBody>
      </p:sp>
    </p:spTree>
    <p:extLst>
      <p:ext uri="{BB962C8B-B14F-4D97-AF65-F5344CB8AC3E}">
        <p14:creationId xmlns:p14="http://schemas.microsoft.com/office/powerpoint/2010/main" val="184183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 mechanism provides the answer to a </a:t>
            </a:r>
            <a:r>
              <a:rPr lang="en-US" b="1" dirty="0"/>
              <a:t>how</a:t>
            </a:r>
            <a:r>
              <a:rPr lang="en-US" dirty="0"/>
              <a:t> question, e.g. how does an operating system perform a context switch? </a:t>
            </a:r>
          </a:p>
          <a:p>
            <a:pPr marL="285750" indent="-285750">
              <a:buFont typeface="Arial" panose="020B0604020202020204" pitchFamily="34" charset="0"/>
              <a:buChar char="•"/>
            </a:pPr>
            <a:r>
              <a:rPr lang="en-US" dirty="0"/>
              <a:t>The policy provides the answer to a </a:t>
            </a:r>
            <a:r>
              <a:rPr lang="en-US" b="1" dirty="0"/>
              <a:t>which</a:t>
            </a:r>
            <a:r>
              <a:rPr lang="en-US" dirty="0"/>
              <a:t> question, e.g. which process should the operating system run next? </a:t>
            </a:r>
          </a:p>
          <a:p>
            <a:pPr marL="285750" indent="-285750">
              <a:buFont typeface="Arial" panose="020B0604020202020204" pitchFamily="34" charset="0"/>
              <a:buChar char="•"/>
            </a:pPr>
            <a:r>
              <a:rPr lang="en-US" dirty="0"/>
              <a:t>Separating the two allows one easily to change policies without having to rethink the mechanism and is thus a form of modularity</a:t>
            </a:r>
          </a:p>
        </p:txBody>
      </p:sp>
      <p:sp>
        <p:nvSpPr>
          <p:cNvPr id="4" name="Slide Number Placeholder 3"/>
          <p:cNvSpPr>
            <a:spLocks noGrp="1"/>
          </p:cNvSpPr>
          <p:nvPr>
            <p:ph type="sldNum" sz="quarter" idx="10"/>
          </p:nvPr>
        </p:nvSpPr>
        <p:spPr/>
        <p:txBody>
          <a:bodyPr/>
          <a:lstStyle/>
          <a:p>
            <a:fld id="{7E008448-412E-44EA-821A-812E43F54BF0}" type="slidenum">
              <a:rPr lang="th-TH" smtClean="0"/>
              <a:pPr/>
              <a:t>2</a:t>
            </a:fld>
            <a:endParaRPr lang="th-TH"/>
          </a:p>
        </p:txBody>
      </p:sp>
    </p:spTree>
    <p:extLst>
      <p:ext uri="{BB962C8B-B14F-4D97-AF65-F5344CB8AC3E}">
        <p14:creationId xmlns:p14="http://schemas.microsoft.com/office/powerpoint/2010/main" val="2329481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 typeface="Arial" pitchFamily="34" charset="0"/>
              <a:buChar char="•"/>
            </a:pPr>
            <a:r>
              <a:rPr lang="en-US" sz="1800" kern="1200" baseline="0" dirty="0">
                <a:solidFill>
                  <a:schemeClr val="tx1"/>
                </a:solidFill>
                <a:latin typeface="+mn-lt"/>
                <a:ea typeface="+mn-ea"/>
                <a:cs typeface="+mn-cs"/>
              </a:rPr>
              <a:t>Direct execution has the obvious advantage of being fast – the program runs natively on the hardware CPU and thus executes as quickly</a:t>
            </a:r>
          </a:p>
          <a:p>
            <a:pPr marL="285750" indent="-285750">
              <a:buFont typeface="Arial" pitchFamily="34" charset="0"/>
              <a:buChar char="•"/>
            </a:pPr>
            <a:r>
              <a:rPr lang="en-US" sz="2000" dirty="0"/>
              <a:t>If we just run a program, how can the OS make sure the program doesn’t do anything that it is not supposed to?</a:t>
            </a:r>
          </a:p>
          <a:p>
            <a:pPr marL="285750" indent="-285750">
              <a:buFont typeface="Arial" pitchFamily="34" charset="0"/>
              <a:buChar char="•"/>
            </a:pPr>
            <a:r>
              <a:rPr lang="en-US" sz="2000" kern="1200" baseline="0" dirty="0">
                <a:solidFill>
                  <a:schemeClr val="tx1"/>
                </a:solidFill>
                <a:latin typeface="+mn-lt"/>
                <a:ea typeface="+mn-ea"/>
                <a:cs typeface="+mn-cs"/>
              </a:rPr>
              <a:t>When we are running a process, how does the operating system stop it from running and switch to another process?</a:t>
            </a:r>
          </a:p>
          <a:p>
            <a:pPr marL="285750" indent="-285750">
              <a:buFont typeface="Arial" pitchFamily="34" charset="0"/>
              <a:buChar char="•"/>
            </a:pPr>
            <a:r>
              <a:rPr lang="en-US" sz="1800" kern="1200" baseline="0" dirty="0">
                <a:solidFill>
                  <a:schemeClr val="tx1"/>
                </a:solidFill>
                <a:latin typeface="+mn-lt"/>
                <a:ea typeface="+mn-ea"/>
                <a:cs typeface="+mn-cs"/>
              </a:rPr>
              <a:t>One approach would simply be to let any process do whatever it wants in terms of I/O and other related operations</a:t>
            </a:r>
          </a:p>
          <a:p>
            <a:pPr marL="285750" lvl="0" indent="-285750">
              <a:buFont typeface="Arial" pitchFamily="34" charset="0"/>
              <a:buChar char="•"/>
            </a:pPr>
            <a:r>
              <a:rPr lang="en-US" sz="1800" kern="1200" baseline="0" dirty="0">
                <a:solidFill>
                  <a:schemeClr val="tx1"/>
                </a:solidFill>
                <a:latin typeface="+mn-lt"/>
                <a:ea typeface="+mn-ea"/>
                <a:cs typeface="+mn-cs"/>
              </a:rPr>
              <a:t>However, doing so would prevent the construction of many kinds of systems that are desirable</a:t>
            </a:r>
          </a:p>
          <a:p>
            <a:pPr marL="285750" lvl="0" indent="-285750">
              <a:buFont typeface="Arial" pitchFamily="34" charset="0"/>
              <a:buChar char="•"/>
            </a:pPr>
            <a:r>
              <a:rPr lang="en-US" sz="1800" kern="1200" baseline="0" dirty="0">
                <a:solidFill>
                  <a:schemeClr val="tx1"/>
                </a:solidFill>
                <a:latin typeface="+mn-lt"/>
                <a:ea typeface="+mn-ea"/>
                <a:cs typeface="+mn-cs"/>
              </a:rPr>
              <a:t>For example, if we wish to build a file system that checks permissions before granting access to a file, we can’t simply let any user process issue I/Os to the disk</a:t>
            </a:r>
            <a:endParaRPr lang="th-TH" sz="2000"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27</a:t>
            </a:fld>
            <a:endParaRPr lang="th-TH"/>
          </a:p>
        </p:txBody>
      </p:sp>
    </p:spTree>
    <p:extLst>
      <p:ext uri="{BB962C8B-B14F-4D97-AF65-F5344CB8AC3E}">
        <p14:creationId xmlns:p14="http://schemas.microsoft.com/office/powerpoint/2010/main" val="2182964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Obviously the calling process can’t specify an address to jump to (as you would when making a procedure call) – this would allow programs to jump anywhere into the kernel which clearly is a bad idea (imagine jumping into code to access a file, but just after a permission check)</a:t>
            </a:r>
          </a:p>
          <a:p>
            <a:pPr marL="285750" indent="-285750">
              <a:buFont typeface="Arial" pitchFamily="34" charset="0"/>
              <a:buChar char="•"/>
            </a:pPr>
            <a:r>
              <a:rPr lang="en-US" sz="1800" kern="1200" baseline="0" dirty="0">
                <a:solidFill>
                  <a:schemeClr val="tx1"/>
                </a:solidFill>
                <a:latin typeface="+mn-lt"/>
                <a:ea typeface="+mn-ea"/>
                <a:cs typeface="+mn-cs"/>
              </a:rPr>
              <a:t>The OS informs the hardware of the locations of these </a:t>
            </a:r>
            <a:r>
              <a:rPr lang="en-US" sz="1800" b="1" kern="1200" baseline="0" dirty="0">
                <a:solidFill>
                  <a:schemeClr val="tx1"/>
                </a:solidFill>
                <a:latin typeface="+mn-lt"/>
                <a:ea typeface="+mn-ea"/>
                <a:cs typeface="+mn-cs"/>
              </a:rPr>
              <a:t>trap handlers, </a:t>
            </a:r>
            <a:r>
              <a:rPr lang="en-US" sz="1800" b="0" kern="1200" baseline="0" dirty="0">
                <a:solidFill>
                  <a:schemeClr val="tx1"/>
                </a:solidFill>
                <a:latin typeface="+mn-lt"/>
                <a:ea typeface="+mn-ea"/>
                <a:cs typeface="+mn-cs"/>
              </a:rPr>
              <a:t>usually</a:t>
            </a:r>
            <a:r>
              <a:rPr lang="en-US" sz="1800" b="1" kern="1200" baseline="0" dirty="0">
                <a:solidFill>
                  <a:schemeClr val="tx1"/>
                </a:solidFill>
                <a:latin typeface="+mn-lt"/>
                <a:ea typeface="+mn-ea"/>
                <a:cs typeface="+mn-cs"/>
              </a:rPr>
              <a:t> </a:t>
            </a:r>
            <a:r>
              <a:rPr lang="en-US" sz="1800" kern="1200" baseline="0" dirty="0">
                <a:solidFill>
                  <a:schemeClr val="tx1"/>
                </a:solidFill>
                <a:latin typeface="+mn-lt"/>
                <a:ea typeface="+mn-ea"/>
                <a:cs typeface="+mn-cs"/>
              </a:rPr>
              <a:t>with some kind of special instruction</a:t>
            </a:r>
          </a:p>
          <a:p>
            <a:pPr marL="285750" indent="-285750">
              <a:buFont typeface="Arial" pitchFamily="34" charset="0"/>
              <a:buChar char="•"/>
            </a:pPr>
            <a:r>
              <a:rPr lang="en-US" sz="1800" kern="1200" baseline="0" dirty="0">
                <a:solidFill>
                  <a:schemeClr val="tx1"/>
                </a:solidFill>
                <a:latin typeface="+mn-lt"/>
                <a:ea typeface="+mn-ea"/>
                <a:cs typeface="+mn-cs"/>
              </a:rPr>
              <a:t>Once the hardware is informed, it remembers the location of these handlers until the machine is next rebooted, and thus the hardware knows what to do (i.e. what code to jump to) when system calls and other exceptional events take place</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29</a:t>
            </a:fld>
            <a:endParaRPr lang="th-TH"/>
          </a:p>
        </p:txBody>
      </p:sp>
    </p:spTree>
    <p:extLst>
      <p:ext uri="{BB962C8B-B14F-4D97-AF65-F5344CB8AC3E}">
        <p14:creationId xmlns:p14="http://schemas.microsoft.com/office/powerpoint/2010/main" val="1163408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dirty="0"/>
              <a:t>The function call in C needs to carefully follow convention in order to process arguments and return values correctly, as well as execute the hardware-specific trap instruction</a:t>
            </a:r>
          </a:p>
          <a:p>
            <a:pPr marL="285750" indent="-285750">
              <a:buFont typeface="Arial" pitchFamily="34" charset="0"/>
              <a:buChar char="•"/>
            </a:pPr>
            <a:r>
              <a:rPr lang="en-US" dirty="0"/>
              <a:t>And now you know why you personally don’t have to write assembly code to trap into an OS; somebody has already written that assembly for you</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30</a:t>
            </a:fld>
            <a:endParaRPr lang="th-TH"/>
          </a:p>
        </p:txBody>
      </p:sp>
    </p:spTree>
    <p:extLst>
      <p:ext uri="{BB962C8B-B14F-4D97-AF65-F5344CB8AC3E}">
        <p14:creationId xmlns:p14="http://schemas.microsoft.com/office/powerpoint/2010/main" val="2732087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Early versions of the Macintosh operating system did this</a:t>
            </a:r>
          </a:p>
          <a:p>
            <a:pPr marL="285750" indent="-285750">
              <a:buFont typeface="Arial" pitchFamily="34" charset="0"/>
              <a:buChar char="•"/>
            </a:pPr>
            <a:r>
              <a:rPr lang="en-US" sz="1800" kern="1200" baseline="0" dirty="0">
                <a:solidFill>
                  <a:schemeClr val="tx1"/>
                </a:solidFill>
                <a:latin typeface="+mn-lt"/>
                <a:ea typeface="+mn-ea"/>
                <a:cs typeface="+mn-cs"/>
              </a:rPr>
              <a:t>However, OS often have to deal with misbehaving processes, those that either through design (maliciousness) or accident (bugs) attempt to do something that they shouldn’t</a:t>
            </a:r>
          </a:p>
          <a:p>
            <a:pPr marL="285750" indent="-285750">
              <a:buFont typeface="Arial" pitchFamily="34" charset="0"/>
              <a:buChar char="•"/>
            </a:pPr>
            <a:r>
              <a:rPr lang="en-US" sz="1800" kern="1200" baseline="0" dirty="0">
                <a:solidFill>
                  <a:schemeClr val="tx1"/>
                </a:solidFill>
                <a:latin typeface="+mn-lt"/>
                <a:ea typeface="+mn-ea"/>
                <a:cs typeface="+mn-cs"/>
              </a:rPr>
              <a:t>In modern systems, the way the OS tries to handle such malfeasance is to simply terminate the offender</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32</a:t>
            </a:fld>
            <a:endParaRPr lang="th-TH"/>
          </a:p>
        </p:txBody>
      </p:sp>
    </p:spTree>
    <p:extLst>
      <p:ext uri="{BB962C8B-B14F-4D97-AF65-F5344CB8AC3E}">
        <p14:creationId xmlns:p14="http://schemas.microsoft.com/office/powerpoint/2010/main" val="3548074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Just like system call handler, the OS must inform the hardware of which code to run when the timer interrupt occurs</a:t>
            </a:r>
          </a:p>
          <a:p>
            <a:pPr marL="285750" indent="-285750">
              <a:buFont typeface="Arial" pitchFamily="34" charset="0"/>
              <a:buChar char="•"/>
            </a:pPr>
            <a:r>
              <a:rPr lang="en-US" sz="1800" kern="1200" baseline="0" dirty="0">
                <a:solidFill>
                  <a:schemeClr val="tx1"/>
                </a:solidFill>
                <a:latin typeface="+mn-lt"/>
                <a:ea typeface="+mn-ea"/>
                <a:cs typeface="+mn-cs"/>
              </a:rPr>
              <a:t>At boot time, the OS does exactly that</a:t>
            </a:r>
          </a:p>
          <a:p>
            <a:pPr marL="285750" indent="-285750">
              <a:buFont typeface="Arial" pitchFamily="34" charset="0"/>
              <a:buChar char="•"/>
            </a:pPr>
            <a:r>
              <a:rPr lang="en-US" sz="1800" kern="1200" baseline="0" dirty="0">
                <a:solidFill>
                  <a:schemeClr val="tx1"/>
                </a:solidFill>
                <a:latin typeface="+mn-lt"/>
                <a:ea typeface="+mn-ea"/>
                <a:cs typeface="+mn-cs"/>
              </a:rPr>
              <a:t>Then, during the boot sequence, the OS must start the timer, which is of course a privileged operation – once the timer has begun, the OS can thus feel safe in that control will eventually be returned to it</a:t>
            </a:r>
          </a:p>
          <a:p>
            <a:pPr marL="285750" indent="-285750">
              <a:buFont typeface="Arial" pitchFamily="34" charset="0"/>
              <a:buChar char="•"/>
            </a:pPr>
            <a:r>
              <a:rPr lang="en-US" sz="1800" kern="1200" baseline="0" dirty="0">
                <a:solidFill>
                  <a:schemeClr val="tx1"/>
                </a:solidFill>
                <a:latin typeface="+mn-lt"/>
                <a:ea typeface="+mn-ea"/>
                <a:cs typeface="+mn-cs"/>
              </a:rPr>
              <a:t>Note that the hardware has some responsibility when an interrupt occurs, in particular to save enough of the state of the program that was running when the interrupt occurred such that a subsequent return-from-trap instruction will be able to resume</a:t>
            </a: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34</a:t>
            </a:fld>
            <a:endParaRPr lang="th-TH"/>
          </a:p>
        </p:txBody>
      </p:sp>
    </p:spTree>
    <p:extLst>
      <p:ext uri="{BB962C8B-B14F-4D97-AF65-F5344CB8AC3E}">
        <p14:creationId xmlns:p14="http://schemas.microsoft.com/office/powerpoint/2010/main" val="1494026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35</a:t>
            </a:fld>
            <a:endParaRPr lang="th-TH"/>
          </a:p>
        </p:txBody>
      </p:sp>
    </p:spTree>
    <p:extLst>
      <p:ext uri="{BB962C8B-B14F-4D97-AF65-F5344CB8AC3E}">
        <p14:creationId xmlns:p14="http://schemas.microsoft.com/office/powerpoint/2010/main" val="1874306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dirty="0"/>
              <a:t>Many OS operations are memory intensive, buying the latest and greatest processor may not speed up your OS as much as you might hope	</a:t>
            </a:r>
          </a:p>
          <a:p>
            <a:pPr>
              <a:buNone/>
            </a:pP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37</a:t>
            </a:fld>
            <a:endParaRPr lang="th-TH"/>
          </a:p>
        </p:txBody>
      </p:sp>
    </p:spTree>
    <p:extLst>
      <p:ext uri="{BB962C8B-B14F-4D97-AF65-F5344CB8AC3E}">
        <p14:creationId xmlns:p14="http://schemas.microsoft.com/office/powerpoint/2010/main" val="35791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04E1A26-D05F-4D5E-8BFB-E1642BC798BA}" type="slidenum">
              <a:rPr lang="en-US" smtClean="0"/>
              <a:pPr/>
              <a:t>3</a:t>
            </a:fld>
            <a:endParaRPr lang="th-TH"/>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p:spPr>
        <p:txBody>
          <a:bodyPr/>
          <a:lstStyle/>
          <a:p>
            <a:pPr marL="285750" indent="-285750" eaLnBrk="1" hangingPunct="1">
              <a:lnSpc>
                <a:spcPct val="90000"/>
              </a:lnSpc>
              <a:buFont typeface="Arial" panose="020B0604020202020204" pitchFamily="34" charset="0"/>
              <a:buChar char="•"/>
            </a:pPr>
            <a:r>
              <a:rPr lang="en-US" sz="1800" dirty="0"/>
              <a:t>A program has control variables and data variables</a:t>
            </a:r>
          </a:p>
          <a:p>
            <a:pPr marL="285750" indent="-285750" eaLnBrk="1" hangingPunct="1">
              <a:lnSpc>
                <a:spcPct val="90000"/>
              </a:lnSpc>
              <a:buFont typeface="Arial" panose="020B0604020202020204" pitchFamily="34" charset="0"/>
              <a:buChar char="•"/>
            </a:pPr>
            <a:r>
              <a:rPr lang="en-US" sz="1800" dirty="0"/>
              <a:t>Control variables indicate where to execute next –</a:t>
            </a:r>
            <a:r>
              <a:rPr lang="en-US" sz="1800" baseline="0" dirty="0"/>
              <a:t> t</a:t>
            </a:r>
            <a:r>
              <a:rPr lang="en-US" sz="1800" dirty="0"/>
              <a:t>he control variables (e.g. program counter) are not explicitly declared in user’s code</a:t>
            </a:r>
          </a:p>
          <a:p>
            <a:pPr marL="285750" indent="-285750" eaLnBrk="1" hangingPunct="1">
              <a:lnSpc>
                <a:spcPct val="90000"/>
              </a:lnSpc>
              <a:buFont typeface="Arial" panose="020B0604020202020204" pitchFamily="34" charset="0"/>
              <a:buChar char="•"/>
            </a:pPr>
            <a:r>
              <a:rPr lang="en-US" sz="1800" dirty="0"/>
              <a:t>The variables together with their values define the </a:t>
            </a:r>
            <a:r>
              <a:rPr lang="en-US" sz="1800" b="1" dirty="0"/>
              <a:t>control state</a:t>
            </a:r>
            <a:r>
              <a:rPr lang="en-US" sz="1800" dirty="0"/>
              <a:t> of a process</a:t>
            </a:r>
            <a:endParaRPr lang="th-TH" sz="1800" dirty="0"/>
          </a:p>
          <a:p>
            <a:pPr marL="285750" indent="-285750" eaLnBrk="1" hangingPunct="1">
              <a:lnSpc>
                <a:spcPct val="90000"/>
              </a:lnSpc>
              <a:buFont typeface="Arial" panose="020B0604020202020204" pitchFamily="34" charset="0"/>
              <a:buChar char="•"/>
            </a:pPr>
            <a:r>
              <a:rPr lang="en-US" sz="1800" dirty="0"/>
              <a:t>Data variables are used to hold user’s data</a:t>
            </a:r>
            <a:r>
              <a:rPr lang="en-US" sz="1800" baseline="0" dirty="0"/>
              <a:t> – t</a:t>
            </a:r>
            <a:r>
              <a:rPr lang="en-US" sz="1800" dirty="0"/>
              <a:t>he data variables can be explicitly or implicitly declared (</a:t>
            </a:r>
            <a:r>
              <a:rPr lang="en-US" sz="1800" dirty="0" err="1"/>
              <a:t>stdin</a:t>
            </a:r>
            <a:r>
              <a:rPr lang="en-US" sz="1800" dirty="0"/>
              <a:t>, </a:t>
            </a:r>
            <a:r>
              <a:rPr lang="en-US" sz="1800" dirty="0" err="1"/>
              <a:t>stdout</a:t>
            </a:r>
            <a:r>
              <a:rPr lang="en-US" sz="1800" dirty="0"/>
              <a:t>, </a:t>
            </a:r>
            <a:r>
              <a:rPr lang="en-US" sz="1800" dirty="0" err="1"/>
              <a:t>stderr</a:t>
            </a:r>
            <a:r>
              <a:rPr lang="en-US" sz="1800" dirty="0"/>
              <a:t>)</a:t>
            </a:r>
          </a:p>
          <a:p>
            <a:pPr marL="285750" indent="-285750" eaLnBrk="1" hangingPunct="1">
              <a:lnSpc>
                <a:spcPct val="90000"/>
              </a:lnSpc>
              <a:buFont typeface="Arial" panose="020B0604020202020204" pitchFamily="34" charset="0"/>
              <a:buChar char="•"/>
            </a:pPr>
            <a:r>
              <a:rPr lang="en-US" sz="1800" dirty="0"/>
              <a:t>Data variables together with their values define the </a:t>
            </a:r>
            <a:r>
              <a:rPr lang="en-US" sz="1800" b="1" dirty="0"/>
              <a:t>data state</a:t>
            </a:r>
            <a:r>
              <a:rPr lang="en-US" sz="1800" dirty="0"/>
              <a:t> of a process </a:t>
            </a:r>
            <a:endParaRPr lang="th-TH" sz="1800" dirty="0"/>
          </a:p>
          <a:p>
            <a:pPr marL="285750" indent="-285750" eaLnBrk="1" hangingPunct="1">
              <a:lnSpc>
                <a:spcPct val="90000"/>
              </a:lnSpc>
              <a:buFont typeface="Arial" panose="020B0604020202020204" pitchFamily="34" charset="0"/>
              <a:buChar char="•"/>
            </a:pPr>
            <a:r>
              <a:rPr lang="en-US" sz="1800" dirty="0"/>
              <a:t>At any given time of execution, each process has a state, which can be running, ready, blocked, etc.</a:t>
            </a:r>
            <a:endParaRPr lang="th-TH" sz="1800" dirty="0"/>
          </a:p>
        </p:txBody>
      </p:sp>
    </p:spTree>
    <p:extLst>
      <p:ext uri="{BB962C8B-B14F-4D97-AF65-F5344CB8AC3E}">
        <p14:creationId xmlns:p14="http://schemas.microsoft.com/office/powerpoint/2010/main" val="388215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eaLnBrk="1" hangingPunct="1">
              <a:buFont typeface="Arial" panose="020B0604020202020204" pitchFamily="34" charset="0"/>
              <a:buChar char="•"/>
            </a:pPr>
            <a:r>
              <a:rPr lang="en-US" sz="1800" dirty="0"/>
              <a:t>The address space of a process is a set of locations than can refer to refer to any program instruction, object or data</a:t>
            </a:r>
          </a:p>
          <a:p>
            <a:pPr marL="285750" indent="-285750" eaLnBrk="1" hangingPunct="1">
              <a:buFont typeface="Arial" panose="020B0604020202020204" pitchFamily="34" charset="0"/>
              <a:buChar char="•"/>
            </a:pPr>
            <a:r>
              <a:rPr lang="en-US" dirty="0">
                <a:effectLst/>
              </a:rPr>
              <a:t>Each process has a kernel space that is used only by the kernel when it is doing things on behalf of a process </a:t>
            </a:r>
          </a:p>
          <a:p>
            <a:pPr marL="285750" indent="-285750" eaLnBrk="1" hangingPunct="1">
              <a:buFont typeface="Arial" panose="020B0604020202020204" pitchFamily="34" charset="0"/>
              <a:buChar char="•"/>
            </a:pPr>
            <a:r>
              <a:rPr lang="en-US" sz="1800" dirty="0"/>
              <a:t>The Process Control Block (sometimes called Process Descriptor</a:t>
            </a:r>
            <a:r>
              <a:rPr lang="en-US" sz="1800" baseline="0" dirty="0"/>
              <a:t>) </a:t>
            </a:r>
            <a:r>
              <a:rPr lang="en-US" sz="1800" dirty="0"/>
              <a:t>is stored in the kernel space – can only be accessed in system mode</a:t>
            </a:r>
          </a:p>
          <a:p>
            <a:pPr marL="285750" indent="-285750" eaLnBrk="1" hangingPunct="1">
              <a:buFont typeface="Arial" panose="020B0604020202020204" pitchFamily="34" charset="0"/>
              <a:buChar char="•"/>
            </a:pPr>
            <a:r>
              <a:rPr lang="en-US" sz="1800" dirty="0"/>
              <a:t>Information contained in Process Control Block is used by the kernel to manage processes, such as process state and context (program counter, stack pointer, etc.)</a:t>
            </a:r>
          </a:p>
          <a:p>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4</a:t>
            </a:fld>
            <a:endParaRPr lang="th-TH"/>
          </a:p>
        </p:txBody>
      </p:sp>
    </p:spTree>
    <p:extLst>
      <p:ext uri="{BB962C8B-B14F-4D97-AF65-F5344CB8AC3E}">
        <p14:creationId xmlns:p14="http://schemas.microsoft.com/office/powerpoint/2010/main" val="68875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indent="-285750">
              <a:buFont typeface="Arial" pitchFamily="34" charset="0"/>
              <a:buChar char="•"/>
            </a:pPr>
            <a:r>
              <a:rPr lang="en-US" sz="1800" kern="1200" baseline="0" dirty="0">
                <a:solidFill>
                  <a:schemeClr val="tx1"/>
                </a:solidFill>
                <a:latin typeface="+mn-lt"/>
                <a:ea typeface="+mn-ea"/>
                <a:cs typeface="+mn-cs"/>
              </a:rPr>
              <a:t>A process can be moved between the ready and running states at the discretion of the OS</a:t>
            </a:r>
          </a:p>
          <a:p>
            <a:pPr marL="285750" indent="-285750">
              <a:buFont typeface="Arial" pitchFamily="34" charset="0"/>
              <a:buChar char="•"/>
            </a:pPr>
            <a:r>
              <a:rPr lang="en-US" sz="1800" kern="1200" baseline="0" dirty="0">
                <a:solidFill>
                  <a:schemeClr val="tx1"/>
                </a:solidFill>
                <a:latin typeface="+mn-lt"/>
                <a:ea typeface="+mn-ea"/>
                <a:cs typeface="+mn-cs"/>
              </a:rPr>
              <a:t>Being moved from ready to running means the process has been </a:t>
            </a:r>
            <a:r>
              <a:rPr lang="en-US" sz="1800" b="1" kern="1200" baseline="0" dirty="0">
                <a:solidFill>
                  <a:schemeClr val="tx1"/>
                </a:solidFill>
                <a:latin typeface="+mn-lt"/>
                <a:ea typeface="+mn-ea"/>
                <a:cs typeface="+mn-cs"/>
              </a:rPr>
              <a:t>scheduled</a:t>
            </a:r>
          </a:p>
          <a:p>
            <a:pPr marL="285750" indent="-285750">
              <a:buFont typeface="Arial" pitchFamily="34" charset="0"/>
              <a:buChar char="•"/>
            </a:pPr>
            <a:r>
              <a:rPr lang="en-US" sz="1800" b="0" kern="1200" baseline="0" dirty="0">
                <a:solidFill>
                  <a:schemeClr val="tx1"/>
                </a:solidFill>
                <a:latin typeface="+mn-lt"/>
                <a:ea typeface="+mn-ea"/>
                <a:cs typeface="+mn-cs"/>
              </a:rPr>
              <a:t>Being moved from running to ready means the </a:t>
            </a:r>
            <a:r>
              <a:rPr lang="en-US" sz="1800" kern="1200" baseline="0" dirty="0">
                <a:solidFill>
                  <a:schemeClr val="tx1"/>
                </a:solidFill>
                <a:latin typeface="+mn-lt"/>
                <a:ea typeface="+mn-ea"/>
                <a:cs typeface="+mn-cs"/>
              </a:rPr>
              <a:t>process has been </a:t>
            </a:r>
            <a:r>
              <a:rPr lang="en-US" sz="1800" b="1" kern="1200" baseline="0" dirty="0" err="1">
                <a:solidFill>
                  <a:schemeClr val="tx1"/>
                </a:solidFill>
                <a:latin typeface="+mn-lt"/>
                <a:ea typeface="+mn-ea"/>
                <a:cs typeface="+mn-cs"/>
              </a:rPr>
              <a:t>descheduled</a:t>
            </a:r>
            <a:endParaRPr lang="en-US" sz="1800" b="1" kern="1200" baseline="0" dirty="0">
              <a:solidFill>
                <a:schemeClr val="tx1"/>
              </a:solidFill>
              <a:latin typeface="+mn-lt"/>
              <a:ea typeface="+mn-ea"/>
              <a:cs typeface="+mn-cs"/>
            </a:endParaRPr>
          </a:p>
          <a:p>
            <a:pPr marL="285750" indent="-285750">
              <a:buFont typeface="Arial" pitchFamily="34" charset="0"/>
              <a:buChar char="•"/>
            </a:pPr>
            <a:r>
              <a:rPr lang="en-US" sz="1800" b="1" kern="1200" baseline="0" dirty="0">
                <a:solidFill>
                  <a:schemeClr val="tx1"/>
                </a:solidFill>
                <a:latin typeface="+mn-lt"/>
                <a:ea typeface="+mn-ea"/>
                <a:cs typeface="+mn-cs"/>
              </a:rPr>
              <a:t>Once a process has become blocked </a:t>
            </a:r>
            <a:r>
              <a:rPr lang="en-US" sz="1800" kern="1200" baseline="0" dirty="0">
                <a:solidFill>
                  <a:schemeClr val="tx1"/>
                </a:solidFill>
                <a:latin typeface="+mn-lt"/>
                <a:ea typeface="+mn-ea"/>
                <a:cs typeface="+mn-cs"/>
              </a:rPr>
              <a:t>(e.g. by initiating an I/O operation), the OS will keep it as such until some event occurs (e.g. I/O completion) – at that point, the process moves to the ready state again (and potentially immediately to running again, if the OS so decides)</a:t>
            </a:r>
          </a:p>
          <a:p>
            <a:pPr marL="285750" indent="-285750">
              <a:buFont typeface="Arial" pitchFamily="34" charset="0"/>
              <a:buChar char="•"/>
            </a:pPr>
            <a:r>
              <a:rPr lang="en-US" sz="1800" kern="1200" baseline="0" dirty="0">
                <a:solidFill>
                  <a:schemeClr val="tx1"/>
                </a:solidFill>
                <a:latin typeface="+mn-lt"/>
                <a:ea typeface="+mn-ea"/>
                <a:cs typeface="+mn-cs"/>
              </a:rPr>
              <a:t>A process may have more than three states as shown here – it depends on the OS, e.g. initial, final, or zombie states exist in Unix</a:t>
            </a:r>
          </a:p>
          <a:p>
            <a:pPr>
              <a:buFont typeface="Arial" pitchFamily="34" charset="0"/>
              <a:buChar char="•"/>
            </a:pPr>
            <a:endParaRPr lang="th-TH"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7</a:t>
            </a:fld>
            <a:endParaRPr lang="th-TH"/>
          </a:p>
        </p:txBody>
      </p:sp>
    </p:spTree>
    <p:extLst>
      <p:ext uri="{BB962C8B-B14F-4D97-AF65-F5344CB8AC3E}">
        <p14:creationId xmlns:p14="http://schemas.microsoft.com/office/powerpoint/2010/main" val="22305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The </a:t>
            </a:r>
            <a:r>
              <a:rPr lang="en-US" sz="1800" b="1" kern="1200" baseline="0" dirty="0">
                <a:solidFill>
                  <a:schemeClr val="tx1"/>
                </a:solidFill>
                <a:latin typeface="+mn-lt"/>
                <a:ea typeface="+mn-ea"/>
                <a:cs typeface="+mn-cs"/>
              </a:rPr>
              <a:t>register context </a:t>
            </a:r>
            <a:r>
              <a:rPr lang="en-US" sz="1800" b="0" kern="1200" baseline="0" dirty="0">
                <a:solidFill>
                  <a:schemeClr val="tx1"/>
                </a:solidFill>
                <a:latin typeface="+mn-lt"/>
                <a:ea typeface="+mn-ea"/>
                <a:cs typeface="+mn-cs"/>
              </a:rPr>
              <a:t>will </a:t>
            </a:r>
            <a:r>
              <a:rPr lang="en-US" sz="1800" kern="1200" baseline="0" dirty="0">
                <a:solidFill>
                  <a:schemeClr val="tx1"/>
                </a:solidFill>
                <a:latin typeface="+mn-lt"/>
                <a:ea typeface="+mn-ea"/>
                <a:cs typeface="+mn-cs"/>
              </a:rPr>
              <a:t>hold, for a stopped process, the contents of its register state</a:t>
            </a:r>
          </a:p>
          <a:p>
            <a:pPr marL="285750" indent="-285750">
              <a:buFont typeface="Arial" pitchFamily="34" charset="0"/>
              <a:buChar char="•"/>
            </a:pPr>
            <a:r>
              <a:rPr lang="en-US" sz="1800" kern="1200" baseline="0" dirty="0">
                <a:solidFill>
                  <a:schemeClr val="tx1"/>
                </a:solidFill>
                <a:latin typeface="+mn-lt"/>
                <a:ea typeface="+mn-ea"/>
                <a:cs typeface="+mn-cs"/>
              </a:rPr>
              <a:t>When a process is stopped, its register state will be saved to this memory – by restoring these registers (i.e. placing their values back into the actual physical registers), the OS can resume running the process</a:t>
            </a:r>
          </a:p>
        </p:txBody>
      </p:sp>
      <p:sp>
        <p:nvSpPr>
          <p:cNvPr id="4" name="Slide Number Placeholder 3"/>
          <p:cNvSpPr>
            <a:spLocks noGrp="1"/>
          </p:cNvSpPr>
          <p:nvPr>
            <p:ph type="sldNum" sz="quarter" idx="10"/>
          </p:nvPr>
        </p:nvSpPr>
        <p:spPr/>
        <p:txBody>
          <a:bodyPr/>
          <a:lstStyle/>
          <a:p>
            <a:fld id="{7E008448-412E-44EA-821A-812E43F54BF0}" type="slidenum">
              <a:rPr lang="th-TH" smtClean="0"/>
              <a:pPr/>
              <a:t>8</a:t>
            </a:fld>
            <a:endParaRPr lang="th-TH"/>
          </a:p>
        </p:txBody>
      </p:sp>
    </p:spTree>
    <p:extLst>
      <p:ext uri="{BB962C8B-B14F-4D97-AF65-F5344CB8AC3E}">
        <p14:creationId xmlns:p14="http://schemas.microsoft.com/office/powerpoint/2010/main" val="126954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xv6</a:t>
            </a:r>
            <a:r>
              <a:rPr lang="en-US" baseline="0" dirty="0"/>
              <a:t> is</a:t>
            </a:r>
            <a:r>
              <a:rPr lang="en-US" dirty="0"/>
              <a:t> a simple Unix-like teaching operating system</a:t>
            </a:r>
          </a:p>
        </p:txBody>
      </p:sp>
      <p:sp>
        <p:nvSpPr>
          <p:cNvPr id="4" name="Slide Number Placeholder 3"/>
          <p:cNvSpPr>
            <a:spLocks noGrp="1"/>
          </p:cNvSpPr>
          <p:nvPr>
            <p:ph type="sldNum" sz="quarter" idx="10"/>
          </p:nvPr>
        </p:nvSpPr>
        <p:spPr/>
        <p:txBody>
          <a:bodyPr/>
          <a:lstStyle/>
          <a:p>
            <a:fld id="{7E008448-412E-44EA-821A-812E43F54BF0}" type="slidenum">
              <a:rPr lang="th-TH" smtClean="0"/>
              <a:pPr/>
              <a:t>10</a:t>
            </a:fld>
            <a:endParaRPr lang="th-TH"/>
          </a:p>
        </p:txBody>
      </p:sp>
    </p:spTree>
    <p:extLst>
      <p:ext uri="{BB962C8B-B14F-4D97-AF65-F5344CB8AC3E}">
        <p14:creationId xmlns:p14="http://schemas.microsoft.com/office/powerpoint/2010/main" val="182458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solidFill>
                  <a:schemeClr val="tx1"/>
                </a:solidFill>
                <a:effectLst/>
                <a:latin typeface="+mn-lt"/>
                <a:ea typeface="+mn-ea"/>
                <a:cs typeface="+mn-cs"/>
              </a:rPr>
              <a:t>First, imagine two processes running, each of which only uses the CPU (they do no I/O)</a:t>
            </a:r>
            <a:endParaRPr lang="en-US" dirty="0"/>
          </a:p>
        </p:txBody>
      </p:sp>
      <p:sp>
        <p:nvSpPr>
          <p:cNvPr id="4" name="Slide Number Placeholder 3"/>
          <p:cNvSpPr>
            <a:spLocks noGrp="1"/>
          </p:cNvSpPr>
          <p:nvPr>
            <p:ph type="sldNum" sz="quarter" idx="10"/>
          </p:nvPr>
        </p:nvSpPr>
        <p:spPr/>
        <p:txBody>
          <a:bodyPr/>
          <a:lstStyle/>
          <a:p>
            <a:fld id="{7E008448-412E-44EA-821A-812E43F54BF0}" type="slidenum">
              <a:rPr lang="th-TH" smtClean="0"/>
              <a:pPr/>
              <a:t>11</a:t>
            </a:fld>
            <a:endParaRPr lang="th-TH"/>
          </a:p>
        </p:txBody>
      </p:sp>
    </p:spTree>
    <p:extLst>
      <p:ext uri="{BB962C8B-B14F-4D97-AF65-F5344CB8AC3E}">
        <p14:creationId xmlns:p14="http://schemas.microsoft.com/office/powerpoint/2010/main" val="429200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kern="1200" dirty="0">
                <a:solidFill>
                  <a:schemeClr val="tx1"/>
                </a:solidFill>
                <a:effectLst/>
                <a:latin typeface="+mn-lt"/>
                <a:ea typeface="+mn-ea"/>
                <a:cs typeface="+mn-cs"/>
              </a:rPr>
              <a:t>In this example, the first process issues an I/O after running for some time</a:t>
            </a:r>
          </a:p>
          <a:p>
            <a:pPr marL="285750" indent="-285750">
              <a:buFont typeface="Arial" panose="020B0604020202020204" pitchFamily="34" charset="0"/>
              <a:buChar char="•"/>
            </a:pPr>
            <a:r>
              <a:rPr lang="en-US" sz="1800" kern="1200" dirty="0">
                <a:solidFill>
                  <a:schemeClr val="tx1"/>
                </a:solidFill>
                <a:effectLst/>
                <a:latin typeface="+mn-lt"/>
                <a:ea typeface="+mn-ea"/>
                <a:cs typeface="+mn-cs"/>
              </a:rPr>
              <a:t>At that point, the process is blocked, giving the other process a chance to run</a:t>
            </a:r>
          </a:p>
          <a:p>
            <a:pPr marL="285750" indent="-285750">
              <a:buFont typeface="Arial" panose="020B0604020202020204" pitchFamily="34" charset="0"/>
              <a:buChar char="•"/>
            </a:pPr>
            <a:r>
              <a:rPr lang="en-US" sz="1800" kern="1200" dirty="0">
                <a:solidFill>
                  <a:schemeClr val="tx1"/>
                </a:solidFill>
                <a:effectLst/>
                <a:latin typeface="+mn-lt"/>
                <a:ea typeface="+mn-ea"/>
                <a:cs typeface="+mn-cs"/>
              </a:rPr>
              <a:t>There are many decisions the OS must make</a:t>
            </a:r>
          </a:p>
          <a:p>
            <a:pPr marL="800100" lvl="1" indent="-342900">
              <a:buAutoNum type="arabicPeriod"/>
            </a:pPr>
            <a:r>
              <a:rPr lang="en-US" sz="1800" kern="1200" baseline="0" dirty="0">
                <a:solidFill>
                  <a:schemeClr val="tx1"/>
                </a:solidFill>
                <a:effectLst/>
                <a:latin typeface="+mn-lt"/>
                <a:ea typeface="+mn-ea"/>
                <a:cs typeface="+mn-cs"/>
              </a:rPr>
              <a:t>T</a:t>
            </a:r>
            <a:r>
              <a:rPr lang="en-US" sz="1800" kern="1200" dirty="0">
                <a:solidFill>
                  <a:schemeClr val="tx1"/>
                </a:solidFill>
                <a:effectLst/>
                <a:latin typeface="+mn-lt"/>
                <a:ea typeface="+mn-ea"/>
                <a:cs typeface="+mn-cs"/>
              </a:rPr>
              <a:t>he system decides to run  Process</a:t>
            </a:r>
            <a:r>
              <a:rPr lang="en-US" sz="1800" kern="1200" baseline="-25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while Process</a:t>
            </a:r>
            <a:r>
              <a:rPr lang="en-US" sz="1800" kern="1200" baseline="-25000" dirty="0">
                <a:solidFill>
                  <a:schemeClr val="tx1"/>
                </a:solidFill>
                <a:effectLst/>
                <a:latin typeface="+mn-lt"/>
                <a:ea typeface="+mn-ea"/>
                <a:cs typeface="+mn-cs"/>
              </a:rPr>
              <a:t>0</a:t>
            </a:r>
            <a:r>
              <a:rPr lang="en-US" sz="1800" kern="1200" dirty="0">
                <a:solidFill>
                  <a:schemeClr val="tx1"/>
                </a:solidFill>
                <a:effectLst/>
                <a:latin typeface="+mn-lt"/>
                <a:ea typeface="+mn-ea"/>
                <a:cs typeface="+mn-cs"/>
              </a:rPr>
              <a:t> issues an I/O – doing  so improves CPU utilization </a:t>
            </a:r>
          </a:p>
          <a:p>
            <a:pPr marL="800100" lvl="1" indent="-342900">
              <a:buAutoNum type="arabicPeriod"/>
            </a:pPr>
            <a:r>
              <a:rPr lang="en-US" sz="1800" kern="1200" dirty="0">
                <a:solidFill>
                  <a:schemeClr val="tx1"/>
                </a:solidFill>
                <a:effectLst/>
                <a:latin typeface="+mn-lt"/>
                <a:ea typeface="+mn-ea"/>
                <a:cs typeface="+mn-cs"/>
              </a:rPr>
              <a:t>The system decides not  to switch back  to Process</a:t>
            </a:r>
            <a:r>
              <a:rPr lang="en-US" sz="1800" kern="1200" baseline="-25000" dirty="0">
                <a:solidFill>
                  <a:schemeClr val="tx1"/>
                </a:solidFill>
                <a:effectLst/>
                <a:latin typeface="+mn-lt"/>
                <a:ea typeface="+mn-ea"/>
                <a:cs typeface="+mn-cs"/>
              </a:rPr>
              <a:t>0</a:t>
            </a:r>
            <a:r>
              <a:rPr lang="en-US" sz="1800" kern="1200" dirty="0">
                <a:solidFill>
                  <a:schemeClr val="tx1"/>
                </a:solidFill>
                <a:effectLst/>
                <a:latin typeface="+mn-lt"/>
                <a:ea typeface="+mn-ea"/>
                <a:cs typeface="+mn-cs"/>
              </a:rPr>
              <a:t> when its I/O is completed – is this a good decision or not?</a:t>
            </a:r>
          </a:p>
          <a:p>
            <a:pPr marL="800100" lvl="1" indent="-342900">
              <a:buAutoNum type="arabicPeriod"/>
            </a:pPr>
            <a:r>
              <a:rPr lang="en-US" sz="1800" kern="1200" dirty="0">
                <a:solidFill>
                  <a:schemeClr val="tx1"/>
                </a:solidFill>
                <a:effectLst/>
                <a:latin typeface="+mn-lt"/>
                <a:ea typeface="+mn-ea"/>
                <a:cs typeface="+mn-cs"/>
              </a:rPr>
              <a:t>These types of decisions are made by the </a:t>
            </a:r>
            <a:r>
              <a:rPr lang="en-US" sz="1800" b="1" kern="1200" dirty="0">
                <a:solidFill>
                  <a:schemeClr val="tx1"/>
                </a:solidFill>
                <a:effectLst/>
                <a:latin typeface="+mn-lt"/>
                <a:ea typeface="+mn-ea"/>
                <a:cs typeface="+mn-cs"/>
              </a:rPr>
              <a:t>OS</a:t>
            </a:r>
            <a:r>
              <a:rPr lang="en-US" sz="1800"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Scheduler</a:t>
            </a:r>
            <a:r>
              <a:rPr lang="en-US" sz="1800" kern="1200" dirty="0">
                <a:solidFill>
                  <a:schemeClr val="tx1"/>
                </a:solidFill>
                <a:effectLst/>
                <a:latin typeface="+mn-lt"/>
                <a:ea typeface="+mn-ea"/>
                <a:cs typeface="+mn-cs"/>
              </a:rPr>
              <a:t>, which we will discuss in the next lecture</a:t>
            </a:r>
          </a:p>
        </p:txBody>
      </p:sp>
      <p:sp>
        <p:nvSpPr>
          <p:cNvPr id="4" name="Slide Number Placeholder 3"/>
          <p:cNvSpPr>
            <a:spLocks noGrp="1"/>
          </p:cNvSpPr>
          <p:nvPr>
            <p:ph type="sldNum" sz="quarter" idx="10"/>
          </p:nvPr>
        </p:nvSpPr>
        <p:spPr/>
        <p:txBody>
          <a:bodyPr/>
          <a:lstStyle/>
          <a:p>
            <a:fld id="{7E008448-412E-44EA-821A-812E43F54BF0}" type="slidenum">
              <a:rPr lang="th-TH" smtClean="0"/>
              <a:pPr/>
              <a:t>12</a:t>
            </a:fld>
            <a:endParaRPr lang="th-TH"/>
          </a:p>
        </p:txBody>
      </p:sp>
    </p:spTree>
    <p:extLst>
      <p:ext uri="{BB962C8B-B14F-4D97-AF65-F5344CB8AC3E}">
        <p14:creationId xmlns:p14="http://schemas.microsoft.com/office/powerpoint/2010/main" val="34337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27-Aug-18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27-Aug-18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27-Aug-18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3pPr marL="1143000" indent="-228600">
              <a:buFont typeface="Wingdings" panose="05000000000000000000" pitchFamily="2" charset="2"/>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27-Aug-18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27-Aug-18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27-Aug-18</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27-Aug-18</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27-Aug-18</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27-Aug-18</a:t>
            </a:fld>
            <a:endParaRPr lang="en-US"/>
          </a:p>
        </p:txBody>
      </p:sp>
      <p:sp>
        <p:nvSpPr>
          <p:cNvPr id="3" name="Footer Placeholder 2"/>
          <p:cNvSpPr>
            <a:spLocks noGrp="1"/>
          </p:cNvSpPr>
          <p:nvPr>
            <p:ph type="ftr" sz="quarter" idx="11"/>
          </p:nvPr>
        </p:nvSpPr>
        <p:spPr/>
        <p:txBody>
          <a:bodyPr/>
          <a:lstStyle/>
          <a:p>
            <a:endParaRPr lang="en-US"/>
          </a:p>
        </p:txBody>
      </p:sp>
      <p:sp>
        <p:nvSpPr>
          <p:cNvPr id="5"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27-Aug-18</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27-Aug-18</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27-Aug-18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199"/>
            <a:ext cx="7772400" cy="1828801"/>
          </a:xfrm>
        </p:spPr>
        <p:txBody>
          <a:bodyPr>
            <a:normAutofit fontScale="90000"/>
          </a:bodyPr>
          <a:lstStyle/>
          <a:p>
            <a:r>
              <a:rPr lang="en-US" altLang="en-US" sz="3600" b="1" dirty="0">
                <a:solidFill>
                  <a:schemeClr val="accent2"/>
                </a:solidFill>
                <a:latin typeface="+mn-lt"/>
              </a:rPr>
              <a:t>CPE326</a:t>
            </a:r>
            <a:br>
              <a:rPr lang="en-US" altLang="en-US" sz="3600" b="1" dirty="0">
                <a:solidFill>
                  <a:schemeClr val="accent2"/>
                </a:solidFill>
                <a:latin typeface="+mn-lt"/>
              </a:rPr>
            </a:br>
            <a:r>
              <a:rPr lang="en-US" altLang="en-US" sz="5300" b="1" dirty="0">
                <a:solidFill>
                  <a:schemeClr val="accent2"/>
                </a:solidFill>
                <a:latin typeface="+mn-lt"/>
              </a:rPr>
              <a:t>Operating Systems</a:t>
            </a:r>
            <a:br>
              <a:rPr lang="en-US" altLang="en-US" b="1" dirty="0">
                <a:solidFill>
                  <a:schemeClr val="accent2"/>
                </a:solidFill>
                <a:latin typeface="+mn-lt"/>
              </a:rPr>
            </a:br>
            <a:r>
              <a:rPr lang="en-US" altLang="en-US" sz="3600" b="1" dirty="0">
                <a:solidFill>
                  <a:schemeClr val="accent2"/>
                </a:solidFill>
                <a:latin typeface="+mn-lt"/>
              </a:rPr>
              <a:t>Lecture 2: Process and Process APIs</a:t>
            </a:r>
            <a:endParaRPr lang="th-TH" sz="3600" dirty="0">
              <a:latin typeface="+mn-lt"/>
            </a:endParaRPr>
          </a:p>
        </p:txBody>
      </p:sp>
      <p:sp>
        <p:nvSpPr>
          <p:cNvPr id="3" name="Subtitle 2"/>
          <p:cNvSpPr>
            <a:spLocks noGrp="1"/>
          </p:cNvSpPr>
          <p:nvPr>
            <p:ph type="subTitle" idx="1"/>
          </p:nvPr>
        </p:nvSpPr>
        <p:spPr>
          <a:xfrm>
            <a:off x="1371600" y="4191000"/>
            <a:ext cx="6400800" cy="1905000"/>
          </a:xfrm>
        </p:spPr>
        <p:txBody>
          <a:bodyPr anchor="ctr">
            <a:normAutofit/>
          </a:bodyPr>
          <a:lstStyle/>
          <a:p>
            <a:r>
              <a:rPr lang="en-US" altLang="en-US" sz="3000" b="1" dirty="0">
                <a:solidFill>
                  <a:srgbClr val="0000FF"/>
                </a:solidFill>
              </a:rPr>
              <a:t>Lecturers:</a:t>
            </a:r>
          </a:p>
          <a:p>
            <a:r>
              <a:rPr lang="en-US" altLang="en-US" b="1" dirty="0">
                <a:solidFill>
                  <a:srgbClr val="C00000"/>
                </a:solidFill>
              </a:rPr>
              <a:t>Stephen John Turner</a:t>
            </a:r>
          </a:p>
          <a:p>
            <a:r>
              <a:rPr lang="en-US" b="1" dirty="0">
                <a:solidFill>
                  <a:srgbClr val="C00000"/>
                </a:solidFill>
              </a:rPr>
              <a:t>Natasha Dejdumrong</a:t>
            </a:r>
            <a:endParaRPr lang="en-US" altLang="en-US" b="1" dirty="0">
              <a:solidFill>
                <a:srgbClr val="C00000"/>
              </a:solidFill>
              <a:cs typeface="Arial" charset="0"/>
            </a:endParaRPr>
          </a:p>
        </p:txBody>
      </p:sp>
    </p:spTree>
    <p:extLst>
      <p:ext uri="{BB962C8B-B14F-4D97-AF65-F5344CB8AC3E}">
        <p14:creationId xmlns:p14="http://schemas.microsoft.com/office/powerpoint/2010/main" val="34389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OS Data Structure</a:t>
            </a:r>
            <a:endParaRPr lang="th-TH" dirty="0"/>
          </a:p>
        </p:txBody>
      </p:sp>
      <p:pic>
        <p:nvPicPr>
          <p:cNvPr id="2050" name="Picture 2"/>
          <p:cNvPicPr>
            <a:picLocks noChangeAspect="1" noChangeArrowheads="1"/>
          </p:cNvPicPr>
          <p:nvPr/>
        </p:nvPicPr>
        <p:blipFill>
          <a:blip r:embed="rId3" cstate="print"/>
          <a:srcRect l="22500" t="35556" r="30417" b="17778"/>
          <a:stretch>
            <a:fillRect/>
          </a:stretch>
        </p:blipFill>
        <p:spPr bwMode="auto">
          <a:xfrm>
            <a:off x="381000" y="1447800"/>
            <a:ext cx="8610600" cy="4800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C00000"/>
                </a:solidFill>
              </a:rPr>
              <a:t>Process State – CPU only</a:t>
            </a:r>
          </a:p>
        </p:txBody>
      </p:sp>
      <p:graphicFrame>
        <p:nvGraphicFramePr>
          <p:cNvPr id="6" name="Table 5"/>
          <p:cNvGraphicFramePr>
            <a:graphicFrameLocks noGrp="1"/>
          </p:cNvGraphicFramePr>
          <p:nvPr>
            <p:extLst>
              <p:ext uri="{D42A27DB-BD31-4B8C-83A1-F6EECF244321}">
                <p14:modId xmlns:p14="http://schemas.microsoft.com/office/powerpoint/2010/main" val="3893559772"/>
              </p:ext>
            </p:extLst>
          </p:nvPr>
        </p:nvGraphicFramePr>
        <p:xfrm>
          <a:off x="533400" y="1295400"/>
          <a:ext cx="8229599" cy="413217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3000374">
                  <a:extLst>
                    <a:ext uri="{9D8B030D-6E8A-4147-A177-3AD203B41FA5}">
                      <a16:colId xmlns:a16="http://schemas.microsoft.com/office/drawing/2014/main" val="20003"/>
                    </a:ext>
                  </a:extLst>
                </a:gridCol>
              </a:tblGrid>
              <a:tr h="488370">
                <a:tc>
                  <a:txBody>
                    <a:bodyPr/>
                    <a:lstStyle/>
                    <a:p>
                      <a:pPr marL="76200" marR="0" algn="ctr">
                        <a:lnSpc>
                          <a:spcPct val="100000"/>
                        </a:lnSpc>
                        <a:spcBef>
                          <a:spcPts val="0"/>
                        </a:spcBef>
                        <a:spcAft>
                          <a:spcPts val="0"/>
                        </a:spcAft>
                      </a:pPr>
                      <a:r>
                        <a:rPr lang="en-US" sz="2800" spc="-45" dirty="0">
                          <a:solidFill>
                            <a:schemeClr val="tx1"/>
                          </a:solidFill>
                          <a:effectLst/>
                        </a:rPr>
                        <a:t>T</a:t>
                      </a:r>
                      <a:r>
                        <a:rPr lang="en-US" sz="2800" dirty="0">
                          <a:solidFill>
                            <a:schemeClr val="tx1"/>
                          </a:solidFill>
                          <a:effectLst/>
                        </a:rPr>
                        <a:t>ime</a:t>
                      </a:r>
                      <a:endParaRPr lang="en-US" sz="2800" dirty="0">
                        <a:solidFill>
                          <a:schemeClr val="tx1"/>
                        </a:solidFill>
                        <a:effectLst/>
                        <a:latin typeface="Calibri"/>
                        <a:ea typeface="Calibri"/>
                        <a:cs typeface="Times New Roman"/>
                      </a:endParaRPr>
                    </a:p>
                  </a:txBody>
                  <a:tcPr marL="0" marR="0" marT="0" marB="0">
                    <a:solidFill>
                      <a:schemeClr val="bg1"/>
                    </a:solidFill>
                  </a:tcPr>
                </a:tc>
                <a:tc>
                  <a:txBody>
                    <a:bodyPr/>
                    <a:lstStyle/>
                    <a:p>
                      <a:pPr marL="76200" marR="0" algn="l">
                        <a:lnSpc>
                          <a:spcPct val="100000"/>
                        </a:lnSpc>
                        <a:spcBef>
                          <a:spcPts val="0"/>
                        </a:spcBef>
                        <a:spcAft>
                          <a:spcPts val="0"/>
                        </a:spcAft>
                      </a:pPr>
                      <a:r>
                        <a:rPr lang="en-US" sz="2800" dirty="0">
                          <a:solidFill>
                            <a:schemeClr val="tx1"/>
                          </a:solidFill>
                          <a:effectLst/>
                        </a:rPr>
                        <a:t>Process</a:t>
                      </a:r>
                      <a:r>
                        <a:rPr lang="en-US" sz="2800" baseline="-25000" dirty="0">
                          <a:solidFill>
                            <a:schemeClr val="tx1"/>
                          </a:solidFill>
                          <a:effectLst/>
                        </a:rPr>
                        <a:t>0</a:t>
                      </a:r>
                      <a:endParaRPr lang="en-US" sz="2800" baseline="-25000" dirty="0">
                        <a:solidFill>
                          <a:schemeClr val="tx1"/>
                        </a:solidFill>
                        <a:effectLst/>
                        <a:latin typeface="Calibri"/>
                        <a:ea typeface="Calibri"/>
                        <a:cs typeface="Times New Roman"/>
                      </a:endParaRPr>
                    </a:p>
                  </a:txBody>
                  <a:tcPr marL="0" marR="0" marT="0" marB="0">
                    <a:solidFill>
                      <a:schemeClr val="bg1"/>
                    </a:solidFill>
                  </a:tcPr>
                </a:tc>
                <a:tc>
                  <a:txBody>
                    <a:bodyPr/>
                    <a:lstStyle/>
                    <a:p>
                      <a:pPr marL="76835" marR="0" algn="l">
                        <a:lnSpc>
                          <a:spcPct val="100000"/>
                        </a:lnSpc>
                        <a:spcBef>
                          <a:spcPts val="0"/>
                        </a:spcBef>
                        <a:spcAft>
                          <a:spcPts val="0"/>
                        </a:spcAft>
                      </a:pPr>
                      <a:r>
                        <a:rPr lang="en-US" sz="2800" dirty="0">
                          <a:solidFill>
                            <a:schemeClr val="tx1"/>
                          </a:solidFill>
                          <a:effectLst/>
                        </a:rPr>
                        <a:t>Process</a:t>
                      </a:r>
                      <a:r>
                        <a:rPr lang="en-US" sz="2800" baseline="-25000" dirty="0">
                          <a:solidFill>
                            <a:schemeClr val="tx1"/>
                          </a:solidFill>
                          <a:effectLst/>
                        </a:rPr>
                        <a:t>1</a:t>
                      </a:r>
                      <a:endParaRPr lang="en-US" sz="2800" baseline="-25000" dirty="0">
                        <a:solidFill>
                          <a:schemeClr val="tx1"/>
                        </a:solidFill>
                        <a:effectLst/>
                        <a:latin typeface="Calibri"/>
                        <a:ea typeface="Calibri"/>
                        <a:cs typeface="Times New Roman"/>
                      </a:endParaRPr>
                    </a:p>
                  </a:txBody>
                  <a:tcPr marL="0" marR="0" marT="0" marB="0">
                    <a:solidFill>
                      <a:schemeClr val="bg1"/>
                    </a:solidFill>
                  </a:tcPr>
                </a:tc>
                <a:tc>
                  <a:txBody>
                    <a:bodyPr/>
                    <a:lstStyle/>
                    <a:p>
                      <a:pPr marL="351790" marR="338455"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effectLst/>
                        </a:rPr>
                        <a:t>     </a:t>
                      </a:r>
                      <a:r>
                        <a:rPr lang="en-US" sz="2800" baseline="0" dirty="0">
                          <a:solidFill>
                            <a:schemeClr val="tx1"/>
                          </a:solidFill>
                          <a:effectLst/>
                        </a:rPr>
                        <a:t>  </a:t>
                      </a:r>
                      <a:r>
                        <a:rPr lang="en-US" sz="2800" dirty="0">
                          <a:solidFill>
                            <a:schemeClr val="tx1"/>
                          </a:solidFill>
                          <a:effectLst/>
                        </a:rPr>
                        <a:t>Notes</a:t>
                      </a:r>
                      <a:endParaRPr lang="en-US" sz="2800" dirty="0">
                        <a:solidFill>
                          <a:schemeClr val="tx1"/>
                        </a:solidFill>
                        <a:effectLst/>
                        <a:latin typeface="Calibri"/>
                        <a:ea typeface="Calibri"/>
                        <a:cs typeface="Times New Roman"/>
                      </a:endParaRPr>
                    </a:p>
                  </a:txBody>
                  <a:tcPr marL="0" marR="0" marT="0" marB="0">
                    <a:solidFill>
                      <a:schemeClr val="bg1"/>
                    </a:solidFill>
                  </a:tcPr>
                </a:tc>
                <a:extLst>
                  <a:ext uri="{0D108BD9-81ED-4DB2-BD59-A6C34878D82A}">
                    <a16:rowId xmlns:a16="http://schemas.microsoft.com/office/drawing/2014/main" val="10000"/>
                  </a:ext>
                </a:extLst>
              </a:tr>
              <a:tr h="450394">
                <a:tc>
                  <a:txBody>
                    <a:bodyPr/>
                    <a:lstStyle/>
                    <a:p>
                      <a:pPr marL="148590" marR="135890" algn="ctr">
                        <a:lnSpc>
                          <a:spcPct val="100000"/>
                        </a:lnSpc>
                        <a:spcBef>
                          <a:spcPts val="0"/>
                        </a:spcBef>
                        <a:spcAft>
                          <a:spcPts val="0"/>
                        </a:spcAft>
                      </a:pPr>
                      <a:r>
                        <a:rPr lang="en-US" sz="2800" dirty="0">
                          <a:effectLst/>
                        </a:rPr>
                        <a:t>1</a:t>
                      </a:r>
                      <a:endParaRPr lang="en-US" sz="2800" dirty="0">
                        <a:effectLst/>
                        <a:latin typeface="Calibri"/>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800" dirty="0">
                          <a:effectLst/>
                        </a:rPr>
                        <a:t>Running</a:t>
                      </a:r>
                      <a:endParaRPr lang="en-US" sz="2800" dirty="0">
                        <a:effectLst/>
                        <a:latin typeface="Calibri"/>
                        <a:ea typeface="Calibri"/>
                        <a:cs typeface="Times New Roman"/>
                      </a:endParaRPr>
                    </a:p>
                  </a:txBody>
                  <a:tcPr marL="0" marR="0" marT="0" marB="0">
                    <a:solidFill>
                      <a:schemeClr val="bg1"/>
                    </a:solidFill>
                  </a:tcPr>
                </a:tc>
                <a:tc>
                  <a:txBody>
                    <a:bodyPr/>
                    <a:lstStyle/>
                    <a:p>
                      <a:pPr marL="132715" marR="0">
                        <a:lnSpc>
                          <a:spcPct val="100000"/>
                        </a:lnSpc>
                        <a:spcBef>
                          <a:spcPts val="0"/>
                        </a:spcBef>
                        <a:spcAft>
                          <a:spcPts val="0"/>
                        </a:spcAft>
                      </a:pPr>
                      <a:r>
                        <a:rPr lang="en-US" sz="2800" dirty="0">
                          <a:effectLst/>
                          <a:latin typeface="+mn-lt"/>
                        </a:rPr>
                        <a:t>Ready</a:t>
                      </a:r>
                      <a:endParaRPr lang="en-US" sz="2800" dirty="0">
                        <a:effectLst/>
                        <a:latin typeface="+mn-lt"/>
                        <a:ea typeface="Calibri"/>
                        <a:cs typeface="Times New Roman"/>
                      </a:endParaRPr>
                    </a:p>
                  </a:txBody>
                  <a:tcPr marL="0" marR="0" marT="0" marB="0">
                    <a:solidFill>
                      <a:schemeClr val="bg1"/>
                    </a:solidFill>
                  </a:tcPr>
                </a:tc>
                <a:tc>
                  <a:txBody>
                    <a:bodyPr/>
                    <a:lstStyle/>
                    <a:p>
                      <a:pPr marL="0" marR="0">
                        <a:lnSpc>
                          <a:spcPct val="100000"/>
                        </a:lnSpc>
                        <a:spcBef>
                          <a:spcPts val="0"/>
                        </a:spcBef>
                        <a:spcAft>
                          <a:spcPts val="0"/>
                        </a:spcAft>
                      </a:pPr>
                      <a:r>
                        <a:rPr lang="en-US" sz="2800" dirty="0">
                          <a:effectLst/>
                          <a:latin typeface="+mn-lt"/>
                        </a:rPr>
                        <a:t> </a:t>
                      </a: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1"/>
                  </a:ext>
                </a:extLst>
              </a:tr>
              <a:tr h="450394">
                <a:tc>
                  <a:txBody>
                    <a:bodyPr/>
                    <a:lstStyle/>
                    <a:p>
                      <a:pPr marL="148590" marR="135890" algn="ctr">
                        <a:lnSpc>
                          <a:spcPct val="100000"/>
                        </a:lnSpc>
                        <a:spcBef>
                          <a:spcPts val="0"/>
                        </a:spcBef>
                        <a:spcAft>
                          <a:spcPts val="0"/>
                        </a:spcAft>
                      </a:pPr>
                      <a:r>
                        <a:rPr lang="en-US" sz="2800" dirty="0">
                          <a:effectLst/>
                        </a:rPr>
                        <a:t>2</a:t>
                      </a:r>
                      <a:endParaRPr lang="en-US" sz="2800" dirty="0">
                        <a:effectLst/>
                        <a:latin typeface="Calibri"/>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800" dirty="0">
                          <a:effectLst/>
                        </a:rPr>
                        <a:t>Running</a:t>
                      </a:r>
                      <a:endParaRPr lang="en-US" sz="2800" dirty="0">
                        <a:effectLst/>
                        <a:latin typeface="Calibri"/>
                        <a:ea typeface="Calibri"/>
                        <a:cs typeface="Times New Roman"/>
                      </a:endParaRPr>
                    </a:p>
                  </a:txBody>
                  <a:tcPr marL="0" marR="0" marT="0" marB="0">
                    <a:solidFill>
                      <a:schemeClr val="bg1"/>
                    </a:solidFill>
                  </a:tcPr>
                </a:tc>
                <a:tc>
                  <a:txBody>
                    <a:bodyPr/>
                    <a:lstStyle/>
                    <a:p>
                      <a:pPr marL="132715" marR="0">
                        <a:lnSpc>
                          <a:spcPct val="100000"/>
                        </a:lnSpc>
                        <a:spcBef>
                          <a:spcPts val="0"/>
                        </a:spcBef>
                        <a:spcAft>
                          <a:spcPts val="0"/>
                        </a:spcAft>
                      </a:pPr>
                      <a:r>
                        <a:rPr lang="en-US" sz="2800" dirty="0">
                          <a:effectLst/>
                          <a:latin typeface="+mn-lt"/>
                        </a:rPr>
                        <a:t>Ready</a:t>
                      </a:r>
                      <a:endParaRPr lang="en-US" sz="2800" dirty="0">
                        <a:effectLst/>
                        <a:latin typeface="+mn-lt"/>
                        <a:ea typeface="Calibri"/>
                        <a:cs typeface="Times New Roman"/>
                      </a:endParaRPr>
                    </a:p>
                  </a:txBody>
                  <a:tcPr marL="0" marR="0" marT="0" marB="0">
                    <a:solidFill>
                      <a:schemeClr val="bg1"/>
                    </a:solidFill>
                  </a:tcPr>
                </a:tc>
                <a:tc>
                  <a:txBody>
                    <a:bodyPr/>
                    <a:lstStyle/>
                    <a:p>
                      <a:pPr marL="0" marR="0">
                        <a:lnSpc>
                          <a:spcPct val="100000"/>
                        </a:lnSpc>
                        <a:spcBef>
                          <a:spcPts val="0"/>
                        </a:spcBef>
                        <a:spcAft>
                          <a:spcPts val="0"/>
                        </a:spcAft>
                      </a:pPr>
                      <a:r>
                        <a:rPr lang="en-US" sz="2800" dirty="0">
                          <a:effectLst/>
                          <a:latin typeface="+mn-lt"/>
                        </a:rPr>
                        <a:t> </a:t>
                      </a: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2"/>
                  </a:ext>
                </a:extLst>
              </a:tr>
              <a:tr h="472445">
                <a:tc>
                  <a:txBody>
                    <a:bodyPr/>
                    <a:lstStyle/>
                    <a:p>
                      <a:pPr marL="148590" marR="135890" algn="ctr">
                        <a:lnSpc>
                          <a:spcPct val="100000"/>
                        </a:lnSpc>
                        <a:spcBef>
                          <a:spcPts val="0"/>
                        </a:spcBef>
                        <a:spcAft>
                          <a:spcPts val="0"/>
                        </a:spcAft>
                      </a:pPr>
                      <a:r>
                        <a:rPr lang="en-US" sz="2800" dirty="0">
                          <a:effectLst/>
                        </a:rPr>
                        <a:t>3</a:t>
                      </a:r>
                      <a:endParaRPr lang="en-US" sz="2800" dirty="0">
                        <a:effectLst/>
                        <a:latin typeface="Calibri"/>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800" dirty="0">
                          <a:effectLst/>
                        </a:rPr>
                        <a:t>Running</a:t>
                      </a:r>
                      <a:endParaRPr lang="en-US" sz="2800" dirty="0">
                        <a:effectLst/>
                        <a:latin typeface="Calibri"/>
                        <a:ea typeface="Calibri"/>
                        <a:cs typeface="Times New Roman"/>
                      </a:endParaRPr>
                    </a:p>
                  </a:txBody>
                  <a:tcPr marL="0" marR="0" marT="0" marB="0">
                    <a:solidFill>
                      <a:schemeClr val="bg1"/>
                    </a:solidFill>
                  </a:tcPr>
                </a:tc>
                <a:tc>
                  <a:txBody>
                    <a:bodyPr/>
                    <a:lstStyle/>
                    <a:p>
                      <a:pPr marL="132715" marR="0">
                        <a:lnSpc>
                          <a:spcPct val="100000"/>
                        </a:lnSpc>
                        <a:spcBef>
                          <a:spcPts val="0"/>
                        </a:spcBef>
                        <a:spcAft>
                          <a:spcPts val="0"/>
                        </a:spcAft>
                      </a:pPr>
                      <a:r>
                        <a:rPr lang="en-US" sz="2800" dirty="0">
                          <a:effectLst/>
                          <a:latin typeface="+mn-lt"/>
                        </a:rPr>
                        <a:t>Ready</a:t>
                      </a:r>
                      <a:endParaRPr lang="en-US" sz="2800" dirty="0">
                        <a:effectLst/>
                        <a:latin typeface="+mn-lt"/>
                        <a:ea typeface="Calibri"/>
                        <a:cs typeface="Times New Roman"/>
                      </a:endParaRPr>
                    </a:p>
                  </a:txBody>
                  <a:tcPr marL="0" marR="0" marT="0" marB="0">
                    <a:solidFill>
                      <a:schemeClr val="bg1"/>
                    </a:solidFill>
                  </a:tcPr>
                </a:tc>
                <a:tc>
                  <a:txBody>
                    <a:bodyPr/>
                    <a:lstStyle/>
                    <a:p>
                      <a:pPr marL="76200" marR="0" algn="l">
                        <a:lnSpc>
                          <a:spcPct val="100000"/>
                        </a:lnSpc>
                        <a:spcBef>
                          <a:spcPts val="0"/>
                        </a:spcBef>
                        <a:spcAft>
                          <a:spcPts val="0"/>
                        </a:spcAft>
                      </a:pPr>
                      <a:endParaRPr lang="en-US" sz="2800" baseline="-25000" dirty="0">
                        <a:solidFill>
                          <a:schemeClr val="tx1"/>
                        </a:solidFill>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3"/>
                  </a:ext>
                </a:extLst>
              </a:tr>
              <a:tr h="450394">
                <a:tc>
                  <a:txBody>
                    <a:bodyPr/>
                    <a:lstStyle/>
                    <a:p>
                      <a:pPr marL="148590" marR="135890" algn="ctr">
                        <a:lnSpc>
                          <a:spcPct val="100000"/>
                        </a:lnSpc>
                        <a:spcBef>
                          <a:spcPts val="0"/>
                        </a:spcBef>
                        <a:spcAft>
                          <a:spcPts val="0"/>
                        </a:spcAft>
                      </a:pPr>
                      <a:r>
                        <a:rPr lang="en-US" sz="2800" dirty="0">
                          <a:effectLst/>
                        </a:rPr>
                        <a:t>4</a:t>
                      </a:r>
                      <a:endParaRPr lang="en-US" sz="2800" dirty="0">
                        <a:effectLst/>
                        <a:latin typeface="Calibri"/>
                        <a:ea typeface="Calibri"/>
                        <a:cs typeface="Times New Roman"/>
                      </a:endParaRPr>
                    </a:p>
                  </a:txBody>
                  <a:tcPr marL="0" marR="0" marT="0" marB="0">
                    <a:solidFill>
                      <a:schemeClr val="bg1"/>
                    </a:solidFill>
                  </a:tcPr>
                </a:tc>
                <a:tc>
                  <a:txBody>
                    <a:bodyPr/>
                    <a:lstStyle/>
                    <a:p>
                      <a:pPr marL="78105" marR="0" algn="l">
                        <a:lnSpc>
                          <a:spcPct val="100000"/>
                        </a:lnSpc>
                        <a:spcBef>
                          <a:spcPts val="0"/>
                        </a:spcBef>
                        <a:spcAft>
                          <a:spcPts val="0"/>
                        </a:spcAft>
                      </a:pPr>
                      <a:r>
                        <a:rPr lang="en-US" sz="2800" dirty="0">
                          <a:effectLst/>
                        </a:rPr>
                        <a:t>Running</a:t>
                      </a:r>
                      <a:endParaRPr lang="en-US" sz="2800" dirty="0">
                        <a:effectLst/>
                        <a:latin typeface="Calibri"/>
                        <a:ea typeface="Calibri"/>
                        <a:cs typeface="Times New Roman"/>
                      </a:endParaRPr>
                    </a:p>
                  </a:txBody>
                  <a:tcPr marL="0" marR="0" marT="0" marB="0">
                    <a:solidFill>
                      <a:schemeClr val="bg1"/>
                    </a:solidFill>
                  </a:tcPr>
                </a:tc>
                <a:tc>
                  <a:txBody>
                    <a:bodyPr/>
                    <a:lstStyle/>
                    <a:p>
                      <a:pPr marL="132715" marR="0" indent="0" algn="l" defTabSz="914400" rtl="0" eaLnBrk="1" fontAlgn="auto" latinLnBrk="0" hangingPunct="1">
                        <a:lnSpc>
                          <a:spcPct val="100000"/>
                        </a:lnSpc>
                        <a:spcBef>
                          <a:spcPts val="0"/>
                        </a:spcBef>
                        <a:spcAft>
                          <a:spcPts val="0"/>
                        </a:spcAft>
                        <a:buClrTx/>
                        <a:buSzTx/>
                        <a:buFontTx/>
                        <a:buNone/>
                        <a:tabLst/>
                        <a:defRPr/>
                      </a:pPr>
                      <a:r>
                        <a:rPr lang="en-US" sz="2800" dirty="0">
                          <a:effectLst/>
                          <a:latin typeface="+mn-lt"/>
                        </a:rPr>
                        <a:t>Ready</a:t>
                      </a:r>
                      <a:endParaRPr lang="en-US" sz="2800" dirty="0">
                        <a:effectLst/>
                        <a:latin typeface="+mn-lt"/>
                        <a:ea typeface="Calibri"/>
                        <a:cs typeface="Times New Roman"/>
                      </a:endParaRPr>
                    </a:p>
                  </a:txBody>
                  <a:tcPr marL="0" marR="0" marT="0" marB="0">
                    <a:solidFill>
                      <a:schemeClr val="bg1"/>
                    </a:solidFill>
                  </a:tcPr>
                </a:tc>
                <a:tc>
                  <a:txBody>
                    <a:bodyPr/>
                    <a:lstStyle/>
                    <a:p>
                      <a:pPr marL="76835"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effectLst/>
                          <a:latin typeface="+mn-lt"/>
                        </a:rPr>
                        <a:t>Process</a:t>
                      </a:r>
                      <a:r>
                        <a:rPr lang="en-US" sz="2800" baseline="-25000" dirty="0">
                          <a:solidFill>
                            <a:schemeClr val="tx1"/>
                          </a:solidFill>
                          <a:effectLst/>
                          <a:latin typeface="+mn-lt"/>
                        </a:rPr>
                        <a:t>0 </a:t>
                      </a:r>
                      <a:r>
                        <a:rPr lang="en-US" sz="2800" dirty="0">
                          <a:effectLst/>
                          <a:latin typeface="+mn-lt"/>
                        </a:rPr>
                        <a:t>now</a:t>
                      </a:r>
                      <a:r>
                        <a:rPr lang="en-US" sz="2800" spc="180" dirty="0">
                          <a:effectLst/>
                          <a:latin typeface="+mn-lt"/>
                        </a:rPr>
                        <a:t> done</a:t>
                      </a: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4"/>
                  </a:ext>
                </a:extLst>
              </a:tr>
              <a:tr h="450394">
                <a:tc>
                  <a:txBody>
                    <a:bodyPr/>
                    <a:lstStyle/>
                    <a:p>
                      <a:pPr marL="148590" marR="135890" algn="ctr">
                        <a:lnSpc>
                          <a:spcPct val="100000"/>
                        </a:lnSpc>
                        <a:spcBef>
                          <a:spcPts val="0"/>
                        </a:spcBef>
                        <a:spcAft>
                          <a:spcPts val="0"/>
                        </a:spcAft>
                      </a:pPr>
                      <a:r>
                        <a:rPr lang="en-US" sz="2800" dirty="0">
                          <a:effectLst/>
                        </a:rPr>
                        <a:t>5</a:t>
                      </a:r>
                      <a:endParaRPr lang="en-US" sz="2800" dirty="0">
                        <a:effectLst/>
                        <a:latin typeface="Calibri"/>
                        <a:ea typeface="Calibri"/>
                        <a:cs typeface="Times New Roman"/>
                      </a:endParaRPr>
                    </a:p>
                  </a:txBody>
                  <a:tcPr marL="0" marR="0" marT="0" marB="0">
                    <a:solidFill>
                      <a:schemeClr val="bg1"/>
                    </a:solidFill>
                  </a:tcPr>
                </a:tc>
                <a:tc>
                  <a:txBody>
                    <a:bodyPr/>
                    <a:lstStyle/>
                    <a:p>
                      <a:pPr marL="227965" marR="214630" algn="l">
                        <a:lnSpc>
                          <a:spcPct val="100000"/>
                        </a:lnSpc>
                        <a:spcBef>
                          <a:spcPts val="0"/>
                        </a:spcBef>
                        <a:spcAft>
                          <a:spcPts val="0"/>
                        </a:spcAft>
                      </a:pPr>
                      <a:r>
                        <a:rPr lang="en-US" sz="2800" dirty="0">
                          <a:solidFill>
                            <a:srgbClr val="231F20"/>
                          </a:solidFill>
                          <a:effectLst/>
                          <a:latin typeface="+mn-lt"/>
                          <a:ea typeface="Times New Roman"/>
                          <a:cs typeface="Times New Roman"/>
                        </a:rPr>
                        <a:t>    –</a:t>
                      </a:r>
                      <a:endParaRPr lang="en-US" sz="28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800" dirty="0">
                          <a:effectLst/>
                          <a:latin typeface="+mn-lt"/>
                        </a:rPr>
                        <a:t>Running</a:t>
                      </a:r>
                      <a:endParaRPr lang="en-US" sz="2800" dirty="0">
                        <a:effectLst/>
                        <a:latin typeface="+mn-lt"/>
                        <a:ea typeface="Calibri"/>
                        <a:cs typeface="Times New Roman"/>
                      </a:endParaRPr>
                    </a:p>
                  </a:txBody>
                  <a:tcPr marL="0" marR="0" marT="0" marB="0">
                    <a:solidFill>
                      <a:schemeClr val="bg1"/>
                    </a:solidFill>
                  </a:tcPr>
                </a:tc>
                <a:tc>
                  <a:txBody>
                    <a:bodyPr/>
                    <a:lstStyle/>
                    <a:p>
                      <a:pPr marL="0" marR="0">
                        <a:lnSpc>
                          <a:spcPct val="100000"/>
                        </a:lnSpc>
                        <a:spcBef>
                          <a:spcPts val="0"/>
                        </a:spcBef>
                        <a:spcAft>
                          <a:spcPts val="0"/>
                        </a:spcAft>
                      </a:pP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5"/>
                  </a:ext>
                </a:extLst>
              </a:tr>
              <a:tr h="450394">
                <a:tc>
                  <a:txBody>
                    <a:bodyPr/>
                    <a:lstStyle/>
                    <a:p>
                      <a:pPr marL="148590" marR="135890" algn="ctr">
                        <a:lnSpc>
                          <a:spcPct val="100000"/>
                        </a:lnSpc>
                        <a:spcBef>
                          <a:spcPts val="0"/>
                        </a:spcBef>
                        <a:spcAft>
                          <a:spcPts val="0"/>
                        </a:spcAft>
                      </a:pPr>
                      <a:r>
                        <a:rPr lang="en-US" sz="2800" dirty="0">
                          <a:effectLst/>
                        </a:rPr>
                        <a:t>6</a:t>
                      </a:r>
                      <a:endParaRPr lang="en-US" sz="2800" dirty="0">
                        <a:effectLst/>
                        <a:latin typeface="Calibri"/>
                        <a:ea typeface="Calibri"/>
                        <a:cs typeface="Times New Roman"/>
                      </a:endParaRPr>
                    </a:p>
                  </a:txBody>
                  <a:tcPr marL="0" marR="0" marT="0" marB="0">
                    <a:solidFill>
                      <a:schemeClr val="bg1"/>
                    </a:solidFill>
                  </a:tcPr>
                </a:tc>
                <a:tc>
                  <a:txBody>
                    <a:bodyPr/>
                    <a:lstStyle/>
                    <a:p>
                      <a:pPr marL="227965" marR="214630" algn="l">
                        <a:lnSpc>
                          <a:spcPct val="100000"/>
                        </a:lnSpc>
                        <a:spcBef>
                          <a:spcPts val="0"/>
                        </a:spcBef>
                        <a:spcAft>
                          <a:spcPts val="0"/>
                        </a:spcAft>
                      </a:pPr>
                      <a:r>
                        <a:rPr lang="en-US" sz="2800" dirty="0">
                          <a:solidFill>
                            <a:srgbClr val="231F20"/>
                          </a:solidFill>
                          <a:effectLst/>
                          <a:latin typeface="+mn-lt"/>
                          <a:ea typeface="Times New Roman"/>
                          <a:cs typeface="Times New Roman"/>
                        </a:rPr>
                        <a:t>    –</a:t>
                      </a:r>
                      <a:endParaRPr lang="en-US" sz="28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800" dirty="0">
                          <a:effectLst/>
                          <a:latin typeface="+mn-lt"/>
                        </a:rPr>
                        <a:t>Running</a:t>
                      </a:r>
                      <a:endParaRPr lang="en-US" sz="2800" dirty="0">
                        <a:effectLst/>
                        <a:latin typeface="+mn-lt"/>
                        <a:ea typeface="Calibri"/>
                        <a:cs typeface="Times New Roman"/>
                      </a:endParaRPr>
                    </a:p>
                  </a:txBody>
                  <a:tcPr marL="0" marR="0" marT="0" marB="0">
                    <a:solidFill>
                      <a:schemeClr val="bg1"/>
                    </a:solidFill>
                  </a:tcPr>
                </a:tc>
                <a:tc>
                  <a:txBody>
                    <a:bodyPr/>
                    <a:lstStyle/>
                    <a:p>
                      <a:pPr marL="0" marR="0">
                        <a:lnSpc>
                          <a:spcPct val="100000"/>
                        </a:lnSpc>
                        <a:spcBef>
                          <a:spcPts val="0"/>
                        </a:spcBef>
                        <a:spcAft>
                          <a:spcPts val="0"/>
                        </a:spcAft>
                      </a:pP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6"/>
                  </a:ext>
                </a:extLst>
              </a:tr>
              <a:tr h="468991">
                <a:tc>
                  <a:txBody>
                    <a:bodyPr/>
                    <a:lstStyle/>
                    <a:p>
                      <a:pPr marL="148590" marR="135890" algn="ctr">
                        <a:lnSpc>
                          <a:spcPct val="100000"/>
                        </a:lnSpc>
                        <a:spcBef>
                          <a:spcPts val="0"/>
                        </a:spcBef>
                        <a:spcAft>
                          <a:spcPts val="0"/>
                        </a:spcAft>
                      </a:pPr>
                      <a:r>
                        <a:rPr lang="en-US" sz="2800" dirty="0">
                          <a:effectLst/>
                        </a:rPr>
                        <a:t>7</a:t>
                      </a:r>
                      <a:endParaRPr lang="en-US" sz="2800" dirty="0">
                        <a:effectLst/>
                        <a:latin typeface="Calibri"/>
                        <a:ea typeface="Calibri"/>
                        <a:cs typeface="Times New Roman"/>
                      </a:endParaRPr>
                    </a:p>
                  </a:txBody>
                  <a:tcPr marL="0" marR="0" marT="0" marB="0">
                    <a:solidFill>
                      <a:schemeClr val="bg1"/>
                    </a:solidFill>
                  </a:tcPr>
                </a:tc>
                <a:tc>
                  <a:txBody>
                    <a:bodyPr/>
                    <a:lstStyle/>
                    <a:p>
                      <a:pPr marL="227965" marR="214630" algn="l">
                        <a:lnSpc>
                          <a:spcPct val="100000"/>
                        </a:lnSpc>
                        <a:spcBef>
                          <a:spcPts val="0"/>
                        </a:spcBef>
                        <a:spcAft>
                          <a:spcPts val="0"/>
                        </a:spcAft>
                      </a:pPr>
                      <a:r>
                        <a:rPr lang="en-US" sz="2800" dirty="0">
                          <a:solidFill>
                            <a:srgbClr val="231F20"/>
                          </a:solidFill>
                          <a:effectLst/>
                          <a:latin typeface="+mn-lt"/>
                          <a:ea typeface="Times New Roman"/>
                          <a:cs typeface="Times New Roman"/>
                        </a:rPr>
                        <a:t>    –</a:t>
                      </a:r>
                      <a:endParaRPr lang="en-US" sz="28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800" dirty="0">
                          <a:effectLst/>
                          <a:latin typeface="+mn-lt"/>
                        </a:rPr>
                        <a:t>Running</a:t>
                      </a:r>
                      <a:endParaRPr lang="en-US" sz="2800" dirty="0">
                        <a:effectLst/>
                        <a:latin typeface="+mn-lt"/>
                        <a:ea typeface="Calibri"/>
                        <a:cs typeface="Times New Roman"/>
                      </a:endParaRPr>
                    </a:p>
                  </a:txBody>
                  <a:tcPr marL="0" marR="0" marT="0" marB="0">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7"/>
                  </a:ext>
                </a:extLst>
              </a:tr>
              <a:tr h="450394">
                <a:tc>
                  <a:txBody>
                    <a:bodyPr/>
                    <a:lstStyle/>
                    <a:p>
                      <a:pPr marL="148590" marR="135890" algn="ctr">
                        <a:lnSpc>
                          <a:spcPct val="100000"/>
                        </a:lnSpc>
                        <a:spcBef>
                          <a:spcPts val="0"/>
                        </a:spcBef>
                        <a:spcAft>
                          <a:spcPts val="0"/>
                        </a:spcAft>
                      </a:pPr>
                      <a:r>
                        <a:rPr lang="en-US" sz="2800" dirty="0">
                          <a:effectLst/>
                        </a:rPr>
                        <a:t>8</a:t>
                      </a:r>
                      <a:endParaRPr lang="en-US" sz="2800" dirty="0">
                        <a:effectLst/>
                        <a:latin typeface="Calibri"/>
                        <a:ea typeface="Calibri"/>
                        <a:cs typeface="Times New Roman"/>
                      </a:endParaRPr>
                    </a:p>
                  </a:txBody>
                  <a:tcPr marL="0" marR="0" marT="0" marB="0">
                    <a:solidFill>
                      <a:schemeClr val="bg1"/>
                    </a:solidFill>
                  </a:tcPr>
                </a:tc>
                <a:tc>
                  <a:txBody>
                    <a:bodyPr/>
                    <a:lstStyle/>
                    <a:p>
                      <a:pPr marL="227965" marR="214630" algn="l">
                        <a:lnSpc>
                          <a:spcPct val="100000"/>
                        </a:lnSpc>
                        <a:spcBef>
                          <a:spcPts val="0"/>
                        </a:spcBef>
                        <a:spcAft>
                          <a:spcPts val="0"/>
                        </a:spcAft>
                      </a:pPr>
                      <a:r>
                        <a:rPr lang="en-US" sz="2800" dirty="0">
                          <a:solidFill>
                            <a:srgbClr val="231F20"/>
                          </a:solidFill>
                          <a:effectLst/>
                          <a:latin typeface="+mn-lt"/>
                          <a:ea typeface="Times New Roman"/>
                          <a:cs typeface="Times New Roman"/>
                        </a:rPr>
                        <a:t>    –</a:t>
                      </a:r>
                      <a:endParaRPr lang="en-US" sz="28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800" dirty="0">
                          <a:effectLst/>
                          <a:latin typeface="+mn-lt"/>
                        </a:rPr>
                        <a:t>Running</a:t>
                      </a:r>
                      <a:endParaRPr lang="en-US" sz="2800" dirty="0">
                        <a:effectLst/>
                        <a:latin typeface="+mn-lt"/>
                        <a:ea typeface="Calibri"/>
                        <a:cs typeface="Times New Roman"/>
                      </a:endParaRPr>
                    </a:p>
                  </a:txBody>
                  <a:tcPr marL="0" marR="0" marT="0" marB="0">
                    <a:solidFill>
                      <a:schemeClr val="bg1"/>
                    </a:solidFill>
                  </a:tcPr>
                </a:tc>
                <a:tc>
                  <a:txBody>
                    <a:bodyPr/>
                    <a:lstStyle/>
                    <a:p>
                      <a:pPr marL="76835"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effectLst/>
                          <a:latin typeface="+mn-lt"/>
                        </a:rPr>
                        <a:t>Process</a:t>
                      </a:r>
                      <a:r>
                        <a:rPr lang="en-US" sz="2800" baseline="-25000" dirty="0">
                          <a:solidFill>
                            <a:schemeClr val="tx1"/>
                          </a:solidFill>
                          <a:effectLst/>
                          <a:latin typeface="+mn-lt"/>
                        </a:rPr>
                        <a:t>1</a:t>
                      </a:r>
                      <a:r>
                        <a:rPr lang="en-US" sz="2800" baseline="-25000" dirty="0">
                          <a:solidFill>
                            <a:schemeClr val="tx1"/>
                          </a:solidFill>
                          <a:effectLst/>
                          <a:latin typeface="+mn-lt"/>
                          <a:cs typeface="Times New Roman"/>
                        </a:rPr>
                        <a:t> </a:t>
                      </a:r>
                      <a:r>
                        <a:rPr lang="en-US" sz="2800" dirty="0">
                          <a:effectLst/>
                          <a:latin typeface="+mn-lt"/>
                        </a:rPr>
                        <a:t>now</a:t>
                      </a:r>
                      <a:r>
                        <a:rPr lang="en-US" sz="2800" spc="180" dirty="0">
                          <a:effectLst/>
                          <a:latin typeface="+mn-lt"/>
                        </a:rPr>
                        <a:t> done</a:t>
                      </a:r>
                      <a:endParaRPr lang="en-US" sz="28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2058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C00000"/>
                </a:solidFill>
              </a:rPr>
              <a:t>Process State – CPU and I/O</a:t>
            </a:r>
          </a:p>
        </p:txBody>
      </p:sp>
      <p:graphicFrame>
        <p:nvGraphicFramePr>
          <p:cNvPr id="6" name="Table 5"/>
          <p:cNvGraphicFramePr>
            <a:graphicFrameLocks noGrp="1"/>
          </p:cNvGraphicFramePr>
          <p:nvPr>
            <p:extLst>
              <p:ext uri="{D42A27DB-BD31-4B8C-83A1-F6EECF244321}">
                <p14:modId xmlns:p14="http://schemas.microsoft.com/office/powerpoint/2010/main" val="919691944"/>
              </p:ext>
            </p:extLst>
          </p:nvPr>
        </p:nvGraphicFramePr>
        <p:xfrm>
          <a:off x="533400" y="1295400"/>
          <a:ext cx="8610601" cy="5060124"/>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20000"/>
                    </a:ext>
                  </a:extLst>
                </a:gridCol>
                <a:gridCol w="1904999">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3352801">
                  <a:extLst>
                    <a:ext uri="{9D8B030D-6E8A-4147-A177-3AD203B41FA5}">
                      <a16:colId xmlns:a16="http://schemas.microsoft.com/office/drawing/2014/main" val="20003"/>
                    </a:ext>
                  </a:extLst>
                </a:gridCol>
              </a:tblGrid>
              <a:tr h="489199">
                <a:tc>
                  <a:txBody>
                    <a:bodyPr/>
                    <a:lstStyle/>
                    <a:p>
                      <a:pPr marL="76200" marR="0" algn="ctr">
                        <a:lnSpc>
                          <a:spcPct val="100000"/>
                        </a:lnSpc>
                        <a:spcBef>
                          <a:spcPts val="0"/>
                        </a:spcBef>
                        <a:spcAft>
                          <a:spcPts val="0"/>
                        </a:spcAft>
                      </a:pPr>
                      <a:r>
                        <a:rPr lang="en-US" sz="2600" spc="-45" dirty="0">
                          <a:solidFill>
                            <a:schemeClr val="tx1"/>
                          </a:solidFill>
                          <a:effectLst/>
                          <a:latin typeface="+mn-lt"/>
                        </a:rPr>
                        <a:t>T</a:t>
                      </a:r>
                      <a:r>
                        <a:rPr lang="en-US" sz="2600" dirty="0">
                          <a:solidFill>
                            <a:schemeClr val="tx1"/>
                          </a:solidFill>
                          <a:effectLst/>
                          <a:latin typeface="+mn-lt"/>
                        </a:rPr>
                        <a:t>ime</a:t>
                      </a:r>
                      <a:endParaRPr lang="en-US" sz="2600" dirty="0">
                        <a:solidFill>
                          <a:schemeClr val="tx1"/>
                        </a:solidFill>
                        <a:effectLst/>
                        <a:latin typeface="+mn-lt"/>
                        <a:ea typeface="Calibri"/>
                        <a:cs typeface="Times New Roman"/>
                      </a:endParaRPr>
                    </a:p>
                  </a:txBody>
                  <a:tcPr marL="0" marR="0" marT="0" marB="0">
                    <a:solidFill>
                      <a:schemeClr val="bg1"/>
                    </a:solidFill>
                  </a:tcPr>
                </a:tc>
                <a:tc>
                  <a:txBody>
                    <a:bodyPr/>
                    <a:lstStyle/>
                    <a:p>
                      <a:pPr marL="76200" marR="0" algn="l">
                        <a:lnSpc>
                          <a:spcPct val="100000"/>
                        </a:lnSpc>
                        <a:spcBef>
                          <a:spcPts val="0"/>
                        </a:spcBef>
                        <a:spcAft>
                          <a:spcPts val="0"/>
                        </a:spcAft>
                      </a:pPr>
                      <a:r>
                        <a:rPr lang="en-US" sz="2600" dirty="0">
                          <a:solidFill>
                            <a:schemeClr val="tx1"/>
                          </a:solidFill>
                          <a:effectLst/>
                          <a:latin typeface="+mn-lt"/>
                        </a:rPr>
                        <a:t>Process</a:t>
                      </a:r>
                      <a:r>
                        <a:rPr lang="en-US" sz="2600" baseline="-25000" dirty="0">
                          <a:solidFill>
                            <a:schemeClr val="tx1"/>
                          </a:solidFill>
                          <a:effectLst/>
                          <a:latin typeface="+mn-lt"/>
                        </a:rPr>
                        <a:t>0</a:t>
                      </a:r>
                      <a:endParaRPr lang="en-US" sz="2600" baseline="-25000" dirty="0">
                        <a:solidFill>
                          <a:schemeClr val="tx1"/>
                        </a:solidFill>
                        <a:effectLst/>
                        <a:latin typeface="+mn-lt"/>
                        <a:ea typeface="Calibri"/>
                        <a:cs typeface="Times New Roman"/>
                      </a:endParaRPr>
                    </a:p>
                  </a:txBody>
                  <a:tcPr marL="0" marR="0" marT="0" marB="0">
                    <a:solidFill>
                      <a:schemeClr val="bg1"/>
                    </a:solidFill>
                  </a:tcPr>
                </a:tc>
                <a:tc>
                  <a:txBody>
                    <a:bodyPr/>
                    <a:lstStyle/>
                    <a:p>
                      <a:pPr marL="76835" marR="0" algn="l">
                        <a:lnSpc>
                          <a:spcPct val="100000"/>
                        </a:lnSpc>
                        <a:spcBef>
                          <a:spcPts val="0"/>
                        </a:spcBef>
                        <a:spcAft>
                          <a:spcPts val="0"/>
                        </a:spcAft>
                      </a:pPr>
                      <a:r>
                        <a:rPr lang="en-US" sz="2600" dirty="0">
                          <a:solidFill>
                            <a:schemeClr val="tx1"/>
                          </a:solidFill>
                          <a:effectLst/>
                          <a:latin typeface="+mn-lt"/>
                        </a:rPr>
                        <a:t>Process</a:t>
                      </a:r>
                      <a:r>
                        <a:rPr lang="en-US" sz="2600" baseline="-25000" dirty="0">
                          <a:solidFill>
                            <a:schemeClr val="tx1"/>
                          </a:solidFill>
                          <a:effectLst/>
                          <a:latin typeface="+mn-lt"/>
                        </a:rPr>
                        <a:t>1</a:t>
                      </a:r>
                      <a:endParaRPr lang="en-US" sz="2600" baseline="-25000" dirty="0">
                        <a:solidFill>
                          <a:schemeClr val="tx1"/>
                        </a:solidFill>
                        <a:effectLst/>
                        <a:latin typeface="+mn-lt"/>
                        <a:ea typeface="Calibri"/>
                        <a:cs typeface="Times New Roman"/>
                      </a:endParaRPr>
                    </a:p>
                  </a:txBody>
                  <a:tcPr marL="0" marR="0" marT="0" marB="0">
                    <a:solidFill>
                      <a:schemeClr val="bg1"/>
                    </a:solidFill>
                  </a:tcPr>
                </a:tc>
                <a:tc>
                  <a:txBody>
                    <a:bodyPr/>
                    <a:lstStyle/>
                    <a:p>
                      <a:pPr marL="351790" marR="338455" indent="0" algn="l" defTabSz="914400" rtl="0" eaLnBrk="1" fontAlgn="auto" latinLnBrk="0" hangingPunct="1">
                        <a:lnSpc>
                          <a:spcPct val="100000"/>
                        </a:lnSpc>
                        <a:spcBef>
                          <a:spcPts val="0"/>
                        </a:spcBef>
                        <a:spcAft>
                          <a:spcPts val="0"/>
                        </a:spcAft>
                        <a:buClrTx/>
                        <a:buSzTx/>
                        <a:buFontTx/>
                        <a:buNone/>
                        <a:tabLst/>
                        <a:defRPr/>
                      </a:pPr>
                      <a:r>
                        <a:rPr lang="en-US" sz="2600" dirty="0">
                          <a:solidFill>
                            <a:schemeClr val="tx1"/>
                          </a:solidFill>
                          <a:effectLst/>
                          <a:latin typeface="+mn-lt"/>
                        </a:rPr>
                        <a:t>       Notes</a:t>
                      </a:r>
                      <a:endParaRPr lang="en-US" sz="2600" dirty="0">
                        <a:solidFill>
                          <a:schemeClr val="tx1"/>
                        </a:solidFill>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0"/>
                  </a:ext>
                </a:extLst>
              </a:tr>
              <a:tr h="451158">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1</a:t>
                      </a:r>
                      <a:endParaRPr lang="en-US" sz="2600" dirty="0">
                        <a:effectLst/>
                        <a:latin typeface="+mn-lt"/>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132715" marR="0">
                        <a:lnSpc>
                          <a:spcPct val="100000"/>
                        </a:lnSpc>
                        <a:spcBef>
                          <a:spcPts val="0"/>
                        </a:spcBef>
                        <a:spcAft>
                          <a:spcPts val="0"/>
                        </a:spcAft>
                      </a:pPr>
                      <a:r>
                        <a:rPr lang="en-US" sz="2600" dirty="0">
                          <a:solidFill>
                            <a:srgbClr val="231F20"/>
                          </a:solidFill>
                          <a:effectLst/>
                          <a:latin typeface="+mn-lt"/>
                          <a:ea typeface="Times New Roman"/>
                          <a:cs typeface="Times New Roman"/>
                        </a:rPr>
                        <a:t>Ready</a:t>
                      </a:r>
                      <a:endParaRPr lang="en-US" sz="2600" dirty="0">
                        <a:effectLst/>
                        <a:latin typeface="+mn-lt"/>
                        <a:ea typeface="Calibri"/>
                        <a:cs typeface="Times New Roman"/>
                      </a:endParaRPr>
                    </a:p>
                  </a:txBody>
                  <a:tcPr marL="0" marR="0" marT="0" marB="0">
                    <a:solidFill>
                      <a:schemeClr val="bg1"/>
                    </a:solidFill>
                  </a:tcPr>
                </a:tc>
                <a:tc>
                  <a:txBody>
                    <a:bodyPr/>
                    <a:lstStyle/>
                    <a:p>
                      <a:pPr marL="0" marR="0">
                        <a:lnSpc>
                          <a:spcPct val="100000"/>
                        </a:lnSpc>
                        <a:spcBef>
                          <a:spcPts val="0"/>
                        </a:spcBef>
                        <a:spcAft>
                          <a:spcPts val="0"/>
                        </a:spcAft>
                      </a:pPr>
                      <a:r>
                        <a:rPr lang="en-US" sz="2600" dirty="0">
                          <a:effectLst/>
                          <a:latin typeface="+mn-lt"/>
                          <a:ea typeface="Calibri"/>
                          <a:cs typeface="Times New Roman"/>
                        </a:rPr>
                        <a:t> </a:t>
                      </a:r>
                    </a:p>
                  </a:txBody>
                  <a:tcPr marL="0" marR="0" marT="0" marB="0">
                    <a:solidFill>
                      <a:schemeClr val="bg1"/>
                    </a:solidFill>
                  </a:tcPr>
                </a:tc>
                <a:extLst>
                  <a:ext uri="{0D108BD9-81ED-4DB2-BD59-A6C34878D82A}">
                    <a16:rowId xmlns:a16="http://schemas.microsoft.com/office/drawing/2014/main" val="10001"/>
                  </a:ext>
                </a:extLst>
              </a:tr>
              <a:tr h="451158">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2</a:t>
                      </a:r>
                      <a:endParaRPr lang="en-US" sz="2600" dirty="0">
                        <a:effectLst/>
                        <a:latin typeface="+mn-lt"/>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132715" marR="0">
                        <a:lnSpc>
                          <a:spcPct val="100000"/>
                        </a:lnSpc>
                        <a:spcBef>
                          <a:spcPts val="0"/>
                        </a:spcBef>
                        <a:spcAft>
                          <a:spcPts val="0"/>
                        </a:spcAft>
                      </a:pPr>
                      <a:r>
                        <a:rPr lang="en-US" sz="2600" dirty="0">
                          <a:solidFill>
                            <a:srgbClr val="231F20"/>
                          </a:solidFill>
                          <a:effectLst/>
                          <a:latin typeface="+mn-lt"/>
                          <a:ea typeface="Times New Roman"/>
                          <a:cs typeface="Times New Roman"/>
                        </a:rPr>
                        <a:t>Ready</a:t>
                      </a:r>
                      <a:endParaRPr lang="en-US" sz="2600" dirty="0">
                        <a:effectLst/>
                        <a:latin typeface="+mn-lt"/>
                        <a:ea typeface="Calibri"/>
                        <a:cs typeface="Times New Roman"/>
                      </a:endParaRPr>
                    </a:p>
                  </a:txBody>
                  <a:tcPr marL="0" marR="0" marT="0" marB="0">
                    <a:solidFill>
                      <a:schemeClr val="bg1"/>
                    </a:solidFill>
                  </a:tcPr>
                </a:tc>
                <a:tc>
                  <a:txBody>
                    <a:bodyPr/>
                    <a:lstStyle/>
                    <a:p>
                      <a:pPr marL="0" marR="0">
                        <a:lnSpc>
                          <a:spcPct val="100000"/>
                        </a:lnSpc>
                        <a:spcBef>
                          <a:spcPts val="0"/>
                        </a:spcBef>
                        <a:spcAft>
                          <a:spcPts val="0"/>
                        </a:spcAft>
                      </a:pPr>
                      <a:r>
                        <a:rPr lang="en-US" sz="2600" dirty="0">
                          <a:effectLst/>
                          <a:latin typeface="+mn-lt"/>
                          <a:ea typeface="Calibri"/>
                          <a:cs typeface="Times New Roman"/>
                        </a:rPr>
                        <a:t> </a:t>
                      </a:r>
                    </a:p>
                  </a:txBody>
                  <a:tcPr marL="0" marR="0" marT="0" marB="0">
                    <a:solidFill>
                      <a:schemeClr val="bg1"/>
                    </a:solidFill>
                  </a:tcPr>
                </a:tc>
                <a:extLst>
                  <a:ext uri="{0D108BD9-81ED-4DB2-BD59-A6C34878D82A}">
                    <a16:rowId xmlns:a16="http://schemas.microsoft.com/office/drawing/2014/main" val="10002"/>
                  </a:ext>
                </a:extLst>
              </a:tr>
              <a:tr h="473247">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3</a:t>
                      </a:r>
                      <a:endParaRPr lang="en-US" sz="2600" dirty="0">
                        <a:effectLst/>
                        <a:latin typeface="+mn-lt"/>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132715" marR="0">
                        <a:lnSpc>
                          <a:spcPct val="100000"/>
                        </a:lnSpc>
                        <a:spcBef>
                          <a:spcPts val="0"/>
                        </a:spcBef>
                        <a:spcAft>
                          <a:spcPts val="0"/>
                        </a:spcAft>
                      </a:pPr>
                      <a:r>
                        <a:rPr lang="en-US" sz="2600" dirty="0">
                          <a:solidFill>
                            <a:srgbClr val="231F20"/>
                          </a:solidFill>
                          <a:effectLst/>
                          <a:latin typeface="+mn-lt"/>
                          <a:ea typeface="Times New Roman"/>
                          <a:cs typeface="Times New Roman"/>
                        </a:rPr>
                        <a:t>Ready</a:t>
                      </a:r>
                      <a:endParaRPr lang="en-US" sz="2600" dirty="0">
                        <a:effectLst/>
                        <a:latin typeface="+mn-lt"/>
                        <a:ea typeface="Calibri"/>
                        <a:cs typeface="Times New Roman"/>
                      </a:endParaRPr>
                    </a:p>
                  </a:txBody>
                  <a:tcPr marL="0" marR="0" marT="0" marB="0">
                    <a:solidFill>
                      <a:schemeClr val="bg1"/>
                    </a:solidFill>
                  </a:tcPr>
                </a:tc>
                <a:tc>
                  <a:txBody>
                    <a:bodyPr/>
                    <a:lstStyle/>
                    <a:p>
                      <a:pPr marL="76835" marR="0" algn="l">
                        <a:lnSpc>
                          <a:spcPct val="100000"/>
                        </a:lnSpc>
                        <a:spcBef>
                          <a:spcPts val="0"/>
                        </a:spcBef>
                        <a:spcAft>
                          <a:spcPts val="0"/>
                        </a:spcAft>
                      </a:pPr>
                      <a:r>
                        <a:rPr lang="en-US" sz="2600" dirty="0">
                          <a:solidFill>
                            <a:srgbClr val="231F20"/>
                          </a:solidFill>
                          <a:effectLst/>
                          <a:latin typeface="+mn-lt"/>
                          <a:ea typeface="Times New Roman"/>
                          <a:cs typeface="Times New Roman"/>
                        </a:rPr>
                        <a:t>P</a:t>
                      </a:r>
                      <a:r>
                        <a:rPr lang="en-US" sz="2600" spc="-15" dirty="0">
                          <a:solidFill>
                            <a:srgbClr val="231F20"/>
                          </a:solidFill>
                          <a:effectLst/>
                          <a:latin typeface="+mn-lt"/>
                          <a:ea typeface="Times New Roman"/>
                          <a:cs typeface="Times New Roman"/>
                        </a:rPr>
                        <a:t>r</a:t>
                      </a:r>
                      <a:r>
                        <a:rPr lang="en-US" sz="2600" dirty="0">
                          <a:solidFill>
                            <a:srgbClr val="231F20"/>
                          </a:solidFill>
                          <a:effectLst/>
                          <a:latin typeface="+mn-lt"/>
                          <a:ea typeface="Times New Roman"/>
                          <a:cs typeface="Times New Roman"/>
                        </a:rPr>
                        <a:t>ocess</a:t>
                      </a:r>
                      <a:r>
                        <a:rPr lang="en-US" sz="2600" baseline="-25000" dirty="0">
                          <a:solidFill>
                            <a:srgbClr val="231F20"/>
                          </a:solidFill>
                          <a:effectLst/>
                          <a:latin typeface="+mn-lt"/>
                          <a:ea typeface="Arial"/>
                          <a:cs typeface="Times New Roman"/>
                        </a:rPr>
                        <a:t>0</a:t>
                      </a:r>
                      <a:r>
                        <a:rPr lang="en-US" sz="2600" spc="65" dirty="0">
                          <a:solidFill>
                            <a:srgbClr val="231F20"/>
                          </a:solidFill>
                          <a:effectLst/>
                          <a:latin typeface="+mn-lt"/>
                          <a:ea typeface="Arial"/>
                          <a:cs typeface="Times New Roman"/>
                        </a:rPr>
                        <a:t> </a:t>
                      </a:r>
                      <a:r>
                        <a:rPr lang="en-US" sz="2600" dirty="0">
                          <a:solidFill>
                            <a:srgbClr val="231F20"/>
                          </a:solidFill>
                          <a:effectLst/>
                          <a:latin typeface="+mn-lt"/>
                          <a:ea typeface="Times New Roman"/>
                          <a:cs typeface="Times New Roman"/>
                        </a:rPr>
                        <a:t>initiates</a:t>
                      </a:r>
                      <a:r>
                        <a:rPr lang="en-US" sz="2600" spc="30" dirty="0">
                          <a:solidFill>
                            <a:srgbClr val="231F20"/>
                          </a:solidFill>
                          <a:effectLst/>
                          <a:latin typeface="+mn-lt"/>
                          <a:ea typeface="Times New Roman"/>
                          <a:cs typeface="Times New Roman"/>
                        </a:rPr>
                        <a:t> </a:t>
                      </a:r>
                      <a:r>
                        <a:rPr lang="en-US" sz="2600" dirty="0">
                          <a:solidFill>
                            <a:srgbClr val="231F20"/>
                          </a:solidFill>
                          <a:effectLst/>
                          <a:latin typeface="+mn-lt"/>
                          <a:ea typeface="Times New Roman"/>
                          <a:cs typeface="Times New Roman"/>
                        </a:rPr>
                        <a:t>I/O</a:t>
                      </a:r>
                      <a:endParaRPr lang="en-US" sz="26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3"/>
                  </a:ext>
                </a:extLst>
              </a:tr>
              <a:tr h="451158">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4</a:t>
                      </a:r>
                      <a:endParaRPr lang="en-US" sz="2600" dirty="0">
                        <a:effectLst/>
                        <a:latin typeface="+mn-lt"/>
                        <a:ea typeface="Calibri"/>
                        <a:cs typeface="Times New Roman"/>
                      </a:endParaRPr>
                    </a:p>
                  </a:txBody>
                  <a:tcPr marL="0" marR="0" marT="0" marB="0">
                    <a:solidFill>
                      <a:schemeClr val="bg1"/>
                    </a:solidFill>
                  </a:tcPr>
                </a:tc>
                <a:tc>
                  <a:txBody>
                    <a:bodyPr/>
                    <a:lstStyle/>
                    <a:p>
                      <a:pPr marL="94615" marR="0">
                        <a:lnSpc>
                          <a:spcPct val="100000"/>
                        </a:lnSpc>
                        <a:spcBef>
                          <a:spcPts val="0"/>
                        </a:spcBef>
                        <a:spcAft>
                          <a:spcPts val="0"/>
                        </a:spcAft>
                      </a:pPr>
                      <a:r>
                        <a:rPr lang="en-US" sz="2600" dirty="0">
                          <a:solidFill>
                            <a:srgbClr val="231F20"/>
                          </a:solidFill>
                          <a:effectLst/>
                          <a:latin typeface="+mn-lt"/>
                          <a:ea typeface="Times New Roman"/>
                          <a:cs typeface="Times New Roman"/>
                        </a:rPr>
                        <a:t>Blocked</a:t>
                      </a:r>
                      <a:endParaRPr lang="en-US" sz="26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117475" marR="0" algn="l">
                        <a:lnSpc>
                          <a:spcPct val="100000"/>
                        </a:lnSpc>
                        <a:spcBef>
                          <a:spcPts val="0"/>
                        </a:spcBef>
                        <a:spcAft>
                          <a:spcPts val="0"/>
                        </a:spcAft>
                      </a:pPr>
                      <a:r>
                        <a:rPr lang="en-US" sz="2600" dirty="0">
                          <a:solidFill>
                            <a:srgbClr val="231F20"/>
                          </a:solidFill>
                          <a:effectLst/>
                          <a:latin typeface="+mn-lt"/>
                          <a:ea typeface="Times New Roman"/>
                          <a:cs typeface="Times New Roman"/>
                        </a:rPr>
                        <a:t>P</a:t>
                      </a:r>
                      <a:r>
                        <a:rPr lang="en-US" sz="2600" spc="-15" dirty="0">
                          <a:solidFill>
                            <a:srgbClr val="231F20"/>
                          </a:solidFill>
                          <a:effectLst/>
                          <a:latin typeface="+mn-lt"/>
                          <a:ea typeface="Times New Roman"/>
                          <a:cs typeface="Times New Roman"/>
                        </a:rPr>
                        <a:t>r</a:t>
                      </a:r>
                      <a:r>
                        <a:rPr lang="en-US" sz="2600" dirty="0">
                          <a:solidFill>
                            <a:srgbClr val="231F20"/>
                          </a:solidFill>
                          <a:effectLst/>
                          <a:latin typeface="+mn-lt"/>
                          <a:ea typeface="Times New Roman"/>
                          <a:cs typeface="Times New Roman"/>
                        </a:rPr>
                        <a:t>ocess</a:t>
                      </a:r>
                      <a:r>
                        <a:rPr lang="en-US" sz="2600" baseline="-25000" dirty="0">
                          <a:solidFill>
                            <a:srgbClr val="231F20"/>
                          </a:solidFill>
                          <a:effectLst/>
                          <a:latin typeface="+mn-lt"/>
                          <a:ea typeface="Arial"/>
                          <a:cs typeface="Times New Roman"/>
                        </a:rPr>
                        <a:t>0</a:t>
                      </a:r>
                      <a:r>
                        <a:rPr lang="en-US" sz="2600" spc="95" dirty="0">
                          <a:solidFill>
                            <a:srgbClr val="231F20"/>
                          </a:solidFill>
                          <a:effectLst/>
                          <a:latin typeface="+mn-lt"/>
                          <a:ea typeface="Arial"/>
                          <a:cs typeface="Times New Roman"/>
                        </a:rPr>
                        <a:t> </a:t>
                      </a:r>
                      <a:r>
                        <a:rPr lang="en-US" sz="2600" dirty="0">
                          <a:solidFill>
                            <a:srgbClr val="231F20"/>
                          </a:solidFill>
                          <a:effectLst/>
                          <a:latin typeface="+mn-lt"/>
                          <a:ea typeface="Times New Roman"/>
                          <a:cs typeface="Times New Roman"/>
                        </a:rPr>
                        <a:t>is</a:t>
                      </a:r>
                      <a:r>
                        <a:rPr lang="en-US" sz="2600" spc="35" dirty="0">
                          <a:solidFill>
                            <a:srgbClr val="231F20"/>
                          </a:solidFill>
                          <a:effectLst/>
                          <a:latin typeface="+mn-lt"/>
                          <a:ea typeface="Times New Roman"/>
                          <a:cs typeface="Times New Roman"/>
                        </a:rPr>
                        <a:t> </a:t>
                      </a:r>
                      <a:r>
                        <a:rPr lang="en-US" sz="2600" dirty="0">
                          <a:solidFill>
                            <a:srgbClr val="231F20"/>
                          </a:solidFill>
                          <a:effectLst/>
                          <a:latin typeface="+mn-lt"/>
                          <a:ea typeface="Times New Roman"/>
                          <a:cs typeface="Times New Roman"/>
                        </a:rPr>
                        <a:t>blocked,</a:t>
                      </a:r>
                      <a:endParaRPr lang="en-US" sz="26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4"/>
                  </a:ext>
                </a:extLst>
              </a:tr>
              <a:tr h="451158">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5</a:t>
                      </a:r>
                      <a:endParaRPr lang="en-US" sz="2600" dirty="0">
                        <a:effectLst/>
                        <a:latin typeface="+mn-lt"/>
                        <a:ea typeface="Calibri"/>
                        <a:cs typeface="Times New Roman"/>
                      </a:endParaRPr>
                    </a:p>
                  </a:txBody>
                  <a:tcPr marL="0" marR="0" marT="0" marB="0">
                    <a:solidFill>
                      <a:schemeClr val="bg1"/>
                    </a:solidFill>
                  </a:tcPr>
                </a:tc>
                <a:tc>
                  <a:txBody>
                    <a:bodyPr/>
                    <a:lstStyle/>
                    <a:p>
                      <a:pPr marL="94615" marR="0">
                        <a:lnSpc>
                          <a:spcPct val="100000"/>
                        </a:lnSpc>
                        <a:spcBef>
                          <a:spcPts val="0"/>
                        </a:spcBef>
                        <a:spcAft>
                          <a:spcPts val="0"/>
                        </a:spcAft>
                      </a:pPr>
                      <a:r>
                        <a:rPr lang="en-US" sz="2600" dirty="0">
                          <a:solidFill>
                            <a:srgbClr val="231F20"/>
                          </a:solidFill>
                          <a:effectLst/>
                          <a:latin typeface="+mn-lt"/>
                          <a:ea typeface="Times New Roman"/>
                          <a:cs typeface="Times New Roman"/>
                        </a:rPr>
                        <a:t>Blocked</a:t>
                      </a:r>
                      <a:endParaRPr lang="en-US" sz="26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192405" marR="0" algn="l">
                        <a:lnSpc>
                          <a:spcPct val="100000"/>
                        </a:lnSpc>
                        <a:spcBef>
                          <a:spcPts val="0"/>
                        </a:spcBef>
                        <a:spcAft>
                          <a:spcPts val="0"/>
                        </a:spcAft>
                      </a:pPr>
                      <a:r>
                        <a:rPr lang="en-US" sz="2600" dirty="0">
                          <a:solidFill>
                            <a:srgbClr val="231F20"/>
                          </a:solidFill>
                          <a:effectLst/>
                          <a:latin typeface="+mn-lt"/>
                          <a:ea typeface="Times New Roman"/>
                          <a:cs typeface="Times New Roman"/>
                        </a:rPr>
                        <a:t>   so</a:t>
                      </a:r>
                      <a:r>
                        <a:rPr lang="en-US" sz="2600" spc="55" dirty="0">
                          <a:solidFill>
                            <a:srgbClr val="231F20"/>
                          </a:solidFill>
                          <a:effectLst/>
                          <a:latin typeface="+mn-lt"/>
                          <a:ea typeface="Times New Roman"/>
                          <a:cs typeface="Times New Roman"/>
                        </a:rPr>
                        <a:t> </a:t>
                      </a:r>
                      <a:r>
                        <a:rPr lang="en-US" sz="2600" dirty="0">
                          <a:solidFill>
                            <a:srgbClr val="231F20"/>
                          </a:solidFill>
                          <a:effectLst/>
                          <a:latin typeface="+mn-lt"/>
                          <a:ea typeface="Times New Roman"/>
                          <a:cs typeface="Times New Roman"/>
                        </a:rPr>
                        <a:t>P</a:t>
                      </a:r>
                      <a:r>
                        <a:rPr lang="en-US" sz="2600" spc="-15" dirty="0">
                          <a:solidFill>
                            <a:srgbClr val="231F20"/>
                          </a:solidFill>
                          <a:effectLst/>
                          <a:latin typeface="+mn-lt"/>
                          <a:ea typeface="Times New Roman"/>
                          <a:cs typeface="Times New Roman"/>
                        </a:rPr>
                        <a:t>r</a:t>
                      </a:r>
                      <a:r>
                        <a:rPr lang="en-US" sz="2600" dirty="0">
                          <a:solidFill>
                            <a:srgbClr val="231F20"/>
                          </a:solidFill>
                          <a:effectLst/>
                          <a:latin typeface="+mn-lt"/>
                          <a:ea typeface="Times New Roman"/>
                          <a:cs typeface="Times New Roman"/>
                        </a:rPr>
                        <a:t>ocess</a:t>
                      </a:r>
                      <a:r>
                        <a:rPr lang="en-US" sz="2600" baseline="-25000" dirty="0">
                          <a:solidFill>
                            <a:srgbClr val="231F20"/>
                          </a:solidFill>
                          <a:effectLst/>
                          <a:latin typeface="+mn-lt"/>
                          <a:ea typeface="Arial"/>
                          <a:cs typeface="Times New Roman"/>
                        </a:rPr>
                        <a:t>1</a:t>
                      </a:r>
                      <a:r>
                        <a:rPr lang="en-US" sz="2600" spc="95" dirty="0">
                          <a:solidFill>
                            <a:srgbClr val="231F20"/>
                          </a:solidFill>
                          <a:effectLst/>
                          <a:latin typeface="+mn-lt"/>
                          <a:ea typeface="Arial"/>
                          <a:cs typeface="Times New Roman"/>
                        </a:rPr>
                        <a:t> </a:t>
                      </a:r>
                      <a:r>
                        <a:rPr lang="en-US" sz="2600" spc="-5" dirty="0">
                          <a:solidFill>
                            <a:srgbClr val="231F20"/>
                          </a:solidFill>
                          <a:effectLst/>
                          <a:latin typeface="+mn-lt"/>
                          <a:ea typeface="Times New Roman"/>
                          <a:cs typeface="Times New Roman"/>
                        </a:rPr>
                        <a:t>r</a:t>
                      </a:r>
                      <a:r>
                        <a:rPr lang="en-US" sz="2600" dirty="0">
                          <a:solidFill>
                            <a:srgbClr val="231F20"/>
                          </a:solidFill>
                          <a:effectLst/>
                          <a:latin typeface="+mn-lt"/>
                          <a:ea typeface="Times New Roman"/>
                          <a:cs typeface="Times New Roman"/>
                        </a:rPr>
                        <a:t>uns</a:t>
                      </a:r>
                      <a:endParaRPr lang="en-US" sz="26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5"/>
                  </a:ext>
                </a:extLst>
              </a:tr>
              <a:tr h="451158">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6</a:t>
                      </a:r>
                      <a:endParaRPr lang="en-US" sz="2600" dirty="0">
                        <a:effectLst/>
                        <a:latin typeface="+mn-lt"/>
                        <a:ea typeface="Calibri"/>
                        <a:cs typeface="Times New Roman"/>
                      </a:endParaRPr>
                    </a:p>
                  </a:txBody>
                  <a:tcPr marL="0" marR="0" marT="0" marB="0">
                    <a:solidFill>
                      <a:schemeClr val="bg1"/>
                    </a:solidFill>
                  </a:tcPr>
                </a:tc>
                <a:tc>
                  <a:txBody>
                    <a:bodyPr/>
                    <a:lstStyle/>
                    <a:p>
                      <a:pPr marL="94615" marR="0">
                        <a:lnSpc>
                          <a:spcPct val="100000"/>
                        </a:lnSpc>
                        <a:spcBef>
                          <a:spcPts val="0"/>
                        </a:spcBef>
                        <a:spcAft>
                          <a:spcPts val="0"/>
                        </a:spcAft>
                      </a:pPr>
                      <a:r>
                        <a:rPr lang="en-US" sz="2600" dirty="0">
                          <a:solidFill>
                            <a:srgbClr val="231F20"/>
                          </a:solidFill>
                          <a:effectLst/>
                          <a:latin typeface="+mn-lt"/>
                          <a:ea typeface="Times New Roman"/>
                          <a:cs typeface="Times New Roman"/>
                        </a:rPr>
                        <a:t>Blocked</a:t>
                      </a:r>
                      <a:endParaRPr lang="en-US" sz="26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0" marR="0" algn="l">
                        <a:lnSpc>
                          <a:spcPct val="100000"/>
                        </a:lnSpc>
                        <a:spcBef>
                          <a:spcPts val="0"/>
                        </a:spcBef>
                        <a:spcAft>
                          <a:spcPts val="0"/>
                        </a:spcAft>
                      </a:pPr>
                      <a:r>
                        <a:rPr lang="en-US" sz="2600" dirty="0">
                          <a:effectLst/>
                          <a:latin typeface="+mn-lt"/>
                          <a:ea typeface="Calibri"/>
                          <a:cs typeface="Times New Roman"/>
                        </a:rPr>
                        <a:t> </a:t>
                      </a:r>
                    </a:p>
                  </a:txBody>
                  <a:tcPr marL="0" marR="0" marT="0" marB="0">
                    <a:solidFill>
                      <a:schemeClr val="bg1"/>
                    </a:solidFill>
                  </a:tcPr>
                </a:tc>
                <a:extLst>
                  <a:ext uri="{0D108BD9-81ED-4DB2-BD59-A6C34878D82A}">
                    <a16:rowId xmlns:a16="http://schemas.microsoft.com/office/drawing/2014/main" val="10006"/>
                  </a:ext>
                </a:extLst>
              </a:tr>
              <a:tr h="469786">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7</a:t>
                      </a:r>
                      <a:endParaRPr lang="en-US" sz="2600" dirty="0">
                        <a:effectLst/>
                        <a:latin typeface="+mn-lt"/>
                        <a:ea typeface="Calibri"/>
                        <a:cs typeface="Times New Roman"/>
                      </a:endParaRPr>
                    </a:p>
                  </a:txBody>
                  <a:tcPr marL="0" marR="0" marT="0" marB="0">
                    <a:solidFill>
                      <a:schemeClr val="bg1"/>
                    </a:solidFill>
                  </a:tcPr>
                </a:tc>
                <a:tc>
                  <a:txBody>
                    <a:bodyPr/>
                    <a:lstStyle/>
                    <a:p>
                      <a:pPr marL="131445" marR="0">
                        <a:lnSpc>
                          <a:spcPct val="100000"/>
                        </a:lnSpc>
                        <a:spcBef>
                          <a:spcPts val="0"/>
                        </a:spcBef>
                        <a:spcAft>
                          <a:spcPts val="0"/>
                        </a:spcAft>
                      </a:pPr>
                      <a:r>
                        <a:rPr lang="en-US" sz="2600" dirty="0">
                          <a:solidFill>
                            <a:srgbClr val="231F20"/>
                          </a:solidFill>
                          <a:effectLst/>
                          <a:latin typeface="+mn-lt"/>
                          <a:ea typeface="Times New Roman"/>
                          <a:cs typeface="Times New Roman"/>
                        </a:rPr>
                        <a:t>Ready</a:t>
                      </a:r>
                      <a:endParaRPr lang="en-US" sz="26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348615" marR="0" indent="0" algn="l" defTabSz="914400" rtl="0" eaLnBrk="1" fontAlgn="auto" latinLnBrk="0" hangingPunct="1">
                        <a:lnSpc>
                          <a:spcPct val="100000"/>
                        </a:lnSpc>
                        <a:spcBef>
                          <a:spcPts val="0"/>
                        </a:spcBef>
                        <a:spcAft>
                          <a:spcPts val="0"/>
                        </a:spcAft>
                        <a:buClrTx/>
                        <a:buSzTx/>
                        <a:buFontTx/>
                        <a:buNone/>
                        <a:tabLst/>
                        <a:defRPr/>
                      </a:pPr>
                      <a:r>
                        <a:rPr lang="en-US" sz="2600" dirty="0">
                          <a:solidFill>
                            <a:srgbClr val="231F20"/>
                          </a:solidFill>
                          <a:effectLst/>
                          <a:latin typeface="+mn-lt"/>
                          <a:ea typeface="Times New Roman"/>
                          <a:cs typeface="Times New Roman"/>
                        </a:rPr>
                        <a:t> I/O done</a:t>
                      </a:r>
                      <a:endParaRPr lang="en-US" sz="26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7"/>
                  </a:ext>
                </a:extLst>
              </a:tr>
              <a:tr h="469786">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8</a:t>
                      </a:r>
                      <a:endParaRPr lang="en-US" sz="2600" dirty="0">
                        <a:effectLst/>
                        <a:latin typeface="+mn-lt"/>
                        <a:ea typeface="Calibri"/>
                        <a:cs typeface="Times New Roman"/>
                      </a:endParaRPr>
                    </a:p>
                  </a:txBody>
                  <a:tcPr marL="0" marR="0" marT="0" marB="0">
                    <a:solidFill>
                      <a:schemeClr val="bg1"/>
                    </a:solidFill>
                  </a:tcPr>
                </a:tc>
                <a:tc>
                  <a:txBody>
                    <a:bodyPr/>
                    <a:lstStyle/>
                    <a:p>
                      <a:pPr marL="131445" marR="0">
                        <a:lnSpc>
                          <a:spcPct val="100000"/>
                        </a:lnSpc>
                        <a:spcBef>
                          <a:spcPts val="0"/>
                        </a:spcBef>
                        <a:spcAft>
                          <a:spcPts val="0"/>
                        </a:spcAft>
                      </a:pPr>
                      <a:r>
                        <a:rPr lang="en-US" sz="2600" dirty="0">
                          <a:solidFill>
                            <a:srgbClr val="231F20"/>
                          </a:solidFill>
                          <a:effectLst/>
                          <a:latin typeface="+mn-lt"/>
                          <a:ea typeface="Times New Roman"/>
                          <a:cs typeface="Times New Roman"/>
                        </a:rPr>
                        <a:t>Ready</a:t>
                      </a:r>
                      <a:endParaRPr lang="en-US" sz="2600" dirty="0">
                        <a:effectLst/>
                        <a:latin typeface="+mn-lt"/>
                        <a:ea typeface="Calibri"/>
                        <a:cs typeface="Times New Roman"/>
                      </a:endParaRPr>
                    </a:p>
                  </a:txBody>
                  <a:tcPr marL="0" marR="0" marT="0" marB="0">
                    <a:solidFill>
                      <a:schemeClr val="bg1"/>
                    </a:solidFill>
                  </a:tcPr>
                </a:tc>
                <a:tc>
                  <a:txBody>
                    <a:bodyPr/>
                    <a:lstStyle/>
                    <a:p>
                      <a:pPr marL="7937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130810" marR="0" algn="l">
                        <a:lnSpc>
                          <a:spcPct val="100000"/>
                        </a:lnSpc>
                        <a:spcBef>
                          <a:spcPts val="0"/>
                        </a:spcBef>
                        <a:spcAft>
                          <a:spcPts val="0"/>
                        </a:spcAft>
                      </a:pPr>
                      <a:r>
                        <a:rPr lang="en-US" sz="2600" dirty="0">
                          <a:solidFill>
                            <a:srgbClr val="231F20"/>
                          </a:solidFill>
                          <a:effectLst/>
                          <a:latin typeface="+mn-lt"/>
                          <a:ea typeface="Times New Roman"/>
                          <a:cs typeface="Times New Roman"/>
                        </a:rPr>
                        <a:t>P</a:t>
                      </a:r>
                      <a:r>
                        <a:rPr lang="en-US" sz="2600" spc="-15" dirty="0">
                          <a:solidFill>
                            <a:srgbClr val="231F20"/>
                          </a:solidFill>
                          <a:effectLst/>
                          <a:latin typeface="+mn-lt"/>
                          <a:ea typeface="Times New Roman"/>
                          <a:cs typeface="Times New Roman"/>
                        </a:rPr>
                        <a:t>r</a:t>
                      </a:r>
                      <a:r>
                        <a:rPr lang="en-US" sz="2600" dirty="0">
                          <a:solidFill>
                            <a:srgbClr val="231F20"/>
                          </a:solidFill>
                          <a:effectLst/>
                          <a:latin typeface="+mn-lt"/>
                          <a:ea typeface="Times New Roman"/>
                          <a:cs typeface="Times New Roman"/>
                        </a:rPr>
                        <a:t>ocess</a:t>
                      </a:r>
                      <a:r>
                        <a:rPr lang="en-US" sz="2600" baseline="-25000" dirty="0">
                          <a:solidFill>
                            <a:srgbClr val="231F20"/>
                          </a:solidFill>
                          <a:effectLst/>
                          <a:latin typeface="+mn-lt"/>
                          <a:ea typeface="Arial"/>
                          <a:cs typeface="Times New Roman"/>
                        </a:rPr>
                        <a:t>1</a:t>
                      </a:r>
                      <a:r>
                        <a:rPr lang="en-US" sz="2600" spc="95" dirty="0">
                          <a:solidFill>
                            <a:srgbClr val="231F20"/>
                          </a:solidFill>
                          <a:effectLst/>
                          <a:latin typeface="+mn-lt"/>
                          <a:ea typeface="Arial"/>
                          <a:cs typeface="Times New Roman"/>
                        </a:rPr>
                        <a:t> </a:t>
                      </a:r>
                      <a:r>
                        <a:rPr lang="en-US" sz="2600" dirty="0">
                          <a:solidFill>
                            <a:srgbClr val="231F20"/>
                          </a:solidFill>
                          <a:effectLst/>
                          <a:latin typeface="+mn-lt"/>
                          <a:ea typeface="Times New Roman"/>
                          <a:cs typeface="Times New Roman"/>
                        </a:rPr>
                        <a:t>now</a:t>
                      </a:r>
                      <a:r>
                        <a:rPr lang="en-US" sz="2600" spc="180" dirty="0">
                          <a:solidFill>
                            <a:srgbClr val="231F20"/>
                          </a:solidFill>
                          <a:effectLst/>
                          <a:latin typeface="+mn-lt"/>
                          <a:ea typeface="Times New Roman"/>
                          <a:cs typeface="Times New Roman"/>
                        </a:rPr>
                        <a:t> </a:t>
                      </a:r>
                      <a:r>
                        <a:rPr lang="en-US" sz="2600" dirty="0">
                          <a:solidFill>
                            <a:srgbClr val="231F20"/>
                          </a:solidFill>
                          <a:effectLst/>
                          <a:latin typeface="+mn-lt"/>
                          <a:ea typeface="Times New Roman"/>
                          <a:cs typeface="Times New Roman"/>
                        </a:rPr>
                        <a:t>done</a:t>
                      </a:r>
                      <a:endParaRPr lang="en-US" sz="26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08"/>
                  </a:ext>
                </a:extLst>
              </a:tr>
              <a:tr h="451158">
                <a:tc>
                  <a:txBody>
                    <a:bodyPr/>
                    <a:lstStyle/>
                    <a:p>
                      <a:pPr marL="148590" marR="135890" algn="ctr">
                        <a:lnSpc>
                          <a:spcPct val="100000"/>
                        </a:lnSpc>
                        <a:spcBef>
                          <a:spcPts val="0"/>
                        </a:spcBef>
                        <a:spcAft>
                          <a:spcPts val="0"/>
                        </a:spcAft>
                      </a:pPr>
                      <a:r>
                        <a:rPr lang="en-US" sz="2600" dirty="0">
                          <a:solidFill>
                            <a:srgbClr val="231F20"/>
                          </a:solidFill>
                          <a:effectLst/>
                          <a:latin typeface="+mn-lt"/>
                          <a:ea typeface="Times New Roman"/>
                          <a:cs typeface="Times New Roman"/>
                        </a:rPr>
                        <a:t>9</a:t>
                      </a:r>
                      <a:endParaRPr lang="en-US" sz="2600" dirty="0">
                        <a:effectLst/>
                        <a:latin typeface="+mn-lt"/>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229235" marR="213995" algn="ctr">
                        <a:lnSpc>
                          <a:spcPct val="100000"/>
                        </a:lnSpc>
                        <a:spcBef>
                          <a:spcPts val="0"/>
                        </a:spcBef>
                        <a:spcAft>
                          <a:spcPts val="0"/>
                        </a:spcAft>
                      </a:pPr>
                      <a:r>
                        <a:rPr lang="en-US" sz="2600" dirty="0">
                          <a:solidFill>
                            <a:srgbClr val="231F20"/>
                          </a:solidFill>
                          <a:effectLst/>
                          <a:latin typeface="+mn-lt"/>
                          <a:ea typeface="Times New Roman"/>
                          <a:cs typeface="Times New Roman"/>
                        </a:rPr>
                        <a:t>–</a:t>
                      </a:r>
                      <a:endParaRPr lang="en-US" sz="2600" dirty="0">
                        <a:effectLst/>
                        <a:latin typeface="+mn-lt"/>
                        <a:ea typeface="Calibri"/>
                        <a:cs typeface="Times New Roman"/>
                      </a:endParaRPr>
                    </a:p>
                  </a:txBody>
                  <a:tcPr marL="0" marR="0" marT="0" marB="0">
                    <a:solidFill>
                      <a:schemeClr val="bg1"/>
                    </a:solidFill>
                  </a:tcPr>
                </a:tc>
                <a:tc>
                  <a:txBody>
                    <a:bodyPr/>
                    <a:lstStyle/>
                    <a:p>
                      <a:pPr marL="0" marR="0" algn="l">
                        <a:lnSpc>
                          <a:spcPct val="100000"/>
                        </a:lnSpc>
                        <a:spcBef>
                          <a:spcPts val="0"/>
                        </a:spcBef>
                        <a:spcAft>
                          <a:spcPts val="0"/>
                        </a:spcAft>
                      </a:pPr>
                      <a:r>
                        <a:rPr lang="en-US" sz="2600" dirty="0">
                          <a:effectLst/>
                          <a:latin typeface="+mn-lt"/>
                          <a:ea typeface="Calibri"/>
                          <a:cs typeface="Times New Roman"/>
                        </a:rPr>
                        <a:t> </a:t>
                      </a:r>
                    </a:p>
                  </a:txBody>
                  <a:tcPr marL="0" marR="0" marT="0" marB="0">
                    <a:solidFill>
                      <a:schemeClr val="bg1"/>
                    </a:solidFill>
                  </a:tcPr>
                </a:tc>
                <a:extLst>
                  <a:ext uri="{0D108BD9-81ED-4DB2-BD59-A6C34878D82A}">
                    <a16:rowId xmlns:a16="http://schemas.microsoft.com/office/drawing/2014/main" val="10009"/>
                  </a:ext>
                </a:extLst>
              </a:tr>
              <a:tr h="451158">
                <a:tc>
                  <a:txBody>
                    <a:bodyPr/>
                    <a:lstStyle/>
                    <a:p>
                      <a:pPr marL="123190" marR="110490" algn="ctr">
                        <a:lnSpc>
                          <a:spcPct val="100000"/>
                        </a:lnSpc>
                        <a:spcBef>
                          <a:spcPts val="0"/>
                        </a:spcBef>
                        <a:spcAft>
                          <a:spcPts val="0"/>
                        </a:spcAft>
                      </a:pPr>
                      <a:r>
                        <a:rPr lang="en-US" sz="2600" dirty="0">
                          <a:solidFill>
                            <a:srgbClr val="231F20"/>
                          </a:solidFill>
                          <a:effectLst/>
                          <a:latin typeface="+mn-lt"/>
                          <a:ea typeface="Times New Roman"/>
                          <a:cs typeface="Times New Roman"/>
                        </a:rPr>
                        <a:t>10</a:t>
                      </a:r>
                      <a:endParaRPr lang="en-US" sz="2600" dirty="0">
                        <a:effectLst/>
                        <a:latin typeface="+mn-lt"/>
                        <a:ea typeface="Calibri"/>
                        <a:cs typeface="Times New Roman"/>
                      </a:endParaRPr>
                    </a:p>
                  </a:txBody>
                  <a:tcPr marL="0" marR="0" marT="0" marB="0">
                    <a:solidFill>
                      <a:schemeClr val="bg1"/>
                    </a:solidFill>
                  </a:tcPr>
                </a:tc>
                <a:tc>
                  <a:txBody>
                    <a:bodyPr/>
                    <a:lstStyle/>
                    <a:p>
                      <a:pPr marL="78105" marR="0">
                        <a:lnSpc>
                          <a:spcPct val="100000"/>
                        </a:lnSpc>
                        <a:spcBef>
                          <a:spcPts val="0"/>
                        </a:spcBef>
                        <a:spcAft>
                          <a:spcPts val="0"/>
                        </a:spcAft>
                      </a:pPr>
                      <a:r>
                        <a:rPr lang="en-US" sz="2600" dirty="0">
                          <a:solidFill>
                            <a:srgbClr val="231F20"/>
                          </a:solidFill>
                          <a:effectLst/>
                          <a:latin typeface="+mn-lt"/>
                          <a:ea typeface="Times New Roman"/>
                          <a:cs typeface="Times New Roman"/>
                        </a:rPr>
                        <a:t>Running</a:t>
                      </a:r>
                      <a:endParaRPr lang="en-US" sz="2600" dirty="0">
                        <a:effectLst/>
                        <a:latin typeface="+mn-lt"/>
                        <a:ea typeface="Calibri"/>
                        <a:cs typeface="Times New Roman"/>
                      </a:endParaRPr>
                    </a:p>
                  </a:txBody>
                  <a:tcPr marL="0" marR="0" marT="0" marB="0">
                    <a:solidFill>
                      <a:schemeClr val="bg1"/>
                    </a:solidFill>
                  </a:tcPr>
                </a:tc>
                <a:tc>
                  <a:txBody>
                    <a:bodyPr/>
                    <a:lstStyle/>
                    <a:p>
                      <a:pPr marL="229235" marR="213995" algn="ctr">
                        <a:lnSpc>
                          <a:spcPct val="100000"/>
                        </a:lnSpc>
                        <a:spcBef>
                          <a:spcPts val="0"/>
                        </a:spcBef>
                        <a:spcAft>
                          <a:spcPts val="0"/>
                        </a:spcAft>
                      </a:pPr>
                      <a:r>
                        <a:rPr lang="en-US" sz="2600" dirty="0">
                          <a:solidFill>
                            <a:srgbClr val="231F20"/>
                          </a:solidFill>
                          <a:effectLst/>
                          <a:latin typeface="+mn-lt"/>
                          <a:ea typeface="Times New Roman"/>
                          <a:cs typeface="Times New Roman"/>
                        </a:rPr>
                        <a:t>–</a:t>
                      </a:r>
                      <a:endParaRPr lang="en-US" sz="2600" dirty="0">
                        <a:effectLst/>
                        <a:latin typeface="+mn-lt"/>
                        <a:ea typeface="Calibri"/>
                        <a:cs typeface="Times New Roman"/>
                      </a:endParaRPr>
                    </a:p>
                  </a:txBody>
                  <a:tcPr marL="0" marR="0" marT="0" marB="0">
                    <a:solidFill>
                      <a:schemeClr val="bg1"/>
                    </a:solidFill>
                  </a:tcPr>
                </a:tc>
                <a:tc>
                  <a:txBody>
                    <a:bodyPr/>
                    <a:lstStyle/>
                    <a:p>
                      <a:pPr marL="130810" marR="0" algn="l">
                        <a:lnSpc>
                          <a:spcPct val="100000"/>
                        </a:lnSpc>
                        <a:spcBef>
                          <a:spcPts val="0"/>
                        </a:spcBef>
                        <a:spcAft>
                          <a:spcPts val="0"/>
                        </a:spcAft>
                      </a:pPr>
                      <a:r>
                        <a:rPr lang="en-US" sz="2600" dirty="0">
                          <a:solidFill>
                            <a:srgbClr val="231F20"/>
                          </a:solidFill>
                          <a:effectLst/>
                          <a:latin typeface="+mn-lt"/>
                          <a:ea typeface="Times New Roman"/>
                          <a:cs typeface="Times New Roman"/>
                        </a:rPr>
                        <a:t>P</a:t>
                      </a:r>
                      <a:r>
                        <a:rPr lang="en-US" sz="2600" spc="-15" dirty="0">
                          <a:solidFill>
                            <a:srgbClr val="231F20"/>
                          </a:solidFill>
                          <a:effectLst/>
                          <a:latin typeface="+mn-lt"/>
                          <a:ea typeface="Times New Roman"/>
                          <a:cs typeface="Times New Roman"/>
                        </a:rPr>
                        <a:t>r</a:t>
                      </a:r>
                      <a:r>
                        <a:rPr lang="en-US" sz="2600" dirty="0">
                          <a:solidFill>
                            <a:srgbClr val="231F20"/>
                          </a:solidFill>
                          <a:effectLst/>
                          <a:latin typeface="+mn-lt"/>
                          <a:ea typeface="Times New Roman"/>
                          <a:cs typeface="Times New Roman"/>
                        </a:rPr>
                        <a:t>ocess</a:t>
                      </a:r>
                      <a:r>
                        <a:rPr lang="en-US" sz="2600" baseline="-25000" dirty="0">
                          <a:solidFill>
                            <a:srgbClr val="231F20"/>
                          </a:solidFill>
                          <a:effectLst/>
                          <a:latin typeface="+mn-lt"/>
                          <a:ea typeface="Arial"/>
                          <a:cs typeface="Times New Roman"/>
                        </a:rPr>
                        <a:t>0</a:t>
                      </a:r>
                      <a:r>
                        <a:rPr lang="en-US" sz="2600" spc="95" dirty="0">
                          <a:solidFill>
                            <a:srgbClr val="231F20"/>
                          </a:solidFill>
                          <a:effectLst/>
                          <a:latin typeface="+mn-lt"/>
                          <a:ea typeface="Arial"/>
                          <a:cs typeface="Times New Roman"/>
                        </a:rPr>
                        <a:t> </a:t>
                      </a:r>
                      <a:r>
                        <a:rPr lang="en-US" sz="2600" dirty="0">
                          <a:solidFill>
                            <a:srgbClr val="231F20"/>
                          </a:solidFill>
                          <a:effectLst/>
                          <a:latin typeface="+mn-lt"/>
                          <a:ea typeface="Times New Roman"/>
                          <a:cs typeface="Times New Roman"/>
                        </a:rPr>
                        <a:t>now</a:t>
                      </a:r>
                      <a:r>
                        <a:rPr lang="en-US" sz="2600" spc="180" dirty="0">
                          <a:solidFill>
                            <a:srgbClr val="231F20"/>
                          </a:solidFill>
                          <a:effectLst/>
                          <a:latin typeface="+mn-lt"/>
                          <a:ea typeface="Times New Roman"/>
                          <a:cs typeface="Times New Roman"/>
                        </a:rPr>
                        <a:t> </a:t>
                      </a:r>
                      <a:r>
                        <a:rPr lang="en-US" sz="2600" dirty="0">
                          <a:solidFill>
                            <a:srgbClr val="231F20"/>
                          </a:solidFill>
                          <a:effectLst/>
                          <a:latin typeface="+mn-lt"/>
                          <a:ea typeface="Times New Roman"/>
                          <a:cs typeface="Times New Roman"/>
                        </a:rPr>
                        <a:t>done</a:t>
                      </a:r>
                      <a:endParaRPr lang="en-US" sz="2600" dirty="0">
                        <a:effectLst/>
                        <a:latin typeface="+mn-lt"/>
                        <a:ea typeface="Calibri"/>
                        <a:cs typeface="Times New Roman"/>
                      </a:endParaRPr>
                    </a:p>
                  </a:txBody>
                  <a:tcPr marL="0" marR="0" marT="0" marB="0">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8317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C00000"/>
                </a:solidFill>
              </a:rPr>
              <a:t>Process </a:t>
            </a:r>
            <a:r>
              <a:rPr lang="en-US" sz="4400" dirty="0">
                <a:solidFill>
                  <a:srgbClr val="C00000"/>
                </a:solidFill>
                <a:latin typeface="+mn-lt"/>
              </a:rPr>
              <a:t>API</a:t>
            </a:r>
            <a:r>
              <a:rPr lang="en-US" sz="4400" cap="small" dirty="0">
                <a:solidFill>
                  <a:srgbClr val="C00000"/>
                </a:solidFill>
                <a:latin typeface="+mn-lt"/>
              </a:rPr>
              <a:t>s</a:t>
            </a:r>
            <a:r>
              <a:rPr lang="en-US" sz="4400" dirty="0">
                <a:solidFill>
                  <a:srgbClr val="C00000"/>
                </a:solidFill>
              </a:rPr>
              <a:t> of UNIX</a:t>
            </a:r>
            <a:endParaRPr lang="th-TH" sz="4400" dirty="0">
              <a:solidFill>
                <a:srgbClr val="C00000"/>
              </a:solidFill>
            </a:endParaRPr>
          </a:p>
        </p:txBody>
      </p:sp>
      <p:sp>
        <p:nvSpPr>
          <p:cNvPr id="4" name="Text Placeholder 3"/>
          <p:cNvSpPr>
            <a:spLocks noGrp="1"/>
          </p:cNvSpPr>
          <p:nvPr>
            <p:ph type="body" idx="1"/>
          </p:nvPr>
        </p:nvSpPr>
        <p:spPr/>
        <p:txBody>
          <a:bodyPr>
            <a:normAutofit/>
          </a:bodyPr>
          <a:lstStyle/>
          <a:p>
            <a:r>
              <a:rPr lang="en-US" sz="2800" dirty="0">
                <a:solidFill>
                  <a:srgbClr val="0033CC"/>
                </a:solidFill>
              </a:rPr>
              <a:t>Some important system calls</a:t>
            </a:r>
            <a:endParaRPr lang="th-TH" sz="2800" dirty="0">
              <a:solidFill>
                <a:srgbClr val="0033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1143000"/>
          </a:xfrm>
        </p:spPr>
        <p:txBody>
          <a:bodyPr/>
          <a:lstStyle/>
          <a:p>
            <a:r>
              <a:rPr lang="en-US" dirty="0"/>
              <a:t>fork(): Example Code</a:t>
            </a:r>
            <a:endParaRPr lang="th-TH" dirty="0"/>
          </a:p>
        </p:txBody>
      </p:sp>
      <p:sp>
        <p:nvSpPr>
          <p:cNvPr id="5" name="Content Placeholder 4"/>
          <p:cNvSpPr>
            <a:spLocks noGrp="1"/>
          </p:cNvSpPr>
          <p:nvPr>
            <p:ph idx="1"/>
          </p:nvPr>
        </p:nvSpPr>
        <p:spPr>
          <a:xfrm>
            <a:off x="609600" y="990600"/>
            <a:ext cx="8229600" cy="533400"/>
          </a:xfrm>
        </p:spPr>
        <p:txBody>
          <a:bodyPr>
            <a:normAutofit/>
          </a:bodyPr>
          <a:lstStyle/>
          <a:p>
            <a:pPr>
              <a:buNone/>
            </a:pPr>
            <a:r>
              <a:rPr lang="en-US" sz="2800" dirty="0"/>
              <a:t>The </a:t>
            </a:r>
            <a:r>
              <a:rPr lang="en-US" sz="2800" b="1" dirty="0"/>
              <a:t>fork() </a:t>
            </a:r>
            <a:r>
              <a:rPr lang="en-US" sz="2800" dirty="0"/>
              <a:t>system call is used to create a new </a:t>
            </a:r>
            <a:r>
              <a:rPr lang="en-US" sz="2800" b="1" dirty="0"/>
              <a:t>process</a:t>
            </a:r>
            <a:endParaRPr lang="th-TH" sz="2800" b="1" dirty="0"/>
          </a:p>
        </p:txBody>
      </p:sp>
      <p:pic>
        <p:nvPicPr>
          <p:cNvPr id="3074" name="Picture 2"/>
          <p:cNvPicPr>
            <a:picLocks noChangeAspect="1" noChangeArrowheads="1"/>
          </p:cNvPicPr>
          <p:nvPr/>
        </p:nvPicPr>
        <p:blipFill>
          <a:blip r:embed="rId2" cstate="print"/>
          <a:srcRect l="27500" t="28148" r="25417" b="13333"/>
          <a:stretch>
            <a:fillRect/>
          </a:stretch>
        </p:blipFill>
        <p:spPr bwMode="auto">
          <a:xfrm>
            <a:off x="914400" y="1600200"/>
            <a:ext cx="7411656" cy="5181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Execution Result</a:t>
            </a:r>
            <a:endParaRPr lang="th-TH" dirty="0"/>
          </a:p>
        </p:txBody>
      </p:sp>
      <p:sp>
        <p:nvSpPr>
          <p:cNvPr id="3" name="Content Placeholder 2"/>
          <p:cNvSpPr>
            <a:spLocks noGrp="1"/>
          </p:cNvSpPr>
          <p:nvPr>
            <p:ph idx="1"/>
          </p:nvPr>
        </p:nvSpPr>
        <p:spPr>
          <a:xfrm>
            <a:off x="533400" y="1371600"/>
            <a:ext cx="8305800" cy="5257800"/>
          </a:xfrm>
        </p:spPr>
        <p:txBody>
          <a:bodyPr>
            <a:noAutofit/>
          </a:bodyPr>
          <a:lstStyle/>
          <a:p>
            <a:pPr>
              <a:spcBef>
                <a:spcPts val="300"/>
              </a:spcBef>
            </a:pPr>
            <a:r>
              <a:rPr lang="en-US" sz="2400" dirty="0"/>
              <a:t>When you run this program, what you see is the following:</a:t>
            </a:r>
          </a:p>
          <a:p>
            <a:pPr lvl="1">
              <a:spcBef>
                <a:spcPts val="300"/>
              </a:spcBef>
              <a:buNone/>
            </a:pPr>
            <a:r>
              <a:rPr lang="en-US" sz="2200" dirty="0"/>
              <a:t>hello world (pid:29146)</a:t>
            </a:r>
          </a:p>
          <a:p>
            <a:pPr lvl="1">
              <a:spcBef>
                <a:spcPts val="300"/>
              </a:spcBef>
              <a:buNone/>
            </a:pPr>
            <a:r>
              <a:rPr lang="en-US" sz="2200" dirty="0"/>
              <a:t>hello, I am parent of 29147 (pid:29146)</a:t>
            </a:r>
          </a:p>
          <a:p>
            <a:pPr lvl="1">
              <a:spcBef>
                <a:spcPts val="300"/>
              </a:spcBef>
              <a:buNone/>
            </a:pPr>
            <a:r>
              <a:rPr lang="en-US" sz="2200" dirty="0"/>
              <a:t>hello, I am child (pid:29147)</a:t>
            </a:r>
          </a:p>
          <a:p>
            <a:pPr>
              <a:spcBef>
                <a:spcPts val="300"/>
              </a:spcBef>
            </a:pPr>
            <a:r>
              <a:rPr lang="en-US" sz="2400" dirty="0"/>
              <a:t>Look at the first line under main()</a:t>
            </a:r>
          </a:p>
          <a:p>
            <a:pPr lvl="1">
              <a:spcBef>
                <a:spcPts val="300"/>
              </a:spcBef>
            </a:pPr>
            <a:r>
              <a:rPr lang="en-US" sz="2200" dirty="0"/>
              <a:t>The process prints out a hello world message, with its </a:t>
            </a:r>
            <a:r>
              <a:rPr lang="en-US" sz="2200" dirty="0">
                <a:solidFill>
                  <a:srgbClr val="C00000"/>
                </a:solidFill>
              </a:rPr>
              <a:t>process identifier</a:t>
            </a:r>
            <a:r>
              <a:rPr lang="en-US" sz="2200" dirty="0"/>
              <a:t>, also known as a </a:t>
            </a:r>
            <a:r>
              <a:rPr lang="en-US" sz="2200" dirty="0">
                <a:solidFill>
                  <a:srgbClr val="C00000"/>
                </a:solidFill>
              </a:rPr>
              <a:t>PID</a:t>
            </a:r>
          </a:p>
          <a:p>
            <a:pPr lvl="1">
              <a:spcBef>
                <a:spcPts val="300"/>
              </a:spcBef>
            </a:pPr>
            <a:r>
              <a:rPr lang="en-US" sz="2200" dirty="0"/>
              <a:t>In Unix systems, the PID is used to name the process</a:t>
            </a:r>
          </a:p>
          <a:p>
            <a:pPr>
              <a:spcBef>
                <a:spcPts val="300"/>
              </a:spcBef>
            </a:pPr>
            <a:r>
              <a:rPr lang="en-US" sz="2400" dirty="0"/>
              <a:t>Note that the process created by </a:t>
            </a:r>
            <a:r>
              <a:rPr lang="en-US" sz="2400" b="1" dirty="0"/>
              <a:t>fork() </a:t>
            </a:r>
            <a:r>
              <a:rPr lang="en-US" sz="2400" dirty="0"/>
              <a:t>is an (almost) exact copy of the calling process </a:t>
            </a:r>
          </a:p>
          <a:p>
            <a:pPr>
              <a:spcBef>
                <a:spcPts val="300"/>
              </a:spcBef>
            </a:pPr>
            <a:r>
              <a:rPr lang="en-US" sz="2400" dirty="0"/>
              <a:t>However, the new process has its own address space (i.e. its own private memory, its own registers, its own PC, etc.)</a:t>
            </a:r>
          </a:p>
          <a:p>
            <a:pPr>
              <a:spcBef>
                <a:spcPts val="300"/>
              </a:spcBef>
            </a:pPr>
            <a:r>
              <a:rPr lang="en-US" sz="2400" dirty="0"/>
              <a:t>So…OS will see there are now two processes in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Some Notes</a:t>
            </a:r>
            <a:endParaRPr lang="th-TH" dirty="0"/>
          </a:p>
        </p:txBody>
      </p:sp>
      <p:sp>
        <p:nvSpPr>
          <p:cNvPr id="3" name="Content Placeholder 2"/>
          <p:cNvSpPr>
            <a:spLocks noGrp="1"/>
          </p:cNvSpPr>
          <p:nvPr>
            <p:ph idx="1"/>
          </p:nvPr>
        </p:nvSpPr>
        <p:spPr/>
        <p:txBody>
          <a:bodyPr>
            <a:normAutofit fontScale="85000" lnSpcReduction="20000"/>
          </a:bodyPr>
          <a:lstStyle/>
          <a:p>
            <a:pPr>
              <a:lnSpc>
                <a:spcPct val="120000"/>
              </a:lnSpc>
              <a:spcBef>
                <a:spcPts val="600"/>
              </a:spcBef>
            </a:pPr>
            <a:r>
              <a:rPr lang="en-US" dirty="0"/>
              <a:t>The newly-created process is called the child, the creating process is called the parent</a:t>
            </a:r>
          </a:p>
          <a:p>
            <a:pPr>
              <a:lnSpc>
                <a:spcPct val="120000"/>
              </a:lnSpc>
              <a:spcBef>
                <a:spcPts val="600"/>
              </a:spcBef>
            </a:pPr>
            <a:r>
              <a:rPr lang="en-US" dirty="0"/>
              <a:t>The </a:t>
            </a:r>
            <a:r>
              <a:rPr lang="en-US" dirty="0">
                <a:solidFill>
                  <a:srgbClr val="C00000"/>
                </a:solidFill>
              </a:rPr>
              <a:t>child doesn’t start running at main(); </a:t>
            </a:r>
            <a:r>
              <a:rPr lang="en-US" dirty="0"/>
              <a:t>rather, it just comes into life as if it had called </a:t>
            </a:r>
            <a:r>
              <a:rPr lang="en-US" b="1" dirty="0"/>
              <a:t>fork() </a:t>
            </a:r>
            <a:r>
              <a:rPr lang="en-US" dirty="0"/>
              <a:t>itself</a:t>
            </a:r>
          </a:p>
          <a:p>
            <a:pPr>
              <a:lnSpc>
                <a:spcPct val="120000"/>
              </a:lnSpc>
              <a:spcBef>
                <a:spcPts val="600"/>
              </a:spcBef>
            </a:pPr>
            <a:r>
              <a:rPr lang="en-US" dirty="0"/>
              <a:t>If a computer has a single CPU, either the child or the parent might run at any particular point in time</a:t>
            </a:r>
          </a:p>
          <a:p>
            <a:pPr>
              <a:lnSpc>
                <a:spcPct val="120000"/>
              </a:lnSpc>
              <a:spcBef>
                <a:spcPts val="600"/>
              </a:spcBef>
            </a:pPr>
            <a:r>
              <a:rPr lang="en-US" dirty="0"/>
              <a:t>Notice that </a:t>
            </a:r>
          </a:p>
          <a:p>
            <a:pPr lvl="1">
              <a:lnSpc>
                <a:spcPct val="120000"/>
              </a:lnSpc>
              <a:spcBef>
                <a:spcPts val="600"/>
              </a:spcBef>
            </a:pPr>
            <a:r>
              <a:rPr lang="en-US" dirty="0"/>
              <a:t>The first “hello world” just got printed once.</a:t>
            </a:r>
          </a:p>
          <a:p>
            <a:pPr lvl="1">
              <a:lnSpc>
                <a:spcPct val="120000"/>
              </a:lnSpc>
              <a:spcBef>
                <a:spcPts val="600"/>
              </a:spcBef>
            </a:pPr>
            <a:r>
              <a:rPr lang="en-US" dirty="0"/>
              <a:t>The output is not deterministic, i.e. different executions may give output in a different order</a:t>
            </a:r>
          </a:p>
          <a:p>
            <a:pPr>
              <a:spcBef>
                <a:spcPts val="600"/>
              </a:spcBef>
              <a:buNone/>
            </a:pPr>
            <a:endParaRPr lang="en-US" dirty="0"/>
          </a:p>
          <a:p>
            <a:endParaRPr lang="th-TH"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a:t>wait(): Example Usage</a:t>
            </a:r>
            <a:endParaRPr lang="th-TH" dirty="0"/>
          </a:p>
        </p:txBody>
      </p:sp>
      <p:sp>
        <p:nvSpPr>
          <p:cNvPr id="3" name="Content Placeholder 2"/>
          <p:cNvSpPr>
            <a:spLocks noGrp="1"/>
          </p:cNvSpPr>
          <p:nvPr>
            <p:ph idx="1"/>
          </p:nvPr>
        </p:nvSpPr>
        <p:spPr>
          <a:xfrm>
            <a:off x="457200" y="1371600"/>
            <a:ext cx="8229600" cy="5105400"/>
          </a:xfrm>
        </p:spPr>
        <p:txBody>
          <a:bodyPr>
            <a:noAutofit/>
          </a:bodyPr>
          <a:lstStyle/>
          <a:p>
            <a:r>
              <a:rPr lang="en-US" sz="2400" dirty="0"/>
              <a:t>Sometimes, it is quite useful for a parent to wait for a child process to finish before moving on</a:t>
            </a:r>
          </a:p>
          <a:p>
            <a:r>
              <a:rPr lang="en-US" sz="2400" dirty="0"/>
              <a:t>Using </a:t>
            </a:r>
            <a:r>
              <a:rPr lang="en-US" sz="2400" b="1" dirty="0"/>
              <a:t>wait() </a:t>
            </a:r>
            <a:r>
              <a:rPr lang="en-US" sz="2400" dirty="0"/>
              <a:t>or</a:t>
            </a:r>
            <a:r>
              <a:rPr lang="en-US" sz="2400" b="1" dirty="0"/>
              <a:t> </a:t>
            </a:r>
            <a:r>
              <a:rPr lang="en-US" sz="2400" b="1" dirty="0" err="1"/>
              <a:t>waitpid</a:t>
            </a:r>
            <a:r>
              <a:rPr lang="en-US" sz="2400" b="1" dirty="0"/>
              <a:t>() </a:t>
            </a:r>
            <a:r>
              <a:rPr lang="en-US" sz="2400" dirty="0"/>
              <a:t>will force the parent to wait</a:t>
            </a:r>
          </a:p>
          <a:p>
            <a:r>
              <a:rPr lang="en-US" sz="2400" dirty="0"/>
              <a:t>Let’s modify the last </a:t>
            </a:r>
            <a:r>
              <a:rPr lang="en-US" sz="2400" dirty="0" err="1"/>
              <a:t>printf</a:t>
            </a:r>
            <a:r>
              <a:rPr lang="en-US" sz="2400" dirty="0"/>
              <a:t>() of the previous code:</a:t>
            </a:r>
          </a:p>
          <a:p>
            <a:endParaRPr lang="en-US" sz="2400" dirty="0"/>
          </a:p>
          <a:p>
            <a:endParaRPr lang="en-US" sz="2400" dirty="0"/>
          </a:p>
          <a:p>
            <a:endParaRPr lang="en-US" sz="2400" dirty="0"/>
          </a:p>
          <a:p>
            <a:endParaRPr lang="en-US" sz="2400" dirty="0"/>
          </a:p>
          <a:p>
            <a:endParaRPr lang="en-US" sz="2400" dirty="0"/>
          </a:p>
          <a:p>
            <a:pPr>
              <a:spcBef>
                <a:spcPts val="0"/>
              </a:spcBef>
            </a:pPr>
            <a:r>
              <a:rPr lang="en-US" sz="2400" dirty="0"/>
              <a:t>The parent calls </a:t>
            </a:r>
            <a:r>
              <a:rPr lang="en-US" sz="2400" b="1" dirty="0"/>
              <a:t>wait()</a:t>
            </a:r>
            <a:r>
              <a:rPr lang="en-US" sz="2400" dirty="0"/>
              <a:t> to delay its execution until the child finishes executing – when the child is done, </a:t>
            </a:r>
            <a:r>
              <a:rPr lang="en-US" sz="2400" b="1" dirty="0"/>
              <a:t>wait() </a:t>
            </a:r>
            <a:r>
              <a:rPr lang="en-US" sz="2400" dirty="0"/>
              <a:t>returns to the parent</a:t>
            </a:r>
            <a:endParaRPr lang="th-TH" sz="2400" dirty="0"/>
          </a:p>
        </p:txBody>
      </p:sp>
      <p:sp>
        <p:nvSpPr>
          <p:cNvPr id="4" name="TextBox 3"/>
          <p:cNvSpPr txBox="1"/>
          <p:nvPr/>
        </p:nvSpPr>
        <p:spPr>
          <a:xfrm>
            <a:off x="1371600" y="3134142"/>
            <a:ext cx="6858000" cy="2031325"/>
          </a:xfrm>
          <a:prstGeom prst="rect">
            <a:avLst/>
          </a:prstGeom>
          <a:noFill/>
          <a:ln>
            <a:solidFill>
              <a:schemeClr val="tx1"/>
            </a:solidFill>
          </a:ln>
        </p:spPr>
        <p:txBody>
          <a:bodyPr wrap="square" rtlCol="0">
            <a:spAutoFit/>
          </a:bodyPr>
          <a:lstStyle/>
          <a:p>
            <a:r>
              <a:rPr lang="en-US" sz="2100" dirty="0"/>
              <a:t>// parent goes down this path (original process)</a:t>
            </a:r>
          </a:p>
          <a:p>
            <a:r>
              <a:rPr lang="en-US" sz="2100" dirty="0"/>
              <a:t>{</a:t>
            </a:r>
          </a:p>
          <a:p>
            <a:r>
              <a:rPr lang="en-US" sz="2100" dirty="0"/>
              <a:t>	</a:t>
            </a:r>
            <a:r>
              <a:rPr lang="en-US" sz="2100" dirty="0" err="1"/>
              <a:t>int</a:t>
            </a:r>
            <a:r>
              <a:rPr lang="en-US" sz="2100" dirty="0"/>
              <a:t>  </a:t>
            </a:r>
            <a:r>
              <a:rPr lang="en-US" sz="2100" dirty="0" err="1"/>
              <a:t>wc</a:t>
            </a:r>
            <a:r>
              <a:rPr lang="en-US" sz="2100" dirty="0"/>
              <a:t> = wait(NULL);</a:t>
            </a:r>
          </a:p>
          <a:p>
            <a:r>
              <a:rPr lang="en-US" sz="2100" dirty="0"/>
              <a:t>	</a:t>
            </a:r>
            <a:r>
              <a:rPr lang="en-US" sz="2100" dirty="0" err="1"/>
              <a:t>printf</a:t>
            </a:r>
            <a:r>
              <a:rPr lang="en-US" sz="2100" dirty="0"/>
              <a:t>("hello, I am parent of %d (</a:t>
            </a:r>
            <a:r>
              <a:rPr lang="en-US" sz="2100" dirty="0" err="1"/>
              <a:t>wc</a:t>
            </a:r>
            <a:r>
              <a:rPr lang="en-US" sz="2100" dirty="0"/>
              <a:t>:%d) (</a:t>
            </a:r>
            <a:r>
              <a:rPr lang="en-US" sz="2100" dirty="0" err="1"/>
              <a:t>pid</a:t>
            </a:r>
            <a:r>
              <a:rPr lang="en-US" sz="2100" dirty="0"/>
              <a:t>:%d)\n", </a:t>
            </a:r>
          </a:p>
          <a:p>
            <a:r>
              <a:rPr lang="en-US" sz="2100" dirty="0"/>
              <a:t>		</a:t>
            </a:r>
            <a:r>
              <a:rPr lang="en-US" sz="2100" dirty="0" err="1"/>
              <a:t>rc</a:t>
            </a:r>
            <a:r>
              <a:rPr lang="en-US" sz="2100" dirty="0"/>
              <a:t>, </a:t>
            </a:r>
            <a:r>
              <a:rPr lang="en-US" sz="2100" dirty="0" err="1"/>
              <a:t>wc</a:t>
            </a:r>
            <a:r>
              <a:rPr lang="en-US" sz="2100" dirty="0"/>
              <a:t>, (</a:t>
            </a:r>
            <a:r>
              <a:rPr lang="en-US" sz="2100" dirty="0" err="1"/>
              <a:t>int</a:t>
            </a:r>
            <a:r>
              <a:rPr lang="en-US" sz="2100" dirty="0"/>
              <a:t>) </a:t>
            </a:r>
            <a:r>
              <a:rPr lang="en-US" sz="2100" dirty="0" err="1"/>
              <a:t>getpid</a:t>
            </a:r>
            <a:r>
              <a:rPr lang="en-US" sz="2100" dirty="0"/>
              <a:t>());</a:t>
            </a:r>
          </a:p>
          <a:p>
            <a:r>
              <a:rPr lang="en-US" sz="2100" dirty="0"/>
              <a:t>}</a:t>
            </a:r>
            <a:endParaRPr lang="th-TH" sz="2100" dirty="0"/>
          </a:p>
        </p:txBody>
      </p:sp>
      <p:sp>
        <p:nvSpPr>
          <p:cNvPr id="5" name="Content Placeholder 2"/>
          <p:cNvSpPr txBox="1">
            <a:spLocks/>
          </p:cNvSpPr>
          <p:nvPr/>
        </p:nvSpPr>
        <p:spPr>
          <a:xfrm>
            <a:off x="609600" y="5715000"/>
            <a:ext cx="8229600" cy="2666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h-TH"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Result and Notes</a:t>
            </a:r>
            <a:endParaRPr lang="th-TH" dirty="0"/>
          </a:p>
        </p:txBody>
      </p:sp>
      <p:sp>
        <p:nvSpPr>
          <p:cNvPr id="3" name="Content Placeholder 2"/>
          <p:cNvSpPr>
            <a:spLocks noGrp="1"/>
          </p:cNvSpPr>
          <p:nvPr>
            <p:ph idx="1"/>
          </p:nvPr>
        </p:nvSpPr>
        <p:spPr>
          <a:xfrm>
            <a:off x="457200" y="1600200"/>
            <a:ext cx="8229600" cy="4800600"/>
          </a:xfrm>
        </p:spPr>
        <p:txBody>
          <a:bodyPr>
            <a:noAutofit/>
          </a:bodyPr>
          <a:lstStyle/>
          <a:p>
            <a:pPr>
              <a:spcBef>
                <a:spcPts val="600"/>
              </a:spcBef>
            </a:pPr>
            <a:r>
              <a:rPr lang="en-US" sz="2400" dirty="0"/>
              <a:t>With this code, we now know that the child will always print first!</a:t>
            </a:r>
          </a:p>
          <a:p>
            <a:pPr lvl="1">
              <a:spcBef>
                <a:spcPts val="600"/>
              </a:spcBef>
              <a:buNone/>
            </a:pPr>
            <a:r>
              <a:rPr lang="en-US" sz="2200" dirty="0"/>
              <a:t>hello world (pid:29266)</a:t>
            </a:r>
          </a:p>
          <a:p>
            <a:pPr lvl="1">
              <a:spcBef>
                <a:spcPts val="600"/>
              </a:spcBef>
              <a:buNone/>
            </a:pPr>
            <a:r>
              <a:rPr lang="en-US" sz="2200" dirty="0"/>
              <a:t>hello, I am child (pid:29267)</a:t>
            </a:r>
          </a:p>
          <a:p>
            <a:pPr lvl="1">
              <a:spcBef>
                <a:spcPts val="600"/>
              </a:spcBef>
              <a:buNone/>
            </a:pPr>
            <a:r>
              <a:rPr lang="en-US" sz="2200" dirty="0"/>
              <a:t>hello, I am parent of 29267 (wc:29267) (pid:29266)</a:t>
            </a:r>
          </a:p>
          <a:p>
            <a:pPr>
              <a:spcBef>
                <a:spcPts val="600"/>
              </a:spcBef>
            </a:pPr>
            <a:r>
              <a:rPr lang="en-US" sz="2400" dirty="0"/>
              <a:t>More generally:</a:t>
            </a:r>
          </a:p>
          <a:p>
            <a:pPr lvl="1">
              <a:spcBef>
                <a:spcPts val="600"/>
              </a:spcBef>
            </a:pPr>
            <a:r>
              <a:rPr lang="en-US" sz="2200" b="1" dirty="0"/>
              <a:t>wait(</a:t>
            </a:r>
            <a:r>
              <a:rPr lang="en-US" sz="2200" b="1" dirty="0" err="1"/>
              <a:t>int</a:t>
            </a:r>
            <a:r>
              <a:rPr lang="en-US" sz="2200" b="1" dirty="0"/>
              <a:t> *</a:t>
            </a:r>
            <a:r>
              <a:rPr lang="en-US" sz="2200" i="1" dirty="0"/>
              <a:t>status</a:t>
            </a:r>
            <a:r>
              <a:rPr lang="en-US" sz="2200" b="1" dirty="0"/>
              <a:t>) </a:t>
            </a:r>
            <a:r>
              <a:rPr lang="en-US" sz="2200" dirty="0"/>
              <a:t>suspends execution of the current process until one of its children terminates </a:t>
            </a:r>
          </a:p>
          <a:p>
            <a:pPr lvl="1">
              <a:spcBef>
                <a:spcPts val="600"/>
              </a:spcBef>
            </a:pPr>
            <a:r>
              <a:rPr lang="en-US" sz="2200" b="1" dirty="0" err="1"/>
              <a:t>waitpid</a:t>
            </a:r>
            <a:r>
              <a:rPr lang="en-US" sz="2200" b="1" dirty="0"/>
              <a:t>(</a:t>
            </a:r>
            <a:r>
              <a:rPr lang="en-US" sz="2200" b="1" dirty="0" err="1"/>
              <a:t>pid</a:t>
            </a:r>
            <a:r>
              <a:rPr lang="en-US" sz="2200" b="1" dirty="0"/>
              <a:t> </a:t>
            </a:r>
            <a:r>
              <a:rPr lang="en-US" sz="2200" i="1" dirty="0" err="1"/>
              <a:t>pid</a:t>
            </a:r>
            <a:r>
              <a:rPr lang="en-US" sz="2200" b="1" dirty="0"/>
              <a:t>, </a:t>
            </a:r>
            <a:r>
              <a:rPr lang="en-US" sz="2200" b="1" dirty="0" err="1"/>
              <a:t>int</a:t>
            </a:r>
            <a:r>
              <a:rPr lang="en-US" sz="2200" b="1" dirty="0"/>
              <a:t> *</a:t>
            </a:r>
            <a:r>
              <a:rPr lang="en-US" sz="2200" i="1" dirty="0"/>
              <a:t>status</a:t>
            </a:r>
            <a:r>
              <a:rPr lang="en-US" sz="2200" b="1" dirty="0"/>
              <a:t>, </a:t>
            </a:r>
            <a:r>
              <a:rPr lang="en-US" sz="2200" b="1" dirty="0" err="1"/>
              <a:t>int</a:t>
            </a:r>
            <a:r>
              <a:rPr lang="en-US" sz="2200" b="1" dirty="0"/>
              <a:t> </a:t>
            </a:r>
            <a:r>
              <a:rPr lang="en-US" sz="2200" i="1" dirty="0"/>
              <a:t>options</a:t>
            </a:r>
            <a:r>
              <a:rPr lang="en-US" sz="2200" b="1" dirty="0"/>
              <a:t>) </a:t>
            </a:r>
            <a:r>
              <a:rPr lang="en-US" sz="2200" dirty="0"/>
              <a:t>suspends execution of the current process until specified child terminates </a:t>
            </a:r>
          </a:p>
          <a:p>
            <a:pPr lvl="1">
              <a:spcBef>
                <a:spcPts val="600"/>
              </a:spcBef>
            </a:pPr>
            <a:r>
              <a:rPr lang="en-US" sz="2200" dirty="0"/>
              <a:t>Both return PID as result and exit status in </a:t>
            </a:r>
            <a:r>
              <a:rPr lang="en-US" sz="2200" i="1" dirty="0"/>
              <a:t>status </a:t>
            </a:r>
            <a:r>
              <a:rPr lang="en-US" sz="2200" dirty="0"/>
              <a:t>argument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Family of Functions</a:t>
            </a:r>
            <a:endParaRPr lang="th-TH" dirty="0"/>
          </a:p>
        </p:txBody>
      </p:sp>
      <p:sp>
        <p:nvSpPr>
          <p:cNvPr id="3" name="Content Placeholder 2"/>
          <p:cNvSpPr>
            <a:spLocks noGrp="1"/>
          </p:cNvSpPr>
          <p:nvPr>
            <p:ph idx="1"/>
          </p:nvPr>
        </p:nvSpPr>
        <p:spPr>
          <a:xfrm>
            <a:off x="457200" y="1295400"/>
            <a:ext cx="8229600" cy="5181600"/>
          </a:xfrm>
        </p:spPr>
        <p:txBody>
          <a:bodyPr>
            <a:noAutofit/>
          </a:bodyPr>
          <a:lstStyle/>
          <a:p>
            <a:pPr marL="342900" lvl="1" indent="-342900">
              <a:spcBef>
                <a:spcPts val="600"/>
              </a:spcBef>
              <a:buFont typeface="Arial" pitchFamily="34" charset="0"/>
              <a:buChar char="•"/>
            </a:pPr>
            <a:r>
              <a:rPr lang="en-US" sz="2400" dirty="0"/>
              <a:t>There is a family of </a:t>
            </a:r>
            <a:r>
              <a:rPr lang="en-US" sz="2400" b="1" dirty="0"/>
              <a:t>exec() </a:t>
            </a:r>
            <a:r>
              <a:rPr lang="en-US" sz="2400" dirty="0"/>
              <a:t>system calls, e.g. </a:t>
            </a:r>
            <a:r>
              <a:rPr lang="en-US" sz="2400" b="1" dirty="0" err="1"/>
              <a:t>execvp</a:t>
            </a:r>
            <a:r>
              <a:rPr lang="en-US" sz="2400" b="1" dirty="0"/>
              <a:t>()</a:t>
            </a:r>
          </a:p>
          <a:p>
            <a:pPr marL="342900" lvl="1" indent="-342900">
              <a:spcBef>
                <a:spcPts val="600"/>
              </a:spcBef>
              <a:buFont typeface="Arial" pitchFamily="34" charset="0"/>
              <a:buChar char="•"/>
            </a:pPr>
            <a:r>
              <a:rPr lang="en-US" sz="2400" dirty="0"/>
              <a:t>These are useful when you want to run a child program that is different from the parent program</a:t>
            </a:r>
          </a:p>
          <a:p>
            <a:pPr marL="342900" lvl="1" indent="-342900">
              <a:spcBef>
                <a:spcPts val="600"/>
              </a:spcBef>
              <a:buFont typeface="Arial" pitchFamily="34" charset="0"/>
              <a:buChar char="•"/>
            </a:pPr>
            <a:r>
              <a:rPr lang="en-US" sz="2400" dirty="0"/>
              <a:t>What it does: given the name of an executable (e.g. </a:t>
            </a:r>
            <a:r>
              <a:rPr lang="en-US" sz="2400" dirty="0" err="1"/>
              <a:t>word_count</a:t>
            </a:r>
            <a:r>
              <a:rPr lang="en-US" sz="2400" dirty="0"/>
              <a:t>), and some arguments (e.g. p.txt)</a:t>
            </a:r>
          </a:p>
          <a:p>
            <a:pPr marL="0" indent="0">
              <a:buNone/>
            </a:pPr>
            <a:endParaRPr lang="en-US" sz="2600" dirty="0"/>
          </a:p>
          <a:p>
            <a:endParaRPr lang="en-US" sz="2600" dirty="0"/>
          </a:p>
          <a:p>
            <a:endParaRPr lang="en-US" sz="2600" dirty="0"/>
          </a:p>
          <a:p>
            <a:endParaRPr lang="en-US" sz="2600" dirty="0"/>
          </a:p>
          <a:p>
            <a:endParaRPr lang="en-US" sz="2600" dirty="0"/>
          </a:p>
          <a:p>
            <a:r>
              <a:rPr lang="en-US" sz="2400" dirty="0"/>
              <a:t>A successful call to an </a:t>
            </a:r>
            <a:r>
              <a:rPr lang="en-US" sz="2400" b="1" dirty="0"/>
              <a:t>exec() </a:t>
            </a:r>
            <a:r>
              <a:rPr lang="en-US" sz="2400" dirty="0"/>
              <a:t>function never returns</a:t>
            </a:r>
          </a:p>
          <a:p>
            <a:endParaRPr lang="th-TH" sz="2600" dirty="0"/>
          </a:p>
        </p:txBody>
      </p:sp>
      <p:sp>
        <p:nvSpPr>
          <p:cNvPr id="4" name="TextBox 3"/>
          <p:cNvSpPr txBox="1"/>
          <p:nvPr/>
        </p:nvSpPr>
        <p:spPr>
          <a:xfrm>
            <a:off x="1294202" y="3429000"/>
            <a:ext cx="6630598" cy="2246769"/>
          </a:xfrm>
          <a:prstGeom prst="rect">
            <a:avLst/>
          </a:prstGeom>
          <a:noFill/>
          <a:ln>
            <a:solidFill>
              <a:schemeClr val="tx1"/>
            </a:solidFill>
          </a:ln>
        </p:spPr>
        <p:txBody>
          <a:bodyPr wrap="none" rtlCol="0">
            <a:spAutoFit/>
          </a:bodyPr>
          <a:lstStyle/>
          <a:p>
            <a:r>
              <a:rPr lang="en-US" sz="2000" dirty="0"/>
              <a:t>// child (new process)</a:t>
            </a:r>
          </a:p>
          <a:p>
            <a:r>
              <a:rPr lang="en-US" sz="2000" dirty="0"/>
              <a:t>char *</a:t>
            </a:r>
            <a:r>
              <a:rPr lang="en-US" sz="2000" dirty="0" err="1"/>
              <a:t>myargs</a:t>
            </a:r>
            <a:r>
              <a:rPr lang="en-US" sz="2000" dirty="0"/>
              <a:t>[3];</a:t>
            </a:r>
          </a:p>
          <a:p>
            <a:r>
              <a:rPr lang="en-US" sz="2000" dirty="0" err="1"/>
              <a:t>myargs</a:t>
            </a:r>
            <a:r>
              <a:rPr lang="en-US" sz="2000" dirty="0"/>
              <a:t>[0] = </a:t>
            </a:r>
            <a:r>
              <a:rPr lang="en-US" sz="2000" dirty="0" err="1"/>
              <a:t>strdup</a:t>
            </a:r>
            <a:r>
              <a:rPr lang="en-US" sz="2000" dirty="0"/>
              <a:t>("</a:t>
            </a:r>
            <a:r>
              <a:rPr lang="en-US" sz="2000" dirty="0" err="1"/>
              <a:t>word_count</a:t>
            </a:r>
            <a:r>
              <a:rPr lang="en-US" sz="2000" dirty="0"/>
              <a:t>"); // program: "</a:t>
            </a:r>
            <a:r>
              <a:rPr lang="en-US" sz="2000" dirty="0" err="1"/>
              <a:t>word_count</a:t>
            </a:r>
            <a:r>
              <a:rPr lang="en-US" sz="2000" dirty="0"/>
              <a:t>”</a:t>
            </a:r>
          </a:p>
          <a:p>
            <a:r>
              <a:rPr lang="en-US" sz="2000" dirty="0" err="1"/>
              <a:t>myargs</a:t>
            </a:r>
            <a:r>
              <a:rPr lang="en-US" sz="2000" dirty="0"/>
              <a:t>[1] = </a:t>
            </a:r>
            <a:r>
              <a:rPr lang="en-US" sz="2000" dirty="0" err="1"/>
              <a:t>strdup</a:t>
            </a:r>
            <a:r>
              <a:rPr lang="en-US" sz="2000" dirty="0"/>
              <a:t>(“p.txt"); // argument: file to count</a:t>
            </a:r>
          </a:p>
          <a:p>
            <a:r>
              <a:rPr lang="en-US" sz="2000" dirty="0" err="1"/>
              <a:t>myargs</a:t>
            </a:r>
            <a:r>
              <a:rPr lang="en-US" sz="2000" dirty="0"/>
              <a:t>[2] = NULL; // marks end of array</a:t>
            </a:r>
          </a:p>
          <a:p>
            <a:r>
              <a:rPr lang="en-US" sz="2000" dirty="0" err="1"/>
              <a:t>execvp</a:t>
            </a:r>
            <a:r>
              <a:rPr lang="en-US" sz="2000" dirty="0"/>
              <a:t>(</a:t>
            </a:r>
            <a:r>
              <a:rPr lang="en-US" sz="2000" dirty="0" err="1"/>
              <a:t>myargs</a:t>
            </a:r>
            <a:r>
              <a:rPr lang="en-US" sz="2000" dirty="0"/>
              <a:t>[0], </a:t>
            </a:r>
            <a:r>
              <a:rPr lang="en-US" sz="2000" dirty="0" err="1"/>
              <a:t>myargs</a:t>
            </a:r>
            <a:r>
              <a:rPr lang="en-US" sz="2000" dirty="0"/>
              <a:t>); // runs the word count code</a:t>
            </a:r>
          </a:p>
          <a:p>
            <a:r>
              <a:rPr lang="en-US" sz="2000" dirty="0" err="1"/>
              <a:t>printf</a:t>
            </a:r>
            <a:r>
              <a:rPr lang="en-US" sz="2000" dirty="0"/>
              <a:t>("this shouldn’t print out");</a:t>
            </a:r>
            <a:endParaRPr lang="th-TH"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and OS</a:t>
            </a:r>
            <a:endParaRPr lang="th-TH" dirty="0"/>
          </a:p>
        </p:txBody>
      </p:sp>
      <p:sp>
        <p:nvSpPr>
          <p:cNvPr id="3" name="Content Placeholder 2"/>
          <p:cNvSpPr>
            <a:spLocks noGrp="1"/>
          </p:cNvSpPr>
          <p:nvPr>
            <p:ph idx="1"/>
          </p:nvPr>
        </p:nvSpPr>
        <p:spPr>
          <a:xfrm>
            <a:off x="457200" y="1600200"/>
            <a:ext cx="8229600" cy="4724400"/>
          </a:xfrm>
        </p:spPr>
        <p:txBody>
          <a:bodyPr>
            <a:normAutofit fontScale="62500" lnSpcReduction="20000"/>
          </a:bodyPr>
          <a:lstStyle/>
          <a:p>
            <a:pPr>
              <a:lnSpc>
                <a:spcPct val="120000"/>
              </a:lnSpc>
            </a:pPr>
            <a:r>
              <a:rPr lang="en-US" sz="3800" dirty="0"/>
              <a:t>A </a:t>
            </a:r>
            <a:r>
              <a:rPr lang="en-US" sz="3800" dirty="0">
                <a:solidFill>
                  <a:srgbClr val="C00000"/>
                </a:solidFill>
              </a:rPr>
              <a:t>Process</a:t>
            </a:r>
            <a:r>
              <a:rPr lang="en-US" sz="3800" dirty="0"/>
              <a:t> is a running (instance of a) program, there are many and many of them running when a machine is turned on</a:t>
            </a:r>
          </a:p>
          <a:p>
            <a:pPr>
              <a:lnSpc>
                <a:spcPct val="120000"/>
              </a:lnSpc>
            </a:pPr>
            <a:r>
              <a:rPr lang="en-US" sz="3800" dirty="0"/>
              <a:t>CPU Virtualization </a:t>
            </a:r>
          </a:p>
          <a:p>
            <a:pPr lvl="1">
              <a:lnSpc>
                <a:spcPct val="120000"/>
              </a:lnSpc>
            </a:pPr>
            <a:r>
              <a:rPr lang="en-US" sz="3500" dirty="0"/>
              <a:t>The OS creates an illusion that there is an infinite supply of CPUs for processes</a:t>
            </a:r>
          </a:p>
          <a:p>
            <a:pPr lvl="1">
              <a:lnSpc>
                <a:spcPct val="120000"/>
              </a:lnSpc>
            </a:pPr>
            <a:r>
              <a:rPr lang="en-US" sz="3500" dirty="0"/>
              <a:t>Multiprogramming/Time-sharing –&gt; taking turns to use the CPU</a:t>
            </a:r>
          </a:p>
          <a:p>
            <a:pPr>
              <a:lnSpc>
                <a:spcPct val="120000"/>
              </a:lnSpc>
            </a:pPr>
            <a:r>
              <a:rPr lang="en-US" sz="3800" dirty="0"/>
              <a:t>To do this, the OS needs:</a:t>
            </a:r>
          </a:p>
          <a:p>
            <a:pPr lvl="1">
              <a:lnSpc>
                <a:spcPct val="110000"/>
              </a:lnSpc>
            </a:pPr>
            <a:r>
              <a:rPr lang="en-US" sz="3500" dirty="0"/>
              <a:t>Low-level mechanisms – a context switch (to stop and start processes)</a:t>
            </a:r>
          </a:p>
          <a:p>
            <a:pPr lvl="1">
              <a:lnSpc>
                <a:spcPct val="110000"/>
              </a:lnSpc>
            </a:pPr>
            <a:r>
              <a:rPr lang="en-US" sz="3500" dirty="0"/>
              <a:t>High-level scheduling policies – algorithms for making decisions</a:t>
            </a:r>
          </a:p>
          <a:p>
            <a:pPr lvl="2">
              <a:lnSpc>
                <a:spcPct val="120000"/>
              </a:lnSpc>
            </a:pPr>
            <a:r>
              <a:rPr lang="en-US" sz="3200" dirty="0"/>
              <a:t>e.g. with many processes to run, who goes first and for how long?</a:t>
            </a:r>
          </a:p>
          <a:p>
            <a:pPr lvl="1">
              <a:lnSpc>
                <a:spcPct val="120000"/>
              </a:lnSpc>
            </a:pPr>
            <a:r>
              <a:rPr lang="en-US" sz="3500" dirty="0"/>
              <a:t>Mechanisms and policies should be separated</a:t>
            </a:r>
          </a:p>
          <a:p>
            <a:endParaRPr lang="en-US" dirty="0"/>
          </a:p>
          <a:p>
            <a:pPr lvl="1"/>
            <a:endParaRPr lang="en-US" dirty="0"/>
          </a:p>
          <a:p>
            <a:endParaRPr lang="en-US" dirty="0"/>
          </a:p>
          <a:p>
            <a:pPr lvl="1"/>
            <a:endParaRPr lang="en-US" dirty="0"/>
          </a:p>
          <a:p>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
          <p:cNvPicPr>
            <a:picLocks noChangeAspect="1" noChangeArrowheads="1"/>
          </p:cNvPicPr>
          <p:nvPr/>
        </p:nvPicPr>
        <p:blipFill>
          <a:blip r:embed="rId2"/>
          <a:srcRect/>
          <a:stretch>
            <a:fillRect/>
          </a:stretch>
        </p:blipFill>
        <p:spPr bwMode="auto">
          <a:xfrm>
            <a:off x="1143000" y="4495800"/>
            <a:ext cx="6864858" cy="1728216"/>
          </a:xfrm>
          <a:prstGeom prst="rect">
            <a:avLst/>
          </a:prstGeom>
          <a:noFill/>
          <a:ln w="9525">
            <a:noFill/>
            <a:miter lim="800000"/>
            <a:headEnd/>
            <a:tailEnd/>
          </a:ln>
        </p:spPr>
      </p:pic>
      <p:sp>
        <p:nvSpPr>
          <p:cNvPr id="7" name="Content Placeholder 6"/>
          <p:cNvSpPr>
            <a:spLocks noGrp="1"/>
          </p:cNvSpPr>
          <p:nvPr>
            <p:ph idx="1"/>
          </p:nvPr>
        </p:nvSpPr>
        <p:spPr>
          <a:xfrm>
            <a:off x="457200" y="1600201"/>
            <a:ext cx="8458200" cy="3352799"/>
          </a:xfrm>
        </p:spPr>
        <p:txBody>
          <a:bodyPr>
            <a:normAutofit/>
          </a:bodyPr>
          <a:lstStyle/>
          <a:p>
            <a:r>
              <a:rPr lang="en-US" sz="2800" dirty="0"/>
              <a:t>A process terminates its execution by:</a:t>
            </a:r>
          </a:p>
          <a:p>
            <a:pPr lvl="1"/>
            <a:r>
              <a:rPr lang="en-US" sz="2400" dirty="0"/>
              <a:t>making an exit system call, e.g. </a:t>
            </a:r>
            <a:r>
              <a:rPr lang="en-US" sz="2400" b="1" dirty="0"/>
              <a:t>exit(</a:t>
            </a:r>
            <a:r>
              <a:rPr lang="en-US" sz="2400" i="1" dirty="0"/>
              <a:t>status</a:t>
            </a:r>
            <a:r>
              <a:rPr lang="en-US" sz="2400" b="1" dirty="0"/>
              <a:t>)</a:t>
            </a:r>
          </a:p>
          <a:p>
            <a:pPr lvl="1"/>
            <a:r>
              <a:rPr lang="en-US" sz="2400" dirty="0"/>
              <a:t>or abnormally due to a fatal error or signal</a:t>
            </a:r>
          </a:p>
          <a:p>
            <a:r>
              <a:rPr lang="en-US" sz="2800" dirty="0"/>
              <a:t>The exit status can be retrieved by the parent process via the </a:t>
            </a:r>
            <a:r>
              <a:rPr lang="en-US" sz="2800" b="1" dirty="0"/>
              <a:t>wait() </a:t>
            </a:r>
            <a:r>
              <a:rPr lang="en-US" sz="2800" dirty="0"/>
              <a:t>system call</a:t>
            </a:r>
          </a:p>
          <a:p>
            <a:r>
              <a:rPr lang="en-US" sz="2800" dirty="0"/>
              <a:t>On termination, the process resources are deallocated by OS</a:t>
            </a:r>
            <a:endParaRPr lang="en-US" dirty="0"/>
          </a:p>
        </p:txBody>
      </p:sp>
      <p:sp>
        <p:nvSpPr>
          <p:cNvPr id="6" name="Title 5"/>
          <p:cNvSpPr>
            <a:spLocks noGrp="1"/>
          </p:cNvSpPr>
          <p:nvPr>
            <p:ph type="title"/>
          </p:nvPr>
        </p:nvSpPr>
        <p:spPr/>
        <p:txBody>
          <a:bodyPr/>
          <a:lstStyle/>
          <a:p>
            <a:r>
              <a:rPr lang="en-US" dirty="0"/>
              <a:t>Termination</a:t>
            </a:r>
          </a:p>
        </p:txBody>
      </p:sp>
    </p:spTree>
    <p:extLst>
      <p:ext uri="{BB962C8B-B14F-4D97-AF65-F5344CB8AC3E}">
        <p14:creationId xmlns:p14="http://schemas.microsoft.com/office/powerpoint/2010/main" val="125023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Why fork() and exec()? (1)</a:t>
            </a:r>
            <a:endParaRPr lang="th-TH" dirty="0"/>
          </a:p>
        </p:txBody>
      </p:sp>
      <p:sp>
        <p:nvSpPr>
          <p:cNvPr id="3" name="Content Placeholder 2"/>
          <p:cNvSpPr>
            <a:spLocks noGrp="1"/>
          </p:cNvSpPr>
          <p:nvPr>
            <p:ph idx="1"/>
          </p:nvPr>
        </p:nvSpPr>
        <p:spPr>
          <a:xfrm>
            <a:off x="457200" y="1600200"/>
            <a:ext cx="8382000" cy="4953000"/>
          </a:xfrm>
          <a:ln>
            <a:noFill/>
          </a:ln>
        </p:spPr>
        <p:txBody>
          <a:bodyPr>
            <a:normAutofit fontScale="62500" lnSpcReduction="20000"/>
          </a:bodyPr>
          <a:lstStyle/>
          <a:p>
            <a:pPr marL="342900" lvl="1" indent="-342900">
              <a:lnSpc>
                <a:spcPct val="120000"/>
              </a:lnSpc>
              <a:spcBef>
                <a:spcPts val="300"/>
              </a:spcBef>
              <a:buFont typeface="Arial" pitchFamily="34" charset="0"/>
              <a:buChar char="•"/>
            </a:pPr>
            <a:r>
              <a:rPr lang="en-US" sz="3800" dirty="0"/>
              <a:t>The separation of </a:t>
            </a:r>
            <a:r>
              <a:rPr lang="en-US" sz="3800" b="1" dirty="0"/>
              <a:t>fork() </a:t>
            </a:r>
            <a:r>
              <a:rPr lang="en-US" sz="3800" dirty="0"/>
              <a:t>and </a:t>
            </a:r>
            <a:r>
              <a:rPr lang="en-US" sz="3800" b="1" dirty="0"/>
              <a:t>exec() </a:t>
            </a:r>
            <a:r>
              <a:rPr lang="en-US" sz="3800" dirty="0"/>
              <a:t>is essential in building a Unix shell (command-line-interpreter) because it lets the shell run code after the call to </a:t>
            </a:r>
            <a:r>
              <a:rPr lang="en-US" sz="3800" b="1" dirty="0"/>
              <a:t>fork() </a:t>
            </a:r>
            <a:r>
              <a:rPr lang="en-US" sz="3800" dirty="0"/>
              <a:t>but before the call to </a:t>
            </a:r>
            <a:r>
              <a:rPr lang="en-US" sz="3800" b="1" dirty="0"/>
              <a:t>exec()</a:t>
            </a:r>
          </a:p>
          <a:p>
            <a:pPr>
              <a:lnSpc>
                <a:spcPct val="120000"/>
              </a:lnSpc>
              <a:spcBef>
                <a:spcPts val="300"/>
              </a:spcBef>
            </a:pPr>
            <a:r>
              <a:rPr lang="en-US" sz="3900" dirty="0"/>
              <a:t>With the name of an executable program, plus any arguments passed to the Unix shell, it: </a:t>
            </a:r>
          </a:p>
          <a:p>
            <a:pPr lvl="1">
              <a:lnSpc>
                <a:spcPct val="120000"/>
              </a:lnSpc>
              <a:spcBef>
                <a:spcPts val="300"/>
              </a:spcBef>
            </a:pPr>
            <a:r>
              <a:rPr lang="en-US" sz="3500" dirty="0"/>
              <a:t>figures out where the executable is</a:t>
            </a:r>
          </a:p>
          <a:p>
            <a:pPr lvl="1">
              <a:lnSpc>
                <a:spcPct val="120000"/>
              </a:lnSpc>
              <a:spcBef>
                <a:spcPts val="300"/>
              </a:spcBef>
            </a:pPr>
            <a:r>
              <a:rPr lang="en-US" sz="3500" dirty="0"/>
              <a:t>calls </a:t>
            </a:r>
            <a:r>
              <a:rPr lang="en-US" sz="3500" b="1" dirty="0"/>
              <a:t>fork() </a:t>
            </a:r>
            <a:r>
              <a:rPr lang="en-US" sz="3500" dirty="0"/>
              <a:t>to create a new child process</a:t>
            </a:r>
          </a:p>
          <a:p>
            <a:pPr lvl="1">
              <a:lnSpc>
                <a:spcPct val="120000"/>
              </a:lnSpc>
              <a:spcBef>
                <a:spcPts val="300"/>
              </a:spcBef>
            </a:pPr>
            <a:r>
              <a:rPr lang="en-US" sz="3500" dirty="0"/>
              <a:t>alters the environment of the about-to-be-run program, if necessary</a:t>
            </a:r>
          </a:p>
          <a:p>
            <a:pPr lvl="1">
              <a:lnSpc>
                <a:spcPct val="120000"/>
              </a:lnSpc>
              <a:spcBef>
                <a:spcPts val="300"/>
              </a:spcBef>
            </a:pPr>
            <a:r>
              <a:rPr lang="en-US" sz="3500" dirty="0"/>
              <a:t>calls some variant of </a:t>
            </a:r>
            <a:r>
              <a:rPr lang="en-US" sz="3500" b="1" dirty="0"/>
              <a:t>exec() </a:t>
            </a:r>
            <a:r>
              <a:rPr lang="en-US" sz="3500" dirty="0"/>
              <a:t>to run the command</a:t>
            </a:r>
          </a:p>
          <a:p>
            <a:pPr lvl="1">
              <a:lnSpc>
                <a:spcPct val="120000"/>
              </a:lnSpc>
              <a:spcBef>
                <a:spcPts val="300"/>
              </a:spcBef>
            </a:pPr>
            <a:r>
              <a:rPr lang="en-US" sz="3500" dirty="0"/>
              <a:t>waits for the command to complete by calling </a:t>
            </a:r>
            <a:r>
              <a:rPr lang="en-US" sz="3500" b="1" dirty="0"/>
              <a:t>wait()</a:t>
            </a:r>
          </a:p>
          <a:p>
            <a:pPr lvl="1">
              <a:lnSpc>
                <a:spcPct val="120000"/>
              </a:lnSpc>
              <a:spcBef>
                <a:spcPts val="300"/>
              </a:spcBef>
            </a:pPr>
            <a:r>
              <a:rPr lang="en-US" sz="3500" dirty="0"/>
              <a:t>when the child completes, the shell returns from the </a:t>
            </a:r>
            <a:r>
              <a:rPr lang="en-US" sz="3500" b="1" dirty="0"/>
              <a:t>wait() </a:t>
            </a:r>
            <a:r>
              <a:rPr lang="en-US" sz="3500" dirty="0"/>
              <a:t>and prints out a prompt again, ready for the next command</a:t>
            </a:r>
          </a:p>
        </p:txBody>
      </p:sp>
    </p:spTree>
    <p:extLst>
      <p:ext uri="{BB962C8B-B14F-4D97-AF65-F5344CB8AC3E}">
        <p14:creationId xmlns:p14="http://schemas.microsoft.com/office/powerpoint/2010/main" val="3176496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fork() and exec()? (2)</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lnSpc>
                <a:spcPct val="120000"/>
              </a:lnSpc>
              <a:spcBef>
                <a:spcPts val="600"/>
              </a:spcBef>
            </a:pPr>
            <a:r>
              <a:rPr lang="en-US" sz="3900" dirty="0"/>
              <a:t>The separation of </a:t>
            </a:r>
            <a:r>
              <a:rPr lang="en-US" sz="3900" b="1" dirty="0"/>
              <a:t>fork() </a:t>
            </a:r>
            <a:r>
              <a:rPr lang="en-US" sz="3900" dirty="0"/>
              <a:t>and </a:t>
            </a:r>
            <a:r>
              <a:rPr lang="en-US" sz="3900" b="1" dirty="0"/>
              <a:t>exec() </a:t>
            </a:r>
            <a:r>
              <a:rPr lang="en-US" sz="3900" dirty="0"/>
              <a:t>allows  the shell to do many useful things rather easily</a:t>
            </a:r>
          </a:p>
          <a:p>
            <a:pPr lvl="1">
              <a:lnSpc>
                <a:spcPct val="120000"/>
              </a:lnSpc>
              <a:spcBef>
                <a:spcPts val="600"/>
              </a:spcBef>
            </a:pPr>
            <a:r>
              <a:rPr lang="en-US" sz="3500" dirty="0"/>
              <a:t>Suppose the command is: prompt&gt; </a:t>
            </a:r>
            <a:r>
              <a:rPr lang="en-US" sz="3500" dirty="0" err="1">
                <a:solidFill>
                  <a:srgbClr val="C00000"/>
                </a:solidFill>
              </a:rPr>
              <a:t>wc</a:t>
            </a:r>
            <a:r>
              <a:rPr lang="en-US" sz="3500" dirty="0">
                <a:solidFill>
                  <a:srgbClr val="C00000"/>
                </a:solidFill>
              </a:rPr>
              <a:t> p.txt &gt; newfile.txt</a:t>
            </a:r>
          </a:p>
          <a:p>
            <a:pPr lvl="1">
              <a:lnSpc>
                <a:spcPct val="120000"/>
              </a:lnSpc>
              <a:spcBef>
                <a:spcPts val="600"/>
              </a:spcBef>
            </a:pPr>
            <a:r>
              <a:rPr lang="en-US" sz="3500" dirty="0"/>
              <a:t>Before calling </a:t>
            </a:r>
            <a:r>
              <a:rPr lang="en-US" sz="3500" b="1" dirty="0"/>
              <a:t>exec(), </a:t>
            </a:r>
            <a:r>
              <a:rPr lang="en-US" sz="3500" dirty="0"/>
              <a:t>the shell redirects the output by closing the standard output and opening  the file newfile.txt </a:t>
            </a:r>
          </a:p>
          <a:p>
            <a:pPr>
              <a:lnSpc>
                <a:spcPct val="120000"/>
              </a:lnSpc>
              <a:spcBef>
                <a:spcPts val="600"/>
              </a:spcBef>
            </a:pPr>
            <a:r>
              <a:rPr lang="en-US" sz="3800" dirty="0"/>
              <a:t>Unix pipes are implemented in a similar way but with the </a:t>
            </a:r>
            <a:r>
              <a:rPr lang="en-US" sz="3800" b="1" dirty="0"/>
              <a:t>pipe()</a:t>
            </a:r>
            <a:r>
              <a:rPr lang="en-US" sz="3800" dirty="0"/>
              <a:t> system call</a:t>
            </a:r>
          </a:p>
          <a:p>
            <a:pPr lvl="1">
              <a:lnSpc>
                <a:spcPct val="120000"/>
              </a:lnSpc>
              <a:spcBef>
                <a:spcPts val="600"/>
              </a:spcBef>
            </a:pPr>
            <a:r>
              <a:rPr lang="en-US" sz="3400" dirty="0"/>
              <a:t>The output of one process  is connected to the write-end of the pipe, and the input of another process is connected to the read-end of that same pipe</a:t>
            </a:r>
          </a:p>
          <a:p>
            <a:pPr>
              <a:lnSpc>
                <a:spcPct val="120000"/>
              </a:lnSpc>
              <a:spcBef>
                <a:spcPts val="300"/>
              </a:spcBef>
            </a:pPr>
            <a:endParaRPr lang="en-US" sz="3900" dirty="0"/>
          </a:p>
        </p:txBody>
      </p:sp>
    </p:spTree>
    <p:extLst>
      <p:ext uri="{BB962C8B-B14F-4D97-AF65-F5344CB8AC3E}">
        <p14:creationId xmlns:p14="http://schemas.microsoft.com/office/powerpoint/2010/main" val="186328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a:t>
            </a: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a:t>Pipes allow communication in a producer/consumer style</a:t>
            </a:r>
          </a:p>
          <a:p>
            <a:pPr lvl="1">
              <a:lnSpc>
                <a:spcPct val="110000"/>
              </a:lnSpc>
            </a:pPr>
            <a:r>
              <a:rPr lang="en-US" sz="2200" dirty="0"/>
              <a:t>Producer writes to one end (the write-end of the pipe)</a:t>
            </a:r>
          </a:p>
          <a:p>
            <a:pPr lvl="1">
              <a:lnSpc>
                <a:spcPct val="110000"/>
              </a:lnSpc>
            </a:pPr>
            <a:r>
              <a:rPr lang="en-US" sz="2200" dirty="0"/>
              <a:t>Consumer reads from the other end (the read-end of the pipe)</a:t>
            </a:r>
          </a:p>
          <a:p>
            <a:pPr lvl="1">
              <a:lnSpc>
                <a:spcPct val="110000"/>
              </a:lnSpc>
            </a:pPr>
            <a:r>
              <a:rPr lang="en-US" sz="2200" dirty="0"/>
              <a:t>If the parent wants to receive data from the child, it should close </a:t>
            </a:r>
            <a:r>
              <a:rPr lang="en-US" sz="2200" i="1" dirty="0" err="1"/>
              <a:t>fd</a:t>
            </a:r>
            <a:r>
              <a:rPr lang="en-US" sz="2200" i="1" dirty="0"/>
              <a:t>[1] </a:t>
            </a:r>
            <a:r>
              <a:rPr lang="en-US" sz="2200" dirty="0"/>
              <a:t>and read from </a:t>
            </a:r>
            <a:r>
              <a:rPr lang="en-US" sz="2200" i="1" dirty="0" err="1"/>
              <a:t>fd</a:t>
            </a:r>
            <a:r>
              <a:rPr lang="en-US" sz="2200" i="1" dirty="0"/>
              <a:t>[0]</a:t>
            </a:r>
            <a:r>
              <a:rPr lang="en-US" sz="2200" dirty="0"/>
              <a:t>, and the child should close </a:t>
            </a:r>
            <a:r>
              <a:rPr lang="en-US" sz="2200" i="1" dirty="0" err="1"/>
              <a:t>fd</a:t>
            </a:r>
            <a:r>
              <a:rPr lang="en-US" sz="2200" i="1" dirty="0"/>
              <a:t>[0] </a:t>
            </a:r>
            <a:r>
              <a:rPr lang="en-US" sz="2200" dirty="0"/>
              <a:t>and write to </a:t>
            </a:r>
            <a:r>
              <a:rPr lang="en-US" sz="2200" i="1" dirty="0" err="1"/>
              <a:t>fd</a:t>
            </a:r>
            <a:r>
              <a:rPr lang="en-US" sz="2200" i="1" dirty="0"/>
              <a:t>[1]</a:t>
            </a:r>
          </a:p>
          <a:p>
            <a:pPr lvl="1"/>
            <a:endParaRPr lang="en-US" sz="2200" dirty="0"/>
          </a:p>
          <a:p>
            <a:pPr lvl="1"/>
            <a:endParaRPr lang="en-US" sz="2000" dirty="0"/>
          </a:p>
          <a:p>
            <a:pPr lvl="1"/>
            <a:endParaRPr lang="en-US" sz="2000" dirty="0"/>
          </a:p>
          <a:p>
            <a:pPr lvl="1"/>
            <a:endParaRPr lang="en-US" sz="2000" dirty="0"/>
          </a:p>
          <a:p>
            <a:pPr lvl="1"/>
            <a:endParaRPr lang="en-US" sz="2000" dirty="0"/>
          </a:p>
          <a:p>
            <a:pPr lvl="1">
              <a:lnSpc>
                <a:spcPct val="110000"/>
              </a:lnSpc>
              <a:spcBef>
                <a:spcPts val="0"/>
              </a:spcBef>
            </a:pPr>
            <a:r>
              <a:rPr lang="en-US" sz="2200" b="1" dirty="0" err="1"/>
              <a:t>int</a:t>
            </a:r>
            <a:r>
              <a:rPr lang="en-US" sz="2200" b="1" dirty="0"/>
              <a:t> pipe(</a:t>
            </a:r>
            <a:r>
              <a:rPr lang="en-US" sz="2200" b="1" dirty="0" err="1"/>
              <a:t>int</a:t>
            </a:r>
            <a:r>
              <a:rPr lang="en-US" sz="2200" b="1" dirty="0"/>
              <a:t> </a:t>
            </a:r>
            <a:r>
              <a:rPr lang="en-US" sz="2200" i="1" dirty="0" err="1"/>
              <a:t>fd</a:t>
            </a:r>
            <a:r>
              <a:rPr lang="en-US" sz="2200" i="1" dirty="0"/>
              <a:t>[2]</a:t>
            </a:r>
            <a:r>
              <a:rPr lang="en-US" sz="2200" b="1" dirty="0"/>
              <a:t>);</a:t>
            </a:r>
            <a:r>
              <a:rPr lang="en-US" sz="2200" dirty="0"/>
              <a:t> </a:t>
            </a:r>
            <a:r>
              <a:rPr lang="en-US" sz="2200" i="1" dirty="0" err="1"/>
              <a:t>fd</a:t>
            </a:r>
            <a:r>
              <a:rPr lang="en-US" sz="2200" i="1" dirty="0"/>
              <a:t>[0]</a:t>
            </a:r>
            <a:r>
              <a:rPr lang="en-US" sz="2200" dirty="0"/>
              <a:t> is set up for reading, </a:t>
            </a:r>
            <a:r>
              <a:rPr lang="en-US" sz="2200" i="1" dirty="0" err="1"/>
              <a:t>fd</a:t>
            </a:r>
            <a:r>
              <a:rPr lang="en-US" sz="2200" i="1" dirty="0"/>
              <a:t>[1]</a:t>
            </a:r>
            <a:r>
              <a:rPr lang="en-US" sz="2200" dirty="0"/>
              <a:t> for writing</a:t>
            </a:r>
          </a:p>
          <a:p>
            <a:pPr lvl="1">
              <a:lnSpc>
                <a:spcPct val="110000"/>
              </a:lnSpc>
              <a:spcBef>
                <a:spcPts val="528"/>
              </a:spcBef>
            </a:pPr>
            <a:r>
              <a:rPr lang="en-US" sz="2200" dirty="0"/>
              <a:t>Pipe is created before the fork and is shared by parent and child</a:t>
            </a:r>
          </a:p>
        </p:txBody>
      </p:sp>
      <p:pic>
        <p:nvPicPr>
          <p:cNvPr id="4" name="Picture 4" descr="3"/>
          <p:cNvPicPr>
            <a:picLocks noChangeAspect="1" noChangeArrowheads="1"/>
          </p:cNvPicPr>
          <p:nvPr/>
        </p:nvPicPr>
        <p:blipFill>
          <a:blip r:embed="rId3"/>
          <a:srcRect/>
          <a:stretch>
            <a:fillRect/>
          </a:stretch>
        </p:blipFill>
        <p:spPr bwMode="auto">
          <a:xfrm>
            <a:off x="1428750" y="3810000"/>
            <a:ext cx="6179058" cy="1714500"/>
          </a:xfrm>
          <a:prstGeom prst="rect">
            <a:avLst/>
          </a:prstGeom>
          <a:noFill/>
          <a:ln w="9525">
            <a:noFill/>
            <a:miter lim="800000"/>
            <a:headEnd/>
            <a:tailEnd/>
          </a:ln>
        </p:spPr>
      </p:pic>
    </p:spTree>
    <p:extLst>
      <p:ext uri="{BB962C8B-B14F-4D97-AF65-F5344CB8AC3E}">
        <p14:creationId xmlns:p14="http://schemas.microsoft.com/office/powerpoint/2010/main" val="4003511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APIs</a:t>
            </a:r>
            <a:endParaRPr lang="th-TH"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b="1" dirty="0"/>
              <a:t>kill()</a:t>
            </a:r>
            <a:r>
              <a:rPr lang="en-US" dirty="0"/>
              <a:t>: send signal to a process</a:t>
            </a:r>
            <a:r>
              <a:rPr lang="en-US" b="1" dirty="0"/>
              <a:t>, </a:t>
            </a:r>
            <a:r>
              <a:rPr lang="en-US" dirty="0"/>
              <a:t>including directives to go to sleep, die, etc.</a:t>
            </a:r>
          </a:p>
          <a:p>
            <a:pPr>
              <a:lnSpc>
                <a:spcPct val="110000"/>
              </a:lnSpc>
            </a:pPr>
            <a:r>
              <a:rPr lang="en-US" dirty="0"/>
              <a:t>Signals subsystem </a:t>
            </a:r>
          </a:p>
          <a:p>
            <a:pPr lvl="1">
              <a:lnSpc>
                <a:spcPct val="110000"/>
              </a:lnSpc>
            </a:pPr>
            <a:r>
              <a:rPr lang="en-US" dirty="0"/>
              <a:t>Delivers external events to processes</a:t>
            </a:r>
          </a:p>
          <a:p>
            <a:pPr lvl="1">
              <a:lnSpc>
                <a:spcPct val="110000"/>
              </a:lnSpc>
            </a:pPr>
            <a:r>
              <a:rPr lang="en-US" dirty="0"/>
              <a:t>Provides ways for processes to receive and process those signals</a:t>
            </a:r>
          </a:p>
          <a:p>
            <a:pPr>
              <a:lnSpc>
                <a:spcPct val="110000"/>
              </a:lnSpc>
            </a:pPr>
            <a:r>
              <a:rPr lang="en-US" dirty="0"/>
              <a:t>Command line tools</a:t>
            </a:r>
          </a:p>
          <a:p>
            <a:pPr lvl="1">
              <a:lnSpc>
                <a:spcPct val="110000"/>
              </a:lnSpc>
            </a:pPr>
            <a:r>
              <a:rPr lang="en-US" dirty="0"/>
              <a:t>‘</a:t>
            </a:r>
            <a:r>
              <a:rPr lang="en-US" dirty="0" err="1"/>
              <a:t>ps</a:t>
            </a:r>
            <a:r>
              <a:rPr lang="en-US" dirty="0"/>
              <a:t>’ – lists the running processes</a:t>
            </a:r>
          </a:p>
          <a:p>
            <a:pPr lvl="1">
              <a:lnSpc>
                <a:spcPct val="110000"/>
              </a:lnSpc>
            </a:pPr>
            <a:r>
              <a:rPr lang="en-US" dirty="0"/>
              <a:t>‘top</a:t>
            </a:r>
            <a:r>
              <a:rPr lang="en-US"/>
              <a:t>’ – </a:t>
            </a:r>
            <a:r>
              <a:rPr lang="en-US" dirty="0"/>
              <a:t>displays the processes and how much CPU and other resources they are using</a:t>
            </a:r>
          </a:p>
          <a:p>
            <a:endParaRPr lang="th-TH"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C00000"/>
                </a:solidFill>
              </a:rPr>
              <a:t>MECHANISM</a:t>
            </a:r>
            <a:endParaRPr lang="th-TH" sz="4400" dirty="0">
              <a:solidFill>
                <a:srgbClr val="C00000"/>
              </a:solidFill>
            </a:endParaRPr>
          </a:p>
        </p:txBody>
      </p:sp>
    </p:spTree>
    <p:extLst>
      <p:ext uri="{BB962C8B-B14F-4D97-AF65-F5344CB8AC3E}">
        <p14:creationId xmlns:p14="http://schemas.microsoft.com/office/powerpoint/2010/main" val="25187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Virtualization</a:t>
            </a:r>
            <a:endParaRPr lang="th-TH" dirty="0"/>
          </a:p>
        </p:txBody>
      </p:sp>
      <p:sp>
        <p:nvSpPr>
          <p:cNvPr id="3" name="Content Placeholder 2"/>
          <p:cNvSpPr>
            <a:spLocks noGrp="1"/>
          </p:cNvSpPr>
          <p:nvPr>
            <p:ph idx="1"/>
          </p:nvPr>
        </p:nvSpPr>
        <p:spPr/>
        <p:txBody>
          <a:bodyPr>
            <a:normAutofit/>
          </a:bodyPr>
          <a:lstStyle/>
          <a:p>
            <a:r>
              <a:rPr lang="en-US" dirty="0"/>
              <a:t>Attaining performance while maintaining control is one of the central challenges in building an operating system</a:t>
            </a:r>
          </a:p>
          <a:p>
            <a:pPr lvl="1"/>
            <a:r>
              <a:rPr lang="en-US" dirty="0"/>
              <a:t>Performance: how can we implement virtualization without adding excessive overhead</a:t>
            </a:r>
          </a:p>
          <a:p>
            <a:pPr lvl="1"/>
            <a:r>
              <a:rPr lang="en-US" dirty="0"/>
              <a:t>Control: how can we run processes efficiently while retaining control over the CPU</a:t>
            </a:r>
          </a:p>
          <a:p>
            <a:endParaRPr lang="en-US" dirty="0"/>
          </a:p>
          <a:p>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Limited Direct Execution</a:t>
            </a:r>
            <a:endParaRPr lang="th-TH" dirty="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pPr>
              <a:lnSpc>
                <a:spcPct val="120000"/>
              </a:lnSpc>
            </a:pPr>
            <a:r>
              <a:rPr lang="en-US" dirty="0"/>
              <a:t>Restricted operation:</a:t>
            </a:r>
          </a:p>
          <a:p>
            <a:pPr lvl="1">
              <a:lnSpc>
                <a:spcPct val="120000"/>
              </a:lnSpc>
            </a:pPr>
            <a:r>
              <a:rPr lang="en-US" dirty="0"/>
              <a:t>User mode: any code that runs in user mode is restricted in what it can do, e.g. cannot request I/O</a:t>
            </a:r>
          </a:p>
          <a:p>
            <a:pPr lvl="1">
              <a:lnSpc>
                <a:spcPct val="120000"/>
              </a:lnSpc>
            </a:pPr>
            <a:r>
              <a:rPr lang="en-US" dirty="0"/>
              <a:t>Kernel mode: code that runs in kernel mode can do what it likes</a:t>
            </a:r>
          </a:p>
          <a:p>
            <a:pPr>
              <a:lnSpc>
                <a:spcPct val="120000"/>
              </a:lnSpc>
            </a:pPr>
            <a:r>
              <a:rPr lang="en-US" dirty="0"/>
              <a:t>If a user process wants to access disk, hardware provides the ability for user process to perform a</a:t>
            </a:r>
            <a:r>
              <a:rPr lang="en-US" b="1" dirty="0"/>
              <a:t> </a:t>
            </a:r>
            <a:r>
              <a:rPr lang="en-US" dirty="0"/>
              <a:t>system call</a:t>
            </a:r>
            <a:endParaRPr lang="en-US" b="1" dirty="0"/>
          </a:p>
          <a:p>
            <a:pPr lvl="1">
              <a:lnSpc>
                <a:spcPct val="120000"/>
              </a:lnSpc>
            </a:pPr>
            <a:r>
              <a:rPr lang="en-US" dirty="0"/>
              <a:t>To execute a system call, a process must execute a special </a:t>
            </a:r>
            <a:r>
              <a:rPr lang="en-US" dirty="0">
                <a:solidFill>
                  <a:srgbClr val="C00000"/>
                </a:solidFill>
              </a:rPr>
              <a:t>trap</a:t>
            </a:r>
            <a:r>
              <a:rPr lang="en-US" b="1" dirty="0"/>
              <a:t> </a:t>
            </a:r>
            <a:r>
              <a:rPr lang="en-US" dirty="0"/>
              <a:t>instruction to jump into the kernel</a:t>
            </a:r>
          </a:p>
          <a:p>
            <a:pPr lvl="1">
              <a:lnSpc>
                <a:spcPct val="120000"/>
              </a:lnSpc>
            </a:pPr>
            <a:r>
              <a:rPr lang="en-US" dirty="0"/>
              <a:t>Raises the privilege level to kernel mode</a:t>
            </a:r>
          </a:p>
          <a:p>
            <a:pPr lvl="1">
              <a:lnSpc>
                <a:spcPct val="120000"/>
              </a:lnSpc>
            </a:pPr>
            <a:r>
              <a:rPr lang="en-US" dirty="0"/>
              <a:t>Perform privileged operations</a:t>
            </a:r>
          </a:p>
          <a:p>
            <a:pPr lvl="1">
              <a:lnSpc>
                <a:spcPct val="120000"/>
              </a:lnSpc>
            </a:pPr>
            <a:r>
              <a:rPr lang="en-US" dirty="0"/>
              <a:t>When finished, the OS calls a </a:t>
            </a:r>
            <a:r>
              <a:rPr lang="en-US" dirty="0">
                <a:solidFill>
                  <a:srgbClr val="C00000"/>
                </a:solidFill>
              </a:rPr>
              <a:t>return-from-trap</a:t>
            </a:r>
            <a:r>
              <a:rPr lang="en-US" b="1" dirty="0"/>
              <a:t> </a:t>
            </a:r>
            <a:r>
              <a:rPr lang="en-US" dirty="0"/>
              <a:t>instruction</a:t>
            </a:r>
            <a:r>
              <a:rPr lang="en-US" b="1" dirty="0"/>
              <a:t> </a:t>
            </a:r>
            <a:r>
              <a:rPr lang="en-US" dirty="0"/>
              <a:t>to</a:t>
            </a:r>
            <a:r>
              <a:rPr lang="en-US" b="1" dirty="0"/>
              <a:t> </a:t>
            </a:r>
            <a:r>
              <a:rPr lang="en-US" dirty="0"/>
              <a:t>return into the calling user process and reduce the privilege level 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Mode and Kernel Mode </a:t>
            </a:r>
          </a:p>
        </p:txBody>
      </p:sp>
      <p:sp>
        <p:nvSpPr>
          <p:cNvPr id="3" name="Content Placeholder 2"/>
          <p:cNvSpPr>
            <a:spLocks noGrp="1"/>
          </p:cNvSpPr>
          <p:nvPr>
            <p:ph idx="1"/>
          </p:nvPr>
        </p:nvSpPr>
        <p:spPr/>
        <p:txBody>
          <a:bodyPr>
            <a:normAutofit/>
          </a:bodyPr>
          <a:lstStyle/>
          <a:p>
            <a:r>
              <a:rPr lang="en-US" sz="2600" dirty="0"/>
              <a:t>Mode bit provided by hardware</a:t>
            </a:r>
          </a:p>
          <a:p>
            <a:pPr lvl="1"/>
            <a:r>
              <a:rPr lang="en-US" sz="2200" dirty="0"/>
              <a:t>Provides ability to distinguish whether system is running user code or kernel code</a:t>
            </a:r>
          </a:p>
          <a:p>
            <a:pPr lvl="1"/>
            <a:r>
              <a:rPr lang="en-US" sz="2200" dirty="0"/>
              <a:t>Privileged instructions only executable in kernel mode</a:t>
            </a:r>
          </a:p>
          <a:p>
            <a:pPr lvl="1"/>
            <a:r>
              <a:rPr lang="en-US" sz="2200" dirty="0"/>
              <a:t>System call changes mode to kernel, return resets it to user</a:t>
            </a:r>
          </a:p>
          <a:p>
            <a:endParaRPr lang="en-US" sz="2400" dirty="0"/>
          </a:p>
        </p:txBody>
      </p:sp>
      <p:pic>
        <p:nvPicPr>
          <p:cNvPr id="4" name="Picture 5"/>
          <p:cNvPicPr>
            <a:picLocks noChangeAspect="1" noChangeArrowheads="1"/>
          </p:cNvPicPr>
          <p:nvPr/>
        </p:nvPicPr>
        <p:blipFill>
          <a:blip r:embed="rId2"/>
          <a:srcRect/>
          <a:stretch>
            <a:fillRect/>
          </a:stretch>
        </p:blipFill>
        <p:spPr bwMode="auto">
          <a:xfrm>
            <a:off x="838200" y="3810000"/>
            <a:ext cx="7602538" cy="2346325"/>
          </a:xfrm>
          <a:prstGeom prst="rect">
            <a:avLst/>
          </a:prstGeom>
          <a:noFill/>
          <a:ln w="9525">
            <a:noFill/>
            <a:miter lim="800000"/>
            <a:headEnd/>
            <a:tailEnd/>
          </a:ln>
        </p:spPr>
      </p:pic>
    </p:spTree>
    <p:extLst>
      <p:ext uri="{BB962C8B-B14F-4D97-AF65-F5344CB8AC3E}">
        <p14:creationId xmlns:p14="http://schemas.microsoft.com/office/powerpoint/2010/main" val="1275858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075"/>
            <a:ext cx="8229600" cy="1143000"/>
          </a:xfrm>
        </p:spPr>
        <p:txBody>
          <a:bodyPr>
            <a:normAutofit fontScale="90000"/>
          </a:bodyPr>
          <a:lstStyle/>
          <a:p>
            <a:pPr algn="l"/>
            <a:r>
              <a:rPr lang="en-US" dirty="0"/>
              <a:t>How does the trap know which code to  run inside the OS?</a:t>
            </a:r>
            <a:endParaRPr lang="th-TH" dirty="0"/>
          </a:p>
        </p:txBody>
      </p:sp>
      <p:sp>
        <p:nvSpPr>
          <p:cNvPr id="3" name="Content Placeholder 2"/>
          <p:cNvSpPr>
            <a:spLocks noGrp="1"/>
          </p:cNvSpPr>
          <p:nvPr>
            <p:ph idx="1"/>
          </p:nvPr>
        </p:nvSpPr>
        <p:spPr>
          <a:xfrm>
            <a:off x="457200" y="1798637"/>
            <a:ext cx="8229600" cy="3763963"/>
          </a:xfrm>
        </p:spPr>
        <p:txBody>
          <a:bodyPr/>
          <a:lstStyle/>
          <a:p>
            <a:r>
              <a:rPr lang="en-US" dirty="0"/>
              <a:t>The kernel does so by setting up a trap table at boot time</a:t>
            </a:r>
          </a:p>
          <a:p>
            <a:r>
              <a:rPr lang="en-US" dirty="0"/>
              <a:t>OS tells the hardware what code to run when certain exceptional events occur through the trap table</a:t>
            </a:r>
          </a:p>
          <a:p>
            <a:r>
              <a:rPr lang="en-US" dirty="0"/>
              <a:t>For example, what code should run when a hard-disk interrupt takes place</a:t>
            </a:r>
            <a:endParaRPr lang="th-TH" dirty="0"/>
          </a:p>
        </p:txBody>
      </p:sp>
      <p:sp>
        <p:nvSpPr>
          <p:cNvPr id="4" name="TextBox 3"/>
          <p:cNvSpPr txBox="1"/>
          <p:nvPr/>
        </p:nvSpPr>
        <p:spPr>
          <a:xfrm>
            <a:off x="914400" y="5715000"/>
            <a:ext cx="7467600" cy="830997"/>
          </a:xfrm>
          <a:prstGeom prst="rect">
            <a:avLst/>
          </a:prstGeom>
          <a:noFill/>
        </p:spPr>
        <p:txBody>
          <a:bodyPr wrap="square" rtlCol="0">
            <a:spAutoFit/>
          </a:bodyPr>
          <a:lstStyle/>
          <a:p>
            <a:pPr algn="ctr"/>
            <a:r>
              <a:rPr lang="en-US" sz="2400" dirty="0">
                <a:solidFill>
                  <a:srgbClr val="C00000"/>
                </a:solidFill>
              </a:rPr>
              <a:t>What types of horrible things could you do to a system if you could install your own trap table?</a:t>
            </a:r>
            <a:endParaRPr lang="th-TH"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t>What is a Process? </a:t>
            </a:r>
            <a:endParaRPr lang="th-TH" dirty="0"/>
          </a:p>
        </p:txBody>
      </p:sp>
      <p:sp>
        <p:nvSpPr>
          <p:cNvPr id="3075" name="Rectangle 3"/>
          <p:cNvSpPr>
            <a:spLocks noGrp="1" noChangeArrowheads="1"/>
          </p:cNvSpPr>
          <p:nvPr>
            <p:ph type="body" idx="1"/>
          </p:nvPr>
        </p:nvSpPr>
        <p:spPr>
          <a:xfrm>
            <a:off x="457200" y="1600200"/>
            <a:ext cx="8382000" cy="4997450"/>
          </a:xfrm>
        </p:spPr>
        <p:txBody>
          <a:bodyPr>
            <a:normAutofit/>
          </a:bodyPr>
          <a:lstStyle/>
          <a:p>
            <a:pPr eaLnBrk="1" hangingPunct="1"/>
            <a:r>
              <a:rPr lang="en-US" dirty="0">
                <a:solidFill>
                  <a:srgbClr val="C00000"/>
                </a:solidFill>
              </a:rPr>
              <a:t>A Process is an entity with 4 components: </a:t>
            </a:r>
            <a:r>
              <a:rPr lang="en-US" i="1" dirty="0">
                <a:solidFill>
                  <a:srgbClr val="C00000"/>
                </a:solidFill>
              </a:rPr>
              <a:t>Process = </a:t>
            </a:r>
            <a:r>
              <a:rPr lang="en-US" dirty="0">
                <a:solidFill>
                  <a:srgbClr val="C00000"/>
                </a:solidFill>
              </a:rPr>
              <a:t>(P, C, D, S) </a:t>
            </a:r>
          </a:p>
          <a:p>
            <a:pPr lvl="1" eaLnBrk="1" hangingPunct="1"/>
            <a:r>
              <a:rPr lang="en-US" dirty="0"/>
              <a:t>P is a program or a piece of code that the process is associated with</a:t>
            </a:r>
          </a:p>
          <a:p>
            <a:pPr lvl="1" eaLnBrk="1" hangingPunct="1"/>
            <a:r>
              <a:rPr lang="en-US" dirty="0"/>
              <a:t>C is a control state, defined by a set of control variables that indicate where to execute next</a:t>
            </a:r>
          </a:p>
          <a:p>
            <a:pPr lvl="1" eaLnBrk="1" hangingPunct="1"/>
            <a:r>
              <a:rPr lang="en-US" dirty="0"/>
              <a:t>D is a data state, defined by a set of data variables that hold user data</a:t>
            </a:r>
          </a:p>
          <a:p>
            <a:pPr lvl="1" eaLnBrk="1" hangingPunct="1"/>
            <a:r>
              <a:rPr lang="en-US" dirty="0"/>
              <a:t>S is a process state</a:t>
            </a:r>
            <a:r>
              <a:rPr lang="th-TH" dirty="0"/>
              <a:t> – </a:t>
            </a:r>
            <a:r>
              <a:rPr lang="en-US" dirty="0"/>
              <a:t>a process can be in different states at a given time {running, ready, blocked, … )</a:t>
            </a:r>
            <a:endParaRPr lang="th-TH"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endParaRPr lang="th-TH" dirty="0"/>
          </a:p>
        </p:txBody>
      </p:sp>
      <p:sp>
        <p:nvSpPr>
          <p:cNvPr id="3" name="Content Placeholder 2"/>
          <p:cNvSpPr>
            <a:spLocks noGrp="1"/>
          </p:cNvSpPr>
          <p:nvPr>
            <p:ph idx="1"/>
          </p:nvPr>
        </p:nvSpPr>
        <p:spPr/>
        <p:txBody>
          <a:bodyPr>
            <a:normAutofit fontScale="85000" lnSpcReduction="20000"/>
          </a:bodyPr>
          <a:lstStyle/>
          <a:p>
            <a:pPr>
              <a:lnSpc>
                <a:spcPct val="120000"/>
              </a:lnSpc>
              <a:buNone/>
            </a:pPr>
            <a:r>
              <a:rPr lang="en-US" dirty="0"/>
              <a:t>	A system call, such as </a:t>
            </a:r>
            <a:r>
              <a:rPr lang="en-US" b="1" dirty="0"/>
              <a:t>open() </a:t>
            </a:r>
            <a:r>
              <a:rPr lang="en-US" dirty="0"/>
              <a:t>or </a:t>
            </a:r>
            <a:r>
              <a:rPr lang="en-US" b="1" dirty="0"/>
              <a:t>read()</a:t>
            </a:r>
            <a:r>
              <a:rPr lang="en-US" dirty="0"/>
              <a:t>, looks like a typical function call in C – how does the system know it is a system call?</a:t>
            </a:r>
          </a:p>
          <a:p>
            <a:pPr lvl="1">
              <a:lnSpc>
                <a:spcPct val="120000"/>
              </a:lnSpc>
            </a:pPr>
            <a:r>
              <a:rPr lang="en-US" dirty="0"/>
              <a:t>When you call </a:t>
            </a:r>
            <a:r>
              <a:rPr lang="en-US" b="1" dirty="0"/>
              <a:t>open()</a:t>
            </a:r>
            <a:r>
              <a:rPr lang="en-US" dirty="0"/>
              <a:t>, you are executing a function call into the C library</a:t>
            </a:r>
          </a:p>
          <a:p>
            <a:pPr lvl="1">
              <a:lnSpc>
                <a:spcPct val="120000"/>
              </a:lnSpc>
            </a:pPr>
            <a:r>
              <a:rPr lang="en-US" dirty="0"/>
              <a:t>The library uses an agreed-upon calling convention with the kernel, which includes calling the trap instruction</a:t>
            </a:r>
          </a:p>
          <a:p>
            <a:pPr lvl="1">
              <a:lnSpc>
                <a:spcPct val="120000"/>
              </a:lnSpc>
            </a:pPr>
            <a:r>
              <a:rPr lang="en-US" dirty="0"/>
              <a:t>Hidden inside that call is the trap instruction</a:t>
            </a:r>
          </a:p>
          <a:p>
            <a:pPr lvl="1">
              <a:lnSpc>
                <a:spcPct val="120000"/>
              </a:lnSpc>
            </a:pPr>
            <a:r>
              <a:rPr lang="en-US" dirty="0"/>
              <a:t>Note that the parts of the C library that make system calls are generally hand-coded in assembly</a:t>
            </a:r>
            <a:endParaRPr lang="th-TH"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Switch between Processes</a:t>
            </a:r>
            <a:endParaRPr lang="th-TH"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This switch decision is made by a part of the OS known as the </a:t>
            </a:r>
            <a:r>
              <a:rPr lang="en-US" b="1" dirty="0"/>
              <a:t>Scheduler</a:t>
            </a:r>
          </a:p>
          <a:p>
            <a:pPr>
              <a:lnSpc>
                <a:spcPct val="120000"/>
              </a:lnSpc>
            </a:pPr>
            <a:r>
              <a:rPr lang="en-US" dirty="0"/>
              <a:t>Challenge</a:t>
            </a:r>
          </a:p>
          <a:p>
            <a:pPr lvl="1">
              <a:lnSpc>
                <a:spcPct val="120000"/>
              </a:lnSpc>
            </a:pPr>
            <a:r>
              <a:rPr lang="en-US" dirty="0"/>
              <a:t>if a process is running on the CPU, this means the OS is not running</a:t>
            </a:r>
          </a:p>
          <a:p>
            <a:pPr lvl="1">
              <a:lnSpc>
                <a:spcPct val="120000"/>
              </a:lnSpc>
            </a:pPr>
            <a:r>
              <a:rPr lang="en-US" dirty="0"/>
              <a:t>If the OS is not running, how can it do anything at all?</a:t>
            </a:r>
          </a:p>
          <a:p>
            <a:pPr>
              <a:lnSpc>
                <a:spcPct val="120000"/>
              </a:lnSpc>
            </a:pPr>
            <a:r>
              <a:rPr lang="en-US" dirty="0"/>
              <a:t>How can the OS regain control of the CPU so that it can switch between processes?</a:t>
            </a:r>
          </a:p>
          <a:p>
            <a:pPr lvl="1">
              <a:lnSpc>
                <a:spcPct val="120000"/>
              </a:lnSpc>
            </a:pPr>
            <a:r>
              <a:rPr lang="en-US" dirty="0"/>
              <a:t>A cooperative approach – wait for system calls</a:t>
            </a:r>
          </a:p>
          <a:p>
            <a:pPr lvl="1">
              <a:lnSpc>
                <a:spcPct val="120000"/>
              </a:lnSpc>
            </a:pPr>
            <a:r>
              <a:rPr lang="en-US" dirty="0"/>
              <a:t>A non-cooperative approach – the OS takes control</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t>A Cooperative Approach (1)</a:t>
            </a:r>
            <a:endParaRPr lang="th-TH" dirty="0"/>
          </a:p>
        </p:txBody>
      </p:sp>
      <p:sp>
        <p:nvSpPr>
          <p:cNvPr id="3" name="Content Placeholder 2"/>
          <p:cNvSpPr>
            <a:spLocks noGrp="1"/>
          </p:cNvSpPr>
          <p:nvPr>
            <p:ph idx="1"/>
          </p:nvPr>
        </p:nvSpPr>
        <p:spPr>
          <a:xfrm>
            <a:off x="533400" y="1219200"/>
            <a:ext cx="8229600" cy="5029200"/>
          </a:xfrm>
        </p:spPr>
        <p:txBody>
          <a:bodyPr>
            <a:noAutofit/>
          </a:bodyPr>
          <a:lstStyle/>
          <a:p>
            <a:r>
              <a:rPr lang="en-US" sz="2400" dirty="0"/>
              <a:t>OS trusts the users’ processes to behave reasonably</a:t>
            </a:r>
          </a:p>
          <a:p>
            <a:r>
              <a:rPr lang="en-US" sz="2400" dirty="0"/>
              <a:t>Processes that run for too long are assumed to periodically give up the CPU for the OS, so it can run some other task </a:t>
            </a:r>
          </a:p>
          <a:p>
            <a:r>
              <a:rPr lang="en-US" sz="2400" dirty="0"/>
              <a:t>There is an explicit </a:t>
            </a:r>
            <a:r>
              <a:rPr lang="en-US" sz="2400" b="1" dirty="0"/>
              <a:t>yield</a:t>
            </a:r>
            <a:r>
              <a:rPr lang="en-US" sz="2400" dirty="0"/>
              <a:t> system call, which does nothing except to transfer control to the OS</a:t>
            </a:r>
          </a:p>
          <a:p>
            <a:r>
              <a:rPr lang="en-US" sz="2400" dirty="0"/>
              <a:t>Most processes transfer control of the CPU to the OS quite frequently by making system calls or performing illegal instructions</a:t>
            </a:r>
          </a:p>
        </p:txBody>
      </p:sp>
      <p:sp>
        <p:nvSpPr>
          <p:cNvPr id="4" name="TextBox 3"/>
          <p:cNvSpPr txBox="1"/>
          <p:nvPr/>
        </p:nvSpPr>
        <p:spPr>
          <a:xfrm>
            <a:off x="914400" y="4495800"/>
            <a:ext cx="3276600" cy="1508105"/>
          </a:xfrm>
          <a:prstGeom prst="rect">
            <a:avLst/>
          </a:prstGeom>
          <a:noFill/>
        </p:spPr>
        <p:txBody>
          <a:bodyPr wrap="square" rtlCol="0">
            <a:spAutoFit/>
          </a:bodyPr>
          <a:lstStyle/>
          <a:p>
            <a:r>
              <a:rPr lang="en-US" sz="2400" dirty="0"/>
              <a:t>– </a:t>
            </a:r>
            <a:r>
              <a:rPr lang="en-US" sz="2200" dirty="0"/>
              <a:t>Calls to open a file </a:t>
            </a:r>
          </a:p>
          <a:p>
            <a:r>
              <a:rPr lang="en-US" sz="2200" dirty="0"/>
              <a:t>    and subsequently read it</a:t>
            </a:r>
          </a:p>
          <a:p>
            <a:r>
              <a:rPr lang="en-US" sz="2200" dirty="0"/>
              <a:t>– Calls to send a message </a:t>
            </a:r>
          </a:p>
          <a:p>
            <a:r>
              <a:rPr lang="en-US" sz="2200" dirty="0"/>
              <a:t>    to another machine</a:t>
            </a:r>
          </a:p>
        </p:txBody>
      </p:sp>
      <p:sp>
        <p:nvSpPr>
          <p:cNvPr id="5" name="TextBox 4"/>
          <p:cNvSpPr txBox="1"/>
          <p:nvPr/>
        </p:nvSpPr>
        <p:spPr>
          <a:xfrm>
            <a:off x="4381500" y="4497050"/>
            <a:ext cx="3771900" cy="1446550"/>
          </a:xfrm>
          <a:prstGeom prst="rect">
            <a:avLst/>
          </a:prstGeom>
          <a:noFill/>
        </p:spPr>
        <p:txBody>
          <a:bodyPr wrap="square" rtlCol="0">
            <a:spAutoFit/>
          </a:bodyPr>
          <a:lstStyle/>
          <a:p>
            <a:r>
              <a:rPr lang="en-US" sz="2200" dirty="0"/>
              <a:t>– Calls to create a new process</a:t>
            </a:r>
          </a:p>
          <a:p>
            <a:r>
              <a:rPr lang="en-US" sz="2200" dirty="0"/>
              <a:t>– Calls to yield CPU</a:t>
            </a:r>
          </a:p>
          <a:p>
            <a:r>
              <a:rPr lang="en-US" sz="2200" dirty="0"/>
              <a:t>– Divide by zero</a:t>
            </a:r>
          </a:p>
          <a:p>
            <a:r>
              <a:rPr lang="en-US" sz="2200" dirty="0"/>
              <a:t>– Access memory illegally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Cooperative Approach (2)</a:t>
            </a:r>
            <a:endParaRPr lang="th-TH"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a:t>In a cooperative scheduling system, the OS regains control of the CPU by waiting for a system call or an illegal operation of some kind to take place</a:t>
            </a:r>
          </a:p>
          <a:p>
            <a:r>
              <a:rPr lang="en-US" dirty="0"/>
              <a:t>What happens, if a process (whether malicious, or just full of bugs) ends up in an infinite loop, and never makes a system call? </a:t>
            </a:r>
          </a:p>
          <a:p>
            <a:r>
              <a:rPr lang="en-US" dirty="0"/>
              <a:t>What can the OS do?</a:t>
            </a:r>
          </a:p>
          <a:p>
            <a:pPr lvl="1"/>
            <a:r>
              <a:rPr lang="en-US" dirty="0"/>
              <a:t>Nothing really, must reboot the machine</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Non-cooperative Approach (1)</a:t>
            </a:r>
            <a:endParaRPr lang="th-TH" dirty="0"/>
          </a:p>
        </p:txBody>
      </p:sp>
      <p:sp>
        <p:nvSpPr>
          <p:cNvPr id="3" name="Content Placeholder 2"/>
          <p:cNvSpPr>
            <a:spLocks noGrp="1"/>
          </p:cNvSpPr>
          <p:nvPr>
            <p:ph idx="1"/>
          </p:nvPr>
        </p:nvSpPr>
        <p:spPr>
          <a:xfrm>
            <a:off x="457200" y="1371600"/>
            <a:ext cx="8382000" cy="4953000"/>
          </a:xfrm>
        </p:spPr>
        <p:txBody>
          <a:bodyPr>
            <a:normAutofit fontScale="85000" lnSpcReduction="10000"/>
          </a:bodyPr>
          <a:lstStyle/>
          <a:p>
            <a:r>
              <a:rPr lang="en-US" dirty="0"/>
              <a:t>A timer interrupt can be used (a timer device, programmed to raise an interrupt periodically)</a:t>
            </a:r>
          </a:p>
          <a:p>
            <a:r>
              <a:rPr lang="en-US" dirty="0"/>
              <a:t>When the interrupt is raised: </a:t>
            </a:r>
          </a:p>
          <a:p>
            <a:pPr lvl="1"/>
            <a:r>
              <a:rPr lang="en-US" dirty="0"/>
              <a:t>the currently running process is halted</a:t>
            </a:r>
          </a:p>
          <a:p>
            <a:pPr lvl="1"/>
            <a:r>
              <a:rPr lang="en-US" dirty="0"/>
              <a:t>a preconfigured interrupt handler in the OS runs </a:t>
            </a:r>
          </a:p>
          <a:p>
            <a:pPr lvl="1"/>
            <a:r>
              <a:rPr lang="en-US" dirty="0"/>
              <a:t>OS has regained control of the CPU, and can do what it pleases, e.g. stop the current process</a:t>
            </a:r>
          </a:p>
          <a:p>
            <a:r>
              <a:rPr lang="en-US" dirty="0"/>
              <a:t>Note that</a:t>
            </a:r>
          </a:p>
          <a:p>
            <a:pPr lvl="1"/>
            <a:r>
              <a:rPr lang="en-US" dirty="0"/>
              <a:t>Hardware must save enough states of the running program</a:t>
            </a:r>
          </a:p>
          <a:p>
            <a:pPr lvl="1"/>
            <a:r>
              <a:rPr lang="en-US" dirty="0"/>
              <a:t>A subsequent return-from-trap instruction should be able to resume process</a:t>
            </a:r>
          </a:p>
          <a:p>
            <a:pPr lvl="1"/>
            <a:r>
              <a:rPr lang="en-US" dirty="0"/>
              <a:t>Similar to explicit system-call trap</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Restoring Context</a:t>
            </a:r>
            <a:endParaRPr lang="th-TH"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If the decision is made to switch processes, the OS then executes a low-level piece of code which we refer to as a </a:t>
            </a:r>
            <a:r>
              <a:rPr lang="en-US" dirty="0">
                <a:solidFill>
                  <a:srgbClr val="C00000"/>
                </a:solidFill>
              </a:rPr>
              <a:t>context switch</a:t>
            </a:r>
          </a:p>
          <a:p>
            <a:pPr>
              <a:lnSpc>
                <a:spcPct val="120000"/>
              </a:lnSpc>
            </a:pPr>
            <a:r>
              <a:rPr lang="en-US" dirty="0"/>
              <a:t>At a context switch</a:t>
            </a:r>
          </a:p>
          <a:p>
            <a:pPr lvl="1">
              <a:lnSpc>
                <a:spcPct val="120000"/>
              </a:lnSpc>
            </a:pPr>
            <a:r>
              <a:rPr lang="en-US" dirty="0"/>
              <a:t>OS saves the current context by executing some low-level assembly code to save the general purpose registers, PC, as well as the kernel stack pointer</a:t>
            </a:r>
          </a:p>
          <a:p>
            <a:pPr lvl="1">
              <a:lnSpc>
                <a:spcPct val="120000"/>
              </a:lnSpc>
            </a:pPr>
            <a:r>
              <a:rPr lang="en-US" dirty="0"/>
              <a:t>Then OS restores context of the soon-to-be-executing process</a:t>
            </a:r>
          </a:p>
          <a:p>
            <a:pPr lvl="1">
              <a:lnSpc>
                <a:spcPct val="120000"/>
              </a:lnSpc>
            </a:pPr>
            <a:r>
              <a:rPr lang="en-US" dirty="0"/>
              <a:t>When the OS executes a return-from-trap instruction, context switch is completed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Context Switch</a:t>
            </a:r>
          </a:p>
        </p:txBody>
      </p:sp>
      <p:pic>
        <p:nvPicPr>
          <p:cNvPr id="3" name="Picture 9"/>
          <p:cNvPicPr>
            <a:picLocks noChangeAspect="1" noChangeArrowheads="1"/>
          </p:cNvPicPr>
          <p:nvPr/>
        </p:nvPicPr>
        <p:blipFill>
          <a:blip r:embed="rId2"/>
          <a:srcRect/>
          <a:stretch>
            <a:fillRect/>
          </a:stretch>
        </p:blipFill>
        <p:spPr bwMode="auto">
          <a:xfrm>
            <a:off x="838200" y="1524000"/>
            <a:ext cx="7577144" cy="5089918"/>
          </a:xfrm>
          <a:prstGeom prst="rect">
            <a:avLst/>
          </a:prstGeom>
          <a:noFill/>
          <a:ln w="9525">
            <a:noFill/>
            <a:miter lim="800000"/>
            <a:headEnd/>
            <a:tailEnd/>
          </a:ln>
        </p:spPr>
      </p:pic>
    </p:spTree>
    <p:extLst>
      <p:ext uri="{BB962C8B-B14F-4D97-AF65-F5344CB8AC3E}">
        <p14:creationId xmlns:p14="http://schemas.microsoft.com/office/powerpoint/2010/main" val="3383218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Guess how long does something like a context switch take?</a:t>
            </a:r>
          </a:p>
          <a:p>
            <a:pPr lvl="1"/>
            <a:r>
              <a:rPr lang="en-US" dirty="0"/>
              <a:t>sub-microsecond on systems with 2- or 3-GHz processors</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th-TH" dirty="0"/>
          </a:p>
        </p:txBody>
      </p:sp>
      <p:sp>
        <p:nvSpPr>
          <p:cNvPr id="3" name="Content Placeholder 2"/>
          <p:cNvSpPr>
            <a:spLocks noGrp="1"/>
          </p:cNvSpPr>
          <p:nvPr>
            <p:ph idx="1"/>
          </p:nvPr>
        </p:nvSpPr>
        <p:spPr/>
        <p:txBody>
          <a:bodyPr>
            <a:normAutofit fontScale="70000" lnSpcReduction="20000"/>
          </a:bodyPr>
          <a:lstStyle/>
          <a:p>
            <a:pPr>
              <a:lnSpc>
                <a:spcPct val="120000"/>
              </a:lnSpc>
              <a:spcBef>
                <a:spcPts val="400"/>
              </a:spcBef>
            </a:pPr>
            <a:r>
              <a:rPr lang="en-US" sz="3400" dirty="0"/>
              <a:t>The OS,  first (during boot time), sets up the trap handlers and starts an interrupt timer</a:t>
            </a:r>
          </a:p>
          <a:p>
            <a:pPr>
              <a:lnSpc>
                <a:spcPct val="120000"/>
              </a:lnSpc>
              <a:spcBef>
                <a:spcPts val="400"/>
              </a:spcBef>
            </a:pPr>
            <a:r>
              <a:rPr lang="en-US" sz="3400" dirty="0"/>
              <a:t>Then runs processes in a restricted mode</a:t>
            </a:r>
          </a:p>
          <a:p>
            <a:pPr>
              <a:lnSpc>
                <a:spcPct val="120000"/>
              </a:lnSpc>
              <a:spcBef>
                <a:spcPts val="400"/>
              </a:spcBef>
            </a:pPr>
            <a:r>
              <a:rPr lang="en-US" sz="3400" dirty="0"/>
              <a:t>The OS can feel quite assured that processes can run efficiently, only requiring OS intervention to perform privileged operations</a:t>
            </a:r>
          </a:p>
          <a:p>
            <a:pPr>
              <a:lnSpc>
                <a:spcPct val="120000"/>
              </a:lnSpc>
              <a:spcBef>
                <a:spcPts val="400"/>
              </a:spcBef>
            </a:pPr>
            <a:r>
              <a:rPr lang="en-US" sz="3400" dirty="0"/>
              <a:t>When a process monopolizes the CPU for too long, it is switched out on a timer interrupt</a:t>
            </a:r>
          </a:p>
          <a:p>
            <a:pPr>
              <a:lnSpc>
                <a:spcPct val="120000"/>
              </a:lnSpc>
              <a:spcBef>
                <a:spcPts val="400"/>
              </a:spcBef>
            </a:pPr>
            <a:r>
              <a:rPr lang="en-US" sz="3400" dirty="0"/>
              <a:t>This is the basic mechanism for virtualizing the CPU </a:t>
            </a:r>
          </a:p>
          <a:p>
            <a:pPr>
              <a:lnSpc>
                <a:spcPct val="120000"/>
              </a:lnSpc>
              <a:spcBef>
                <a:spcPts val="400"/>
              </a:spcBef>
            </a:pPr>
            <a:r>
              <a:rPr lang="en-US" sz="3400" dirty="0"/>
              <a:t>Question: Which process should be executed at a given time? </a:t>
            </a:r>
          </a:p>
          <a:p>
            <a:pPr lvl="1">
              <a:lnSpc>
                <a:spcPct val="120000"/>
              </a:lnSpc>
              <a:spcBef>
                <a:spcPts val="400"/>
              </a:spcBef>
            </a:pPr>
            <a:r>
              <a:rPr lang="en-US" sz="3100" dirty="0"/>
              <a:t>Answer: The </a:t>
            </a:r>
            <a:r>
              <a:rPr lang="en-US" sz="3100" b="1" dirty="0"/>
              <a:t>Scheduler</a:t>
            </a:r>
            <a:r>
              <a:rPr lang="en-US" sz="3100" dirty="0"/>
              <a:t> with rules and protocols will decide</a:t>
            </a:r>
            <a:endParaRPr lang="th-TH" sz="3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A Process has …</a:t>
            </a:r>
            <a:endParaRPr lang="th-TH" dirty="0"/>
          </a:p>
        </p:txBody>
      </p:sp>
      <p:sp>
        <p:nvSpPr>
          <p:cNvPr id="3" name="Content Placeholder 2"/>
          <p:cNvSpPr>
            <a:spLocks noGrp="1"/>
          </p:cNvSpPr>
          <p:nvPr>
            <p:ph idx="1"/>
          </p:nvPr>
        </p:nvSpPr>
        <p:spPr>
          <a:xfrm>
            <a:off x="457200" y="1143000"/>
            <a:ext cx="8229600" cy="3273427"/>
          </a:xfrm>
        </p:spPr>
        <p:txBody>
          <a:bodyPr>
            <a:normAutofit fontScale="92500" lnSpcReduction="10000"/>
          </a:bodyPr>
          <a:lstStyle/>
          <a:p>
            <a:pPr>
              <a:lnSpc>
                <a:spcPct val="110000"/>
              </a:lnSpc>
            </a:pPr>
            <a:r>
              <a:rPr lang="en-US" sz="2600" dirty="0"/>
              <a:t>A memory that the process uses to reference its instructions and data</a:t>
            </a:r>
          </a:p>
          <a:p>
            <a:pPr marL="914400" lvl="1" indent="-514350">
              <a:lnSpc>
                <a:spcPct val="110000"/>
              </a:lnSpc>
              <a:buFont typeface="+mj-lt"/>
              <a:buAutoNum type="arabicPeriod"/>
            </a:pPr>
            <a:r>
              <a:rPr lang="en-US" sz="2400" dirty="0"/>
              <a:t>Code Segment containing instructions</a:t>
            </a:r>
          </a:p>
          <a:p>
            <a:pPr marL="914400" lvl="1" indent="-514350">
              <a:lnSpc>
                <a:spcPct val="110000"/>
              </a:lnSpc>
              <a:buFont typeface="+mj-lt"/>
              <a:buAutoNum type="arabicPeriod"/>
            </a:pPr>
            <a:r>
              <a:rPr lang="en-US" sz="2400" dirty="0"/>
              <a:t>Data Segment  containing heap data (</a:t>
            </a:r>
            <a:r>
              <a:rPr lang="en-US" sz="2400" dirty="0" err="1"/>
              <a:t>malloc</a:t>
            </a:r>
            <a:r>
              <a:rPr lang="en-US" sz="2400" dirty="0"/>
              <a:t>)</a:t>
            </a:r>
          </a:p>
          <a:p>
            <a:pPr marL="914400" lvl="1" indent="-514350">
              <a:lnSpc>
                <a:spcPct val="110000"/>
              </a:lnSpc>
              <a:buFont typeface="+mj-lt"/>
              <a:buAutoNum type="arabicPeriod"/>
            </a:pPr>
            <a:r>
              <a:rPr lang="en-US" sz="2400" dirty="0"/>
              <a:t>Stack containing parameters, local variables, return address, etc. of functions</a:t>
            </a:r>
          </a:p>
          <a:p>
            <a:pPr marL="914400" lvl="1" indent="-514350">
              <a:lnSpc>
                <a:spcPct val="110000"/>
              </a:lnSpc>
              <a:buFont typeface="+mj-lt"/>
              <a:buAutoNum type="arabicPeriod"/>
            </a:pPr>
            <a:r>
              <a:rPr lang="en-US" sz="2400" dirty="0"/>
              <a:t>Process </a:t>
            </a:r>
            <a:r>
              <a:rPr lang="en-US" sz="2400" dirty="0" err="1"/>
              <a:t>Contol</a:t>
            </a:r>
            <a:r>
              <a:rPr lang="en-US" sz="2400" dirty="0"/>
              <a:t> Block (or Process Descriptor) – stored in the kernel space and can only be accessed in kernel mode</a:t>
            </a:r>
          </a:p>
          <a:p>
            <a:pPr marL="914400" lvl="1" indent="-514350">
              <a:lnSpc>
                <a:spcPct val="110000"/>
              </a:lnSpc>
              <a:buFont typeface="+mj-lt"/>
              <a:buAutoNum type="arabicPeriod"/>
            </a:pPr>
            <a:endParaRPr lang="en-US" sz="2400" dirty="0"/>
          </a:p>
          <a:p>
            <a:pPr marL="914400" lvl="1" indent="-514350">
              <a:lnSpc>
                <a:spcPct val="110000"/>
              </a:lnSpc>
              <a:buFont typeface="+mj-lt"/>
              <a:buAutoNum type="arabicPeriod"/>
            </a:pPr>
            <a:endParaRPr lang="en-US" sz="2400" dirty="0"/>
          </a:p>
        </p:txBody>
      </p:sp>
      <p:grpSp>
        <p:nvGrpSpPr>
          <p:cNvPr id="35" name="Group 34"/>
          <p:cNvGrpSpPr/>
          <p:nvPr/>
        </p:nvGrpSpPr>
        <p:grpSpPr>
          <a:xfrm>
            <a:off x="341313" y="4256087"/>
            <a:ext cx="8421687" cy="2528890"/>
            <a:chOff x="304800" y="4256087"/>
            <a:chExt cx="8421687" cy="2528890"/>
          </a:xfrm>
        </p:grpSpPr>
        <p:grpSp>
          <p:nvGrpSpPr>
            <p:cNvPr id="33" name="Group 32"/>
            <p:cNvGrpSpPr/>
            <p:nvPr/>
          </p:nvGrpSpPr>
          <p:grpSpPr>
            <a:xfrm>
              <a:off x="304800" y="4311650"/>
              <a:ext cx="8421687" cy="2473327"/>
              <a:chOff x="304800" y="4311650"/>
              <a:chExt cx="8421687" cy="2473327"/>
            </a:xfrm>
          </p:grpSpPr>
          <p:sp>
            <p:nvSpPr>
              <p:cNvPr id="13" name="Text Box 4"/>
              <p:cNvSpPr txBox="1">
                <a:spLocks noChangeArrowheads="1"/>
              </p:cNvSpPr>
              <p:nvPr/>
            </p:nvSpPr>
            <p:spPr bwMode="auto">
              <a:xfrm>
                <a:off x="6895685" y="6303288"/>
                <a:ext cx="1098481" cy="478367"/>
              </a:xfrm>
              <a:prstGeom prst="rect">
                <a:avLst/>
              </a:prstGeom>
              <a:solidFill>
                <a:srgbClr val="FFFFFF"/>
              </a:solidFill>
              <a:ln w="9525">
                <a:noFill/>
                <a:miter lim="800000"/>
                <a:headEnd/>
                <a:tailEnd/>
              </a:ln>
            </p:spPr>
            <p:txBody>
              <a:bodyPr/>
              <a:lstStyle/>
              <a:p>
                <a:r>
                  <a:rPr lang="en-US" sz="2000" dirty="0">
                    <a:latin typeface="Times New Roman" pitchFamily="18" charset="0"/>
                  </a:rPr>
                  <a:t>Kernel</a:t>
                </a:r>
                <a:endParaRPr lang="th-TH" sz="2000" dirty="0">
                  <a:latin typeface="Times New Roman" pitchFamily="18" charset="0"/>
                </a:endParaRPr>
              </a:p>
            </p:txBody>
          </p:sp>
          <p:sp>
            <p:nvSpPr>
              <p:cNvPr id="14" name="Text Box 5"/>
              <p:cNvSpPr txBox="1">
                <a:spLocks noChangeArrowheads="1"/>
              </p:cNvSpPr>
              <p:nvPr/>
            </p:nvSpPr>
            <p:spPr bwMode="auto">
              <a:xfrm>
                <a:off x="2135602" y="6306610"/>
                <a:ext cx="1464641" cy="478367"/>
              </a:xfrm>
              <a:prstGeom prst="rect">
                <a:avLst/>
              </a:prstGeom>
              <a:solidFill>
                <a:srgbClr val="FFFFFF"/>
              </a:solidFill>
              <a:ln w="9525">
                <a:noFill/>
                <a:miter lim="800000"/>
                <a:headEnd/>
                <a:tailEnd/>
              </a:ln>
            </p:spPr>
            <p:txBody>
              <a:bodyPr/>
              <a:lstStyle/>
              <a:p>
                <a:r>
                  <a:rPr lang="en-US" sz="2000" dirty="0">
                    <a:latin typeface="Times New Roman" pitchFamily="18" charset="0"/>
                  </a:rPr>
                  <a:t>User space</a:t>
                </a:r>
                <a:endParaRPr lang="th-TH" sz="2000" dirty="0">
                  <a:latin typeface="Times New Roman" pitchFamily="18" charset="0"/>
                </a:endParaRPr>
              </a:p>
            </p:txBody>
          </p:sp>
          <p:sp>
            <p:nvSpPr>
              <p:cNvPr id="15" name="Text Box 6"/>
              <p:cNvSpPr txBox="1">
                <a:spLocks noChangeArrowheads="1"/>
              </p:cNvSpPr>
              <p:nvPr/>
            </p:nvSpPr>
            <p:spPr bwMode="auto">
              <a:xfrm>
                <a:off x="7078766" y="4311650"/>
                <a:ext cx="549240" cy="717550"/>
              </a:xfrm>
              <a:prstGeom prst="rect">
                <a:avLst/>
              </a:prstGeom>
              <a:solidFill>
                <a:srgbClr val="FFFFFF"/>
              </a:solidFill>
              <a:ln w="9525">
                <a:noFill/>
                <a:miter lim="800000"/>
                <a:headEnd/>
                <a:tailEnd/>
              </a:ln>
            </p:spPr>
            <p:txBody>
              <a:bodyPr/>
              <a:lstStyle/>
              <a:p>
                <a:r>
                  <a:rPr lang="en-US" sz="2000" dirty="0">
                    <a:latin typeface="Times New Roman" pitchFamily="18" charset="0"/>
                  </a:rPr>
                  <a:t>4</a:t>
                </a:r>
                <a:endParaRPr lang="th-TH" sz="2000" dirty="0">
                  <a:latin typeface="Times New Roman" pitchFamily="18" charset="0"/>
                </a:endParaRPr>
              </a:p>
            </p:txBody>
          </p:sp>
          <p:sp>
            <p:nvSpPr>
              <p:cNvPr id="16" name="Rectangle 7"/>
              <p:cNvSpPr>
                <a:spLocks noChangeArrowheads="1"/>
              </p:cNvSpPr>
              <p:nvPr/>
            </p:nvSpPr>
            <p:spPr bwMode="auto">
              <a:xfrm>
                <a:off x="340399" y="4629005"/>
                <a:ext cx="8350489" cy="1338763"/>
              </a:xfrm>
              <a:prstGeom prst="rect">
                <a:avLst/>
              </a:prstGeom>
              <a:solidFill>
                <a:srgbClr val="FFFFFF"/>
              </a:solidFill>
              <a:ln w="9525">
                <a:solidFill>
                  <a:srgbClr val="000000"/>
                </a:solidFill>
                <a:miter lim="800000"/>
                <a:headEnd/>
                <a:tailEnd/>
              </a:ln>
            </p:spPr>
            <p:txBody>
              <a:bodyPr/>
              <a:lstStyle/>
              <a:p>
                <a:r>
                  <a:rPr lang="en-US" sz="2000" dirty="0">
                    <a:latin typeface="Times New Roman" pitchFamily="18" charset="0"/>
                  </a:rPr>
                  <a:t>							</a:t>
                </a:r>
                <a:endParaRPr lang="th-TH" sz="2000" dirty="0">
                  <a:latin typeface="Times New Roman" pitchFamily="18" charset="0"/>
                </a:endParaRPr>
              </a:p>
            </p:txBody>
          </p:sp>
          <p:sp>
            <p:nvSpPr>
              <p:cNvPr id="17" name="Line 8"/>
              <p:cNvSpPr>
                <a:spLocks noChangeShapeType="1"/>
              </p:cNvSpPr>
              <p:nvPr/>
            </p:nvSpPr>
            <p:spPr bwMode="auto">
              <a:xfrm>
                <a:off x="1952521" y="4629005"/>
                <a:ext cx="0" cy="1338763"/>
              </a:xfrm>
              <a:prstGeom prst="line">
                <a:avLst/>
              </a:prstGeom>
              <a:noFill/>
              <a:ln w="9525">
                <a:solidFill>
                  <a:srgbClr val="000000"/>
                </a:solidFill>
                <a:round/>
                <a:headEnd/>
                <a:tailEnd/>
              </a:ln>
            </p:spPr>
            <p:txBody>
              <a:bodyPr/>
              <a:lstStyle/>
              <a:p>
                <a:endParaRPr lang="th-TH" sz="1600"/>
              </a:p>
            </p:txBody>
          </p:sp>
          <p:sp>
            <p:nvSpPr>
              <p:cNvPr id="18" name="Line 9"/>
              <p:cNvSpPr>
                <a:spLocks noChangeShapeType="1"/>
              </p:cNvSpPr>
              <p:nvPr/>
            </p:nvSpPr>
            <p:spPr bwMode="auto">
              <a:xfrm>
                <a:off x="3709582" y="4629005"/>
                <a:ext cx="0" cy="1338763"/>
              </a:xfrm>
              <a:prstGeom prst="line">
                <a:avLst/>
              </a:prstGeom>
              <a:noFill/>
              <a:ln w="9525">
                <a:solidFill>
                  <a:srgbClr val="000000"/>
                </a:solidFill>
                <a:round/>
                <a:headEnd/>
                <a:tailEnd/>
              </a:ln>
            </p:spPr>
            <p:txBody>
              <a:bodyPr/>
              <a:lstStyle/>
              <a:p>
                <a:endParaRPr lang="th-TH" sz="1600"/>
              </a:p>
            </p:txBody>
          </p:sp>
          <p:sp>
            <p:nvSpPr>
              <p:cNvPr id="19" name="Line 10"/>
              <p:cNvSpPr>
                <a:spLocks noChangeShapeType="1"/>
              </p:cNvSpPr>
              <p:nvPr/>
            </p:nvSpPr>
            <p:spPr bwMode="auto">
              <a:xfrm>
                <a:off x="4734323" y="4629005"/>
                <a:ext cx="0" cy="1338763"/>
              </a:xfrm>
              <a:prstGeom prst="line">
                <a:avLst/>
              </a:prstGeom>
              <a:noFill/>
              <a:ln w="9525">
                <a:solidFill>
                  <a:srgbClr val="000000"/>
                </a:solidFill>
                <a:round/>
                <a:headEnd/>
                <a:tailEnd/>
              </a:ln>
            </p:spPr>
            <p:txBody>
              <a:bodyPr/>
              <a:lstStyle/>
              <a:p>
                <a:endParaRPr lang="th-TH" sz="1600"/>
              </a:p>
            </p:txBody>
          </p:sp>
          <p:sp>
            <p:nvSpPr>
              <p:cNvPr id="20" name="Line 11"/>
              <p:cNvSpPr>
                <a:spLocks noChangeShapeType="1"/>
              </p:cNvSpPr>
              <p:nvPr/>
            </p:nvSpPr>
            <p:spPr bwMode="auto">
              <a:xfrm>
                <a:off x="3709582" y="5276586"/>
                <a:ext cx="439901" cy="0"/>
              </a:xfrm>
              <a:prstGeom prst="line">
                <a:avLst/>
              </a:prstGeom>
              <a:noFill/>
              <a:ln w="9525">
                <a:solidFill>
                  <a:srgbClr val="000000"/>
                </a:solidFill>
                <a:round/>
                <a:headEnd/>
                <a:tailEnd type="triangle" w="med" len="med"/>
              </a:ln>
            </p:spPr>
            <p:txBody>
              <a:bodyPr/>
              <a:lstStyle/>
              <a:p>
                <a:endParaRPr lang="th-TH" sz="1600"/>
              </a:p>
            </p:txBody>
          </p:sp>
          <p:sp>
            <p:nvSpPr>
              <p:cNvPr id="21" name="Line 12"/>
              <p:cNvSpPr>
                <a:spLocks noChangeShapeType="1"/>
              </p:cNvSpPr>
              <p:nvPr/>
            </p:nvSpPr>
            <p:spPr bwMode="auto">
              <a:xfrm flipH="1">
                <a:off x="4296964" y="5276586"/>
                <a:ext cx="437358" cy="0"/>
              </a:xfrm>
              <a:prstGeom prst="line">
                <a:avLst/>
              </a:prstGeom>
              <a:noFill/>
              <a:ln w="9525">
                <a:solidFill>
                  <a:srgbClr val="000000"/>
                </a:solidFill>
                <a:round/>
                <a:headEnd/>
                <a:tailEnd type="triangle" w="med" len="med"/>
              </a:ln>
            </p:spPr>
            <p:txBody>
              <a:bodyPr/>
              <a:lstStyle/>
              <a:p>
                <a:endParaRPr lang="th-TH" sz="1600"/>
              </a:p>
            </p:txBody>
          </p:sp>
          <p:sp>
            <p:nvSpPr>
              <p:cNvPr id="22" name="Line 13"/>
              <p:cNvSpPr>
                <a:spLocks noChangeShapeType="1"/>
              </p:cNvSpPr>
              <p:nvPr/>
            </p:nvSpPr>
            <p:spPr bwMode="auto">
              <a:xfrm>
                <a:off x="5614124" y="4629005"/>
                <a:ext cx="0" cy="1338763"/>
              </a:xfrm>
              <a:prstGeom prst="line">
                <a:avLst/>
              </a:prstGeom>
              <a:noFill/>
              <a:ln w="9525">
                <a:solidFill>
                  <a:srgbClr val="000000"/>
                </a:solidFill>
                <a:round/>
                <a:headEnd/>
                <a:tailEnd/>
              </a:ln>
            </p:spPr>
            <p:txBody>
              <a:bodyPr/>
              <a:lstStyle/>
              <a:p>
                <a:endParaRPr lang="th-TH" sz="1600"/>
              </a:p>
            </p:txBody>
          </p:sp>
          <p:sp>
            <p:nvSpPr>
              <p:cNvPr id="23" name="Line 14"/>
              <p:cNvSpPr>
                <a:spLocks noChangeShapeType="1"/>
              </p:cNvSpPr>
              <p:nvPr/>
            </p:nvSpPr>
            <p:spPr bwMode="auto">
              <a:xfrm>
                <a:off x="6346445" y="4629005"/>
                <a:ext cx="0" cy="1338763"/>
              </a:xfrm>
              <a:prstGeom prst="line">
                <a:avLst/>
              </a:prstGeom>
              <a:noFill/>
              <a:ln w="9525">
                <a:solidFill>
                  <a:srgbClr val="000000"/>
                </a:solidFill>
                <a:round/>
                <a:headEnd/>
                <a:tailEnd/>
              </a:ln>
            </p:spPr>
            <p:txBody>
              <a:bodyPr/>
              <a:lstStyle/>
              <a:p>
                <a:endParaRPr lang="th-TH" sz="1600"/>
              </a:p>
            </p:txBody>
          </p:sp>
          <p:sp>
            <p:nvSpPr>
              <p:cNvPr id="24" name="Line 15"/>
              <p:cNvSpPr>
                <a:spLocks noChangeShapeType="1"/>
              </p:cNvSpPr>
              <p:nvPr/>
            </p:nvSpPr>
            <p:spPr bwMode="auto">
              <a:xfrm>
                <a:off x="340399" y="6485998"/>
                <a:ext cx="1759604" cy="0"/>
              </a:xfrm>
              <a:prstGeom prst="line">
                <a:avLst/>
              </a:prstGeom>
              <a:noFill/>
              <a:ln w="9525">
                <a:solidFill>
                  <a:srgbClr val="000000"/>
                </a:solidFill>
                <a:round/>
                <a:headEnd/>
                <a:tailEnd type="triangle" w="med" len="med"/>
              </a:ln>
            </p:spPr>
            <p:txBody>
              <a:bodyPr/>
              <a:lstStyle/>
              <a:p>
                <a:endParaRPr lang="th-TH" sz="1600"/>
              </a:p>
            </p:txBody>
          </p:sp>
          <p:sp>
            <p:nvSpPr>
              <p:cNvPr id="25" name="Line 16"/>
              <p:cNvSpPr>
                <a:spLocks noChangeShapeType="1"/>
              </p:cNvSpPr>
              <p:nvPr/>
            </p:nvSpPr>
            <p:spPr bwMode="auto">
              <a:xfrm flipH="1">
                <a:off x="3417163" y="6485998"/>
                <a:ext cx="2196962" cy="0"/>
              </a:xfrm>
              <a:prstGeom prst="line">
                <a:avLst/>
              </a:prstGeom>
              <a:noFill/>
              <a:ln w="9525">
                <a:solidFill>
                  <a:srgbClr val="000000"/>
                </a:solidFill>
                <a:round/>
                <a:headEnd/>
                <a:tailEnd type="triangle" w="med" len="med"/>
              </a:ln>
            </p:spPr>
            <p:txBody>
              <a:bodyPr/>
              <a:lstStyle/>
              <a:p>
                <a:endParaRPr lang="th-TH" sz="1600"/>
              </a:p>
            </p:txBody>
          </p:sp>
          <p:sp>
            <p:nvSpPr>
              <p:cNvPr id="26" name="Line 17"/>
              <p:cNvSpPr>
                <a:spLocks noChangeShapeType="1"/>
              </p:cNvSpPr>
              <p:nvPr/>
            </p:nvSpPr>
            <p:spPr bwMode="auto">
              <a:xfrm>
                <a:off x="5614124" y="6485998"/>
                <a:ext cx="1281561" cy="0"/>
              </a:xfrm>
              <a:prstGeom prst="line">
                <a:avLst/>
              </a:prstGeom>
              <a:noFill/>
              <a:ln w="9525">
                <a:solidFill>
                  <a:srgbClr val="000000"/>
                </a:solidFill>
                <a:round/>
                <a:headEnd/>
                <a:tailEnd type="triangle" w="med" len="med"/>
              </a:ln>
            </p:spPr>
            <p:txBody>
              <a:bodyPr/>
              <a:lstStyle/>
              <a:p>
                <a:endParaRPr lang="th-TH" sz="1600"/>
              </a:p>
            </p:txBody>
          </p:sp>
          <p:sp>
            <p:nvSpPr>
              <p:cNvPr id="27" name="Line 18"/>
              <p:cNvSpPr>
                <a:spLocks noChangeShapeType="1"/>
              </p:cNvSpPr>
              <p:nvPr/>
            </p:nvSpPr>
            <p:spPr bwMode="auto">
              <a:xfrm flipH="1">
                <a:off x="7811086" y="6485998"/>
                <a:ext cx="879802" cy="0"/>
              </a:xfrm>
              <a:prstGeom prst="line">
                <a:avLst/>
              </a:prstGeom>
              <a:noFill/>
              <a:ln w="9525">
                <a:solidFill>
                  <a:srgbClr val="000000"/>
                </a:solidFill>
                <a:round/>
                <a:headEnd/>
                <a:tailEnd type="triangle" w="med" len="med"/>
              </a:ln>
            </p:spPr>
            <p:txBody>
              <a:bodyPr/>
              <a:lstStyle/>
              <a:p>
                <a:endParaRPr lang="th-TH" sz="1600"/>
              </a:p>
            </p:txBody>
          </p:sp>
          <p:sp>
            <p:nvSpPr>
              <p:cNvPr id="28" name="Line 19"/>
              <p:cNvSpPr>
                <a:spLocks noChangeShapeType="1"/>
              </p:cNvSpPr>
              <p:nvPr/>
            </p:nvSpPr>
            <p:spPr bwMode="auto">
              <a:xfrm>
                <a:off x="5614124" y="6246814"/>
                <a:ext cx="0" cy="478367"/>
              </a:xfrm>
              <a:prstGeom prst="line">
                <a:avLst/>
              </a:prstGeom>
              <a:noFill/>
              <a:ln w="9525">
                <a:solidFill>
                  <a:srgbClr val="000000"/>
                </a:solidFill>
                <a:round/>
                <a:headEnd/>
                <a:tailEnd/>
              </a:ln>
            </p:spPr>
            <p:txBody>
              <a:bodyPr/>
              <a:lstStyle/>
              <a:p>
                <a:endParaRPr lang="th-TH" sz="1600"/>
              </a:p>
            </p:txBody>
          </p:sp>
          <p:sp>
            <p:nvSpPr>
              <p:cNvPr id="29" name="Line 20"/>
              <p:cNvSpPr>
                <a:spLocks noChangeShapeType="1"/>
              </p:cNvSpPr>
              <p:nvPr/>
            </p:nvSpPr>
            <p:spPr bwMode="auto">
              <a:xfrm>
                <a:off x="8726487" y="6246814"/>
                <a:ext cx="0" cy="478367"/>
              </a:xfrm>
              <a:prstGeom prst="line">
                <a:avLst/>
              </a:prstGeom>
              <a:noFill/>
              <a:ln w="9525">
                <a:solidFill>
                  <a:srgbClr val="000000"/>
                </a:solidFill>
                <a:round/>
                <a:headEnd/>
                <a:tailEnd/>
              </a:ln>
            </p:spPr>
            <p:txBody>
              <a:bodyPr/>
              <a:lstStyle/>
              <a:p>
                <a:endParaRPr lang="th-TH" sz="1600"/>
              </a:p>
            </p:txBody>
          </p:sp>
          <p:sp>
            <p:nvSpPr>
              <p:cNvPr id="30" name="Line 21"/>
              <p:cNvSpPr>
                <a:spLocks noChangeShapeType="1"/>
              </p:cNvSpPr>
              <p:nvPr/>
            </p:nvSpPr>
            <p:spPr bwMode="auto">
              <a:xfrm>
                <a:off x="304800" y="6246814"/>
                <a:ext cx="0" cy="478367"/>
              </a:xfrm>
              <a:prstGeom prst="line">
                <a:avLst/>
              </a:prstGeom>
              <a:noFill/>
              <a:ln w="9525">
                <a:solidFill>
                  <a:srgbClr val="000000"/>
                </a:solidFill>
                <a:round/>
                <a:headEnd/>
                <a:tailEnd/>
              </a:ln>
            </p:spPr>
            <p:txBody>
              <a:bodyPr/>
              <a:lstStyle/>
              <a:p>
                <a:endParaRPr lang="th-TH" sz="1600"/>
              </a:p>
            </p:txBody>
          </p:sp>
          <p:sp>
            <p:nvSpPr>
              <p:cNvPr id="31" name="Line 22"/>
              <p:cNvSpPr>
                <a:spLocks noChangeShapeType="1"/>
              </p:cNvSpPr>
              <p:nvPr/>
            </p:nvSpPr>
            <p:spPr bwMode="auto">
              <a:xfrm>
                <a:off x="7994166" y="4668869"/>
                <a:ext cx="0" cy="1338763"/>
              </a:xfrm>
              <a:prstGeom prst="line">
                <a:avLst/>
              </a:prstGeom>
              <a:noFill/>
              <a:ln w="9525">
                <a:solidFill>
                  <a:srgbClr val="000000"/>
                </a:solidFill>
                <a:round/>
                <a:headEnd/>
                <a:tailEnd/>
              </a:ln>
            </p:spPr>
            <p:txBody>
              <a:bodyPr/>
              <a:lstStyle/>
              <a:p>
                <a:endParaRPr lang="th-TH" sz="1600"/>
              </a:p>
            </p:txBody>
          </p:sp>
        </p:grpSp>
        <p:grpSp>
          <p:nvGrpSpPr>
            <p:cNvPr id="34" name="Group 33"/>
            <p:cNvGrpSpPr/>
            <p:nvPr/>
          </p:nvGrpSpPr>
          <p:grpSpPr>
            <a:xfrm>
              <a:off x="376237" y="4256087"/>
              <a:ext cx="7691774" cy="1418108"/>
              <a:chOff x="376237" y="4256087"/>
              <a:chExt cx="7691774" cy="1418108"/>
            </a:xfrm>
          </p:grpSpPr>
          <p:sp>
            <p:nvSpPr>
              <p:cNvPr id="6" name="Text Box 24"/>
              <p:cNvSpPr txBox="1">
                <a:spLocks noChangeArrowheads="1"/>
              </p:cNvSpPr>
              <p:nvPr/>
            </p:nvSpPr>
            <p:spPr bwMode="auto">
              <a:xfrm>
                <a:off x="4984750" y="4256087"/>
                <a:ext cx="312737" cy="400050"/>
              </a:xfrm>
              <a:prstGeom prst="rect">
                <a:avLst/>
              </a:prstGeom>
              <a:noFill/>
              <a:ln w="9525">
                <a:noFill/>
                <a:miter lim="800000"/>
                <a:headEnd/>
                <a:tailEnd/>
              </a:ln>
            </p:spPr>
            <p:txBody>
              <a:bodyPr wrap="none">
                <a:spAutoFit/>
              </a:bodyPr>
              <a:lstStyle/>
              <a:p>
                <a:r>
                  <a:rPr lang="en-US" sz="2000">
                    <a:latin typeface="Times New Roman" pitchFamily="18" charset="0"/>
                  </a:rPr>
                  <a:t>3</a:t>
                </a:r>
                <a:endParaRPr lang="th-TH" sz="2000">
                  <a:latin typeface="Times New Roman" pitchFamily="18" charset="0"/>
                </a:endParaRPr>
              </a:p>
            </p:txBody>
          </p:sp>
          <p:sp>
            <p:nvSpPr>
              <p:cNvPr id="7" name="Text Box 25"/>
              <p:cNvSpPr txBox="1">
                <a:spLocks noChangeArrowheads="1"/>
              </p:cNvSpPr>
              <p:nvPr/>
            </p:nvSpPr>
            <p:spPr bwMode="auto">
              <a:xfrm>
                <a:off x="2608262" y="4281487"/>
                <a:ext cx="312737" cy="400050"/>
              </a:xfrm>
              <a:prstGeom prst="rect">
                <a:avLst/>
              </a:prstGeom>
              <a:noFill/>
              <a:ln w="9525">
                <a:noFill/>
                <a:miter lim="800000"/>
                <a:headEnd/>
                <a:tailEnd/>
              </a:ln>
            </p:spPr>
            <p:txBody>
              <a:bodyPr wrap="none">
                <a:spAutoFit/>
              </a:bodyPr>
              <a:lstStyle/>
              <a:p>
                <a:r>
                  <a:rPr lang="en-US" sz="2000">
                    <a:latin typeface="Times New Roman" pitchFamily="18" charset="0"/>
                  </a:rPr>
                  <a:t>2</a:t>
                </a:r>
                <a:endParaRPr lang="th-TH" sz="2000">
                  <a:latin typeface="Times New Roman" pitchFamily="18" charset="0"/>
                </a:endParaRPr>
              </a:p>
            </p:txBody>
          </p:sp>
          <p:sp>
            <p:nvSpPr>
              <p:cNvPr id="8" name="Text Box 26"/>
              <p:cNvSpPr txBox="1">
                <a:spLocks noChangeArrowheads="1"/>
              </p:cNvSpPr>
              <p:nvPr/>
            </p:nvSpPr>
            <p:spPr bwMode="auto">
              <a:xfrm>
                <a:off x="952500" y="4256087"/>
                <a:ext cx="312737" cy="400050"/>
              </a:xfrm>
              <a:prstGeom prst="rect">
                <a:avLst/>
              </a:prstGeom>
              <a:noFill/>
              <a:ln w="9525">
                <a:noFill/>
                <a:miter lim="800000"/>
                <a:headEnd/>
                <a:tailEnd/>
              </a:ln>
            </p:spPr>
            <p:txBody>
              <a:bodyPr wrap="none">
                <a:spAutoFit/>
              </a:bodyPr>
              <a:lstStyle/>
              <a:p>
                <a:r>
                  <a:rPr lang="en-US" sz="2000">
                    <a:latin typeface="Times New Roman" pitchFamily="18" charset="0"/>
                  </a:rPr>
                  <a:t>1</a:t>
                </a:r>
                <a:endParaRPr lang="th-TH" sz="2000">
                  <a:latin typeface="Times New Roman" pitchFamily="18" charset="0"/>
                </a:endParaRPr>
              </a:p>
            </p:txBody>
          </p:sp>
          <p:sp>
            <p:nvSpPr>
              <p:cNvPr id="9" name="Text Box 27"/>
              <p:cNvSpPr txBox="1">
                <a:spLocks noChangeArrowheads="1"/>
              </p:cNvSpPr>
              <p:nvPr/>
            </p:nvSpPr>
            <p:spPr bwMode="auto">
              <a:xfrm>
                <a:off x="6424612" y="4895520"/>
                <a:ext cx="1643399" cy="778675"/>
              </a:xfrm>
              <a:prstGeom prst="rect">
                <a:avLst/>
              </a:prstGeom>
              <a:noFill/>
              <a:ln w="9525">
                <a:noFill/>
                <a:miter lim="800000"/>
                <a:headEnd/>
                <a:tailEnd/>
              </a:ln>
            </p:spPr>
            <p:txBody>
              <a:bodyPr wrap="none">
                <a:spAutoFit/>
              </a:bodyPr>
              <a:lstStyle/>
              <a:p>
                <a:r>
                  <a:rPr lang="en-US" sz="2000" dirty="0">
                    <a:latin typeface="Times New Roman" pitchFamily="18" charset="0"/>
                  </a:rPr>
                  <a:t>Process</a:t>
                </a:r>
              </a:p>
              <a:p>
                <a:r>
                  <a:rPr lang="en-US" sz="2000" dirty="0">
                    <a:latin typeface="Times New Roman" pitchFamily="18" charset="0"/>
                  </a:rPr>
                  <a:t>Control Block</a:t>
                </a:r>
                <a:endParaRPr lang="th-TH" sz="2000" dirty="0">
                  <a:latin typeface="Times New Roman" pitchFamily="18" charset="0"/>
                </a:endParaRPr>
              </a:p>
            </p:txBody>
          </p:sp>
          <p:sp>
            <p:nvSpPr>
              <p:cNvPr id="10" name="Text Box 28"/>
              <p:cNvSpPr txBox="1">
                <a:spLocks noChangeArrowheads="1"/>
              </p:cNvSpPr>
              <p:nvPr/>
            </p:nvSpPr>
            <p:spPr bwMode="auto">
              <a:xfrm>
                <a:off x="4716462" y="5072064"/>
                <a:ext cx="754062" cy="400050"/>
              </a:xfrm>
              <a:prstGeom prst="rect">
                <a:avLst/>
              </a:prstGeom>
              <a:noFill/>
              <a:ln w="9525">
                <a:noFill/>
                <a:miter lim="800000"/>
                <a:headEnd/>
                <a:tailEnd/>
              </a:ln>
            </p:spPr>
            <p:txBody>
              <a:bodyPr wrap="none">
                <a:spAutoFit/>
              </a:bodyPr>
              <a:lstStyle/>
              <a:p>
                <a:r>
                  <a:rPr lang="en-US" sz="2000">
                    <a:latin typeface="Times New Roman" pitchFamily="18" charset="0"/>
                  </a:rPr>
                  <a:t>Stack</a:t>
                </a:r>
                <a:endParaRPr lang="th-TH" sz="2000">
                  <a:latin typeface="Times New Roman" pitchFamily="18" charset="0"/>
                </a:endParaRPr>
              </a:p>
            </p:txBody>
          </p:sp>
          <p:sp>
            <p:nvSpPr>
              <p:cNvPr id="11" name="Text Box 29"/>
              <p:cNvSpPr txBox="1">
                <a:spLocks noChangeArrowheads="1"/>
              </p:cNvSpPr>
              <p:nvPr/>
            </p:nvSpPr>
            <p:spPr bwMode="auto">
              <a:xfrm>
                <a:off x="1952625" y="5086350"/>
                <a:ext cx="1628775" cy="400050"/>
              </a:xfrm>
              <a:prstGeom prst="rect">
                <a:avLst/>
              </a:prstGeom>
              <a:noFill/>
              <a:ln w="9525">
                <a:noFill/>
                <a:miter lim="800000"/>
                <a:headEnd/>
                <a:tailEnd/>
              </a:ln>
            </p:spPr>
            <p:txBody>
              <a:bodyPr wrap="none">
                <a:spAutoFit/>
              </a:bodyPr>
              <a:lstStyle/>
              <a:p>
                <a:r>
                  <a:rPr lang="en-US" sz="2000" dirty="0">
                    <a:latin typeface="Times New Roman" pitchFamily="18" charset="0"/>
                  </a:rPr>
                  <a:t>Data Segment</a:t>
                </a:r>
                <a:endParaRPr lang="th-TH" sz="2000" dirty="0">
                  <a:latin typeface="Times New Roman" pitchFamily="18" charset="0"/>
                </a:endParaRPr>
              </a:p>
            </p:txBody>
          </p:sp>
          <p:sp>
            <p:nvSpPr>
              <p:cNvPr id="12" name="Rectangle 30"/>
              <p:cNvSpPr>
                <a:spLocks noChangeArrowheads="1"/>
              </p:cNvSpPr>
              <p:nvPr/>
            </p:nvSpPr>
            <p:spPr bwMode="auto">
              <a:xfrm>
                <a:off x="376237" y="4897439"/>
                <a:ext cx="1354137" cy="708025"/>
              </a:xfrm>
              <a:prstGeom prst="rect">
                <a:avLst/>
              </a:prstGeom>
              <a:noFill/>
              <a:ln w="9525">
                <a:noFill/>
                <a:miter lim="800000"/>
                <a:headEnd/>
                <a:tailEnd/>
              </a:ln>
            </p:spPr>
            <p:txBody>
              <a:bodyPr wrap="none">
                <a:spAutoFit/>
              </a:bodyPr>
              <a:lstStyle/>
              <a:p>
                <a:r>
                  <a:rPr lang="en-US" sz="2000" dirty="0">
                    <a:latin typeface="Times New Roman" pitchFamily="18" charset="0"/>
                  </a:rPr>
                  <a:t>Text (code)</a:t>
                </a:r>
              </a:p>
              <a:p>
                <a:r>
                  <a:rPr lang="en-US" sz="2000" dirty="0">
                    <a:latin typeface="Times New Roman" pitchFamily="18" charset="0"/>
                  </a:rPr>
                  <a:t>Segment</a:t>
                </a:r>
                <a:endParaRPr lang="th-TH" sz="2000" dirty="0">
                  <a:latin typeface="Times New Roman" pitchFamily="18" charset="0"/>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Process APIs</a:t>
            </a:r>
            <a:endParaRPr lang="th-TH"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en-US" dirty="0">
                <a:solidFill>
                  <a:srgbClr val="C00000"/>
                </a:solidFill>
              </a:rPr>
              <a:t>Create:</a:t>
            </a:r>
            <a:r>
              <a:rPr lang="en-US" dirty="0"/>
              <a:t> when double-click an application icon, an OS routine is invoked to create a process to run the program</a:t>
            </a:r>
          </a:p>
          <a:p>
            <a:pPr>
              <a:lnSpc>
                <a:spcPct val="120000"/>
              </a:lnSpc>
            </a:pPr>
            <a:r>
              <a:rPr lang="en-US" dirty="0">
                <a:solidFill>
                  <a:srgbClr val="C00000"/>
                </a:solidFill>
              </a:rPr>
              <a:t>Destroy:</a:t>
            </a:r>
            <a:r>
              <a:rPr lang="en-US" dirty="0"/>
              <a:t> user may wish to kill a process</a:t>
            </a:r>
          </a:p>
          <a:p>
            <a:pPr>
              <a:lnSpc>
                <a:spcPct val="120000"/>
              </a:lnSpc>
            </a:pPr>
            <a:r>
              <a:rPr lang="en-US" dirty="0">
                <a:solidFill>
                  <a:srgbClr val="C00000"/>
                </a:solidFill>
              </a:rPr>
              <a:t>Wait:</a:t>
            </a:r>
            <a:r>
              <a:rPr lang="en-US" dirty="0"/>
              <a:t> sometimes useful to wait for a process to finish execution</a:t>
            </a:r>
          </a:p>
          <a:p>
            <a:pPr>
              <a:lnSpc>
                <a:spcPct val="120000"/>
              </a:lnSpc>
            </a:pPr>
            <a:r>
              <a:rPr lang="en-US" dirty="0">
                <a:solidFill>
                  <a:srgbClr val="C00000"/>
                </a:solidFill>
              </a:rPr>
              <a:t>Misc control: </a:t>
            </a:r>
            <a:r>
              <a:rPr lang="en-US" dirty="0"/>
              <a:t>e.g. suspend or resume a process</a:t>
            </a:r>
          </a:p>
          <a:p>
            <a:pPr>
              <a:lnSpc>
                <a:spcPct val="120000"/>
              </a:lnSpc>
            </a:pPr>
            <a:r>
              <a:rPr lang="en-US" dirty="0">
                <a:solidFill>
                  <a:srgbClr val="C00000"/>
                </a:solidFill>
              </a:rPr>
              <a:t>Status:</a:t>
            </a:r>
            <a:r>
              <a:rPr lang="en-US" dirty="0"/>
              <a:t> get status information (how long a process has run for, what state it is in)</a:t>
            </a:r>
            <a:endParaRPr lang="th-T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solidFill>
                  <a:srgbClr val="C00000"/>
                </a:solidFill>
              </a:rPr>
              <a:t>From Program to Process</a:t>
            </a:r>
          </a:p>
        </p:txBody>
      </p:sp>
      <p:sp>
        <p:nvSpPr>
          <p:cNvPr id="45" name="Rectangle 8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6616" tIns="761760" rIns="660192" bIns="177744" numCol="1" anchor="ctr" anchorCtr="0" compatLnSpc="1">
            <a:prstTxWarp prst="textNoShape">
              <a:avLst/>
            </a:prstTxWarp>
            <a:spAutoFit/>
          </a:bodyPr>
          <a:lstStyle/>
          <a:p>
            <a:endParaRPr lang="en-US"/>
          </a:p>
        </p:txBody>
      </p:sp>
      <p:grpSp>
        <p:nvGrpSpPr>
          <p:cNvPr id="98" name="Group 97"/>
          <p:cNvGrpSpPr/>
          <p:nvPr/>
        </p:nvGrpSpPr>
        <p:grpSpPr>
          <a:xfrm>
            <a:off x="1524000" y="1843664"/>
            <a:ext cx="6477000" cy="4633336"/>
            <a:chOff x="1524000" y="1843664"/>
            <a:chExt cx="6477000" cy="4633336"/>
          </a:xfrm>
        </p:grpSpPr>
        <p:grpSp>
          <p:nvGrpSpPr>
            <p:cNvPr id="96" name="Group 95"/>
            <p:cNvGrpSpPr/>
            <p:nvPr/>
          </p:nvGrpSpPr>
          <p:grpSpPr>
            <a:xfrm>
              <a:off x="1524000" y="1843664"/>
              <a:ext cx="6477000" cy="4633336"/>
              <a:chOff x="1524000" y="1843664"/>
              <a:chExt cx="6477000" cy="4633336"/>
            </a:xfrm>
          </p:grpSpPr>
          <p:grpSp>
            <p:nvGrpSpPr>
              <p:cNvPr id="47" name="Group 78"/>
              <p:cNvGrpSpPr>
                <a:grpSpLocks/>
              </p:cNvGrpSpPr>
              <p:nvPr/>
            </p:nvGrpSpPr>
            <p:grpSpPr bwMode="auto">
              <a:xfrm>
                <a:off x="4650654" y="1843664"/>
                <a:ext cx="1804685" cy="1805139"/>
                <a:chOff x="4668" y="268"/>
                <a:chExt cx="1672" cy="1672"/>
              </a:xfrm>
            </p:grpSpPr>
            <p:sp>
              <p:nvSpPr>
                <p:cNvPr id="84" name="Freeform 79"/>
                <p:cNvSpPr>
                  <a:spLocks/>
                </p:cNvSpPr>
                <p:nvPr/>
              </p:nvSpPr>
              <p:spPr bwMode="auto">
                <a:xfrm>
                  <a:off x="4668" y="268"/>
                  <a:ext cx="1672" cy="1672"/>
                </a:xfrm>
                <a:custGeom>
                  <a:avLst/>
                  <a:gdLst>
                    <a:gd name="T0" fmla="+- 0 4668 4668"/>
                    <a:gd name="T1" fmla="*/ T0 w 1672"/>
                    <a:gd name="T2" fmla="+- 0 1940 268"/>
                    <a:gd name="T3" fmla="*/ 1940 h 1672"/>
                    <a:gd name="T4" fmla="+- 0 6340 4668"/>
                    <a:gd name="T5" fmla="*/ T4 w 1672"/>
                    <a:gd name="T6" fmla="+- 0 1940 268"/>
                    <a:gd name="T7" fmla="*/ 1940 h 1672"/>
                    <a:gd name="T8" fmla="+- 0 6340 4668"/>
                    <a:gd name="T9" fmla="*/ T8 w 1672"/>
                    <a:gd name="T10" fmla="+- 0 268 268"/>
                    <a:gd name="T11" fmla="*/ 268 h 1672"/>
                    <a:gd name="T12" fmla="+- 0 4668 4668"/>
                    <a:gd name="T13" fmla="*/ T12 w 1672"/>
                    <a:gd name="T14" fmla="+- 0 268 268"/>
                    <a:gd name="T15" fmla="*/ 268 h 1672"/>
                    <a:gd name="T16" fmla="+- 0 4668 4668"/>
                    <a:gd name="T17" fmla="*/ T16 w 1672"/>
                    <a:gd name="T18" fmla="+- 0 1940 268"/>
                    <a:gd name="T19" fmla="*/ 1940 h 1672"/>
                  </a:gdLst>
                  <a:ahLst/>
                  <a:cxnLst>
                    <a:cxn ang="0">
                      <a:pos x="T1" y="T3"/>
                    </a:cxn>
                    <a:cxn ang="0">
                      <a:pos x="T5" y="T7"/>
                    </a:cxn>
                    <a:cxn ang="0">
                      <a:pos x="T9" y="T11"/>
                    </a:cxn>
                    <a:cxn ang="0">
                      <a:pos x="T13" y="T15"/>
                    </a:cxn>
                    <a:cxn ang="0">
                      <a:pos x="T17" y="T19"/>
                    </a:cxn>
                  </a:cxnLst>
                  <a:rect l="0" t="0" r="r" b="b"/>
                  <a:pathLst>
                    <a:path w="1672" h="1672">
                      <a:moveTo>
                        <a:pt x="0" y="1672"/>
                      </a:moveTo>
                      <a:lnTo>
                        <a:pt x="1672" y="1672"/>
                      </a:lnTo>
                      <a:lnTo>
                        <a:pt x="1672" y="0"/>
                      </a:lnTo>
                      <a:lnTo>
                        <a:pt x="0" y="0"/>
                      </a:lnTo>
                      <a:lnTo>
                        <a:pt x="0" y="1672"/>
                      </a:lnTo>
                      <a:close/>
                    </a:path>
                  </a:pathLst>
                </a:custGeom>
                <a:noFill/>
                <a:ln w="8849">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76"/>
              <p:cNvGrpSpPr>
                <a:grpSpLocks/>
              </p:cNvGrpSpPr>
              <p:nvPr/>
            </p:nvGrpSpPr>
            <p:grpSpPr bwMode="auto">
              <a:xfrm>
                <a:off x="5552996" y="3648803"/>
                <a:ext cx="2159" cy="511744"/>
                <a:chOff x="5504" y="1940"/>
                <a:chExt cx="2" cy="474"/>
              </a:xfrm>
            </p:grpSpPr>
            <p:sp>
              <p:nvSpPr>
                <p:cNvPr id="83" name="Freeform 77"/>
                <p:cNvSpPr>
                  <a:spLocks/>
                </p:cNvSpPr>
                <p:nvPr/>
              </p:nvSpPr>
              <p:spPr bwMode="auto">
                <a:xfrm>
                  <a:off x="5504" y="1940"/>
                  <a:ext cx="2" cy="474"/>
                </a:xfrm>
                <a:custGeom>
                  <a:avLst/>
                  <a:gdLst>
                    <a:gd name="T0" fmla="+- 0 2414 1940"/>
                    <a:gd name="T1" fmla="*/ 2414 h 474"/>
                    <a:gd name="T2" fmla="+- 0 1940 1940"/>
                    <a:gd name="T3" fmla="*/ 1940 h 474"/>
                  </a:gdLst>
                  <a:ahLst/>
                  <a:cxnLst>
                    <a:cxn ang="0">
                      <a:pos x="0" y="T1"/>
                    </a:cxn>
                    <a:cxn ang="0">
                      <a:pos x="0" y="T3"/>
                    </a:cxn>
                  </a:cxnLst>
                  <a:rect l="0" t="0" r="r" b="b"/>
                  <a:pathLst>
                    <a:path h="474">
                      <a:moveTo>
                        <a:pt x="0" y="474"/>
                      </a:moveTo>
                      <a:lnTo>
                        <a:pt x="0" y="0"/>
                      </a:lnTo>
                    </a:path>
                  </a:pathLst>
                </a:custGeom>
                <a:noFill/>
                <a:ln w="1769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74"/>
              <p:cNvGrpSpPr>
                <a:grpSpLocks/>
              </p:cNvGrpSpPr>
              <p:nvPr/>
            </p:nvGrpSpPr>
            <p:grpSpPr bwMode="auto">
              <a:xfrm>
                <a:off x="4800684" y="1994812"/>
                <a:ext cx="902343" cy="1353854"/>
                <a:chOff x="4807" y="408"/>
                <a:chExt cx="836" cy="1254"/>
              </a:xfrm>
            </p:grpSpPr>
            <p:sp>
              <p:nvSpPr>
                <p:cNvPr id="82" name="Freeform 75"/>
                <p:cNvSpPr>
                  <a:spLocks/>
                </p:cNvSpPr>
                <p:nvPr/>
              </p:nvSpPr>
              <p:spPr bwMode="auto">
                <a:xfrm>
                  <a:off x="4807" y="408"/>
                  <a:ext cx="836" cy="1254"/>
                </a:xfrm>
                <a:custGeom>
                  <a:avLst/>
                  <a:gdLst>
                    <a:gd name="T0" fmla="+- 0 4807 4807"/>
                    <a:gd name="T1" fmla="*/ T0 w 836"/>
                    <a:gd name="T2" fmla="+- 0 1662 408"/>
                    <a:gd name="T3" fmla="*/ 1662 h 1254"/>
                    <a:gd name="T4" fmla="+- 0 5643 4807"/>
                    <a:gd name="T5" fmla="*/ T4 w 836"/>
                    <a:gd name="T6" fmla="+- 0 1662 408"/>
                    <a:gd name="T7" fmla="*/ 1662 h 1254"/>
                    <a:gd name="T8" fmla="+- 0 5643 4807"/>
                    <a:gd name="T9" fmla="*/ T8 w 836"/>
                    <a:gd name="T10" fmla="+- 0 408 408"/>
                    <a:gd name="T11" fmla="*/ 408 h 1254"/>
                    <a:gd name="T12" fmla="+- 0 4807 4807"/>
                    <a:gd name="T13" fmla="*/ T12 w 836"/>
                    <a:gd name="T14" fmla="+- 0 408 408"/>
                    <a:gd name="T15" fmla="*/ 408 h 1254"/>
                    <a:gd name="T16" fmla="+- 0 4807 4807"/>
                    <a:gd name="T17" fmla="*/ T16 w 836"/>
                    <a:gd name="T18" fmla="+- 0 1662 408"/>
                    <a:gd name="T19" fmla="*/ 1662 h 1254"/>
                  </a:gdLst>
                  <a:ahLst/>
                  <a:cxnLst>
                    <a:cxn ang="0">
                      <a:pos x="T1" y="T3"/>
                    </a:cxn>
                    <a:cxn ang="0">
                      <a:pos x="T5" y="T7"/>
                    </a:cxn>
                    <a:cxn ang="0">
                      <a:pos x="T9" y="T11"/>
                    </a:cxn>
                    <a:cxn ang="0">
                      <a:pos x="T13" y="T15"/>
                    </a:cxn>
                    <a:cxn ang="0">
                      <a:pos x="T17" y="T19"/>
                    </a:cxn>
                  </a:cxnLst>
                  <a:rect l="0" t="0" r="r" b="b"/>
                  <a:pathLst>
                    <a:path w="836" h="1254">
                      <a:moveTo>
                        <a:pt x="0" y="1254"/>
                      </a:moveTo>
                      <a:lnTo>
                        <a:pt x="836" y="1254"/>
                      </a:lnTo>
                      <a:lnTo>
                        <a:pt x="836" y="0"/>
                      </a:lnTo>
                      <a:lnTo>
                        <a:pt x="0" y="0"/>
                      </a:lnTo>
                      <a:lnTo>
                        <a:pt x="0" y="125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72"/>
              <p:cNvGrpSpPr>
                <a:grpSpLocks/>
              </p:cNvGrpSpPr>
              <p:nvPr/>
            </p:nvGrpSpPr>
            <p:grpSpPr bwMode="auto">
              <a:xfrm>
                <a:off x="4775859" y="1994812"/>
                <a:ext cx="1015675" cy="1325784"/>
                <a:chOff x="4784" y="408"/>
                <a:chExt cx="941" cy="1228"/>
              </a:xfrm>
            </p:grpSpPr>
            <p:sp>
              <p:nvSpPr>
                <p:cNvPr id="81" name="Freeform 73"/>
                <p:cNvSpPr>
                  <a:spLocks/>
                </p:cNvSpPr>
                <p:nvPr/>
              </p:nvSpPr>
              <p:spPr bwMode="auto">
                <a:xfrm>
                  <a:off x="4784" y="408"/>
                  <a:ext cx="941" cy="1228"/>
                </a:xfrm>
                <a:custGeom>
                  <a:avLst/>
                  <a:gdLst>
                    <a:gd name="T0" fmla="+- 0 4807 4807"/>
                    <a:gd name="T1" fmla="*/ T0 w 836"/>
                    <a:gd name="T2" fmla="+- 0 1662 408"/>
                    <a:gd name="T3" fmla="*/ 1662 h 1254"/>
                    <a:gd name="T4" fmla="+- 0 5643 4807"/>
                    <a:gd name="T5" fmla="*/ T4 w 836"/>
                    <a:gd name="T6" fmla="+- 0 1662 408"/>
                    <a:gd name="T7" fmla="*/ 1662 h 1254"/>
                    <a:gd name="T8" fmla="+- 0 5643 4807"/>
                    <a:gd name="T9" fmla="*/ T8 w 836"/>
                    <a:gd name="T10" fmla="+- 0 408 408"/>
                    <a:gd name="T11" fmla="*/ 408 h 1254"/>
                    <a:gd name="T12" fmla="+- 0 4807 4807"/>
                    <a:gd name="T13" fmla="*/ T12 w 836"/>
                    <a:gd name="T14" fmla="+- 0 408 408"/>
                    <a:gd name="T15" fmla="*/ 408 h 1254"/>
                    <a:gd name="T16" fmla="+- 0 4807 4807"/>
                    <a:gd name="T17" fmla="*/ T16 w 836"/>
                    <a:gd name="T18" fmla="+- 0 1662 408"/>
                    <a:gd name="T19" fmla="*/ 1662 h 1254"/>
                  </a:gdLst>
                  <a:ahLst/>
                  <a:cxnLst>
                    <a:cxn ang="0">
                      <a:pos x="T1" y="T3"/>
                    </a:cxn>
                    <a:cxn ang="0">
                      <a:pos x="T5" y="T7"/>
                    </a:cxn>
                    <a:cxn ang="0">
                      <a:pos x="T9" y="T11"/>
                    </a:cxn>
                    <a:cxn ang="0">
                      <a:pos x="T13" y="T15"/>
                    </a:cxn>
                    <a:cxn ang="0">
                      <a:pos x="T17" y="T19"/>
                    </a:cxn>
                  </a:cxnLst>
                  <a:rect l="0" t="0" r="r" b="b"/>
                  <a:pathLst>
                    <a:path w="836" h="1254">
                      <a:moveTo>
                        <a:pt x="0" y="1254"/>
                      </a:moveTo>
                      <a:lnTo>
                        <a:pt x="836" y="1254"/>
                      </a:lnTo>
                      <a:lnTo>
                        <a:pt x="836" y="0"/>
                      </a:lnTo>
                      <a:lnTo>
                        <a:pt x="0" y="0"/>
                      </a:lnTo>
                      <a:lnTo>
                        <a:pt x="0" y="1254"/>
                      </a:lnTo>
                      <a:close/>
                    </a:path>
                  </a:pathLst>
                </a:custGeom>
                <a:noFill/>
                <a:ln w="88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70"/>
              <p:cNvGrpSpPr>
                <a:grpSpLocks/>
              </p:cNvGrpSpPr>
              <p:nvPr/>
            </p:nvGrpSpPr>
            <p:grpSpPr bwMode="auto">
              <a:xfrm>
                <a:off x="2544828" y="1843664"/>
                <a:ext cx="1804685" cy="1805139"/>
                <a:chOff x="2717" y="268"/>
                <a:chExt cx="1672" cy="1672"/>
              </a:xfrm>
            </p:grpSpPr>
            <p:sp>
              <p:nvSpPr>
                <p:cNvPr id="80" name="Freeform 71"/>
                <p:cNvSpPr>
                  <a:spLocks/>
                </p:cNvSpPr>
                <p:nvPr/>
              </p:nvSpPr>
              <p:spPr bwMode="auto">
                <a:xfrm>
                  <a:off x="2717" y="268"/>
                  <a:ext cx="1672" cy="1672"/>
                </a:xfrm>
                <a:custGeom>
                  <a:avLst/>
                  <a:gdLst>
                    <a:gd name="T0" fmla="+- 0 2717 2717"/>
                    <a:gd name="T1" fmla="*/ T0 w 1672"/>
                    <a:gd name="T2" fmla="+- 0 1940 268"/>
                    <a:gd name="T3" fmla="*/ 1940 h 1672"/>
                    <a:gd name="T4" fmla="+- 0 4389 2717"/>
                    <a:gd name="T5" fmla="*/ T4 w 1672"/>
                    <a:gd name="T6" fmla="+- 0 1940 268"/>
                    <a:gd name="T7" fmla="*/ 1940 h 1672"/>
                    <a:gd name="T8" fmla="+- 0 4389 2717"/>
                    <a:gd name="T9" fmla="*/ T8 w 1672"/>
                    <a:gd name="T10" fmla="+- 0 268 268"/>
                    <a:gd name="T11" fmla="*/ 268 h 1672"/>
                    <a:gd name="T12" fmla="+- 0 2717 2717"/>
                    <a:gd name="T13" fmla="*/ T12 w 1672"/>
                    <a:gd name="T14" fmla="+- 0 268 268"/>
                    <a:gd name="T15" fmla="*/ 268 h 1672"/>
                    <a:gd name="T16" fmla="+- 0 2717 2717"/>
                    <a:gd name="T17" fmla="*/ T16 w 1672"/>
                    <a:gd name="T18" fmla="+- 0 1940 268"/>
                    <a:gd name="T19" fmla="*/ 1940 h 1672"/>
                  </a:gdLst>
                  <a:ahLst/>
                  <a:cxnLst>
                    <a:cxn ang="0">
                      <a:pos x="T1" y="T3"/>
                    </a:cxn>
                    <a:cxn ang="0">
                      <a:pos x="T5" y="T7"/>
                    </a:cxn>
                    <a:cxn ang="0">
                      <a:pos x="T9" y="T11"/>
                    </a:cxn>
                    <a:cxn ang="0">
                      <a:pos x="T13" y="T15"/>
                    </a:cxn>
                    <a:cxn ang="0">
                      <a:pos x="T17" y="T19"/>
                    </a:cxn>
                  </a:cxnLst>
                  <a:rect l="0" t="0" r="r" b="b"/>
                  <a:pathLst>
                    <a:path w="1672" h="1672">
                      <a:moveTo>
                        <a:pt x="0" y="1672"/>
                      </a:moveTo>
                      <a:lnTo>
                        <a:pt x="1672" y="1672"/>
                      </a:lnTo>
                      <a:lnTo>
                        <a:pt x="1672" y="0"/>
                      </a:lnTo>
                      <a:lnTo>
                        <a:pt x="0" y="0"/>
                      </a:lnTo>
                      <a:lnTo>
                        <a:pt x="0" y="1672"/>
                      </a:lnTo>
                      <a:close/>
                    </a:path>
                  </a:pathLst>
                </a:custGeom>
                <a:noFill/>
                <a:ln w="8849">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68"/>
              <p:cNvGrpSpPr>
                <a:grpSpLocks/>
              </p:cNvGrpSpPr>
              <p:nvPr/>
            </p:nvGrpSpPr>
            <p:grpSpPr bwMode="auto">
              <a:xfrm>
                <a:off x="3447171" y="3648803"/>
                <a:ext cx="2159" cy="511744"/>
                <a:chOff x="3553" y="1940"/>
                <a:chExt cx="2" cy="474"/>
              </a:xfrm>
            </p:grpSpPr>
            <p:sp>
              <p:nvSpPr>
                <p:cNvPr id="79" name="Freeform 69"/>
                <p:cNvSpPr>
                  <a:spLocks/>
                </p:cNvSpPr>
                <p:nvPr/>
              </p:nvSpPr>
              <p:spPr bwMode="auto">
                <a:xfrm>
                  <a:off x="3553" y="1940"/>
                  <a:ext cx="2" cy="474"/>
                </a:xfrm>
                <a:custGeom>
                  <a:avLst/>
                  <a:gdLst>
                    <a:gd name="T0" fmla="+- 0 2414 1940"/>
                    <a:gd name="T1" fmla="*/ 2414 h 474"/>
                    <a:gd name="T2" fmla="+- 0 1940 1940"/>
                    <a:gd name="T3" fmla="*/ 1940 h 474"/>
                  </a:gdLst>
                  <a:ahLst/>
                  <a:cxnLst>
                    <a:cxn ang="0">
                      <a:pos x="0" y="T1"/>
                    </a:cxn>
                    <a:cxn ang="0">
                      <a:pos x="0" y="T3"/>
                    </a:cxn>
                  </a:cxnLst>
                  <a:rect l="0" t="0" r="r" b="b"/>
                  <a:pathLst>
                    <a:path h="474">
                      <a:moveTo>
                        <a:pt x="0" y="474"/>
                      </a:moveTo>
                      <a:lnTo>
                        <a:pt x="0" y="0"/>
                      </a:lnTo>
                    </a:path>
                  </a:pathLst>
                </a:custGeom>
                <a:noFill/>
                <a:ln w="1769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66"/>
              <p:cNvGrpSpPr>
                <a:grpSpLocks/>
              </p:cNvGrpSpPr>
              <p:nvPr/>
            </p:nvGrpSpPr>
            <p:grpSpPr bwMode="auto">
              <a:xfrm>
                <a:off x="4499544" y="4145432"/>
                <a:ext cx="2159" cy="481514"/>
                <a:chOff x="4528" y="2400"/>
                <a:chExt cx="2" cy="446"/>
              </a:xfrm>
            </p:grpSpPr>
            <p:sp>
              <p:nvSpPr>
                <p:cNvPr id="78" name="Freeform 67"/>
                <p:cNvSpPr>
                  <a:spLocks/>
                </p:cNvSpPr>
                <p:nvPr/>
              </p:nvSpPr>
              <p:spPr bwMode="auto">
                <a:xfrm>
                  <a:off x="4528" y="2400"/>
                  <a:ext cx="2" cy="446"/>
                </a:xfrm>
                <a:custGeom>
                  <a:avLst/>
                  <a:gdLst>
                    <a:gd name="T0" fmla="+- 0 2846 2400"/>
                    <a:gd name="T1" fmla="*/ 2846 h 446"/>
                    <a:gd name="T2" fmla="+- 0 2400 2400"/>
                    <a:gd name="T3" fmla="*/ 2400 h 446"/>
                  </a:gdLst>
                  <a:ahLst/>
                  <a:cxnLst>
                    <a:cxn ang="0">
                      <a:pos x="0" y="T1"/>
                    </a:cxn>
                    <a:cxn ang="0">
                      <a:pos x="0" y="T3"/>
                    </a:cxn>
                  </a:cxnLst>
                  <a:rect l="0" t="0" r="r" b="b"/>
                  <a:pathLst>
                    <a:path h="446">
                      <a:moveTo>
                        <a:pt x="0" y="446"/>
                      </a:moveTo>
                      <a:lnTo>
                        <a:pt x="0" y="0"/>
                      </a:lnTo>
                    </a:path>
                  </a:pathLst>
                </a:custGeom>
                <a:noFill/>
                <a:ln w="1769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64"/>
              <p:cNvGrpSpPr>
                <a:grpSpLocks/>
              </p:cNvGrpSpPr>
              <p:nvPr/>
            </p:nvGrpSpPr>
            <p:grpSpPr bwMode="auto">
              <a:xfrm>
                <a:off x="3898342" y="4611831"/>
                <a:ext cx="1203483" cy="481514"/>
                <a:chOff x="3971" y="2832"/>
                <a:chExt cx="1115" cy="446"/>
              </a:xfrm>
            </p:grpSpPr>
            <p:sp>
              <p:nvSpPr>
                <p:cNvPr id="77" name="Freeform 65"/>
                <p:cNvSpPr>
                  <a:spLocks/>
                </p:cNvSpPr>
                <p:nvPr/>
              </p:nvSpPr>
              <p:spPr bwMode="auto">
                <a:xfrm>
                  <a:off x="3971" y="2832"/>
                  <a:ext cx="1115" cy="446"/>
                </a:xfrm>
                <a:custGeom>
                  <a:avLst/>
                  <a:gdLst>
                    <a:gd name="T0" fmla="+- 0 5086 3971"/>
                    <a:gd name="T1" fmla="*/ T0 w 1115"/>
                    <a:gd name="T2" fmla="+- 0 3055 2832"/>
                    <a:gd name="T3" fmla="*/ 3055 h 446"/>
                    <a:gd name="T4" fmla="+- 0 5057 3971"/>
                    <a:gd name="T5" fmla="*/ T4 w 1115"/>
                    <a:gd name="T6" fmla="+- 0 2985 2832"/>
                    <a:gd name="T7" fmla="*/ 2985 h 446"/>
                    <a:gd name="T8" fmla="+- 0 5002 3971"/>
                    <a:gd name="T9" fmla="*/ T8 w 1115"/>
                    <a:gd name="T10" fmla="+- 0 2938 2832"/>
                    <a:gd name="T11" fmla="*/ 2938 h 446"/>
                    <a:gd name="T12" fmla="+- 0 4923 3971"/>
                    <a:gd name="T13" fmla="*/ T12 w 1115"/>
                    <a:gd name="T14" fmla="+- 0 2898 2832"/>
                    <a:gd name="T15" fmla="*/ 2898 h 446"/>
                    <a:gd name="T16" fmla="+- 0 4858 3971"/>
                    <a:gd name="T17" fmla="*/ T16 w 1115"/>
                    <a:gd name="T18" fmla="+- 0 2875 2832"/>
                    <a:gd name="T19" fmla="*/ 2875 h 446"/>
                    <a:gd name="T20" fmla="+- 0 4785 3971"/>
                    <a:gd name="T21" fmla="*/ T20 w 1115"/>
                    <a:gd name="T22" fmla="+- 0 2857 2832"/>
                    <a:gd name="T23" fmla="*/ 2857 h 446"/>
                    <a:gd name="T24" fmla="+- 0 4705 3971"/>
                    <a:gd name="T25" fmla="*/ T24 w 1115"/>
                    <a:gd name="T26" fmla="+- 0 2844 2832"/>
                    <a:gd name="T27" fmla="*/ 2844 h 446"/>
                    <a:gd name="T28" fmla="+- 0 4619 3971"/>
                    <a:gd name="T29" fmla="*/ T28 w 1115"/>
                    <a:gd name="T30" fmla="+- 0 2835 2832"/>
                    <a:gd name="T31" fmla="*/ 2835 h 446"/>
                    <a:gd name="T32" fmla="+- 0 4528 3971"/>
                    <a:gd name="T33" fmla="*/ T32 w 1115"/>
                    <a:gd name="T34" fmla="+- 0 2832 2832"/>
                    <a:gd name="T35" fmla="*/ 2832 h 446"/>
                    <a:gd name="T36" fmla="+- 0 4483 3971"/>
                    <a:gd name="T37" fmla="*/ T36 w 1115"/>
                    <a:gd name="T38" fmla="+- 0 2833 2832"/>
                    <a:gd name="T39" fmla="*/ 2833 h 446"/>
                    <a:gd name="T40" fmla="+- 0 4394 3971"/>
                    <a:gd name="T41" fmla="*/ T40 w 1115"/>
                    <a:gd name="T42" fmla="+- 0 2839 2832"/>
                    <a:gd name="T43" fmla="*/ 2839 h 446"/>
                    <a:gd name="T44" fmla="+- 0 4311 3971"/>
                    <a:gd name="T45" fmla="*/ T44 w 1115"/>
                    <a:gd name="T46" fmla="+- 0 2850 2832"/>
                    <a:gd name="T47" fmla="*/ 2850 h 446"/>
                    <a:gd name="T48" fmla="+- 0 4235 3971"/>
                    <a:gd name="T49" fmla="*/ T48 w 1115"/>
                    <a:gd name="T50" fmla="+- 0 2866 2832"/>
                    <a:gd name="T51" fmla="*/ 2866 h 446"/>
                    <a:gd name="T52" fmla="+- 0 4166 3971"/>
                    <a:gd name="T53" fmla="*/ T52 w 1115"/>
                    <a:gd name="T54" fmla="+- 0 2886 2832"/>
                    <a:gd name="T55" fmla="*/ 2886 h 446"/>
                    <a:gd name="T56" fmla="+- 0 4105 3971"/>
                    <a:gd name="T57" fmla="*/ T56 w 1115"/>
                    <a:gd name="T58" fmla="+- 0 2910 2832"/>
                    <a:gd name="T59" fmla="*/ 2910 h 446"/>
                    <a:gd name="T60" fmla="+- 0 4033 3971"/>
                    <a:gd name="T61" fmla="*/ T60 w 1115"/>
                    <a:gd name="T62" fmla="+- 0 2953 2832"/>
                    <a:gd name="T63" fmla="*/ 2953 h 446"/>
                    <a:gd name="T64" fmla="+- 0 3987 3971"/>
                    <a:gd name="T65" fmla="*/ T64 w 1115"/>
                    <a:gd name="T66" fmla="+- 0 3002 2832"/>
                    <a:gd name="T67" fmla="*/ 3002 h 446"/>
                    <a:gd name="T68" fmla="+- 0 3971 3971"/>
                    <a:gd name="T69" fmla="*/ T68 w 1115"/>
                    <a:gd name="T70" fmla="+- 0 3055 2832"/>
                    <a:gd name="T71" fmla="*/ 3055 h 446"/>
                    <a:gd name="T72" fmla="+- 0 3973 3971"/>
                    <a:gd name="T73" fmla="*/ T72 w 1115"/>
                    <a:gd name="T74" fmla="+- 0 3074 2832"/>
                    <a:gd name="T75" fmla="*/ 3074 h 446"/>
                    <a:gd name="T76" fmla="+- 0 4015 3971"/>
                    <a:gd name="T77" fmla="*/ T76 w 1115"/>
                    <a:gd name="T78" fmla="+- 0 3142 2832"/>
                    <a:gd name="T79" fmla="*/ 3142 h 446"/>
                    <a:gd name="T80" fmla="+- 0 4079 3971"/>
                    <a:gd name="T81" fmla="*/ T80 w 1115"/>
                    <a:gd name="T82" fmla="+- 0 3187 2832"/>
                    <a:gd name="T83" fmla="*/ 3187 h 446"/>
                    <a:gd name="T84" fmla="+- 0 4134 3971"/>
                    <a:gd name="T85" fmla="*/ T84 w 1115"/>
                    <a:gd name="T86" fmla="+- 0 3213 2832"/>
                    <a:gd name="T87" fmla="*/ 3213 h 446"/>
                    <a:gd name="T88" fmla="+- 0 4199 3971"/>
                    <a:gd name="T89" fmla="*/ T88 w 1115"/>
                    <a:gd name="T90" fmla="+- 0 3235 2832"/>
                    <a:gd name="T91" fmla="*/ 3235 h 446"/>
                    <a:gd name="T92" fmla="+- 0 4272 3971"/>
                    <a:gd name="T93" fmla="*/ T92 w 1115"/>
                    <a:gd name="T94" fmla="+- 0 3253 2832"/>
                    <a:gd name="T95" fmla="*/ 3253 h 446"/>
                    <a:gd name="T96" fmla="+- 0 4352 3971"/>
                    <a:gd name="T97" fmla="*/ T96 w 1115"/>
                    <a:gd name="T98" fmla="+- 0 3267 2832"/>
                    <a:gd name="T99" fmla="*/ 3267 h 446"/>
                    <a:gd name="T100" fmla="+- 0 4438 3971"/>
                    <a:gd name="T101" fmla="*/ T100 w 1115"/>
                    <a:gd name="T102" fmla="+- 0 3275 2832"/>
                    <a:gd name="T103" fmla="*/ 3275 h 446"/>
                    <a:gd name="T104" fmla="+- 0 4528 3971"/>
                    <a:gd name="T105" fmla="*/ T104 w 1115"/>
                    <a:gd name="T106" fmla="+- 0 3278 2832"/>
                    <a:gd name="T107" fmla="*/ 3278 h 446"/>
                    <a:gd name="T108" fmla="+- 0 4574 3971"/>
                    <a:gd name="T109" fmla="*/ T108 w 1115"/>
                    <a:gd name="T110" fmla="+- 0 3278 2832"/>
                    <a:gd name="T111" fmla="*/ 3278 h 446"/>
                    <a:gd name="T112" fmla="+- 0 4662 3971"/>
                    <a:gd name="T113" fmla="*/ T112 w 1115"/>
                    <a:gd name="T114" fmla="+- 0 3272 2832"/>
                    <a:gd name="T115" fmla="*/ 3272 h 446"/>
                    <a:gd name="T116" fmla="+- 0 4745 3971"/>
                    <a:gd name="T117" fmla="*/ T116 w 1115"/>
                    <a:gd name="T118" fmla="+- 0 3261 2832"/>
                    <a:gd name="T119" fmla="*/ 3261 h 446"/>
                    <a:gd name="T120" fmla="+- 0 4822 3971"/>
                    <a:gd name="T121" fmla="*/ T120 w 1115"/>
                    <a:gd name="T122" fmla="+- 0 3245 2832"/>
                    <a:gd name="T123" fmla="*/ 3245 h 446"/>
                    <a:gd name="T124" fmla="+- 0 4891 3971"/>
                    <a:gd name="T125" fmla="*/ T124 w 1115"/>
                    <a:gd name="T126" fmla="+- 0 3225 2832"/>
                    <a:gd name="T127" fmla="*/ 3225 h 446"/>
                    <a:gd name="T128" fmla="+- 0 4952 3971"/>
                    <a:gd name="T129" fmla="*/ T128 w 1115"/>
                    <a:gd name="T130" fmla="+- 0 3200 2832"/>
                    <a:gd name="T131" fmla="*/ 3200 h 446"/>
                    <a:gd name="T132" fmla="+- 0 5024 3971"/>
                    <a:gd name="T133" fmla="*/ T132 w 1115"/>
                    <a:gd name="T134" fmla="+- 0 3158 2832"/>
                    <a:gd name="T135" fmla="*/ 3158 h 446"/>
                    <a:gd name="T136" fmla="+- 0 5070 3971"/>
                    <a:gd name="T137" fmla="*/ T136 w 1115"/>
                    <a:gd name="T138" fmla="+- 0 3109 2832"/>
                    <a:gd name="T139" fmla="*/ 3109 h 446"/>
                    <a:gd name="T140" fmla="+- 0 5086 3971"/>
                    <a:gd name="T141" fmla="*/ T140 w 1115"/>
                    <a:gd name="T142" fmla="+- 0 3055 2832"/>
                    <a:gd name="T143" fmla="*/ 3055 h 4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115" h="446">
                      <a:moveTo>
                        <a:pt x="1115" y="223"/>
                      </a:moveTo>
                      <a:lnTo>
                        <a:pt x="1086" y="153"/>
                      </a:lnTo>
                      <a:lnTo>
                        <a:pt x="1031" y="106"/>
                      </a:lnTo>
                      <a:lnTo>
                        <a:pt x="952" y="66"/>
                      </a:lnTo>
                      <a:lnTo>
                        <a:pt x="887" y="43"/>
                      </a:lnTo>
                      <a:lnTo>
                        <a:pt x="814" y="25"/>
                      </a:lnTo>
                      <a:lnTo>
                        <a:pt x="734" y="12"/>
                      </a:lnTo>
                      <a:lnTo>
                        <a:pt x="648" y="3"/>
                      </a:lnTo>
                      <a:lnTo>
                        <a:pt x="557" y="0"/>
                      </a:lnTo>
                      <a:lnTo>
                        <a:pt x="512" y="1"/>
                      </a:lnTo>
                      <a:lnTo>
                        <a:pt x="423" y="7"/>
                      </a:lnTo>
                      <a:lnTo>
                        <a:pt x="340" y="18"/>
                      </a:lnTo>
                      <a:lnTo>
                        <a:pt x="264" y="34"/>
                      </a:lnTo>
                      <a:lnTo>
                        <a:pt x="195" y="54"/>
                      </a:lnTo>
                      <a:lnTo>
                        <a:pt x="134" y="78"/>
                      </a:lnTo>
                      <a:lnTo>
                        <a:pt x="62" y="121"/>
                      </a:lnTo>
                      <a:lnTo>
                        <a:pt x="16" y="170"/>
                      </a:lnTo>
                      <a:lnTo>
                        <a:pt x="0" y="223"/>
                      </a:lnTo>
                      <a:lnTo>
                        <a:pt x="2" y="242"/>
                      </a:lnTo>
                      <a:lnTo>
                        <a:pt x="44" y="310"/>
                      </a:lnTo>
                      <a:lnTo>
                        <a:pt x="108" y="355"/>
                      </a:lnTo>
                      <a:lnTo>
                        <a:pt x="163" y="381"/>
                      </a:lnTo>
                      <a:lnTo>
                        <a:pt x="228" y="403"/>
                      </a:lnTo>
                      <a:lnTo>
                        <a:pt x="301" y="421"/>
                      </a:lnTo>
                      <a:lnTo>
                        <a:pt x="381" y="435"/>
                      </a:lnTo>
                      <a:lnTo>
                        <a:pt x="467" y="443"/>
                      </a:lnTo>
                      <a:lnTo>
                        <a:pt x="557" y="446"/>
                      </a:lnTo>
                      <a:lnTo>
                        <a:pt x="603" y="446"/>
                      </a:lnTo>
                      <a:lnTo>
                        <a:pt x="691" y="440"/>
                      </a:lnTo>
                      <a:lnTo>
                        <a:pt x="774" y="429"/>
                      </a:lnTo>
                      <a:lnTo>
                        <a:pt x="851" y="413"/>
                      </a:lnTo>
                      <a:lnTo>
                        <a:pt x="920" y="393"/>
                      </a:lnTo>
                      <a:lnTo>
                        <a:pt x="981" y="368"/>
                      </a:lnTo>
                      <a:lnTo>
                        <a:pt x="1053" y="326"/>
                      </a:lnTo>
                      <a:lnTo>
                        <a:pt x="1099" y="277"/>
                      </a:lnTo>
                      <a:lnTo>
                        <a:pt x="1115" y="223"/>
                      </a:lnTo>
                    </a:path>
                  </a:pathLst>
                </a:custGeom>
                <a:noFill/>
                <a:ln w="4273">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62"/>
              <p:cNvGrpSpPr>
                <a:grpSpLocks/>
              </p:cNvGrpSpPr>
              <p:nvPr/>
            </p:nvGrpSpPr>
            <p:grpSpPr bwMode="auto">
              <a:xfrm>
                <a:off x="3898342" y="5995486"/>
                <a:ext cx="1203483" cy="481514"/>
                <a:chOff x="3971" y="3947"/>
                <a:chExt cx="1115" cy="446"/>
              </a:xfrm>
            </p:grpSpPr>
            <p:sp>
              <p:nvSpPr>
                <p:cNvPr id="76" name="Freeform 63"/>
                <p:cNvSpPr>
                  <a:spLocks/>
                </p:cNvSpPr>
                <p:nvPr/>
              </p:nvSpPr>
              <p:spPr bwMode="auto">
                <a:xfrm>
                  <a:off x="3971" y="3947"/>
                  <a:ext cx="1115" cy="446"/>
                </a:xfrm>
                <a:custGeom>
                  <a:avLst/>
                  <a:gdLst>
                    <a:gd name="T0" fmla="+- 0 5086 3971"/>
                    <a:gd name="T1" fmla="*/ T0 w 1115"/>
                    <a:gd name="T2" fmla="+- 0 4170 3947"/>
                    <a:gd name="T3" fmla="*/ 4170 h 446"/>
                    <a:gd name="T4" fmla="+- 0 5057 3971"/>
                    <a:gd name="T5" fmla="*/ T4 w 1115"/>
                    <a:gd name="T6" fmla="+- 0 4100 3947"/>
                    <a:gd name="T7" fmla="*/ 4100 h 446"/>
                    <a:gd name="T8" fmla="+- 0 5002 3971"/>
                    <a:gd name="T9" fmla="*/ T8 w 1115"/>
                    <a:gd name="T10" fmla="+- 0 4053 3947"/>
                    <a:gd name="T11" fmla="*/ 4053 h 446"/>
                    <a:gd name="T12" fmla="+- 0 4923 3971"/>
                    <a:gd name="T13" fmla="*/ T12 w 1115"/>
                    <a:gd name="T14" fmla="+- 0 4012 3947"/>
                    <a:gd name="T15" fmla="*/ 4012 h 446"/>
                    <a:gd name="T16" fmla="+- 0 4858 3971"/>
                    <a:gd name="T17" fmla="*/ T16 w 1115"/>
                    <a:gd name="T18" fmla="+- 0 3990 3947"/>
                    <a:gd name="T19" fmla="*/ 3990 h 446"/>
                    <a:gd name="T20" fmla="+- 0 4785 3971"/>
                    <a:gd name="T21" fmla="*/ T20 w 1115"/>
                    <a:gd name="T22" fmla="+- 0 3972 3947"/>
                    <a:gd name="T23" fmla="*/ 3972 h 446"/>
                    <a:gd name="T24" fmla="+- 0 4705 3971"/>
                    <a:gd name="T25" fmla="*/ T24 w 1115"/>
                    <a:gd name="T26" fmla="+- 0 3959 3947"/>
                    <a:gd name="T27" fmla="*/ 3959 h 446"/>
                    <a:gd name="T28" fmla="+- 0 4619 3971"/>
                    <a:gd name="T29" fmla="*/ T28 w 1115"/>
                    <a:gd name="T30" fmla="+- 0 3950 3947"/>
                    <a:gd name="T31" fmla="*/ 3950 h 446"/>
                    <a:gd name="T32" fmla="+- 0 4528 3971"/>
                    <a:gd name="T33" fmla="*/ T32 w 1115"/>
                    <a:gd name="T34" fmla="+- 0 3947 3947"/>
                    <a:gd name="T35" fmla="*/ 3947 h 446"/>
                    <a:gd name="T36" fmla="+- 0 4483 3971"/>
                    <a:gd name="T37" fmla="*/ T36 w 1115"/>
                    <a:gd name="T38" fmla="+- 0 3948 3947"/>
                    <a:gd name="T39" fmla="*/ 3948 h 446"/>
                    <a:gd name="T40" fmla="+- 0 4394 3971"/>
                    <a:gd name="T41" fmla="*/ T40 w 1115"/>
                    <a:gd name="T42" fmla="+- 0 3954 3947"/>
                    <a:gd name="T43" fmla="*/ 3954 h 446"/>
                    <a:gd name="T44" fmla="+- 0 4311 3971"/>
                    <a:gd name="T45" fmla="*/ T44 w 1115"/>
                    <a:gd name="T46" fmla="+- 0 3965 3947"/>
                    <a:gd name="T47" fmla="*/ 3965 h 446"/>
                    <a:gd name="T48" fmla="+- 0 4235 3971"/>
                    <a:gd name="T49" fmla="*/ T48 w 1115"/>
                    <a:gd name="T50" fmla="+- 0 3981 3947"/>
                    <a:gd name="T51" fmla="*/ 3981 h 446"/>
                    <a:gd name="T52" fmla="+- 0 4166 3971"/>
                    <a:gd name="T53" fmla="*/ T52 w 1115"/>
                    <a:gd name="T54" fmla="+- 0 4001 3947"/>
                    <a:gd name="T55" fmla="*/ 4001 h 446"/>
                    <a:gd name="T56" fmla="+- 0 4105 3971"/>
                    <a:gd name="T57" fmla="*/ T56 w 1115"/>
                    <a:gd name="T58" fmla="+- 0 4025 3947"/>
                    <a:gd name="T59" fmla="*/ 4025 h 446"/>
                    <a:gd name="T60" fmla="+- 0 4033 3971"/>
                    <a:gd name="T61" fmla="*/ T60 w 1115"/>
                    <a:gd name="T62" fmla="+- 0 4068 3947"/>
                    <a:gd name="T63" fmla="*/ 4068 h 446"/>
                    <a:gd name="T64" fmla="+- 0 3987 3971"/>
                    <a:gd name="T65" fmla="*/ T64 w 1115"/>
                    <a:gd name="T66" fmla="+- 0 4117 3947"/>
                    <a:gd name="T67" fmla="*/ 4117 h 446"/>
                    <a:gd name="T68" fmla="+- 0 3971 3971"/>
                    <a:gd name="T69" fmla="*/ T68 w 1115"/>
                    <a:gd name="T70" fmla="+- 0 4170 3947"/>
                    <a:gd name="T71" fmla="*/ 4170 h 446"/>
                    <a:gd name="T72" fmla="+- 0 3973 3971"/>
                    <a:gd name="T73" fmla="*/ T72 w 1115"/>
                    <a:gd name="T74" fmla="+- 0 4188 3947"/>
                    <a:gd name="T75" fmla="*/ 4188 h 446"/>
                    <a:gd name="T76" fmla="+- 0 4015 3971"/>
                    <a:gd name="T77" fmla="*/ T76 w 1115"/>
                    <a:gd name="T78" fmla="+- 0 4257 3947"/>
                    <a:gd name="T79" fmla="*/ 4257 h 446"/>
                    <a:gd name="T80" fmla="+- 0 4079 3971"/>
                    <a:gd name="T81" fmla="*/ T80 w 1115"/>
                    <a:gd name="T82" fmla="+- 0 4302 3947"/>
                    <a:gd name="T83" fmla="*/ 4302 h 446"/>
                    <a:gd name="T84" fmla="+- 0 4134 3971"/>
                    <a:gd name="T85" fmla="*/ T84 w 1115"/>
                    <a:gd name="T86" fmla="+- 0 4328 3947"/>
                    <a:gd name="T87" fmla="*/ 4328 h 446"/>
                    <a:gd name="T88" fmla="+- 0 4199 3971"/>
                    <a:gd name="T89" fmla="*/ T88 w 1115"/>
                    <a:gd name="T90" fmla="+- 0 4350 3947"/>
                    <a:gd name="T91" fmla="*/ 4350 h 446"/>
                    <a:gd name="T92" fmla="+- 0 4272 3971"/>
                    <a:gd name="T93" fmla="*/ T92 w 1115"/>
                    <a:gd name="T94" fmla="+- 0 4368 3947"/>
                    <a:gd name="T95" fmla="*/ 4368 h 446"/>
                    <a:gd name="T96" fmla="+- 0 4352 3971"/>
                    <a:gd name="T97" fmla="*/ T96 w 1115"/>
                    <a:gd name="T98" fmla="+- 0 4382 3947"/>
                    <a:gd name="T99" fmla="*/ 4382 h 446"/>
                    <a:gd name="T100" fmla="+- 0 4438 3971"/>
                    <a:gd name="T101" fmla="*/ T100 w 1115"/>
                    <a:gd name="T102" fmla="+- 0 4390 3947"/>
                    <a:gd name="T103" fmla="*/ 4390 h 446"/>
                    <a:gd name="T104" fmla="+- 0 4528 3971"/>
                    <a:gd name="T105" fmla="*/ T104 w 1115"/>
                    <a:gd name="T106" fmla="+- 0 4393 3947"/>
                    <a:gd name="T107" fmla="*/ 4393 h 446"/>
                    <a:gd name="T108" fmla="+- 0 4574 3971"/>
                    <a:gd name="T109" fmla="*/ T108 w 1115"/>
                    <a:gd name="T110" fmla="+- 0 4392 3947"/>
                    <a:gd name="T111" fmla="*/ 4392 h 446"/>
                    <a:gd name="T112" fmla="+- 0 4662 3971"/>
                    <a:gd name="T113" fmla="*/ T112 w 1115"/>
                    <a:gd name="T114" fmla="+- 0 4387 3947"/>
                    <a:gd name="T115" fmla="*/ 4387 h 446"/>
                    <a:gd name="T116" fmla="+- 0 4745 3971"/>
                    <a:gd name="T117" fmla="*/ T116 w 1115"/>
                    <a:gd name="T118" fmla="+- 0 4376 3947"/>
                    <a:gd name="T119" fmla="*/ 4376 h 446"/>
                    <a:gd name="T120" fmla="+- 0 4822 3971"/>
                    <a:gd name="T121" fmla="*/ T120 w 1115"/>
                    <a:gd name="T122" fmla="+- 0 4360 3947"/>
                    <a:gd name="T123" fmla="*/ 4360 h 446"/>
                    <a:gd name="T124" fmla="+- 0 4891 3971"/>
                    <a:gd name="T125" fmla="*/ T124 w 1115"/>
                    <a:gd name="T126" fmla="+- 0 4339 3947"/>
                    <a:gd name="T127" fmla="*/ 4339 h 446"/>
                    <a:gd name="T128" fmla="+- 0 4952 3971"/>
                    <a:gd name="T129" fmla="*/ T128 w 1115"/>
                    <a:gd name="T130" fmla="+- 0 4315 3947"/>
                    <a:gd name="T131" fmla="*/ 4315 h 446"/>
                    <a:gd name="T132" fmla="+- 0 5024 3971"/>
                    <a:gd name="T133" fmla="*/ T132 w 1115"/>
                    <a:gd name="T134" fmla="+- 0 4273 3947"/>
                    <a:gd name="T135" fmla="*/ 4273 h 446"/>
                    <a:gd name="T136" fmla="+- 0 5070 3971"/>
                    <a:gd name="T137" fmla="*/ T136 w 1115"/>
                    <a:gd name="T138" fmla="+- 0 4224 3947"/>
                    <a:gd name="T139" fmla="*/ 4224 h 446"/>
                    <a:gd name="T140" fmla="+- 0 5086 3971"/>
                    <a:gd name="T141" fmla="*/ T140 w 1115"/>
                    <a:gd name="T142" fmla="+- 0 4170 3947"/>
                    <a:gd name="T143" fmla="*/ 4170 h 4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115" h="446">
                      <a:moveTo>
                        <a:pt x="1115" y="223"/>
                      </a:moveTo>
                      <a:lnTo>
                        <a:pt x="1086" y="153"/>
                      </a:lnTo>
                      <a:lnTo>
                        <a:pt x="1031" y="106"/>
                      </a:lnTo>
                      <a:lnTo>
                        <a:pt x="952" y="65"/>
                      </a:lnTo>
                      <a:lnTo>
                        <a:pt x="887" y="43"/>
                      </a:lnTo>
                      <a:lnTo>
                        <a:pt x="814" y="25"/>
                      </a:lnTo>
                      <a:lnTo>
                        <a:pt x="734" y="12"/>
                      </a:lnTo>
                      <a:lnTo>
                        <a:pt x="648" y="3"/>
                      </a:lnTo>
                      <a:lnTo>
                        <a:pt x="557" y="0"/>
                      </a:lnTo>
                      <a:lnTo>
                        <a:pt x="512" y="1"/>
                      </a:lnTo>
                      <a:lnTo>
                        <a:pt x="423" y="7"/>
                      </a:lnTo>
                      <a:lnTo>
                        <a:pt x="340" y="18"/>
                      </a:lnTo>
                      <a:lnTo>
                        <a:pt x="264" y="34"/>
                      </a:lnTo>
                      <a:lnTo>
                        <a:pt x="195" y="54"/>
                      </a:lnTo>
                      <a:lnTo>
                        <a:pt x="134" y="78"/>
                      </a:lnTo>
                      <a:lnTo>
                        <a:pt x="62" y="121"/>
                      </a:lnTo>
                      <a:lnTo>
                        <a:pt x="16" y="170"/>
                      </a:lnTo>
                      <a:lnTo>
                        <a:pt x="0" y="223"/>
                      </a:lnTo>
                      <a:lnTo>
                        <a:pt x="2" y="241"/>
                      </a:lnTo>
                      <a:lnTo>
                        <a:pt x="44" y="310"/>
                      </a:lnTo>
                      <a:lnTo>
                        <a:pt x="108" y="355"/>
                      </a:lnTo>
                      <a:lnTo>
                        <a:pt x="163" y="381"/>
                      </a:lnTo>
                      <a:lnTo>
                        <a:pt x="228" y="403"/>
                      </a:lnTo>
                      <a:lnTo>
                        <a:pt x="301" y="421"/>
                      </a:lnTo>
                      <a:lnTo>
                        <a:pt x="381" y="435"/>
                      </a:lnTo>
                      <a:lnTo>
                        <a:pt x="467" y="443"/>
                      </a:lnTo>
                      <a:lnTo>
                        <a:pt x="557" y="446"/>
                      </a:lnTo>
                      <a:lnTo>
                        <a:pt x="603" y="445"/>
                      </a:lnTo>
                      <a:lnTo>
                        <a:pt x="691" y="440"/>
                      </a:lnTo>
                      <a:lnTo>
                        <a:pt x="774" y="429"/>
                      </a:lnTo>
                      <a:lnTo>
                        <a:pt x="851" y="413"/>
                      </a:lnTo>
                      <a:lnTo>
                        <a:pt x="920" y="392"/>
                      </a:lnTo>
                      <a:lnTo>
                        <a:pt x="981" y="368"/>
                      </a:lnTo>
                      <a:lnTo>
                        <a:pt x="1053" y="326"/>
                      </a:lnTo>
                      <a:lnTo>
                        <a:pt x="1099" y="277"/>
                      </a:lnTo>
                      <a:lnTo>
                        <a:pt x="1115" y="223"/>
                      </a:lnTo>
                    </a:path>
                  </a:pathLst>
                </a:custGeom>
                <a:noFill/>
                <a:ln w="4273">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60"/>
              <p:cNvGrpSpPr>
                <a:grpSpLocks/>
              </p:cNvGrpSpPr>
              <p:nvPr/>
            </p:nvGrpSpPr>
            <p:grpSpPr bwMode="auto">
              <a:xfrm>
                <a:off x="3886200" y="4852587"/>
                <a:ext cx="45719" cy="1383655"/>
                <a:chOff x="3971" y="3055"/>
                <a:chExt cx="2" cy="1115"/>
              </a:xfrm>
            </p:grpSpPr>
            <p:sp>
              <p:nvSpPr>
                <p:cNvPr id="75" name="Freeform 61"/>
                <p:cNvSpPr>
                  <a:spLocks/>
                </p:cNvSpPr>
                <p:nvPr/>
              </p:nvSpPr>
              <p:spPr bwMode="auto">
                <a:xfrm>
                  <a:off x="3971" y="3055"/>
                  <a:ext cx="2" cy="1115"/>
                </a:xfrm>
                <a:custGeom>
                  <a:avLst/>
                  <a:gdLst>
                    <a:gd name="T0" fmla="+- 0 3055 3055"/>
                    <a:gd name="T1" fmla="*/ 3055 h 1115"/>
                    <a:gd name="T2" fmla="+- 0 4170 3055"/>
                    <a:gd name="T3" fmla="*/ 4170 h 1115"/>
                  </a:gdLst>
                  <a:ahLst/>
                  <a:cxnLst>
                    <a:cxn ang="0">
                      <a:pos x="0" y="T1"/>
                    </a:cxn>
                    <a:cxn ang="0">
                      <a:pos x="0" y="T3"/>
                    </a:cxn>
                  </a:cxnLst>
                  <a:rect l="0" t="0" r="r" b="b"/>
                  <a:pathLst>
                    <a:path h="1115">
                      <a:moveTo>
                        <a:pt x="0" y="0"/>
                      </a:moveTo>
                      <a:lnTo>
                        <a:pt x="0" y="1115"/>
                      </a:lnTo>
                    </a:path>
                  </a:pathLst>
                </a:custGeom>
                <a:noFill/>
                <a:ln w="87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8"/>
              <p:cNvGrpSpPr>
                <a:grpSpLocks/>
              </p:cNvGrpSpPr>
              <p:nvPr/>
            </p:nvGrpSpPr>
            <p:grpSpPr bwMode="auto">
              <a:xfrm>
                <a:off x="5103241" y="4942521"/>
                <a:ext cx="148614" cy="1293722"/>
                <a:chOff x="5086" y="3055"/>
                <a:chExt cx="2" cy="1115"/>
              </a:xfrm>
            </p:grpSpPr>
            <p:sp>
              <p:nvSpPr>
                <p:cNvPr id="74" name="Freeform 59"/>
                <p:cNvSpPr>
                  <a:spLocks/>
                </p:cNvSpPr>
                <p:nvPr/>
              </p:nvSpPr>
              <p:spPr bwMode="auto">
                <a:xfrm>
                  <a:off x="5086" y="3055"/>
                  <a:ext cx="2" cy="1115"/>
                </a:xfrm>
                <a:custGeom>
                  <a:avLst/>
                  <a:gdLst>
                    <a:gd name="T0" fmla="+- 0 3055 3055"/>
                    <a:gd name="T1" fmla="*/ 3055 h 1115"/>
                    <a:gd name="T2" fmla="+- 0 4170 3055"/>
                    <a:gd name="T3" fmla="*/ 4170 h 1115"/>
                  </a:gdLst>
                  <a:ahLst/>
                  <a:cxnLst>
                    <a:cxn ang="0">
                      <a:pos x="0" y="T1"/>
                    </a:cxn>
                    <a:cxn ang="0">
                      <a:pos x="0" y="T3"/>
                    </a:cxn>
                  </a:cxnLst>
                  <a:rect l="0" t="0" r="r" b="b"/>
                  <a:pathLst>
                    <a:path h="1115">
                      <a:moveTo>
                        <a:pt x="0" y="0"/>
                      </a:moveTo>
                      <a:lnTo>
                        <a:pt x="0" y="1115"/>
                      </a:lnTo>
                    </a:path>
                  </a:pathLst>
                </a:custGeom>
                <a:noFill/>
                <a:ln w="87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6"/>
              <p:cNvGrpSpPr>
                <a:grpSpLocks/>
              </p:cNvGrpSpPr>
              <p:nvPr/>
            </p:nvGrpSpPr>
            <p:grpSpPr bwMode="auto">
              <a:xfrm>
                <a:off x="2544828" y="4175661"/>
                <a:ext cx="3910511" cy="2159"/>
                <a:chOff x="2717" y="2428"/>
                <a:chExt cx="3623" cy="2"/>
              </a:xfrm>
            </p:grpSpPr>
            <p:sp>
              <p:nvSpPr>
                <p:cNvPr id="73" name="Freeform 57"/>
                <p:cNvSpPr>
                  <a:spLocks/>
                </p:cNvSpPr>
                <p:nvPr/>
              </p:nvSpPr>
              <p:spPr bwMode="auto">
                <a:xfrm>
                  <a:off x="2717" y="2428"/>
                  <a:ext cx="3623" cy="2"/>
                </a:xfrm>
                <a:custGeom>
                  <a:avLst/>
                  <a:gdLst>
                    <a:gd name="T0" fmla="+- 0 2717 2717"/>
                    <a:gd name="T1" fmla="*/ T0 w 3623"/>
                    <a:gd name="T2" fmla="+- 0 6340 2717"/>
                    <a:gd name="T3" fmla="*/ T2 w 3623"/>
                  </a:gdLst>
                  <a:ahLst/>
                  <a:cxnLst>
                    <a:cxn ang="0">
                      <a:pos x="T1" y="0"/>
                    </a:cxn>
                    <a:cxn ang="0">
                      <a:pos x="T3" y="0"/>
                    </a:cxn>
                  </a:cxnLst>
                  <a:rect l="0" t="0" r="r" b="b"/>
                  <a:pathLst>
                    <a:path w="3623">
                      <a:moveTo>
                        <a:pt x="0" y="0"/>
                      </a:moveTo>
                      <a:lnTo>
                        <a:pt x="3623" y="0"/>
                      </a:lnTo>
                    </a:path>
                  </a:pathLst>
                </a:custGeom>
                <a:noFill/>
                <a:ln w="3539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4"/>
              <p:cNvGrpSpPr>
                <a:grpSpLocks/>
              </p:cNvGrpSpPr>
              <p:nvPr/>
            </p:nvGrpSpPr>
            <p:grpSpPr bwMode="auto">
              <a:xfrm>
                <a:off x="6455339" y="4137874"/>
                <a:ext cx="75555" cy="75574"/>
                <a:chOff x="6340" y="2393"/>
                <a:chExt cx="70" cy="70"/>
              </a:xfrm>
            </p:grpSpPr>
            <p:sp>
              <p:nvSpPr>
                <p:cNvPr id="72" name="Freeform 55"/>
                <p:cNvSpPr>
                  <a:spLocks/>
                </p:cNvSpPr>
                <p:nvPr/>
              </p:nvSpPr>
              <p:spPr bwMode="auto">
                <a:xfrm>
                  <a:off x="6340" y="2393"/>
                  <a:ext cx="70" cy="70"/>
                </a:xfrm>
                <a:custGeom>
                  <a:avLst/>
                  <a:gdLst>
                    <a:gd name="T0" fmla="+- 0 6340 6340"/>
                    <a:gd name="T1" fmla="*/ T0 w 70"/>
                    <a:gd name="T2" fmla="+- 0 2393 2393"/>
                    <a:gd name="T3" fmla="*/ 2393 h 70"/>
                    <a:gd name="T4" fmla="+- 0 6340 6340"/>
                    <a:gd name="T5" fmla="*/ T4 w 70"/>
                    <a:gd name="T6" fmla="+- 0 2463 2393"/>
                    <a:gd name="T7" fmla="*/ 2463 h 70"/>
                    <a:gd name="T8" fmla="+- 0 6410 6340"/>
                    <a:gd name="T9" fmla="*/ T8 w 70"/>
                    <a:gd name="T10" fmla="+- 0 2428 2393"/>
                    <a:gd name="T11" fmla="*/ 2428 h 70"/>
                    <a:gd name="T12" fmla="+- 0 6340 6340"/>
                    <a:gd name="T13" fmla="*/ T12 w 70"/>
                    <a:gd name="T14" fmla="+- 0 2393 2393"/>
                    <a:gd name="T15" fmla="*/ 2393 h 70"/>
                  </a:gdLst>
                  <a:ahLst/>
                  <a:cxnLst>
                    <a:cxn ang="0">
                      <a:pos x="T1" y="T3"/>
                    </a:cxn>
                    <a:cxn ang="0">
                      <a:pos x="T5" y="T7"/>
                    </a:cxn>
                    <a:cxn ang="0">
                      <a:pos x="T9" y="T11"/>
                    </a:cxn>
                    <a:cxn ang="0">
                      <a:pos x="T13" y="T15"/>
                    </a:cxn>
                  </a:cxnLst>
                  <a:rect l="0" t="0" r="r" b="b"/>
                  <a:pathLst>
                    <a:path w="70" h="70">
                      <a:moveTo>
                        <a:pt x="0" y="0"/>
                      </a:moveTo>
                      <a:lnTo>
                        <a:pt x="0" y="70"/>
                      </a:lnTo>
                      <a:lnTo>
                        <a:pt x="70" y="35"/>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2"/>
              <p:cNvGrpSpPr>
                <a:grpSpLocks/>
              </p:cNvGrpSpPr>
              <p:nvPr/>
            </p:nvGrpSpPr>
            <p:grpSpPr bwMode="auto">
              <a:xfrm>
                <a:off x="6455339" y="4137874"/>
                <a:ext cx="75555" cy="75574"/>
                <a:chOff x="6340" y="2393"/>
                <a:chExt cx="70" cy="70"/>
              </a:xfrm>
            </p:grpSpPr>
            <p:sp>
              <p:nvSpPr>
                <p:cNvPr id="71" name="Freeform 53"/>
                <p:cNvSpPr>
                  <a:spLocks/>
                </p:cNvSpPr>
                <p:nvPr/>
              </p:nvSpPr>
              <p:spPr bwMode="auto">
                <a:xfrm>
                  <a:off x="6340" y="2393"/>
                  <a:ext cx="70" cy="70"/>
                </a:xfrm>
                <a:custGeom>
                  <a:avLst/>
                  <a:gdLst>
                    <a:gd name="T0" fmla="+- 0 6340 6340"/>
                    <a:gd name="T1" fmla="*/ T0 w 70"/>
                    <a:gd name="T2" fmla="+- 0 2428 2393"/>
                    <a:gd name="T3" fmla="*/ 2428 h 70"/>
                    <a:gd name="T4" fmla="+- 0 6340 6340"/>
                    <a:gd name="T5" fmla="*/ T4 w 70"/>
                    <a:gd name="T6" fmla="+- 0 2393 2393"/>
                    <a:gd name="T7" fmla="*/ 2393 h 70"/>
                    <a:gd name="T8" fmla="+- 0 6410 6340"/>
                    <a:gd name="T9" fmla="*/ T8 w 70"/>
                    <a:gd name="T10" fmla="+- 0 2428 2393"/>
                    <a:gd name="T11" fmla="*/ 2428 h 70"/>
                    <a:gd name="T12" fmla="+- 0 6340 6340"/>
                    <a:gd name="T13" fmla="*/ T12 w 70"/>
                    <a:gd name="T14" fmla="+- 0 2463 2393"/>
                    <a:gd name="T15" fmla="*/ 2463 h 70"/>
                    <a:gd name="T16" fmla="+- 0 6340 6340"/>
                    <a:gd name="T17" fmla="*/ T16 w 70"/>
                    <a:gd name="T18" fmla="+- 0 2428 2393"/>
                    <a:gd name="T19" fmla="*/ 2428 h 70"/>
                  </a:gdLst>
                  <a:ahLst/>
                  <a:cxnLst>
                    <a:cxn ang="0">
                      <a:pos x="T1" y="T3"/>
                    </a:cxn>
                    <a:cxn ang="0">
                      <a:pos x="T5" y="T7"/>
                    </a:cxn>
                    <a:cxn ang="0">
                      <a:pos x="T9" y="T11"/>
                    </a:cxn>
                    <a:cxn ang="0">
                      <a:pos x="T13" y="T15"/>
                    </a:cxn>
                    <a:cxn ang="0">
                      <a:pos x="T17" y="T19"/>
                    </a:cxn>
                  </a:cxnLst>
                  <a:rect l="0" t="0" r="r" b="b"/>
                  <a:pathLst>
                    <a:path w="70" h="70">
                      <a:moveTo>
                        <a:pt x="0" y="35"/>
                      </a:moveTo>
                      <a:lnTo>
                        <a:pt x="0" y="0"/>
                      </a:lnTo>
                      <a:lnTo>
                        <a:pt x="70" y="35"/>
                      </a:lnTo>
                      <a:lnTo>
                        <a:pt x="0" y="70"/>
                      </a:lnTo>
                      <a:lnTo>
                        <a:pt x="0" y="35"/>
                      </a:lnTo>
                      <a:close/>
                    </a:path>
                  </a:pathLst>
                </a:custGeom>
                <a:noFill/>
                <a:ln w="442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50"/>
              <p:cNvGrpSpPr>
                <a:grpSpLocks/>
              </p:cNvGrpSpPr>
              <p:nvPr/>
            </p:nvGrpSpPr>
            <p:grpSpPr bwMode="auto">
              <a:xfrm>
                <a:off x="2469273" y="4137874"/>
                <a:ext cx="75555" cy="75574"/>
                <a:chOff x="2647" y="2393"/>
                <a:chExt cx="70" cy="70"/>
              </a:xfrm>
            </p:grpSpPr>
            <p:sp>
              <p:nvSpPr>
                <p:cNvPr id="70" name="Freeform 51"/>
                <p:cNvSpPr>
                  <a:spLocks/>
                </p:cNvSpPr>
                <p:nvPr/>
              </p:nvSpPr>
              <p:spPr bwMode="auto">
                <a:xfrm>
                  <a:off x="2647" y="2393"/>
                  <a:ext cx="70" cy="70"/>
                </a:xfrm>
                <a:custGeom>
                  <a:avLst/>
                  <a:gdLst>
                    <a:gd name="T0" fmla="+- 0 2717 2647"/>
                    <a:gd name="T1" fmla="*/ T0 w 70"/>
                    <a:gd name="T2" fmla="+- 0 2393 2393"/>
                    <a:gd name="T3" fmla="*/ 2393 h 70"/>
                    <a:gd name="T4" fmla="+- 0 2647 2647"/>
                    <a:gd name="T5" fmla="*/ T4 w 70"/>
                    <a:gd name="T6" fmla="+- 0 2428 2393"/>
                    <a:gd name="T7" fmla="*/ 2428 h 70"/>
                    <a:gd name="T8" fmla="+- 0 2717 2647"/>
                    <a:gd name="T9" fmla="*/ T8 w 70"/>
                    <a:gd name="T10" fmla="+- 0 2463 2393"/>
                    <a:gd name="T11" fmla="*/ 2463 h 70"/>
                    <a:gd name="T12" fmla="+- 0 2717 2647"/>
                    <a:gd name="T13" fmla="*/ T12 w 70"/>
                    <a:gd name="T14" fmla="+- 0 2393 2393"/>
                    <a:gd name="T15" fmla="*/ 2393 h 70"/>
                  </a:gdLst>
                  <a:ahLst/>
                  <a:cxnLst>
                    <a:cxn ang="0">
                      <a:pos x="T1" y="T3"/>
                    </a:cxn>
                    <a:cxn ang="0">
                      <a:pos x="T5" y="T7"/>
                    </a:cxn>
                    <a:cxn ang="0">
                      <a:pos x="T9" y="T11"/>
                    </a:cxn>
                    <a:cxn ang="0">
                      <a:pos x="T13" y="T15"/>
                    </a:cxn>
                  </a:cxnLst>
                  <a:rect l="0" t="0" r="r" b="b"/>
                  <a:pathLst>
                    <a:path w="70" h="70">
                      <a:moveTo>
                        <a:pt x="70" y="0"/>
                      </a:moveTo>
                      <a:lnTo>
                        <a:pt x="0" y="35"/>
                      </a:lnTo>
                      <a:lnTo>
                        <a:pt x="70" y="70"/>
                      </a:lnTo>
                      <a:lnTo>
                        <a:pt x="7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48"/>
              <p:cNvGrpSpPr>
                <a:grpSpLocks/>
              </p:cNvGrpSpPr>
              <p:nvPr/>
            </p:nvGrpSpPr>
            <p:grpSpPr bwMode="auto">
              <a:xfrm>
                <a:off x="2469273" y="4137874"/>
                <a:ext cx="75555" cy="75574"/>
                <a:chOff x="2647" y="2393"/>
                <a:chExt cx="70" cy="70"/>
              </a:xfrm>
            </p:grpSpPr>
            <p:sp>
              <p:nvSpPr>
                <p:cNvPr id="69" name="Freeform 49"/>
                <p:cNvSpPr>
                  <a:spLocks/>
                </p:cNvSpPr>
                <p:nvPr/>
              </p:nvSpPr>
              <p:spPr bwMode="auto">
                <a:xfrm>
                  <a:off x="2647" y="2393"/>
                  <a:ext cx="70" cy="70"/>
                </a:xfrm>
                <a:custGeom>
                  <a:avLst/>
                  <a:gdLst>
                    <a:gd name="T0" fmla="+- 0 2717 2647"/>
                    <a:gd name="T1" fmla="*/ T0 w 70"/>
                    <a:gd name="T2" fmla="+- 0 2428 2393"/>
                    <a:gd name="T3" fmla="*/ 2428 h 70"/>
                    <a:gd name="T4" fmla="+- 0 2717 2647"/>
                    <a:gd name="T5" fmla="*/ T4 w 70"/>
                    <a:gd name="T6" fmla="+- 0 2463 2393"/>
                    <a:gd name="T7" fmla="*/ 2463 h 70"/>
                    <a:gd name="T8" fmla="+- 0 2647 2647"/>
                    <a:gd name="T9" fmla="*/ T8 w 70"/>
                    <a:gd name="T10" fmla="+- 0 2428 2393"/>
                    <a:gd name="T11" fmla="*/ 2428 h 70"/>
                    <a:gd name="T12" fmla="+- 0 2717 2647"/>
                    <a:gd name="T13" fmla="*/ T12 w 70"/>
                    <a:gd name="T14" fmla="+- 0 2393 2393"/>
                    <a:gd name="T15" fmla="*/ 2393 h 70"/>
                    <a:gd name="T16" fmla="+- 0 2717 2647"/>
                    <a:gd name="T17" fmla="*/ T16 w 70"/>
                    <a:gd name="T18" fmla="+- 0 2428 2393"/>
                    <a:gd name="T19" fmla="*/ 2428 h 70"/>
                  </a:gdLst>
                  <a:ahLst/>
                  <a:cxnLst>
                    <a:cxn ang="0">
                      <a:pos x="T1" y="T3"/>
                    </a:cxn>
                    <a:cxn ang="0">
                      <a:pos x="T5" y="T7"/>
                    </a:cxn>
                    <a:cxn ang="0">
                      <a:pos x="T9" y="T11"/>
                    </a:cxn>
                    <a:cxn ang="0">
                      <a:pos x="T13" y="T15"/>
                    </a:cxn>
                    <a:cxn ang="0">
                      <a:pos x="T17" y="T19"/>
                    </a:cxn>
                  </a:cxnLst>
                  <a:rect l="0" t="0" r="r" b="b"/>
                  <a:pathLst>
                    <a:path w="70" h="70">
                      <a:moveTo>
                        <a:pt x="70" y="35"/>
                      </a:moveTo>
                      <a:lnTo>
                        <a:pt x="70" y="70"/>
                      </a:lnTo>
                      <a:lnTo>
                        <a:pt x="0" y="35"/>
                      </a:lnTo>
                      <a:lnTo>
                        <a:pt x="70" y="0"/>
                      </a:lnTo>
                      <a:lnTo>
                        <a:pt x="70" y="35"/>
                      </a:lnTo>
                      <a:close/>
                    </a:path>
                  </a:pathLst>
                </a:custGeom>
                <a:noFill/>
                <a:ln w="442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46"/>
              <p:cNvGrpSpPr>
                <a:grpSpLocks/>
              </p:cNvGrpSpPr>
              <p:nvPr/>
            </p:nvGrpSpPr>
            <p:grpSpPr bwMode="auto">
              <a:xfrm>
                <a:off x="5026270" y="2671739"/>
                <a:ext cx="1052373" cy="2707708"/>
                <a:chOff x="5016" y="1035"/>
                <a:chExt cx="975" cy="2508"/>
              </a:xfrm>
            </p:grpSpPr>
            <p:sp>
              <p:nvSpPr>
                <p:cNvPr id="68" name="Freeform 47"/>
                <p:cNvSpPr>
                  <a:spLocks/>
                </p:cNvSpPr>
                <p:nvPr/>
              </p:nvSpPr>
              <p:spPr bwMode="auto">
                <a:xfrm>
                  <a:off x="5016" y="1035"/>
                  <a:ext cx="975" cy="2508"/>
                </a:xfrm>
                <a:custGeom>
                  <a:avLst/>
                  <a:gdLst>
                    <a:gd name="T0" fmla="+- 0 5016 5016"/>
                    <a:gd name="T1" fmla="*/ T0 w 975"/>
                    <a:gd name="T2" fmla="+- 0 3543 1035"/>
                    <a:gd name="T3" fmla="*/ 3543 h 2508"/>
                    <a:gd name="T4" fmla="+- 0 5992 5016"/>
                    <a:gd name="T5" fmla="*/ T4 w 975"/>
                    <a:gd name="T6" fmla="+- 0 3543 1035"/>
                    <a:gd name="T7" fmla="*/ 3543 h 2508"/>
                    <a:gd name="T8" fmla="+- 0 5992 5016"/>
                    <a:gd name="T9" fmla="*/ T8 w 975"/>
                    <a:gd name="T10" fmla="+- 0 1035 1035"/>
                    <a:gd name="T11" fmla="*/ 1035 h 2508"/>
                    <a:gd name="T12" fmla="+- 0 5783 5016"/>
                    <a:gd name="T13" fmla="*/ T12 w 975"/>
                    <a:gd name="T14" fmla="+- 0 1035 1035"/>
                    <a:gd name="T15" fmla="*/ 1035 h 2508"/>
                  </a:gdLst>
                  <a:ahLst/>
                  <a:cxnLst>
                    <a:cxn ang="0">
                      <a:pos x="T1" y="T3"/>
                    </a:cxn>
                    <a:cxn ang="0">
                      <a:pos x="T5" y="T7"/>
                    </a:cxn>
                    <a:cxn ang="0">
                      <a:pos x="T9" y="T11"/>
                    </a:cxn>
                    <a:cxn ang="0">
                      <a:pos x="T13" y="T15"/>
                    </a:cxn>
                  </a:cxnLst>
                  <a:rect l="0" t="0" r="r" b="b"/>
                  <a:pathLst>
                    <a:path w="975" h="2508">
                      <a:moveTo>
                        <a:pt x="0" y="2508"/>
                      </a:moveTo>
                      <a:lnTo>
                        <a:pt x="976" y="2508"/>
                      </a:lnTo>
                      <a:lnTo>
                        <a:pt x="976" y="0"/>
                      </a:lnTo>
                      <a:lnTo>
                        <a:pt x="767" y="0"/>
                      </a:lnTo>
                    </a:path>
                  </a:pathLst>
                </a:custGeom>
                <a:noFill/>
                <a:ln w="88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44"/>
              <p:cNvGrpSpPr>
                <a:grpSpLocks/>
              </p:cNvGrpSpPr>
              <p:nvPr/>
            </p:nvGrpSpPr>
            <p:grpSpPr bwMode="auto">
              <a:xfrm>
                <a:off x="5778582" y="2633952"/>
                <a:ext cx="75555" cy="75574"/>
                <a:chOff x="5713" y="1000"/>
                <a:chExt cx="70" cy="70"/>
              </a:xfrm>
            </p:grpSpPr>
            <p:sp>
              <p:nvSpPr>
                <p:cNvPr id="67" name="Freeform 45"/>
                <p:cNvSpPr>
                  <a:spLocks/>
                </p:cNvSpPr>
                <p:nvPr/>
              </p:nvSpPr>
              <p:spPr bwMode="auto">
                <a:xfrm>
                  <a:off x="5713" y="1000"/>
                  <a:ext cx="70" cy="70"/>
                </a:xfrm>
                <a:custGeom>
                  <a:avLst/>
                  <a:gdLst>
                    <a:gd name="T0" fmla="+- 0 5783 5713"/>
                    <a:gd name="T1" fmla="*/ T0 w 70"/>
                    <a:gd name="T2" fmla="+- 0 1000 1000"/>
                    <a:gd name="T3" fmla="*/ 1000 h 70"/>
                    <a:gd name="T4" fmla="+- 0 5713 5713"/>
                    <a:gd name="T5" fmla="*/ T4 w 70"/>
                    <a:gd name="T6" fmla="+- 0 1035 1000"/>
                    <a:gd name="T7" fmla="*/ 1035 h 70"/>
                    <a:gd name="T8" fmla="+- 0 5783 5713"/>
                    <a:gd name="T9" fmla="*/ T8 w 70"/>
                    <a:gd name="T10" fmla="+- 0 1070 1000"/>
                    <a:gd name="T11" fmla="*/ 1070 h 70"/>
                    <a:gd name="T12" fmla="+- 0 5783 5713"/>
                    <a:gd name="T13" fmla="*/ T12 w 70"/>
                    <a:gd name="T14" fmla="+- 0 1000 1000"/>
                    <a:gd name="T15" fmla="*/ 1000 h 70"/>
                  </a:gdLst>
                  <a:ahLst/>
                  <a:cxnLst>
                    <a:cxn ang="0">
                      <a:pos x="T1" y="T3"/>
                    </a:cxn>
                    <a:cxn ang="0">
                      <a:pos x="T5" y="T7"/>
                    </a:cxn>
                    <a:cxn ang="0">
                      <a:pos x="T9" y="T11"/>
                    </a:cxn>
                    <a:cxn ang="0">
                      <a:pos x="T13" y="T15"/>
                    </a:cxn>
                  </a:cxnLst>
                  <a:rect l="0" t="0" r="r" b="b"/>
                  <a:pathLst>
                    <a:path w="70" h="70">
                      <a:moveTo>
                        <a:pt x="70" y="0"/>
                      </a:moveTo>
                      <a:lnTo>
                        <a:pt x="0" y="35"/>
                      </a:lnTo>
                      <a:lnTo>
                        <a:pt x="70" y="70"/>
                      </a:lnTo>
                      <a:lnTo>
                        <a:pt x="7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2"/>
              <p:cNvGrpSpPr>
                <a:grpSpLocks/>
              </p:cNvGrpSpPr>
              <p:nvPr/>
            </p:nvGrpSpPr>
            <p:grpSpPr bwMode="auto">
              <a:xfrm>
                <a:off x="5778582" y="2633952"/>
                <a:ext cx="75555" cy="75574"/>
                <a:chOff x="5713" y="1000"/>
                <a:chExt cx="70" cy="70"/>
              </a:xfrm>
            </p:grpSpPr>
            <p:sp>
              <p:nvSpPr>
                <p:cNvPr id="66" name="Freeform 43"/>
                <p:cNvSpPr>
                  <a:spLocks/>
                </p:cNvSpPr>
                <p:nvPr/>
              </p:nvSpPr>
              <p:spPr bwMode="auto">
                <a:xfrm>
                  <a:off x="5713" y="1000"/>
                  <a:ext cx="70" cy="70"/>
                </a:xfrm>
                <a:custGeom>
                  <a:avLst/>
                  <a:gdLst>
                    <a:gd name="T0" fmla="+- 0 5783 5713"/>
                    <a:gd name="T1" fmla="*/ T0 w 70"/>
                    <a:gd name="T2" fmla="+- 0 1035 1000"/>
                    <a:gd name="T3" fmla="*/ 1035 h 70"/>
                    <a:gd name="T4" fmla="+- 0 5783 5713"/>
                    <a:gd name="T5" fmla="*/ T4 w 70"/>
                    <a:gd name="T6" fmla="+- 0 1070 1000"/>
                    <a:gd name="T7" fmla="*/ 1070 h 70"/>
                    <a:gd name="T8" fmla="+- 0 5713 5713"/>
                    <a:gd name="T9" fmla="*/ T8 w 70"/>
                    <a:gd name="T10" fmla="+- 0 1035 1000"/>
                    <a:gd name="T11" fmla="*/ 1035 h 70"/>
                    <a:gd name="T12" fmla="+- 0 5783 5713"/>
                    <a:gd name="T13" fmla="*/ T12 w 70"/>
                    <a:gd name="T14" fmla="+- 0 1000 1000"/>
                    <a:gd name="T15" fmla="*/ 1000 h 70"/>
                    <a:gd name="T16" fmla="+- 0 5783 5713"/>
                    <a:gd name="T17" fmla="*/ T16 w 70"/>
                    <a:gd name="T18" fmla="+- 0 1035 1000"/>
                    <a:gd name="T19" fmla="*/ 1035 h 70"/>
                  </a:gdLst>
                  <a:ahLst/>
                  <a:cxnLst>
                    <a:cxn ang="0">
                      <a:pos x="T1" y="T3"/>
                    </a:cxn>
                    <a:cxn ang="0">
                      <a:pos x="T5" y="T7"/>
                    </a:cxn>
                    <a:cxn ang="0">
                      <a:pos x="T9" y="T11"/>
                    </a:cxn>
                    <a:cxn ang="0">
                      <a:pos x="T13" y="T15"/>
                    </a:cxn>
                    <a:cxn ang="0">
                      <a:pos x="T17" y="T19"/>
                    </a:cxn>
                  </a:cxnLst>
                  <a:rect l="0" t="0" r="r" b="b"/>
                  <a:pathLst>
                    <a:path w="70" h="70">
                      <a:moveTo>
                        <a:pt x="70" y="35"/>
                      </a:moveTo>
                      <a:lnTo>
                        <a:pt x="70" y="70"/>
                      </a:lnTo>
                      <a:lnTo>
                        <a:pt x="0" y="35"/>
                      </a:lnTo>
                      <a:lnTo>
                        <a:pt x="70" y="0"/>
                      </a:lnTo>
                      <a:lnTo>
                        <a:pt x="70" y="35"/>
                      </a:lnTo>
                      <a:close/>
                    </a:path>
                  </a:pathLst>
                </a:custGeom>
                <a:noFill/>
                <a:ln w="4424">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6" name="TextBox 85"/>
              <p:cNvSpPr txBox="1"/>
              <p:nvPr/>
            </p:nvSpPr>
            <p:spPr>
              <a:xfrm>
                <a:off x="4800599" y="1981200"/>
                <a:ext cx="1053537" cy="1323439"/>
              </a:xfrm>
              <a:prstGeom prst="rect">
                <a:avLst/>
              </a:prstGeom>
              <a:noFill/>
            </p:spPr>
            <p:txBody>
              <a:bodyPr wrap="square" rtlCol="0">
                <a:spAutoFit/>
              </a:bodyPr>
              <a:lstStyle/>
              <a:p>
                <a:r>
                  <a:rPr lang="en-US" sz="1600" dirty="0"/>
                  <a:t>code </a:t>
                </a:r>
              </a:p>
              <a:p>
                <a:r>
                  <a:rPr lang="en-US" sz="1600" dirty="0"/>
                  <a:t>static data </a:t>
                </a:r>
              </a:p>
              <a:p>
                <a:r>
                  <a:rPr lang="en-US" sz="1600" dirty="0"/>
                  <a:t>heap</a:t>
                </a:r>
              </a:p>
              <a:p>
                <a:r>
                  <a:rPr lang="en-US" sz="1600" dirty="0"/>
                  <a:t>  </a:t>
                </a:r>
              </a:p>
              <a:p>
                <a:r>
                  <a:rPr lang="en-US" sz="1600" dirty="0"/>
                  <a:t>stack</a:t>
                </a:r>
              </a:p>
            </p:txBody>
          </p:sp>
          <p:sp>
            <p:nvSpPr>
              <p:cNvPr id="87" name="TextBox 86"/>
              <p:cNvSpPr txBox="1"/>
              <p:nvPr/>
            </p:nvSpPr>
            <p:spPr>
              <a:xfrm>
                <a:off x="3962400" y="5611688"/>
                <a:ext cx="1363399" cy="446892"/>
              </a:xfrm>
              <a:prstGeom prst="rect">
                <a:avLst/>
              </a:prstGeom>
              <a:noFill/>
            </p:spPr>
            <p:txBody>
              <a:bodyPr wrap="square" rtlCol="0">
                <a:spAutoFit/>
              </a:bodyPr>
              <a:lstStyle/>
              <a:p>
                <a:r>
                  <a:rPr lang="en-US" b="1" dirty="0">
                    <a:solidFill>
                      <a:srgbClr val="C00000"/>
                    </a:solidFill>
                  </a:rPr>
                  <a:t>Program</a:t>
                </a:r>
              </a:p>
            </p:txBody>
          </p:sp>
          <p:sp>
            <p:nvSpPr>
              <p:cNvPr id="89" name="Freeform 73"/>
              <p:cNvSpPr>
                <a:spLocks/>
              </p:cNvSpPr>
              <p:nvPr/>
            </p:nvSpPr>
            <p:spPr bwMode="auto">
              <a:xfrm>
                <a:off x="3962400" y="5181600"/>
                <a:ext cx="1015675" cy="471844"/>
              </a:xfrm>
              <a:custGeom>
                <a:avLst/>
                <a:gdLst>
                  <a:gd name="T0" fmla="+- 0 4807 4807"/>
                  <a:gd name="T1" fmla="*/ T0 w 836"/>
                  <a:gd name="T2" fmla="+- 0 1662 408"/>
                  <a:gd name="T3" fmla="*/ 1662 h 1254"/>
                  <a:gd name="T4" fmla="+- 0 5643 4807"/>
                  <a:gd name="T5" fmla="*/ T4 w 836"/>
                  <a:gd name="T6" fmla="+- 0 1662 408"/>
                  <a:gd name="T7" fmla="*/ 1662 h 1254"/>
                  <a:gd name="T8" fmla="+- 0 5643 4807"/>
                  <a:gd name="T9" fmla="*/ T8 w 836"/>
                  <a:gd name="T10" fmla="+- 0 408 408"/>
                  <a:gd name="T11" fmla="*/ 408 h 1254"/>
                  <a:gd name="T12" fmla="+- 0 4807 4807"/>
                  <a:gd name="T13" fmla="*/ T12 w 836"/>
                  <a:gd name="T14" fmla="+- 0 408 408"/>
                  <a:gd name="T15" fmla="*/ 408 h 1254"/>
                  <a:gd name="T16" fmla="+- 0 4807 4807"/>
                  <a:gd name="T17" fmla="*/ T16 w 836"/>
                  <a:gd name="T18" fmla="+- 0 1662 408"/>
                  <a:gd name="T19" fmla="*/ 1662 h 1254"/>
                </a:gdLst>
                <a:ahLst/>
                <a:cxnLst>
                  <a:cxn ang="0">
                    <a:pos x="T1" y="T3"/>
                  </a:cxn>
                  <a:cxn ang="0">
                    <a:pos x="T5" y="T7"/>
                  </a:cxn>
                  <a:cxn ang="0">
                    <a:pos x="T9" y="T11"/>
                  </a:cxn>
                  <a:cxn ang="0">
                    <a:pos x="T13" y="T15"/>
                  </a:cxn>
                  <a:cxn ang="0">
                    <a:pos x="T17" y="T19"/>
                  </a:cxn>
                </a:cxnLst>
                <a:rect l="0" t="0" r="r" b="b"/>
                <a:pathLst>
                  <a:path w="836" h="1254">
                    <a:moveTo>
                      <a:pt x="0" y="1254"/>
                    </a:moveTo>
                    <a:lnTo>
                      <a:pt x="836" y="1254"/>
                    </a:lnTo>
                    <a:lnTo>
                      <a:pt x="836" y="0"/>
                    </a:lnTo>
                    <a:lnTo>
                      <a:pt x="0" y="0"/>
                    </a:lnTo>
                    <a:lnTo>
                      <a:pt x="0" y="1254"/>
                    </a:lnTo>
                    <a:close/>
                  </a:path>
                </a:pathLst>
              </a:custGeom>
              <a:noFill/>
              <a:ln w="8849">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TextBox 89"/>
              <p:cNvSpPr txBox="1"/>
              <p:nvPr/>
            </p:nvSpPr>
            <p:spPr>
              <a:xfrm>
                <a:off x="3970601" y="5130225"/>
                <a:ext cx="1363399" cy="584775"/>
              </a:xfrm>
              <a:prstGeom prst="rect">
                <a:avLst/>
              </a:prstGeom>
              <a:noFill/>
            </p:spPr>
            <p:txBody>
              <a:bodyPr wrap="square" rtlCol="0">
                <a:spAutoFit/>
              </a:bodyPr>
              <a:lstStyle/>
              <a:p>
                <a:r>
                  <a:rPr lang="en-US" sz="1600" dirty="0"/>
                  <a:t>code </a:t>
                </a:r>
              </a:p>
              <a:p>
                <a:r>
                  <a:rPr lang="en-US" sz="1600" dirty="0"/>
                  <a:t>static data</a:t>
                </a:r>
              </a:p>
            </p:txBody>
          </p:sp>
          <p:sp>
            <p:nvSpPr>
              <p:cNvPr id="91" name="TextBox 90"/>
              <p:cNvSpPr txBox="1"/>
              <p:nvPr/>
            </p:nvSpPr>
            <p:spPr>
              <a:xfrm>
                <a:off x="4732601" y="3276600"/>
                <a:ext cx="1363399" cy="369332"/>
              </a:xfrm>
              <a:prstGeom prst="rect">
                <a:avLst/>
              </a:prstGeom>
              <a:noFill/>
            </p:spPr>
            <p:txBody>
              <a:bodyPr wrap="square" rtlCol="0">
                <a:spAutoFit/>
              </a:bodyPr>
              <a:lstStyle/>
              <a:p>
                <a:r>
                  <a:rPr lang="en-US" b="1" dirty="0">
                    <a:solidFill>
                      <a:srgbClr val="C00000"/>
                    </a:solidFill>
                  </a:rPr>
                  <a:t>Process</a:t>
                </a:r>
              </a:p>
            </p:txBody>
          </p:sp>
          <p:sp>
            <p:nvSpPr>
              <p:cNvPr id="93" name="TextBox 92"/>
              <p:cNvSpPr txBox="1"/>
              <p:nvPr/>
            </p:nvSpPr>
            <p:spPr>
              <a:xfrm>
                <a:off x="6530894" y="2302407"/>
                <a:ext cx="1470106" cy="461665"/>
              </a:xfrm>
              <a:prstGeom prst="rect">
                <a:avLst/>
              </a:prstGeom>
              <a:noFill/>
            </p:spPr>
            <p:txBody>
              <a:bodyPr wrap="square" rtlCol="0">
                <a:spAutoFit/>
              </a:bodyPr>
              <a:lstStyle/>
              <a:p>
                <a:pPr algn="ctr"/>
                <a:r>
                  <a:rPr lang="en-US" sz="2400" b="1" dirty="0"/>
                  <a:t>Memory</a:t>
                </a:r>
              </a:p>
            </p:txBody>
          </p:sp>
          <p:sp>
            <p:nvSpPr>
              <p:cNvPr id="94" name="TextBox 93"/>
              <p:cNvSpPr txBox="1"/>
              <p:nvPr/>
            </p:nvSpPr>
            <p:spPr>
              <a:xfrm>
                <a:off x="2971800" y="5417522"/>
                <a:ext cx="859319" cy="461665"/>
              </a:xfrm>
              <a:prstGeom prst="rect">
                <a:avLst/>
              </a:prstGeom>
              <a:noFill/>
            </p:spPr>
            <p:txBody>
              <a:bodyPr wrap="square" rtlCol="0">
                <a:spAutoFit/>
              </a:bodyPr>
              <a:lstStyle/>
              <a:p>
                <a:pPr algn="ctr"/>
                <a:r>
                  <a:rPr lang="en-US" sz="2400" b="1" dirty="0"/>
                  <a:t>Disk</a:t>
                </a:r>
              </a:p>
            </p:txBody>
          </p:sp>
          <p:sp>
            <p:nvSpPr>
              <p:cNvPr id="95" name="TextBox 94"/>
              <p:cNvSpPr txBox="1"/>
              <p:nvPr/>
            </p:nvSpPr>
            <p:spPr>
              <a:xfrm>
                <a:off x="1524000" y="2286000"/>
                <a:ext cx="1012906" cy="478072"/>
              </a:xfrm>
              <a:prstGeom prst="rect">
                <a:avLst/>
              </a:prstGeom>
              <a:noFill/>
            </p:spPr>
            <p:txBody>
              <a:bodyPr wrap="square" rtlCol="0">
                <a:spAutoFit/>
              </a:bodyPr>
              <a:lstStyle/>
              <a:p>
                <a:pPr algn="ctr"/>
                <a:r>
                  <a:rPr lang="en-US" sz="2400" b="1" dirty="0"/>
                  <a:t>CPU</a:t>
                </a:r>
              </a:p>
            </p:txBody>
          </p:sp>
        </p:grpSp>
        <p:sp>
          <p:nvSpPr>
            <p:cNvPr id="97" name="TextBox 96"/>
            <p:cNvSpPr txBox="1"/>
            <p:nvPr/>
          </p:nvSpPr>
          <p:spPr>
            <a:xfrm>
              <a:off x="6172200" y="4953000"/>
              <a:ext cx="1099937" cy="461665"/>
            </a:xfrm>
            <a:prstGeom prst="rect">
              <a:avLst/>
            </a:prstGeom>
            <a:noFill/>
          </p:spPr>
          <p:txBody>
            <a:bodyPr wrap="square" rtlCol="0">
              <a:spAutoFit/>
            </a:bodyPr>
            <a:lstStyle/>
            <a:p>
              <a:r>
                <a:rPr lang="en-US" sz="2400" b="1" dirty="0">
                  <a:solidFill>
                    <a:srgbClr val="C00000"/>
                  </a:solidFill>
                </a:rPr>
                <a:t>Create</a:t>
              </a:r>
            </a:p>
          </p:txBody>
        </p:sp>
      </p:grpSp>
    </p:spTree>
    <p:extLst>
      <p:ext uri="{BB962C8B-B14F-4D97-AF65-F5344CB8AC3E}">
        <p14:creationId xmlns:p14="http://schemas.microsoft.com/office/powerpoint/2010/main" val="391898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a:t>
            </a:r>
            <a:endParaRPr lang="th-TH" dirty="0"/>
          </a:p>
        </p:txBody>
      </p:sp>
      <p:sp>
        <p:nvSpPr>
          <p:cNvPr id="3" name="Content Placeholder 2"/>
          <p:cNvSpPr>
            <a:spLocks noGrp="1"/>
          </p:cNvSpPr>
          <p:nvPr>
            <p:ph idx="1"/>
          </p:nvPr>
        </p:nvSpPr>
        <p:spPr>
          <a:xfrm>
            <a:off x="457200" y="1371600"/>
            <a:ext cx="8229600" cy="2438400"/>
          </a:xfrm>
        </p:spPr>
        <p:txBody>
          <a:bodyPr>
            <a:normAutofit/>
          </a:bodyPr>
          <a:lstStyle/>
          <a:p>
            <a:r>
              <a:rPr lang="en-US" sz="2800" dirty="0">
                <a:solidFill>
                  <a:srgbClr val="C00000"/>
                </a:solidFill>
              </a:rPr>
              <a:t>Running:</a:t>
            </a:r>
            <a:r>
              <a:rPr lang="en-US" sz="2800" dirty="0"/>
              <a:t> a process is running on a processor</a:t>
            </a:r>
          </a:p>
          <a:p>
            <a:r>
              <a:rPr lang="en-US" sz="2800" dirty="0">
                <a:solidFill>
                  <a:srgbClr val="C00000"/>
                </a:solidFill>
              </a:rPr>
              <a:t>Ready:</a:t>
            </a:r>
            <a:r>
              <a:rPr lang="en-US" sz="2800" dirty="0"/>
              <a:t> a process is ready to run</a:t>
            </a:r>
          </a:p>
          <a:p>
            <a:r>
              <a:rPr lang="en-US" sz="2800" dirty="0">
                <a:solidFill>
                  <a:srgbClr val="C00000"/>
                </a:solidFill>
              </a:rPr>
              <a:t>Blocked:</a:t>
            </a:r>
            <a:r>
              <a:rPr lang="en-US" sz="2800" dirty="0"/>
              <a:t> a process has performed some operation that means it not ready to run, it is then suspended </a:t>
            </a:r>
            <a:endParaRPr lang="th-TH" sz="2800" dirty="0"/>
          </a:p>
        </p:txBody>
      </p:sp>
      <p:pic>
        <p:nvPicPr>
          <p:cNvPr id="1027" name="Picture 3"/>
          <p:cNvPicPr>
            <a:picLocks noChangeAspect="1" noChangeArrowheads="1"/>
          </p:cNvPicPr>
          <p:nvPr/>
        </p:nvPicPr>
        <p:blipFill>
          <a:blip r:embed="rId3" cstate="print"/>
          <a:srcRect l="35000" t="21852" r="42500" b="41852"/>
          <a:stretch>
            <a:fillRect/>
          </a:stretch>
        </p:blipFill>
        <p:spPr bwMode="auto">
          <a:xfrm>
            <a:off x="2645229" y="3505200"/>
            <a:ext cx="3526971" cy="3200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Data Structure</a:t>
            </a:r>
            <a:endParaRPr lang="th-TH" dirty="0"/>
          </a:p>
        </p:txBody>
      </p:sp>
      <p:sp>
        <p:nvSpPr>
          <p:cNvPr id="3" name="Content Placeholder 2"/>
          <p:cNvSpPr>
            <a:spLocks noGrp="1"/>
          </p:cNvSpPr>
          <p:nvPr>
            <p:ph idx="1"/>
          </p:nvPr>
        </p:nvSpPr>
        <p:spPr>
          <a:xfrm>
            <a:off x="457200" y="1600200"/>
            <a:ext cx="8382000" cy="4724400"/>
          </a:xfrm>
        </p:spPr>
        <p:txBody>
          <a:bodyPr>
            <a:noAutofit/>
          </a:bodyPr>
          <a:lstStyle/>
          <a:p>
            <a:pPr>
              <a:lnSpc>
                <a:spcPct val="120000"/>
              </a:lnSpc>
            </a:pPr>
            <a:r>
              <a:rPr lang="en-US" sz="2400" dirty="0"/>
              <a:t>The OS is a program, and like any program, it has some key data structures that track various relevant pieces of information </a:t>
            </a:r>
          </a:p>
          <a:p>
            <a:pPr>
              <a:lnSpc>
                <a:spcPct val="120000"/>
              </a:lnSpc>
            </a:pPr>
            <a:r>
              <a:rPr lang="en-US" sz="2400" dirty="0"/>
              <a:t>The OS will</a:t>
            </a:r>
          </a:p>
          <a:p>
            <a:pPr lvl="1">
              <a:lnSpc>
                <a:spcPct val="120000"/>
              </a:lnSpc>
            </a:pPr>
            <a:r>
              <a:rPr lang="en-US" sz="2200" dirty="0"/>
              <a:t>keep process lists for all processes that are ready and running</a:t>
            </a:r>
          </a:p>
          <a:p>
            <a:pPr lvl="1">
              <a:lnSpc>
                <a:spcPct val="120000"/>
              </a:lnSpc>
            </a:pPr>
            <a:r>
              <a:rPr lang="en-US" sz="2200" dirty="0"/>
              <a:t>keep track of  blocked processes – when the I/O event completes, wake up the right process</a:t>
            </a:r>
          </a:p>
          <a:p>
            <a:pPr lvl="1">
              <a:lnSpc>
                <a:spcPct val="120000"/>
              </a:lnSpc>
            </a:pPr>
            <a:r>
              <a:rPr lang="en-US" sz="2200" dirty="0"/>
              <a:t>keep track of register context (registers’ states) and save it to memory if a process is blocked</a:t>
            </a:r>
          </a:p>
          <a:p>
            <a:pPr>
              <a:lnSpc>
                <a:spcPct val="120000"/>
              </a:lnSpc>
            </a:pPr>
            <a:r>
              <a:rPr lang="en-US" sz="2400" dirty="0"/>
              <a:t>The individual structure that stores information about a process is called the Process Control Block (PCB)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OS Data Structure</a:t>
            </a:r>
          </a:p>
        </p:txBody>
      </p:sp>
      <p:sp>
        <p:nvSpPr>
          <p:cNvPr id="3" name="Content Placeholder 2"/>
          <p:cNvSpPr>
            <a:spLocks noGrp="1"/>
          </p:cNvSpPr>
          <p:nvPr>
            <p:ph idx="1"/>
          </p:nvPr>
        </p:nvSpPr>
        <p:spPr/>
        <p:txBody>
          <a:bodyPr>
            <a:normAutofit lnSpcReduction="10000"/>
          </a:bodyPr>
          <a:lstStyle/>
          <a:p>
            <a:pPr>
              <a:lnSpc>
                <a:spcPct val="110000"/>
              </a:lnSpc>
            </a:pPr>
            <a:r>
              <a:rPr lang="en-US" sz="2600" dirty="0"/>
              <a:t>The Process Control Block (PCB) stores information associated with each process:</a:t>
            </a:r>
          </a:p>
          <a:p>
            <a:pPr lvl="1" fontAlgn="ctr">
              <a:lnSpc>
                <a:spcPct val="110000"/>
              </a:lnSpc>
            </a:pPr>
            <a:r>
              <a:rPr lang="en-US" sz="2400" dirty="0"/>
              <a:t>Process identity</a:t>
            </a:r>
          </a:p>
          <a:p>
            <a:pPr lvl="1" fontAlgn="ctr">
              <a:lnSpc>
                <a:spcPct val="110000"/>
              </a:lnSpc>
            </a:pPr>
            <a:r>
              <a:rPr lang="en-US" sz="2400" dirty="0"/>
              <a:t>Process state</a:t>
            </a:r>
          </a:p>
          <a:p>
            <a:pPr lvl="1" fontAlgn="ctr">
              <a:lnSpc>
                <a:spcPct val="110000"/>
              </a:lnSpc>
            </a:pPr>
            <a:r>
              <a:rPr lang="en-US" sz="2400" dirty="0"/>
              <a:t>Program counter</a:t>
            </a:r>
          </a:p>
          <a:p>
            <a:pPr lvl="1" fontAlgn="ctr">
              <a:lnSpc>
                <a:spcPct val="110000"/>
              </a:lnSpc>
            </a:pPr>
            <a:r>
              <a:rPr lang="en-US" sz="2400" dirty="0"/>
              <a:t>CPU registers</a:t>
            </a:r>
          </a:p>
          <a:p>
            <a:pPr lvl="1" fontAlgn="ctr">
              <a:lnSpc>
                <a:spcPct val="110000"/>
              </a:lnSpc>
            </a:pPr>
            <a:r>
              <a:rPr lang="en-US" sz="2400" dirty="0"/>
              <a:t>CPU scheduling information</a:t>
            </a:r>
          </a:p>
          <a:p>
            <a:pPr lvl="1" fontAlgn="ctr">
              <a:lnSpc>
                <a:spcPct val="110000"/>
              </a:lnSpc>
            </a:pPr>
            <a:r>
              <a:rPr lang="en-US" sz="2400" dirty="0"/>
              <a:t>Memory-management information</a:t>
            </a:r>
          </a:p>
          <a:p>
            <a:pPr lvl="1" fontAlgn="ctr">
              <a:lnSpc>
                <a:spcPct val="110000"/>
              </a:lnSpc>
            </a:pPr>
            <a:r>
              <a:rPr lang="en-US" sz="2400" dirty="0"/>
              <a:t>Accounting information</a:t>
            </a:r>
          </a:p>
          <a:p>
            <a:pPr lvl="1" fontAlgn="ctr">
              <a:lnSpc>
                <a:spcPct val="110000"/>
              </a:lnSpc>
            </a:pPr>
            <a:r>
              <a:rPr lang="en-US" sz="2400" dirty="0"/>
              <a:t>I/O status information</a:t>
            </a:r>
          </a:p>
          <a:p>
            <a:endParaRPr lang="en-US" dirty="0"/>
          </a:p>
        </p:txBody>
      </p:sp>
    </p:spTree>
    <p:extLst>
      <p:ext uri="{BB962C8B-B14F-4D97-AF65-F5344CB8AC3E}">
        <p14:creationId xmlns:p14="http://schemas.microsoft.com/office/powerpoint/2010/main" val="343772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4069</Words>
  <Application>Microsoft Office PowerPoint</Application>
  <PresentationFormat>On-screen Show (4:3)</PresentationFormat>
  <Paragraphs>440</Paragraphs>
  <Slides>38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Angsana New</vt:lpstr>
      <vt:lpstr>Arial</vt:lpstr>
      <vt:lpstr>Calibri</vt:lpstr>
      <vt:lpstr>Cordia New</vt:lpstr>
      <vt:lpstr>Times New Roman</vt:lpstr>
      <vt:lpstr>Wingdings</vt:lpstr>
      <vt:lpstr>Office Theme</vt:lpstr>
      <vt:lpstr>CPE326 Operating Systems Lecture 2: Process and Process APIs</vt:lpstr>
      <vt:lpstr>Process and OS</vt:lpstr>
      <vt:lpstr>What is a Process? </vt:lpstr>
      <vt:lpstr>A Process has …</vt:lpstr>
      <vt:lpstr>Typical Process APIs</vt:lpstr>
      <vt:lpstr>From Program to Process</vt:lpstr>
      <vt:lpstr>Process State</vt:lpstr>
      <vt:lpstr>OS Data Structure</vt:lpstr>
      <vt:lpstr>OS Data Structure</vt:lpstr>
      <vt:lpstr>An Example of OS Data Structure</vt:lpstr>
      <vt:lpstr>Process State – CPU only</vt:lpstr>
      <vt:lpstr>Process State – CPU and I/O</vt:lpstr>
      <vt:lpstr>Process APIs of UNIX</vt:lpstr>
      <vt:lpstr>fork(): Example Code</vt:lpstr>
      <vt:lpstr>fork(): Execution Result</vt:lpstr>
      <vt:lpstr>fork(): Some Notes</vt:lpstr>
      <vt:lpstr>wait(): Example Usage</vt:lpstr>
      <vt:lpstr>wait(): Result and Notes</vt:lpstr>
      <vt:lpstr>exec(): Family of Functions</vt:lpstr>
      <vt:lpstr>Termination</vt:lpstr>
      <vt:lpstr>Why fork() and exec()? (1)</vt:lpstr>
      <vt:lpstr>Why fork() and exec()? (2)</vt:lpstr>
      <vt:lpstr>Pipes</vt:lpstr>
      <vt:lpstr>Other APIs</vt:lpstr>
      <vt:lpstr>MECHANISM</vt:lpstr>
      <vt:lpstr>Challenges of Virtualization</vt:lpstr>
      <vt:lpstr>Limited Direct Execution</vt:lpstr>
      <vt:lpstr>User Mode and Kernel Mode </vt:lpstr>
      <vt:lpstr>How does the trap know which code to  run inside the OS?</vt:lpstr>
      <vt:lpstr>System Call</vt:lpstr>
      <vt:lpstr>The Switch between Processes</vt:lpstr>
      <vt:lpstr>A Cooperative Approach (1)</vt:lpstr>
      <vt:lpstr>A Cooperative Approach (2)</vt:lpstr>
      <vt:lpstr>A Non-cooperative Approach (1)</vt:lpstr>
      <vt:lpstr>Saving and Restoring Context</vt:lpstr>
      <vt:lpstr>Context Switch</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Process and Process APIs</dc:title>
  <dc:creator>Tiranee; Steve</dc:creator>
  <cp:lastModifiedBy>Stephen John Turner</cp:lastModifiedBy>
  <cp:revision>265</cp:revision>
  <dcterms:created xsi:type="dcterms:W3CDTF">2006-08-16T00:00:00Z</dcterms:created>
  <dcterms:modified xsi:type="dcterms:W3CDTF">2018-08-27T03:35:02Z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