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4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8276818-D8C2-4DC2-B6D6-4C63A942B7EC}" type="datetime">
              <a:rPr lang="en-US" sz="900" b="0" strike="noStrike" spc="-1">
                <a:solidFill>
                  <a:srgbClr val="8B8B8B"/>
                </a:solidFill>
                <a:latin typeface="Century Gothic"/>
              </a:rPr>
              <a:t>2/20/2021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PlaceHolder 32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5171DA1-6F74-408B-AA9F-C741489B70E6}" type="slidenum">
              <a:rPr lang="en-US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GB" sz="2000" b="0" strike="noStrike" spc="-1">
              <a:latin typeface="Times New Roman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5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9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Fifth level</a:t>
            </a:r>
          </a:p>
        </p:txBody>
      </p:sp>
      <p:sp>
        <p:nvSpPr>
          <p:cNvPr id="98" name="PlaceHolder 30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5744D12-21E6-45DC-B1FA-DA77C31C1B58}" type="datetime">
              <a:rPr lang="en-US" sz="900" b="0" strike="noStrike" spc="-1">
                <a:solidFill>
                  <a:srgbClr val="8B8B8B"/>
                </a:solidFill>
                <a:latin typeface="Century Gothic"/>
              </a:rPr>
              <a:t>2/20/2021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99" name="PlaceHolder 31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100" name="CustomShape 32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PlaceHolder 3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95E9F7E-577F-4331-BB31-5DF341004C4A}" type="slidenum">
              <a:rPr lang="en-US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GB" sz="2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traveltime.com/search/0_lng=-1.06221&amp;0_tt=15&amp;0_color=%23d60064&amp;0_time=a1610958650152&amp;0_title=Union%20Road%2C%20Portsmouth%2C%20England%2C%20United%20Kingdom&amp;0_lat=50.80027&amp;1_lng=-1.06220&amp;1_tt=15&amp;1_mode=cycling_ferry&amp;1_time=a1610958602792&amp;1_title=Union%20Road%2C%20Portsmouth%2C%20England%2C%20United%20Kingdom&amp;1_lat=50.8002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leicester.gov.uk/news-articles/2020/april/temporary-cycle-lane-creates-route-to-help-key-worker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emergency-active-travel-fund-local-transport-authority-allocations/emergency-active-travel-fund-total-indicative-allocations" TargetMode="External"/><Relationship Id="rId2" Type="http://schemas.openxmlformats.org/officeDocument/2006/relationships/hyperlink" Target="https://twitter.com/allpartycycling/status/1266103326711730178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262626"/>
                </a:solidFill>
                <a:latin typeface="Century Gothic"/>
              </a:rPr>
              <a:t>The Emergency Active Travel Fund 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1800" b="0" strike="noStrike" spc="-1">
                <a:solidFill>
                  <a:srgbClr val="595959"/>
                </a:solidFill>
                <a:latin typeface="Century Gothic"/>
              </a:rPr>
              <a:t>21</a:t>
            </a:r>
            <a:r>
              <a:rPr lang="en-GB" sz="1800" b="0" strike="noStrike" spc="-1" baseline="30000">
                <a:solidFill>
                  <a:srgbClr val="595959"/>
                </a:solidFill>
                <a:latin typeface="Century Gothic"/>
              </a:rPr>
              <a:t>st</a:t>
            </a:r>
            <a:r>
              <a:rPr lang="en-GB" sz="1800" b="0" strike="noStrike" spc="-1">
                <a:solidFill>
                  <a:srgbClr val="595959"/>
                </a:solidFill>
                <a:latin typeface="Century Gothic"/>
              </a:rPr>
              <a:t> Jan 2021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262626"/>
                </a:solidFill>
                <a:latin typeface="Century Gothic"/>
              </a:rPr>
              <a:t>The Emergency Active Travel Fund </a:t>
            </a:r>
            <a:br/>
            <a:r>
              <a:rPr lang="en-GB" sz="3600" b="0" strike="noStrike" spc="-1">
                <a:solidFill>
                  <a:srgbClr val="262626"/>
                </a:solidFill>
                <a:latin typeface="Century Gothic"/>
              </a:rPr>
              <a:t>(EATF) - Why was it needed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20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Under CV19, Bus and Train Companies needed to maintain 2m between their Passengers.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This meant that a Single Decker Bus, such as used on the Number 8 Service from Waterlooville to Portsmouth, via QA Hospital, had an approx 70% reduction in capacity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Many Key Workers such as Nurses, Porters, Doctors,, Teachers etc still needed to travel to work, and many would normally have used Public Transport (PT).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With this reduction in Capacity on PT, these users still needed to travel to work 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Many people use Public Transport for any numerous Reasons, including Protected Characteristics such as Age  - too young to drive, disabilities – Unable to drive, poverty – can’t afford to own and run a vehicle. 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Government advice to Avoid Public Transport if possible 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An “instant” alternative needed to be found that didn’t cause other problems such as increased costs(e.g. taxis), parking, “car led recovery”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589120" y="140004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Many people already own a Cycle.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A Cycle journey is Door to Door, 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Cycling is CV19 safe - no sharing with others needed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1" strike="noStrike" spc="-1">
                <a:solidFill>
                  <a:srgbClr val="404040"/>
                </a:solidFill>
                <a:latin typeface="Century Gothic"/>
              </a:rPr>
              <a:t>BUT most people won’t cycle because they feel it unsafe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To enable people to Cycle, it needed to be made to feel Safe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1" strike="noStrike" spc="-1">
                <a:solidFill>
                  <a:srgbClr val="404040"/>
                </a:solidFill>
                <a:latin typeface="Century Gothic"/>
              </a:rPr>
              <a:t>Provide Protected Cycling Facilities, Separated from Motor Traffic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262626"/>
                </a:solidFill>
                <a:latin typeface="Century Gothic"/>
              </a:rPr>
              <a:t>Enter: Cycling.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2593080" y="1400040"/>
            <a:ext cx="32670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7" name="Picture 2" descr="Image"/>
          <p:cNvPicPr/>
          <p:nvPr/>
        </p:nvPicPr>
        <p:blipFill>
          <a:blip r:embed="rId2"/>
          <a:stretch/>
        </p:blipFill>
        <p:spPr>
          <a:xfrm>
            <a:off x="2589120" y="4058640"/>
            <a:ext cx="3024000" cy="266508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4" descr="Image"/>
          <p:cNvPicPr/>
          <p:nvPr/>
        </p:nvPicPr>
        <p:blipFill>
          <a:blip r:embed="rId3"/>
          <a:stretch/>
        </p:blipFill>
        <p:spPr>
          <a:xfrm>
            <a:off x="6208200" y="4058640"/>
            <a:ext cx="3127680" cy="257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262626"/>
                </a:solidFill>
                <a:latin typeface="Century Gothic"/>
              </a:rPr>
              <a:t>Nobody will travel on a Cycle far</a:t>
            </a:r>
            <a:br/>
            <a:r>
              <a:rPr lang="en-GB" sz="3600" b="0" strike="noStrike" spc="-1">
                <a:solidFill>
                  <a:srgbClr val="262626"/>
                </a:solidFill>
                <a:latin typeface="Century Gothic"/>
              </a:rPr>
              <a:t>It’ll take too long 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589120" y="2011680"/>
            <a:ext cx="3028680" cy="230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Arrive at St Marys Hospital at 08:30 AM within a </a:t>
            </a:r>
            <a:r>
              <a:rPr lang="en-GB" sz="1800" b="1" strike="noStrike" spc="-1">
                <a:solidFill>
                  <a:srgbClr val="404040"/>
                </a:solidFill>
                <a:latin typeface="Century Gothic"/>
              </a:rPr>
              <a:t>15 Minute journey time</a:t>
            </a:r>
            <a:endParaRPr lang="en-GB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Bus: Pink</a:t>
            </a:r>
            <a:endParaRPr lang="en-GB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Cycle (Leisurely): Blue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GB" sz="1800" b="0" strike="noStrike" spc="-1">
              <a:latin typeface="Arial"/>
            </a:endParaRPr>
          </a:p>
        </p:txBody>
      </p:sp>
      <p:pic>
        <p:nvPicPr>
          <p:cNvPr id="151" name="Picture 7"/>
          <p:cNvPicPr/>
          <p:nvPr/>
        </p:nvPicPr>
        <p:blipFill>
          <a:blip r:embed="rId2"/>
          <a:stretch/>
        </p:blipFill>
        <p:spPr>
          <a:xfrm>
            <a:off x="5969160" y="2011680"/>
            <a:ext cx="5026680" cy="3888000"/>
          </a:xfrm>
          <a:prstGeom prst="rect">
            <a:avLst/>
          </a:prstGeom>
          <a:ln w="0"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3335040" y="6078240"/>
            <a:ext cx="5521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FB4A18"/>
                </a:solidFill>
                <a:uFillTx/>
                <a:latin typeface="Century Gothic"/>
                <a:hlinkClick r:id="rId3"/>
              </a:rPr>
              <a:t>Travel Time Map | Drive Time Radius &amp; Other Modes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262626"/>
                </a:solidFill>
                <a:latin typeface="Century Gothic"/>
              </a:rPr>
              <a:t>How to Make Space?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589120" y="148284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Significantly less Motor Traffic on the Roads : Approx 90% of typical Vehicular Traffic in April 2020 - But some vehicular traffic travelling Significantly Faster than “normal”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“ 65% of people across England support reallocating road space to cycling and walking in their local area. Nearly eight out of ten people (78%) support measures to reduce road traffic in their neighbourhood [1]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“Materially Re-allocate Space to Active Travel”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55" name="Picture 2" descr="CanberraTransportPhoto_x3_3600px"/>
          <p:cNvPicPr/>
          <p:nvPr/>
        </p:nvPicPr>
        <p:blipFill>
          <a:blip r:embed="rId2"/>
          <a:stretch/>
        </p:blipFill>
        <p:spPr>
          <a:xfrm>
            <a:off x="4003200" y="3708000"/>
            <a:ext cx="5857200" cy="310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262626"/>
                </a:solidFill>
                <a:latin typeface="Century Gothic"/>
              </a:rPr>
              <a:t>What?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57" name="Picture 3"/>
          <p:cNvPicPr/>
          <p:nvPr/>
        </p:nvPicPr>
        <p:blipFill>
          <a:blip r:embed="rId2"/>
          <a:stretch/>
        </p:blipFill>
        <p:spPr>
          <a:xfrm>
            <a:off x="2858040" y="1519560"/>
            <a:ext cx="6613560" cy="404352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2832480" y="5657760"/>
            <a:ext cx="7102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FB4A18"/>
                </a:solidFill>
                <a:uFillTx/>
                <a:latin typeface="Century Gothic"/>
                <a:hlinkClick r:id="rId3"/>
              </a:rPr>
              <a:t>Temporary cycle lane creates route to help key workers (leicester.gov.uk)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262626"/>
                </a:solidFill>
                <a:latin typeface="Century Gothic"/>
              </a:rPr>
              <a:t>Funding Delivered in 2 Tranches,</a:t>
            </a:r>
            <a:br/>
            <a:r>
              <a:rPr lang="en-GB" sz="3600" b="0" strike="noStrike" spc="-1">
                <a:solidFill>
                  <a:srgbClr val="262626"/>
                </a:solidFill>
                <a:latin typeface="Century Gothic"/>
              </a:rPr>
              <a:t>-  £250M across England 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Tranche 1 – Announced 9</a:t>
            </a:r>
            <a:r>
              <a:rPr lang="en-GB" sz="1800" b="0" strike="noStrike" spc="-1" baseline="30000">
                <a:solidFill>
                  <a:srgbClr val="404040"/>
                </a:solidFill>
                <a:latin typeface="Century Gothic"/>
              </a:rPr>
              <a:t>th</a:t>
            </a: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 MAY 2020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600" b="0" strike="noStrike" spc="-1">
                <a:solidFill>
                  <a:srgbClr val="404040"/>
                </a:solidFill>
                <a:latin typeface="Century Gothic"/>
              </a:rPr>
              <a:t>Portsmouth CC Indicatively Allocated £961,000 (May 29</a:t>
            </a:r>
            <a:r>
              <a:rPr lang="en-GB" sz="1600" b="0" strike="noStrike" spc="-1" baseline="30000">
                <a:solidFill>
                  <a:srgbClr val="404040"/>
                </a:solidFill>
                <a:latin typeface="Century Gothic"/>
              </a:rPr>
              <a:t>th</a:t>
            </a:r>
            <a:r>
              <a:rPr lang="en-GB" sz="1600" b="0" strike="noStrike" spc="-1">
                <a:solidFill>
                  <a:srgbClr val="404040"/>
                </a:solidFill>
                <a:latin typeface="Century Gothic"/>
              </a:rPr>
              <a:t>)  [</a:t>
            </a:r>
            <a:r>
              <a:rPr lang="en-GB" sz="1600" b="0" u="sng" strike="noStrike" spc="-1">
                <a:solidFill>
                  <a:srgbClr val="FC7752"/>
                </a:solidFill>
                <a:uFillTx/>
                <a:latin typeface="Century Gothic"/>
                <a:hlinkClick r:id="rId2"/>
              </a:rPr>
              <a:t>1</a:t>
            </a:r>
            <a:r>
              <a:rPr lang="en-GB" sz="1600" b="0" strike="noStrike" spc="-1">
                <a:solidFill>
                  <a:srgbClr val="404040"/>
                </a:solidFill>
                <a:latin typeface="Century Gothic"/>
              </a:rPr>
              <a:t>]</a:t>
            </a:r>
            <a:endParaRPr lang="en-US" sz="1600" b="0" strike="noStrike" spc="-1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600" b="0" strike="noStrike" spc="-1">
                <a:solidFill>
                  <a:srgbClr val="404040"/>
                </a:solidFill>
                <a:latin typeface="Century Gothic"/>
              </a:rPr>
              <a:t>Rapid Deployment Needed</a:t>
            </a:r>
            <a:endParaRPr lang="en-US" sz="1600" b="0" strike="noStrike" spc="-1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600" b="0" strike="noStrike" spc="-1">
                <a:solidFill>
                  <a:srgbClr val="404040"/>
                </a:solidFill>
                <a:latin typeface="Century Gothic"/>
              </a:rPr>
              <a:t>Deliver First,  Reclaim Later Principle if possible. </a:t>
            </a:r>
            <a:endParaRPr lang="en-US" sz="1600" b="0" strike="noStrike" spc="-1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600" b="0" strike="noStrike" spc="-1">
                <a:solidFill>
                  <a:srgbClr val="404040"/>
                </a:solidFill>
                <a:latin typeface="Century Gothic"/>
              </a:rPr>
              <a:t>Bid’s Needed to Justify Requests</a:t>
            </a:r>
            <a:endParaRPr lang="en-US" sz="16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Tranche 2 – Announced Nov 2020 (~2 months late) 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Portsmouth CC’s Final Allocations: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600" b="0" strike="noStrike" spc="-1">
                <a:solidFill>
                  <a:srgbClr val="404040"/>
                </a:solidFill>
                <a:latin typeface="Century Gothic"/>
              </a:rPr>
              <a:t>Tranche 1: £214,515</a:t>
            </a:r>
            <a:endParaRPr lang="en-US" sz="1600" b="0" strike="noStrike" spc="-1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600" b="0" strike="noStrike" spc="-1">
                <a:solidFill>
                  <a:srgbClr val="404040"/>
                </a:solidFill>
                <a:latin typeface="Century Gothic"/>
              </a:rPr>
              <a:t>Tranche 2: £461,400</a:t>
            </a:r>
            <a:endParaRPr lang="en-US" sz="16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2393640" y="5816520"/>
            <a:ext cx="83865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FB4A18"/>
                </a:solidFill>
                <a:uFillTx/>
                <a:latin typeface="Century Gothic"/>
                <a:hlinkClick r:id="rId3"/>
              </a:rPr>
              <a:t>Active travel fund: final allocations - GOV.UK (www.gov.uk)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262626"/>
                </a:solidFill>
                <a:latin typeface="Century Gothic"/>
              </a:rPr>
              <a:t>What’s Next? 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Utilise EATF Tranche 2 funding to deliver long term, Improved Active Travel Facilities to enable people to travel without being driven.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Portsmouth’s Already Congested – More people Travelling by Car and less by Public Transport  = More Congestion.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64" name="Picture 2" descr="CanberraTransportPhoto_x3_3600px"/>
          <p:cNvPicPr/>
          <p:nvPr/>
        </p:nvPicPr>
        <p:blipFill>
          <a:blip r:embed="rId2"/>
          <a:stretch/>
        </p:blipFill>
        <p:spPr>
          <a:xfrm>
            <a:off x="3993480" y="3621600"/>
            <a:ext cx="5857200" cy="310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540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Century Gothic</vt:lpstr>
      <vt:lpstr>Symbol</vt:lpstr>
      <vt:lpstr>Times New Roman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Jon Riding</cp:lastModifiedBy>
  <cp:revision>4</cp:revision>
  <dcterms:created xsi:type="dcterms:W3CDTF">2021-01-21T18:42:50Z</dcterms:created>
  <dcterms:modified xsi:type="dcterms:W3CDTF">2021-02-20T19:42:25Z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