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276818-D8C2-4DC2-B6D6-4C63A942B7EC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2/20/2021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171DA1-6F74-408B-AA9F-C741489B70E6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GB" sz="2000" b="0" strike="noStrike" spc="-1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744D12-21E6-45DC-B1FA-DA77C31C1B58}" type="datetime">
              <a:rPr lang="en-US" sz="900" b="0" strike="noStrike" spc="-1">
                <a:solidFill>
                  <a:srgbClr val="8B8B8B"/>
                </a:solidFill>
                <a:latin typeface="Century Gothic"/>
              </a:rPr>
              <a:t>2/20/2021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5E9F7E-577F-4331-BB31-5DF341004C4A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GB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lAM4ruAyk4&amp;t=3010s" TargetMode="External"/><Relationship Id="rId7" Type="http://schemas.openxmlformats.org/officeDocument/2006/relationships/hyperlink" Target="https://www.gov.uk/government/publications/cycling-and-walking-plan-for-england" TargetMode="External"/><Relationship Id="rId2" Type="http://schemas.openxmlformats.org/officeDocument/2006/relationships/hyperlink" Target="https://www.youtube.com/watch?v=0lAM4ruAyk4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hyperlink" Target="https://www.gov.uk/government/publications/cycle-infrastructure-design-ltn-1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5400" b="0" strike="noStrike" spc="-1">
                <a:solidFill>
                  <a:srgbClr val="262626"/>
                </a:solidFill>
                <a:latin typeface="Century Gothic"/>
              </a:rPr>
              <a:t>Cycling Infrastructure Guidance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rgbClr val="595959"/>
                </a:solidFill>
                <a:latin typeface="Century Gothic"/>
              </a:rPr>
              <a:t>Local Transport Note 01/20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800" b="0" strike="noStrike" spc="-1">
                <a:solidFill>
                  <a:srgbClr val="595959"/>
                </a:solidFill>
                <a:latin typeface="Century Gothic"/>
              </a:rPr>
              <a:t>Gear Change Policy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What’s it all About?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589120" y="12646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Previous DFT Cycling Infrastructure Guidance (LTN 01/08, LTN01/12) Out of Date and Poor.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It’s only Guidance. 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Subguidance Cycling Infrastructure often delivered, and can be more dangerous than nothing.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Cycling Infrastructure often pushed to the “Back roads”, as an after thought, and not the direct, desirable route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262626"/>
                </a:solidFill>
                <a:latin typeface="Century Gothic"/>
              </a:rPr>
              <a:t>Chris Heaton-Harris MP </a:t>
            </a:r>
            <a:br/>
            <a:r>
              <a:rPr lang="en-GB" sz="2800" b="1" strike="noStrike" spc="-1">
                <a:solidFill>
                  <a:srgbClr val="262626"/>
                </a:solidFill>
                <a:latin typeface="Century Gothic"/>
              </a:rPr>
              <a:t>Minister of State with responsibility for cycling and walking :</a:t>
            </a:r>
            <a:br/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GB" sz="2800" b="0" strike="noStrike" spc="-1">
                <a:solidFill>
                  <a:srgbClr val="404040"/>
                </a:solidFill>
                <a:latin typeface="Century Gothic"/>
              </a:rPr>
              <a:t>Too much cycling infrastructure is substandard, providing little protection from motorised traffic and giving up at the very places it is most needed. </a:t>
            </a:r>
            <a:r>
              <a:rPr lang="en-GB" sz="2800" b="1" strike="noStrike" spc="-1">
                <a:solidFill>
                  <a:srgbClr val="404040"/>
                </a:solidFill>
                <a:latin typeface="Century Gothic"/>
              </a:rPr>
              <a:t>Some is actually worse than nothing, because it entices novice cyclists with the promise of protection, then abandons them at the most important places</a:t>
            </a:r>
            <a:r>
              <a:rPr lang="en-GB" sz="2800" b="0" strike="noStrike" spc="-1">
                <a:solidFill>
                  <a:srgbClr val="404040"/>
                </a:solidFill>
                <a:latin typeface="Century Gothic"/>
              </a:rPr>
              <a:t>. Poor cycling infrastructure discourages cycling and wastes public money. – </a:t>
            </a:r>
            <a:r>
              <a:rPr lang="en-GB" sz="2800" b="0" i="1" strike="noStrike" spc="-1">
                <a:solidFill>
                  <a:srgbClr val="404040"/>
                </a:solidFill>
                <a:latin typeface="Century Gothic"/>
              </a:rPr>
              <a:t>LTN 01/20 </a:t>
            </a:r>
            <a:endParaRPr lang="en-US" sz="2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So what’s New?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2" name="Content Placeholder 5"/>
          <p:cNvPicPr/>
          <p:nvPr/>
        </p:nvPicPr>
        <p:blipFill>
          <a:blip r:embed="rId2"/>
          <a:stretch/>
        </p:blipFill>
        <p:spPr>
          <a:xfrm>
            <a:off x="3349440" y="1408320"/>
            <a:ext cx="6535800" cy="5302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So what’s New?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3875760" y="1600560"/>
            <a:ext cx="6342120" cy="45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So what’s New?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6" name="Picture 4"/>
          <p:cNvPicPr/>
          <p:nvPr/>
        </p:nvPicPr>
        <p:blipFill>
          <a:blip r:embed="rId2"/>
          <a:stretch/>
        </p:blipFill>
        <p:spPr>
          <a:xfrm>
            <a:off x="3443760" y="1590480"/>
            <a:ext cx="6497640" cy="462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262626"/>
                </a:solidFill>
                <a:latin typeface="Century Gothic"/>
              </a:rPr>
              <a:t>Learn More: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843200" y="5673960"/>
            <a:ext cx="100288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entury Gothic"/>
              </a:rPr>
              <a:t>Ideas wth Beers </a:t>
            </a: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2"/>
              </a:rPr>
              <a:t>Ideas with beers 28.7.20 - YouTube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entury Gothic"/>
              </a:rPr>
              <a:t>(Urban Movement) Cycle Infrastructure Guidance &amp; Junction Assessment Tool </a:t>
            </a: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3"/>
              </a:rPr>
              <a:t>50:10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772800" y="2050560"/>
            <a:ext cx="71697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4"/>
              </a:rPr>
              <a:t>Cycle infrastructure design (LTN 1/20) - GOV.UK (www.gov.uk)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80" name="Picture 5"/>
          <p:cNvPicPr/>
          <p:nvPr/>
        </p:nvPicPr>
        <p:blipFill>
          <a:blip r:embed="rId5"/>
          <a:stretch/>
        </p:blipFill>
        <p:spPr>
          <a:xfrm>
            <a:off x="1635120" y="1293480"/>
            <a:ext cx="1586880" cy="222300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6"/>
          <p:cNvPicPr/>
          <p:nvPr/>
        </p:nvPicPr>
        <p:blipFill>
          <a:blip r:embed="rId6"/>
          <a:stretch/>
        </p:blipFill>
        <p:spPr>
          <a:xfrm>
            <a:off x="3921480" y="2916000"/>
            <a:ext cx="1617840" cy="2540160"/>
          </a:xfrm>
          <a:prstGeom prst="rect">
            <a:avLst/>
          </a:prstGeom>
          <a:ln w="0"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5776560" y="362592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FB4A18"/>
                </a:solidFill>
                <a:uFillTx/>
                <a:latin typeface="Century Gothic"/>
                <a:hlinkClick r:id="rId7"/>
              </a:rPr>
              <a:t>Cycling and walking plan for England - GOV.UK (www.gov.uk)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223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Jon Riding</cp:lastModifiedBy>
  <cp:revision>3</cp:revision>
  <dcterms:created xsi:type="dcterms:W3CDTF">2021-01-21T18:42:50Z</dcterms:created>
  <dcterms:modified xsi:type="dcterms:W3CDTF">2021-02-20T19:43:50Z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