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348" r:id="rId3"/>
    <p:sldId id="359" r:id="rId4"/>
    <p:sldId id="318" r:id="rId5"/>
    <p:sldId id="319" r:id="rId6"/>
    <p:sldId id="354" r:id="rId7"/>
    <p:sldId id="258" r:id="rId8"/>
    <p:sldId id="320" r:id="rId9"/>
    <p:sldId id="3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4" d="100"/>
          <a:sy n="74" d="100"/>
        </p:scale>
        <p:origin x="376" y="5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s%20(2)\Cloud\Portsmouth\Old%20Portsmouth\FOOPA%20traffic%20with%20photos\Electric%20Vehicle%20CPs\Tranche%202%20Sep%2020\Vehicles%20by%20body%20type%20and%20local%20authority-veh010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ocuments%20(2)\Cloud\Portsmouth\Old%20Portsmouth\FOOPA%20traffic%20with%20photos\Electric%20Vehicle%20CPs\Tranche%202%20Sep%2020\Vehicles%20by%20body%20type%20and%20local%20authority-veh010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Total number of vehicles registered in Portsmouth  (thousands)  </a:t>
            </a:r>
          </a:p>
          <a:p>
            <a:pPr>
              <a:defRPr/>
            </a:pPr>
            <a:r>
              <a:rPr lang="en-US" sz="1000" b="1"/>
              <a:t>Source: DfT data table veh0105</a:t>
            </a:r>
          </a:p>
        </c:rich>
      </c:tx>
      <c:layout>
        <c:manualLayout>
          <c:xMode val="edge"/>
          <c:yMode val="edge"/>
          <c:x val="0.16485759418198792"/>
          <c:y val="3.08219178082191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685465470491924E-2"/>
          <c:y val="0.20914091716004132"/>
          <c:w val="0.89019685039370078"/>
          <c:h val="0.62620815952792752"/>
        </c:manualLayout>
      </c:layout>
      <c:barChart>
        <c:barDir val="col"/>
        <c:grouping val="clustered"/>
        <c:varyColors val="0"/>
        <c:ser>
          <c:idx val="0"/>
          <c:order val="0"/>
          <c:tx>
            <c:strRef>
              <c:f>Portsmouth!$B$23</c:f>
              <c:strCache>
                <c:ptCount val="1"/>
                <c:pt idx="0">
                  <c:v>Total</c:v>
                </c:pt>
              </c:strCache>
            </c:strRef>
          </c:tx>
          <c:spPr>
            <a:solidFill>
              <a:schemeClr val="bg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Portsmouth!$A$24:$A$34</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Portsmouth!$B$24:$B$34</c:f>
              <c:numCache>
                <c:formatCode>[=0]0;[&gt;0.05]#,##0.0;"-"</c:formatCode>
                <c:ptCount val="11"/>
                <c:pt idx="0">
                  <c:v>108.898</c:v>
                </c:pt>
                <c:pt idx="1">
                  <c:v>106.202</c:v>
                </c:pt>
                <c:pt idx="2">
                  <c:v>110.1</c:v>
                </c:pt>
                <c:pt idx="3">
                  <c:v>114.492</c:v>
                </c:pt>
                <c:pt idx="4">
                  <c:v>116.01600000000001</c:v>
                </c:pt>
                <c:pt idx="5">
                  <c:v>118.821</c:v>
                </c:pt>
                <c:pt idx="6">
                  <c:v>121.43899999999999</c:v>
                </c:pt>
                <c:pt idx="7" formatCode="[=0]0.0;[&gt;0.05]#,##0.0;&quot;-&quot;">
                  <c:v>123.694</c:v>
                </c:pt>
                <c:pt idx="8" formatCode="[=0]0.0;[&gt;0.05]#,##0.0;&quot;-&quot;">
                  <c:v>125.629</c:v>
                </c:pt>
                <c:pt idx="9" formatCode="[=0]0.0;[&gt;0.05]#,##0.0;&quot;-&quot;">
                  <c:v>127.51</c:v>
                </c:pt>
                <c:pt idx="10" formatCode="[=0]0.0;[&gt;0.05]#,##0.0;&quot;-&quot;">
                  <c:v>129.11099999999999</c:v>
                </c:pt>
              </c:numCache>
            </c:numRef>
          </c:val>
          <c:extLst>
            <c:ext xmlns:c16="http://schemas.microsoft.com/office/drawing/2014/chart" uri="{C3380CC4-5D6E-409C-BE32-E72D297353CC}">
              <c16:uniqueId val="{00000000-AEB7-44FF-8F6F-C8915C59A71B}"/>
            </c:ext>
          </c:extLst>
        </c:ser>
        <c:dLbls>
          <c:showLegendKey val="0"/>
          <c:showVal val="0"/>
          <c:showCatName val="0"/>
          <c:showSerName val="0"/>
          <c:showPercent val="0"/>
          <c:showBubbleSize val="0"/>
        </c:dLbls>
        <c:gapWidth val="219"/>
        <c:overlap val="-27"/>
        <c:axId val="442637256"/>
        <c:axId val="442631680"/>
      </c:barChart>
      <c:catAx>
        <c:axId val="442637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42631680"/>
        <c:crossesAt val="0"/>
        <c:auto val="1"/>
        <c:lblAlgn val="ctr"/>
        <c:lblOffset val="100"/>
        <c:noMultiLvlLbl val="0"/>
      </c:catAx>
      <c:valAx>
        <c:axId val="442631680"/>
        <c:scaling>
          <c:orientation val="minMax"/>
          <c:max val="140"/>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42637256"/>
        <c:crosses val="autoZero"/>
        <c:crossBetween val="between"/>
        <c:majorUnit val="20"/>
      </c:valAx>
      <c:spPr>
        <a:noFill/>
        <a:ln>
          <a:noFill/>
        </a:ln>
        <a:effectLst/>
      </c:spPr>
    </c:plotArea>
    <c:plotVisOnly val="1"/>
    <c:dispBlanksAs val="gap"/>
    <c:showDLblsOverMax val="0"/>
  </c:chart>
  <c:spPr>
    <a:solidFill>
      <a:schemeClr val="bg1"/>
    </a:solidFill>
    <a:ln w="12700" cap="flat" cmpd="sng" algn="ctr">
      <a:solidFill>
        <a:schemeClr val="tx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GB" sz="2000" b="1" dirty="0"/>
              <a:t>Total number of </a:t>
            </a:r>
            <a:r>
              <a:rPr lang="en-GB" sz="2000" b="1" dirty="0">
                <a:solidFill>
                  <a:schemeClr val="accent4">
                    <a:lumMod val="75000"/>
                  </a:schemeClr>
                </a:solidFill>
              </a:rPr>
              <a:t>diesel cars</a:t>
            </a:r>
            <a:r>
              <a:rPr lang="en-GB" sz="2000" b="1" dirty="0"/>
              <a:t>, </a:t>
            </a:r>
            <a:r>
              <a:rPr lang="en-GB" sz="2000" b="1" dirty="0">
                <a:solidFill>
                  <a:schemeClr val="accent4">
                    <a:lumMod val="50000"/>
                  </a:schemeClr>
                </a:solidFill>
              </a:rPr>
              <a:t>diesel vans </a:t>
            </a:r>
            <a:r>
              <a:rPr lang="en-GB" sz="2000" b="1" dirty="0"/>
              <a:t>and </a:t>
            </a:r>
            <a:r>
              <a:rPr lang="en-GB" sz="2000" b="1" dirty="0">
                <a:solidFill>
                  <a:srgbClr val="00B050"/>
                </a:solidFill>
              </a:rPr>
              <a:t>ULEV</a:t>
            </a:r>
            <a:r>
              <a:rPr lang="en-GB" sz="2000" b="1" dirty="0"/>
              <a:t> registered in Portsmouth (thousands)</a:t>
            </a:r>
          </a:p>
          <a:p>
            <a:pPr>
              <a:defRPr sz="1800"/>
            </a:pPr>
            <a:r>
              <a:rPr lang="en-GB" sz="1400" b="1" dirty="0"/>
              <a:t>Source: DfT data table  </a:t>
            </a:r>
            <a:r>
              <a:rPr lang="en-GB" sz="1400" b="1" dirty="0" err="1"/>
              <a:t>veh0132</a:t>
            </a:r>
            <a:endParaRPr lang="en-GB" sz="1400" b="1" dirty="0"/>
          </a:p>
        </c:rich>
      </c:tx>
      <c:layout>
        <c:manualLayout>
          <c:xMode val="edge"/>
          <c:yMode val="edge"/>
          <c:x val="9.9360502775250492E-2"/>
          <c:y val="2.7334849484794588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6994383466198875E-2"/>
          <c:y val="0.22443418072263549"/>
          <c:w val="0.88389129483814521"/>
          <c:h val="0.5832537784181312"/>
        </c:manualLayout>
      </c:layout>
      <c:barChart>
        <c:barDir val="col"/>
        <c:grouping val="clustered"/>
        <c:varyColors val="0"/>
        <c:ser>
          <c:idx val="0"/>
          <c:order val="0"/>
          <c:tx>
            <c:strRef>
              <c:f>Portsmouth!$B$50</c:f>
              <c:strCache>
                <c:ptCount val="1"/>
                <c:pt idx="0">
                  <c:v>Diesel Cars</c:v>
                </c:pt>
              </c:strCache>
            </c:strRef>
          </c:tx>
          <c:spPr>
            <a:solidFill>
              <a:schemeClr val="accent4">
                <a:lumMod val="75000"/>
              </a:schemeClr>
            </a:solidFill>
            <a:ln>
              <a:noFill/>
            </a:ln>
            <a:effectLst/>
          </c:spPr>
          <c:invertIfNegative val="0"/>
          <c:cat>
            <c:numRef>
              <c:f>Portsmouth!$A$51:$A$61</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Portsmouth!$B$51:$B$61</c:f>
              <c:numCache>
                <c:formatCode>[=0]0;[&gt;0.05]#,##0.0;"-"</c:formatCode>
                <c:ptCount val="11"/>
                <c:pt idx="0">
                  <c:v>31.068999999999999</c:v>
                </c:pt>
                <c:pt idx="1">
                  <c:v>30.913</c:v>
                </c:pt>
                <c:pt idx="2">
                  <c:v>32.825000000000003</c:v>
                </c:pt>
                <c:pt idx="3">
                  <c:v>36.223999999999997</c:v>
                </c:pt>
                <c:pt idx="4">
                  <c:v>36.649000000000001</c:v>
                </c:pt>
                <c:pt idx="5">
                  <c:v>38.466000000000001</c:v>
                </c:pt>
                <c:pt idx="6">
                  <c:v>39.136000000000003</c:v>
                </c:pt>
                <c:pt idx="7" formatCode="[=0]0.0;[&gt;0.05]#,##0.0;&quot;-&quot;">
                  <c:v>39.988</c:v>
                </c:pt>
                <c:pt idx="8" formatCode="[=0]0.0;[&gt;0.05]#,##0.0;&quot;-&quot;">
                  <c:v>39.828000000000003</c:v>
                </c:pt>
                <c:pt idx="9" formatCode="[=0]0.0;[&gt;0.05]#,##0.0;&quot;-&quot;">
                  <c:v>38.125</c:v>
                </c:pt>
                <c:pt idx="10" formatCode="[=0]0.0;[&gt;0.05]#,##0.0;&quot;-&quot;">
                  <c:v>36.884</c:v>
                </c:pt>
              </c:numCache>
            </c:numRef>
          </c:val>
          <c:extLst>
            <c:ext xmlns:c16="http://schemas.microsoft.com/office/drawing/2014/chart" uri="{C3380CC4-5D6E-409C-BE32-E72D297353CC}">
              <c16:uniqueId val="{00000000-5B88-4D1B-A640-3CFAD30CE63E}"/>
            </c:ext>
          </c:extLst>
        </c:ser>
        <c:ser>
          <c:idx val="1"/>
          <c:order val="1"/>
          <c:tx>
            <c:strRef>
              <c:f>Portsmouth!$C$50</c:f>
              <c:strCache>
                <c:ptCount val="1"/>
                <c:pt idx="0">
                  <c:v>Diesel Vans</c:v>
                </c:pt>
              </c:strCache>
            </c:strRef>
          </c:tx>
          <c:spPr>
            <a:solidFill>
              <a:schemeClr val="accent4">
                <a:lumMod val="50000"/>
              </a:schemeClr>
            </a:solidFill>
            <a:ln>
              <a:noFill/>
            </a:ln>
            <a:effectLst/>
          </c:spPr>
          <c:invertIfNegative val="0"/>
          <c:cat>
            <c:numRef>
              <c:f>Portsmouth!$A$51:$A$61</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Portsmouth!$C$51:$C$61</c:f>
              <c:numCache>
                <c:formatCode>[=0]0;[&gt;0.05]#,##0.0;"-"</c:formatCode>
                <c:ptCount val="11"/>
                <c:pt idx="0">
                  <c:v>12.388</c:v>
                </c:pt>
                <c:pt idx="1">
                  <c:v>11.159000000000001</c:v>
                </c:pt>
                <c:pt idx="2">
                  <c:v>13.265000000000001</c:v>
                </c:pt>
                <c:pt idx="3">
                  <c:v>13.765000000000001</c:v>
                </c:pt>
                <c:pt idx="4">
                  <c:v>14.148999999999999</c:v>
                </c:pt>
                <c:pt idx="5">
                  <c:v>14.416</c:v>
                </c:pt>
                <c:pt idx="6">
                  <c:v>15.113</c:v>
                </c:pt>
                <c:pt idx="7" formatCode="[=0]0.0;[&gt;0.05]#,##0.0;&quot;-&quot;">
                  <c:v>15.89</c:v>
                </c:pt>
                <c:pt idx="8" formatCode="[=0]0.0;[&gt;0.05]#,##0.0;&quot;-&quot;">
                  <c:v>17.036000000000001</c:v>
                </c:pt>
                <c:pt idx="9" formatCode="[=0]0.0;[&gt;0.05]#,##0.0;&quot;-&quot;">
                  <c:v>17.675999999999998</c:v>
                </c:pt>
                <c:pt idx="10" formatCode="[=0]0.0;[&gt;0.05]#,##0.0;&quot;-&quot;">
                  <c:v>18.244</c:v>
                </c:pt>
              </c:numCache>
            </c:numRef>
          </c:val>
          <c:extLst>
            <c:ext xmlns:c16="http://schemas.microsoft.com/office/drawing/2014/chart" uri="{C3380CC4-5D6E-409C-BE32-E72D297353CC}">
              <c16:uniqueId val="{00000001-5B88-4D1B-A640-3CFAD30CE63E}"/>
            </c:ext>
          </c:extLst>
        </c:ser>
        <c:ser>
          <c:idx val="2"/>
          <c:order val="2"/>
          <c:tx>
            <c:strRef>
              <c:f>Portsmouth!$D$50</c:f>
              <c:strCache>
                <c:ptCount val="1"/>
                <c:pt idx="0">
                  <c:v>ULEV</c:v>
                </c:pt>
              </c:strCache>
            </c:strRef>
          </c:tx>
          <c:spPr>
            <a:solidFill>
              <a:srgbClr val="00B050"/>
            </a:solidFill>
            <a:ln>
              <a:noFill/>
            </a:ln>
            <a:effectLst/>
          </c:spPr>
          <c:invertIfNegative val="0"/>
          <c:cat>
            <c:numRef>
              <c:f>Portsmouth!$A$51:$A$61</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Portsmouth!$D$51:$D$61</c:f>
              <c:numCache>
                <c:formatCode>General</c:formatCode>
                <c:ptCount val="11"/>
                <c:pt idx="2">
                  <c:v>2.7E-2</c:v>
                </c:pt>
                <c:pt idx="3">
                  <c:v>3.6999999999999998E-2</c:v>
                </c:pt>
                <c:pt idx="4">
                  <c:v>6.6000000000000003E-2</c:v>
                </c:pt>
                <c:pt idx="5">
                  <c:v>0.128</c:v>
                </c:pt>
                <c:pt idx="6">
                  <c:v>0.35099999999999998</c:v>
                </c:pt>
                <c:pt idx="7">
                  <c:v>0.76200000000000001</c:v>
                </c:pt>
                <c:pt idx="8">
                  <c:v>1.4139999999999999</c:v>
                </c:pt>
                <c:pt idx="9">
                  <c:v>2.0579999999999998</c:v>
                </c:pt>
                <c:pt idx="10">
                  <c:v>2.4279999999999999</c:v>
                </c:pt>
              </c:numCache>
            </c:numRef>
          </c:val>
          <c:extLst>
            <c:ext xmlns:c16="http://schemas.microsoft.com/office/drawing/2014/chart" uri="{C3380CC4-5D6E-409C-BE32-E72D297353CC}">
              <c16:uniqueId val="{00000002-5B88-4D1B-A640-3CFAD30CE63E}"/>
            </c:ext>
          </c:extLst>
        </c:ser>
        <c:dLbls>
          <c:showLegendKey val="0"/>
          <c:showVal val="0"/>
          <c:showCatName val="0"/>
          <c:showSerName val="0"/>
          <c:showPercent val="0"/>
          <c:showBubbleSize val="0"/>
        </c:dLbls>
        <c:gapWidth val="219"/>
        <c:overlap val="-27"/>
        <c:axId val="442609704"/>
        <c:axId val="442608064"/>
      </c:barChart>
      <c:catAx>
        <c:axId val="442609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42608064"/>
        <c:crossesAt val="0"/>
        <c:auto val="1"/>
        <c:lblAlgn val="ctr"/>
        <c:lblOffset val="100"/>
        <c:noMultiLvlLbl val="0"/>
      </c:catAx>
      <c:valAx>
        <c:axId val="4426080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42609704"/>
        <c:crosses val="autoZero"/>
        <c:crossBetween val="between"/>
      </c:valAx>
      <c:spPr>
        <a:noFill/>
        <a:ln>
          <a:noFill/>
        </a:ln>
        <a:effectLst/>
      </c:spPr>
    </c:plotArea>
    <c:legend>
      <c:legendPos val="b"/>
      <c:layout>
        <c:manualLayout>
          <c:xMode val="edge"/>
          <c:yMode val="edge"/>
          <c:x val="0.32932108311071345"/>
          <c:y val="0.89349172296179913"/>
          <c:w val="0.37816671028289522"/>
          <c:h val="8.2560584052458877E-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12700" cap="flat" cmpd="sng" algn="ctr">
      <a:solidFill>
        <a:schemeClr val="tx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7712F-384F-4ADD-A09A-D6A4894A5924}" type="datetimeFigureOut">
              <a:rPr lang="en-GB" smtClean="0"/>
              <a:t>21/01/2021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3D2C0-ABC8-47F0-9C9D-F26EC087E7D2}" type="slidenum">
              <a:rPr lang="en-GB" smtClean="0"/>
              <a:t>‹#›</a:t>
            </a:fld>
            <a:endParaRPr lang="en-GB"/>
          </a:p>
        </p:txBody>
      </p:sp>
    </p:spTree>
    <p:extLst>
      <p:ext uri="{BB962C8B-B14F-4D97-AF65-F5344CB8AC3E}">
        <p14:creationId xmlns:p14="http://schemas.microsoft.com/office/powerpoint/2010/main" val="2049020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Diffusion Tubes for Ambient NO2 Monitoring: Practical Guidance for Laboratories and Users </a:t>
            </a:r>
            <a:r>
              <a:rPr lang="en-GB" dirty="0"/>
              <a:t>Issue 1a Feb 2008 advises:</a:t>
            </a:r>
          </a:p>
          <a:p>
            <a:r>
              <a:rPr lang="en-GB" b="1" dirty="0"/>
              <a:t>3.2 Selecting Diffusion Tube Sites</a:t>
            </a:r>
            <a:endParaRPr lang="en-GB" dirty="0"/>
          </a:p>
          <a:p>
            <a:endParaRPr lang="en-GB" dirty="0"/>
          </a:p>
          <a:p>
            <a:r>
              <a:rPr lang="en-GB" sz="1200" b="1" kern="1200" dirty="0">
                <a:solidFill>
                  <a:schemeClr val="tx1"/>
                </a:solidFill>
                <a:effectLst/>
                <a:latin typeface="+mn-lt"/>
                <a:ea typeface="+mn-ea"/>
                <a:cs typeface="+mn-cs"/>
              </a:rPr>
              <a:t>DEFRA Technical Guidance LAQM.TG(16) </a:t>
            </a:r>
            <a:r>
              <a:rPr lang="en-GB" sz="1200" kern="1200" dirty="0">
                <a:solidFill>
                  <a:schemeClr val="tx1"/>
                </a:solidFill>
                <a:effectLst/>
                <a:latin typeface="+mn-lt"/>
                <a:ea typeface="+mn-ea"/>
                <a:cs typeface="+mn-cs"/>
              </a:rPr>
              <a:t>states</a:t>
            </a:r>
          </a:p>
          <a:p>
            <a:r>
              <a:rPr lang="en-GB" sz="1200" kern="1200" dirty="0">
                <a:solidFill>
                  <a:schemeClr val="tx1"/>
                </a:solidFill>
                <a:effectLst/>
                <a:latin typeface="+mn-lt"/>
                <a:ea typeface="+mn-ea"/>
                <a:cs typeface="+mn-cs"/>
              </a:rPr>
              <a:t>“the inlet sampling point shall be between 1.5m (the breathing zone) and 4m above the ground. For security reasons, the inlet should be greater than 2m, though it is recognised that lower sampling heights better reflect the ambient conditions encountered by members of the public”</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2019 ASR Alfred Road, Column 12 (SL: 118, DC: 25%, AM: </a:t>
            </a:r>
            <a:r>
              <a:rPr lang="en-GB" sz="1200" b="0" i="0" u="none" strike="noStrike" kern="1200" baseline="0" dirty="0" err="1">
                <a:solidFill>
                  <a:schemeClr val="tx1"/>
                </a:solidFill>
                <a:latin typeface="+mn-lt"/>
                <a:ea typeface="+mn-ea"/>
                <a:cs typeface="+mn-cs"/>
              </a:rPr>
              <a:t>50.38μg</a:t>
            </a:r>
            <a:r>
              <a:rPr lang="en-GB" sz="1200" b="0" i="0" u="none" strike="noStrike" kern="1200" baseline="0" dirty="0">
                <a:solidFill>
                  <a:schemeClr val="tx1"/>
                </a:solidFill>
                <a:latin typeface="+mn-lt"/>
                <a:ea typeface="+mn-ea"/>
                <a:cs typeface="+mn-cs"/>
              </a:rPr>
              <a:t>/m3, </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Riccardo-AEA study in 2019</a:t>
            </a:r>
          </a:p>
          <a:p>
            <a:r>
              <a:rPr lang="en-GB" sz="1200" b="1" i="0" u="none" strike="noStrike" kern="1200" baseline="0" dirty="0">
                <a:solidFill>
                  <a:schemeClr val="tx1"/>
                </a:solidFill>
                <a:latin typeface="+mn-lt"/>
                <a:ea typeface="+mn-ea"/>
                <a:cs typeface="+mn-cs"/>
              </a:rPr>
              <a:t>Assessing variations in roadside air quality with sampling height	9th June 2015</a:t>
            </a:r>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Study commissioned by the Scottish Government to investigate roadside air quality versus height:</a:t>
            </a:r>
          </a:p>
          <a:p>
            <a:r>
              <a:rPr lang="en-GB" sz="1200" b="1" i="1" u="none" strike="noStrike" kern="1200" baseline="0" dirty="0">
                <a:solidFill>
                  <a:schemeClr val="tx1"/>
                </a:solidFill>
                <a:latin typeface="+mn-lt"/>
                <a:ea typeface="+mn-ea"/>
                <a:cs typeface="+mn-cs"/>
              </a:rPr>
              <a:t>investigate how Air Quality varies with height and aims to:</a:t>
            </a:r>
          </a:p>
          <a:p>
            <a:r>
              <a:rPr lang="en-GB" sz="1200" b="0" i="0" u="none" strike="noStrike" kern="1200" baseline="0" dirty="0">
                <a:solidFill>
                  <a:schemeClr val="tx1"/>
                </a:solidFill>
                <a:latin typeface="+mn-lt"/>
                <a:ea typeface="+mn-ea"/>
                <a:cs typeface="+mn-cs"/>
              </a:rPr>
              <a:t>• </a:t>
            </a:r>
            <a:r>
              <a:rPr lang="en-GB" sz="1200" b="1" i="1" u="none" strike="noStrike" kern="1200" baseline="0" dirty="0">
                <a:solidFill>
                  <a:schemeClr val="tx1"/>
                </a:solidFill>
                <a:latin typeface="+mn-lt"/>
                <a:ea typeface="+mn-ea"/>
                <a:cs typeface="+mn-cs"/>
              </a:rPr>
              <a:t>Determine the relationship between height from pavement and Air Quality</a:t>
            </a:r>
          </a:p>
          <a:p>
            <a:r>
              <a:rPr lang="en-GB" sz="1200" b="0" i="0" u="none" strike="noStrike" kern="1200" baseline="0" dirty="0">
                <a:solidFill>
                  <a:schemeClr val="tx1"/>
                </a:solidFill>
                <a:latin typeface="+mn-lt"/>
                <a:ea typeface="+mn-ea"/>
                <a:cs typeface="+mn-cs"/>
              </a:rPr>
              <a:t>Research indicates that a pollutant gradient does exist at heights below 3 m above ground level, but that the following factors will affect the vertical profile:</a:t>
            </a:r>
          </a:p>
          <a:p>
            <a:r>
              <a:rPr lang="en-GB" sz="1200" b="0" i="0" u="none" strike="noStrike" kern="1200" baseline="0" dirty="0">
                <a:solidFill>
                  <a:schemeClr val="tx1"/>
                </a:solidFill>
                <a:latin typeface="+mn-lt"/>
                <a:ea typeface="+mn-ea"/>
                <a:cs typeface="+mn-cs"/>
              </a:rPr>
              <a:t> Meteorology.</a:t>
            </a:r>
          </a:p>
          <a:p>
            <a:r>
              <a:rPr lang="en-GB" sz="1200" b="0" i="0" u="none" strike="noStrike" kern="1200" baseline="0" dirty="0">
                <a:solidFill>
                  <a:schemeClr val="tx1"/>
                </a:solidFill>
                <a:latin typeface="+mn-lt"/>
                <a:ea typeface="+mn-ea"/>
                <a:cs typeface="+mn-cs"/>
              </a:rPr>
              <a:t> Topography.</a:t>
            </a:r>
          </a:p>
          <a:p>
            <a:r>
              <a:rPr lang="en-GB" sz="1200" b="0" i="0" u="none" strike="noStrike" kern="1200" baseline="0" dirty="0">
                <a:solidFill>
                  <a:schemeClr val="tx1"/>
                </a:solidFill>
                <a:latin typeface="+mn-lt"/>
                <a:ea typeface="+mn-ea"/>
                <a:cs typeface="+mn-cs"/>
              </a:rPr>
              <a:t> Distance from emissions source.</a:t>
            </a:r>
          </a:p>
          <a:p>
            <a:r>
              <a:rPr lang="en-GB" sz="1200" b="0" i="0" u="none" strike="noStrike" kern="1200" baseline="0" dirty="0">
                <a:solidFill>
                  <a:schemeClr val="tx1"/>
                </a:solidFill>
                <a:latin typeface="+mn-lt"/>
                <a:ea typeface="+mn-ea"/>
                <a:cs typeface="+mn-cs"/>
              </a:rPr>
              <a:t>• No study was found that incorporated mobile sampling with sampling at more than one height.</a:t>
            </a:r>
          </a:p>
          <a:p>
            <a:r>
              <a:rPr lang="en-GB" sz="1200" b="0" i="0" u="none" strike="noStrike" kern="1200" baseline="0" dirty="0">
                <a:solidFill>
                  <a:schemeClr val="tx1"/>
                </a:solidFill>
                <a:latin typeface="+mn-lt"/>
                <a:ea typeface="+mn-ea"/>
                <a:cs typeface="+mn-cs"/>
              </a:rPr>
              <a:t>• Methodology outlined for the study was validated.</a:t>
            </a:r>
          </a:p>
          <a:p>
            <a:r>
              <a:rPr lang="en-GB" sz="1200" b="0" i="0" u="none" strike="noStrike" kern="1200" baseline="0" dirty="0">
                <a:solidFill>
                  <a:schemeClr val="tx1"/>
                </a:solidFill>
                <a:latin typeface="+mn-lt"/>
                <a:ea typeface="+mn-ea"/>
                <a:cs typeface="+mn-cs"/>
              </a:rPr>
              <a:t>• Sampling heights defined as 168 cm above ground level for the average height of an adult above the age of 16 years in Scotland; and 80 cm for a child in a buggy</a:t>
            </a:r>
          </a:p>
          <a:p>
            <a:r>
              <a:rPr lang="en-GB" sz="1200" b="1" i="0" u="none" strike="noStrike" kern="1200" baseline="0" dirty="0">
                <a:solidFill>
                  <a:schemeClr val="tx1"/>
                </a:solidFill>
                <a:latin typeface="+mn-lt"/>
                <a:ea typeface="+mn-ea"/>
                <a:cs typeface="+mn-cs"/>
              </a:rPr>
              <a:t>Nitrogen Dioxide </a:t>
            </a:r>
            <a:r>
              <a:rPr lang="en-GB" sz="1200" b="0" i="0" u="none" strike="noStrike" kern="1200" baseline="0" dirty="0">
                <a:solidFill>
                  <a:schemeClr val="tx1"/>
                </a:solidFill>
                <a:latin typeface="+mn-lt"/>
                <a:ea typeface="+mn-ea"/>
                <a:cs typeface="+mn-cs"/>
              </a:rPr>
              <a:t>𝑁𝑂2 (1.68 𝑚) = 1.224 × 𝑁𝑂2 (0.80 𝑚) − 9.155</a:t>
            </a:r>
          </a:p>
          <a:p>
            <a:r>
              <a:rPr lang="en-GB" sz="1200" b="0" i="0" u="none" strike="noStrike" kern="1200" baseline="0" dirty="0">
                <a:solidFill>
                  <a:schemeClr val="tx1"/>
                </a:solidFill>
                <a:latin typeface="+mn-lt"/>
                <a:ea typeface="+mn-ea"/>
                <a:cs typeface="+mn-cs"/>
              </a:rPr>
              <a:t>Results indicate that a concentration gradient does exist, but that this is dependent upon a number of factors including:</a:t>
            </a:r>
          </a:p>
          <a:p>
            <a:r>
              <a:rPr lang="en-GB" sz="1200" b="0" i="0" u="none" strike="noStrike" kern="1200" baseline="0" dirty="0">
                <a:solidFill>
                  <a:schemeClr val="tx1"/>
                </a:solidFill>
                <a:latin typeface="+mn-lt"/>
                <a:ea typeface="+mn-ea"/>
                <a:cs typeface="+mn-cs"/>
              </a:rPr>
              <a:t> Microenvironment.</a:t>
            </a:r>
          </a:p>
          <a:p>
            <a:r>
              <a:rPr lang="en-GB" sz="1200" b="0" i="0" u="none" strike="noStrike" kern="1200" baseline="0" dirty="0">
                <a:solidFill>
                  <a:schemeClr val="tx1"/>
                </a:solidFill>
                <a:latin typeface="+mn-lt"/>
                <a:ea typeface="+mn-ea"/>
                <a:cs typeface="+mn-cs"/>
              </a:rPr>
              <a:t> Met conditions.</a:t>
            </a:r>
          </a:p>
          <a:p>
            <a:r>
              <a:rPr lang="en-GB" sz="1200" b="0" i="0" u="none" strike="noStrike" kern="1200" baseline="0" dirty="0">
                <a:solidFill>
                  <a:schemeClr val="tx1"/>
                </a:solidFill>
                <a:latin typeface="+mn-lt"/>
                <a:ea typeface="+mn-ea"/>
                <a:cs typeface="+mn-cs"/>
              </a:rPr>
              <a:t> Pollutant sources.</a:t>
            </a:r>
          </a:p>
          <a:p>
            <a:r>
              <a:rPr lang="en-GB" sz="1200" b="0" i="0" u="none" strike="noStrike" kern="1200" baseline="0" dirty="0">
                <a:solidFill>
                  <a:schemeClr val="tx1"/>
                </a:solidFill>
                <a:latin typeface="+mn-lt"/>
                <a:ea typeface="+mn-ea"/>
                <a:cs typeface="+mn-cs"/>
              </a:rPr>
              <a:t> Pollutant.</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FB8F3EBC-2821-42CF-AA5E-7A59F8C57FAE}" type="slidenum">
              <a:rPr lang="en-GB" smtClean="0"/>
              <a:t>4</a:t>
            </a:fld>
            <a:endParaRPr lang="en-GB" dirty="0"/>
          </a:p>
        </p:txBody>
      </p:sp>
    </p:spTree>
    <p:extLst>
      <p:ext uri="{BB962C8B-B14F-4D97-AF65-F5344CB8AC3E}">
        <p14:creationId xmlns:p14="http://schemas.microsoft.com/office/powerpoint/2010/main" val="131825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B8F3EBC-2821-42CF-AA5E-7A59F8C57FAE}" type="slidenum">
              <a:rPr lang="en-GB" smtClean="0"/>
              <a:t>8</a:t>
            </a:fld>
            <a:endParaRPr lang="en-GB" dirty="0"/>
          </a:p>
        </p:txBody>
      </p:sp>
    </p:spTree>
    <p:extLst>
      <p:ext uri="{BB962C8B-B14F-4D97-AF65-F5344CB8AC3E}">
        <p14:creationId xmlns:p14="http://schemas.microsoft.com/office/powerpoint/2010/main" val="16729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C87A-3D95-4D06-8B49-46B18E01F0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821A081-EF77-406A-8E49-583D9D9AAC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BFE146-57F2-4074-AE8B-EA5E220F02E4}"/>
              </a:ext>
            </a:extLst>
          </p:cNvPr>
          <p:cNvSpPr>
            <a:spLocks noGrp="1"/>
          </p:cNvSpPr>
          <p:nvPr>
            <p:ph type="dt" sz="half" idx="10"/>
          </p:nvPr>
        </p:nvSpPr>
        <p:spPr/>
        <p:txBody>
          <a:bodyPr/>
          <a:lstStyle/>
          <a:p>
            <a:fld id="{627A6B10-7978-4E35-A705-B20ECAD0C71A}" type="datetimeFigureOut">
              <a:rPr lang="en-GB" smtClean="0"/>
              <a:t>21/01/2021</a:t>
            </a:fld>
            <a:endParaRPr lang="en-GB"/>
          </a:p>
        </p:txBody>
      </p:sp>
      <p:sp>
        <p:nvSpPr>
          <p:cNvPr id="5" name="Footer Placeholder 4">
            <a:extLst>
              <a:ext uri="{FF2B5EF4-FFF2-40B4-BE49-F238E27FC236}">
                <a16:creationId xmlns:a16="http://schemas.microsoft.com/office/drawing/2014/main" id="{8ED3ED62-F431-4186-AF0A-DEC49B8886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CD94EE-F2AA-4FE6-9EC5-CB51F437683D}"/>
              </a:ext>
            </a:extLst>
          </p:cNvPr>
          <p:cNvSpPr>
            <a:spLocks noGrp="1"/>
          </p:cNvSpPr>
          <p:nvPr>
            <p:ph type="sldNum" sz="quarter" idx="12"/>
          </p:nvPr>
        </p:nvSpPr>
        <p:spPr/>
        <p:txBody>
          <a:bodyPr/>
          <a:lstStyle/>
          <a:p>
            <a:fld id="{A02F2C25-D8C8-438B-A0E2-FD70DDF081F2}" type="slidenum">
              <a:rPr lang="en-GB" smtClean="0"/>
              <a:t>‹#›</a:t>
            </a:fld>
            <a:endParaRPr lang="en-GB"/>
          </a:p>
        </p:txBody>
      </p:sp>
    </p:spTree>
    <p:extLst>
      <p:ext uri="{BB962C8B-B14F-4D97-AF65-F5344CB8AC3E}">
        <p14:creationId xmlns:p14="http://schemas.microsoft.com/office/powerpoint/2010/main" val="197238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EB862-5C9E-40AD-9B49-F7877B8F8D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4B31FC-5009-4395-B29E-F4229CE2F8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A456E5-3578-443C-8C01-3CB8F4CA842A}"/>
              </a:ext>
            </a:extLst>
          </p:cNvPr>
          <p:cNvSpPr>
            <a:spLocks noGrp="1"/>
          </p:cNvSpPr>
          <p:nvPr>
            <p:ph type="dt" sz="half" idx="10"/>
          </p:nvPr>
        </p:nvSpPr>
        <p:spPr/>
        <p:txBody>
          <a:bodyPr/>
          <a:lstStyle/>
          <a:p>
            <a:fld id="{627A6B10-7978-4E35-A705-B20ECAD0C71A}" type="datetimeFigureOut">
              <a:rPr lang="en-GB" smtClean="0"/>
              <a:t>21/01/2021</a:t>
            </a:fld>
            <a:endParaRPr lang="en-GB"/>
          </a:p>
        </p:txBody>
      </p:sp>
      <p:sp>
        <p:nvSpPr>
          <p:cNvPr id="5" name="Footer Placeholder 4">
            <a:extLst>
              <a:ext uri="{FF2B5EF4-FFF2-40B4-BE49-F238E27FC236}">
                <a16:creationId xmlns:a16="http://schemas.microsoft.com/office/drawing/2014/main" id="{DD646530-5266-4E06-AEAA-FC3FDF107C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24BE79-8A92-4594-A222-FA4FE0ACD220}"/>
              </a:ext>
            </a:extLst>
          </p:cNvPr>
          <p:cNvSpPr>
            <a:spLocks noGrp="1"/>
          </p:cNvSpPr>
          <p:nvPr>
            <p:ph type="sldNum" sz="quarter" idx="12"/>
          </p:nvPr>
        </p:nvSpPr>
        <p:spPr/>
        <p:txBody>
          <a:bodyPr/>
          <a:lstStyle/>
          <a:p>
            <a:fld id="{A02F2C25-D8C8-438B-A0E2-FD70DDF081F2}" type="slidenum">
              <a:rPr lang="en-GB" smtClean="0"/>
              <a:t>‹#›</a:t>
            </a:fld>
            <a:endParaRPr lang="en-GB"/>
          </a:p>
        </p:txBody>
      </p:sp>
    </p:spTree>
    <p:extLst>
      <p:ext uri="{BB962C8B-B14F-4D97-AF65-F5344CB8AC3E}">
        <p14:creationId xmlns:p14="http://schemas.microsoft.com/office/powerpoint/2010/main" val="2784482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EEEC19-F591-450F-9FCE-1B5CCED46E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DFB677-3D21-4271-BD26-FC51ABAB27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0C844D-17BE-4DC9-8213-810FF55768B8}"/>
              </a:ext>
            </a:extLst>
          </p:cNvPr>
          <p:cNvSpPr>
            <a:spLocks noGrp="1"/>
          </p:cNvSpPr>
          <p:nvPr>
            <p:ph type="dt" sz="half" idx="10"/>
          </p:nvPr>
        </p:nvSpPr>
        <p:spPr/>
        <p:txBody>
          <a:bodyPr/>
          <a:lstStyle/>
          <a:p>
            <a:fld id="{627A6B10-7978-4E35-A705-B20ECAD0C71A}" type="datetimeFigureOut">
              <a:rPr lang="en-GB" smtClean="0"/>
              <a:t>21/01/2021</a:t>
            </a:fld>
            <a:endParaRPr lang="en-GB"/>
          </a:p>
        </p:txBody>
      </p:sp>
      <p:sp>
        <p:nvSpPr>
          <p:cNvPr id="5" name="Footer Placeholder 4">
            <a:extLst>
              <a:ext uri="{FF2B5EF4-FFF2-40B4-BE49-F238E27FC236}">
                <a16:creationId xmlns:a16="http://schemas.microsoft.com/office/drawing/2014/main" id="{5771BB4D-69CD-4C0A-B68A-966EFCBEB6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5BDEBE-72CC-42EE-BEEF-28B4F14FD9AA}"/>
              </a:ext>
            </a:extLst>
          </p:cNvPr>
          <p:cNvSpPr>
            <a:spLocks noGrp="1"/>
          </p:cNvSpPr>
          <p:nvPr>
            <p:ph type="sldNum" sz="quarter" idx="12"/>
          </p:nvPr>
        </p:nvSpPr>
        <p:spPr/>
        <p:txBody>
          <a:bodyPr/>
          <a:lstStyle/>
          <a:p>
            <a:fld id="{A02F2C25-D8C8-438B-A0E2-FD70DDF081F2}" type="slidenum">
              <a:rPr lang="en-GB" smtClean="0"/>
              <a:t>‹#›</a:t>
            </a:fld>
            <a:endParaRPr lang="en-GB"/>
          </a:p>
        </p:txBody>
      </p:sp>
    </p:spTree>
    <p:extLst>
      <p:ext uri="{BB962C8B-B14F-4D97-AF65-F5344CB8AC3E}">
        <p14:creationId xmlns:p14="http://schemas.microsoft.com/office/powerpoint/2010/main" val="221466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1BF0-814D-4425-B514-A9AAA9878C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9C5588-7165-4ADD-9DBB-9187D23F89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C6CC26-D844-469B-BAF2-7A3017B305E4}"/>
              </a:ext>
            </a:extLst>
          </p:cNvPr>
          <p:cNvSpPr>
            <a:spLocks noGrp="1"/>
          </p:cNvSpPr>
          <p:nvPr>
            <p:ph type="dt" sz="half" idx="10"/>
          </p:nvPr>
        </p:nvSpPr>
        <p:spPr/>
        <p:txBody>
          <a:bodyPr/>
          <a:lstStyle/>
          <a:p>
            <a:fld id="{627A6B10-7978-4E35-A705-B20ECAD0C71A}" type="datetimeFigureOut">
              <a:rPr lang="en-GB" smtClean="0"/>
              <a:t>21/01/2021</a:t>
            </a:fld>
            <a:endParaRPr lang="en-GB"/>
          </a:p>
        </p:txBody>
      </p:sp>
      <p:sp>
        <p:nvSpPr>
          <p:cNvPr id="5" name="Footer Placeholder 4">
            <a:extLst>
              <a:ext uri="{FF2B5EF4-FFF2-40B4-BE49-F238E27FC236}">
                <a16:creationId xmlns:a16="http://schemas.microsoft.com/office/drawing/2014/main" id="{47261A0A-8688-4F5B-9686-E68158A0A6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E19F05-B583-4500-B837-ADEBEA8F0148}"/>
              </a:ext>
            </a:extLst>
          </p:cNvPr>
          <p:cNvSpPr>
            <a:spLocks noGrp="1"/>
          </p:cNvSpPr>
          <p:nvPr>
            <p:ph type="sldNum" sz="quarter" idx="12"/>
          </p:nvPr>
        </p:nvSpPr>
        <p:spPr/>
        <p:txBody>
          <a:bodyPr/>
          <a:lstStyle/>
          <a:p>
            <a:fld id="{A02F2C25-D8C8-438B-A0E2-FD70DDF081F2}" type="slidenum">
              <a:rPr lang="en-GB" smtClean="0"/>
              <a:t>‹#›</a:t>
            </a:fld>
            <a:endParaRPr lang="en-GB"/>
          </a:p>
        </p:txBody>
      </p:sp>
    </p:spTree>
    <p:extLst>
      <p:ext uri="{BB962C8B-B14F-4D97-AF65-F5344CB8AC3E}">
        <p14:creationId xmlns:p14="http://schemas.microsoft.com/office/powerpoint/2010/main" val="125924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4BE06-1A0F-4D60-BC27-E6C842170E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CFEDC0B-8AE2-445D-8D8F-11BD1E1978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33B84F-C4F7-44F0-945F-FC371806D255}"/>
              </a:ext>
            </a:extLst>
          </p:cNvPr>
          <p:cNvSpPr>
            <a:spLocks noGrp="1"/>
          </p:cNvSpPr>
          <p:nvPr>
            <p:ph type="dt" sz="half" idx="10"/>
          </p:nvPr>
        </p:nvSpPr>
        <p:spPr/>
        <p:txBody>
          <a:bodyPr/>
          <a:lstStyle/>
          <a:p>
            <a:fld id="{627A6B10-7978-4E35-A705-B20ECAD0C71A}" type="datetimeFigureOut">
              <a:rPr lang="en-GB" smtClean="0"/>
              <a:t>21/01/2021</a:t>
            </a:fld>
            <a:endParaRPr lang="en-GB"/>
          </a:p>
        </p:txBody>
      </p:sp>
      <p:sp>
        <p:nvSpPr>
          <p:cNvPr id="5" name="Footer Placeholder 4">
            <a:extLst>
              <a:ext uri="{FF2B5EF4-FFF2-40B4-BE49-F238E27FC236}">
                <a16:creationId xmlns:a16="http://schemas.microsoft.com/office/drawing/2014/main" id="{3E2258D5-DAA2-497E-9A59-861312E8AB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968482-B6B3-4723-B828-7B745049D8CF}"/>
              </a:ext>
            </a:extLst>
          </p:cNvPr>
          <p:cNvSpPr>
            <a:spLocks noGrp="1"/>
          </p:cNvSpPr>
          <p:nvPr>
            <p:ph type="sldNum" sz="quarter" idx="12"/>
          </p:nvPr>
        </p:nvSpPr>
        <p:spPr/>
        <p:txBody>
          <a:bodyPr/>
          <a:lstStyle/>
          <a:p>
            <a:fld id="{A02F2C25-D8C8-438B-A0E2-FD70DDF081F2}" type="slidenum">
              <a:rPr lang="en-GB" smtClean="0"/>
              <a:t>‹#›</a:t>
            </a:fld>
            <a:endParaRPr lang="en-GB"/>
          </a:p>
        </p:txBody>
      </p:sp>
    </p:spTree>
    <p:extLst>
      <p:ext uri="{BB962C8B-B14F-4D97-AF65-F5344CB8AC3E}">
        <p14:creationId xmlns:p14="http://schemas.microsoft.com/office/powerpoint/2010/main" val="3789950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CB1A-AB2D-46AE-86C2-0313D4F8A0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B0723D9-DE14-4EC5-BBF0-7C293FDB55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60F3DB6-CF21-4A1F-A9C5-AB22FC7D20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34922AC-F38E-4B3E-8D2B-1386DB1021BB}"/>
              </a:ext>
            </a:extLst>
          </p:cNvPr>
          <p:cNvSpPr>
            <a:spLocks noGrp="1"/>
          </p:cNvSpPr>
          <p:nvPr>
            <p:ph type="dt" sz="half" idx="10"/>
          </p:nvPr>
        </p:nvSpPr>
        <p:spPr/>
        <p:txBody>
          <a:bodyPr/>
          <a:lstStyle/>
          <a:p>
            <a:fld id="{627A6B10-7978-4E35-A705-B20ECAD0C71A}" type="datetimeFigureOut">
              <a:rPr lang="en-GB" smtClean="0"/>
              <a:t>21/01/2021</a:t>
            </a:fld>
            <a:endParaRPr lang="en-GB"/>
          </a:p>
        </p:txBody>
      </p:sp>
      <p:sp>
        <p:nvSpPr>
          <p:cNvPr id="6" name="Footer Placeholder 5">
            <a:extLst>
              <a:ext uri="{FF2B5EF4-FFF2-40B4-BE49-F238E27FC236}">
                <a16:creationId xmlns:a16="http://schemas.microsoft.com/office/drawing/2014/main" id="{04B24BAA-4F26-4BAC-AC1A-04688D6097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FA0A71-6468-4212-BCE1-35F97D98F157}"/>
              </a:ext>
            </a:extLst>
          </p:cNvPr>
          <p:cNvSpPr>
            <a:spLocks noGrp="1"/>
          </p:cNvSpPr>
          <p:nvPr>
            <p:ph type="sldNum" sz="quarter" idx="12"/>
          </p:nvPr>
        </p:nvSpPr>
        <p:spPr/>
        <p:txBody>
          <a:bodyPr/>
          <a:lstStyle/>
          <a:p>
            <a:fld id="{A02F2C25-D8C8-438B-A0E2-FD70DDF081F2}" type="slidenum">
              <a:rPr lang="en-GB" smtClean="0"/>
              <a:t>‹#›</a:t>
            </a:fld>
            <a:endParaRPr lang="en-GB"/>
          </a:p>
        </p:txBody>
      </p:sp>
    </p:spTree>
    <p:extLst>
      <p:ext uri="{BB962C8B-B14F-4D97-AF65-F5344CB8AC3E}">
        <p14:creationId xmlns:p14="http://schemas.microsoft.com/office/powerpoint/2010/main" val="340189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42B58-E2B3-44F8-A314-8417C596160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24CDD73-2866-4113-8AC3-6DD56720EC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113195-AE51-4AED-8FBE-C87EF64C96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634C52E-4354-476C-873F-CDF692876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F2EB09-5506-49B2-912E-C474113E7E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38983C3-C59E-4DBA-A2CF-215A0C57201B}"/>
              </a:ext>
            </a:extLst>
          </p:cNvPr>
          <p:cNvSpPr>
            <a:spLocks noGrp="1"/>
          </p:cNvSpPr>
          <p:nvPr>
            <p:ph type="dt" sz="half" idx="10"/>
          </p:nvPr>
        </p:nvSpPr>
        <p:spPr/>
        <p:txBody>
          <a:bodyPr/>
          <a:lstStyle/>
          <a:p>
            <a:fld id="{627A6B10-7978-4E35-A705-B20ECAD0C71A}" type="datetimeFigureOut">
              <a:rPr lang="en-GB" smtClean="0"/>
              <a:t>21/01/2021</a:t>
            </a:fld>
            <a:endParaRPr lang="en-GB"/>
          </a:p>
        </p:txBody>
      </p:sp>
      <p:sp>
        <p:nvSpPr>
          <p:cNvPr id="8" name="Footer Placeholder 7">
            <a:extLst>
              <a:ext uri="{FF2B5EF4-FFF2-40B4-BE49-F238E27FC236}">
                <a16:creationId xmlns:a16="http://schemas.microsoft.com/office/drawing/2014/main" id="{6F24C7A2-F894-48AD-BE62-B3C9F507FFE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538CABD-E549-40CD-9681-2732D775CC91}"/>
              </a:ext>
            </a:extLst>
          </p:cNvPr>
          <p:cNvSpPr>
            <a:spLocks noGrp="1"/>
          </p:cNvSpPr>
          <p:nvPr>
            <p:ph type="sldNum" sz="quarter" idx="12"/>
          </p:nvPr>
        </p:nvSpPr>
        <p:spPr/>
        <p:txBody>
          <a:bodyPr/>
          <a:lstStyle/>
          <a:p>
            <a:fld id="{A02F2C25-D8C8-438B-A0E2-FD70DDF081F2}" type="slidenum">
              <a:rPr lang="en-GB" smtClean="0"/>
              <a:t>‹#›</a:t>
            </a:fld>
            <a:endParaRPr lang="en-GB"/>
          </a:p>
        </p:txBody>
      </p:sp>
    </p:spTree>
    <p:extLst>
      <p:ext uri="{BB962C8B-B14F-4D97-AF65-F5344CB8AC3E}">
        <p14:creationId xmlns:p14="http://schemas.microsoft.com/office/powerpoint/2010/main" val="76286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DF879-1355-4227-A31D-7B580F98B20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25C3643-EF2E-4EF1-9492-1F1D170B87B7}"/>
              </a:ext>
            </a:extLst>
          </p:cNvPr>
          <p:cNvSpPr>
            <a:spLocks noGrp="1"/>
          </p:cNvSpPr>
          <p:nvPr>
            <p:ph type="dt" sz="half" idx="10"/>
          </p:nvPr>
        </p:nvSpPr>
        <p:spPr/>
        <p:txBody>
          <a:bodyPr/>
          <a:lstStyle/>
          <a:p>
            <a:fld id="{627A6B10-7978-4E35-A705-B20ECAD0C71A}" type="datetimeFigureOut">
              <a:rPr lang="en-GB" smtClean="0"/>
              <a:t>21/01/2021</a:t>
            </a:fld>
            <a:endParaRPr lang="en-GB"/>
          </a:p>
        </p:txBody>
      </p:sp>
      <p:sp>
        <p:nvSpPr>
          <p:cNvPr id="4" name="Footer Placeholder 3">
            <a:extLst>
              <a:ext uri="{FF2B5EF4-FFF2-40B4-BE49-F238E27FC236}">
                <a16:creationId xmlns:a16="http://schemas.microsoft.com/office/drawing/2014/main" id="{10D9FA40-18FA-4077-BACF-023E513B25B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4D60D6-5DBB-482D-818E-A7280B24EB3C}"/>
              </a:ext>
            </a:extLst>
          </p:cNvPr>
          <p:cNvSpPr>
            <a:spLocks noGrp="1"/>
          </p:cNvSpPr>
          <p:nvPr>
            <p:ph type="sldNum" sz="quarter" idx="12"/>
          </p:nvPr>
        </p:nvSpPr>
        <p:spPr/>
        <p:txBody>
          <a:bodyPr/>
          <a:lstStyle/>
          <a:p>
            <a:fld id="{A02F2C25-D8C8-438B-A0E2-FD70DDF081F2}" type="slidenum">
              <a:rPr lang="en-GB" smtClean="0"/>
              <a:t>‹#›</a:t>
            </a:fld>
            <a:endParaRPr lang="en-GB"/>
          </a:p>
        </p:txBody>
      </p:sp>
    </p:spTree>
    <p:extLst>
      <p:ext uri="{BB962C8B-B14F-4D97-AF65-F5344CB8AC3E}">
        <p14:creationId xmlns:p14="http://schemas.microsoft.com/office/powerpoint/2010/main" val="31104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197BCD-553C-4F9E-8A05-BCE560D8C595}"/>
              </a:ext>
            </a:extLst>
          </p:cNvPr>
          <p:cNvSpPr>
            <a:spLocks noGrp="1"/>
          </p:cNvSpPr>
          <p:nvPr>
            <p:ph type="dt" sz="half" idx="10"/>
          </p:nvPr>
        </p:nvSpPr>
        <p:spPr/>
        <p:txBody>
          <a:bodyPr/>
          <a:lstStyle/>
          <a:p>
            <a:fld id="{627A6B10-7978-4E35-A705-B20ECAD0C71A}" type="datetimeFigureOut">
              <a:rPr lang="en-GB" smtClean="0"/>
              <a:t>21/01/2021</a:t>
            </a:fld>
            <a:endParaRPr lang="en-GB"/>
          </a:p>
        </p:txBody>
      </p:sp>
      <p:sp>
        <p:nvSpPr>
          <p:cNvPr id="3" name="Footer Placeholder 2">
            <a:extLst>
              <a:ext uri="{FF2B5EF4-FFF2-40B4-BE49-F238E27FC236}">
                <a16:creationId xmlns:a16="http://schemas.microsoft.com/office/drawing/2014/main" id="{2A69D48E-AF45-4491-9F6A-5E39E87F49D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53569D4-9309-4357-832F-8AB9B8EE170F}"/>
              </a:ext>
            </a:extLst>
          </p:cNvPr>
          <p:cNvSpPr>
            <a:spLocks noGrp="1"/>
          </p:cNvSpPr>
          <p:nvPr>
            <p:ph type="sldNum" sz="quarter" idx="12"/>
          </p:nvPr>
        </p:nvSpPr>
        <p:spPr/>
        <p:txBody>
          <a:bodyPr/>
          <a:lstStyle/>
          <a:p>
            <a:fld id="{A02F2C25-D8C8-438B-A0E2-FD70DDF081F2}" type="slidenum">
              <a:rPr lang="en-GB" smtClean="0"/>
              <a:t>‹#›</a:t>
            </a:fld>
            <a:endParaRPr lang="en-GB"/>
          </a:p>
        </p:txBody>
      </p:sp>
    </p:spTree>
    <p:extLst>
      <p:ext uri="{BB962C8B-B14F-4D97-AF65-F5344CB8AC3E}">
        <p14:creationId xmlns:p14="http://schemas.microsoft.com/office/powerpoint/2010/main" val="3458263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D098E-A80D-4F35-8414-A4386AF71C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1A5CFC4-990B-4809-AFC9-D8B98A8CF1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7B49B91-D200-437A-8315-B0383C390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453E6B-503E-4DF2-810A-ADFEF0BDD956}"/>
              </a:ext>
            </a:extLst>
          </p:cNvPr>
          <p:cNvSpPr>
            <a:spLocks noGrp="1"/>
          </p:cNvSpPr>
          <p:nvPr>
            <p:ph type="dt" sz="half" idx="10"/>
          </p:nvPr>
        </p:nvSpPr>
        <p:spPr/>
        <p:txBody>
          <a:bodyPr/>
          <a:lstStyle/>
          <a:p>
            <a:fld id="{627A6B10-7978-4E35-A705-B20ECAD0C71A}" type="datetimeFigureOut">
              <a:rPr lang="en-GB" smtClean="0"/>
              <a:t>21/01/2021</a:t>
            </a:fld>
            <a:endParaRPr lang="en-GB"/>
          </a:p>
        </p:txBody>
      </p:sp>
      <p:sp>
        <p:nvSpPr>
          <p:cNvPr id="6" name="Footer Placeholder 5">
            <a:extLst>
              <a:ext uri="{FF2B5EF4-FFF2-40B4-BE49-F238E27FC236}">
                <a16:creationId xmlns:a16="http://schemas.microsoft.com/office/drawing/2014/main" id="{E9B975E2-3F9A-45A4-A543-1387C7AA6C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744861-8051-400E-86A3-5B9FDAAC5267}"/>
              </a:ext>
            </a:extLst>
          </p:cNvPr>
          <p:cNvSpPr>
            <a:spLocks noGrp="1"/>
          </p:cNvSpPr>
          <p:nvPr>
            <p:ph type="sldNum" sz="quarter" idx="12"/>
          </p:nvPr>
        </p:nvSpPr>
        <p:spPr/>
        <p:txBody>
          <a:bodyPr/>
          <a:lstStyle/>
          <a:p>
            <a:fld id="{A02F2C25-D8C8-438B-A0E2-FD70DDF081F2}" type="slidenum">
              <a:rPr lang="en-GB" smtClean="0"/>
              <a:t>‹#›</a:t>
            </a:fld>
            <a:endParaRPr lang="en-GB"/>
          </a:p>
        </p:txBody>
      </p:sp>
    </p:spTree>
    <p:extLst>
      <p:ext uri="{BB962C8B-B14F-4D97-AF65-F5344CB8AC3E}">
        <p14:creationId xmlns:p14="http://schemas.microsoft.com/office/powerpoint/2010/main" val="29735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4DB6-9E5C-48F3-81E2-C2CA00FF0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EDDBB4A-DE8F-413B-B0A8-7D61BBF31A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3EC2A5-9199-470D-8B24-8ECFAAA07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A90208-E07B-487A-83D8-56BFA6F71503}"/>
              </a:ext>
            </a:extLst>
          </p:cNvPr>
          <p:cNvSpPr>
            <a:spLocks noGrp="1"/>
          </p:cNvSpPr>
          <p:nvPr>
            <p:ph type="dt" sz="half" idx="10"/>
          </p:nvPr>
        </p:nvSpPr>
        <p:spPr/>
        <p:txBody>
          <a:bodyPr/>
          <a:lstStyle/>
          <a:p>
            <a:fld id="{627A6B10-7978-4E35-A705-B20ECAD0C71A}" type="datetimeFigureOut">
              <a:rPr lang="en-GB" smtClean="0"/>
              <a:t>21/01/2021</a:t>
            </a:fld>
            <a:endParaRPr lang="en-GB"/>
          </a:p>
        </p:txBody>
      </p:sp>
      <p:sp>
        <p:nvSpPr>
          <p:cNvPr id="6" name="Footer Placeholder 5">
            <a:extLst>
              <a:ext uri="{FF2B5EF4-FFF2-40B4-BE49-F238E27FC236}">
                <a16:creationId xmlns:a16="http://schemas.microsoft.com/office/drawing/2014/main" id="{7DC18112-58CD-4103-A981-64A710CC40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E01B00-1851-40A4-857C-418EAB5158A7}"/>
              </a:ext>
            </a:extLst>
          </p:cNvPr>
          <p:cNvSpPr>
            <a:spLocks noGrp="1"/>
          </p:cNvSpPr>
          <p:nvPr>
            <p:ph type="sldNum" sz="quarter" idx="12"/>
          </p:nvPr>
        </p:nvSpPr>
        <p:spPr/>
        <p:txBody>
          <a:bodyPr/>
          <a:lstStyle/>
          <a:p>
            <a:fld id="{A02F2C25-D8C8-438B-A0E2-FD70DDF081F2}" type="slidenum">
              <a:rPr lang="en-GB" smtClean="0"/>
              <a:t>‹#›</a:t>
            </a:fld>
            <a:endParaRPr lang="en-GB"/>
          </a:p>
        </p:txBody>
      </p:sp>
    </p:spTree>
    <p:extLst>
      <p:ext uri="{BB962C8B-B14F-4D97-AF65-F5344CB8AC3E}">
        <p14:creationId xmlns:p14="http://schemas.microsoft.com/office/powerpoint/2010/main" val="2199863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43183C-C596-4EBF-9DF3-EB075731A3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41B802-1E59-43AF-AAE9-542F3F2EBE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91C596-1101-4FBC-8BD1-9A8C5F9F0B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A6B10-7978-4E35-A705-B20ECAD0C71A}" type="datetimeFigureOut">
              <a:rPr lang="en-GB" smtClean="0"/>
              <a:t>21/01/2021</a:t>
            </a:fld>
            <a:endParaRPr lang="en-GB"/>
          </a:p>
        </p:txBody>
      </p:sp>
      <p:sp>
        <p:nvSpPr>
          <p:cNvPr id="5" name="Footer Placeholder 4">
            <a:extLst>
              <a:ext uri="{FF2B5EF4-FFF2-40B4-BE49-F238E27FC236}">
                <a16:creationId xmlns:a16="http://schemas.microsoft.com/office/drawing/2014/main" id="{03F95647-0F45-48EC-BEAC-5013BB7921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5FA46F5-C411-4D19-BED2-4EA876D5C3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F2C25-D8C8-438B-A0E2-FD70DDF081F2}" type="slidenum">
              <a:rPr lang="en-GB" smtClean="0"/>
              <a:t>‹#›</a:t>
            </a:fld>
            <a:endParaRPr lang="en-GB"/>
          </a:p>
        </p:txBody>
      </p:sp>
    </p:spTree>
    <p:extLst>
      <p:ext uri="{BB962C8B-B14F-4D97-AF65-F5344CB8AC3E}">
        <p14:creationId xmlns:p14="http://schemas.microsoft.com/office/powerpoint/2010/main" val="2715498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ompeycycle@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www.gov.uk/government/statistical-data-sets/all-vehicles-veh01"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hyperlink" Target="https://www.gov.uk/government/statistical-data-sets/all-vehicles-veh01"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ortsmouth.gov.uk/wp-content/uploads/2020/12/2020-Air-Quality-Annual-Status-Report_Accessible.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39D3-6389-4F51-8E18-DCEF3EDECF46}"/>
              </a:ext>
            </a:extLst>
          </p:cNvPr>
          <p:cNvSpPr>
            <a:spLocks noGrp="1"/>
          </p:cNvSpPr>
          <p:nvPr>
            <p:ph type="ctrTitle"/>
          </p:nvPr>
        </p:nvSpPr>
        <p:spPr>
          <a:xfrm>
            <a:off x="503434" y="1189466"/>
            <a:ext cx="11044719" cy="2766083"/>
          </a:xfrm>
        </p:spPr>
        <p:txBody>
          <a:bodyPr>
            <a:normAutofit/>
          </a:bodyPr>
          <a:lstStyle/>
          <a:p>
            <a:r>
              <a:rPr lang="en-GB" sz="4800" b="1" dirty="0">
                <a:latin typeface="Arial" panose="020B0604020202020204" pitchFamily="34" charset="0"/>
                <a:cs typeface="Arial" panose="020B0604020202020204" pitchFamily="34" charset="0"/>
              </a:rPr>
              <a:t>Air pollution in Portsmouth</a:t>
            </a:r>
            <a:br>
              <a:rPr lang="en-GB" sz="3200" b="1" dirty="0">
                <a:latin typeface="Arial" panose="020B0604020202020204" pitchFamily="34" charset="0"/>
                <a:cs typeface="Arial" panose="020B0604020202020204" pitchFamily="34" charset="0"/>
              </a:rPr>
            </a:br>
            <a:br>
              <a:rPr lang="en-GB" sz="3200" b="1" dirty="0">
                <a:latin typeface="Arial" panose="020B0604020202020204" pitchFamily="34" charset="0"/>
                <a:cs typeface="Arial" panose="020B0604020202020204" pitchFamily="34" charset="0"/>
              </a:rPr>
            </a:br>
            <a:r>
              <a:rPr lang="en-GB" sz="3200" b="1" dirty="0">
                <a:latin typeface="Arial" panose="020B0604020202020204" pitchFamily="34" charset="0"/>
                <a:cs typeface="Arial" panose="020B0604020202020204" pitchFamily="34" charset="0"/>
              </a:rPr>
              <a:t>PCF open meeting 21 Jan 21</a:t>
            </a:r>
            <a:br>
              <a:rPr lang="en-GB" sz="4000" b="1" dirty="0"/>
            </a:br>
            <a:endParaRPr lang="en-GB" sz="4000" b="1" dirty="0"/>
          </a:p>
        </p:txBody>
      </p:sp>
      <p:sp>
        <p:nvSpPr>
          <p:cNvPr id="4" name="Subtitle 3"/>
          <p:cNvSpPr>
            <a:spLocks noGrp="1"/>
          </p:cNvSpPr>
          <p:nvPr>
            <p:ph type="subTitle" idx="1"/>
          </p:nvPr>
        </p:nvSpPr>
        <p:spPr>
          <a:xfrm>
            <a:off x="1513725" y="4783567"/>
            <a:ext cx="9144000" cy="826123"/>
          </a:xfrm>
        </p:spPr>
        <p:txBody>
          <a:bodyPr>
            <a:normAutofit/>
          </a:bodyPr>
          <a:lstStyle/>
          <a:p>
            <a:r>
              <a:rPr lang="en-GB" sz="2000" dirty="0">
                <a:latin typeface="Arial" panose="020B0604020202020204" pitchFamily="34" charset="0"/>
                <a:cs typeface="Arial" panose="020B0604020202020204" pitchFamily="34" charset="0"/>
              </a:rPr>
              <a:t>Mike Dobson</a:t>
            </a:r>
          </a:p>
          <a:p>
            <a:r>
              <a:rPr lang="en-GB" sz="2000" dirty="0">
                <a:latin typeface="Arial" panose="020B0604020202020204" pitchFamily="34" charset="0"/>
                <a:cs typeface="Arial" panose="020B0604020202020204" pitchFamily="34" charset="0"/>
                <a:hlinkClick r:id="rId2"/>
              </a:rPr>
              <a:t>pompeycycle@gmail.com</a:t>
            </a:r>
            <a:r>
              <a:rPr lang="en-GB" sz="2000" dirty="0">
                <a:latin typeface="Arial" panose="020B0604020202020204" pitchFamily="34" charset="0"/>
                <a:cs typeface="Arial" panose="020B0604020202020204" pitchFamily="34" charset="0"/>
              </a:rPr>
              <a:t> </a:t>
            </a:r>
          </a:p>
        </p:txBody>
      </p:sp>
      <p:sp>
        <p:nvSpPr>
          <p:cNvPr id="5" name="Slide Number Placeholder 4"/>
          <p:cNvSpPr>
            <a:spLocks noGrp="1"/>
          </p:cNvSpPr>
          <p:nvPr>
            <p:ph type="sldNum" sz="quarter" idx="12"/>
          </p:nvPr>
        </p:nvSpPr>
        <p:spPr/>
        <p:txBody>
          <a:bodyPr/>
          <a:lstStyle/>
          <a:p>
            <a:fld id="{5A504C58-5AD1-482E-B6C4-5EDE5CA54437}" type="slidenum">
              <a:rPr lang="en-GB" smtClean="0"/>
              <a:t>1</a:t>
            </a:fld>
            <a:endParaRPr lang="en-GB" dirty="0"/>
          </a:p>
        </p:txBody>
      </p:sp>
    </p:spTree>
    <p:extLst>
      <p:ext uri="{BB962C8B-B14F-4D97-AF65-F5344CB8AC3E}">
        <p14:creationId xmlns:p14="http://schemas.microsoft.com/office/powerpoint/2010/main" val="108119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3B68-4F93-4A87-932D-3E0281C64CCC}"/>
              </a:ext>
            </a:extLst>
          </p:cNvPr>
          <p:cNvSpPr>
            <a:spLocks noGrp="1"/>
          </p:cNvSpPr>
          <p:nvPr>
            <p:ph type="title"/>
          </p:nvPr>
        </p:nvSpPr>
        <p:spPr>
          <a:xfrm>
            <a:off x="838200" y="223931"/>
            <a:ext cx="10515600" cy="919069"/>
          </a:xfrm>
        </p:spPr>
        <p:txBody>
          <a:bodyPr>
            <a:normAutofit/>
          </a:bodyPr>
          <a:lstStyle/>
          <a:p>
            <a:r>
              <a:rPr lang="en-GB" sz="3600" b="1" dirty="0">
                <a:latin typeface="Arial" panose="020B0604020202020204" pitchFamily="34" charset="0"/>
                <a:cs typeface="Arial" panose="020B0604020202020204" pitchFamily="34" charset="0"/>
              </a:rPr>
              <a:t>Key points (1)</a:t>
            </a:r>
          </a:p>
        </p:txBody>
      </p:sp>
      <p:sp>
        <p:nvSpPr>
          <p:cNvPr id="3" name="Content Placeholder 2">
            <a:extLst>
              <a:ext uri="{FF2B5EF4-FFF2-40B4-BE49-F238E27FC236}">
                <a16:creationId xmlns:a16="http://schemas.microsoft.com/office/drawing/2014/main" id="{C27B3C13-544D-4239-BA46-F9CDAF62011C}"/>
              </a:ext>
            </a:extLst>
          </p:cNvPr>
          <p:cNvSpPr>
            <a:spLocks noGrp="1"/>
          </p:cNvSpPr>
          <p:nvPr>
            <p:ph idx="1"/>
          </p:nvPr>
        </p:nvSpPr>
        <p:spPr>
          <a:xfrm>
            <a:off x="838200" y="1143000"/>
            <a:ext cx="10901083" cy="5033963"/>
          </a:xfrm>
        </p:spPr>
        <p:txBody>
          <a:bodyPr>
            <a:normAutofit lnSpcReduction="10000"/>
          </a:bodyPr>
          <a:lstStyle/>
          <a:p>
            <a:pPr>
              <a:lnSpc>
                <a:spcPct val="110000"/>
              </a:lnSpc>
            </a:pPr>
            <a:r>
              <a:rPr lang="en-GB" sz="1800" dirty="0">
                <a:latin typeface="Arial" panose="020B0604020202020204" pitchFamily="34" charset="0"/>
                <a:cs typeface="Arial" panose="020B0604020202020204" pitchFamily="34" charset="0"/>
              </a:rPr>
              <a:t>Air quality or air pollution?</a:t>
            </a:r>
          </a:p>
          <a:p>
            <a:pPr>
              <a:lnSpc>
                <a:spcPct val="110000"/>
              </a:lnSpc>
            </a:pPr>
            <a:r>
              <a:rPr lang="en-GB" sz="1800" dirty="0">
                <a:latin typeface="Arial" panose="020B0604020202020204" pitchFamily="34" charset="0"/>
                <a:cs typeface="Arial" panose="020B0604020202020204" pitchFamily="34" charset="0"/>
              </a:rPr>
              <a:t>PCC’s air quality modelling </a:t>
            </a:r>
            <a:r>
              <a:rPr lang="en-GB" sz="1800" b="1" dirty="0">
                <a:solidFill>
                  <a:srgbClr val="00B050"/>
                </a:solidFill>
                <a:latin typeface="Arial" panose="020B0604020202020204" pitchFamily="34" charset="0"/>
                <a:cs typeface="Arial" panose="020B0604020202020204" pitchFamily="34" charset="0"/>
              </a:rPr>
              <a:t>very detailed and precise </a:t>
            </a:r>
            <a:r>
              <a:rPr lang="en-GB" sz="1800" b="1" dirty="0">
                <a:latin typeface="Arial" panose="020B0604020202020204" pitchFamily="34" charset="0"/>
                <a:cs typeface="Arial" panose="020B0604020202020204" pitchFamily="34" charset="0"/>
              </a:rPr>
              <a:t>but </a:t>
            </a:r>
            <a:r>
              <a:rPr lang="en-GB" sz="1800" b="1" dirty="0">
                <a:solidFill>
                  <a:srgbClr val="FF0000"/>
                </a:solidFill>
                <a:latin typeface="Arial" panose="020B0604020202020204" pitchFamily="34" charset="0"/>
                <a:cs typeface="Arial" panose="020B0604020202020204" pitchFamily="34" charset="0"/>
              </a:rPr>
              <a:t>wrong</a:t>
            </a:r>
            <a:endParaRPr lang="en-GB" sz="1800" dirty="0">
              <a:latin typeface="Arial" panose="020B0604020202020204" pitchFamily="34" charset="0"/>
              <a:cs typeface="Arial" panose="020B0604020202020204" pitchFamily="34" charset="0"/>
            </a:endParaRPr>
          </a:p>
          <a:p>
            <a:pPr lvl="1">
              <a:lnSpc>
                <a:spcPct val="110000"/>
              </a:lnSpc>
            </a:pPr>
            <a:r>
              <a:rPr lang="en-GB" sz="1600" dirty="0">
                <a:latin typeface="Arial" panose="020B0604020202020204" pitchFamily="34" charset="0"/>
                <a:cs typeface="Arial" panose="020B0604020202020204" pitchFamily="34" charset="0"/>
              </a:rPr>
              <a:t>Inaccurate and unrepresentative readings of air pollution in hotspots</a:t>
            </a:r>
          </a:p>
          <a:p>
            <a:pPr lvl="1">
              <a:lnSpc>
                <a:spcPct val="110000"/>
              </a:lnSpc>
            </a:pPr>
            <a:r>
              <a:rPr lang="en-GB" sz="1600" dirty="0">
                <a:latin typeface="Arial" panose="020B0604020202020204" pitchFamily="34" charset="0"/>
                <a:cs typeface="Arial" panose="020B0604020202020204" pitchFamily="34" charset="0"/>
              </a:rPr>
              <a:t>Contradictory assumptions about growth in motor traffic</a:t>
            </a:r>
          </a:p>
          <a:p>
            <a:pPr lvl="1">
              <a:lnSpc>
                <a:spcPct val="110000"/>
              </a:lnSpc>
            </a:pPr>
            <a:r>
              <a:rPr lang="en-GB" sz="1600" dirty="0">
                <a:latin typeface="Arial" panose="020B0604020202020204" pitchFamily="34" charset="0"/>
                <a:cs typeface="Arial" panose="020B0604020202020204" pitchFamily="34" charset="0"/>
              </a:rPr>
              <a:t>Optimism bias</a:t>
            </a:r>
          </a:p>
          <a:p>
            <a:pPr lvl="1">
              <a:lnSpc>
                <a:spcPct val="110000"/>
              </a:lnSpc>
            </a:pPr>
            <a:r>
              <a:rPr lang="en-GB" sz="1600" dirty="0">
                <a:latin typeface="Arial" panose="020B0604020202020204" pitchFamily="34" charset="0"/>
                <a:cs typeface="Arial" panose="020B0604020202020204" pitchFamily="34" charset="0"/>
              </a:rPr>
              <a:t>‘Playing tunes’ with modelling inputs to achieve bare minimum of compliance in hot spots</a:t>
            </a:r>
          </a:p>
          <a:p>
            <a:pPr>
              <a:lnSpc>
                <a:spcPct val="110000"/>
              </a:lnSpc>
            </a:pPr>
            <a:r>
              <a:rPr lang="en-GB" sz="1800" dirty="0">
                <a:latin typeface="Arial" panose="020B0604020202020204" pitchFamily="34" charset="0"/>
                <a:cs typeface="Arial" panose="020B0604020202020204" pitchFamily="34" charset="0"/>
              </a:rPr>
              <a:t>Number of motor vehicles keeps rising</a:t>
            </a:r>
          </a:p>
          <a:p>
            <a:pPr lvl="1">
              <a:lnSpc>
                <a:spcPct val="110000"/>
              </a:lnSpc>
            </a:pPr>
            <a:r>
              <a:rPr lang="en-GB" sz="1600" dirty="0">
                <a:latin typeface="Arial" panose="020B0604020202020204" pitchFamily="34" charset="0"/>
                <a:cs typeface="Arial" panose="020B0604020202020204" pitchFamily="34" charset="0"/>
              </a:rPr>
              <a:t>30,000 extra homes?</a:t>
            </a:r>
          </a:p>
          <a:p>
            <a:pPr lvl="1">
              <a:lnSpc>
                <a:spcPct val="110000"/>
              </a:lnSpc>
            </a:pPr>
            <a:r>
              <a:rPr lang="en-GB" sz="1600" dirty="0">
                <a:latin typeface="Arial" panose="020B0604020202020204" pitchFamily="34" charset="0"/>
                <a:cs typeface="Arial" panose="020B0604020202020204" pitchFamily="34" charset="0"/>
              </a:rPr>
              <a:t>Lack of political will to curb motor traffic</a:t>
            </a:r>
          </a:p>
          <a:p>
            <a:pPr lvl="1">
              <a:lnSpc>
                <a:spcPct val="110000"/>
              </a:lnSpc>
            </a:pPr>
            <a:r>
              <a:rPr lang="en-GB" sz="1600" dirty="0">
                <a:latin typeface="Arial" panose="020B0604020202020204" pitchFamily="34" charset="0"/>
                <a:cs typeface="Arial" panose="020B0604020202020204" pitchFamily="34" charset="0"/>
              </a:rPr>
              <a:t>PCC has resisted a CAZ</a:t>
            </a:r>
          </a:p>
          <a:p>
            <a:pPr>
              <a:lnSpc>
                <a:spcPct val="110000"/>
              </a:lnSpc>
            </a:pPr>
            <a:r>
              <a:rPr lang="en-GB" sz="1800" dirty="0">
                <a:latin typeface="Arial" panose="020B0604020202020204" pitchFamily="34" charset="0"/>
                <a:cs typeface="Arial" panose="020B0604020202020204" pitchFamily="34" charset="0"/>
              </a:rPr>
              <a:t>Limited area Class B CAZ only for part of city</a:t>
            </a:r>
          </a:p>
          <a:p>
            <a:pPr>
              <a:lnSpc>
                <a:spcPct val="110000"/>
              </a:lnSpc>
            </a:pPr>
            <a:r>
              <a:rPr lang="en-GB" sz="1800" b="1" dirty="0">
                <a:solidFill>
                  <a:srgbClr val="FF0000"/>
                </a:solidFill>
                <a:latin typeface="Arial" panose="020B0604020202020204" pitchFamily="34" charset="0"/>
                <a:cs typeface="Arial" panose="020B0604020202020204" pitchFamily="34" charset="0"/>
              </a:rPr>
              <a:t>PCC’s AQ plans invalid</a:t>
            </a:r>
          </a:p>
          <a:p>
            <a:pPr>
              <a:lnSpc>
                <a:spcPct val="110000"/>
              </a:lnSpc>
            </a:pPr>
            <a:r>
              <a:rPr lang="en-GB" sz="1800" dirty="0">
                <a:solidFill>
                  <a:srgbClr val="FF0000"/>
                </a:solidFill>
                <a:latin typeface="Arial" panose="020B0604020202020204" pitchFamily="34" charset="0"/>
                <a:cs typeface="Arial" panose="020B0604020202020204" pitchFamily="34" charset="0"/>
              </a:rPr>
              <a:t>unlikely to achieve NAQOs across the city by 2022</a:t>
            </a:r>
          </a:p>
          <a:p>
            <a:pPr>
              <a:lnSpc>
                <a:spcPct val="110000"/>
              </a:lnSpc>
            </a:pPr>
            <a:r>
              <a:rPr lang="en-GB" sz="1800" b="1" dirty="0">
                <a:solidFill>
                  <a:srgbClr val="FF0000"/>
                </a:solidFill>
                <a:latin typeface="Arial" panose="020B0604020202020204" pitchFamily="34" charset="0"/>
                <a:cs typeface="Arial" panose="020B0604020202020204" pitchFamily="34" charset="0"/>
              </a:rPr>
              <a:t>Will not achieve clean air in breathing zone</a:t>
            </a:r>
            <a:endParaRPr lang="en-GB" sz="1800" dirty="0">
              <a:latin typeface="Arial" panose="020B0604020202020204" pitchFamily="34" charset="0"/>
              <a:cs typeface="Arial" panose="020B0604020202020204" pitchFamily="34" charset="0"/>
            </a:endParaRPr>
          </a:p>
          <a:p>
            <a:pPr marL="0" indent="0">
              <a:buNone/>
            </a:pPr>
            <a:endParaRPr lang="en-GB"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322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3534A0-AD6E-4938-AE9C-65C669BEDB6D}"/>
              </a:ext>
            </a:extLst>
          </p:cNvPr>
          <p:cNvPicPr>
            <a:picLocks noChangeAspect="1"/>
          </p:cNvPicPr>
          <p:nvPr/>
        </p:nvPicPr>
        <p:blipFill rotWithShape="1">
          <a:blip r:embed="rId2"/>
          <a:srcRect l="36673" t="20227" r="37574" b="7711"/>
          <a:stretch/>
        </p:blipFill>
        <p:spPr>
          <a:xfrm>
            <a:off x="631356" y="322189"/>
            <a:ext cx="5304866" cy="6213622"/>
          </a:xfrm>
          <a:prstGeom prst="rect">
            <a:avLst/>
          </a:prstGeom>
        </p:spPr>
      </p:pic>
      <p:sp>
        <p:nvSpPr>
          <p:cNvPr id="2" name="TextBox 1">
            <a:extLst>
              <a:ext uri="{FF2B5EF4-FFF2-40B4-BE49-F238E27FC236}">
                <a16:creationId xmlns:a16="http://schemas.microsoft.com/office/drawing/2014/main" id="{6E7F4284-ADC5-4701-984B-E53490684310}"/>
              </a:ext>
            </a:extLst>
          </p:cNvPr>
          <p:cNvSpPr txBox="1"/>
          <p:nvPr/>
        </p:nvSpPr>
        <p:spPr>
          <a:xfrm>
            <a:off x="6096001" y="1009291"/>
            <a:ext cx="5661804" cy="2308324"/>
          </a:xfrm>
          <a:prstGeom prst="rect">
            <a:avLst/>
          </a:prstGeom>
          <a:noFill/>
        </p:spPr>
        <p:txBody>
          <a:bodyPr wrap="square" rtlCol="0">
            <a:spAutoFit/>
          </a:bodyPr>
          <a:lstStyle/>
          <a:p>
            <a:r>
              <a:rPr lang="en-GB" dirty="0"/>
              <a:t>The limited area CAZ encourages displacement of traffic onto adjacent routes:</a:t>
            </a:r>
          </a:p>
          <a:p>
            <a:pPr marL="285750" indent="-285750">
              <a:buFont typeface="Arial" panose="020B0604020202020204" pitchFamily="34" charset="0"/>
              <a:buChar char="•"/>
            </a:pPr>
            <a:r>
              <a:rPr lang="en-GB" dirty="0"/>
              <a:t>Kingston Crescent, Kingston Road, Fratton Road are excluded from the CAZ – expect more traffic and more air pollution on those roads</a:t>
            </a:r>
          </a:p>
          <a:p>
            <a:pPr marL="285750" indent="-285750">
              <a:buFont typeface="Arial" panose="020B0604020202020204" pitchFamily="34" charset="0"/>
              <a:buChar char="•"/>
            </a:pPr>
            <a:r>
              <a:rPr lang="en-GB" dirty="0"/>
              <a:t>The Continental Ferry Port is excluded</a:t>
            </a:r>
          </a:p>
          <a:p>
            <a:pPr marL="285750" indent="-285750">
              <a:buFont typeface="Arial" panose="020B0604020202020204" pitchFamily="34" charset="0"/>
              <a:buChar char="•"/>
            </a:pPr>
            <a:r>
              <a:rPr lang="en-GB" dirty="0"/>
              <a:t>PCC gave serious consideration to excluding the Isle of Wight Gunwharf terminal </a:t>
            </a:r>
          </a:p>
        </p:txBody>
      </p:sp>
    </p:spTree>
    <p:extLst>
      <p:ext uri="{BB962C8B-B14F-4D97-AF65-F5344CB8AC3E}">
        <p14:creationId xmlns:p14="http://schemas.microsoft.com/office/powerpoint/2010/main" val="2968383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BD58E-918C-445F-A284-F0B98F2FD8B8}"/>
              </a:ext>
            </a:extLst>
          </p:cNvPr>
          <p:cNvSpPr>
            <a:spLocks noGrp="1"/>
          </p:cNvSpPr>
          <p:nvPr>
            <p:ph type="title"/>
          </p:nvPr>
        </p:nvSpPr>
        <p:spPr>
          <a:xfrm>
            <a:off x="412594" y="67237"/>
            <a:ext cx="7348654" cy="858981"/>
          </a:xfrm>
        </p:spPr>
        <p:txBody>
          <a:bodyPr>
            <a:noAutofit/>
          </a:bodyPr>
          <a:lstStyle/>
          <a:p>
            <a:r>
              <a:rPr lang="en-GB" sz="2800" b="1" dirty="0">
                <a:latin typeface="Arial" panose="020B0604020202020204" pitchFamily="34" charset="0"/>
                <a:cs typeface="Arial" panose="020B0604020202020204" pitchFamily="34" charset="0"/>
              </a:rPr>
              <a:t>Alfred Road NO2 tube – height </a:t>
            </a:r>
            <a:r>
              <a:rPr lang="en-GB" sz="2800" b="1" dirty="0" err="1">
                <a:latin typeface="Arial" panose="020B0604020202020204" pitchFamily="34" charset="0"/>
                <a:cs typeface="Arial" panose="020B0604020202020204" pitchFamily="34" charset="0"/>
              </a:rPr>
              <a:t>2.55m</a:t>
            </a:r>
            <a:br>
              <a:rPr lang="en-GB" sz="2800" b="1" dirty="0">
                <a:latin typeface="Arial" panose="020B0604020202020204" pitchFamily="34" charset="0"/>
                <a:cs typeface="Arial" panose="020B0604020202020204" pitchFamily="34" charset="0"/>
              </a:rPr>
            </a:br>
            <a:r>
              <a:rPr lang="en-GB" sz="1800" b="1" dirty="0">
                <a:latin typeface="Arial" panose="020B0604020202020204" pitchFamily="34" charset="0"/>
                <a:cs typeface="Arial" panose="020B0604020202020204" pitchFamily="34" charset="0"/>
              </a:rPr>
              <a:t>one of JAQU targeted exceedance locations</a:t>
            </a:r>
            <a:endParaRPr lang="en-GB" sz="2800" b="1"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922FF1C-FF13-4A7E-B1EA-419BBAF10A31}"/>
              </a:ext>
            </a:extLst>
          </p:cNvPr>
          <p:cNvSpPr>
            <a:spLocks noGrp="1"/>
          </p:cNvSpPr>
          <p:nvPr>
            <p:ph type="sldNum" sz="quarter" idx="12"/>
          </p:nvPr>
        </p:nvSpPr>
        <p:spPr/>
        <p:txBody>
          <a:bodyPr/>
          <a:lstStyle/>
          <a:p>
            <a:fld id="{5A504C58-5AD1-482E-B6C4-5EDE5CA54437}" type="slidenum">
              <a:rPr lang="en-GB" smtClean="0"/>
              <a:t>4</a:t>
            </a:fld>
            <a:endParaRPr lang="en-GB" dirty="0"/>
          </a:p>
        </p:txBody>
      </p:sp>
      <p:pic>
        <p:nvPicPr>
          <p:cNvPr id="5" name="Picture 4">
            <a:extLst>
              <a:ext uri="{FF2B5EF4-FFF2-40B4-BE49-F238E27FC236}">
                <a16:creationId xmlns:a16="http://schemas.microsoft.com/office/drawing/2014/main" id="{E39B32E1-BCD9-4A89-8EB8-49C8A18D5C1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9587" y="353139"/>
            <a:ext cx="3759819" cy="5141333"/>
          </a:xfrm>
          <a:prstGeom prst="rect">
            <a:avLst/>
          </a:prstGeom>
          <a:noFill/>
          <a:ln>
            <a:noFill/>
          </a:ln>
        </p:spPr>
      </p:pic>
      <p:sp>
        <p:nvSpPr>
          <p:cNvPr id="10" name="TextBox 9">
            <a:extLst>
              <a:ext uri="{FF2B5EF4-FFF2-40B4-BE49-F238E27FC236}">
                <a16:creationId xmlns:a16="http://schemas.microsoft.com/office/drawing/2014/main" id="{EA036D89-3B54-4C42-B707-79B9E98DFDA3}"/>
              </a:ext>
            </a:extLst>
          </p:cNvPr>
          <p:cNvSpPr txBox="1"/>
          <p:nvPr/>
        </p:nvSpPr>
        <p:spPr>
          <a:xfrm>
            <a:off x="412594" y="1003610"/>
            <a:ext cx="3553831" cy="276999"/>
          </a:xfrm>
          <a:prstGeom prst="rect">
            <a:avLst/>
          </a:prstGeom>
          <a:noFill/>
        </p:spPr>
        <p:txBody>
          <a:bodyPr wrap="square" rtlCol="0">
            <a:spAutoFit/>
          </a:bodyPr>
          <a:lstStyle/>
          <a:p>
            <a:endParaRPr lang="en-GB" sz="1200" dirty="0"/>
          </a:p>
        </p:txBody>
      </p:sp>
      <p:sp>
        <p:nvSpPr>
          <p:cNvPr id="12" name="Content Placeholder 11">
            <a:extLst>
              <a:ext uri="{FF2B5EF4-FFF2-40B4-BE49-F238E27FC236}">
                <a16:creationId xmlns:a16="http://schemas.microsoft.com/office/drawing/2014/main" id="{8A1D6AC4-913B-4A5D-8DC3-D0725FD27908}"/>
              </a:ext>
            </a:extLst>
          </p:cNvPr>
          <p:cNvSpPr>
            <a:spLocks noGrp="1"/>
          </p:cNvSpPr>
          <p:nvPr>
            <p:ph idx="1"/>
          </p:nvPr>
        </p:nvSpPr>
        <p:spPr>
          <a:xfrm>
            <a:off x="412594" y="885875"/>
            <a:ext cx="7348655" cy="5835600"/>
          </a:xfrm>
        </p:spPr>
        <p:txBody>
          <a:bodyPr>
            <a:noAutofit/>
          </a:bodyPr>
          <a:lstStyle/>
          <a:p>
            <a:pPr marL="0" indent="0">
              <a:buNone/>
            </a:pPr>
            <a:r>
              <a:rPr lang="en-GB" sz="1400" b="1" dirty="0">
                <a:latin typeface="Arial" panose="020B0604020202020204" pitchFamily="34" charset="0"/>
                <a:cs typeface="Arial" panose="020B0604020202020204" pitchFamily="34" charset="0"/>
              </a:rPr>
              <a:t>DEFRA guidance</a:t>
            </a:r>
            <a:r>
              <a:rPr lang="en-GB" sz="1400" dirty="0">
                <a:latin typeface="Arial" panose="020B0604020202020204" pitchFamily="34" charset="0"/>
                <a:cs typeface="Arial" panose="020B0604020202020204" pitchFamily="34" charset="0"/>
              </a:rPr>
              <a:t>:</a:t>
            </a:r>
          </a:p>
          <a:p>
            <a:r>
              <a:rPr lang="en-GB" sz="1400" dirty="0">
                <a:latin typeface="Arial" panose="020B0604020202020204" pitchFamily="34" charset="0"/>
                <a:cs typeface="Arial" panose="020B0604020202020204" pitchFamily="34" charset="0"/>
              </a:rPr>
              <a:t>“Ideally, samplers would be placed at breathing height, but in order to reduce theft of tubes, it is recommended that tubes are placed at a height of 2 to 4 m </a:t>
            </a:r>
          </a:p>
          <a:p>
            <a:r>
              <a:rPr lang="en-GB" sz="1400" dirty="0">
                <a:solidFill>
                  <a:srgbClr val="C00000"/>
                </a:solidFill>
                <a:latin typeface="Arial" panose="020B0604020202020204" pitchFamily="34" charset="0"/>
                <a:cs typeface="Arial" panose="020B0604020202020204" pitchFamily="34" charset="0"/>
              </a:rPr>
              <a:t>Concentrations of NO2 typically decrease with height above street level, so </a:t>
            </a:r>
            <a:r>
              <a:rPr lang="en-GB" sz="1400" b="1" dirty="0">
                <a:solidFill>
                  <a:srgbClr val="C00000"/>
                </a:solidFill>
                <a:latin typeface="Arial" panose="020B0604020202020204" pitchFamily="34" charset="0"/>
                <a:cs typeface="Arial" panose="020B0604020202020204" pitchFamily="34" charset="0"/>
              </a:rPr>
              <a:t>tubes placed some metres above street level may under-estimate the actual concentrations to which the public are exposed</a:t>
            </a:r>
            <a:r>
              <a:rPr lang="en-GB" sz="1400" dirty="0">
                <a:latin typeface="Arial" panose="020B0604020202020204" pitchFamily="34" charset="0"/>
                <a:cs typeface="Arial" panose="020B0604020202020204" pitchFamily="34" charset="0"/>
              </a:rPr>
              <a:t>.</a:t>
            </a:r>
          </a:p>
          <a:p>
            <a:r>
              <a:rPr lang="en-GB" sz="1400" dirty="0">
                <a:latin typeface="Arial" panose="020B0604020202020204" pitchFamily="34" charset="0"/>
                <a:cs typeface="Arial" panose="020B0604020202020204" pitchFamily="34" charset="0"/>
              </a:rPr>
              <a:t>“the inlet sampling point shall be between 1.5m (the breathing zone) and 4m above the ground. For security reasons, the inlet should be greater than 2m, though it is recognised that </a:t>
            </a:r>
            <a:r>
              <a:rPr lang="en-GB" sz="1400" b="1" dirty="0">
                <a:solidFill>
                  <a:srgbClr val="C00000"/>
                </a:solidFill>
                <a:latin typeface="Arial" panose="020B0604020202020204" pitchFamily="34" charset="0"/>
                <a:cs typeface="Arial" panose="020B0604020202020204" pitchFamily="34" charset="0"/>
              </a:rPr>
              <a:t>lower sampling heights better reflect the ambient conditions encountered by members of the public</a:t>
            </a:r>
            <a:r>
              <a:rPr lang="en-GB" sz="1400" dirty="0">
                <a:latin typeface="Arial" panose="020B0604020202020204" pitchFamily="34" charset="0"/>
                <a:cs typeface="Arial" panose="020B0604020202020204" pitchFamily="34" charset="0"/>
              </a:rPr>
              <a:t>”</a:t>
            </a:r>
          </a:p>
          <a:p>
            <a:pPr marL="0" indent="0">
              <a:buNone/>
            </a:pPr>
            <a:r>
              <a:rPr lang="en-GB" sz="1400" b="1" dirty="0">
                <a:latin typeface="Arial" panose="020B0604020202020204" pitchFamily="34" charset="0"/>
                <a:cs typeface="Arial" panose="020B0604020202020204" pitchFamily="34" charset="0"/>
              </a:rPr>
              <a:t>Comments</a:t>
            </a:r>
          </a:p>
          <a:p>
            <a:r>
              <a:rPr lang="en-GB" sz="1400" dirty="0">
                <a:latin typeface="Arial" panose="020B0604020202020204" pitchFamily="34" charset="0"/>
                <a:cs typeface="Arial" panose="020B0604020202020204" pitchFamily="34" charset="0"/>
              </a:rPr>
              <a:t>This receptor tube is located in an air pollution hot spot and a JAQU targeted exceedance location.  </a:t>
            </a:r>
          </a:p>
          <a:p>
            <a:r>
              <a:rPr lang="en-GB" sz="1400" dirty="0">
                <a:latin typeface="Arial" panose="020B0604020202020204" pitchFamily="34" charset="0"/>
                <a:cs typeface="Arial" panose="020B0604020202020204" pitchFamily="34" charset="0"/>
              </a:rPr>
              <a:t>If this tube was mounted 55 cm lower at the recorded  height of </a:t>
            </a:r>
            <a:r>
              <a:rPr lang="en-GB" sz="1400" dirty="0" err="1">
                <a:latin typeface="Arial" panose="020B0604020202020204" pitchFamily="34" charset="0"/>
                <a:cs typeface="Arial" panose="020B0604020202020204" pitchFamily="34" charset="0"/>
              </a:rPr>
              <a:t>2m</a:t>
            </a:r>
            <a:r>
              <a:rPr lang="en-GB" sz="1400" dirty="0">
                <a:latin typeface="Arial" panose="020B0604020202020204" pitchFamily="34" charset="0"/>
                <a:cs typeface="Arial" panose="020B0604020202020204" pitchFamily="34" charset="0"/>
              </a:rPr>
              <a:t>, the NO</a:t>
            </a:r>
            <a:r>
              <a:rPr lang="en-GB" sz="1400" baseline="-25000" dirty="0">
                <a:latin typeface="Arial" panose="020B0604020202020204" pitchFamily="34" charset="0"/>
                <a:cs typeface="Arial" panose="020B0604020202020204" pitchFamily="34" charset="0"/>
              </a:rPr>
              <a:t>2</a:t>
            </a:r>
            <a:r>
              <a:rPr lang="en-GB" sz="1400" dirty="0">
                <a:latin typeface="Arial" panose="020B0604020202020204" pitchFamily="34" charset="0"/>
                <a:cs typeface="Arial" panose="020B0604020202020204" pitchFamily="34" charset="0"/>
              </a:rPr>
              <a:t> reading would be significantly higher than 50.38 μg/</a:t>
            </a:r>
            <a:r>
              <a:rPr lang="en-GB" sz="1400" dirty="0" err="1">
                <a:latin typeface="Arial" panose="020B0604020202020204" pitchFamily="34" charset="0"/>
                <a:cs typeface="Arial" panose="020B0604020202020204" pitchFamily="34" charset="0"/>
              </a:rPr>
              <a:t>m3</a:t>
            </a:r>
            <a:endParaRPr lang="en-GB" sz="1400" dirty="0">
              <a:latin typeface="Arial" panose="020B0604020202020204" pitchFamily="34" charset="0"/>
              <a:cs typeface="Arial" panose="020B0604020202020204" pitchFamily="34" charset="0"/>
            </a:endParaRPr>
          </a:p>
          <a:p>
            <a:r>
              <a:rPr lang="en-GB" sz="1400" b="1" dirty="0">
                <a:solidFill>
                  <a:srgbClr val="C00000"/>
                </a:solidFill>
                <a:latin typeface="Arial" panose="020B0604020202020204" pitchFamily="34" charset="0"/>
                <a:cs typeface="Arial" panose="020B0604020202020204" pitchFamily="34" charset="0"/>
              </a:rPr>
              <a:t>AQ modelling using accurate readings at </a:t>
            </a:r>
            <a:r>
              <a:rPr lang="en-GB" sz="1400" b="1" dirty="0" err="1">
                <a:solidFill>
                  <a:srgbClr val="C00000"/>
                </a:solidFill>
                <a:latin typeface="Arial" panose="020B0604020202020204" pitchFamily="34" charset="0"/>
                <a:cs typeface="Arial" panose="020B0604020202020204" pitchFamily="34" charset="0"/>
              </a:rPr>
              <a:t>2m</a:t>
            </a:r>
            <a:r>
              <a:rPr lang="en-GB" sz="1400" b="1" dirty="0">
                <a:solidFill>
                  <a:srgbClr val="C00000"/>
                </a:solidFill>
                <a:latin typeface="Arial" panose="020B0604020202020204" pitchFamily="34" charset="0"/>
                <a:cs typeface="Arial" panose="020B0604020202020204" pitchFamily="34" charset="0"/>
              </a:rPr>
              <a:t> height would give a more pessimistic assessment that would require more stringent measures e.g. a city-wide Class D CAZ</a:t>
            </a:r>
          </a:p>
          <a:p>
            <a:r>
              <a:rPr lang="en-GB" sz="1400" b="1" dirty="0">
                <a:latin typeface="Arial" panose="020B0604020202020204" pitchFamily="34" charset="0"/>
                <a:cs typeface="Arial" panose="020B0604020202020204" pitchFamily="34" charset="0"/>
              </a:rPr>
              <a:t>Why has PCC mounted this receptor much higher than the </a:t>
            </a:r>
            <a:r>
              <a:rPr lang="en-GB" sz="1400" b="1" dirty="0" err="1">
                <a:latin typeface="Arial" panose="020B0604020202020204" pitchFamily="34" charset="0"/>
                <a:cs typeface="Arial" panose="020B0604020202020204" pitchFamily="34" charset="0"/>
              </a:rPr>
              <a:t>2m</a:t>
            </a:r>
            <a:r>
              <a:rPr lang="en-GB" sz="1400" b="1" dirty="0">
                <a:latin typeface="Arial" panose="020B0604020202020204" pitchFamily="34" charset="0"/>
                <a:cs typeface="Arial" panose="020B0604020202020204" pitchFamily="34" charset="0"/>
              </a:rPr>
              <a:t> stated in reports and used in AQ modelling?</a:t>
            </a:r>
            <a:r>
              <a:rPr lang="en-GB" sz="1400" dirty="0">
                <a:latin typeface="Arial" panose="020B0604020202020204" pitchFamily="34" charset="0"/>
                <a:cs typeface="Arial" panose="020B0604020202020204" pitchFamily="34" charset="0"/>
              </a:rPr>
              <a:t> There is low footfall so minimal likelihood of vandalism.  A plausible explanation:</a:t>
            </a:r>
          </a:p>
          <a:p>
            <a:pPr lvl="1"/>
            <a:r>
              <a:rPr lang="en-GB" sz="1400" dirty="0">
                <a:latin typeface="Arial" panose="020B0604020202020204" pitchFamily="34" charset="0"/>
                <a:cs typeface="Arial" panose="020B0604020202020204" pitchFamily="34" charset="0"/>
              </a:rPr>
              <a:t>Has this tube has been deliberately mounted much higher than declared by PCC (someone had to use a ladder!) in order to under-report the levels of air pollution? </a:t>
            </a:r>
          </a:p>
          <a:p>
            <a:pPr lvl="1"/>
            <a:r>
              <a:rPr lang="en-GB" sz="1400" b="1" dirty="0">
                <a:solidFill>
                  <a:srgbClr val="C00000"/>
                </a:solidFill>
                <a:latin typeface="Arial" panose="020B0604020202020204" pitchFamily="34" charset="0"/>
                <a:cs typeface="Arial" panose="020B0604020202020204" pitchFamily="34" charset="0"/>
              </a:rPr>
              <a:t>Is PCC guilty of knowingly submitting false information to government?</a:t>
            </a:r>
          </a:p>
        </p:txBody>
      </p:sp>
      <p:graphicFrame>
        <p:nvGraphicFramePr>
          <p:cNvPr id="18" name="Table 17">
            <a:extLst>
              <a:ext uri="{FF2B5EF4-FFF2-40B4-BE49-F238E27FC236}">
                <a16:creationId xmlns:a16="http://schemas.microsoft.com/office/drawing/2014/main" id="{A959C5E1-C1A8-42BD-A5C5-F7184F264150}"/>
              </a:ext>
            </a:extLst>
          </p:cNvPr>
          <p:cNvGraphicFramePr>
            <a:graphicFrameLocks noGrp="1"/>
          </p:cNvGraphicFramePr>
          <p:nvPr>
            <p:extLst>
              <p:ext uri="{D42A27DB-BD31-4B8C-83A1-F6EECF244321}">
                <p14:modId xmlns:p14="http://schemas.microsoft.com/office/powerpoint/2010/main" val="2637986654"/>
              </p:ext>
            </p:extLst>
          </p:nvPr>
        </p:nvGraphicFramePr>
        <p:xfrm>
          <a:off x="7761247" y="5608780"/>
          <a:ext cx="4018157" cy="759512"/>
        </p:xfrm>
        <a:graphic>
          <a:graphicData uri="http://schemas.openxmlformats.org/drawingml/2006/table">
            <a:tbl>
              <a:tblPr/>
              <a:tblGrid>
                <a:gridCol w="384067">
                  <a:extLst>
                    <a:ext uri="{9D8B030D-6E8A-4147-A177-3AD203B41FA5}">
                      <a16:colId xmlns:a16="http://schemas.microsoft.com/office/drawing/2014/main" val="1511497209"/>
                    </a:ext>
                  </a:extLst>
                </a:gridCol>
                <a:gridCol w="1671215">
                  <a:extLst>
                    <a:ext uri="{9D8B030D-6E8A-4147-A177-3AD203B41FA5}">
                      <a16:colId xmlns:a16="http://schemas.microsoft.com/office/drawing/2014/main" val="1073376449"/>
                    </a:ext>
                  </a:extLst>
                </a:gridCol>
                <a:gridCol w="820037">
                  <a:extLst>
                    <a:ext uri="{9D8B030D-6E8A-4147-A177-3AD203B41FA5}">
                      <a16:colId xmlns:a16="http://schemas.microsoft.com/office/drawing/2014/main" val="2331897244"/>
                    </a:ext>
                  </a:extLst>
                </a:gridCol>
                <a:gridCol w="581560">
                  <a:extLst>
                    <a:ext uri="{9D8B030D-6E8A-4147-A177-3AD203B41FA5}">
                      <a16:colId xmlns:a16="http://schemas.microsoft.com/office/drawing/2014/main" val="400635324"/>
                    </a:ext>
                  </a:extLst>
                </a:gridCol>
                <a:gridCol w="561278">
                  <a:extLst>
                    <a:ext uri="{9D8B030D-6E8A-4147-A177-3AD203B41FA5}">
                      <a16:colId xmlns:a16="http://schemas.microsoft.com/office/drawing/2014/main" val="2100868581"/>
                    </a:ext>
                  </a:extLst>
                </a:gridCol>
              </a:tblGrid>
              <a:tr h="338930">
                <a:tc>
                  <a:txBody>
                    <a:bodyPr/>
                    <a:lstStyle/>
                    <a:p>
                      <a:pPr algn="ctr">
                        <a:spcAft>
                          <a:spcPts val="0"/>
                        </a:spcAft>
                      </a:pPr>
                      <a:r>
                        <a:rPr lang="en-GB" sz="1000" b="1" dirty="0">
                          <a:effectLst/>
                          <a:latin typeface="Arial" panose="020B0604020202020204" pitchFamily="34" charset="0"/>
                          <a:ea typeface="Calibri" panose="020F0502020204030204" pitchFamily="34" charset="0"/>
                        </a:rPr>
                        <a:t>Site ID</a:t>
                      </a:r>
                      <a:endParaRPr lang="en-GB" sz="1000" dirty="0">
                        <a:effectLst/>
                        <a:latin typeface="Arial" panose="020B060402020202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b="1" dirty="0">
                          <a:effectLst/>
                          <a:latin typeface="Arial" panose="020B0604020202020204" pitchFamily="34" charset="0"/>
                          <a:ea typeface="Calibri" panose="020F0502020204030204" pitchFamily="34" charset="0"/>
                        </a:rPr>
                        <a:t>Site Name</a:t>
                      </a:r>
                      <a:endParaRPr lang="en-GB" sz="1000" dirty="0">
                        <a:effectLst/>
                        <a:latin typeface="Arial" panose="020B060402020202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b="1" dirty="0">
                          <a:effectLst/>
                          <a:latin typeface="Arial" panose="020B0604020202020204" pitchFamily="34" charset="0"/>
                          <a:ea typeface="Calibri" panose="020F0502020204030204" pitchFamily="34" charset="0"/>
                        </a:rPr>
                        <a:t>Pollutants</a:t>
                      </a:r>
                      <a:endParaRPr lang="en-GB" sz="1000" dirty="0">
                        <a:effectLst/>
                        <a:latin typeface="Arial" panose="020B0604020202020204" pitchFamily="34" charset="0"/>
                        <a:ea typeface="Calibri" panose="020F0502020204030204" pitchFamily="34" charset="0"/>
                      </a:endParaRPr>
                    </a:p>
                    <a:p>
                      <a:pPr algn="ctr">
                        <a:spcAft>
                          <a:spcPts val="0"/>
                        </a:spcAft>
                      </a:pPr>
                      <a:r>
                        <a:rPr lang="en-GB" sz="1000" b="1" dirty="0">
                          <a:effectLst/>
                          <a:latin typeface="Arial" panose="020B0604020202020204" pitchFamily="34" charset="0"/>
                          <a:ea typeface="Calibri" panose="020F0502020204030204" pitchFamily="34" charset="0"/>
                        </a:rPr>
                        <a:t>Monitored</a:t>
                      </a:r>
                      <a:endParaRPr lang="en-GB" sz="1000" dirty="0">
                        <a:effectLst/>
                        <a:latin typeface="Arial" panose="020B060402020202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b="1" dirty="0">
                          <a:effectLst/>
                          <a:latin typeface="Arial" panose="020B0604020202020204" pitchFamily="34" charset="0"/>
                          <a:ea typeface="Calibri" panose="020F0502020204030204" pitchFamily="34" charset="0"/>
                        </a:rPr>
                        <a:t>In</a:t>
                      </a:r>
                      <a:endParaRPr lang="en-GB" sz="1000" dirty="0">
                        <a:effectLst/>
                        <a:latin typeface="Arial" panose="020B0604020202020204" pitchFamily="34" charset="0"/>
                        <a:ea typeface="Calibri" panose="020F0502020204030204" pitchFamily="34" charset="0"/>
                      </a:endParaRPr>
                    </a:p>
                    <a:p>
                      <a:pPr algn="ctr">
                        <a:spcAft>
                          <a:spcPts val="0"/>
                        </a:spcAft>
                      </a:pPr>
                      <a:r>
                        <a:rPr lang="en-GB" sz="1000" b="1" dirty="0">
                          <a:effectLst/>
                          <a:latin typeface="Arial" panose="020B0604020202020204" pitchFamily="34" charset="0"/>
                          <a:ea typeface="Calibri" panose="020F0502020204030204" pitchFamily="34" charset="0"/>
                        </a:rPr>
                        <a:t>AQMA</a:t>
                      </a:r>
                      <a:endParaRPr lang="en-GB" sz="1000" dirty="0">
                        <a:effectLst/>
                        <a:latin typeface="Arial" panose="020B060402020202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b="1" dirty="0">
                          <a:effectLst/>
                          <a:latin typeface="Arial" panose="020B0604020202020204" pitchFamily="34" charset="0"/>
                          <a:ea typeface="Calibri" panose="020F0502020204030204" pitchFamily="34" charset="0"/>
                        </a:rPr>
                        <a:t>Height</a:t>
                      </a:r>
                      <a:endParaRPr lang="en-GB" sz="1000" dirty="0">
                        <a:effectLst/>
                        <a:latin typeface="Arial" panose="020B0604020202020204" pitchFamily="34" charset="0"/>
                        <a:ea typeface="Calibri" panose="020F0502020204030204" pitchFamily="34" charset="0"/>
                      </a:endParaRPr>
                    </a:p>
                    <a:p>
                      <a:pPr algn="ctr">
                        <a:spcAft>
                          <a:spcPts val="0"/>
                        </a:spcAft>
                      </a:pPr>
                      <a:r>
                        <a:rPr lang="en-GB" sz="1000" b="1" dirty="0">
                          <a:effectLst/>
                          <a:latin typeface="Arial" panose="020B0604020202020204" pitchFamily="34" charset="0"/>
                          <a:ea typeface="Calibri" panose="020F0502020204030204" pitchFamily="34" charset="0"/>
                        </a:rPr>
                        <a:t>(m)</a:t>
                      </a:r>
                      <a:endParaRPr lang="en-GB" sz="1000" dirty="0">
                        <a:effectLst/>
                        <a:latin typeface="Arial" panose="020B060402020202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6806329"/>
                  </a:ext>
                </a:extLst>
              </a:tr>
              <a:tr h="420582">
                <a:tc>
                  <a:txBody>
                    <a:bodyPr/>
                    <a:lstStyle/>
                    <a:p>
                      <a:pPr algn="ctr">
                        <a:spcAft>
                          <a:spcPts val="0"/>
                        </a:spcAft>
                      </a:pPr>
                      <a:r>
                        <a:rPr lang="en-GB" sz="1000" dirty="0">
                          <a:effectLst/>
                          <a:latin typeface="Arial" panose="020B0604020202020204" pitchFamily="34" charset="0"/>
                          <a:ea typeface="Calibri" panose="020F0502020204030204" pitchFamily="34" charset="0"/>
                        </a:rPr>
                        <a:t>118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b="1" dirty="0">
                          <a:effectLst/>
                          <a:latin typeface="Arial" panose="020B0604020202020204" pitchFamily="34" charset="0"/>
                          <a:ea typeface="Calibri" panose="020F0502020204030204" pitchFamily="34" charset="0"/>
                        </a:rPr>
                        <a:t>Alfred Road, Column 12</a:t>
                      </a:r>
                      <a:endParaRPr lang="en-GB" sz="1000" dirty="0">
                        <a:effectLst/>
                        <a:latin typeface="Arial" panose="020B0604020202020204" pitchFamily="34" charset="0"/>
                        <a:ea typeface="Calibri" panose="020F0502020204030204" pitchFamily="34" charset="0"/>
                      </a:endParaRPr>
                    </a:p>
                    <a:p>
                      <a:pPr algn="ctr">
                        <a:spcAft>
                          <a:spcPts val="0"/>
                        </a:spcAft>
                      </a:pPr>
                      <a:r>
                        <a:rPr lang="en-GB" sz="1000" dirty="0">
                          <a:effectLst/>
                          <a:latin typeface="Arial" panose="020B0604020202020204" pitchFamily="34" charset="0"/>
                          <a:ea typeface="Calibri" panose="020F0502020204030204" pitchFamily="34" charset="0"/>
                        </a:rPr>
                        <a:t>(AR-Col 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dirty="0">
                          <a:effectLst/>
                          <a:latin typeface="Arial" panose="020B0604020202020204" pitchFamily="34" charset="0"/>
                          <a:ea typeface="Calibri" panose="020F0502020204030204" pitchFamily="34" charset="0"/>
                        </a:rPr>
                        <a:t>NO2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dirty="0">
                          <a:effectLst/>
                          <a:latin typeface="Arial" panose="020B0604020202020204" pitchFamily="34" charset="0"/>
                          <a:ea typeface="Calibri" panose="020F0502020204030204" pitchFamily="34" charset="0"/>
                        </a:rPr>
                        <a:t>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100" b="1" dirty="0">
                          <a:solidFill>
                            <a:srgbClr val="FF0000"/>
                          </a:solidFill>
                          <a:effectLst/>
                          <a:latin typeface="Arial" panose="020B0604020202020204" pitchFamily="34" charset="0"/>
                          <a:ea typeface="Calibri" panose="020F0502020204030204" pitchFamily="34" charset="0"/>
                        </a:rPr>
                        <a:t>2m</a:t>
                      </a:r>
                      <a:endParaRPr lang="en-GB" sz="1100" dirty="0">
                        <a:effectLst/>
                        <a:latin typeface="Arial" panose="020B060402020202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9738268"/>
                  </a:ext>
                </a:extLst>
              </a:tr>
            </a:tbl>
          </a:graphicData>
        </a:graphic>
      </p:graphicFrame>
      <p:grpSp>
        <p:nvGrpSpPr>
          <p:cNvPr id="16" name="Group 15">
            <a:extLst>
              <a:ext uri="{FF2B5EF4-FFF2-40B4-BE49-F238E27FC236}">
                <a16:creationId xmlns:a16="http://schemas.microsoft.com/office/drawing/2014/main" id="{D343D3E3-EE35-4E14-8E60-F922B5AE7A67}"/>
              </a:ext>
            </a:extLst>
          </p:cNvPr>
          <p:cNvGrpSpPr/>
          <p:nvPr/>
        </p:nvGrpSpPr>
        <p:grpSpPr>
          <a:xfrm>
            <a:off x="9394367" y="1128205"/>
            <a:ext cx="2027930" cy="1532165"/>
            <a:chOff x="9394367" y="1128205"/>
            <a:chExt cx="2027930" cy="1532165"/>
          </a:xfrm>
        </p:grpSpPr>
        <p:cxnSp>
          <p:nvCxnSpPr>
            <p:cNvPr id="7" name="Straight Arrow Connector 6">
              <a:extLst>
                <a:ext uri="{FF2B5EF4-FFF2-40B4-BE49-F238E27FC236}">
                  <a16:creationId xmlns:a16="http://schemas.microsoft.com/office/drawing/2014/main" id="{B5332C59-3D90-4A58-9871-37422E3CADA7}"/>
                </a:ext>
              </a:extLst>
            </p:cNvPr>
            <p:cNvCxnSpPr>
              <a:cxnSpLocks/>
            </p:cNvCxnSpPr>
            <p:nvPr/>
          </p:nvCxnSpPr>
          <p:spPr>
            <a:xfrm>
              <a:off x="9579429" y="1164771"/>
              <a:ext cx="0" cy="1495599"/>
            </a:xfrm>
            <a:prstGeom prst="straightConnector1">
              <a:avLst/>
            </a:prstGeom>
            <a:ln w="444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F7D0D68-6203-4AC3-AAFE-B12ECF8F01D4}"/>
                </a:ext>
              </a:extLst>
            </p:cNvPr>
            <p:cNvCxnSpPr/>
            <p:nvPr/>
          </p:nvCxnSpPr>
          <p:spPr>
            <a:xfrm>
              <a:off x="9405257" y="1164771"/>
              <a:ext cx="45720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E687E3F-D6CD-4DE5-B0E2-FAA6590DDD28}"/>
                </a:ext>
              </a:extLst>
            </p:cNvPr>
            <p:cNvCxnSpPr/>
            <p:nvPr/>
          </p:nvCxnSpPr>
          <p:spPr>
            <a:xfrm>
              <a:off x="9394367" y="2660370"/>
              <a:ext cx="45720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7954A16-F24B-4C82-A17C-BE8B253E49E1}"/>
                </a:ext>
              </a:extLst>
            </p:cNvPr>
            <p:cNvSpPr txBox="1"/>
            <p:nvPr/>
          </p:nvSpPr>
          <p:spPr>
            <a:xfrm>
              <a:off x="9862457" y="1128205"/>
              <a:ext cx="1559840" cy="1384995"/>
            </a:xfrm>
            <a:prstGeom prst="rect">
              <a:avLst/>
            </a:prstGeom>
            <a:noFill/>
          </p:spPr>
          <p:txBody>
            <a:bodyPr wrap="square" rtlCol="0">
              <a:spAutoFit/>
            </a:bodyPr>
            <a:lstStyle/>
            <a:p>
              <a:r>
                <a:rPr lang="en-GB" sz="1400" dirty="0">
                  <a:solidFill>
                    <a:srgbClr val="FF0000"/>
                  </a:solidFill>
                  <a:latin typeface="Arial" panose="020B0604020202020204" pitchFamily="34" charset="0"/>
                  <a:cs typeface="Arial" panose="020B0604020202020204" pitchFamily="34" charset="0"/>
                </a:rPr>
                <a:t>Tube mounted ~</a:t>
              </a:r>
              <a:r>
                <a:rPr lang="en-GB" sz="1400" dirty="0" err="1">
                  <a:solidFill>
                    <a:srgbClr val="FF0000"/>
                  </a:solidFill>
                  <a:latin typeface="Arial" panose="020B0604020202020204" pitchFamily="34" charset="0"/>
                  <a:cs typeface="Arial" panose="020B0604020202020204" pitchFamily="34" charset="0"/>
                </a:rPr>
                <a:t>1m</a:t>
              </a:r>
              <a:r>
                <a:rPr lang="en-GB" sz="1400" dirty="0">
                  <a:solidFill>
                    <a:srgbClr val="FF0000"/>
                  </a:solidFill>
                  <a:latin typeface="Arial" panose="020B0604020202020204" pitchFamily="34" charset="0"/>
                  <a:cs typeface="Arial" panose="020B0604020202020204" pitchFamily="34" charset="0"/>
                </a:rPr>
                <a:t> higher than the breathing zone gives lower readings of air pollution</a:t>
              </a:r>
            </a:p>
          </p:txBody>
        </p:sp>
      </p:grpSp>
    </p:spTree>
    <p:extLst>
      <p:ext uri="{BB962C8B-B14F-4D97-AF65-F5344CB8AC3E}">
        <p14:creationId xmlns:p14="http://schemas.microsoft.com/office/powerpoint/2010/main" val="1102554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BD58E-918C-445F-A284-F0B98F2FD8B8}"/>
              </a:ext>
            </a:extLst>
          </p:cNvPr>
          <p:cNvSpPr>
            <a:spLocks noGrp="1"/>
          </p:cNvSpPr>
          <p:nvPr>
            <p:ph type="title"/>
          </p:nvPr>
        </p:nvSpPr>
        <p:spPr>
          <a:xfrm>
            <a:off x="559420" y="231312"/>
            <a:ext cx="6744629" cy="448914"/>
          </a:xfrm>
        </p:spPr>
        <p:txBody>
          <a:bodyPr>
            <a:noAutofit/>
          </a:bodyPr>
          <a:lstStyle/>
          <a:p>
            <a:r>
              <a:rPr lang="en-GB" sz="3200" b="1" dirty="0">
                <a:latin typeface="Arial" panose="020B0604020202020204" pitchFamily="34" charset="0"/>
                <a:cs typeface="Arial" panose="020B0604020202020204" pitchFamily="34" charset="0"/>
              </a:rPr>
              <a:t>Queen Street NO2 tube ht </a:t>
            </a:r>
            <a:r>
              <a:rPr lang="en-GB" sz="3200" b="1" dirty="0" err="1">
                <a:latin typeface="Arial" panose="020B0604020202020204" pitchFamily="34" charset="0"/>
                <a:cs typeface="Arial" panose="020B0604020202020204" pitchFamily="34" charset="0"/>
              </a:rPr>
              <a:t>2.3m</a:t>
            </a:r>
            <a:endParaRPr lang="en-GB" sz="3200" b="1" dirty="0">
              <a:latin typeface="Arial" panose="020B0604020202020204" pitchFamily="34" charset="0"/>
              <a:cs typeface="Arial" panose="020B0604020202020204" pitchFamily="34" charset="0"/>
            </a:endParaRPr>
          </a:p>
        </p:txBody>
      </p:sp>
      <p:pic>
        <p:nvPicPr>
          <p:cNvPr id="9" name="Content Placeholder 8">
            <a:extLst>
              <a:ext uri="{FF2B5EF4-FFF2-40B4-BE49-F238E27FC236}">
                <a16:creationId xmlns:a16="http://schemas.microsoft.com/office/drawing/2014/main" id="{63343E2C-8A06-4EDD-8A7E-46B5FEB75C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5573" y="413088"/>
            <a:ext cx="3513253" cy="5114837"/>
          </a:xfrm>
        </p:spPr>
      </p:pic>
      <p:sp>
        <p:nvSpPr>
          <p:cNvPr id="4" name="Slide Number Placeholder 3">
            <a:extLst>
              <a:ext uri="{FF2B5EF4-FFF2-40B4-BE49-F238E27FC236}">
                <a16:creationId xmlns:a16="http://schemas.microsoft.com/office/drawing/2014/main" id="{4922FF1C-FF13-4A7E-B1EA-419BBAF10A31}"/>
              </a:ext>
            </a:extLst>
          </p:cNvPr>
          <p:cNvSpPr>
            <a:spLocks noGrp="1"/>
          </p:cNvSpPr>
          <p:nvPr>
            <p:ph type="sldNum" sz="quarter" idx="12"/>
          </p:nvPr>
        </p:nvSpPr>
        <p:spPr/>
        <p:txBody>
          <a:bodyPr/>
          <a:lstStyle/>
          <a:p>
            <a:fld id="{5A504C58-5AD1-482E-B6C4-5EDE5CA54437}" type="slidenum">
              <a:rPr lang="en-GB" smtClean="0"/>
              <a:t>5</a:t>
            </a:fld>
            <a:endParaRPr lang="en-GB" dirty="0"/>
          </a:p>
        </p:txBody>
      </p:sp>
      <p:graphicFrame>
        <p:nvGraphicFramePr>
          <p:cNvPr id="6" name="Table 5">
            <a:extLst>
              <a:ext uri="{FF2B5EF4-FFF2-40B4-BE49-F238E27FC236}">
                <a16:creationId xmlns:a16="http://schemas.microsoft.com/office/drawing/2014/main" id="{126BD6F1-4924-486E-94ED-18562661A341}"/>
              </a:ext>
            </a:extLst>
          </p:cNvPr>
          <p:cNvGraphicFramePr>
            <a:graphicFrameLocks noGrp="1"/>
          </p:cNvGraphicFramePr>
          <p:nvPr/>
        </p:nvGraphicFramePr>
        <p:xfrm>
          <a:off x="7921487" y="5692646"/>
          <a:ext cx="3924827" cy="968633"/>
        </p:xfrm>
        <a:graphic>
          <a:graphicData uri="http://schemas.openxmlformats.org/drawingml/2006/table">
            <a:tbl>
              <a:tblPr/>
              <a:tblGrid>
                <a:gridCol w="447247">
                  <a:extLst>
                    <a:ext uri="{9D8B030D-6E8A-4147-A177-3AD203B41FA5}">
                      <a16:colId xmlns:a16="http://schemas.microsoft.com/office/drawing/2014/main" val="131146968"/>
                    </a:ext>
                  </a:extLst>
                </a:gridCol>
                <a:gridCol w="1252344">
                  <a:extLst>
                    <a:ext uri="{9D8B030D-6E8A-4147-A177-3AD203B41FA5}">
                      <a16:colId xmlns:a16="http://schemas.microsoft.com/office/drawing/2014/main" val="1409910633"/>
                    </a:ext>
                  </a:extLst>
                </a:gridCol>
                <a:gridCol w="838837">
                  <a:extLst>
                    <a:ext uri="{9D8B030D-6E8A-4147-A177-3AD203B41FA5}">
                      <a16:colId xmlns:a16="http://schemas.microsoft.com/office/drawing/2014/main" val="191235793"/>
                    </a:ext>
                  </a:extLst>
                </a:gridCol>
                <a:gridCol w="689001">
                  <a:extLst>
                    <a:ext uri="{9D8B030D-6E8A-4147-A177-3AD203B41FA5}">
                      <a16:colId xmlns:a16="http://schemas.microsoft.com/office/drawing/2014/main" val="3575551282"/>
                    </a:ext>
                  </a:extLst>
                </a:gridCol>
                <a:gridCol w="697398">
                  <a:extLst>
                    <a:ext uri="{9D8B030D-6E8A-4147-A177-3AD203B41FA5}">
                      <a16:colId xmlns:a16="http://schemas.microsoft.com/office/drawing/2014/main" val="2801918077"/>
                    </a:ext>
                  </a:extLst>
                </a:gridCol>
              </a:tblGrid>
              <a:tr h="289453">
                <a:tc>
                  <a:txBody>
                    <a:bodyPr/>
                    <a:lstStyle/>
                    <a:p>
                      <a:pPr algn="ctr">
                        <a:spcAft>
                          <a:spcPts val="0"/>
                        </a:spcAft>
                      </a:pPr>
                      <a:r>
                        <a:rPr lang="en-GB" sz="1000" b="1">
                          <a:effectLst/>
                          <a:latin typeface="Arial" panose="020B0604020202020204" pitchFamily="34" charset="0"/>
                          <a:ea typeface="Calibri" panose="020F0502020204030204" pitchFamily="34" charset="0"/>
                        </a:rPr>
                        <a:t>Site ID</a:t>
                      </a:r>
                      <a:endParaRPr lang="en-GB" sz="1000">
                        <a:effectLst/>
                        <a:latin typeface="Arial" panose="020B060402020202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b="1">
                          <a:effectLst/>
                          <a:latin typeface="Arial" panose="020B0604020202020204" pitchFamily="34" charset="0"/>
                          <a:ea typeface="Calibri" panose="020F0502020204030204" pitchFamily="34" charset="0"/>
                        </a:rPr>
                        <a:t>Site Name</a:t>
                      </a:r>
                      <a:endParaRPr lang="en-GB" sz="1000">
                        <a:effectLst/>
                        <a:latin typeface="Arial" panose="020B060402020202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b="1">
                          <a:effectLst/>
                          <a:latin typeface="Arial" panose="020B0604020202020204" pitchFamily="34" charset="0"/>
                          <a:ea typeface="Calibri" panose="020F0502020204030204" pitchFamily="34" charset="0"/>
                        </a:rPr>
                        <a:t>Pollutants</a:t>
                      </a:r>
                      <a:endParaRPr lang="en-GB" sz="1000">
                        <a:effectLst/>
                        <a:latin typeface="Arial" panose="020B0604020202020204" pitchFamily="34" charset="0"/>
                        <a:ea typeface="Calibri" panose="020F0502020204030204" pitchFamily="34" charset="0"/>
                      </a:endParaRPr>
                    </a:p>
                    <a:p>
                      <a:pPr algn="ctr">
                        <a:spcAft>
                          <a:spcPts val="0"/>
                        </a:spcAft>
                      </a:pPr>
                      <a:r>
                        <a:rPr lang="en-GB" sz="1000" b="1">
                          <a:effectLst/>
                          <a:latin typeface="Arial" panose="020B0604020202020204" pitchFamily="34" charset="0"/>
                          <a:ea typeface="Calibri" panose="020F0502020204030204" pitchFamily="34" charset="0"/>
                        </a:rPr>
                        <a:t>Monitored</a:t>
                      </a:r>
                      <a:endParaRPr lang="en-GB" sz="1000">
                        <a:effectLst/>
                        <a:latin typeface="Arial" panose="020B060402020202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b="1">
                          <a:effectLst/>
                          <a:latin typeface="Arial" panose="020B0604020202020204" pitchFamily="34" charset="0"/>
                          <a:ea typeface="Calibri" panose="020F0502020204030204" pitchFamily="34" charset="0"/>
                        </a:rPr>
                        <a:t>In</a:t>
                      </a:r>
                      <a:endParaRPr lang="en-GB" sz="1000">
                        <a:effectLst/>
                        <a:latin typeface="Arial" panose="020B0604020202020204" pitchFamily="34" charset="0"/>
                        <a:ea typeface="Calibri" panose="020F0502020204030204" pitchFamily="34" charset="0"/>
                      </a:endParaRPr>
                    </a:p>
                    <a:p>
                      <a:pPr algn="ctr">
                        <a:spcAft>
                          <a:spcPts val="0"/>
                        </a:spcAft>
                      </a:pPr>
                      <a:r>
                        <a:rPr lang="en-GB" sz="1000" b="1">
                          <a:effectLst/>
                          <a:latin typeface="Arial" panose="020B0604020202020204" pitchFamily="34" charset="0"/>
                          <a:ea typeface="Calibri" panose="020F0502020204030204" pitchFamily="34" charset="0"/>
                        </a:rPr>
                        <a:t>AQMA?</a:t>
                      </a:r>
                      <a:endParaRPr lang="en-GB" sz="1000">
                        <a:effectLst/>
                        <a:latin typeface="Arial" panose="020B060402020202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b="1">
                          <a:effectLst/>
                          <a:latin typeface="Arial" panose="020B0604020202020204" pitchFamily="34" charset="0"/>
                          <a:ea typeface="Calibri" panose="020F0502020204030204" pitchFamily="34" charset="0"/>
                        </a:rPr>
                        <a:t>Height</a:t>
                      </a:r>
                      <a:endParaRPr lang="en-GB" sz="1000">
                        <a:effectLst/>
                        <a:latin typeface="Arial" panose="020B0604020202020204" pitchFamily="34" charset="0"/>
                        <a:ea typeface="Calibri" panose="020F0502020204030204" pitchFamily="34" charset="0"/>
                      </a:endParaRPr>
                    </a:p>
                    <a:p>
                      <a:pPr algn="ctr">
                        <a:spcAft>
                          <a:spcPts val="0"/>
                        </a:spcAft>
                      </a:pPr>
                      <a:r>
                        <a:rPr lang="en-GB" sz="1000" b="1">
                          <a:effectLst/>
                          <a:latin typeface="Arial" panose="020B0604020202020204" pitchFamily="34" charset="0"/>
                          <a:ea typeface="Calibri" panose="020F0502020204030204" pitchFamily="34" charset="0"/>
                        </a:rPr>
                        <a:t>(m)</a:t>
                      </a:r>
                      <a:endParaRPr lang="en-GB" sz="1000">
                        <a:effectLst/>
                        <a:latin typeface="Arial" panose="020B060402020202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0239693"/>
                  </a:ext>
                </a:extLst>
              </a:tr>
              <a:tr h="663833">
                <a:tc>
                  <a:txBody>
                    <a:bodyPr/>
                    <a:lstStyle/>
                    <a:p>
                      <a:pPr algn="ctr">
                        <a:spcAft>
                          <a:spcPts val="0"/>
                        </a:spcAft>
                      </a:pPr>
                      <a:r>
                        <a:rPr lang="en-GB" sz="1000">
                          <a:effectLst/>
                          <a:latin typeface="Arial" panose="020B0604020202020204" pitchFamily="34" charset="0"/>
                          <a:ea typeface="Calibri" panose="020F0502020204030204" pitchFamily="34"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b="1" dirty="0">
                          <a:effectLst/>
                          <a:latin typeface="Arial" panose="020B0604020202020204" pitchFamily="34" charset="0"/>
                          <a:ea typeface="Calibri" panose="020F0502020204030204" pitchFamily="34" charset="0"/>
                        </a:rPr>
                        <a:t>Queen Street, Column 30</a:t>
                      </a:r>
                      <a:endParaRPr lang="en-GB" sz="1000" dirty="0">
                        <a:effectLst/>
                        <a:latin typeface="Arial" panose="020B0604020202020204" pitchFamily="34" charset="0"/>
                        <a:ea typeface="Calibri" panose="020F0502020204030204" pitchFamily="34" charset="0"/>
                      </a:endParaRPr>
                    </a:p>
                    <a:p>
                      <a:pPr algn="ctr">
                        <a:spcAft>
                          <a:spcPts val="0"/>
                        </a:spcAft>
                      </a:pPr>
                      <a:r>
                        <a:rPr lang="en-GB" sz="1000" b="1" dirty="0">
                          <a:effectLst/>
                          <a:latin typeface="Arial" panose="020B0604020202020204" pitchFamily="34" charset="0"/>
                          <a:ea typeface="Calibri" panose="020F0502020204030204" pitchFamily="34" charset="0"/>
                        </a:rPr>
                        <a:t>(QS-Col 30)</a:t>
                      </a:r>
                      <a:endParaRPr lang="en-GB" sz="1000" dirty="0">
                        <a:effectLst/>
                        <a:latin typeface="Arial" panose="020B060402020202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Arial" panose="020B0604020202020204" pitchFamily="34" charset="0"/>
                          <a:ea typeface="Calibri" panose="020F0502020204030204" pitchFamily="34" charset="0"/>
                        </a:rPr>
                        <a:t>NO2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a:effectLst/>
                          <a:latin typeface="Arial" panose="020B0604020202020204" pitchFamily="34" charset="0"/>
                          <a:ea typeface="Calibri" panose="020F0502020204030204" pitchFamily="34" charset="0"/>
                        </a:rPr>
                        <a:t>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GB" sz="1000" b="1" dirty="0">
                          <a:solidFill>
                            <a:srgbClr val="FF0000"/>
                          </a:solidFill>
                          <a:effectLst/>
                          <a:latin typeface="Arial" panose="020B0604020202020204" pitchFamily="34" charset="0"/>
                          <a:ea typeface="Calibri" panose="020F0502020204030204" pitchFamily="34" charset="0"/>
                        </a:rPr>
                        <a:t>2m</a:t>
                      </a:r>
                      <a:endParaRPr lang="en-GB" sz="1000" dirty="0">
                        <a:effectLst/>
                        <a:latin typeface="Arial" panose="020B060402020202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1405485"/>
                  </a:ext>
                </a:extLst>
              </a:tr>
            </a:tbl>
          </a:graphicData>
        </a:graphic>
      </p:graphicFrame>
      <p:sp>
        <p:nvSpPr>
          <p:cNvPr id="7" name="Content Placeholder 11">
            <a:extLst>
              <a:ext uri="{FF2B5EF4-FFF2-40B4-BE49-F238E27FC236}">
                <a16:creationId xmlns:a16="http://schemas.microsoft.com/office/drawing/2014/main" id="{2A912E40-208D-43F5-BE6F-AB12385CA91E}"/>
              </a:ext>
            </a:extLst>
          </p:cNvPr>
          <p:cNvSpPr txBox="1">
            <a:spLocks/>
          </p:cNvSpPr>
          <p:nvPr/>
        </p:nvSpPr>
        <p:spPr>
          <a:xfrm>
            <a:off x="559420" y="791738"/>
            <a:ext cx="7201829" cy="538522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latin typeface="Arial" panose="020B0604020202020204" pitchFamily="34" charset="0"/>
                <a:cs typeface="Arial" panose="020B0604020202020204" pitchFamily="34" charset="0"/>
              </a:rPr>
              <a:t>DEFRA guidance</a:t>
            </a:r>
            <a:r>
              <a:rPr lang="en-GB" dirty="0">
                <a:latin typeface="Arial" panose="020B0604020202020204" pitchFamily="34" charset="0"/>
                <a:cs typeface="Arial" panose="020B0604020202020204" pitchFamily="34" charset="0"/>
              </a:rPr>
              <a:t>:</a:t>
            </a:r>
          </a:p>
          <a:p>
            <a:pPr>
              <a:lnSpc>
                <a:spcPct val="130000"/>
              </a:lnSpc>
            </a:pPr>
            <a:r>
              <a:rPr lang="en-GB" dirty="0">
                <a:latin typeface="Arial" panose="020B0604020202020204" pitchFamily="34" charset="0"/>
                <a:cs typeface="Arial" panose="020B0604020202020204" pitchFamily="34" charset="0"/>
              </a:rPr>
              <a:t>“Ideally, samplers would be placed at breathing height, but in order to reduce theft of tubes, it is recommended that tubes are placed at a height of 2-4 m </a:t>
            </a:r>
          </a:p>
          <a:p>
            <a:pPr>
              <a:lnSpc>
                <a:spcPct val="130000"/>
              </a:lnSpc>
            </a:pPr>
            <a:r>
              <a:rPr lang="en-GB" dirty="0">
                <a:solidFill>
                  <a:srgbClr val="C00000"/>
                </a:solidFill>
                <a:latin typeface="Arial" panose="020B0604020202020204" pitchFamily="34" charset="0"/>
                <a:cs typeface="Arial" panose="020B0604020202020204" pitchFamily="34" charset="0"/>
              </a:rPr>
              <a:t>Concentrations of NO2 typically decrease with height above street level, so </a:t>
            </a:r>
            <a:r>
              <a:rPr lang="en-GB" b="1" dirty="0">
                <a:solidFill>
                  <a:srgbClr val="C00000"/>
                </a:solidFill>
                <a:latin typeface="Arial" panose="020B0604020202020204" pitchFamily="34" charset="0"/>
                <a:cs typeface="Arial" panose="020B0604020202020204" pitchFamily="34" charset="0"/>
              </a:rPr>
              <a:t>tubes placed some metres above street level may under-estimate the actual concentrations to which the public are exposed</a:t>
            </a:r>
            <a:r>
              <a:rPr lang="en-GB" dirty="0">
                <a:latin typeface="Arial" panose="020B0604020202020204" pitchFamily="34" charset="0"/>
                <a:cs typeface="Arial" panose="020B0604020202020204" pitchFamily="34" charset="0"/>
              </a:rPr>
              <a:t>.</a:t>
            </a:r>
          </a:p>
          <a:p>
            <a:pPr>
              <a:lnSpc>
                <a:spcPct val="130000"/>
              </a:lnSpc>
            </a:pPr>
            <a:r>
              <a:rPr lang="en-GB" dirty="0">
                <a:latin typeface="Arial" panose="020B0604020202020204" pitchFamily="34" charset="0"/>
                <a:cs typeface="Arial" panose="020B0604020202020204" pitchFamily="34" charset="0"/>
              </a:rPr>
              <a:t>“the inlet sampling point shall be between 1.5m (the breathing zone) and 4m above the ground. For security reasons, the inlet should be greater than 2m, though it is recognised that </a:t>
            </a:r>
            <a:r>
              <a:rPr lang="en-GB" b="1" dirty="0">
                <a:solidFill>
                  <a:srgbClr val="C00000"/>
                </a:solidFill>
                <a:latin typeface="Arial" panose="020B0604020202020204" pitchFamily="34" charset="0"/>
                <a:cs typeface="Arial" panose="020B0604020202020204" pitchFamily="34" charset="0"/>
              </a:rPr>
              <a:t>lower sampling heights better reflect the ambient conditions encountered by members of the public</a:t>
            </a:r>
            <a:r>
              <a:rPr lang="en-GB" dirty="0">
                <a:latin typeface="Arial" panose="020B0604020202020204" pitchFamily="34" charset="0"/>
                <a:cs typeface="Arial" panose="020B0604020202020204" pitchFamily="34" charset="0"/>
              </a:rPr>
              <a:t>”</a:t>
            </a:r>
          </a:p>
          <a:p>
            <a:pPr marL="0" indent="0">
              <a:lnSpc>
                <a:spcPct val="130000"/>
              </a:lnSpc>
              <a:buNone/>
            </a:pPr>
            <a:r>
              <a:rPr lang="en-GB" sz="2800" b="1" dirty="0">
                <a:latin typeface="Arial" panose="020B0604020202020204" pitchFamily="34" charset="0"/>
                <a:cs typeface="Arial" panose="020B0604020202020204" pitchFamily="34" charset="0"/>
              </a:rPr>
              <a:t>Comments</a:t>
            </a:r>
          </a:p>
          <a:p>
            <a:pPr>
              <a:lnSpc>
                <a:spcPct val="130000"/>
              </a:lnSpc>
            </a:pPr>
            <a:r>
              <a:rPr lang="en-GB" dirty="0">
                <a:latin typeface="Arial" panose="020B0604020202020204" pitchFamily="34" charset="0"/>
                <a:cs typeface="Arial" panose="020B0604020202020204" pitchFamily="34" charset="0"/>
              </a:rPr>
              <a:t>Unrealistic – this NO</a:t>
            </a:r>
            <a:r>
              <a:rPr lang="en-GB" baseline="-25000" dirty="0">
                <a:latin typeface="Arial" panose="020B0604020202020204" pitchFamily="34" charset="0"/>
                <a:cs typeface="Arial" panose="020B0604020202020204" pitchFamily="34" charset="0"/>
              </a:rPr>
              <a:t>2</a:t>
            </a:r>
            <a:r>
              <a:rPr lang="en-GB" dirty="0">
                <a:latin typeface="Arial" panose="020B0604020202020204" pitchFamily="34" charset="0"/>
                <a:cs typeface="Arial" panose="020B0604020202020204" pitchFamily="34" charset="0"/>
              </a:rPr>
              <a:t> diffusion tube is 80 cm higher than the breathing zone and 30 cm higher than declared in PCC reports and AQ modelling</a:t>
            </a:r>
          </a:p>
          <a:p>
            <a:pPr>
              <a:lnSpc>
                <a:spcPct val="130000"/>
              </a:lnSpc>
            </a:pPr>
            <a:r>
              <a:rPr lang="en-GB" dirty="0">
                <a:latin typeface="Arial" panose="020B0604020202020204" pitchFamily="34" charset="0"/>
                <a:cs typeface="Arial" panose="020B0604020202020204" pitchFamily="34" charset="0"/>
              </a:rPr>
              <a:t>Inaccurate assessment: </a:t>
            </a:r>
          </a:p>
          <a:p>
            <a:pPr lvl="1">
              <a:lnSpc>
                <a:spcPct val="130000"/>
              </a:lnSpc>
            </a:pPr>
            <a:r>
              <a:rPr lang="en-GB" sz="2900" b="1" dirty="0">
                <a:solidFill>
                  <a:srgbClr val="C00000"/>
                </a:solidFill>
                <a:latin typeface="Arial" panose="020B0604020202020204" pitchFamily="34" charset="0"/>
                <a:cs typeface="Arial" panose="020B0604020202020204" pitchFamily="34" charset="0"/>
              </a:rPr>
              <a:t>poor analysis </a:t>
            </a:r>
            <a:r>
              <a:rPr lang="en-GB" sz="2900" dirty="0">
                <a:latin typeface="Arial" panose="020B0604020202020204" pitchFamily="34" charset="0"/>
                <a:cs typeface="Arial" panose="020B0604020202020204" pitchFamily="34" charset="0"/>
              </a:rPr>
              <a:t>techniques leading to </a:t>
            </a:r>
          </a:p>
          <a:p>
            <a:pPr lvl="1">
              <a:lnSpc>
                <a:spcPct val="130000"/>
              </a:lnSpc>
            </a:pPr>
            <a:r>
              <a:rPr lang="en-GB" sz="2900" b="1" dirty="0">
                <a:solidFill>
                  <a:srgbClr val="C00000"/>
                </a:solidFill>
                <a:latin typeface="Arial" panose="020B0604020202020204" pitchFamily="34" charset="0"/>
                <a:cs typeface="Arial" panose="020B0604020202020204" pitchFamily="34" charset="0"/>
              </a:rPr>
              <a:t>flawed conclusions</a:t>
            </a:r>
            <a:r>
              <a:rPr lang="en-GB" sz="2900" dirty="0">
                <a:latin typeface="Arial" panose="020B0604020202020204" pitchFamily="34" charset="0"/>
                <a:cs typeface="Arial" panose="020B0604020202020204" pitchFamily="34" charset="0"/>
              </a:rPr>
              <a:t> and </a:t>
            </a:r>
          </a:p>
          <a:p>
            <a:pPr lvl="1">
              <a:lnSpc>
                <a:spcPct val="130000"/>
              </a:lnSpc>
            </a:pPr>
            <a:r>
              <a:rPr lang="en-GB" sz="2900" b="1" dirty="0">
                <a:solidFill>
                  <a:srgbClr val="C00000"/>
                </a:solidFill>
                <a:latin typeface="Arial" panose="020B0604020202020204" pitchFamily="34" charset="0"/>
                <a:cs typeface="Arial" panose="020B0604020202020204" pitchFamily="34" charset="0"/>
              </a:rPr>
              <a:t>bad recommendations</a:t>
            </a:r>
          </a:p>
          <a:p>
            <a:endParaRPr lang="en-GB" dirty="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871B721A-CE1A-478D-AE70-434130A6580E}"/>
              </a:ext>
            </a:extLst>
          </p:cNvPr>
          <p:cNvGrpSpPr/>
          <p:nvPr/>
        </p:nvGrpSpPr>
        <p:grpSpPr>
          <a:xfrm>
            <a:off x="9392109" y="697211"/>
            <a:ext cx="1838615" cy="2183720"/>
            <a:chOff x="9392109" y="697211"/>
            <a:chExt cx="1838615" cy="2183720"/>
          </a:xfrm>
        </p:grpSpPr>
        <p:cxnSp>
          <p:nvCxnSpPr>
            <p:cNvPr id="10" name="Straight Arrow Connector 9">
              <a:extLst>
                <a:ext uri="{FF2B5EF4-FFF2-40B4-BE49-F238E27FC236}">
                  <a16:creationId xmlns:a16="http://schemas.microsoft.com/office/drawing/2014/main" id="{7860078E-C290-4975-BE6F-2FA09C311068}"/>
                </a:ext>
              </a:extLst>
            </p:cNvPr>
            <p:cNvCxnSpPr>
              <a:cxnSpLocks/>
            </p:cNvCxnSpPr>
            <p:nvPr/>
          </p:nvCxnSpPr>
          <p:spPr>
            <a:xfrm>
              <a:off x="9579429" y="1888434"/>
              <a:ext cx="0" cy="990606"/>
            </a:xfrm>
            <a:prstGeom prst="straightConnector1">
              <a:avLst/>
            </a:prstGeom>
            <a:ln w="444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5EF3F86-156B-44B2-BB08-E44A545153FF}"/>
                </a:ext>
              </a:extLst>
            </p:cNvPr>
            <p:cNvCxnSpPr/>
            <p:nvPr/>
          </p:nvCxnSpPr>
          <p:spPr>
            <a:xfrm>
              <a:off x="9405257" y="1910205"/>
              <a:ext cx="45720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A6E346-F1CD-4006-B003-93503B7A8417}"/>
                </a:ext>
              </a:extLst>
            </p:cNvPr>
            <p:cNvCxnSpPr/>
            <p:nvPr/>
          </p:nvCxnSpPr>
          <p:spPr>
            <a:xfrm>
              <a:off x="9394367" y="2880931"/>
              <a:ext cx="45720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9784AA2-9E33-43FB-897C-A640F9A671CD}"/>
                </a:ext>
              </a:extLst>
            </p:cNvPr>
            <p:cNvSpPr txBox="1"/>
            <p:nvPr/>
          </p:nvSpPr>
          <p:spPr>
            <a:xfrm>
              <a:off x="9392109" y="697211"/>
              <a:ext cx="1838615" cy="1169551"/>
            </a:xfrm>
            <a:prstGeom prst="rect">
              <a:avLst/>
            </a:prstGeom>
            <a:noFill/>
          </p:spPr>
          <p:txBody>
            <a:bodyPr wrap="square" rtlCol="0">
              <a:spAutoFit/>
            </a:bodyPr>
            <a:lstStyle/>
            <a:p>
              <a:r>
                <a:rPr lang="en-GB" sz="1400" dirty="0">
                  <a:solidFill>
                    <a:srgbClr val="FF0000"/>
                  </a:solidFill>
                  <a:latin typeface="Arial" panose="020B0604020202020204" pitchFamily="34" charset="0"/>
                  <a:cs typeface="Arial" panose="020B0604020202020204" pitchFamily="34" charset="0"/>
                </a:rPr>
                <a:t>Tube mounted ~70 cm higher than the breathing zone gives lower readings of air pollution</a:t>
              </a:r>
            </a:p>
          </p:txBody>
        </p:sp>
      </p:grpSp>
    </p:spTree>
    <p:extLst>
      <p:ext uri="{BB962C8B-B14F-4D97-AF65-F5344CB8AC3E}">
        <p14:creationId xmlns:p14="http://schemas.microsoft.com/office/powerpoint/2010/main" val="3127198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F6FF08-E720-429F-A4F5-068011222BBC}"/>
              </a:ext>
            </a:extLst>
          </p:cNvPr>
          <p:cNvSpPr txBox="1"/>
          <p:nvPr/>
        </p:nvSpPr>
        <p:spPr>
          <a:xfrm>
            <a:off x="1331259" y="5311604"/>
            <a:ext cx="9184342" cy="1384995"/>
          </a:xfrm>
          <a:prstGeom prst="rect">
            <a:avLst/>
          </a:prstGeom>
          <a:noFill/>
        </p:spPr>
        <p:txBody>
          <a:bodyPr wrap="square" rtlCol="0">
            <a:spAutoFit/>
          </a:bodyPr>
          <a:lstStyle/>
          <a:p>
            <a:r>
              <a:rPr lang="en-GB" sz="1200" dirty="0">
                <a:latin typeface="Arial" panose="020B0604020202020204" pitchFamily="34" charset="0"/>
                <a:cs typeface="Arial" panose="020B0604020202020204" pitchFamily="34" charset="0"/>
              </a:rPr>
              <a:t>The number of motor vehicles registered in Portsmouth continues to increase.   Where do all these vehicles</a:t>
            </a:r>
            <a:r>
              <a:rPr lang="en-GB" sz="1200" baseline="0" dirty="0">
                <a:latin typeface="Arial" panose="020B0604020202020204" pitchFamily="34" charset="0"/>
                <a:cs typeface="Arial" panose="020B0604020202020204" pitchFamily="34" charset="0"/>
              </a:rPr>
              <a:t> go? Every concession made by PCC for more road space and more car parking  reduces the space available for walking and cycling.</a:t>
            </a:r>
          </a:p>
          <a:p>
            <a:endParaRPr lang="en-GB" sz="1200" baseline="0" dirty="0">
              <a:latin typeface="Arial" panose="020B0604020202020204" pitchFamily="34" charset="0"/>
              <a:cs typeface="Arial" panose="020B0604020202020204" pitchFamily="34" charset="0"/>
            </a:endParaRPr>
          </a:p>
          <a:p>
            <a:r>
              <a:rPr lang="en-GB" sz="1200" baseline="0" dirty="0">
                <a:latin typeface="Arial" panose="020B0604020202020204" pitchFamily="34" charset="0"/>
                <a:cs typeface="Arial" panose="020B0604020202020204" pitchFamily="34" charset="0"/>
              </a:rPr>
              <a:t>In 2019 the number of vehicles of all types increased by  ~1600.    The number of ULEVs  increased by 370.  Although the increase in the number of ULEVs is welcome, it is apparent that  the overall increase in air polluting Internal Combustion Engine vehicles is  over 3 times greater</a:t>
            </a:r>
            <a:endParaRPr lang="en-GB" sz="1200" dirty="0">
              <a:latin typeface="Arial" panose="020B0604020202020204" pitchFamily="34" charset="0"/>
              <a:cs typeface="Arial" panose="020B0604020202020204" pitchFamily="34" charset="0"/>
            </a:endParaRPr>
          </a:p>
          <a:p>
            <a:r>
              <a:rPr lang="en-GB" sz="1200" dirty="0">
                <a:latin typeface="Arial" panose="020B0604020202020204" pitchFamily="34" charset="0"/>
                <a:cs typeface="Arial" panose="020B0604020202020204" pitchFamily="34" charset="0"/>
                <a:hlinkClick r:id="rId2"/>
              </a:rPr>
              <a:t>https://www.gov.uk/government/statistical-data-sets/all-vehicles-veh01</a:t>
            </a:r>
            <a:endParaRPr lang="en-GB" sz="1400" dirty="0">
              <a:latin typeface="Arial" panose="020B0604020202020204" pitchFamily="34" charset="0"/>
              <a:cs typeface="Arial" panose="020B0604020202020204" pitchFamily="34" charset="0"/>
            </a:endParaRPr>
          </a:p>
        </p:txBody>
      </p:sp>
      <p:graphicFrame>
        <p:nvGraphicFramePr>
          <p:cNvPr id="6" name="Chart 5">
            <a:extLst>
              <a:ext uri="{FF2B5EF4-FFF2-40B4-BE49-F238E27FC236}">
                <a16:creationId xmlns:a16="http://schemas.microsoft.com/office/drawing/2014/main" id="{256B776E-7E76-4BFB-8B32-3FC069963ABA}"/>
              </a:ext>
            </a:extLst>
          </p:cNvPr>
          <p:cNvGraphicFramePr>
            <a:graphicFrameLocks/>
          </p:cNvGraphicFramePr>
          <p:nvPr>
            <p:extLst>
              <p:ext uri="{D42A27DB-BD31-4B8C-83A1-F6EECF244321}">
                <p14:modId xmlns:p14="http://schemas.microsoft.com/office/powerpoint/2010/main" val="2798671307"/>
              </p:ext>
            </p:extLst>
          </p:nvPr>
        </p:nvGraphicFramePr>
        <p:xfrm>
          <a:off x="1411941" y="618547"/>
          <a:ext cx="8854888" cy="4619082"/>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D49781A4-3C84-4BB7-8227-3705B14D450E}"/>
              </a:ext>
            </a:extLst>
          </p:cNvPr>
          <p:cNvSpPr txBox="1"/>
          <p:nvPr/>
        </p:nvSpPr>
        <p:spPr>
          <a:xfrm>
            <a:off x="1331260" y="121024"/>
            <a:ext cx="10172700" cy="461665"/>
          </a:xfrm>
          <a:prstGeom prst="rect">
            <a:avLst/>
          </a:prstGeom>
          <a:noFill/>
        </p:spPr>
        <p:txBody>
          <a:bodyPr wrap="square" rtlCol="0">
            <a:spAutoFit/>
          </a:bodyPr>
          <a:lstStyle/>
          <a:p>
            <a:r>
              <a:rPr lang="en-GB" sz="2400" b="1" dirty="0"/>
              <a:t>Too many motor vehicles in Portsmouth – yet the numbers keep rising!</a:t>
            </a:r>
          </a:p>
        </p:txBody>
      </p:sp>
    </p:spTree>
    <p:extLst>
      <p:ext uri="{BB962C8B-B14F-4D97-AF65-F5344CB8AC3E}">
        <p14:creationId xmlns:p14="http://schemas.microsoft.com/office/powerpoint/2010/main" val="1511717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F6FF08-E720-429F-A4F5-068011222BBC}"/>
              </a:ext>
            </a:extLst>
          </p:cNvPr>
          <p:cNvSpPr txBox="1"/>
          <p:nvPr/>
        </p:nvSpPr>
        <p:spPr>
          <a:xfrm>
            <a:off x="1344705" y="5423484"/>
            <a:ext cx="9675159" cy="1169551"/>
          </a:xfrm>
          <a:prstGeom prst="rect">
            <a:avLst/>
          </a:prstGeom>
          <a:noFill/>
        </p:spPr>
        <p:txBody>
          <a:bodyPr wrap="square" rtlCol="0">
            <a:spAutoFit/>
          </a:bodyPr>
          <a:lstStyle/>
          <a:p>
            <a:r>
              <a:rPr lang="en-GB" sz="1400" dirty="0">
                <a:latin typeface="Arial" panose="020B0604020202020204" pitchFamily="34" charset="0"/>
                <a:cs typeface="Arial" panose="020B0604020202020204" pitchFamily="34" charset="0"/>
              </a:rPr>
              <a:t>The welcome reduction in the number of diesel cars is cancelled by the worrying increase in the number</a:t>
            </a:r>
            <a:r>
              <a:rPr lang="en-GB" sz="1400" baseline="0" dirty="0">
                <a:latin typeface="Arial" panose="020B0604020202020204" pitchFamily="34" charset="0"/>
                <a:cs typeface="Arial" panose="020B0604020202020204" pitchFamily="34" charset="0"/>
              </a:rPr>
              <a:t> of diesel vans.</a:t>
            </a:r>
          </a:p>
          <a:p>
            <a:r>
              <a:rPr lang="en-GB" sz="1400" dirty="0">
                <a:latin typeface="Arial" panose="020B0604020202020204" pitchFamily="34" charset="0"/>
                <a:cs typeface="Arial" panose="020B0604020202020204" pitchFamily="34" charset="0"/>
              </a:rPr>
              <a:t>In</a:t>
            </a:r>
            <a:r>
              <a:rPr lang="en-GB" sz="1400" baseline="0" dirty="0">
                <a:latin typeface="Arial" panose="020B0604020202020204" pitchFamily="34" charset="0"/>
                <a:cs typeface="Arial" panose="020B0604020202020204" pitchFamily="34" charset="0"/>
              </a:rPr>
              <a:t> June 2020, </a:t>
            </a:r>
            <a:r>
              <a:rPr lang="en-GB" sz="1400" dirty="0">
                <a:latin typeface="Arial" panose="020B0604020202020204" pitchFamily="34" charset="0"/>
                <a:cs typeface="Arial" panose="020B0604020202020204" pitchFamily="34" charset="0"/>
              </a:rPr>
              <a:t>92.5% of all Ultra Low Emission Vehicles registered in Portsmouth  were company owned (and may be located anywhere in the UK)</a:t>
            </a:r>
          </a:p>
          <a:p>
            <a:r>
              <a:rPr lang="en-GB" sz="1400" dirty="0">
                <a:latin typeface="Arial" panose="020B0604020202020204" pitchFamily="34" charset="0"/>
                <a:cs typeface="Arial" panose="020B0604020202020204" pitchFamily="34" charset="0"/>
              </a:rPr>
              <a:t>Only 222 ULEVs in Portsmouth are </a:t>
            </a:r>
            <a:r>
              <a:rPr lang="en-GB" sz="1400" baseline="0" dirty="0">
                <a:latin typeface="Arial" panose="020B0604020202020204" pitchFamily="34" charset="0"/>
                <a:cs typeface="Arial" panose="020B0604020202020204" pitchFamily="34" charset="0"/>
              </a:rPr>
              <a:t>privately owned </a:t>
            </a:r>
          </a:p>
          <a:p>
            <a:r>
              <a:rPr lang="en-GB" sz="1400" dirty="0">
                <a:latin typeface="Arial" panose="020B0604020202020204" pitchFamily="34" charset="0"/>
                <a:cs typeface="Arial" panose="020B0604020202020204" pitchFamily="34" charset="0"/>
                <a:hlinkClick r:id="rId2"/>
              </a:rPr>
              <a:t>https://www.gov.uk/government/statistical-data-sets/all-vehicles-veh01</a:t>
            </a:r>
            <a:endParaRPr lang="en-GB" sz="1400" dirty="0">
              <a:latin typeface="Arial" panose="020B0604020202020204" pitchFamily="34" charset="0"/>
              <a:cs typeface="Arial" panose="020B0604020202020204" pitchFamily="34" charset="0"/>
            </a:endParaRPr>
          </a:p>
        </p:txBody>
      </p:sp>
      <p:graphicFrame>
        <p:nvGraphicFramePr>
          <p:cNvPr id="6" name="Chart 5">
            <a:extLst>
              <a:ext uri="{FF2B5EF4-FFF2-40B4-BE49-F238E27FC236}">
                <a16:creationId xmlns:a16="http://schemas.microsoft.com/office/drawing/2014/main" id="{BEDA07E9-1764-46C8-94CF-0323D805ABF4}"/>
              </a:ext>
            </a:extLst>
          </p:cNvPr>
          <p:cNvGraphicFramePr>
            <a:graphicFrameLocks/>
          </p:cNvGraphicFramePr>
          <p:nvPr>
            <p:extLst>
              <p:ext uri="{D42A27DB-BD31-4B8C-83A1-F6EECF244321}">
                <p14:modId xmlns:p14="http://schemas.microsoft.com/office/powerpoint/2010/main" val="370211987"/>
              </p:ext>
            </p:extLst>
          </p:nvPr>
        </p:nvGraphicFramePr>
        <p:xfrm>
          <a:off x="1344706" y="165387"/>
          <a:ext cx="9399494" cy="51096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7020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8A85-AF19-42C8-BF5B-1819F96844DB}"/>
              </a:ext>
            </a:extLst>
          </p:cNvPr>
          <p:cNvSpPr>
            <a:spLocks noGrp="1"/>
          </p:cNvSpPr>
          <p:nvPr>
            <p:ph type="title"/>
          </p:nvPr>
        </p:nvSpPr>
        <p:spPr>
          <a:xfrm>
            <a:off x="838200" y="127774"/>
            <a:ext cx="10515600" cy="736322"/>
          </a:xfrm>
        </p:spPr>
        <p:txBody>
          <a:bodyPr>
            <a:normAutofit/>
          </a:bodyPr>
          <a:lstStyle/>
          <a:p>
            <a:r>
              <a:rPr lang="en-GB" sz="3200" b="1" dirty="0">
                <a:latin typeface="Arial" panose="020B0604020202020204" pitchFamily="34" charset="0"/>
                <a:cs typeface="Arial" panose="020B0604020202020204" pitchFamily="34" charset="0"/>
              </a:rPr>
              <a:t>Optimism bias</a:t>
            </a:r>
          </a:p>
        </p:txBody>
      </p:sp>
      <p:sp>
        <p:nvSpPr>
          <p:cNvPr id="3" name="Content Placeholder 2">
            <a:extLst>
              <a:ext uri="{FF2B5EF4-FFF2-40B4-BE49-F238E27FC236}">
                <a16:creationId xmlns:a16="http://schemas.microsoft.com/office/drawing/2014/main" id="{F3F3B17F-9A32-41D0-BB8D-F1098DA23DBB}"/>
              </a:ext>
            </a:extLst>
          </p:cNvPr>
          <p:cNvSpPr>
            <a:spLocks noGrp="1"/>
          </p:cNvSpPr>
          <p:nvPr>
            <p:ph idx="1"/>
          </p:nvPr>
        </p:nvSpPr>
        <p:spPr>
          <a:xfrm>
            <a:off x="838200" y="903250"/>
            <a:ext cx="10515600" cy="3460322"/>
          </a:xfrm>
        </p:spPr>
        <p:txBody>
          <a:bodyPr>
            <a:normAutofit/>
          </a:bodyPr>
          <a:lstStyle/>
          <a:p>
            <a:r>
              <a:rPr lang="en-GB" sz="2000" b="1" dirty="0">
                <a:latin typeface="Arial" panose="020B0604020202020204" pitchFamily="34" charset="0"/>
                <a:cs typeface="Arial" panose="020B0604020202020204" pitchFamily="34" charset="0"/>
              </a:rPr>
              <a:t>Optimism bias </a:t>
            </a:r>
            <a:r>
              <a:rPr lang="en-GB" sz="2000" dirty="0">
                <a:latin typeface="Arial" panose="020B0604020202020204" pitchFamily="34" charset="0"/>
                <a:cs typeface="Arial" panose="020B0604020202020204" pitchFamily="34" charset="0"/>
              </a:rPr>
              <a:t>–the proven tendency for appraisers to be too optimistic about key project parameters, including capital costs, operating costs, project duration and benefits delivery. </a:t>
            </a:r>
          </a:p>
          <a:p>
            <a:pPr marL="0" indent="0" algn="r">
              <a:buNone/>
            </a:pPr>
            <a:r>
              <a:rPr lang="en-GB" sz="1600" dirty="0">
                <a:latin typeface="Arial" panose="020B0604020202020204" pitchFamily="34" charset="0"/>
                <a:cs typeface="Arial" panose="020B0604020202020204" pitchFamily="34" charset="0"/>
              </a:rPr>
              <a:t>Treasury Green Book 2.16</a:t>
            </a:r>
          </a:p>
          <a:p>
            <a:r>
              <a:rPr lang="en-GB" sz="2000" dirty="0">
                <a:solidFill>
                  <a:schemeClr val="accent6">
                    <a:lumMod val="75000"/>
                  </a:schemeClr>
                </a:solidFill>
                <a:latin typeface="Arial" panose="020B0604020202020204" pitchFamily="34" charset="0"/>
                <a:cs typeface="Arial" panose="020B0604020202020204" pitchFamily="34" charset="0"/>
              </a:rPr>
              <a:t>AQLP considers optimism bias for costs</a:t>
            </a:r>
            <a:endParaRPr lang="en-GB" sz="2000" dirty="0">
              <a:latin typeface="Arial" panose="020B0604020202020204" pitchFamily="34" charset="0"/>
              <a:cs typeface="Arial" panose="020B0604020202020204" pitchFamily="34" charset="0"/>
            </a:endParaRPr>
          </a:p>
          <a:p>
            <a:r>
              <a:rPr lang="en-GB" sz="2000" b="1" dirty="0">
                <a:solidFill>
                  <a:srgbClr val="C00000"/>
                </a:solidFill>
                <a:latin typeface="Arial" panose="020B0604020202020204" pitchFamily="34" charset="0"/>
                <a:cs typeface="Arial" panose="020B0604020202020204" pitchFamily="34" charset="0"/>
              </a:rPr>
              <a:t>AQLP neglects optimism bias for project duration and benefits delivery</a:t>
            </a:r>
          </a:p>
          <a:p>
            <a:pPr marL="457200" lvl="1" indent="0">
              <a:buNone/>
            </a:pPr>
            <a:r>
              <a:rPr lang="en-GB" sz="1800" dirty="0">
                <a:latin typeface="Arial" panose="020B0604020202020204" pitchFamily="34" charset="0"/>
                <a:cs typeface="Arial" panose="020B0604020202020204" pitchFamily="34" charset="0"/>
              </a:rPr>
              <a:t>Naive approach: ‘we have complete confidence that it will work fully and on time’ ?</a:t>
            </a:r>
          </a:p>
          <a:p>
            <a:pPr marL="228600" lvl="1">
              <a:spcBef>
                <a:spcPts val="1000"/>
              </a:spcBef>
            </a:pPr>
            <a:r>
              <a:rPr lang="en-GB" sz="2000" b="1" dirty="0">
                <a:solidFill>
                  <a:srgbClr val="C00000"/>
                </a:solidFill>
                <a:latin typeface="Arial" panose="020B0604020202020204" pitchFamily="34" charset="0"/>
                <a:cs typeface="Arial" panose="020B0604020202020204" pitchFamily="34" charset="0"/>
              </a:rPr>
              <a:t>No estimates of uncertainty, errors, ballparks</a:t>
            </a:r>
          </a:p>
          <a:p>
            <a:pPr marL="228600" lvl="1">
              <a:spcBef>
                <a:spcPts val="1000"/>
              </a:spcBef>
            </a:pPr>
            <a:r>
              <a:rPr lang="en-GB" sz="2000" b="1" dirty="0">
                <a:solidFill>
                  <a:srgbClr val="C00000"/>
                </a:solidFill>
                <a:latin typeface="Arial" panose="020B0604020202020204" pitchFamily="34" charset="0"/>
                <a:cs typeface="Arial" panose="020B0604020202020204" pitchFamily="34" charset="0"/>
              </a:rPr>
              <a:t>No consideration of previous PCC failures  </a:t>
            </a:r>
          </a:p>
          <a:p>
            <a:r>
              <a:rPr lang="en-GB" sz="2000" b="1" dirty="0">
                <a:solidFill>
                  <a:srgbClr val="C00000"/>
                </a:solidFill>
                <a:latin typeface="Arial" panose="020B0604020202020204" pitchFamily="34" charset="0"/>
                <a:cs typeface="Arial" panose="020B0604020202020204" pitchFamily="34" charset="0"/>
              </a:rPr>
              <a:t>No plan B</a:t>
            </a:r>
          </a:p>
        </p:txBody>
      </p:sp>
      <p:sp>
        <p:nvSpPr>
          <p:cNvPr id="4" name="Slide Number Placeholder 3">
            <a:extLst>
              <a:ext uri="{FF2B5EF4-FFF2-40B4-BE49-F238E27FC236}">
                <a16:creationId xmlns:a16="http://schemas.microsoft.com/office/drawing/2014/main" id="{226C14CC-D31A-4EB2-B995-9B5B4A09932C}"/>
              </a:ext>
            </a:extLst>
          </p:cNvPr>
          <p:cNvSpPr>
            <a:spLocks noGrp="1"/>
          </p:cNvSpPr>
          <p:nvPr>
            <p:ph type="sldNum" sz="quarter" idx="12"/>
          </p:nvPr>
        </p:nvSpPr>
        <p:spPr/>
        <p:txBody>
          <a:bodyPr/>
          <a:lstStyle/>
          <a:p>
            <a:fld id="{5A504C58-5AD1-482E-B6C4-5EDE5CA54437}" type="slidenum">
              <a:rPr lang="en-GB" smtClean="0"/>
              <a:t>8</a:t>
            </a:fld>
            <a:endParaRPr lang="en-GB" dirty="0"/>
          </a:p>
        </p:txBody>
      </p:sp>
      <p:pic>
        <p:nvPicPr>
          <p:cNvPr id="5" name="Picture 4">
            <a:extLst>
              <a:ext uri="{FF2B5EF4-FFF2-40B4-BE49-F238E27FC236}">
                <a16:creationId xmlns:a16="http://schemas.microsoft.com/office/drawing/2014/main" id="{835F8819-7D1A-4019-A110-EF703692A809}"/>
              </a:ext>
            </a:extLst>
          </p:cNvPr>
          <p:cNvPicPr/>
          <p:nvPr/>
        </p:nvPicPr>
        <p:blipFill rotWithShape="1">
          <a:blip r:embed="rId3" cstate="screen">
            <a:extLst>
              <a:ext uri="{28A0092B-C50C-407E-A947-70E740481C1C}">
                <a14:useLocalDpi xmlns:a14="http://schemas.microsoft.com/office/drawing/2010/main"/>
              </a:ext>
            </a:extLst>
          </a:blip>
          <a:srcRect t="31365"/>
          <a:stretch/>
        </p:blipFill>
        <p:spPr bwMode="auto">
          <a:xfrm>
            <a:off x="1096897" y="4594339"/>
            <a:ext cx="8280920" cy="1728192"/>
          </a:xfrm>
          <a:prstGeom prst="rect">
            <a:avLst/>
          </a:prstGeom>
          <a:noFill/>
          <a:ln w="9525" cap="flat" cmpd="sng" algn="ctr">
            <a:solidFill>
              <a:sysClr val="windowText" lastClr="000000"/>
            </a:solidFill>
            <a:prstDash val="solid"/>
            <a:miter lim="800000"/>
            <a:headEnd type="none" w="med" len="med"/>
            <a:tailEnd type="none" w="med" len="med"/>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635055E-AAF3-4824-98E8-F00D507F56A9}"/>
              </a:ext>
            </a:extLst>
          </p:cNvPr>
          <p:cNvSpPr txBox="1"/>
          <p:nvPr/>
        </p:nvSpPr>
        <p:spPr>
          <a:xfrm>
            <a:off x="9636514" y="4594339"/>
            <a:ext cx="2348657" cy="1815882"/>
          </a:xfrm>
          <a:prstGeom prst="rect">
            <a:avLst/>
          </a:prstGeom>
          <a:noFill/>
        </p:spPr>
        <p:txBody>
          <a:bodyPr wrap="square" rtlCol="0">
            <a:spAutoFit/>
          </a:bodyPr>
          <a:lstStyle/>
          <a:p>
            <a:r>
              <a:rPr lang="en-GB" sz="1600" dirty="0">
                <a:solidFill>
                  <a:srgbClr val="7030A0"/>
                </a:solidFill>
                <a:latin typeface="Arial" panose="020B0604020202020204" pitchFamily="34" charset="0"/>
                <a:cs typeface="Arial" panose="020B0604020202020204" pitchFamily="34" charset="0"/>
              </a:rPr>
              <a:t>Good analysis uses  different ways of expressing uncertainty.  PCC has no estimate of uncertainty in the overall success of the AQLP.</a:t>
            </a:r>
          </a:p>
        </p:txBody>
      </p:sp>
    </p:spTree>
    <p:extLst>
      <p:ext uri="{BB962C8B-B14F-4D97-AF65-F5344CB8AC3E}">
        <p14:creationId xmlns:p14="http://schemas.microsoft.com/office/powerpoint/2010/main" val="130304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882EF-D88D-46AE-BB4B-C86A86DABDAD}"/>
              </a:ext>
            </a:extLst>
          </p:cNvPr>
          <p:cNvSpPr>
            <a:spLocks noGrp="1"/>
          </p:cNvSpPr>
          <p:nvPr>
            <p:ph type="title"/>
          </p:nvPr>
        </p:nvSpPr>
        <p:spPr>
          <a:xfrm>
            <a:off x="838200" y="365126"/>
            <a:ext cx="10515600" cy="650128"/>
          </a:xfrm>
        </p:spPr>
        <p:txBody>
          <a:bodyPr>
            <a:normAutofit fontScale="90000"/>
          </a:bodyPr>
          <a:lstStyle/>
          <a:p>
            <a:r>
              <a:rPr lang="en-GB" b="1" dirty="0"/>
              <a:t>AQLP and cycling</a:t>
            </a:r>
          </a:p>
        </p:txBody>
      </p:sp>
      <p:sp>
        <p:nvSpPr>
          <p:cNvPr id="3" name="Content Placeholder 2">
            <a:extLst>
              <a:ext uri="{FF2B5EF4-FFF2-40B4-BE49-F238E27FC236}">
                <a16:creationId xmlns:a16="http://schemas.microsoft.com/office/drawing/2014/main" id="{53579623-D730-449C-A804-060A9C752F34}"/>
              </a:ext>
            </a:extLst>
          </p:cNvPr>
          <p:cNvSpPr>
            <a:spLocks noGrp="1"/>
          </p:cNvSpPr>
          <p:nvPr>
            <p:ph idx="1"/>
          </p:nvPr>
        </p:nvSpPr>
        <p:spPr>
          <a:xfrm>
            <a:off x="838199" y="1015254"/>
            <a:ext cx="10695317" cy="5477620"/>
          </a:xfrm>
        </p:spPr>
        <p:txBody>
          <a:bodyPr>
            <a:normAutofit/>
          </a:bodyPr>
          <a:lstStyle/>
          <a:p>
            <a:pPr marL="0" indent="0">
              <a:buNone/>
            </a:pPr>
            <a:r>
              <a:rPr lang="en-GB" sz="1800" dirty="0"/>
              <a:t>2020 Air Quality Annual Status Report (ASR)  </a:t>
            </a:r>
          </a:p>
          <a:p>
            <a:pPr marL="0" indent="0">
              <a:buNone/>
            </a:pPr>
            <a:r>
              <a:rPr lang="en-GB" sz="1400" dirty="0">
                <a:hlinkClick r:id="rId2"/>
              </a:rPr>
              <a:t>https://www.portsmouth.gov.uk/wp-content/uploads/2020/12/2020-Air-Quality-Annual-Status-Report_Accessible.pdf</a:t>
            </a:r>
            <a:endParaRPr lang="en-GB" sz="1400" dirty="0"/>
          </a:p>
          <a:p>
            <a:pPr marL="0" indent="0">
              <a:buNone/>
            </a:pPr>
            <a:r>
              <a:rPr lang="en-GB" sz="1800" dirty="0"/>
              <a:t>Outline Business Case  (OBC) submitted to JAQU 31 Oct 19, approved 25 Mar 20</a:t>
            </a:r>
          </a:p>
          <a:p>
            <a:pPr marL="0" indent="0">
              <a:buNone/>
            </a:pPr>
            <a:r>
              <a:rPr lang="en-GB" sz="1800" b="1" dirty="0"/>
              <a:t>Approved measures with funding</a:t>
            </a:r>
          </a:p>
          <a:p>
            <a:r>
              <a:rPr lang="en-GB" sz="1800" dirty="0"/>
              <a:t>Class B CAZ covering concentrated area in the southwest of Portsea Island </a:t>
            </a:r>
          </a:p>
          <a:p>
            <a:pPr lvl="1"/>
            <a:r>
              <a:rPr lang="en-GB" sz="1400" dirty="0"/>
              <a:t>Daily charge to the most polluting buses, coaches, taxis, private hire vehicles and heavy goods vehicles for driving within the zone </a:t>
            </a:r>
          </a:p>
          <a:p>
            <a:pPr lvl="1"/>
            <a:r>
              <a:rPr lang="en-GB" sz="1400" dirty="0"/>
              <a:t>PCC assumes little displacement of polluting traffic onto other routes e.g. Eastern Road, London Rd-Kingston Rd-Fratton Rd</a:t>
            </a:r>
          </a:p>
          <a:p>
            <a:r>
              <a:rPr lang="en-GB" sz="1800" dirty="0"/>
              <a:t>Review of car parking to consider availability and charges </a:t>
            </a:r>
          </a:p>
          <a:p>
            <a:r>
              <a:rPr lang="en-GB" sz="1800" dirty="0"/>
              <a:t>Changes to traffic signal timings on Alfred Road</a:t>
            </a:r>
          </a:p>
          <a:p>
            <a:r>
              <a:rPr lang="en-GB" sz="1800" dirty="0"/>
              <a:t>Tightening of taxi licensing requirements for taxi and private hire vehicles</a:t>
            </a:r>
          </a:p>
          <a:p>
            <a:r>
              <a:rPr lang="en-GB" sz="1800" dirty="0"/>
              <a:t>Financial support towards upgrade or replacement of non-compliant vehicles (funded through a successful bid to the government's Clean Air Fund)</a:t>
            </a:r>
          </a:p>
          <a:p>
            <a:pPr marL="0" indent="0">
              <a:buNone/>
            </a:pPr>
            <a:r>
              <a:rPr lang="en-GB" sz="1800" b="1" dirty="0">
                <a:solidFill>
                  <a:srgbClr val="C00000"/>
                </a:solidFill>
              </a:rPr>
              <a:t>Not approved    </a:t>
            </a:r>
            <a:r>
              <a:rPr lang="en-GB" sz="1800" dirty="0">
                <a:solidFill>
                  <a:srgbClr val="C00000"/>
                </a:solidFill>
              </a:rPr>
              <a:t>“considered not to be essential in achieving compliance … legal levels of nitrogen dioxide can be reached without these measures”</a:t>
            </a:r>
            <a:r>
              <a:rPr lang="en-GB" sz="1800" dirty="0"/>
              <a:t>. </a:t>
            </a:r>
            <a:endParaRPr lang="en-GB" sz="1800" b="1" dirty="0"/>
          </a:p>
          <a:p>
            <a:r>
              <a:rPr lang="en-GB" sz="1800" dirty="0"/>
              <a:t>Strategic cycling routes</a:t>
            </a:r>
          </a:p>
          <a:p>
            <a:r>
              <a:rPr lang="en-GB" sz="1800" dirty="0"/>
              <a:t>No incentives to encourage use of public transport. </a:t>
            </a:r>
          </a:p>
          <a:p>
            <a:pPr marL="0" indent="0">
              <a:buNone/>
            </a:pPr>
            <a:endParaRPr lang="en-GB" sz="1600" dirty="0"/>
          </a:p>
        </p:txBody>
      </p:sp>
    </p:spTree>
    <p:extLst>
      <p:ext uri="{BB962C8B-B14F-4D97-AF65-F5344CB8AC3E}">
        <p14:creationId xmlns:p14="http://schemas.microsoft.com/office/powerpoint/2010/main" val="1480346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1571</Words>
  <Application>Microsoft Office PowerPoint</Application>
  <PresentationFormat>Widescreen</PresentationFormat>
  <Paragraphs>145</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Air pollution in Portsmouth  PCF open meeting 21 Jan 21 </vt:lpstr>
      <vt:lpstr>Key points (1)</vt:lpstr>
      <vt:lpstr>PowerPoint Presentation</vt:lpstr>
      <vt:lpstr>Alfred Road NO2 tube – height 2.55m one of JAQU targeted exceedance locations</vt:lpstr>
      <vt:lpstr>Queen Street NO2 tube ht 2.3m</vt:lpstr>
      <vt:lpstr>PowerPoint Presentation</vt:lpstr>
      <vt:lpstr>PowerPoint Presentation</vt:lpstr>
      <vt:lpstr>Optimism bias</vt:lpstr>
      <vt:lpstr>AQLP and cycling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Dobson</dc:creator>
  <cp:lastModifiedBy>MD</cp:lastModifiedBy>
  <cp:revision>38</cp:revision>
  <dcterms:created xsi:type="dcterms:W3CDTF">2020-10-05T09:10:46Z</dcterms:created>
  <dcterms:modified xsi:type="dcterms:W3CDTF">2021-01-21T20:42:45Z</dcterms:modified>
</cp:coreProperties>
</file>