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59" r:id="rId7"/>
    <p:sldId id="260" r:id="rId8"/>
    <p:sldId id="261" r:id="rId9"/>
    <p:sldId id="262" r:id="rId10"/>
    <p:sldId id="264" r:id="rId11"/>
    <p:sldId id="265" r:id="rId12"/>
    <p:sldId id="276" r:id="rId13"/>
    <p:sldId id="266" r:id="rId14"/>
    <p:sldId id="277" r:id="rId15"/>
    <p:sldId id="268" r:id="rId16"/>
    <p:sldId id="269" r:id="rId17"/>
    <p:sldId id="270" r:id="rId18"/>
    <p:sldId id="271" r:id="rId19"/>
    <p:sldId id="272" r:id="rId20"/>
    <p:sldId id="273" r:id="rId21"/>
    <p:sldId id="278" r:id="rId22"/>
    <p:sldId id="274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ED3"/>
    <a:srgbClr val="009E96"/>
    <a:srgbClr val="1F2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978" autoAdjust="0"/>
  </p:normalViewPr>
  <p:slideViewPr>
    <p:cSldViewPr snapToGrid="0">
      <p:cViewPr varScale="1">
        <p:scale>
          <a:sx n="89" d="100"/>
          <a:sy n="89" d="100"/>
        </p:scale>
        <p:origin x="14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69B3C-04A8-4975-8A01-AB4E3883A89F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3368-0751-47BE-A927-F5C2FB7ECE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48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6%A8%99%E6%BA%96%E5%8C%96%E5%9B%A3%E4%BD%93_(%E3%82%B3%E3%83%B3%E3%83%94%E3%83%A5%E3%83%BC%E3%82%BF%E3%81%A8%E9%80%9A%E4%BF%A1)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 smtClean="0"/>
              <a:t>クラスベース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class-based</a:t>
            </a:r>
            <a:r>
              <a:rPr lang="en-US" altLang="ja-JP" sz="1200" dirty="0" smtClean="0"/>
              <a:t>:</a:t>
            </a:r>
            <a:r>
              <a:rPr lang="ja-JP" altLang="en-US" sz="1200" dirty="0" smtClean="0"/>
              <a:t>クラスベースオブジェクト指向のスタイルの一つ。</a:t>
            </a:r>
            <a:endParaRPr lang="en-US" altLang="ja-JP" sz="1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3368-0751-47BE-A927-F5C2FB7ECE9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758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3368-0751-47BE-A927-F5C2FB7ECE9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64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 smtClean="0"/>
              <a:t>静的型付け</a:t>
            </a:r>
            <a:r>
              <a:rPr lang="en-US" altLang="ja-JP" sz="1200" dirty="0" smtClean="0"/>
              <a:t>statically</a:t>
            </a:r>
            <a:r>
              <a:rPr lang="ja-JP" altLang="en-US" sz="1200" dirty="0" smtClean="0"/>
              <a:t>：</a:t>
            </a:r>
            <a:r>
              <a:rPr lang="en-US" altLang="ja-JP" sz="1200" dirty="0" smtClean="0"/>
              <a:t>compile time</a:t>
            </a:r>
            <a:r>
              <a:rPr lang="ja-JP" altLang="en-US" sz="1200" dirty="0" smtClean="0"/>
              <a:t>　</a:t>
            </a:r>
            <a:r>
              <a:rPr lang="en-US" altLang="ja-JP" sz="1200" dirty="0" smtClean="0"/>
              <a:t>/  </a:t>
            </a:r>
            <a:r>
              <a:rPr lang="en-US" altLang="ja-JP" b="0" dirty="0" err="1" smtClean="0"/>
              <a:t>TypeScript</a:t>
            </a:r>
            <a:r>
              <a:rPr kumimoji="1" lang="ja-JP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kumimoji="1" lang="ja-JP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</a:t>
            </a:r>
            <a:endParaRPr lang="en-US" altLang="ja-JP" sz="1200" dirty="0" smtClean="0"/>
          </a:p>
          <a:p>
            <a:r>
              <a:rPr lang="ja-JP" altLang="en-US" sz="1200" dirty="0" smtClean="0"/>
              <a:t>動的型付け</a:t>
            </a:r>
            <a:r>
              <a:rPr lang="en-US" altLang="ja-JP" sz="1200" dirty="0" smtClean="0"/>
              <a:t>dynamically</a:t>
            </a:r>
            <a:r>
              <a:rPr lang="ja-JP" altLang="en-US" sz="1200" dirty="0" smtClean="0"/>
              <a:t>：</a:t>
            </a:r>
            <a:r>
              <a:rPr lang="en-US" altLang="ja-JP" sz="1200" dirty="0" smtClean="0"/>
              <a:t>run time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/ 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kumimoji="1" lang="ja-JP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kumimoji="1" lang="ja-JP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</a:t>
            </a:r>
            <a:endParaRPr kumimoji="1" lang="en-US" altLang="ja-JP" dirty="0" smtClean="0"/>
          </a:p>
          <a:p>
            <a:r>
              <a:rPr kumimoji="1" lang="ja-JP" altLang="en-US" dirty="0" smtClean="0"/>
              <a:t>もちろん、</a:t>
            </a:r>
            <a:r>
              <a:rPr kumimoji="1" lang="en-US" altLang="ja-JP" dirty="0" smtClean="0"/>
              <a:t>any</a:t>
            </a:r>
            <a:r>
              <a:rPr kumimoji="1" lang="ja-JP" altLang="en-US" dirty="0" smtClean="0"/>
              <a:t>と｜で宣告すれば</a:t>
            </a:r>
            <a:r>
              <a:rPr lang="ja-JP" altLang="en-US" sz="1200" dirty="0" smtClean="0"/>
              <a:t>型検を避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さ</a:t>
            </a:r>
            <a:r>
              <a:rPr lang="en-US" altLang="ja-JP" sz="1200" dirty="0" smtClean="0"/>
              <a:t>)</a:t>
            </a:r>
            <a:r>
              <a:rPr lang="ja-JP" altLang="en-US" sz="1200" dirty="0" smtClean="0"/>
              <a:t>けることになれる</a:t>
            </a:r>
            <a:endParaRPr lang="en-US" altLang="ja-JP" sz="120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3368-0751-47BE-A927-F5C2FB7ECE9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925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tsconfig.json</a:t>
            </a:r>
            <a:endParaRPr kumimoji="1" lang="en-US" altLang="ja-JP" dirty="0" smtClean="0"/>
          </a:p>
          <a:p>
            <a:r>
              <a:rPr kumimoji="1" lang="en-US" altLang="ja-JP" dirty="0" smtClean="0"/>
              <a:t>Angular</a:t>
            </a:r>
            <a:r>
              <a:rPr kumimoji="1" lang="ja-JP" altLang="en-US" dirty="0" smtClean="0"/>
              <a:t>を使うなら、もっと読みやすくなり、</a:t>
            </a:r>
            <a:r>
              <a:rPr kumimoji="1" lang="en-US" altLang="ja-JP" dirty="0" smtClean="0"/>
              <a:t>module</a:t>
            </a:r>
            <a:r>
              <a:rPr kumimoji="1" lang="ja-JP" altLang="en-US" dirty="0" smtClean="0"/>
              <a:t>の方式で大きいプロジェクトでも理解しやすい。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ES5</a:t>
            </a:r>
            <a:r>
              <a:rPr kumimoji="1" lang="zh-TW" altLang="en-US" dirty="0" smtClean="0"/>
              <a:t> </a:t>
            </a:r>
            <a:r>
              <a:rPr kumimoji="1" lang="en-US" altLang="ja-JP" dirty="0" smtClean="0"/>
              <a:t>JS </a:t>
            </a:r>
            <a:r>
              <a:rPr kumimoji="1" lang="ja-JP" altLang="en-US" dirty="0" smtClean="0"/>
              <a:t>コンストラクタ：</a:t>
            </a:r>
            <a:r>
              <a:rPr kumimoji="1" lang="en-US" altLang="ja-JP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Person1.prototype.calc=function(){</a:t>
            </a:r>
          </a:p>
          <a:p>
            <a:r>
              <a:rPr kumimoji="1" lang="en-US" altLang="ja-JP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//</a:t>
            </a:r>
          </a:p>
          <a:p>
            <a:r>
              <a:rPr kumimoji="1" lang="en-US" altLang="ja-JP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3368-0751-47BE-A927-F5C2FB7ECE9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903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err="1" smtClean="0"/>
              <a:t>npm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@types/express -D </a:t>
            </a:r>
            <a:r>
              <a:rPr lang="ja-JP" altLang="en-US" dirty="0"/>
              <a:t>＝＞</a:t>
            </a:r>
            <a:r>
              <a:rPr kumimoji="1" lang="en-US" altLang="ja-JP" dirty="0" smtClean="0"/>
              <a:t>TS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JS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package</a:t>
            </a:r>
            <a:r>
              <a:rPr kumimoji="1" lang="ja-JP" altLang="en-US" dirty="0" smtClean="0"/>
              <a:t>が認識されるため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3368-0751-47BE-A927-F5C2FB7ECE9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117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err="1" smtClean="0"/>
              <a:t>Ecma</a:t>
            </a:r>
            <a:r>
              <a:rPr lang="ja-JP" altLang="en-US" dirty="0" smtClean="0"/>
              <a:t>：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情報通信システムの分野における国際的な</a:t>
            </a:r>
            <a:r>
              <a:rPr kumimoji="1" lang="ja-JP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標準化団体 (コンピュータと通信)"/>
              </a:rPr>
              <a:t>標準化団体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である</a:t>
            </a: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Ts:2012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年登場</a:t>
            </a:r>
            <a:endParaRPr kumimoji="1" lang="en-US" altLang="ja-JP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JavaScript=</a:t>
            </a:r>
            <a:r>
              <a:rPr kumimoji="1" lang="en-US" altLang="ja-JP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ECMAScript+DOM+BOM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3368-0751-47BE-A927-F5C2FB7ECE9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732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3368-0751-47BE-A927-F5C2FB7ECE9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625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このコンパイルの流れは</a:t>
            </a:r>
            <a:r>
              <a:rPr kumimoji="1" lang="en-US" altLang="ja-JP" dirty="0" smtClean="0"/>
              <a:t>2016</a:t>
            </a:r>
            <a:r>
              <a:rPr kumimoji="1" lang="ja-JP" altLang="en-US" dirty="0" smtClean="0"/>
              <a:t>以降使われている。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3368-0751-47BE-A927-F5C2FB7ECE9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396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3368-0751-47BE-A927-F5C2FB7ECE9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236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3368-0751-47BE-A927-F5C2FB7ECE9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15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E56C90-E479-C343-8C78-A9BA72D38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8000" y="2196000"/>
            <a:ext cx="5400000" cy="1440000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DBBB21-F729-F44E-BE3D-BD890C302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8000" y="3708000"/>
            <a:ext cx="5400001" cy="2520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5F3BD4-465C-F048-9412-8B94D3A30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90800" y="6607371"/>
            <a:ext cx="5562600" cy="25063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lang="en-US" altLang="ja-JP" smtClean="0"/>
              <a:t>Copyright © 2021_2025 DIGITAL VORN Co., Ltd.  All rights reserved.</a:t>
            </a:r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009E09C-24B2-4476-9ADD-1F7CA074C4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6618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90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コンテンツ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2021_2025 DIGITAL VORN Co., Ltd.  All rights reserved.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8B9BDC-F407-E941-AD1A-1D4581D1061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2"/>
          </p:nvPr>
        </p:nvSpPr>
        <p:spPr>
          <a:xfrm>
            <a:off x="360000" y="1222375"/>
            <a:ext cx="11488699" cy="5024438"/>
          </a:xfrm>
          <a:noFill/>
        </p:spPr>
        <p:txBody>
          <a:bodyPr>
            <a:normAutofit/>
          </a:bodyPr>
          <a:lstStyle>
            <a:lvl1pPr>
              <a:defRPr sz="16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7869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theme" Target="../theme/them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441205829"/>
              </p:ext>
            </p:extLst>
          </p:nvPr>
        </p:nvGraphicFramePr>
        <p:xfrm>
          <a:off x="0" y="-11762"/>
          <a:ext cx="4706754" cy="6945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r:id="rId5" imgW="4661280" imgH="6858000" progId="">
                  <p:embed/>
                </p:oleObj>
              </mc:Choice>
              <mc:Fallback>
                <p:oleObj r:id="rId5" imgW="4661280" imgH="685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-11762"/>
                        <a:ext cx="4706754" cy="6945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グラフィックス 5">
            <a:extLst>
              <a:ext uri="{FF2B5EF4-FFF2-40B4-BE49-F238E27FC236}">
                <a16:creationId xmlns:a16="http://schemas.microsoft.com/office/drawing/2014/main" id="{6DE2B35E-8A24-4DB5-852D-DE727D05D09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447612" y="250105"/>
            <a:ext cx="1651869" cy="648000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D26C4E-F204-2240-A188-483F09A81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188000"/>
            <a:ext cx="11520000" cy="4839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E237E87-185F-C34E-8D29-D33C4B4A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52000"/>
            <a:ext cx="9948657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715F3BD4-465C-F048-9412-8B94D3A30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90800" y="6607371"/>
            <a:ext cx="5562600" cy="25063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lang="en-US" altLang="ja-JP" smtClean="0"/>
              <a:t>Copyright © 2021_2025 DIGITAL VORN Co., Ltd.  All rights reserved.</a:t>
            </a:r>
            <a:endParaRPr lang="ja-JP" altLang="en-US" dirty="0"/>
          </a:p>
        </p:txBody>
      </p:sp>
      <p:sp>
        <p:nvSpPr>
          <p:cNvPr id="8" name="スライド番号プレースホルダー 4">
            <a:extLst>
              <a:ext uri="{FF2B5EF4-FFF2-40B4-BE49-F238E27FC236}">
                <a16:creationId xmlns:a16="http://schemas.microsoft.com/office/drawing/2014/main" id="{1015C1E9-7CCA-4EAA-83CC-E51649C04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6281" y="6585995"/>
            <a:ext cx="2743200" cy="22808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98B9BDC-F407-E941-AD1A-1D4581D1061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-2129272" y="2857128"/>
            <a:ext cx="1619084" cy="1617932"/>
            <a:chOff x="-2129272" y="2857128"/>
            <a:chExt cx="1619084" cy="1617932"/>
          </a:xfrm>
        </p:grpSpPr>
        <p:sp>
          <p:nvSpPr>
            <p:cNvPr id="11" name="正方形/長方形 10"/>
            <p:cNvSpPr/>
            <p:nvPr userDrawn="1"/>
          </p:nvSpPr>
          <p:spPr>
            <a:xfrm>
              <a:off x="-2129272" y="285712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>
            <a:xfrm>
              <a:off x="-1051104" y="3935060"/>
              <a:ext cx="540000" cy="54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 userDrawn="1"/>
          </p:nvSpPr>
          <p:spPr>
            <a:xfrm>
              <a:off x="-1590188" y="2857128"/>
              <a:ext cx="54000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>
            <a:xfrm>
              <a:off x="-1050188" y="3396094"/>
              <a:ext cx="540000" cy="54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>
            <a:xfrm>
              <a:off x="-2129272" y="3397128"/>
              <a:ext cx="540000" cy="5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>
            <a:xfrm>
              <a:off x="-1590188" y="3397128"/>
              <a:ext cx="540000" cy="54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>
            <a:xfrm>
              <a:off x="-1050188" y="2857128"/>
              <a:ext cx="540000" cy="54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>
            <a:xfrm>
              <a:off x="-2129272" y="3935060"/>
              <a:ext cx="540000" cy="54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-1590188" y="3935060"/>
              <a:ext cx="540000" cy="54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316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000" b="1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572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pos="5722">
          <p15:clr>
            <a:srgbClr val="F26B43"/>
          </p15:clr>
        </p15:guide>
        <p15:guide id="6" pos="1958">
          <p15:clr>
            <a:srgbClr val="F26B43"/>
          </p15:clr>
        </p15:guide>
        <p15:guide id="7" orient="horz" pos="754">
          <p15:clr>
            <a:srgbClr val="F26B43"/>
          </p15:clr>
        </p15:guide>
        <p15:guide id="8" pos="111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b="0" dirty="0" err="1" smtClean="0"/>
              <a:t>TypeScript</a:t>
            </a:r>
            <a:r>
              <a:rPr lang="ja-JP" altLang="en-US" b="0" dirty="0" smtClean="0"/>
              <a:t>について</a:t>
            </a:r>
            <a:endParaRPr lang="en-US" altLang="ja-JP" b="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黄　寅安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2021_2025 DIGITAL VORN Co., Ltd. 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1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JavaScript</a:t>
            </a:r>
            <a:r>
              <a:rPr lang="ja-JP" altLang="en-US" dirty="0" smtClean="0"/>
              <a:t>のコンパイル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2021_2025 DIGITAL VORN Co., Ltd.  All rights reserved.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8B9BDC-F407-E941-AD1A-1D4581D1061C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000" dirty="0" smtClean="0"/>
              <a:t>JavaScript</a:t>
            </a:r>
            <a:r>
              <a:rPr lang="ja-JP" altLang="en-US" sz="2000" dirty="0" smtClean="0"/>
              <a:t>はインタープリタ言語ですか？</a:t>
            </a:r>
            <a:endParaRPr lang="en-US" altLang="ja-JP" sz="2000" dirty="0" smtClean="0"/>
          </a:p>
          <a:p>
            <a:pPr>
              <a:lnSpc>
                <a:spcPct val="150000"/>
              </a:lnSpc>
            </a:pPr>
            <a:r>
              <a:rPr kumimoji="1" lang="en-US" altLang="ja-JP" sz="2000" dirty="0"/>
              <a:t>NO</a:t>
            </a:r>
            <a:r>
              <a:rPr kumimoji="1" lang="ja-JP" altLang="en-US" sz="2000" dirty="0" smtClean="0"/>
              <a:t>！</a:t>
            </a:r>
            <a:r>
              <a:rPr kumimoji="1" lang="en-US" altLang="ja-JP" sz="2000" dirty="0" smtClean="0"/>
              <a:t>	JavaScript</a:t>
            </a:r>
            <a:r>
              <a:rPr kumimoji="1" lang="ja-JP" altLang="en-US" sz="2000" dirty="0" smtClean="0"/>
              <a:t>はコンパイルが必要！</a:t>
            </a: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endParaRPr kumimoji="1" lang="ja-JP" altLang="en-US" sz="2000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5690588" y="1517096"/>
            <a:ext cx="5553850" cy="4124901"/>
            <a:chOff x="5690588" y="1517096"/>
            <a:chExt cx="5553850" cy="4124901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0588" y="1517096"/>
              <a:ext cx="5553850" cy="4124901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3188" y="5297214"/>
              <a:ext cx="811250" cy="334536"/>
            </a:xfrm>
            <a:prstGeom prst="rect">
              <a:avLst/>
            </a:prstGeom>
          </p:spPr>
        </p:pic>
      </p:grpSp>
      <p:sp>
        <p:nvSpPr>
          <p:cNvPr id="9" name="正方形/長方形 8"/>
          <p:cNvSpPr/>
          <p:nvPr/>
        </p:nvSpPr>
        <p:spPr>
          <a:xfrm>
            <a:off x="475636" y="2698691"/>
            <a:ext cx="489646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Parser</a:t>
            </a:r>
            <a:r>
              <a:rPr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：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</a:t>
            </a:r>
            <a:r>
              <a:rPr lang="ja-JP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を解析</a:t>
            </a:r>
            <a:endParaRPr lang="ja-JP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75636" y="3243915"/>
            <a:ext cx="52149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</a:t>
            </a:r>
            <a:r>
              <a:rPr lang="ja-JP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Parser</a:t>
            </a:r>
            <a:r>
              <a:rPr lang="ja-JP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で解析したものを分類、</a:t>
            </a:r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</a:t>
            </a:r>
            <a:r>
              <a:rPr lang="ja-JP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作成</a:t>
            </a:r>
            <a:endParaRPr lang="ja-JP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75636" y="3883072"/>
            <a:ext cx="48964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Ignition</a:t>
            </a:r>
            <a:r>
              <a:rPr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ja-JP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V8</a:t>
            </a:r>
            <a:r>
              <a:rPr lang="ja-JP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</a:t>
            </a:r>
            <a:r>
              <a:rPr lang="en-US" altLang="ja-JP" dirty="0" smtClean="0"/>
              <a:t>Interpreter(</a:t>
            </a:r>
            <a:r>
              <a:rPr lang="ja-JP" altLang="en-US" dirty="0" smtClean="0"/>
              <a:t>一回だけ実行のものを半分くらい圧縮</a:t>
            </a:r>
            <a:r>
              <a:rPr lang="en-US" altLang="ja-JP" dirty="0" smtClean="0"/>
              <a:t>)</a:t>
            </a:r>
            <a:endParaRPr lang="ja-JP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37864" y="4745364"/>
            <a:ext cx="489646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ja-JP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TurboFan</a:t>
            </a:r>
            <a:r>
              <a:rPr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：コンパイル</a:t>
            </a:r>
            <a:r>
              <a:rPr lang="ja-JP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最適化</a:t>
            </a:r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(hot function)</a:t>
            </a:r>
            <a:endParaRPr lang="ja-JP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356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Typescpript</a:t>
            </a:r>
            <a:r>
              <a:rPr lang="ja-JP" altLang="en-US" dirty="0" smtClean="0"/>
              <a:t>の</a:t>
            </a:r>
            <a:r>
              <a:rPr lang="ja-JP" altLang="en-US" dirty="0"/>
              <a:t>型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2021_2025 DIGITAL VORN Co., Ltd.  All rights reserved.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8B9BDC-F407-E941-AD1A-1D4581D1061C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endParaRPr kumimoji="1" lang="ja-JP" altLang="en-US" sz="2000" dirty="0"/>
          </a:p>
        </p:txBody>
      </p:sp>
      <p:sp>
        <p:nvSpPr>
          <p:cNvPr id="6" name="正方形/長方形 5"/>
          <p:cNvSpPr/>
          <p:nvPr/>
        </p:nvSpPr>
        <p:spPr>
          <a:xfrm>
            <a:off x="693682" y="1204529"/>
            <a:ext cx="6232635" cy="4770537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6A9955"/>
                </a:solidFill>
                <a:latin typeface="Consolas" panose="020B0609020204030204" pitchFamily="49" charset="0"/>
              </a:rPr>
              <a:t>//number</a:t>
            </a:r>
            <a:endParaRPr lang="en-US" altLang="ja-JP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ja-JP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ja-JP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600" dirty="0">
                <a:solidFill>
                  <a:srgbClr val="6A9955"/>
                </a:solidFill>
                <a:latin typeface="Consolas" panose="020B0609020204030204" pitchFamily="49" charset="0"/>
              </a:rPr>
              <a:t>//string</a:t>
            </a:r>
            <a:endParaRPr lang="en-US" altLang="ja-JP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ja-JP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ja-JP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str</a:t>
            </a:r>
            <a:r>
              <a:rPr lang="en-US" altLang="ja-JP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6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ja-JP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boolean</a:t>
            </a:r>
            <a:endParaRPr lang="en-US" altLang="ja-JP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bool</a:t>
            </a:r>
            <a:r>
              <a:rPr lang="en-US" altLang="ja-JP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ja-JP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600" dirty="0">
                <a:solidFill>
                  <a:srgbClr val="6A9955"/>
                </a:solidFill>
                <a:latin typeface="Consolas" panose="020B0609020204030204" pitchFamily="49" charset="0"/>
              </a:rPr>
              <a:t>//symbol  </a:t>
            </a:r>
            <a:endParaRPr lang="en-US" altLang="ja-JP" sz="16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ja-JP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9CDCFE"/>
                </a:solidFill>
                <a:latin typeface="Consolas" panose="020B0609020204030204" pitchFamily="49" charset="0"/>
              </a:rPr>
              <a:t>sym1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ja-JP" sz="1600" dirty="0">
                <a:solidFill>
                  <a:srgbClr val="4EC9B0"/>
                </a:solidFill>
                <a:latin typeface="Consolas" panose="020B0609020204030204" pitchFamily="49" charset="0"/>
              </a:rPr>
              <a:t>symbol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600" dirty="0">
                <a:solidFill>
                  <a:srgbClr val="DCDCAA"/>
                </a:solidFill>
                <a:latin typeface="Consolas" panose="020B0609020204030204" pitchFamily="49" charset="0"/>
              </a:rPr>
              <a:t>Symbol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600" dirty="0">
                <a:solidFill>
                  <a:srgbClr val="CE9178"/>
                </a:solidFill>
                <a:latin typeface="Consolas" panose="020B0609020204030204" pitchFamily="49" charset="0"/>
              </a:rPr>
              <a:t>"k"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9CDCFE"/>
                </a:solidFill>
                <a:latin typeface="Consolas" panose="020B0609020204030204" pitchFamily="49" charset="0"/>
              </a:rPr>
              <a:t>sym2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ja-JP" sz="1600" dirty="0">
                <a:solidFill>
                  <a:srgbClr val="4EC9B0"/>
                </a:solidFill>
                <a:latin typeface="Consolas" panose="020B0609020204030204" pitchFamily="49" charset="0"/>
              </a:rPr>
              <a:t>symbol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600" dirty="0">
                <a:solidFill>
                  <a:srgbClr val="DCDCAA"/>
                </a:solidFill>
                <a:latin typeface="Consolas" panose="020B0609020204030204" pitchFamily="49" charset="0"/>
              </a:rPr>
              <a:t>Symbol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600" dirty="0">
                <a:solidFill>
                  <a:srgbClr val="CE9178"/>
                </a:solidFill>
                <a:latin typeface="Consolas" panose="020B0609020204030204" pitchFamily="49" charset="0"/>
              </a:rPr>
              <a:t>"k"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600" dirty="0">
                <a:solidFill>
                  <a:srgbClr val="9CDCFE"/>
                </a:solidFill>
                <a:latin typeface="Consolas" panose="020B0609020204030204" pitchFamily="49" charset="0"/>
              </a:rPr>
              <a:t>sym1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===</a:t>
            </a:r>
            <a:r>
              <a:rPr lang="en-US" altLang="ja-JP" sz="1600" dirty="0">
                <a:solidFill>
                  <a:srgbClr val="9CDCFE"/>
                </a:solidFill>
                <a:latin typeface="Consolas" panose="020B0609020204030204" pitchFamily="49" charset="0"/>
              </a:rPr>
              <a:t>sym2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);  </a:t>
            </a:r>
            <a:r>
              <a:rPr lang="en-US" altLang="ja-JP" sz="1600" dirty="0">
                <a:solidFill>
                  <a:srgbClr val="6A9955"/>
                </a:solidFill>
                <a:latin typeface="Consolas" panose="020B0609020204030204" pitchFamily="49" charset="0"/>
              </a:rPr>
              <a:t>//false</a:t>
            </a:r>
            <a:endParaRPr lang="en-US" altLang="ja-JP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ja-JP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BigInt</a:t>
            </a:r>
            <a:endParaRPr lang="en-US" altLang="ja-JP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theBiggestInt</a:t>
            </a:r>
            <a:r>
              <a:rPr lang="en-US" altLang="ja-JP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9007199254740992</a:t>
            </a:r>
            <a:r>
              <a:rPr lang="en-US" altLang="ja-JP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</a:t>
            </a:r>
            <a:r>
              <a:rPr lang="en-US" altLang="ja-JP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  </a:t>
            </a:r>
            <a:r>
              <a:rPr lang="en-US" altLang="ja-JP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//ES2020</a:t>
            </a:r>
            <a:r>
              <a:rPr lang="ja-JP" alt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以降</a:t>
            </a:r>
            <a:endParaRPr lang="ja-JP" alt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alsoHuge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BigInt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600" dirty="0">
                <a:solidFill>
                  <a:srgbClr val="B5CEA8"/>
                </a:solidFill>
                <a:latin typeface="Consolas" panose="020B0609020204030204" pitchFamily="49" charset="0"/>
              </a:rPr>
              <a:t>9007199254740991</a:t>
            </a:r>
            <a:r>
              <a:rPr lang="en-US" altLang="ja-JP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ja-JP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hugeString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BigInt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600" dirty="0">
                <a:solidFill>
                  <a:srgbClr val="CE9178"/>
                </a:solidFill>
                <a:latin typeface="Consolas" panose="020B0609020204030204" pitchFamily="49" charset="0"/>
              </a:rPr>
              <a:t>"9007199254740991</a:t>
            </a:r>
            <a:r>
              <a:rPr lang="en-US" altLang="ja-JP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ja-JP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6A9955"/>
                </a:solidFill>
                <a:latin typeface="Consolas" panose="020B0609020204030204" pitchFamily="49" charset="0"/>
              </a:rPr>
              <a:t>//null</a:t>
            </a:r>
            <a:endParaRPr lang="en-US" altLang="ja-JP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  <a:r>
              <a:rPr lang="en-US" altLang="ja-JP" sz="1600" dirty="0">
                <a:solidFill>
                  <a:srgbClr val="6A9955"/>
                </a:solidFill>
                <a:latin typeface="Consolas" panose="020B0609020204030204" pitchFamily="49" charset="0"/>
              </a:rPr>
              <a:t>//object</a:t>
            </a:r>
            <a:endParaRPr lang="en-US" altLang="ja-JP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6A9955"/>
                </a:solidFill>
                <a:latin typeface="Consolas" panose="020B0609020204030204" pitchFamily="49" charset="0"/>
              </a:rPr>
              <a:t>//undefined</a:t>
            </a:r>
            <a:endParaRPr lang="en-US" altLang="ja-JP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6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  <a:r>
              <a:rPr lang="en-US" altLang="ja-JP" sz="1600" dirty="0">
                <a:solidFill>
                  <a:srgbClr val="6A9955"/>
                </a:solidFill>
                <a:latin typeface="Consolas" panose="020B0609020204030204" pitchFamily="49" charset="0"/>
              </a:rPr>
              <a:t>//undefined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257127" y="1337698"/>
            <a:ext cx="31714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ja-JP" dirty="0" smtClean="0"/>
              <a:t>symbol</a:t>
            </a:r>
            <a:r>
              <a:rPr lang="ja-JP" altLang="en-US" dirty="0" smtClean="0"/>
              <a:t> ：</a:t>
            </a:r>
            <a:r>
              <a:rPr lang="ja-JP" altLang="en-US" dirty="0"/>
              <a:t>唯一の</a:t>
            </a:r>
            <a:r>
              <a:rPr lang="ja-JP" altLang="en-US" dirty="0" smtClean="0"/>
              <a:t>値</a:t>
            </a:r>
            <a:endParaRPr lang="en-US" altLang="ja-JP" dirty="0" smtClean="0"/>
          </a:p>
          <a:p>
            <a:r>
              <a:rPr lang="en-US" altLang="ja-JP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BigInt</a:t>
            </a:r>
            <a:r>
              <a:rPr lang="ja-JP" altLang="en-US" dirty="0"/>
              <a:t> ：</a:t>
            </a:r>
            <a:r>
              <a:rPr lang="en-US" altLang="ja-JP" dirty="0"/>
              <a:t>2^53</a:t>
            </a:r>
            <a:r>
              <a:rPr lang="ja-JP" altLang="en-US" dirty="0"/>
              <a:t>以上の数値</a:t>
            </a:r>
            <a:endParaRPr lang="ja-JP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null(object)</a:t>
            </a:r>
            <a:r>
              <a:rPr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</a:t>
            </a:r>
            <a:r>
              <a:rPr lang="en-US" altLang="ja-JP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undefined</a:t>
            </a:r>
            <a:r>
              <a:rPr lang="ja-JP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違う</a:t>
            </a:r>
            <a:endParaRPr lang="ja-JP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127" y="2798311"/>
            <a:ext cx="3429479" cy="304843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7257126" y="4061786"/>
            <a:ext cx="944489" cy="369332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r>
              <a:rPr lang="en-US" altLang="ja-JP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257126" y="3339152"/>
            <a:ext cx="401469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ja-JP" dirty="0"/>
              <a:t>Union </a:t>
            </a:r>
            <a:r>
              <a:rPr lang="en-US" altLang="ja-JP" dirty="0" smtClean="0"/>
              <a:t>Type</a:t>
            </a:r>
            <a:r>
              <a:rPr lang="ja-JP" altLang="en-US" dirty="0"/>
              <a:t> </a:t>
            </a:r>
            <a:r>
              <a:rPr lang="ja-JP" altLang="en-US" dirty="0" smtClean="0"/>
              <a:t>：複数の型を指定できる</a:t>
            </a:r>
            <a:endParaRPr lang="ja-JP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257127" y="2246092"/>
            <a:ext cx="401469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------------------------------------</a:t>
            </a:r>
            <a:endParaRPr lang="ja-JP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257125" y="4784420"/>
            <a:ext cx="401469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ja-JP" altLang="en-US" dirty="0"/>
              <a:t>型推論</a:t>
            </a:r>
            <a:r>
              <a:rPr lang="ja-JP" altLang="en-US" dirty="0" smtClean="0"/>
              <a:t>：型推論で型検出を避ける</a:t>
            </a:r>
            <a:endParaRPr lang="ja-JP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231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TypeScript</a:t>
            </a:r>
            <a:r>
              <a:rPr kumimoji="1" lang="ja-JP" altLang="en-US" dirty="0" smtClean="0"/>
              <a:t>環境設定の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2021_2025 DIGITAL VORN Co., Ltd.  All rights reserved.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8B9BDC-F407-E941-AD1A-1D4581D1061C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sz="2000" dirty="0" err="1" smtClean="0"/>
              <a:t>Typescpript</a:t>
            </a:r>
            <a:r>
              <a:rPr lang="ja-JP" altLang="en-US" sz="2000" dirty="0" smtClean="0"/>
              <a:t>は一つのファイルでもコンパイルして実行できるが、</a:t>
            </a:r>
            <a:endParaRPr lang="en-US" altLang="ja-JP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そのまま使うと</a:t>
            </a:r>
            <a:r>
              <a:rPr lang="en-US" altLang="ja-JP" sz="2000" dirty="0" err="1" smtClean="0"/>
              <a:t>Typescpript</a:t>
            </a:r>
            <a:r>
              <a:rPr lang="ja-JP" altLang="en-US" sz="2000" dirty="0" smtClean="0"/>
              <a:t>を使う意味ない。</a:t>
            </a:r>
            <a:endParaRPr lang="en-US" altLang="ja-JP" sz="2000" dirty="0" smtClean="0"/>
          </a:p>
          <a:p>
            <a:pPr>
              <a:lnSpc>
                <a:spcPct val="150000"/>
              </a:lnSpc>
            </a:pPr>
            <a:r>
              <a:rPr lang="en-US" altLang="ja-JP" sz="2000" dirty="0" smtClean="0"/>
              <a:t>Shell</a:t>
            </a:r>
            <a:r>
              <a:rPr lang="ja-JP" altLang="en-US" sz="2000" dirty="0" smtClean="0"/>
              <a:t>で簡単の環境を設定してみましょう：</a:t>
            </a:r>
            <a:endParaRPr lang="en-US" altLang="ja-JP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000" b="1" dirty="0" smtClean="0"/>
              <a:t>　　　　　　　　　　　　　　　　　　　　　　</a:t>
            </a:r>
            <a:endParaRPr lang="en-US" altLang="ja-JP" sz="2000" b="1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90" y="3191848"/>
            <a:ext cx="2771283" cy="2904152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 flipV="1">
            <a:off x="1862259" y="3847303"/>
            <a:ext cx="3683134" cy="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3020974" y="4220944"/>
            <a:ext cx="2524418" cy="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1855523" y="4639243"/>
            <a:ext cx="3689869" cy="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3361404" y="5070854"/>
            <a:ext cx="2183988" cy="1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2879622" y="5493140"/>
            <a:ext cx="2717461" cy="1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2827930" y="5924476"/>
            <a:ext cx="2769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535763" y="3634113"/>
            <a:ext cx="489646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ja-JP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コンパイルした</a:t>
            </a:r>
            <a:r>
              <a:rPr lang="en-US" altLang="ja-JP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ja-JP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のフォルダ</a:t>
            </a:r>
            <a:endParaRPr lang="ja-JP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552767" y="4466385"/>
            <a:ext cx="52012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ja-JP" dirty="0" err="1" smtClean="0"/>
              <a:t>TypeScript</a:t>
            </a:r>
            <a:r>
              <a:rPr lang="ja-JP" altLang="en-US" dirty="0" smtClean="0"/>
              <a:t>ソースコード</a:t>
            </a:r>
            <a:r>
              <a:rPr lang="ja-JP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</a:t>
            </a:r>
            <a:r>
              <a:rPr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フォルダ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5552767" y="4040376"/>
            <a:ext cx="438977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ja-JP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ライブラリ</a:t>
            </a:r>
            <a:r>
              <a:rPr lang="en-US" altLang="ja-JP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(package)</a:t>
            </a:r>
            <a:r>
              <a:rPr lang="ja-JP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</a:t>
            </a:r>
            <a:r>
              <a:rPr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フォルダ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5552767" y="4912751"/>
            <a:ext cx="438977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ja-JP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ライブラリ</a:t>
            </a:r>
            <a:r>
              <a:rPr lang="ja-JP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のバージョン等々情報</a:t>
            </a:r>
            <a:endParaRPr lang="ja-JP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5650905" y="5356599"/>
            <a:ext cx="601015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ja-JP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プロジェクトの名前、バージョン、作成者等々情報</a:t>
            </a:r>
            <a:endParaRPr lang="ja-JP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650904" y="5798344"/>
            <a:ext cx="601015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ja-JP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コンパイル情報。</a:t>
            </a:r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</a:t>
            </a:r>
            <a:r>
              <a:rPr lang="ja-JP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バージョン、</a:t>
            </a:r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ja-JP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ファイルの保存等々</a:t>
            </a:r>
            <a:endParaRPr lang="ja-JP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370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TypeScript</a:t>
            </a:r>
            <a:r>
              <a:rPr lang="ja-JP" altLang="en-US" dirty="0"/>
              <a:t>環境設定</a:t>
            </a:r>
            <a:r>
              <a:rPr lang="ja-JP" altLang="en-US" dirty="0" smtClean="0"/>
              <a:t>の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2021_2025 DIGITAL VORN Co., Ltd.  All rights reserved.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8B9BDC-F407-E941-AD1A-1D4581D1061C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/>
              <a:t>①初期化：</a:t>
            </a:r>
            <a:r>
              <a:rPr lang="en-US" altLang="ja-JP" sz="2000" dirty="0"/>
              <a:t> </a:t>
            </a:r>
            <a:r>
              <a:rPr lang="en-US" altLang="ja-JP" sz="2000" dirty="0" err="1"/>
              <a:t>package.json</a:t>
            </a:r>
            <a:r>
              <a:rPr lang="ja-JP" altLang="en-US" sz="2000" dirty="0"/>
              <a:t>生成　＝＞　</a:t>
            </a:r>
            <a:r>
              <a:rPr lang="en-US" altLang="ja-JP" sz="2000" dirty="0"/>
              <a:t> </a:t>
            </a:r>
            <a:r>
              <a:rPr lang="en-US" altLang="ja-JP" sz="2000" dirty="0" err="1"/>
              <a:t>npm</a:t>
            </a:r>
            <a:r>
              <a:rPr lang="en-US" altLang="ja-JP" sz="2000" dirty="0"/>
              <a:t> 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 -y</a:t>
            </a:r>
          </a:p>
          <a:p>
            <a:pPr>
              <a:lnSpc>
                <a:spcPct val="150000"/>
              </a:lnSpc>
            </a:pPr>
            <a:r>
              <a:rPr kumimoji="1" lang="ja-JP" altLang="en-US" sz="2000" dirty="0" smtClean="0"/>
              <a:t>②</a:t>
            </a:r>
            <a:r>
              <a:rPr lang="en-US" altLang="ja-JP" sz="2000" dirty="0"/>
              <a:t> </a:t>
            </a:r>
            <a:r>
              <a:rPr lang="en-US" altLang="ja-JP" sz="2000" dirty="0" err="1" smtClean="0"/>
              <a:t>node_modules</a:t>
            </a:r>
            <a:r>
              <a:rPr lang="ja-JP" altLang="en-US" sz="2000" dirty="0" smtClean="0"/>
              <a:t>導入：</a:t>
            </a:r>
            <a:r>
              <a:rPr lang="en-US" altLang="ja-JP" sz="2000" dirty="0"/>
              <a:t> </a:t>
            </a:r>
            <a:r>
              <a:rPr lang="en-US" altLang="ja-JP" sz="2000" dirty="0" err="1" smtClean="0"/>
              <a:t>node_modules</a:t>
            </a:r>
            <a:r>
              <a:rPr lang="ja-JP" altLang="en-US" sz="2000" dirty="0" smtClean="0"/>
              <a:t>ファイル＋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package-</a:t>
            </a:r>
            <a:r>
              <a:rPr lang="en-US" altLang="ja-JP" sz="2000" dirty="0" err="1" smtClean="0"/>
              <a:t>lock.json</a:t>
            </a:r>
            <a:r>
              <a:rPr lang="ja-JP" altLang="en-US" sz="2000" dirty="0"/>
              <a:t>生成</a:t>
            </a:r>
            <a:r>
              <a:rPr lang="ja-JP" altLang="en-US" sz="2000" dirty="0" smtClean="0"/>
              <a:t>　＝＞　</a:t>
            </a:r>
            <a:r>
              <a:rPr lang="en-US" altLang="ja-JP" sz="2000" dirty="0"/>
              <a:t> </a:t>
            </a:r>
            <a:r>
              <a:rPr lang="en-US" altLang="ja-JP" sz="2000" dirty="0" err="1"/>
              <a:t>npm</a:t>
            </a:r>
            <a:r>
              <a:rPr lang="en-US" altLang="ja-JP" sz="2000" dirty="0"/>
              <a:t> 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typescript -D</a:t>
            </a: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r>
              <a:rPr kumimoji="1" lang="ja-JP" altLang="en-US" sz="2000" dirty="0" smtClean="0"/>
              <a:t>③コンパイル設定の１</a:t>
            </a:r>
            <a:r>
              <a:rPr lang="ja-JP" altLang="en-US" sz="2000" dirty="0" smtClean="0"/>
              <a:t>：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tsconfig.json</a:t>
            </a:r>
            <a:r>
              <a:rPr lang="ja-JP" altLang="en-US" sz="2000" dirty="0" smtClean="0"/>
              <a:t>生成　</a:t>
            </a:r>
            <a:r>
              <a:rPr lang="ja-JP" altLang="en-US" sz="2000" dirty="0"/>
              <a:t> ＝</a:t>
            </a:r>
            <a:r>
              <a:rPr lang="ja-JP" altLang="en-US" sz="2000" dirty="0" smtClean="0"/>
              <a:t>＞　</a:t>
            </a:r>
            <a:r>
              <a:rPr lang="en-US" altLang="ja-JP" sz="2000" dirty="0"/>
              <a:t> </a:t>
            </a:r>
            <a:r>
              <a:rPr lang="en-US" altLang="ja-JP" sz="2000" dirty="0" err="1"/>
              <a:t>npx</a:t>
            </a:r>
            <a:r>
              <a:rPr lang="en-US" altLang="ja-JP" sz="2000" dirty="0"/>
              <a:t> </a:t>
            </a:r>
            <a:r>
              <a:rPr lang="en-US" altLang="ja-JP" sz="2000" dirty="0" err="1"/>
              <a:t>tsc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--</a:t>
            </a:r>
            <a:r>
              <a:rPr lang="en-US" altLang="ja-JP" sz="2000" dirty="0" err="1" smtClean="0"/>
              <a:t>init</a:t>
            </a:r>
            <a:endParaRPr lang="en-US" altLang="ja-JP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000" dirty="0" smtClean="0"/>
              <a:t>  　</a:t>
            </a:r>
            <a:r>
              <a:rPr lang="ja-JP" altLang="en-US" sz="2000" dirty="0"/>
              <a:t> </a:t>
            </a:r>
            <a:r>
              <a:rPr lang="ja-JP" altLang="en-US" sz="2000" dirty="0" smtClean="0"/>
              <a:t> コンパイル</a:t>
            </a:r>
            <a:r>
              <a:rPr lang="ja-JP" altLang="en-US" sz="2000" dirty="0"/>
              <a:t>設定</a:t>
            </a:r>
            <a:r>
              <a:rPr lang="ja-JP" altLang="en-US" sz="2000" dirty="0" smtClean="0"/>
              <a:t>の</a:t>
            </a:r>
            <a:r>
              <a:rPr lang="en-US" altLang="ja-JP" sz="2000" dirty="0" smtClean="0"/>
              <a:t>2 : </a:t>
            </a:r>
            <a:r>
              <a:rPr lang="en-US" altLang="ja-JP" sz="2000" dirty="0" err="1" smtClean="0"/>
              <a:t>tsconfig.json</a:t>
            </a:r>
            <a:r>
              <a:rPr lang="ja-JP" altLang="en-US" sz="2000" dirty="0" smtClean="0"/>
              <a:t>編集　 ＝＞</a:t>
            </a:r>
            <a:endParaRPr lang="en-US" altLang="ja-JP" sz="2000" dirty="0" smtClean="0"/>
          </a:p>
          <a:p>
            <a:pPr>
              <a:lnSpc>
                <a:spcPct val="150000"/>
              </a:lnSpc>
            </a:pPr>
            <a:r>
              <a:rPr kumimoji="1" lang="ja-JP" altLang="en-US" sz="2000" dirty="0" smtClean="0"/>
              <a:t>④ｓｒｃ＋</a:t>
            </a:r>
            <a:r>
              <a:rPr kumimoji="1" lang="en-US" altLang="ja-JP" sz="2000" dirty="0" err="1" smtClean="0"/>
              <a:t>index.ts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テスト用</a:t>
            </a:r>
            <a:r>
              <a:rPr kumimoji="1" lang="en-US" altLang="ja-JP" sz="2000" dirty="0" smtClean="0"/>
              <a:t>)</a:t>
            </a:r>
            <a:r>
              <a:rPr kumimoji="1" lang="ja-JP" altLang="en-US" sz="2000" dirty="0" smtClean="0"/>
              <a:t>作成</a:t>
            </a:r>
            <a:endParaRPr lang="en-US" altLang="ja-JP" sz="2000" dirty="0" smtClean="0"/>
          </a:p>
          <a:p>
            <a:pPr>
              <a:lnSpc>
                <a:spcPct val="150000"/>
              </a:lnSpc>
            </a:pPr>
            <a:r>
              <a:rPr kumimoji="1" lang="ja-JP" altLang="en-US" sz="2000" dirty="0" smtClean="0"/>
              <a:t>⑤　テストの１：</a:t>
            </a:r>
            <a:r>
              <a:rPr kumimoji="1" lang="en-US" altLang="ja-JP" sz="2000" dirty="0" err="1" smtClean="0"/>
              <a:t>index.ts</a:t>
            </a:r>
            <a:r>
              <a:rPr lang="ja-JP" altLang="en-US" sz="2000" dirty="0"/>
              <a:t>編集　 </a:t>
            </a:r>
            <a:r>
              <a:rPr lang="ja-JP" altLang="en-US" sz="2000" dirty="0" smtClean="0"/>
              <a:t>＝</a:t>
            </a:r>
            <a:r>
              <a:rPr lang="ja-JP" altLang="en-US" sz="2000" dirty="0"/>
              <a:t> ＝ ＝ ＝ ＝ ＝ ＝ </a:t>
            </a:r>
            <a:r>
              <a:rPr lang="ja-JP" altLang="en-US" sz="2000" dirty="0" smtClean="0"/>
              <a:t>＞</a:t>
            </a:r>
            <a:endParaRPr kumimoji="1" lang="en-US" altLang="ja-JP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000" dirty="0" smtClean="0"/>
              <a:t>　      テストの</a:t>
            </a:r>
            <a:r>
              <a:rPr lang="en-US" altLang="ja-JP" sz="2000" dirty="0" smtClean="0"/>
              <a:t>2</a:t>
            </a:r>
            <a:r>
              <a:rPr lang="ja-JP" altLang="en-US" sz="2000" dirty="0" smtClean="0"/>
              <a:t>：コンパイル</a:t>
            </a:r>
            <a:r>
              <a:rPr lang="ja-JP" altLang="en-US" sz="2000" dirty="0"/>
              <a:t>　 ＝</a:t>
            </a:r>
            <a:r>
              <a:rPr lang="ja-JP" altLang="en-US" sz="2000" dirty="0" smtClean="0"/>
              <a:t>＞　</a:t>
            </a:r>
            <a:r>
              <a:rPr lang="en-US" altLang="ja-JP" sz="2000" dirty="0" err="1" smtClean="0"/>
              <a:t>npx</a:t>
            </a:r>
            <a:r>
              <a:rPr lang="en-US" altLang="ja-JP" sz="2000" dirty="0" smtClean="0"/>
              <a:t> </a:t>
            </a:r>
            <a:r>
              <a:rPr lang="en-US" altLang="ja-JP" sz="2000" dirty="0" err="1"/>
              <a:t>tsc</a:t>
            </a:r>
            <a:r>
              <a:rPr lang="en-US" altLang="ja-JP" sz="20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000" dirty="0" smtClean="0"/>
              <a:t>　</a:t>
            </a:r>
            <a:r>
              <a:rPr lang="ja-JP" altLang="en-US" sz="2000" dirty="0"/>
              <a:t>　    </a:t>
            </a:r>
            <a:r>
              <a:rPr lang="ja-JP" altLang="en-US" sz="2000" dirty="0" smtClean="0"/>
              <a:t>テスト</a:t>
            </a:r>
            <a:r>
              <a:rPr lang="ja-JP" altLang="en-US" sz="2000" dirty="0"/>
              <a:t>の</a:t>
            </a:r>
            <a:r>
              <a:rPr lang="en-US" altLang="ja-JP" sz="2000" dirty="0"/>
              <a:t>2</a:t>
            </a:r>
            <a:r>
              <a:rPr lang="ja-JP" altLang="en-US" sz="2000" dirty="0" smtClean="0"/>
              <a:t>：実行　＝＞　</a:t>
            </a:r>
            <a:r>
              <a:rPr lang="en-US" altLang="ja-JP" sz="2000" dirty="0"/>
              <a:t>node </a:t>
            </a:r>
            <a:r>
              <a:rPr lang="en-US" altLang="ja-JP" sz="2000" dirty="0" err="1"/>
              <a:t>dist</a:t>
            </a:r>
            <a:r>
              <a:rPr lang="en-US" altLang="ja-JP" sz="2000" dirty="0"/>
              <a:t>/index.js</a:t>
            </a:r>
            <a:endParaRPr kumimoji="1" lang="ja-JP" altLang="en-US" sz="20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968" y="3085002"/>
            <a:ext cx="2067213" cy="31436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3085002"/>
            <a:ext cx="2438740" cy="33342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4322" y="3603573"/>
            <a:ext cx="1900027" cy="55547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9783" y="3778982"/>
            <a:ext cx="2102438" cy="121596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4335" y="4847730"/>
            <a:ext cx="1047896" cy="485843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4262" y="5536946"/>
            <a:ext cx="4153480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0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簡単の実例を作成の１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2021_2025 DIGITAL VORN Co., Ltd.  All rights reserved.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8B9BDC-F407-E941-AD1A-1D4581D1061C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/>
              <a:t>前</a:t>
            </a:r>
            <a:r>
              <a:rPr lang="ja-JP" altLang="en-US" sz="2000" dirty="0" smtClean="0"/>
              <a:t>に作成した環境で簡単な</a:t>
            </a:r>
            <a:r>
              <a:rPr lang="en-US" altLang="ja-JP" sz="2000" dirty="0" smtClean="0"/>
              <a:t>API</a:t>
            </a:r>
            <a:r>
              <a:rPr lang="ja-JP" altLang="en-US" sz="2000" dirty="0" smtClean="0"/>
              <a:t>を作ってみましょう。</a:t>
            </a:r>
            <a:endParaRPr lang="en-US" altLang="ja-JP" sz="2000" dirty="0" smtClean="0"/>
          </a:p>
          <a:p>
            <a:pPr>
              <a:lnSpc>
                <a:spcPct val="150000"/>
              </a:lnSpc>
            </a:pPr>
            <a:r>
              <a:rPr kumimoji="1" lang="ja-JP" altLang="en-US" sz="2000" dirty="0" smtClean="0"/>
              <a:t>①ライブラリ</a:t>
            </a:r>
            <a:r>
              <a:rPr lang="en-US" altLang="ja-JP" sz="2000" dirty="0" smtClean="0"/>
              <a:t>Express</a:t>
            </a:r>
            <a:r>
              <a:rPr lang="ja-JP" altLang="en-US" sz="2000" dirty="0" smtClean="0"/>
              <a:t>導入：　</a:t>
            </a:r>
            <a:r>
              <a:rPr lang="en-US" altLang="ja-JP" sz="2000" dirty="0" err="1"/>
              <a:t>npm</a:t>
            </a:r>
            <a:r>
              <a:rPr lang="en-US" altLang="ja-JP" sz="2000" dirty="0"/>
              <a:t> 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 </a:t>
            </a:r>
            <a:r>
              <a:rPr lang="en-US" altLang="ja-JP" sz="2000" dirty="0" smtClean="0"/>
              <a:t>express</a:t>
            </a:r>
          </a:p>
          <a:p>
            <a:pPr>
              <a:lnSpc>
                <a:spcPct val="150000"/>
              </a:lnSpc>
            </a:pPr>
            <a:r>
              <a:rPr kumimoji="1" lang="ja-JP" altLang="en-US" sz="2000" dirty="0" smtClean="0"/>
              <a:t>②</a:t>
            </a:r>
            <a:r>
              <a:rPr kumimoji="1" lang="en-US" altLang="ja-JP" sz="2000" dirty="0" smtClean="0"/>
              <a:t>JavaScript</a:t>
            </a:r>
            <a:r>
              <a:rPr kumimoji="1" lang="ja-JP" altLang="en-US" sz="2000" dirty="0" smtClean="0"/>
              <a:t>のライブラリを認識されるため　：　</a:t>
            </a:r>
            <a:r>
              <a:rPr lang="en-US" altLang="ja-JP" sz="2000" dirty="0" err="1"/>
              <a:t>npm</a:t>
            </a:r>
            <a:r>
              <a:rPr lang="en-US" altLang="ja-JP" sz="2000" dirty="0"/>
              <a:t> 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@types/express </a:t>
            </a:r>
            <a:r>
              <a:rPr lang="en-US" altLang="ja-JP" sz="2000" dirty="0" smtClean="0"/>
              <a:t>–D</a:t>
            </a:r>
          </a:p>
          <a:p>
            <a:pPr>
              <a:lnSpc>
                <a:spcPct val="150000"/>
              </a:lnSpc>
            </a:pPr>
            <a:r>
              <a:rPr kumimoji="1" lang="ja-JP" altLang="en-US" sz="2000" dirty="0" smtClean="0"/>
              <a:t>③</a:t>
            </a:r>
            <a:r>
              <a:rPr kumimoji="1" lang="en-US" altLang="ja-JP" sz="2000" dirty="0" err="1" smtClean="0"/>
              <a:t>index.ts</a:t>
            </a:r>
            <a:r>
              <a:rPr kumimoji="1" lang="ja-JP" altLang="en-US" sz="2000" dirty="0" smtClean="0"/>
              <a:t>作成：</a:t>
            </a: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endParaRPr lang="en-US" altLang="ja-JP" sz="2000" dirty="0"/>
          </a:p>
          <a:p>
            <a:pPr>
              <a:lnSpc>
                <a:spcPct val="150000"/>
              </a:lnSpc>
            </a:pP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r>
              <a:rPr lang="ja-JP" altLang="en-US" sz="2000" dirty="0" smtClean="0"/>
              <a:t>④途中テスト：</a:t>
            </a:r>
            <a:endParaRPr kumimoji="1" lang="ja-JP" altLang="en-US" sz="20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903" y="1949904"/>
            <a:ext cx="2738908" cy="159865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94" y="3468244"/>
            <a:ext cx="6782747" cy="121937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94" y="5438584"/>
            <a:ext cx="4067743" cy="54300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2267" y="5438584"/>
            <a:ext cx="2762636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8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簡単の実例を</a:t>
            </a:r>
            <a:r>
              <a:rPr lang="ja-JP" altLang="en-US" dirty="0" smtClean="0"/>
              <a:t>作成の２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2021_2025 DIGITAL VORN Co., Ltd.  All rights reserved.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8B9BDC-F407-E941-AD1A-1D4581D1061C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 dirty="0" smtClean="0"/>
              <a:t>⑤</a:t>
            </a:r>
            <a:r>
              <a:rPr kumimoji="1" lang="en-US" altLang="ja-JP" sz="2000" dirty="0" err="1" smtClean="0"/>
              <a:t>app.ts</a:t>
            </a:r>
            <a:r>
              <a:rPr kumimoji="1" lang="ja-JP" altLang="en-US" sz="2000" dirty="0" smtClean="0"/>
              <a:t>を作成</a:t>
            </a: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endParaRPr kumimoji="1" lang="ja-JP" altLang="en-US" sz="20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96" y="1370957"/>
            <a:ext cx="952633" cy="419158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776749" y="1790115"/>
            <a:ext cx="10350430" cy="40318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ja-JP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app.ts</a:t>
            </a:r>
            <a:endParaRPr lang="en-US" altLang="ja-JP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9CDCFE"/>
                </a:solidFill>
                <a:latin typeface="Consolas" panose="020B0609020204030204" pitchFamily="49" charset="0"/>
              </a:rPr>
              <a:t>express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,{</a:t>
            </a:r>
            <a:r>
              <a:rPr lang="en-US" altLang="ja-JP" sz="1600" dirty="0">
                <a:solidFill>
                  <a:srgbClr val="9CDCFE"/>
                </a:solidFill>
                <a:latin typeface="Consolas" panose="020B0609020204030204" pitchFamily="49" charset="0"/>
              </a:rPr>
              <a:t>Application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ja-JP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CE9178"/>
                </a:solidFill>
                <a:latin typeface="Consolas" panose="020B0609020204030204" pitchFamily="49" charset="0"/>
              </a:rPr>
              <a:t>'express'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6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ja-JP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ja-JP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Application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16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9CDCFE"/>
                </a:solidFill>
                <a:latin typeface="Consolas" panose="020B0609020204030204" pitchFamily="49" charset="0"/>
              </a:rPr>
              <a:t>port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?:</a:t>
            </a:r>
            <a:r>
              <a:rPr lang="en-US" altLang="ja-JP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altLang="ja-JP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US" altLang="ja-JP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ja-JP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ja-JP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600" dirty="0">
                <a:solidFill>
                  <a:srgbClr val="DCDCAA"/>
                </a:solidFill>
                <a:latin typeface="Consolas" panose="020B0609020204030204" pitchFamily="49" charset="0"/>
              </a:rPr>
              <a:t>express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ja-JP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ja-JP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setting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600" dirty="0">
                <a:solidFill>
                  <a:srgbClr val="DCDCAA"/>
                </a:solidFill>
                <a:latin typeface="Consolas" panose="020B0609020204030204" pitchFamily="49" charset="0"/>
              </a:rPr>
              <a:t>setting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(){      </a:t>
            </a:r>
          </a:p>
          <a:p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ja-JP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ja-JP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ja-JP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600" dirty="0">
                <a:solidFill>
                  <a:srgbClr val="CE9178"/>
                </a:solidFill>
                <a:latin typeface="Consolas" panose="020B0609020204030204" pitchFamily="49" charset="0"/>
              </a:rPr>
              <a:t>"port"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ja-JP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port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altLang="ja-JP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en-US" altLang="ja-JP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env</a:t>
            </a:r>
            <a:r>
              <a:rPr lang="en-US" altLang="ja-JP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Port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altLang="ja-JP" sz="1600" dirty="0">
                <a:solidFill>
                  <a:srgbClr val="B5CEA8"/>
                </a:solidFill>
                <a:latin typeface="Consolas" panose="020B0609020204030204" pitchFamily="49" charset="0"/>
              </a:rPr>
              <a:t>3000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);  </a:t>
            </a:r>
            <a:r>
              <a:rPr lang="en-US" altLang="ja-JP" sz="1600" dirty="0">
                <a:solidFill>
                  <a:srgbClr val="6A9955"/>
                </a:solidFill>
                <a:latin typeface="Consolas" panose="020B0609020204030204" pitchFamily="49" charset="0"/>
              </a:rPr>
              <a:t>//port</a:t>
            </a:r>
            <a:r>
              <a:rPr lang="ja-JP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番号の</a:t>
            </a:r>
            <a:r>
              <a:rPr lang="en-US" altLang="ja-JP" sz="1600" dirty="0">
                <a:solidFill>
                  <a:srgbClr val="6A9955"/>
                </a:solidFill>
                <a:latin typeface="Consolas" panose="020B0609020204030204" pitchFamily="49" charset="0"/>
              </a:rPr>
              <a:t>set</a:t>
            </a:r>
            <a:endParaRPr lang="en-US" altLang="ja-JP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ja-JP" sz="16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ja-JP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ja-JP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ja-JP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ja-JP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600" dirty="0">
                <a:solidFill>
                  <a:srgbClr val="CE9178"/>
                </a:solidFill>
                <a:latin typeface="Consolas" panose="020B0609020204030204" pitchFamily="49" charset="0"/>
              </a:rPr>
              <a:t>'port'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ja-JP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600" dirty="0">
                <a:solidFill>
                  <a:srgbClr val="CE9178"/>
                </a:solidFill>
                <a:latin typeface="Consolas" panose="020B0609020204030204" pitchFamily="49" charset="0"/>
              </a:rPr>
              <a:t>"server is run "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ja-JP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ja-JP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600" dirty="0">
                <a:solidFill>
                  <a:srgbClr val="CE9178"/>
                </a:solidFill>
                <a:latin typeface="Consolas" panose="020B0609020204030204" pitchFamily="49" charset="0"/>
              </a:rPr>
              <a:t>'port'</a:t>
            </a:r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ja-JP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71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64" y="4772443"/>
            <a:ext cx="2264158" cy="122755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簡単の実例を</a:t>
            </a:r>
            <a:r>
              <a:rPr lang="ja-JP" altLang="en-US" dirty="0" smtClean="0"/>
              <a:t>作成の３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2021_2025 DIGITAL VORN Co., Ltd.  All rights reserved.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8B9BDC-F407-E941-AD1A-1D4581D1061C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 smtClean="0"/>
              <a:t>⑥</a:t>
            </a:r>
            <a:r>
              <a:rPr lang="en-US" altLang="ja-JP" sz="2000" dirty="0" err="1"/>
              <a:t>index.ts</a:t>
            </a:r>
            <a:r>
              <a:rPr lang="ja-JP" altLang="en-US" sz="2000" dirty="0"/>
              <a:t>編集</a:t>
            </a:r>
            <a:r>
              <a:rPr lang="ja-JP" altLang="en-US" sz="2000" dirty="0" smtClean="0"/>
              <a:t>：</a:t>
            </a:r>
            <a:endParaRPr lang="en-US" altLang="ja-JP" sz="2000" dirty="0" smtClean="0"/>
          </a:p>
          <a:p>
            <a:pPr>
              <a:lnSpc>
                <a:spcPct val="150000"/>
              </a:lnSpc>
            </a:pPr>
            <a:endParaRPr lang="en-US" altLang="ja-JP" sz="2000" dirty="0"/>
          </a:p>
          <a:p>
            <a:pPr>
              <a:lnSpc>
                <a:spcPct val="150000"/>
              </a:lnSpc>
            </a:pPr>
            <a:endParaRPr lang="en-US" altLang="ja-JP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ja-JP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ja-JP" sz="2000" dirty="0" smtClean="0"/>
          </a:p>
          <a:p>
            <a:pPr>
              <a:lnSpc>
                <a:spcPct val="150000"/>
              </a:lnSpc>
            </a:pPr>
            <a:r>
              <a:rPr lang="ja-JP" altLang="en-US" sz="2000" dirty="0" smtClean="0"/>
              <a:t>⑦</a:t>
            </a:r>
            <a:r>
              <a:rPr lang="en-US" altLang="ja-JP" sz="2000" dirty="0" smtClean="0"/>
              <a:t>controller</a:t>
            </a:r>
            <a:r>
              <a:rPr lang="ja-JP" altLang="en-US" sz="2000" dirty="0" err="1" smtClean="0"/>
              <a:t>ｓ</a:t>
            </a:r>
            <a:r>
              <a:rPr lang="ja-JP" altLang="en-US" sz="2000" dirty="0" smtClean="0"/>
              <a:t>と</a:t>
            </a:r>
            <a:r>
              <a:rPr lang="en-US" altLang="ja-JP" sz="2000" dirty="0" smtClean="0"/>
              <a:t>routes</a:t>
            </a:r>
            <a:r>
              <a:rPr lang="ja-JP" altLang="en-US" sz="2000" dirty="0" smtClean="0"/>
              <a:t>フォルダを作成　　　　　　　　⑧</a:t>
            </a:r>
            <a:r>
              <a:rPr lang="en-US" altLang="ja-JP" sz="2000" dirty="0" err="1" smtClean="0"/>
              <a:t>index.controller.ts</a:t>
            </a:r>
            <a:r>
              <a:rPr lang="ja-JP" altLang="en-US" sz="2000" dirty="0" smtClean="0"/>
              <a:t>と</a:t>
            </a:r>
            <a:r>
              <a:rPr lang="en-US" altLang="ja-JP" sz="2000" dirty="0" err="1" smtClean="0"/>
              <a:t>index.routes.ts</a:t>
            </a:r>
            <a:r>
              <a:rPr lang="ja-JP" altLang="en-US" sz="2000" dirty="0" smtClean="0"/>
              <a:t>を作成</a:t>
            </a:r>
            <a:endParaRPr lang="en-US" altLang="ja-JP" sz="2000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endParaRPr kumimoji="1" lang="ja-JP" altLang="en-US" sz="2000" dirty="0"/>
          </a:p>
        </p:txBody>
      </p:sp>
      <p:sp>
        <p:nvSpPr>
          <p:cNvPr id="8" name="正方形/長方形 7"/>
          <p:cNvSpPr/>
          <p:nvPr/>
        </p:nvSpPr>
        <p:spPr>
          <a:xfrm>
            <a:off x="717755" y="1843067"/>
            <a:ext cx="6096000" cy="2031325"/>
          </a:xfrm>
          <a:prstGeom prst="rect">
            <a:avLst/>
          </a:prstGeom>
          <a:solidFill>
            <a:srgbClr val="000000"/>
          </a:solidFill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ja-JP" dirty="0" err="1">
                <a:solidFill>
                  <a:srgbClr val="6A9955"/>
                </a:solidFill>
                <a:latin typeface="Consolas" panose="020B0609020204030204" pitchFamily="49" charset="0"/>
              </a:rPr>
              <a:t>index.ts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CE9178"/>
                </a:solidFill>
                <a:latin typeface="Consolas" panose="020B0609020204030204" pitchFamily="49" charset="0"/>
              </a:rPr>
              <a:t>"./app"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 err="1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(){ 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非同期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();  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32505" y="4696809"/>
            <a:ext cx="1427947" cy="415965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22672" y="5659668"/>
            <a:ext cx="1427947" cy="415965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161" y="4689797"/>
            <a:ext cx="1653141" cy="1391568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6125497" y="4904791"/>
            <a:ext cx="1917115" cy="263565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104349" y="5812068"/>
            <a:ext cx="1917115" cy="263565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74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簡単の実例を</a:t>
            </a:r>
            <a:r>
              <a:rPr lang="ja-JP" altLang="en-US" dirty="0" smtClean="0"/>
              <a:t>作成の４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2021_2025 DIGITAL VORN Co., Ltd.  All rights reserved.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8B9BDC-F407-E941-AD1A-1D4581D1061C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 smtClean="0"/>
              <a:t>⑨</a:t>
            </a:r>
            <a:r>
              <a:rPr lang="en-US" altLang="ja-JP" sz="2000" dirty="0" err="1" smtClean="0"/>
              <a:t>index.controller.ts</a:t>
            </a:r>
            <a:r>
              <a:rPr lang="ja-JP" altLang="en-US" sz="2000" dirty="0" smtClean="0"/>
              <a:t>編集：</a:t>
            </a:r>
            <a:endParaRPr lang="en-US" altLang="ja-JP" sz="2000" dirty="0" smtClean="0"/>
          </a:p>
          <a:p>
            <a:pPr>
              <a:lnSpc>
                <a:spcPct val="150000"/>
              </a:lnSpc>
            </a:pPr>
            <a:endParaRPr lang="en-US" altLang="ja-JP" sz="2000" dirty="0"/>
          </a:p>
          <a:p>
            <a:pPr>
              <a:lnSpc>
                <a:spcPct val="150000"/>
              </a:lnSpc>
            </a:pPr>
            <a:endParaRPr lang="en-US" altLang="ja-JP" sz="2000" dirty="0" smtClean="0"/>
          </a:p>
          <a:p>
            <a:pPr>
              <a:lnSpc>
                <a:spcPct val="150000"/>
              </a:lnSpc>
            </a:pP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dirty="0" smtClean="0"/>
              <a:t>⑩</a:t>
            </a:r>
            <a:r>
              <a:rPr lang="en-US" altLang="ja-JP" sz="2000" dirty="0" err="1" smtClean="0"/>
              <a:t>index.routes.ts</a:t>
            </a:r>
            <a:r>
              <a:rPr lang="ja-JP" altLang="en-US" sz="2000" dirty="0" smtClean="0"/>
              <a:t>編集</a:t>
            </a:r>
            <a:r>
              <a:rPr lang="ja-JP" altLang="en-US" sz="2000" dirty="0"/>
              <a:t>：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endParaRPr lang="en-US" altLang="ja-JP" sz="2000" dirty="0" smtClean="0"/>
          </a:p>
          <a:p>
            <a:pPr>
              <a:lnSpc>
                <a:spcPct val="150000"/>
              </a:lnSpc>
            </a:pP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endParaRPr kumimoji="1" lang="ja-JP" altLang="en-US" sz="2000" dirty="0"/>
          </a:p>
        </p:txBody>
      </p:sp>
      <p:sp>
        <p:nvSpPr>
          <p:cNvPr id="7" name="正方形/長方形 6"/>
          <p:cNvSpPr/>
          <p:nvPr/>
        </p:nvSpPr>
        <p:spPr>
          <a:xfrm>
            <a:off x="688257" y="4124151"/>
            <a:ext cx="8996517" cy="1754326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ja-JP" dirty="0" err="1">
                <a:solidFill>
                  <a:srgbClr val="6A9955"/>
                </a:solidFill>
                <a:latin typeface="Consolas" panose="020B0609020204030204" pitchFamily="49" charset="0"/>
              </a:rPr>
              <a:t>index.routes.ts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CE9178"/>
                </a:solidFill>
                <a:latin typeface="Consolas" panose="020B0609020204030204" pitchFamily="49" charset="0"/>
              </a:rPr>
              <a:t>'express'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IndexController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CE9178"/>
                </a:solidFill>
                <a:latin typeface="Consolas" panose="020B0609020204030204" pitchFamily="49" charset="0"/>
              </a:rPr>
              <a:t>'../controllers/</a:t>
            </a:r>
            <a:r>
              <a:rPr lang="en-US" altLang="ja-JP" dirty="0" err="1">
                <a:solidFill>
                  <a:srgbClr val="CE9178"/>
                </a:solidFill>
                <a:latin typeface="Consolas" panose="020B0609020204030204" pitchFamily="49" charset="0"/>
              </a:rPr>
              <a:t>index.controller</a:t>
            </a:r>
            <a:r>
              <a:rPr lang="en-US" altLang="ja-JP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4FC1FF"/>
                </a:solidFill>
                <a:latin typeface="Consolas" panose="020B0609020204030204" pitchFamily="49" charset="0"/>
              </a:rPr>
              <a:t>router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Router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ja-JP" dirty="0" err="1">
                <a:solidFill>
                  <a:srgbClr val="4FC1FF"/>
                </a:solidFill>
                <a:latin typeface="Consolas" panose="020B0609020204030204" pitchFamily="49" charset="0"/>
              </a:rPr>
              <a:t>router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route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IndexController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4FC1FF"/>
                </a:solidFill>
                <a:latin typeface="Consolas" panose="020B0609020204030204" pitchFamily="49" charset="0"/>
              </a:rPr>
              <a:t>router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88257" y="1796100"/>
            <a:ext cx="8996517" cy="1754326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ja-JP" dirty="0" err="1">
                <a:solidFill>
                  <a:srgbClr val="6A9955"/>
                </a:solidFill>
                <a:latin typeface="Consolas" panose="020B0609020204030204" pitchFamily="49" charset="0"/>
              </a:rPr>
              <a:t>index.controller.ts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CE9178"/>
                </a:solidFill>
                <a:latin typeface="Consolas" panose="020B0609020204030204" pitchFamily="49" charset="0"/>
              </a:rPr>
              <a:t>"express"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//Request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と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Response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両方とも使う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IndexController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ja-JP" dirty="0" err="1">
                <a:solidFill>
                  <a:srgbClr val="4EC9B0"/>
                </a:solidFill>
                <a:latin typeface="Consolas" panose="020B0609020204030204" pitchFamily="49" charset="0"/>
              </a:rPr>
              <a:t>Request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ja-JP" dirty="0" err="1">
                <a:solidFill>
                  <a:srgbClr val="4EC9B0"/>
                </a:solidFill>
                <a:latin typeface="Consolas" panose="020B0609020204030204" pitchFamily="49" charset="0"/>
              </a:rPr>
              <a:t>Response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r>
              <a:rPr lang="en-US" altLang="ja-JP" dirty="0">
                <a:solidFill>
                  <a:srgbClr val="4EC9B0"/>
                </a:solidFill>
                <a:latin typeface="Consolas" panose="020B0609020204030204" pitchFamily="49" charset="0"/>
              </a:rPr>
              <a:t>Response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CE9178"/>
                </a:solidFill>
                <a:latin typeface="Consolas" panose="020B0609020204030204" pitchFamily="49" charset="0"/>
              </a:rPr>
              <a:t>"Hi from API"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20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簡単の実例を作成の５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2021_2025 DIGITAL VORN Co., Ltd.  All rights reserved.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8B9BDC-F407-E941-AD1A-1D4581D1061C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/>
              <a:t>⑪</a:t>
            </a:r>
            <a:r>
              <a:rPr kumimoji="1" lang="en-US" altLang="ja-JP" sz="2000" dirty="0" err="1" smtClean="0"/>
              <a:t>app.ts</a:t>
            </a:r>
            <a:r>
              <a:rPr lang="ja-JP" altLang="en-US" sz="2000" dirty="0" smtClean="0"/>
              <a:t>に</a:t>
            </a:r>
            <a:r>
              <a:rPr lang="en-US" altLang="ja-JP" sz="2000" dirty="0" smtClean="0"/>
              <a:t>router</a:t>
            </a:r>
            <a:r>
              <a:rPr lang="ja-JP" altLang="en-US" sz="2000" dirty="0" smtClean="0"/>
              <a:t>を追加</a:t>
            </a: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endParaRPr kumimoji="1" lang="ja-JP" altLang="en-US" sz="2000" dirty="0"/>
          </a:p>
        </p:txBody>
      </p:sp>
      <p:sp>
        <p:nvSpPr>
          <p:cNvPr id="10" name="正方形/長方形 9"/>
          <p:cNvSpPr/>
          <p:nvPr/>
        </p:nvSpPr>
        <p:spPr>
          <a:xfrm>
            <a:off x="704849" y="1630165"/>
            <a:ext cx="11143849" cy="4616648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ja-JP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app.ts</a:t>
            </a:r>
            <a:endParaRPr lang="en-US" altLang="ja-JP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9CDCFE"/>
                </a:solidFill>
                <a:latin typeface="Consolas" panose="020B0609020204030204" pitchFamily="49" charset="0"/>
              </a:rPr>
              <a:t>express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,{</a:t>
            </a:r>
            <a:r>
              <a:rPr lang="en-US" altLang="ja-JP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ja-JP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'express'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IndexRouter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'../routes/</a:t>
            </a:r>
            <a:r>
              <a:rPr lang="en-US" altLang="ja-JP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index.routes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1400" dirty="0">
                <a:solidFill>
                  <a:srgbClr val="6A9955"/>
                </a:solidFill>
                <a:latin typeface="Consolas" panose="020B0609020204030204" pitchFamily="49" charset="0"/>
              </a:rPr>
              <a:t>//⑪</a:t>
            </a:r>
            <a:r>
              <a:rPr lang="ja-JP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追加</a:t>
            </a:r>
            <a:endParaRPr lang="ja-JP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4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ja-JP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ja-JP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Application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14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9CDCFE"/>
                </a:solidFill>
                <a:latin typeface="Consolas" panose="020B0609020204030204" pitchFamily="49" charset="0"/>
              </a:rPr>
              <a:t>port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?:</a:t>
            </a:r>
            <a:r>
              <a:rPr lang="en-US" altLang="ja-JP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altLang="ja-JP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US" altLang="ja-JP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ja-JP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  <a:r>
              <a:rPr lang="ja-JP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　　</a:t>
            </a:r>
            <a:endParaRPr lang="en-US" altLang="ja-JP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ja-JP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ja-JP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1400" dirty="0">
                <a:solidFill>
                  <a:srgbClr val="DCDCAA"/>
                </a:solidFill>
                <a:latin typeface="Consolas" panose="020B0609020204030204" pitchFamily="49" charset="0"/>
              </a:rPr>
              <a:t>express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ja-JP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ja-JP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setting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ja-JP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ja-JP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routes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();  </a:t>
            </a:r>
            <a:r>
              <a:rPr lang="en-US" altLang="ja-JP" sz="1400" dirty="0">
                <a:solidFill>
                  <a:srgbClr val="6A9955"/>
                </a:solidFill>
                <a:latin typeface="Consolas" panose="020B0609020204030204" pitchFamily="49" charset="0"/>
              </a:rPr>
              <a:t>//⑪</a:t>
            </a:r>
            <a:r>
              <a:rPr lang="ja-JP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追加</a:t>
            </a:r>
            <a:endParaRPr lang="ja-JP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400" dirty="0">
                <a:solidFill>
                  <a:srgbClr val="DCDCAA"/>
                </a:solidFill>
                <a:latin typeface="Consolas" panose="020B0609020204030204" pitchFamily="49" charset="0"/>
              </a:rPr>
              <a:t>setting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(){      </a:t>
            </a:r>
          </a:p>
          <a:p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ja-JP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ja-JP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ja-JP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"port"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ja-JP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port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altLang="ja-JP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en-US" altLang="ja-JP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env</a:t>
            </a:r>
            <a:r>
              <a:rPr lang="en-US" altLang="ja-JP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Port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altLang="ja-JP" sz="1400" dirty="0">
                <a:solidFill>
                  <a:srgbClr val="B5CEA8"/>
                </a:solidFill>
                <a:latin typeface="Consolas" panose="020B0609020204030204" pitchFamily="49" charset="0"/>
              </a:rPr>
              <a:t>3000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);  </a:t>
            </a:r>
            <a:r>
              <a:rPr lang="en-US" altLang="ja-JP" sz="1400" dirty="0">
                <a:solidFill>
                  <a:srgbClr val="6A9955"/>
                </a:solidFill>
                <a:latin typeface="Consolas" panose="020B0609020204030204" pitchFamily="49" charset="0"/>
              </a:rPr>
              <a:t>//port</a:t>
            </a:r>
            <a:r>
              <a:rPr lang="ja-JP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番号の</a:t>
            </a:r>
            <a:r>
              <a:rPr lang="en-US" altLang="ja-JP" sz="1400" dirty="0">
                <a:solidFill>
                  <a:srgbClr val="6A9955"/>
                </a:solidFill>
                <a:latin typeface="Consolas" panose="020B0609020204030204" pitchFamily="49" charset="0"/>
              </a:rPr>
              <a:t>set</a:t>
            </a:r>
            <a:endParaRPr lang="en-US" altLang="ja-JP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400" dirty="0">
                <a:solidFill>
                  <a:srgbClr val="DCDCAA"/>
                </a:solidFill>
                <a:latin typeface="Consolas" panose="020B0609020204030204" pitchFamily="49" charset="0"/>
              </a:rPr>
              <a:t>routes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ja-JP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　　　　　　　　　　　　　　　　　　</a:t>
            </a:r>
            <a:r>
              <a:rPr lang="en-US" altLang="ja-JP" sz="1400" dirty="0">
                <a:solidFill>
                  <a:srgbClr val="6A9955"/>
                </a:solidFill>
                <a:latin typeface="Consolas" panose="020B0609020204030204" pitchFamily="49" charset="0"/>
              </a:rPr>
              <a:t>//⑪</a:t>
            </a:r>
            <a:r>
              <a:rPr lang="ja-JP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追加</a:t>
            </a:r>
            <a:endParaRPr lang="ja-JP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ja-JP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ja-JP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ja-JP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IndexRouter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ja-JP" sz="14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ja-JP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ja-JP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ja-JP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ja-JP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'port'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ja-JP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"server is run "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ja-JP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ja-JP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'port'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68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簡単の実例を</a:t>
            </a:r>
            <a:r>
              <a:rPr lang="ja-JP" altLang="en-US" dirty="0" smtClean="0"/>
              <a:t>作成の６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2021_2025 DIGITAL VORN Co., Ltd.  All rights reserved.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8B9BDC-F407-E941-AD1A-1D4581D1061C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 smtClean="0"/>
              <a:t>⑫テスト</a:t>
            </a:r>
            <a:endParaRPr kumimoji="1" lang="en-US" altLang="ja-JP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ja-JP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000" dirty="0" smtClean="0"/>
              <a:t>★</a:t>
            </a:r>
            <a:r>
              <a:rPr lang="en-US" altLang="ja-JP" sz="2000" dirty="0" err="1" smtClean="0"/>
              <a:t>index.controller.ts</a:t>
            </a:r>
            <a:r>
              <a:rPr lang="ja-JP" altLang="en-US" sz="2000" dirty="0" err="1" smtClean="0"/>
              <a:t>には</a:t>
            </a:r>
            <a:r>
              <a:rPr lang="en-US" altLang="ja-JP" sz="2000" dirty="0" smtClean="0"/>
              <a:t>Response</a:t>
            </a:r>
            <a:r>
              <a:rPr lang="ja-JP" altLang="en-US" sz="2000" dirty="0" smtClean="0"/>
              <a:t>しか使ってないですが、</a:t>
            </a:r>
            <a:r>
              <a:rPr lang="en-US" altLang="ja-JP" sz="2000" dirty="0" smtClean="0"/>
              <a:t>Request</a:t>
            </a:r>
            <a:r>
              <a:rPr lang="ja-JP" altLang="en-US" sz="2000" dirty="0" smtClean="0"/>
              <a:t>も</a:t>
            </a:r>
            <a:r>
              <a:rPr lang="en-US" altLang="ja-JP" sz="2000" dirty="0" smtClean="0"/>
              <a:t>import</a:t>
            </a:r>
            <a:r>
              <a:rPr lang="ja-JP" altLang="en-US" sz="2000" dirty="0" smtClean="0"/>
              <a:t>しないと問題になる。</a:t>
            </a:r>
            <a:endParaRPr lang="en-US" altLang="ja-JP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000" dirty="0" smtClean="0"/>
              <a:t>★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index.controller.ts</a:t>
            </a:r>
            <a:r>
              <a:rPr lang="ja-JP" altLang="en-US" sz="2000" dirty="0" smtClean="0"/>
              <a:t>の</a:t>
            </a:r>
            <a:r>
              <a:rPr lang="en-US" altLang="ja-JP" sz="2000" dirty="0" smtClean="0"/>
              <a:t>Function</a:t>
            </a:r>
            <a:r>
              <a:rPr lang="ja-JP" altLang="en-US" sz="2000" dirty="0" smtClean="0"/>
              <a:t>の引数は</a:t>
            </a:r>
            <a:r>
              <a:rPr lang="en-US" altLang="ja-JP" sz="2000" dirty="0" smtClean="0"/>
              <a:t>(</a:t>
            </a:r>
            <a:r>
              <a:rPr lang="en-US" altLang="ja-JP" sz="2000" dirty="0" err="1" smtClean="0"/>
              <a:t>req:Request,res:Response</a:t>
            </a:r>
            <a:r>
              <a:rPr lang="en-US" altLang="ja-JP" sz="2000" dirty="0" smtClean="0"/>
              <a:t>) </a:t>
            </a:r>
            <a:r>
              <a:rPr lang="ja-JP" altLang="en-US" sz="2000" dirty="0" smtClean="0"/>
              <a:t>に順番に</a:t>
            </a:r>
            <a:r>
              <a:rPr lang="ja-JP" altLang="en-US" sz="2000" dirty="0" smtClean="0"/>
              <a:t>しないと問題</a:t>
            </a:r>
            <a:r>
              <a:rPr lang="ja-JP" altLang="en-US" sz="2000" dirty="0"/>
              <a:t>になる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000" dirty="0" smtClean="0"/>
              <a:t>★実行するのは</a:t>
            </a:r>
            <a:r>
              <a:rPr lang="en-US" altLang="ja-JP" sz="2000" dirty="0" smtClean="0"/>
              <a:t>index.js</a:t>
            </a:r>
            <a:r>
              <a:rPr lang="ja-JP" altLang="en-US" sz="2000" dirty="0" smtClean="0"/>
              <a:t>なので、ファイルの位置を気を付けないと。</a:t>
            </a:r>
            <a:endParaRPr lang="en-US" altLang="ja-JP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000" dirty="0" smtClean="0"/>
              <a:t>★</a:t>
            </a:r>
            <a:r>
              <a:rPr lang="en-US" altLang="ja-JP" sz="2000" dirty="0" err="1" smtClean="0"/>
              <a:t>app.ts</a:t>
            </a:r>
            <a:r>
              <a:rPr lang="ja-JP" altLang="en-US" sz="2000" dirty="0" smtClean="0"/>
              <a:t>のコンストラクタに必要な</a:t>
            </a:r>
            <a:r>
              <a:rPr lang="en-US" altLang="ja-JP" sz="2000" dirty="0" smtClean="0"/>
              <a:t>fun</a:t>
            </a:r>
            <a:r>
              <a:rPr lang="ja-JP" altLang="en-US" sz="2000" dirty="0" err="1" smtClean="0"/>
              <a:t>ｃ</a:t>
            </a:r>
            <a:r>
              <a:rPr lang="en-US" altLang="ja-JP" sz="2000" dirty="0" err="1" smtClean="0"/>
              <a:t>tion</a:t>
            </a:r>
            <a:r>
              <a:rPr lang="ja-JP" altLang="en-US" sz="2000" dirty="0" smtClean="0"/>
              <a:t>をいれないと実行させない。</a:t>
            </a:r>
            <a:endParaRPr lang="en-US" altLang="ja-JP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000" dirty="0"/>
              <a:t>★ </a:t>
            </a:r>
            <a:r>
              <a:rPr lang="ja-JP" altLang="en-US" sz="2000" dirty="0" smtClean="0"/>
              <a:t>参考：</a:t>
            </a:r>
            <a:r>
              <a:rPr lang="en-US" altLang="ja-JP" sz="2000" dirty="0" smtClean="0"/>
              <a:t>https</a:t>
            </a:r>
            <a:r>
              <a:rPr lang="en-US" altLang="ja-JP" sz="2000" dirty="0"/>
              <a:t>://www.youtube.com/watch?v=4clEduk6OQM</a:t>
            </a:r>
            <a:endParaRPr kumimoji="1" lang="en-US" altLang="ja-JP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ja-JP" sz="20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64" y="1943051"/>
            <a:ext cx="4458322" cy="70494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230" y="1943051"/>
            <a:ext cx="2591162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3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0" dirty="0" err="1" smtClean="0"/>
              <a:t>TypeScript</a:t>
            </a:r>
            <a:r>
              <a:rPr lang="ja-JP" altLang="en-US" b="0" dirty="0"/>
              <a:t>と</a:t>
            </a:r>
            <a:r>
              <a:rPr lang="ja-JP" altLang="en-US" b="0" dirty="0" smtClean="0"/>
              <a:t>は？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smtClean="0"/>
              <a:t>Copyright © 2021_2025 DIGITAL VORN Co., Ltd.  All rights reserved.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8B9BDC-F407-E941-AD1A-1D4581D1061C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sz="2000" dirty="0" err="1"/>
              <a:t>TypeScript</a:t>
            </a:r>
            <a:r>
              <a:rPr lang="en-US" altLang="ja-JP" sz="2000" dirty="0"/>
              <a:t> </a:t>
            </a:r>
            <a:r>
              <a:rPr lang="ja-JP" altLang="en-US" sz="2000" dirty="0"/>
              <a:t>はマイクロソフトによって開発され、メンテナンスされているフリーでオープンソースのプログラミング言語である</a:t>
            </a:r>
            <a:r>
              <a:rPr lang="ja-JP" altLang="en-US" sz="2000" dirty="0" smtClean="0"/>
              <a:t>。</a:t>
            </a:r>
            <a:r>
              <a:rPr lang="en-US" altLang="ja-JP" sz="2000" dirty="0" err="1"/>
              <a:t>TypeScript</a:t>
            </a:r>
            <a:r>
              <a:rPr lang="ja-JP" altLang="en-US" sz="2000" dirty="0"/>
              <a:t>は</a:t>
            </a:r>
            <a:r>
              <a:rPr lang="en-US" altLang="ja-JP" sz="2000" dirty="0"/>
              <a:t>JavaScript</a:t>
            </a:r>
            <a:r>
              <a:rPr lang="ja-JP" altLang="en-US" sz="2000" dirty="0"/>
              <a:t>に対して、省略も可能な</a:t>
            </a:r>
            <a:r>
              <a:rPr lang="ja-JP" altLang="en-US" sz="2000" dirty="0" smtClean="0"/>
              <a:t>静的型付け</a:t>
            </a:r>
            <a:r>
              <a:rPr lang="ja-JP" altLang="en-US" sz="2000" dirty="0"/>
              <a:t>とクラスベースオブジェクト指向を</a:t>
            </a:r>
            <a:r>
              <a:rPr lang="ja-JP" altLang="en-US" sz="2000" dirty="0" smtClean="0"/>
              <a:t>加えた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くわえた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厳密</a:t>
            </a:r>
            <a:r>
              <a:rPr lang="ja-JP" altLang="en-US" sz="2000" dirty="0"/>
              <a:t>なスーパーセットとなっている。クライアントサイド</a:t>
            </a:r>
            <a:r>
              <a:rPr lang="ja-JP" altLang="en-US" sz="2000" dirty="0" smtClean="0"/>
              <a:t>、サーバサイド </a:t>
            </a:r>
            <a:r>
              <a:rPr lang="en-US" altLang="ja-JP" sz="2000" dirty="0"/>
              <a:t>(Node.js) </a:t>
            </a:r>
            <a:r>
              <a:rPr lang="ja-JP" altLang="en-US" sz="2000" dirty="0"/>
              <a:t>で実行される</a:t>
            </a:r>
            <a:r>
              <a:rPr lang="en-US" altLang="ja-JP" sz="2000" dirty="0"/>
              <a:t>JavaScript</a:t>
            </a:r>
            <a:r>
              <a:rPr lang="ja-JP" altLang="en-US" sz="2000" dirty="0"/>
              <a:t>アプリケーションの開発に利用できる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pPr>
              <a:lnSpc>
                <a:spcPct val="150000"/>
              </a:lnSpc>
            </a:pPr>
            <a:r>
              <a:rPr lang="en-US" altLang="ja-JP" sz="2000" dirty="0" err="1"/>
              <a:t>TypeScript</a:t>
            </a:r>
            <a:r>
              <a:rPr lang="ja-JP" altLang="en-US" sz="2000" dirty="0"/>
              <a:t>は大規模なアプリケーションの開発のために設計されている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pPr>
              <a:lnSpc>
                <a:spcPct val="150000"/>
              </a:lnSpc>
            </a:pPr>
            <a:r>
              <a:rPr lang="en-US" altLang="ja-JP" sz="2000" dirty="0" err="1"/>
              <a:t>TypeScript</a:t>
            </a:r>
            <a:r>
              <a:rPr lang="ja-JP" altLang="en-US" sz="2000" dirty="0"/>
              <a:t>は</a:t>
            </a:r>
            <a:r>
              <a:rPr lang="en-US" altLang="ja-JP" sz="2000" dirty="0"/>
              <a:t>JavaScript</a:t>
            </a:r>
            <a:r>
              <a:rPr lang="ja-JP" altLang="en-US" sz="2000" dirty="0"/>
              <a:t>のスーパーセットであるため、既存の</a:t>
            </a:r>
            <a:r>
              <a:rPr lang="en-US" altLang="ja-JP" sz="2000" dirty="0"/>
              <a:t>JavaScript</a:t>
            </a:r>
            <a:r>
              <a:rPr lang="ja-JP" altLang="en-US" sz="2000" dirty="0"/>
              <a:t>プログラムは、全て</a:t>
            </a:r>
            <a:r>
              <a:rPr lang="ja-JP" altLang="en-US" sz="2000" dirty="0" smtClean="0"/>
              <a:t>有効な</a:t>
            </a:r>
            <a:r>
              <a:rPr lang="en-US" altLang="ja-JP" sz="2000" dirty="0" err="1" smtClean="0"/>
              <a:t>TypeScript</a:t>
            </a:r>
            <a:r>
              <a:rPr lang="ja-JP" altLang="en-US" sz="2000" dirty="0"/>
              <a:t>プログラムとなる</a:t>
            </a:r>
            <a:r>
              <a:rPr lang="ja-JP" altLang="en-US" sz="2000" dirty="0" smtClean="0"/>
              <a:t>。　</a:t>
            </a:r>
            <a:endParaRPr lang="en-US" altLang="ja-JP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000" dirty="0" smtClean="0"/>
              <a:t>　　　　　　　　　　　　　　　　　　　　　　　　　　　　　　　　　　　　　　　　　　　　　　　　　　　　　　　　　　　　　　</a:t>
            </a:r>
            <a:r>
              <a:rPr lang="en-US" altLang="ja-JP" sz="2000" dirty="0" smtClean="0"/>
              <a:t>by Wiki</a:t>
            </a:r>
          </a:p>
          <a:p>
            <a:pPr>
              <a:lnSpc>
                <a:spcPct val="150000"/>
              </a:lnSpc>
            </a:pPr>
            <a:endParaRPr kumimoji="1" lang="ja-JP" altLang="en-US" sz="2000" dirty="0"/>
          </a:p>
        </p:txBody>
      </p:sp>
      <p:pic>
        <p:nvPicPr>
          <p:cNvPr id="7" name="Picture 2" descr="Typescript logo 2020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69" y="4936097"/>
            <a:ext cx="1059703" cy="105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24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18" y="4087331"/>
            <a:ext cx="3858163" cy="2114845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18" y="1663493"/>
            <a:ext cx="5430008" cy="241968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0" dirty="0" err="1" smtClean="0"/>
              <a:t>TypeScript</a:t>
            </a:r>
            <a:r>
              <a:rPr lang="ja-JP" altLang="en-US" b="0" dirty="0" smtClean="0"/>
              <a:t>を使う理由の１</a:t>
            </a:r>
            <a:r>
              <a:rPr lang="en-US" altLang="ja-JP" b="0" dirty="0" smtClean="0"/>
              <a:t>-1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2021_2025 DIGITAL VORN Co., Ltd.  All rights reserved.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8B9BDC-F407-E941-AD1A-1D4581D1061C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 smtClean="0"/>
              <a:t>静的型付け：コンパイルのとき、型エラーを検出できる。 </a:t>
            </a:r>
            <a:endParaRPr kumimoji="1" lang="ja-JP" altLang="en-US" sz="2000" dirty="0"/>
          </a:p>
        </p:txBody>
      </p:sp>
      <p:cxnSp>
        <p:nvCxnSpPr>
          <p:cNvPr id="9" name="直線矢印コネクタ 8"/>
          <p:cNvCxnSpPr>
            <a:endCxn id="11" idx="1"/>
          </p:cNvCxnSpPr>
          <p:nvPr/>
        </p:nvCxnSpPr>
        <p:spPr>
          <a:xfrm flipV="1">
            <a:off x="4169313" y="2540078"/>
            <a:ext cx="2708827" cy="78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878140" y="2386189"/>
            <a:ext cx="2788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npx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tsc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ファイル名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</a:t>
            </a:r>
            <a:r>
              <a:rPr lang="en-US" altLang="ja-JP" sz="1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ts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でコンパイル</a:t>
            </a:r>
            <a:endParaRPr kumimoji="1" lang="ja-JP" altLang="en-US" sz="1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5683624" y="3190509"/>
            <a:ext cx="1192527" cy="34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876151" y="3016341"/>
            <a:ext cx="2788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コンパイルエラー発生している</a:t>
            </a:r>
            <a:endParaRPr lang="en-US" altLang="ja-JP" sz="1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4070373" y="5745329"/>
            <a:ext cx="638261" cy="22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936232" y="5489966"/>
            <a:ext cx="2788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node.js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で実行</a:t>
            </a:r>
            <a:endParaRPr kumimoji="1" lang="ja-JP" altLang="en-US" sz="1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936232" y="5939036"/>
            <a:ext cx="2788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エラー発生していない</a:t>
            </a:r>
            <a:endParaRPr lang="en-US" altLang="ja-JP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766709" y="6108809"/>
            <a:ext cx="3847332" cy="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7588055" y="5010120"/>
            <a:ext cx="4152242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b="1" dirty="0" err="1" smtClean="0"/>
              <a:t>TypeScript</a:t>
            </a:r>
            <a:r>
              <a:rPr lang="ja-JP" altLang="en-US" b="1" dirty="0" smtClean="0"/>
              <a:t>には、</a:t>
            </a:r>
            <a:endParaRPr lang="en-US" altLang="ja-JP" b="1" dirty="0" smtClean="0"/>
          </a:p>
          <a:p>
            <a:r>
              <a:rPr lang="ja-JP" altLang="en-US" b="1" dirty="0" smtClean="0"/>
              <a:t>大規模な開発で型エラーを早期に検出</a:t>
            </a:r>
            <a:endParaRPr lang="en-US" altLang="ja-JP" b="1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547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0" dirty="0" err="1"/>
              <a:t>TypeScript</a:t>
            </a:r>
            <a:r>
              <a:rPr lang="ja-JP" altLang="en-US" b="0" dirty="0"/>
              <a:t>を使う理由</a:t>
            </a:r>
            <a:r>
              <a:rPr lang="ja-JP" altLang="en-US" b="0" dirty="0" smtClean="0"/>
              <a:t>の</a:t>
            </a:r>
            <a:r>
              <a:rPr lang="en-US" altLang="ja-JP" b="0" dirty="0" smtClean="0"/>
              <a:t>1-2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2021_2025 DIGITAL VORN Co., Ltd.  All rights reserved.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8B9BDC-F407-E941-AD1A-1D4581D1061C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/>
              <a:t>静的型付け</a:t>
            </a:r>
            <a:r>
              <a:rPr lang="ja-JP" altLang="en-US" sz="2000" dirty="0" smtClean="0"/>
              <a:t>：データの渡しと返しのとき型が分かる</a:t>
            </a:r>
            <a:endParaRPr kumimoji="1" lang="ja-JP" altLang="en-US" sz="2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46906" y="2595724"/>
            <a:ext cx="2788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Return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の型が指定されている</a:t>
            </a:r>
            <a:endParaRPr kumimoji="1" lang="ja-JP" altLang="en-US" sz="1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95" y="2072413"/>
            <a:ext cx="3667637" cy="175284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95" y="4035683"/>
            <a:ext cx="3181794" cy="1800476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6246906" y="3066176"/>
            <a:ext cx="2788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引数の型が指定されている</a:t>
            </a:r>
            <a:endParaRPr kumimoji="1" lang="ja-JP" altLang="en-US" sz="1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2781081" y="2548455"/>
            <a:ext cx="3465825" cy="67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4037462" y="2578588"/>
            <a:ext cx="2209444" cy="16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3318963" y="3625029"/>
            <a:ext cx="2927943" cy="4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6259777" y="3493491"/>
            <a:ext cx="2788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コンパイルエラーになる</a:t>
            </a:r>
            <a:endParaRPr kumimoji="1" lang="ja-JP" altLang="en-US" sz="1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2638524" y="4600116"/>
            <a:ext cx="2733576" cy="17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5365375" y="4624104"/>
            <a:ext cx="2788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型は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???</a:t>
            </a:r>
            <a:endParaRPr kumimoji="1" lang="ja-JP" altLang="en-US" sz="1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3370773" y="5600829"/>
            <a:ext cx="1963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5372100" y="5446940"/>
            <a:ext cx="2788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21</a:t>
            </a:r>
            <a:r>
              <a:rPr kumimoji="1"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</a:t>
            </a:r>
            <a:r>
              <a:rPr kumimoji="1"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string</a:t>
            </a:r>
            <a:r>
              <a:rPr kumimoji="1"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を返し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467986" y="4326513"/>
            <a:ext cx="4152242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b="1" dirty="0" err="1" smtClean="0"/>
              <a:t>TypeScript</a:t>
            </a:r>
            <a:r>
              <a:rPr lang="ja-JP" altLang="en-US" b="1" dirty="0" smtClean="0"/>
              <a:t>には、</a:t>
            </a:r>
            <a:endParaRPr lang="en-US" altLang="ja-JP" b="1" dirty="0" smtClean="0"/>
          </a:p>
          <a:p>
            <a:r>
              <a:rPr lang="en-US" altLang="ja-JP" b="1" dirty="0"/>
              <a:t>Function</a:t>
            </a:r>
            <a:r>
              <a:rPr lang="ja-JP" altLang="en-US" b="1" dirty="0"/>
              <a:t>が</a:t>
            </a:r>
            <a:r>
              <a:rPr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コントロールしやすい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42084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0" dirty="0" err="1"/>
              <a:t>TypeScript</a:t>
            </a:r>
            <a:r>
              <a:rPr lang="ja-JP" altLang="en-US" b="0" dirty="0"/>
              <a:t>を使う理由</a:t>
            </a:r>
            <a:r>
              <a:rPr lang="ja-JP" altLang="en-US" b="0" dirty="0" smtClean="0"/>
              <a:t>の</a:t>
            </a:r>
            <a:r>
              <a:rPr lang="en-US" altLang="ja-JP" b="0" dirty="0" smtClean="0"/>
              <a:t>2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2021_2025 DIGITAL VORN Co., Ltd.  All rights reserved.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8B9BDC-F407-E941-AD1A-1D4581D1061C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/>
              <a:t>クラスベースオブジェクト：クラスを使ってオブジェクト指向開発ができる</a:t>
            </a:r>
            <a:endParaRPr kumimoji="1" lang="ja-JP" altLang="en-US" sz="20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08" y="1856367"/>
            <a:ext cx="2343477" cy="2410161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8216153" y="5600482"/>
            <a:ext cx="3163723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b="1" dirty="0" err="1" smtClean="0"/>
              <a:t>TypeScript</a:t>
            </a:r>
            <a:r>
              <a:rPr lang="ja-JP" altLang="en-US" b="1" dirty="0" smtClean="0"/>
              <a:t>のコードは</a:t>
            </a:r>
            <a:endParaRPr lang="en-US" altLang="ja-JP" b="1" dirty="0" smtClean="0"/>
          </a:p>
          <a:p>
            <a:r>
              <a:rPr lang="ja-JP" altLang="en-US" b="1" dirty="0" smtClean="0"/>
              <a:t>読みやすい</a:t>
            </a:r>
            <a:r>
              <a:rPr lang="ja-JP" altLang="en-US" b="1" dirty="0"/>
              <a:t>、理解</a:t>
            </a:r>
            <a:r>
              <a:rPr lang="ja-JP" altLang="en-US" b="1" dirty="0" smtClean="0"/>
              <a:t>しやすい</a:t>
            </a:r>
            <a:r>
              <a:rPr lang="ja-JP" altLang="en-US" b="1" dirty="0"/>
              <a:t>。</a:t>
            </a:r>
            <a:endParaRPr lang="en-US" altLang="ja-JP" b="1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493" y="4075405"/>
            <a:ext cx="3248478" cy="203863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0017" y="1856367"/>
            <a:ext cx="4782217" cy="2086266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1051508" y="4473197"/>
            <a:ext cx="278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Typescpript</a:t>
            </a:r>
            <a:r>
              <a:rPr kumimoji="1" lang="ja-JP" altLang="en-US" sz="1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は簡</a:t>
            </a:r>
            <a:r>
              <a:rPr kumimoji="1"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単にコンストラクタ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を定義できる</a:t>
            </a:r>
            <a:r>
              <a:rPr kumimoji="1"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、分かりやすい。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842234" y="2322783"/>
            <a:ext cx="2788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JavaScript(ES5)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では</a:t>
            </a:r>
            <a:r>
              <a:rPr lang="ja-JP" altLang="en-US" sz="1400" dirty="0" smtClean="0"/>
              <a:t>コンストラクタが勝手に作成する。自分で定義したい場合は</a:t>
            </a:r>
            <a:r>
              <a:rPr lang="en-US" altLang="ja-JP" sz="1400" dirty="0" smtClean="0"/>
              <a:t>prototype</a:t>
            </a:r>
            <a:endParaRPr kumimoji="1" lang="ja-JP" altLang="en-US" sz="1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703716" y="4503852"/>
            <a:ext cx="278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JavaScript(ES6)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以降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もコンストラクタ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定義できる</a:t>
            </a:r>
            <a:endParaRPr kumimoji="1" lang="ja-JP" altLang="en-US" sz="1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501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0" dirty="0" err="1"/>
              <a:t>TypeScript</a:t>
            </a:r>
            <a:r>
              <a:rPr lang="ja-JP" altLang="en-US" b="0" dirty="0"/>
              <a:t>を使う理由</a:t>
            </a:r>
            <a:r>
              <a:rPr lang="ja-JP" altLang="en-US" b="0" dirty="0" smtClean="0"/>
              <a:t>の他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2021_2025 DIGITAL VORN Co., Ltd.  All rights reserved.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8B9BDC-F407-E941-AD1A-1D4581D1061C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r>
              <a:rPr lang="en-US" altLang="ja-JP" dirty="0" err="1"/>
              <a:t>TypeScript</a:t>
            </a:r>
            <a:r>
              <a:rPr lang="ja-JP" altLang="en-US" dirty="0"/>
              <a:t>で</a:t>
            </a:r>
            <a:r>
              <a:rPr lang="en-US" altLang="ja-JP" dirty="0" smtClean="0"/>
              <a:t>JavaScript</a:t>
            </a:r>
            <a:r>
              <a:rPr lang="ja-JP" altLang="en-US" dirty="0"/>
              <a:t>ライブラリを使用することは</a:t>
            </a:r>
            <a:r>
              <a:rPr lang="ja-JP" altLang="en-US" dirty="0" smtClean="0"/>
              <a:t>可能</a:t>
            </a:r>
            <a:endParaRPr lang="en-US" altLang="ja-JP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EX</a:t>
            </a:r>
            <a:r>
              <a:rPr lang="ja-JP" altLang="en-US" dirty="0" smtClean="0"/>
              <a:t>　：　</a:t>
            </a:r>
            <a:r>
              <a:rPr lang="en-US" altLang="ja-JP" dirty="0"/>
              <a:t> express </a:t>
            </a:r>
            <a:r>
              <a:rPr lang="ja-JP" altLang="en-US" dirty="0" smtClean="0"/>
              <a:t>の導入＝＞①</a:t>
            </a:r>
            <a:r>
              <a:rPr lang="en-US" altLang="ja-JP" dirty="0"/>
              <a:t> </a:t>
            </a:r>
            <a:r>
              <a:rPr lang="en-US" altLang="ja-JP" dirty="0" err="1"/>
              <a:t>npm</a:t>
            </a:r>
            <a:r>
              <a:rPr lang="en-US" altLang="ja-JP" dirty="0"/>
              <a:t> </a:t>
            </a:r>
            <a:r>
              <a:rPr lang="en-US" altLang="ja-JP" dirty="0" err="1"/>
              <a:t>i</a:t>
            </a:r>
            <a:r>
              <a:rPr lang="en-US" altLang="ja-JP" dirty="0"/>
              <a:t>  express </a:t>
            </a:r>
            <a:r>
              <a:rPr lang="ja-JP" altLang="en-US" dirty="0" smtClean="0"/>
              <a:t>②</a:t>
            </a:r>
            <a:r>
              <a:rPr lang="en-US" altLang="ja-JP" dirty="0"/>
              <a:t> </a:t>
            </a:r>
            <a:r>
              <a:rPr lang="en-US" altLang="ja-JP" dirty="0" err="1"/>
              <a:t>npm</a:t>
            </a:r>
            <a:r>
              <a:rPr lang="en-US" altLang="ja-JP" dirty="0"/>
              <a:t> </a:t>
            </a:r>
            <a:r>
              <a:rPr lang="en-US" altLang="ja-JP" dirty="0" err="1"/>
              <a:t>i</a:t>
            </a:r>
            <a:r>
              <a:rPr lang="en-US" altLang="ja-JP" dirty="0"/>
              <a:t> @types/express -D </a:t>
            </a:r>
            <a:r>
              <a:rPr lang="ja-JP" altLang="en-US" dirty="0"/>
              <a:t>　</a:t>
            </a:r>
            <a:r>
              <a:rPr lang="en-US" altLang="ja-JP" dirty="0" smtClean="0"/>
              <a:t>(</a:t>
            </a:r>
            <a:r>
              <a:rPr lang="ja-JP" altLang="en-US" dirty="0"/>
              <a:t>この例</a:t>
            </a:r>
            <a:r>
              <a:rPr lang="ja-JP" altLang="en-US" dirty="0" smtClean="0"/>
              <a:t>は</a:t>
            </a:r>
            <a:r>
              <a:rPr lang="en-US" altLang="ja-JP" dirty="0" smtClean="0"/>
              <a:t>TS</a:t>
            </a:r>
            <a:r>
              <a:rPr lang="ja-JP" altLang="en-US" dirty="0" smtClean="0"/>
              <a:t>環境設定した後の話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強力な入力補完が</a:t>
            </a:r>
            <a:r>
              <a:rPr lang="ja-JP" altLang="en-US" dirty="0" smtClean="0"/>
              <a:t>使える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endParaRPr kumimoji="1" lang="en-US" altLang="ja-JP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任意のバージョン（</a:t>
            </a:r>
            <a:r>
              <a:rPr lang="en-US" altLang="ja-JP" dirty="0" smtClean="0"/>
              <a:t>ES</a:t>
            </a:r>
            <a:r>
              <a:rPr lang="ja-JP" altLang="en-US" dirty="0" smtClean="0"/>
              <a:t>）の</a:t>
            </a:r>
            <a:r>
              <a:rPr lang="en-US" altLang="ja-JP" dirty="0"/>
              <a:t>JavaScript</a:t>
            </a:r>
            <a:r>
              <a:rPr lang="ja-JP" altLang="en-US" dirty="0"/>
              <a:t>ファイルを生成</a:t>
            </a:r>
            <a:r>
              <a:rPr lang="ja-JP" altLang="en-US" dirty="0" smtClean="0"/>
              <a:t>できる</a:t>
            </a:r>
            <a:endParaRPr lang="en-US" altLang="ja-JP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zh-TW" altLang="en-US" dirty="0"/>
              <a:t> </a:t>
            </a:r>
            <a:r>
              <a:rPr kumimoji="1" lang="zh-TW" altLang="en-US" dirty="0" smtClean="0"/>
              <a:t>   </a:t>
            </a:r>
            <a:r>
              <a:rPr lang="en-US" altLang="zh-TW" dirty="0" err="1" smtClean="0"/>
              <a:t>tsconfig.json</a:t>
            </a:r>
            <a:r>
              <a:rPr lang="en-US" altLang="zh-TW" dirty="0" smtClean="0"/>
              <a:t> =&gt;</a:t>
            </a:r>
            <a:r>
              <a:rPr lang="en-US" altLang="ja-JP" dirty="0" smtClean="0"/>
              <a:t> "target": "es6"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97" y="3230097"/>
            <a:ext cx="6544588" cy="116221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032" y="4854845"/>
            <a:ext cx="2838846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9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0" dirty="0" smtClean="0"/>
              <a:t>ECMAScript(ES)</a:t>
            </a:r>
            <a:r>
              <a:rPr lang="ja-JP" altLang="en-US" b="0" dirty="0" smtClean="0"/>
              <a:t>とは？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2021_2025 DIGITAL VORN Co., Ltd.  All rights reserved.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8B9BDC-F407-E941-AD1A-1D4581D1061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 smtClean="0"/>
              <a:t>1995</a:t>
            </a:r>
            <a:r>
              <a:rPr lang="ja-JP" altLang="en-US" dirty="0" smtClean="0"/>
              <a:t>年に</a:t>
            </a:r>
            <a:r>
              <a:rPr lang="en-US" altLang="ja-JP" dirty="0" smtClean="0"/>
              <a:t>JavaScript</a:t>
            </a:r>
            <a:r>
              <a:rPr lang="ja-JP" altLang="en-US" dirty="0"/>
              <a:t>が</a:t>
            </a:r>
            <a:r>
              <a:rPr lang="ja-JP" altLang="en-US" dirty="0" smtClean="0"/>
              <a:t>登場、ブラウザによって仕様も様々あり、開発には大変でした。</a:t>
            </a:r>
            <a:endParaRPr lang="en-US" altLang="ja-JP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この問題を解決するため、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を開発した</a:t>
            </a:r>
            <a:r>
              <a:rPr lang="en-US" altLang="ja-JP" dirty="0"/>
              <a:t>Netscape</a:t>
            </a:r>
            <a:r>
              <a:rPr lang="ja-JP" altLang="en-US" dirty="0" smtClean="0"/>
              <a:t>社は</a:t>
            </a:r>
            <a:r>
              <a:rPr lang="en-US" altLang="ja-JP" dirty="0" err="1" smtClean="0"/>
              <a:t>Ecma</a:t>
            </a:r>
            <a:r>
              <a:rPr lang="en-US" altLang="ja-JP" dirty="0" smtClean="0"/>
              <a:t>(</a:t>
            </a:r>
            <a:r>
              <a:rPr lang="ja-JP" altLang="en-US" dirty="0"/>
              <a:t>エクマ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を標準化の依頼を提出した。</a:t>
            </a:r>
            <a:endParaRPr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 smtClean="0"/>
              <a:t>　　</a:t>
            </a:r>
            <a:r>
              <a:rPr lang="ja-JP" altLang="en-US" dirty="0"/>
              <a:t>標準化</a:t>
            </a:r>
            <a:r>
              <a:rPr lang="ja-JP" altLang="en-US" dirty="0" smtClean="0"/>
              <a:t>の結果として</a:t>
            </a:r>
            <a:r>
              <a:rPr lang="en-US" altLang="ja-JP" dirty="0" smtClean="0"/>
              <a:t>ECMAScript</a:t>
            </a:r>
            <a:r>
              <a:rPr lang="ja-JP" altLang="en-US" dirty="0" smtClean="0"/>
              <a:t>が</a:t>
            </a:r>
            <a:r>
              <a:rPr lang="ja-JP" altLang="en-US" dirty="0"/>
              <a:t>生まれた</a:t>
            </a:r>
            <a:r>
              <a:rPr lang="ja-JP" altLang="en-US" dirty="0" smtClean="0"/>
              <a:t>。</a:t>
            </a:r>
            <a:r>
              <a:rPr lang="en-US" altLang="ja-JP" dirty="0"/>
              <a:t> </a:t>
            </a:r>
            <a:r>
              <a:rPr lang="en-US" altLang="ja-JP" dirty="0" smtClean="0"/>
              <a:t>ECMAScript</a:t>
            </a:r>
            <a:r>
              <a:rPr lang="ja-JP" altLang="en-US" dirty="0" smtClean="0"/>
              <a:t>は</a:t>
            </a:r>
            <a:r>
              <a:rPr lang="en-US" altLang="ja-JP" dirty="0"/>
              <a:t>JavaScript</a:t>
            </a:r>
            <a:r>
              <a:rPr lang="ja-JP" altLang="en-US" dirty="0" smtClean="0"/>
              <a:t>核と思われる。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 smtClean="0"/>
              <a:t>ECMAScript</a:t>
            </a:r>
            <a:r>
              <a:rPr lang="ja-JP" altLang="en-US" dirty="0" smtClean="0"/>
              <a:t>の各バージョン：　　　　　　　　　　　　　　　　　　　　各ブラウザが</a:t>
            </a:r>
            <a:r>
              <a:rPr lang="en-US" altLang="ja-JP" dirty="0" smtClean="0"/>
              <a:t>ES6</a:t>
            </a:r>
            <a:r>
              <a:rPr lang="ja-JP" altLang="en-US" dirty="0" smtClean="0"/>
              <a:t>にサポートの状況：</a:t>
            </a: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endParaRPr kumimoji="1" lang="ja-JP" altLang="en-US" sz="2000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462586"/>
              </p:ext>
            </p:extLst>
          </p:nvPr>
        </p:nvGraphicFramePr>
        <p:xfrm>
          <a:off x="588683" y="3089533"/>
          <a:ext cx="3696446" cy="29347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05590">
                  <a:extLst>
                    <a:ext uri="{9D8B030D-6E8A-4147-A177-3AD203B41FA5}">
                      <a16:colId xmlns:a16="http://schemas.microsoft.com/office/drawing/2014/main" val="1937888766"/>
                    </a:ext>
                  </a:extLst>
                </a:gridCol>
                <a:gridCol w="1990856">
                  <a:extLst>
                    <a:ext uri="{9D8B030D-6E8A-4147-A177-3AD203B41FA5}">
                      <a16:colId xmlns:a16="http://schemas.microsoft.com/office/drawing/2014/main" val="3214379236"/>
                    </a:ext>
                  </a:extLst>
                </a:gridCol>
              </a:tblGrid>
              <a:tr h="327284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バージョン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公開日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4059255"/>
                  </a:ext>
                </a:extLst>
              </a:tr>
              <a:tr h="316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200" u="none" strike="noStrike">
                          <a:effectLst/>
                        </a:rPr>
                        <a:t>1997</a:t>
                      </a:r>
                      <a:r>
                        <a:rPr lang="ja-JP" altLang="en-US" sz="1200" u="none" strike="noStrike">
                          <a:effectLst/>
                        </a:rPr>
                        <a:t>年</a:t>
                      </a:r>
                      <a:r>
                        <a:rPr lang="en-US" altLang="ja-JP" sz="1200" u="none" strike="noStrike">
                          <a:effectLst/>
                        </a:rPr>
                        <a:t>6</a:t>
                      </a:r>
                      <a:r>
                        <a:rPr lang="ja-JP" altLang="en-US" sz="1200" u="none" strike="noStrike">
                          <a:effectLst/>
                        </a:rPr>
                        <a:t>月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2788403"/>
                  </a:ext>
                </a:extLst>
              </a:tr>
              <a:tr h="327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ES2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200" u="none" strike="noStrike">
                          <a:effectLst/>
                        </a:rPr>
                        <a:t>1998</a:t>
                      </a:r>
                      <a:r>
                        <a:rPr lang="ja-JP" altLang="en-US" sz="1200" u="none" strike="noStrike">
                          <a:effectLst/>
                        </a:rPr>
                        <a:t>年</a:t>
                      </a:r>
                      <a:r>
                        <a:rPr lang="en-US" altLang="ja-JP" sz="1200" u="none" strike="noStrike">
                          <a:effectLst/>
                        </a:rPr>
                        <a:t>6</a:t>
                      </a:r>
                      <a:r>
                        <a:rPr lang="ja-JP" altLang="en-US" sz="1200" u="none" strike="noStrike">
                          <a:effectLst/>
                        </a:rPr>
                        <a:t>月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9441204"/>
                  </a:ext>
                </a:extLst>
              </a:tr>
              <a:tr h="327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ES3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200" u="none" strike="noStrike" dirty="0">
                          <a:effectLst/>
                        </a:rPr>
                        <a:t>1999</a:t>
                      </a:r>
                      <a:r>
                        <a:rPr lang="ja-JP" altLang="en-US" sz="1200" u="none" strike="noStrike" dirty="0">
                          <a:effectLst/>
                        </a:rPr>
                        <a:t>年</a:t>
                      </a:r>
                      <a:r>
                        <a:rPr lang="en-US" altLang="ja-JP" sz="1200" u="none" strike="noStrike" dirty="0">
                          <a:effectLst/>
                        </a:rPr>
                        <a:t>12</a:t>
                      </a:r>
                      <a:r>
                        <a:rPr lang="ja-JP" altLang="en-US" sz="1200" u="none" strike="noStrike" dirty="0">
                          <a:effectLst/>
                        </a:rPr>
                        <a:t>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4805034"/>
                  </a:ext>
                </a:extLst>
              </a:tr>
              <a:tr h="327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ES4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</a:rPr>
                        <a:t>破棄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1530268"/>
                  </a:ext>
                </a:extLst>
              </a:tr>
              <a:tr h="327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ES5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200" u="none" strike="noStrike">
                          <a:effectLst/>
                        </a:rPr>
                        <a:t>2009</a:t>
                      </a:r>
                      <a:r>
                        <a:rPr lang="ja-JP" altLang="en-US" sz="1200" u="none" strike="noStrike">
                          <a:effectLst/>
                        </a:rPr>
                        <a:t>年</a:t>
                      </a:r>
                      <a:r>
                        <a:rPr lang="en-US" altLang="ja-JP" sz="1200" u="none" strike="noStrike">
                          <a:effectLst/>
                        </a:rPr>
                        <a:t>12</a:t>
                      </a:r>
                      <a:r>
                        <a:rPr lang="ja-JP" altLang="en-US" sz="1200" u="none" strike="noStrike">
                          <a:effectLst/>
                        </a:rPr>
                        <a:t>月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2868161"/>
                  </a:ext>
                </a:extLst>
              </a:tr>
              <a:tr h="327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ES5.1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200" u="none" strike="noStrike" dirty="0">
                          <a:effectLst/>
                        </a:rPr>
                        <a:t>2011</a:t>
                      </a:r>
                      <a:r>
                        <a:rPr lang="ja-JP" altLang="en-US" sz="1200" u="none" strike="noStrike" dirty="0">
                          <a:effectLst/>
                        </a:rPr>
                        <a:t>年</a:t>
                      </a:r>
                      <a:r>
                        <a:rPr lang="en-US" altLang="ja-JP" sz="1200" u="none" strike="noStrike" dirty="0">
                          <a:effectLst/>
                        </a:rPr>
                        <a:t>6</a:t>
                      </a:r>
                      <a:r>
                        <a:rPr lang="ja-JP" altLang="en-US" sz="1200" u="none" strike="noStrike" dirty="0">
                          <a:effectLst/>
                        </a:rPr>
                        <a:t>月</a:t>
                      </a:r>
                      <a:endParaRPr lang="ja-JP" altLang="en-US" sz="1200" b="0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8095622"/>
                  </a:ext>
                </a:extLst>
              </a:tr>
              <a:tr h="327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ECMAScript2015(ES6)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200" u="none" strike="noStrike" dirty="0">
                          <a:effectLst/>
                        </a:rPr>
                        <a:t>2015</a:t>
                      </a:r>
                      <a:r>
                        <a:rPr lang="ja-JP" altLang="en-US" sz="1200" u="none" strike="noStrike" dirty="0">
                          <a:effectLst/>
                        </a:rPr>
                        <a:t>年</a:t>
                      </a:r>
                      <a:r>
                        <a:rPr lang="en-US" altLang="ja-JP" sz="1200" u="none" strike="noStrike" dirty="0">
                          <a:effectLst/>
                        </a:rPr>
                        <a:t>6</a:t>
                      </a:r>
                      <a:r>
                        <a:rPr lang="ja-JP" altLang="en-US" sz="1200" u="none" strike="noStrike" dirty="0">
                          <a:effectLst/>
                        </a:rPr>
                        <a:t>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8407009"/>
                  </a:ext>
                </a:extLst>
              </a:tr>
              <a:tr h="327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ECMAScript2020(ES11)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200" u="none" strike="noStrike" dirty="0" smtClean="0">
                          <a:effectLst/>
                        </a:rPr>
                        <a:t>2020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年</a:t>
                      </a:r>
                      <a:r>
                        <a:rPr lang="en-US" altLang="ja-JP" sz="1200" u="none" strike="noStrike" dirty="0">
                          <a:effectLst/>
                        </a:rPr>
                        <a:t>6</a:t>
                      </a:r>
                      <a:r>
                        <a:rPr lang="ja-JP" altLang="en-US" sz="1200" u="none" strike="noStrike" dirty="0">
                          <a:effectLst/>
                        </a:rPr>
                        <a:t>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8005064"/>
                  </a:ext>
                </a:extLst>
              </a:tr>
            </a:tbl>
          </a:graphicData>
        </a:graphic>
      </p:graphicFrame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989" y="3089533"/>
            <a:ext cx="4467849" cy="2333951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5832989" y="5745859"/>
            <a:ext cx="3254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https://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caniuse.com</a:t>
            </a:r>
            <a:endParaRPr kumimoji="1" lang="ja-JP" altLang="en-US" sz="1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4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Typescpript</a:t>
            </a:r>
            <a:r>
              <a:rPr kumimoji="1" lang="ja-JP" altLang="en-US" dirty="0" smtClean="0"/>
              <a:t>と</a:t>
            </a:r>
            <a:r>
              <a:rPr lang="en-US" altLang="ja-JP" b="0" dirty="0"/>
              <a:t>ECMAScript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 © 2021_2025 DIGITAL VORN Co., Ltd.  All rights reserved.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8B9BDC-F407-E941-AD1A-1D4581D1061C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 smtClean="0"/>
              <a:t>スーパーセットの</a:t>
            </a:r>
            <a:r>
              <a:rPr lang="en-US" altLang="ja-JP" sz="2000" dirty="0" err="1" smtClean="0"/>
              <a:t>Typescpript</a:t>
            </a:r>
            <a:r>
              <a:rPr lang="ja-JP" altLang="en-US" sz="2000" dirty="0" smtClean="0"/>
              <a:t>として、</a:t>
            </a:r>
            <a:r>
              <a:rPr lang="en-US" altLang="ja-JP" sz="2000" dirty="0"/>
              <a:t> </a:t>
            </a:r>
            <a:r>
              <a:rPr lang="ja-JP" altLang="en-US" sz="2000" dirty="0" smtClean="0"/>
              <a:t>コンパイルは</a:t>
            </a:r>
            <a:r>
              <a:rPr lang="en-US" altLang="ja-JP" sz="2000" dirty="0" smtClean="0"/>
              <a:t>ES</a:t>
            </a:r>
            <a:r>
              <a:rPr lang="ja-JP" altLang="en-US" sz="2000" dirty="0" smtClean="0"/>
              <a:t>５</a:t>
            </a:r>
            <a:r>
              <a:rPr lang="ja-JP" altLang="en-US" sz="2000" dirty="0"/>
              <a:t>か</a:t>
            </a:r>
            <a:r>
              <a:rPr lang="en-US" altLang="ja-JP" sz="2000" dirty="0" smtClean="0"/>
              <a:t>ES6</a:t>
            </a:r>
            <a:r>
              <a:rPr lang="ja-JP" altLang="en-US" sz="2000" dirty="0" err="1"/>
              <a:t>か</a:t>
            </a:r>
            <a:r>
              <a:rPr lang="ja-JP" altLang="en-US" sz="2000" dirty="0" err="1" smtClean="0"/>
              <a:t>簡</a:t>
            </a:r>
            <a:r>
              <a:rPr lang="ja-JP" altLang="en-US" sz="2000" dirty="0" smtClean="0"/>
              <a:t>単に選択できる。</a:t>
            </a:r>
            <a:endParaRPr lang="en-US" altLang="ja-JP" sz="2000" dirty="0" smtClean="0"/>
          </a:p>
          <a:p>
            <a:pPr marL="3657600" lvl="8" indent="0">
              <a:lnSpc>
                <a:spcPct val="150000"/>
              </a:lnSpc>
              <a:buNone/>
            </a:pPr>
            <a:r>
              <a:rPr lang="ja-JP" altLang="en-US" sz="2200" dirty="0" smtClean="0"/>
              <a:t>　　　</a:t>
            </a:r>
            <a:r>
              <a:rPr lang="en-US" altLang="ja-JP" sz="2200" dirty="0" smtClean="0"/>
              <a:t> </a:t>
            </a:r>
            <a:r>
              <a:rPr lang="en-US" altLang="ja-JP" sz="2200" dirty="0" err="1" smtClean="0"/>
              <a:t>tsconfig.json</a:t>
            </a:r>
            <a:r>
              <a:rPr lang="en-US" altLang="ja-JP" sz="2200" dirty="0" smtClean="0"/>
              <a:t> </a:t>
            </a:r>
            <a:r>
              <a:rPr lang="ja-JP" altLang="en-US" sz="2200" dirty="0" smtClean="0"/>
              <a:t>＝＞　　　　　　</a:t>
            </a:r>
            <a:endParaRPr kumimoji="1" lang="ja-JP" altLang="en-US" sz="2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44" y="2078459"/>
            <a:ext cx="3881272" cy="394344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020" y="1819614"/>
            <a:ext cx="2324424" cy="39058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576" y="2444059"/>
            <a:ext cx="2867425" cy="12288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132" y="4795760"/>
            <a:ext cx="2753109" cy="117173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1485" y="4795760"/>
            <a:ext cx="3981458" cy="1357444"/>
          </a:xfrm>
          <a:prstGeom prst="rect">
            <a:avLst/>
          </a:prstGeom>
        </p:spPr>
      </p:pic>
      <p:cxnSp>
        <p:nvCxnSpPr>
          <p:cNvPr id="11" name="直線矢印コネクタ 10"/>
          <p:cNvCxnSpPr>
            <a:stCxn id="8" idx="2"/>
            <a:endCxn id="9" idx="0"/>
          </p:cNvCxnSpPr>
          <p:nvPr/>
        </p:nvCxnSpPr>
        <p:spPr>
          <a:xfrm flipH="1">
            <a:off x="6490687" y="3672955"/>
            <a:ext cx="1522602" cy="112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8" idx="2"/>
            <a:endCxn id="10" idx="0"/>
          </p:cNvCxnSpPr>
          <p:nvPr/>
        </p:nvCxnSpPr>
        <p:spPr>
          <a:xfrm>
            <a:off x="8013289" y="3672955"/>
            <a:ext cx="2028925" cy="112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6165731" y="3981257"/>
            <a:ext cx="88490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</a:t>
            </a:r>
            <a:r>
              <a:rPr lang="en-US" altLang="ja-JP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ja-JP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9157311" y="3981257"/>
            <a:ext cx="88490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ES5</a:t>
            </a:r>
            <a:endParaRPr lang="ja-JP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400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Typescpript</a:t>
            </a:r>
            <a:r>
              <a:rPr lang="ja-JP" altLang="en-US" dirty="0" smtClean="0"/>
              <a:t>のコンパイル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2590800" y="6597539"/>
            <a:ext cx="5562600" cy="250630"/>
          </a:xfrm>
        </p:spPr>
        <p:txBody>
          <a:bodyPr/>
          <a:lstStyle/>
          <a:p>
            <a:r>
              <a:rPr lang="en-US" altLang="ja-JP" dirty="0" smtClean="0"/>
              <a:t>Copyright © 2021_2025 DIGITAL VORN Co., Ltd.  All rights reserved.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8B9BDC-F407-E941-AD1A-1D4581D1061C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sz="2000" dirty="0" err="1" smtClean="0"/>
              <a:t>Typescpript</a:t>
            </a:r>
            <a:r>
              <a:rPr lang="ja-JP" altLang="en-US" sz="2000" dirty="0" smtClean="0"/>
              <a:t>のコンパイルは単純である、</a:t>
            </a:r>
            <a:r>
              <a:rPr lang="en-US" altLang="ja-JP" sz="2000" dirty="0" smtClean="0"/>
              <a:t>JS</a:t>
            </a:r>
            <a:r>
              <a:rPr lang="ja-JP" altLang="en-US" sz="2000" dirty="0" smtClean="0"/>
              <a:t>を生成する。</a:t>
            </a: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endParaRPr kumimoji="1" lang="ja-JP" altLang="en-US" sz="20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348" y="1896852"/>
            <a:ext cx="6096851" cy="151468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30943" y="2457769"/>
            <a:ext cx="332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</a:t>
            </a:r>
            <a:r>
              <a:rPr lang="en-US" altLang="ja-JP" b="1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Cmd</a:t>
            </a:r>
            <a:r>
              <a:rPr lang="ja-JP" altLang="en-US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：　</a:t>
            </a:r>
            <a:r>
              <a:rPr lang="en-US" altLang="ja-JP" b="1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npx</a:t>
            </a:r>
            <a:r>
              <a:rPr lang="en-US" altLang="ja-JP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b="1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tsc</a:t>
            </a:r>
            <a:r>
              <a:rPr lang="en-US" altLang="ja-JP" b="1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b="1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index.ts</a:t>
            </a:r>
            <a:endParaRPr kumimoji="1" lang="ja-JP" altLang="en-US" b="1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40" y="3366910"/>
            <a:ext cx="3943900" cy="208626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529" y="3395261"/>
            <a:ext cx="3659852" cy="2108002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>
            <a:off x="5201265" y="4198374"/>
            <a:ext cx="1435509" cy="452284"/>
          </a:xfrm>
          <a:prstGeom prst="righ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5201265" y="4001729"/>
            <a:ext cx="1651819" cy="648929"/>
          </a:xfrm>
          <a:prstGeom prst="righ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コンパイル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59740" y="5659071"/>
            <a:ext cx="5472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コンパイルした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JS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TS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は同じフォルダに入れば</a:t>
            </a:r>
            <a:r>
              <a:rPr lang="en-US" altLang="ja-JP" sz="1400" dirty="0"/>
              <a:t>Duplicate function </a:t>
            </a:r>
            <a:r>
              <a:rPr lang="en-US" altLang="ja-JP" sz="1400" dirty="0" smtClean="0"/>
              <a:t>implementation</a:t>
            </a:r>
            <a:r>
              <a:rPr lang="ja-JP" altLang="en-US" sz="1400" dirty="0" smtClean="0"/>
              <a:t>の提示が出ているが、影響はない。</a:t>
            </a:r>
            <a:endParaRPr kumimoji="1" lang="ja-JP" altLang="en-US" sz="1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735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Vorn_WV">
  <a:themeElements>
    <a:clrScheme name="DigitalVorn">
      <a:dk1>
        <a:srgbClr val="000000"/>
      </a:dk1>
      <a:lt1>
        <a:srgbClr val="FFFFFF"/>
      </a:lt1>
      <a:dk2>
        <a:srgbClr val="FFFFCC"/>
      </a:dk2>
      <a:lt2>
        <a:srgbClr val="CCCCFF"/>
      </a:lt2>
      <a:accent1>
        <a:srgbClr val="1F2A66"/>
      </a:accent1>
      <a:accent2>
        <a:srgbClr val="1D2088"/>
      </a:accent2>
      <a:accent3>
        <a:srgbClr val="008ED3"/>
      </a:accent3>
      <a:accent4>
        <a:srgbClr val="009E96"/>
      </a:accent4>
      <a:accent5>
        <a:srgbClr val="FF0000"/>
      </a:accent5>
      <a:accent6>
        <a:srgbClr val="F39800"/>
      </a:accent6>
      <a:hlink>
        <a:srgbClr val="CCCCFF"/>
      </a:hlink>
      <a:folHlink>
        <a:srgbClr val="A0328C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dirty="0" smtClean="0">
            <a:latin typeface="ＭＳ Ｐゴシック" panose="020B0600070205080204" pitchFamily="50" charset="-128"/>
            <a:ea typeface="ＭＳ Ｐゴシック" panose="020B060007020508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1" id="{FDB0C22C-28CE-462A-8BA6-1302E00E51C5}" vid="{16F9CAA1-04D5-4CC7-B4C4-F12B4FDD54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7E69A19888A9E449045AB73C96C6EBC" ma:contentTypeVersion="9" ma:contentTypeDescription="新しいドキュメントを作成します。" ma:contentTypeScope="" ma:versionID="8dce63c4cb66c7769866bc11230c93e1">
  <xsd:schema xmlns:xsd="http://www.w3.org/2001/XMLSchema" xmlns:xs="http://www.w3.org/2001/XMLSchema" xmlns:p="http://schemas.microsoft.com/office/2006/metadata/properties" xmlns:ns2="5c20f83a-4492-4c6c-94f3-9427d38de25d" xmlns:ns3="2ff3c8b0-c7d0-4f0d-adab-480e37cad78a" targetNamespace="http://schemas.microsoft.com/office/2006/metadata/properties" ma:root="true" ma:fieldsID="4e6d1f6228a781aa770e6a582856abe5" ns2:_="" ns3:_="">
    <xsd:import namespace="5c20f83a-4492-4c6c-94f3-9427d38de25d"/>
    <xsd:import namespace="2ff3c8b0-c7d0-4f0d-adab-480e37cad7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20f83a-4492-4c6c-94f3-9427d38d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f3c8b0-c7d0-4f0d-adab-480e37cad78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1ADB3D-8160-4786-8E54-43ADF4FF57FF}">
  <ds:schemaRefs>
    <ds:schemaRef ds:uri="d7d73b4f-8774-46c9-a1a1-5c62c55ddd09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119bd080-b83f-4f58-b388-287d6d7629a5"/>
  </ds:schemaRefs>
</ds:datastoreItem>
</file>

<file path=customXml/itemProps2.xml><?xml version="1.0" encoding="utf-8"?>
<ds:datastoreItem xmlns:ds="http://schemas.openxmlformats.org/officeDocument/2006/customXml" ds:itemID="{BF32BF95-9C01-4E09-97C9-8B37CC5BBF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0A536F-252D-45A2-84E3-E0E81141629B}"/>
</file>

<file path=docProps/app.xml><?xml version="1.0" encoding="utf-8"?>
<Properties xmlns="http://schemas.openxmlformats.org/officeDocument/2006/extended-properties" xmlns:vt="http://schemas.openxmlformats.org/officeDocument/2006/docPropsVTypes">
  <Template>vorn_template_ptt_backwhiteV</Template>
  <TotalTime>20912</TotalTime>
  <Words>1245</Words>
  <Application>Microsoft Office PowerPoint</Application>
  <PresentationFormat>ワイド画面</PresentationFormat>
  <Paragraphs>280</Paragraphs>
  <Slides>19</Slides>
  <Notes>10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0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ＭＳ Ｐゴシック</vt:lpstr>
      <vt:lpstr>新細明體</vt:lpstr>
      <vt:lpstr>游ゴシック</vt:lpstr>
      <vt:lpstr>游ゴシック Medium</vt:lpstr>
      <vt:lpstr>Arial</vt:lpstr>
      <vt:lpstr>Consolas</vt:lpstr>
      <vt:lpstr>DigitalVorn_WV</vt:lpstr>
      <vt:lpstr>TypeScriptについて</vt:lpstr>
      <vt:lpstr>TypeScriptとは？</vt:lpstr>
      <vt:lpstr>TypeScriptを使う理由の１-1</vt:lpstr>
      <vt:lpstr>TypeScriptを使う理由の1-2</vt:lpstr>
      <vt:lpstr>TypeScriptを使う理由の2</vt:lpstr>
      <vt:lpstr>TypeScriptを使う理由の他</vt:lpstr>
      <vt:lpstr>ECMAScript(ES)とは？</vt:lpstr>
      <vt:lpstr>TypescpriptとECMAScript</vt:lpstr>
      <vt:lpstr>Typescpriptのコンパイル</vt:lpstr>
      <vt:lpstr>JavaScriptのコンパイル</vt:lpstr>
      <vt:lpstr>Typescpriptの型</vt:lpstr>
      <vt:lpstr>TypeScript環境設定の1</vt:lpstr>
      <vt:lpstr>TypeScript環境設定の2</vt:lpstr>
      <vt:lpstr>簡単の実例を作成の１</vt:lpstr>
      <vt:lpstr>簡単の実例を作成の２</vt:lpstr>
      <vt:lpstr>簡単の実例を作成の３</vt:lpstr>
      <vt:lpstr>簡単の実例を作成の４</vt:lpstr>
      <vt:lpstr>簡単の実例を作成の５</vt:lpstr>
      <vt:lpstr>簡単の実例を作成の６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水吐 美帆（miho-mizuhaki）</dc:creator>
  <cp:lastModifiedBy>user</cp:lastModifiedBy>
  <cp:revision>215</cp:revision>
  <dcterms:created xsi:type="dcterms:W3CDTF">2021-07-21T04:03:49Z</dcterms:created>
  <dcterms:modified xsi:type="dcterms:W3CDTF">2021-11-24T07:23:39Z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0x01010037E69A19888A9E449045AB73C96C6EBC</vt:lpwstr>
  </property>
</Properties>
</file>