
<file path=[Content_Types].xml><?xml version="1.0" encoding="utf-8"?>
<Types xmlns="http://schemas.openxmlformats.org/package/2006/content-types">
  <Default Extension="avif" ContentType="image/av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8"/>
  </p:notesMasterIdLst>
  <p:handoutMasterIdLst>
    <p:handoutMasterId r:id="rId49"/>
  </p:handoutMasterIdLst>
  <p:sldIdLst>
    <p:sldId id="256" r:id="rId5"/>
    <p:sldId id="266" r:id="rId6"/>
    <p:sldId id="299" r:id="rId7"/>
    <p:sldId id="305" r:id="rId8"/>
    <p:sldId id="306" r:id="rId9"/>
    <p:sldId id="274" r:id="rId10"/>
    <p:sldId id="271" r:id="rId11"/>
    <p:sldId id="301" r:id="rId12"/>
    <p:sldId id="307" r:id="rId13"/>
    <p:sldId id="308" r:id="rId14"/>
    <p:sldId id="309" r:id="rId15"/>
    <p:sldId id="310" r:id="rId16"/>
    <p:sldId id="284" r:id="rId17"/>
    <p:sldId id="303" r:id="rId18"/>
    <p:sldId id="312" r:id="rId19"/>
    <p:sldId id="311" r:id="rId20"/>
    <p:sldId id="314" r:id="rId21"/>
    <p:sldId id="320" r:id="rId22"/>
    <p:sldId id="315" r:id="rId23"/>
    <p:sldId id="316" r:id="rId24"/>
    <p:sldId id="317" r:id="rId25"/>
    <p:sldId id="318" r:id="rId26"/>
    <p:sldId id="319" r:id="rId27"/>
    <p:sldId id="323" r:id="rId28"/>
    <p:sldId id="321" r:id="rId29"/>
    <p:sldId id="324" r:id="rId30"/>
    <p:sldId id="325" r:id="rId31"/>
    <p:sldId id="326" r:id="rId32"/>
    <p:sldId id="327" r:id="rId33"/>
    <p:sldId id="328" r:id="rId34"/>
    <p:sldId id="329" r:id="rId35"/>
    <p:sldId id="330" r:id="rId36"/>
    <p:sldId id="332" r:id="rId37"/>
    <p:sldId id="331" r:id="rId38"/>
    <p:sldId id="333" r:id="rId39"/>
    <p:sldId id="334" r:id="rId40"/>
    <p:sldId id="335" r:id="rId41"/>
    <p:sldId id="336" r:id="rId42"/>
    <p:sldId id="337" r:id="rId43"/>
    <p:sldId id="295" r:id="rId44"/>
    <p:sldId id="338" r:id="rId45"/>
    <p:sldId id="339" r:id="rId46"/>
    <p:sldId id="34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460"/>
    <a:srgbClr val="404040"/>
    <a:srgbClr val="00C8C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66" d="100"/>
          <a:sy n="66" d="100"/>
        </p:scale>
        <p:origin x="668" y="44"/>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6/1/2023</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6/1/2023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3156436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1931168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15</a:t>
            </a:fld>
            <a:endParaRPr lang="en-US" dirty="0"/>
          </a:p>
        </p:txBody>
      </p:sp>
    </p:spTree>
    <p:extLst>
      <p:ext uri="{BB962C8B-B14F-4D97-AF65-F5344CB8AC3E}">
        <p14:creationId xmlns:p14="http://schemas.microsoft.com/office/powerpoint/2010/main" val="4015368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16</a:t>
            </a:fld>
            <a:endParaRPr lang="en-US" dirty="0"/>
          </a:p>
        </p:txBody>
      </p:sp>
    </p:spTree>
    <p:extLst>
      <p:ext uri="{BB962C8B-B14F-4D97-AF65-F5344CB8AC3E}">
        <p14:creationId xmlns:p14="http://schemas.microsoft.com/office/powerpoint/2010/main" val="1963156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40</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1524215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894414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4063588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1666885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3414290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10</a:t>
            </a:fld>
            <a:endParaRPr lang="en-US" dirty="0"/>
          </a:p>
        </p:txBody>
      </p:sp>
    </p:spTree>
    <p:extLst>
      <p:ext uri="{BB962C8B-B14F-4D97-AF65-F5344CB8AC3E}">
        <p14:creationId xmlns:p14="http://schemas.microsoft.com/office/powerpoint/2010/main" val="2620390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r>
              <a:rPr lang="en-US">
                <a:solidFill>
                  <a:srgbClr val="FFFFFF"/>
                </a:solidFill>
                <a:effectLst>
                  <a:outerShdw blurRad="50800" dist="38100" dir="2700000" algn="tl" rotWithShape="0">
                    <a:prstClr val="black">
                      <a:alpha val="43000"/>
                    </a:prstClr>
                  </a:outerShdw>
                </a:effectLst>
              </a:rPr>
              <a:t>2/1/20XX</a:t>
            </a:r>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2/1/20XX</a:t>
            </a:r>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2/1/20XX</a:t>
            </a:r>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r>
              <a:rPr lang="en-US"/>
              <a:t>2/1/20XX</a:t>
            </a:r>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a:t>2/1/20XX</a:t>
            </a:r>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a:t>2/1/20XX</a:t>
            </a:r>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r>
              <a:rPr lang="en-US">
                <a:solidFill>
                  <a:schemeClr val="tx2"/>
                </a:solidFill>
              </a:rPr>
              <a:t>2/1/20XX</a:t>
            </a:r>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a:t>2/1/20XX</a:t>
            </a:r>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2/1/20XX</a:t>
            </a:r>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2.av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3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029903" y="1057275"/>
            <a:ext cx="5830033" cy="2173288"/>
          </a:xfrm>
        </p:spPr>
        <p:txBody>
          <a:bodyPr vert="horz" lIns="109728" tIns="109728" rIns="109728" bIns="91440" rtlCol="0" anchor="ctr">
            <a:noAutofit/>
          </a:bodyPr>
          <a:lstStyle/>
          <a:p>
            <a:r>
              <a:rPr lang="en-US" sz="2000" dirty="0">
                <a:solidFill>
                  <a:srgbClr val="00C8C6"/>
                </a:solidFill>
              </a:rPr>
              <a:t>Boosting Business </a:t>
            </a:r>
            <a:r>
              <a:rPr lang="en-US" sz="2000" dirty="0"/>
              <a:t>in Banking: Harnessing Machine Learning to Solve Customer </a:t>
            </a:r>
            <a:r>
              <a:rPr lang="en-US" sz="2000" dirty="0">
                <a:solidFill>
                  <a:srgbClr val="00C8C6"/>
                </a:solidFill>
              </a:rPr>
              <a:t>Churn</a:t>
            </a:r>
            <a:endParaRPr lang="en-US" sz="2000" dirty="0"/>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
        <p:nvSpPr>
          <p:cNvPr id="5" name="Date Placeholder 4">
            <a:extLst>
              <a:ext uri="{FF2B5EF4-FFF2-40B4-BE49-F238E27FC236}">
                <a16:creationId xmlns:a16="http://schemas.microsoft.com/office/drawing/2014/main" id="{63029686-87BE-4E75-8373-8D06DD4412B3}"/>
              </a:ext>
            </a:extLst>
          </p:cNvPr>
          <p:cNvSpPr>
            <a:spLocks noGrp="1"/>
          </p:cNvSpPr>
          <p:nvPr>
            <p:ph type="dt" sz="half" idx="10"/>
          </p:nvPr>
        </p:nvSpPr>
        <p:spPr/>
        <p:txBody>
          <a:bodyPr/>
          <a:lstStyle/>
          <a:p>
            <a:pPr algn="l"/>
            <a:r>
              <a:rPr lang="en-US">
                <a:solidFill>
                  <a:srgbClr val="FFFFFF"/>
                </a:solidFill>
                <a:effectLst>
                  <a:outerShdw blurRad="50800" dist="38100" dir="2700000" algn="tl" rotWithShape="0">
                    <a:prstClr val="black">
                      <a:alpha val="43000"/>
                    </a:prstClr>
                  </a:outerShdw>
                </a:effectLst>
              </a:rPr>
              <a:t>2/1/20XX</a:t>
            </a:r>
            <a:endParaRPr lang="en-US" dirty="0">
              <a:solidFill>
                <a:srgbClr val="FFFFFF"/>
              </a:solidFill>
              <a:effectLst>
                <a:outerShdw blurRad="50800" dist="38100" dir="2700000" algn="tl" rotWithShape="0">
                  <a:prstClr val="black">
                    <a:alpha val="43000"/>
                  </a:prstClr>
                </a:outerShdw>
              </a:effectLst>
            </a:endParaRPr>
          </a:p>
        </p:txBody>
      </p:sp>
      <p:sp>
        <p:nvSpPr>
          <p:cNvPr id="6" name="Footer Placeholder 5">
            <a:extLst>
              <a:ext uri="{FF2B5EF4-FFF2-40B4-BE49-F238E27FC236}">
                <a16:creationId xmlns:a16="http://schemas.microsoft.com/office/drawing/2014/main" id="{112A0352-7A16-48F0-9C66-57C647D319F8}"/>
              </a:ext>
            </a:extLst>
          </p:cNvPr>
          <p:cNvSpPr>
            <a:spLocks noGrp="1"/>
          </p:cNvSpPr>
          <p:nvPr>
            <p:ph type="ftr" sz="quarter" idx="11"/>
          </p:nvPr>
        </p:nvSpPr>
        <p:spPr>
          <a:xfrm>
            <a:off x="1546167" y="4815681"/>
            <a:ext cx="4797504" cy="457200"/>
          </a:xfrm>
        </p:spPr>
        <p:txBody>
          <a:bodyPr/>
          <a:lstStyle/>
          <a:p>
            <a:pPr marL="0" lvl="0" indent="0" algn="ctr" rtl="0">
              <a:spcBef>
                <a:spcPts val="0"/>
              </a:spcBef>
              <a:spcAft>
                <a:spcPts val="0"/>
              </a:spcAft>
              <a:buNone/>
            </a:pPr>
            <a:r>
              <a:rPr lang="en-ID" sz="2000" b="1" dirty="0"/>
              <a:t>MACHINE </a:t>
            </a:r>
            <a:r>
              <a:rPr lang="en-ID" sz="2000" b="1" dirty="0">
                <a:solidFill>
                  <a:srgbClr val="00C8C6"/>
                </a:solidFill>
              </a:rPr>
              <a:t>LEARNING</a:t>
            </a:r>
          </a:p>
        </p:txBody>
      </p:sp>
      <p:sp>
        <p:nvSpPr>
          <p:cNvPr id="9" name="Slide Number Placeholder 8">
            <a:extLst>
              <a:ext uri="{FF2B5EF4-FFF2-40B4-BE49-F238E27FC236}">
                <a16:creationId xmlns:a16="http://schemas.microsoft.com/office/drawing/2014/main" id="{8933138F-06C1-46B9-8F23-C4B5783F6C5F}"/>
              </a:ext>
            </a:extLst>
          </p:cNvPr>
          <p:cNvSpPr>
            <a:spLocks noGrp="1"/>
          </p:cNvSpPr>
          <p:nvPr>
            <p:ph type="sldNum" sz="quarter" idx="12"/>
          </p:nvPr>
        </p:nvSpPr>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1</a:t>
            </a:fld>
            <a:endParaRPr lang="en-US" dirty="0">
              <a:solidFill>
                <a:srgbClr val="FFFFFF"/>
              </a:solidFill>
              <a:effectLst>
                <a:outerShdw blurRad="50800" dist="38100" dir="2700000" algn="tl" rotWithShape="0">
                  <a:prstClr val="black">
                    <a:alpha val="43000"/>
                  </a:prstClr>
                </a:outerShdw>
              </a:effectLst>
            </a:endParaRPr>
          </a:p>
        </p:txBody>
      </p:sp>
      <p:sp>
        <p:nvSpPr>
          <p:cNvPr id="2" name="Subtitle 7">
            <a:extLst>
              <a:ext uri="{FF2B5EF4-FFF2-40B4-BE49-F238E27FC236}">
                <a16:creationId xmlns:a16="http://schemas.microsoft.com/office/drawing/2014/main" id="{09B0F087-6788-780F-02BE-365A071E09E8}"/>
              </a:ext>
            </a:extLst>
          </p:cNvPr>
          <p:cNvSpPr txBox="1">
            <a:spLocks/>
          </p:cNvSpPr>
          <p:nvPr/>
        </p:nvSpPr>
        <p:spPr>
          <a:xfrm>
            <a:off x="1029903" y="2970186"/>
            <a:ext cx="4985065" cy="657252"/>
          </a:xfrm>
          <a:prstGeom prst="rect">
            <a:avLst/>
          </a:prstGeom>
        </p:spPr>
        <p:txBody>
          <a:bodyPr vert="horz" lIns="109728" tIns="109728" rIns="109728" bIns="91440" rtlCol="0" anchor="t">
            <a:normAutofit/>
          </a:bodyPr>
          <a:lstStyle>
            <a:lvl1pPr marL="0" indent="0" algn="l" defTabSz="914400" rtl="0" eaLnBrk="1" latinLnBrk="0" hangingPunct="1">
              <a:lnSpc>
                <a:spcPct val="140000"/>
              </a:lnSpc>
              <a:spcBef>
                <a:spcPts val="930"/>
              </a:spcBef>
              <a:buFont typeface="Corbel" panose="020B0503020204020204" pitchFamily="34" charset="0"/>
              <a:buNone/>
              <a:defRPr sz="24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spcBef>
                <a:spcPts val="0"/>
              </a:spcBef>
            </a:pPr>
            <a:r>
              <a:rPr lang="en-ID" sz="1400" dirty="0">
                <a:solidFill>
                  <a:schemeClr val="bg1"/>
                </a:solidFill>
              </a:rPr>
              <a:t>Created by : Pompy </a:t>
            </a:r>
            <a:r>
              <a:rPr lang="en-ID" sz="1400" dirty="0" err="1">
                <a:solidFill>
                  <a:schemeClr val="bg1"/>
                </a:solidFill>
              </a:rPr>
              <a:t>Mandislian</a:t>
            </a:r>
            <a:endParaRPr lang="en-ID" sz="1400" dirty="0">
              <a:solidFill>
                <a:schemeClr val="bg1"/>
              </a:solidFill>
            </a:endParaRP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029904" y="4872251"/>
            <a:ext cx="11386686" cy="1030360"/>
          </a:xfrm>
        </p:spPr>
        <p:txBody>
          <a:bodyPr>
            <a:noAutofit/>
          </a:bodyPr>
          <a:lstStyle/>
          <a:p>
            <a:r>
              <a:rPr lang="en-ID" sz="3200" dirty="0"/>
              <a:t>ARCHITECTURE – MODELING</a:t>
            </a:r>
            <a:endParaRPr lang="en-US" sz="3200" dirty="0"/>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pic>
        <p:nvPicPr>
          <p:cNvPr id="3" name="Picture 2">
            <a:extLst>
              <a:ext uri="{FF2B5EF4-FFF2-40B4-BE49-F238E27FC236}">
                <a16:creationId xmlns:a16="http://schemas.microsoft.com/office/drawing/2014/main" id="{0CEBC1C9-CE78-E426-39D7-7B353D316A2D}"/>
              </a:ext>
            </a:extLst>
          </p:cNvPr>
          <p:cNvPicPr>
            <a:picLocks noChangeAspect="1"/>
          </p:cNvPicPr>
          <p:nvPr/>
        </p:nvPicPr>
        <p:blipFill>
          <a:blip r:embed="rId3"/>
          <a:stretch>
            <a:fillRect/>
          </a:stretch>
        </p:blipFill>
        <p:spPr>
          <a:xfrm>
            <a:off x="2787863" y="955389"/>
            <a:ext cx="7302875" cy="3352972"/>
          </a:xfrm>
          <a:prstGeom prst="rect">
            <a:avLst/>
          </a:prstGeom>
        </p:spPr>
      </p:pic>
    </p:spTree>
    <p:extLst>
      <p:ext uri="{BB962C8B-B14F-4D97-AF65-F5344CB8AC3E}">
        <p14:creationId xmlns:p14="http://schemas.microsoft.com/office/powerpoint/2010/main" val="28520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029904" y="4872251"/>
            <a:ext cx="11386686" cy="1030360"/>
          </a:xfrm>
        </p:spPr>
        <p:txBody>
          <a:bodyPr>
            <a:noAutofit/>
          </a:bodyPr>
          <a:lstStyle/>
          <a:p>
            <a:r>
              <a:rPr lang="en-ID" sz="3200" dirty="0"/>
              <a:t>ARCHITECTURE – PYTEST</a:t>
            </a:r>
            <a:endParaRPr lang="en-US" sz="3200" dirty="0"/>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pic>
        <p:nvPicPr>
          <p:cNvPr id="2" name="Picture 1">
            <a:extLst>
              <a:ext uri="{FF2B5EF4-FFF2-40B4-BE49-F238E27FC236}">
                <a16:creationId xmlns:a16="http://schemas.microsoft.com/office/drawing/2014/main" id="{D3AD9D95-E1CF-F81B-ED0F-7A02BAC762D6}"/>
              </a:ext>
            </a:extLst>
          </p:cNvPr>
          <p:cNvPicPr>
            <a:picLocks noChangeAspect="1"/>
          </p:cNvPicPr>
          <p:nvPr/>
        </p:nvPicPr>
        <p:blipFill>
          <a:blip r:embed="rId3"/>
          <a:stretch>
            <a:fillRect/>
          </a:stretch>
        </p:blipFill>
        <p:spPr>
          <a:xfrm>
            <a:off x="2439614" y="1370360"/>
            <a:ext cx="7892681" cy="2171773"/>
          </a:xfrm>
          <a:prstGeom prst="rect">
            <a:avLst/>
          </a:prstGeom>
        </p:spPr>
      </p:pic>
    </p:spTree>
    <p:extLst>
      <p:ext uri="{BB962C8B-B14F-4D97-AF65-F5344CB8AC3E}">
        <p14:creationId xmlns:p14="http://schemas.microsoft.com/office/powerpoint/2010/main" val="233952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029904" y="4872251"/>
            <a:ext cx="11386686" cy="1030360"/>
          </a:xfrm>
        </p:spPr>
        <p:txBody>
          <a:bodyPr>
            <a:noAutofit/>
          </a:bodyPr>
          <a:lstStyle/>
          <a:p>
            <a:r>
              <a:rPr lang="en-ID" sz="2800" dirty="0"/>
              <a:t>ARCHITECTURE – FASTAPI AND STREAMLIT</a:t>
            </a:r>
            <a:endParaRPr lang="en-US" sz="3200" dirty="0"/>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pic>
        <p:nvPicPr>
          <p:cNvPr id="3" name="Picture 2">
            <a:extLst>
              <a:ext uri="{FF2B5EF4-FFF2-40B4-BE49-F238E27FC236}">
                <a16:creationId xmlns:a16="http://schemas.microsoft.com/office/drawing/2014/main" id="{A727DAD8-A61A-BEE9-391C-0204D573E5BE}"/>
              </a:ext>
            </a:extLst>
          </p:cNvPr>
          <p:cNvPicPr>
            <a:picLocks noChangeAspect="1"/>
          </p:cNvPicPr>
          <p:nvPr/>
        </p:nvPicPr>
        <p:blipFill>
          <a:blip r:embed="rId3"/>
          <a:stretch>
            <a:fillRect/>
          </a:stretch>
        </p:blipFill>
        <p:spPr>
          <a:xfrm>
            <a:off x="4149207" y="1641055"/>
            <a:ext cx="3740342" cy="958899"/>
          </a:xfrm>
          <a:prstGeom prst="rect">
            <a:avLst/>
          </a:prstGeom>
        </p:spPr>
      </p:pic>
      <p:pic>
        <p:nvPicPr>
          <p:cNvPr id="4" name="Picture 3">
            <a:extLst>
              <a:ext uri="{FF2B5EF4-FFF2-40B4-BE49-F238E27FC236}">
                <a16:creationId xmlns:a16="http://schemas.microsoft.com/office/drawing/2014/main" id="{3FCCECC5-D6E2-69EC-0B6D-5A5873273110}"/>
              </a:ext>
            </a:extLst>
          </p:cNvPr>
          <p:cNvPicPr>
            <a:picLocks noChangeAspect="1"/>
          </p:cNvPicPr>
          <p:nvPr/>
        </p:nvPicPr>
        <p:blipFill>
          <a:blip r:embed="rId4"/>
          <a:stretch>
            <a:fillRect/>
          </a:stretch>
        </p:blipFill>
        <p:spPr>
          <a:xfrm>
            <a:off x="4155557" y="3006703"/>
            <a:ext cx="3733992" cy="844593"/>
          </a:xfrm>
          <a:prstGeom prst="rect">
            <a:avLst/>
          </a:prstGeom>
        </p:spPr>
      </p:pic>
      <p:sp>
        <p:nvSpPr>
          <p:cNvPr id="6" name="TextBox 5">
            <a:extLst>
              <a:ext uri="{FF2B5EF4-FFF2-40B4-BE49-F238E27FC236}">
                <a16:creationId xmlns:a16="http://schemas.microsoft.com/office/drawing/2014/main" id="{6E735E40-FC72-22D4-6B4B-E01CA24F0A69}"/>
              </a:ext>
            </a:extLst>
          </p:cNvPr>
          <p:cNvSpPr txBox="1"/>
          <p:nvPr/>
        </p:nvSpPr>
        <p:spPr>
          <a:xfrm>
            <a:off x="3986344" y="1234306"/>
            <a:ext cx="1095172" cy="369332"/>
          </a:xfrm>
          <a:prstGeom prst="rect">
            <a:avLst/>
          </a:prstGeom>
          <a:noFill/>
        </p:spPr>
        <p:txBody>
          <a:bodyPr wrap="none" rtlCol="0">
            <a:spAutoFit/>
          </a:bodyPr>
          <a:lstStyle/>
          <a:p>
            <a:r>
              <a:rPr lang="en-US" dirty="0" err="1">
                <a:solidFill>
                  <a:srgbClr val="595460"/>
                </a:solidFill>
                <a:latin typeface="Maven Pro" panose="020B0604020202020204" charset="0"/>
              </a:rPr>
              <a:t>FastApi</a:t>
            </a:r>
            <a:r>
              <a:rPr lang="en-US" dirty="0">
                <a:solidFill>
                  <a:srgbClr val="595460"/>
                </a:solidFill>
                <a:latin typeface="Maven Pro" panose="020B0604020202020204" charset="0"/>
              </a:rPr>
              <a:t> :</a:t>
            </a:r>
            <a:endParaRPr lang="en-ID" dirty="0">
              <a:solidFill>
                <a:srgbClr val="595460"/>
              </a:solidFill>
              <a:latin typeface="Maven Pro" panose="020B0604020202020204" charset="0"/>
            </a:endParaRPr>
          </a:p>
        </p:txBody>
      </p:sp>
      <p:sp>
        <p:nvSpPr>
          <p:cNvPr id="7" name="TextBox 6">
            <a:extLst>
              <a:ext uri="{FF2B5EF4-FFF2-40B4-BE49-F238E27FC236}">
                <a16:creationId xmlns:a16="http://schemas.microsoft.com/office/drawing/2014/main" id="{8FCBF433-62D3-1609-B9C7-93AD69B396D9}"/>
              </a:ext>
            </a:extLst>
          </p:cNvPr>
          <p:cNvSpPr txBox="1"/>
          <p:nvPr/>
        </p:nvSpPr>
        <p:spPr>
          <a:xfrm>
            <a:off x="3986344" y="2683946"/>
            <a:ext cx="1223412" cy="369332"/>
          </a:xfrm>
          <a:prstGeom prst="rect">
            <a:avLst/>
          </a:prstGeom>
          <a:noFill/>
        </p:spPr>
        <p:txBody>
          <a:bodyPr wrap="none" rtlCol="0">
            <a:spAutoFit/>
          </a:bodyPr>
          <a:lstStyle/>
          <a:p>
            <a:r>
              <a:rPr lang="en-US" dirty="0" err="1">
                <a:solidFill>
                  <a:srgbClr val="595460"/>
                </a:solidFill>
                <a:latin typeface="Maven Pro" panose="020B0604020202020204" charset="0"/>
              </a:rPr>
              <a:t>Streamlit</a:t>
            </a:r>
            <a:r>
              <a:rPr lang="en-US" dirty="0">
                <a:solidFill>
                  <a:srgbClr val="595460"/>
                </a:solidFill>
                <a:latin typeface="Maven Pro" panose="020B0604020202020204" charset="0"/>
              </a:rPr>
              <a:t> :</a:t>
            </a:r>
            <a:endParaRPr lang="en-ID" dirty="0">
              <a:solidFill>
                <a:srgbClr val="595460"/>
              </a:solidFill>
              <a:latin typeface="Maven Pro" panose="020B0604020202020204" charset="0"/>
            </a:endParaRPr>
          </a:p>
        </p:txBody>
      </p:sp>
    </p:spTree>
    <p:extLst>
      <p:ext uri="{BB962C8B-B14F-4D97-AF65-F5344CB8AC3E}">
        <p14:creationId xmlns:p14="http://schemas.microsoft.com/office/powerpoint/2010/main" val="257641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Placeholder 55" descr="Building Skyline">
            <a:extLst>
              <a:ext uri="{FF2B5EF4-FFF2-40B4-BE49-F238E27FC236}">
                <a16:creationId xmlns:a16="http://schemas.microsoft.com/office/drawing/2014/main" id="{8151A96E-A066-4899-8E11-03CDD28C550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p:nvSpPr>
          <p:cNvPr id="41" name="Title 40">
            <a:extLst>
              <a:ext uri="{FF2B5EF4-FFF2-40B4-BE49-F238E27FC236}">
                <a16:creationId xmlns:a16="http://schemas.microsoft.com/office/drawing/2014/main" id="{1B3AD758-B43F-43DC-8A29-B21D2FA57DB1}"/>
              </a:ext>
            </a:extLst>
          </p:cNvPr>
          <p:cNvSpPr>
            <a:spLocks noGrp="1"/>
          </p:cNvSpPr>
          <p:nvPr>
            <p:ph type="title"/>
          </p:nvPr>
        </p:nvSpPr>
        <p:spPr>
          <a:xfrm>
            <a:off x="0" y="3072864"/>
            <a:ext cx="4606535" cy="1277755"/>
          </a:xfrm>
        </p:spPr>
        <p:txBody>
          <a:bodyPr anchor="b">
            <a:noAutofit/>
          </a:bodyPr>
          <a:lstStyle/>
          <a:p>
            <a:r>
              <a:rPr lang="en-ID" sz="3200" dirty="0"/>
              <a:t>EXSPLORATORY </a:t>
            </a:r>
            <a:br>
              <a:rPr lang="en-ID" sz="3200" dirty="0"/>
            </a:br>
            <a:r>
              <a:rPr lang="en-ID" sz="3200" dirty="0"/>
              <a:t>DATA ANALYSIS</a:t>
            </a:r>
            <a:endParaRPr lang="en-US" sz="3200" dirty="0"/>
          </a:p>
        </p:txBody>
      </p:sp>
      <p:sp>
        <p:nvSpPr>
          <p:cNvPr id="24" name="Slide Number Placeholder 23">
            <a:extLst>
              <a:ext uri="{FF2B5EF4-FFF2-40B4-BE49-F238E27FC236}">
                <a16:creationId xmlns:a16="http://schemas.microsoft.com/office/drawing/2014/main" id="{8CCD3357-E9A1-4B6C-ACE7-EBAE9E70BFD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spTree>
    <p:extLst>
      <p:ext uri="{BB962C8B-B14F-4D97-AF65-F5344CB8AC3E}">
        <p14:creationId xmlns:p14="http://schemas.microsoft.com/office/powerpoint/2010/main" val="318511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Insight</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idx="15"/>
          </p:nvPr>
        </p:nvSpPr>
        <p:spPr>
          <a:xfrm>
            <a:off x="648935" y="1853254"/>
            <a:ext cx="9139958" cy="465155"/>
          </a:xfrm>
        </p:spPr>
        <p:txBody>
          <a:bodyPr>
            <a:noAutofit/>
          </a:bodyPr>
          <a:lstStyle/>
          <a:p>
            <a:pPr marL="114300"/>
            <a:r>
              <a:rPr lang="en-US" sz="2000" i="0" dirty="0">
                <a:solidFill>
                  <a:srgbClr val="595460"/>
                </a:solidFill>
                <a:effectLst/>
                <a:latin typeface="+mj-lt"/>
              </a:rPr>
              <a:t>What is obtained after conducting the analysis?</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sp>
        <p:nvSpPr>
          <p:cNvPr id="21" name="TextBox 20">
            <a:extLst>
              <a:ext uri="{FF2B5EF4-FFF2-40B4-BE49-F238E27FC236}">
                <a16:creationId xmlns:a16="http://schemas.microsoft.com/office/drawing/2014/main" id="{94B6B75B-ACB9-8FA4-81B9-28224C435E17}"/>
              </a:ext>
            </a:extLst>
          </p:cNvPr>
          <p:cNvSpPr txBox="1"/>
          <p:nvPr/>
        </p:nvSpPr>
        <p:spPr>
          <a:xfrm>
            <a:off x="834991" y="2600757"/>
            <a:ext cx="10900146" cy="1169551"/>
          </a:xfrm>
          <a:prstGeom prst="rect">
            <a:avLst/>
          </a:prstGeom>
          <a:noFill/>
        </p:spPr>
        <p:txBody>
          <a:bodyPr wrap="square">
            <a:spAutoFit/>
          </a:bodyPr>
          <a:lstStyle/>
          <a:p>
            <a:r>
              <a:rPr lang="en-ID" sz="1400" dirty="0" err="1"/>
              <a:t>Statistik</a:t>
            </a:r>
            <a:r>
              <a:rPr lang="en-ID" sz="1400" dirty="0"/>
              <a:t> </a:t>
            </a:r>
            <a:r>
              <a:rPr lang="en-ID" sz="1400" dirty="0" err="1"/>
              <a:t>Deskriptif</a:t>
            </a:r>
            <a:endParaRPr lang="en-ID" sz="1400" dirty="0"/>
          </a:p>
          <a:p>
            <a:r>
              <a:rPr lang="en-ID" sz="1400" dirty="0"/>
              <a:t>1. Churn have rerate balance &gt;= </a:t>
            </a:r>
            <a:r>
              <a:rPr lang="en-ID" sz="1400" dirty="0" err="1"/>
              <a:t>unchurn</a:t>
            </a:r>
            <a:r>
              <a:rPr lang="en-ID" sz="1400" dirty="0"/>
              <a:t> ($120978 &gt;= $119749)</a:t>
            </a:r>
          </a:p>
          <a:p>
            <a:r>
              <a:rPr lang="en-ID" sz="1400" dirty="0"/>
              <a:t>2. Churn have rerate credit score &lt;= </a:t>
            </a:r>
            <a:r>
              <a:rPr lang="en-ID" sz="1400" dirty="0" err="1"/>
              <a:t>unchurn</a:t>
            </a:r>
            <a:r>
              <a:rPr lang="en-ID" sz="1400" dirty="0"/>
              <a:t> (646 &lt;= 651)</a:t>
            </a:r>
          </a:p>
          <a:p>
            <a:r>
              <a:rPr lang="en-ID" sz="1400" dirty="0"/>
              <a:t>3. Churn have rerate estimated salary &gt;= </a:t>
            </a:r>
            <a:r>
              <a:rPr lang="en-ID" sz="1400" dirty="0" err="1"/>
              <a:t>unchurn</a:t>
            </a:r>
            <a:r>
              <a:rPr lang="en-ID" sz="1400" dirty="0"/>
              <a:t> ($102193 &gt;= $100664)</a:t>
            </a:r>
          </a:p>
          <a:p>
            <a:r>
              <a:rPr lang="en-ID" sz="1400" dirty="0"/>
              <a:t>4. Min columns balance, credit score, and estimated salary of churn &lt;= </a:t>
            </a:r>
            <a:r>
              <a:rPr lang="en-ID" sz="1400" dirty="0" err="1"/>
              <a:t>unchurn</a:t>
            </a:r>
            <a:endParaRPr lang="en-ID" sz="1400" dirty="0"/>
          </a:p>
        </p:txBody>
      </p:sp>
      <p:sp>
        <p:nvSpPr>
          <p:cNvPr id="23" name="TextBox 22">
            <a:extLst>
              <a:ext uri="{FF2B5EF4-FFF2-40B4-BE49-F238E27FC236}">
                <a16:creationId xmlns:a16="http://schemas.microsoft.com/office/drawing/2014/main" id="{C8656C22-1894-C187-9E12-EC60F372B2BB}"/>
              </a:ext>
            </a:extLst>
          </p:cNvPr>
          <p:cNvSpPr txBox="1"/>
          <p:nvPr/>
        </p:nvSpPr>
        <p:spPr>
          <a:xfrm>
            <a:off x="834991" y="4052656"/>
            <a:ext cx="8520765" cy="1384995"/>
          </a:xfrm>
          <a:prstGeom prst="rect">
            <a:avLst/>
          </a:prstGeom>
          <a:noFill/>
        </p:spPr>
        <p:txBody>
          <a:bodyPr wrap="square">
            <a:spAutoFit/>
          </a:bodyPr>
          <a:lstStyle/>
          <a:p>
            <a:r>
              <a:rPr lang="en-ID" sz="1400" dirty="0"/>
              <a:t>Data Visualization </a:t>
            </a:r>
          </a:p>
          <a:p>
            <a:r>
              <a:rPr lang="en-ID" sz="1400" dirty="0"/>
              <a:t>1. The country column of churn and </a:t>
            </a:r>
            <a:r>
              <a:rPr lang="en-ID" sz="1400" dirty="0" err="1"/>
              <a:t>unchurn</a:t>
            </a:r>
            <a:r>
              <a:rPr lang="en-ID" sz="1400" dirty="0"/>
              <a:t> the highest is Germany</a:t>
            </a:r>
          </a:p>
          <a:p>
            <a:r>
              <a:rPr lang="en-ID" sz="1400" dirty="0"/>
              <a:t>2. The gender column of churn and </a:t>
            </a:r>
            <a:r>
              <a:rPr lang="en-ID" sz="1400" dirty="0" err="1"/>
              <a:t>unchurn</a:t>
            </a:r>
            <a:r>
              <a:rPr lang="en-ID" sz="1400" dirty="0"/>
              <a:t> the highest is Male</a:t>
            </a:r>
          </a:p>
          <a:p>
            <a:r>
              <a:rPr lang="en-ID" sz="1400" dirty="0"/>
              <a:t>3. The age column of churn and </a:t>
            </a:r>
            <a:r>
              <a:rPr lang="en-ID" sz="1400" dirty="0" err="1"/>
              <a:t>unchurn</a:t>
            </a:r>
            <a:r>
              <a:rPr lang="en-ID" sz="1400" dirty="0"/>
              <a:t> the highest is Mature and very significant</a:t>
            </a:r>
          </a:p>
          <a:p>
            <a:r>
              <a:rPr lang="en-ID" sz="1400" dirty="0"/>
              <a:t>4. The credit card column of churn and </a:t>
            </a:r>
            <a:r>
              <a:rPr lang="en-ID" sz="1400" dirty="0" err="1"/>
              <a:t>unchurn</a:t>
            </a:r>
            <a:r>
              <a:rPr lang="en-ID" sz="1400" dirty="0"/>
              <a:t> the highest is have not credit card</a:t>
            </a:r>
          </a:p>
          <a:p>
            <a:r>
              <a:rPr lang="en-ID" sz="1400" dirty="0"/>
              <a:t>5. The active member column of churn and </a:t>
            </a:r>
            <a:r>
              <a:rPr lang="en-ID" sz="1400" dirty="0" err="1"/>
              <a:t>unchurn</a:t>
            </a:r>
            <a:r>
              <a:rPr lang="en-ID" sz="1400" dirty="0"/>
              <a:t> the highest is have not active member</a:t>
            </a:r>
          </a:p>
        </p:txBody>
      </p:sp>
    </p:spTree>
    <p:extLst>
      <p:ext uri="{BB962C8B-B14F-4D97-AF65-F5344CB8AC3E}">
        <p14:creationId xmlns:p14="http://schemas.microsoft.com/office/powerpoint/2010/main" val="296097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Insight</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pic>
        <p:nvPicPr>
          <p:cNvPr id="5" name="Picture 4">
            <a:extLst>
              <a:ext uri="{FF2B5EF4-FFF2-40B4-BE49-F238E27FC236}">
                <a16:creationId xmlns:a16="http://schemas.microsoft.com/office/drawing/2014/main" id="{C697F82C-D7BA-6EAA-7A33-29108BA7DD1D}"/>
              </a:ext>
            </a:extLst>
          </p:cNvPr>
          <p:cNvPicPr>
            <a:picLocks noChangeAspect="1"/>
          </p:cNvPicPr>
          <p:nvPr/>
        </p:nvPicPr>
        <p:blipFill>
          <a:blip r:embed="rId3"/>
          <a:stretch>
            <a:fillRect/>
          </a:stretch>
        </p:blipFill>
        <p:spPr>
          <a:xfrm>
            <a:off x="105877" y="1405289"/>
            <a:ext cx="5079263" cy="4649002"/>
          </a:xfrm>
          <a:prstGeom prst="rect">
            <a:avLst/>
          </a:prstGeom>
        </p:spPr>
      </p:pic>
      <p:pic>
        <p:nvPicPr>
          <p:cNvPr id="7" name="Picture 6">
            <a:extLst>
              <a:ext uri="{FF2B5EF4-FFF2-40B4-BE49-F238E27FC236}">
                <a16:creationId xmlns:a16="http://schemas.microsoft.com/office/drawing/2014/main" id="{92A182DC-95FD-8E9F-6379-93EA8C9DF160}"/>
              </a:ext>
            </a:extLst>
          </p:cNvPr>
          <p:cNvPicPr>
            <a:picLocks noChangeAspect="1"/>
          </p:cNvPicPr>
          <p:nvPr/>
        </p:nvPicPr>
        <p:blipFill>
          <a:blip r:embed="rId4"/>
          <a:stretch>
            <a:fillRect/>
          </a:stretch>
        </p:blipFill>
        <p:spPr>
          <a:xfrm>
            <a:off x="6189044" y="1405288"/>
            <a:ext cx="5897079" cy="4562375"/>
          </a:xfrm>
          <a:prstGeom prst="rect">
            <a:avLst/>
          </a:prstGeom>
        </p:spPr>
      </p:pic>
    </p:spTree>
    <p:extLst>
      <p:ext uri="{BB962C8B-B14F-4D97-AF65-F5344CB8AC3E}">
        <p14:creationId xmlns:p14="http://schemas.microsoft.com/office/powerpoint/2010/main" val="28649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Insight</a:t>
            </a:r>
          </a:p>
        </p:txBody>
      </p:sp>
      <p:sp>
        <p:nvSpPr>
          <p:cNvPr id="10" name="Content Placeholder 9">
            <a:extLst>
              <a:ext uri="{FF2B5EF4-FFF2-40B4-BE49-F238E27FC236}">
                <a16:creationId xmlns:a16="http://schemas.microsoft.com/office/drawing/2014/main" id="{734818E9-4459-4052-A157-BAEE61330BF3}"/>
              </a:ext>
            </a:extLst>
          </p:cNvPr>
          <p:cNvSpPr>
            <a:spLocks noGrp="1"/>
          </p:cNvSpPr>
          <p:nvPr>
            <p:ph idx="15"/>
          </p:nvPr>
        </p:nvSpPr>
        <p:spPr>
          <a:xfrm>
            <a:off x="648935" y="1853254"/>
            <a:ext cx="9139958" cy="465155"/>
          </a:xfrm>
        </p:spPr>
        <p:txBody>
          <a:bodyPr>
            <a:noAutofit/>
          </a:bodyPr>
          <a:lstStyle/>
          <a:p>
            <a:pPr marL="114300"/>
            <a:r>
              <a:rPr lang="en-US" sz="2000" i="0" dirty="0">
                <a:solidFill>
                  <a:srgbClr val="595460"/>
                </a:solidFill>
                <a:effectLst/>
                <a:latin typeface="+mj-lt"/>
              </a:rPr>
              <a:t>What is obtained after conducting the analysis?</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sp>
        <p:nvSpPr>
          <p:cNvPr id="21" name="TextBox 20">
            <a:extLst>
              <a:ext uri="{FF2B5EF4-FFF2-40B4-BE49-F238E27FC236}">
                <a16:creationId xmlns:a16="http://schemas.microsoft.com/office/drawing/2014/main" id="{94B6B75B-ACB9-8FA4-81B9-28224C435E17}"/>
              </a:ext>
            </a:extLst>
          </p:cNvPr>
          <p:cNvSpPr txBox="1"/>
          <p:nvPr/>
        </p:nvSpPr>
        <p:spPr>
          <a:xfrm>
            <a:off x="834991" y="2600757"/>
            <a:ext cx="10900146" cy="1384995"/>
          </a:xfrm>
          <a:prstGeom prst="rect">
            <a:avLst/>
          </a:prstGeom>
          <a:noFill/>
        </p:spPr>
        <p:txBody>
          <a:bodyPr wrap="square">
            <a:spAutoFit/>
          </a:bodyPr>
          <a:lstStyle/>
          <a:p>
            <a:r>
              <a:rPr lang="en-US" sz="1400" dirty="0"/>
              <a:t>Correlation</a:t>
            </a:r>
          </a:p>
          <a:p>
            <a:r>
              <a:rPr lang="en-US" sz="1400" dirty="0"/>
              <a:t>1. Base on correlation data numeric and category the result of correlation is very low &lt;=0.001</a:t>
            </a:r>
          </a:p>
          <a:p>
            <a:r>
              <a:rPr lang="en-US" sz="1400" dirty="0"/>
              <a:t>2. Base on correlation data category and category the result of correlation Pearson Chi-square is the columns of Age and Country have high correlation</a:t>
            </a:r>
          </a:p>
          <a:p>
            <a:r>
              <a:rPr lang="en-US" sz="1400" dirty="0"/>
              <a:t>3. Base on correlation data numeric and numeric the result of correlation is very low &lt;=0.001</a:t>
            </a:r>
          </a:p>
          <a:p>
            <a:r>
              <a:rPr lang="en-US" sz="1400" dirty="0"/>
              <a:t>4. The correlation look with </a:t>
            </a:r>
            <a:r>
              <a:rPr lang="en-US" sz="1400" dirty="0" err="1"/>
              <a:t>pairplot</a:t>
            </a:r>
            <a:r>
              <a:rPr lang="en-US" sz="1400" dirty="0"/>
              <a:t>, we obtain that correlation is not linear.</a:t>
            </a:r>
            <a:endParaRPr lang="en-ID" sz="1400" dirty="0"/>
          </a:p>
        </p:txBody>
      </p:sp>
    </p:spTree>
    <p:extLst>
      <p:ext uri="{BB962C8B-B14F-4D97-AF65-F5344CB8AC3E}">
        <p14:creationId xmlns:p14="http://schemas.microsoft.com/office/powerpoint/2010/main" val="80775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AC1B0-0DD8-9C37-4CC6-C6237A5963BB}"/>
              </a:ext>
            </a:extLst>
          </p:cNvPr>
          <p:cNvSpPr>
            <a:spLocks noGrp="1"/>
          </p:cNvSpPr>
          <p:nvPr>
            <p:ph type="title"/>
          </p:nvPr>
        </p:nvSpPr>
        <p:spPr>
          <a:xfrm>
            <a:off x="0" y="3429000"/>
            <a:ext cx="4606535" cy="1268961"/>
          </a:xfrm>
        </p:spPr>
        <p:txBody>
          <a:bodyPr>
            <a:noAutofit/>
          </a:bodyPr>
          <a:lstStyle/>
          <a:p>
            <a:r>
              <a:rPr lang="en-ID" sz="3200" dirty="0"/>
              <a:t>How to Model Work</a:t>
            </a:r>
          </a:p>
        </p:txBody>
      </p:sp>
      <p:sp>
        <p:nvSpPr>
          <p:cNvPr id="6" name="Date Placeholder 5">
            <a:extLst>
              <a:ext uri="{FF2B5EF4-FFF2-40B4-BE49-F238E27FC236}">
                <a16:creationId xmlns:a16="http://schemas.microsoft.com/office/drawing/2014/main" id="{BDEDF3C0-291B-F749-F7A7-A0B16B8548BA}"/>
              </a:ext>
            </a:extLst>
          </p:cNvPr>
          <p:cNvSpPr>
            <a:spLocks noGrp="1"/>
          </p:cNvSpPr>
          <p:nvPr>
            <p:ph type="dt" sz="half" idx="10"/>
          </p:nvPr>
        </p:nvSpPr>
        <p:spPr/>
        <p:txBody>
          <a:bodyPr/>
          <a:lstStyle/>
          <a:p>
            <a:r>
              <a:rPr lang="en-US"/>
              <a:t>2/1/20XX</a:t>
            </a:r>
            <a:endParaRPr lang="en-US" dirty="0"/>
          </a:p>
        </p:txBody>
      </p:sp>
      <p:sp>
        <p:nvSpPr>
          <p:cNvPr id="7" name="Slide Number Placeholder 6">
            <a:extLst>
              <a:ext uri="{FF2B5EF4-FFF2-40B4-BE49-F238E27FC236}">
                <a16:creationId xmlns:a16="http://schemas.microsoft.com/office/drawing/2014/main" id="{3EB9D731-C46E-A0CB-C7E4-7DB36E564BEB}"/>
              </a:ext>
            </a:extLst>
          </p:cNvPr>
          <p:cNvSpPr>
            <a:spLocks noGrp="1"/>
          </p:cNvSpPr>
          <p:nvPr>
            <p:ph type="sldNum" sz="quarter" idx="12"/>
          </p:nvPr>
        </p:nvSpPr>
        <p:spPr/>
        <p:txBody>
          <a:bodyPr/>
          <a:lstStyle/>
          <a:p>
            <a:fld id="{FAEF9944-A4F6-4C59-AEBD-678D6480B8EA}" type="slidenum">
              <a:rPr lang="en-US" smtClean="0"/>
              <a:pPr/>
              <a:t>17</a:t>
            </a:fld>
            <a:endParaRPr lang="en-US" dirty="0"/>
          </a:p>
        </p:txBody>
      </p:sp>
      <p:pic>
        <p:nvPicPr>
          <p:cNvPr id="8" name="Picture Placeholder 31" descr="Two people working on a laptop and tablet with graphs and tables ">
            <a:extLst>
              <a:ext uri="{FF2B5EF4-FFF2-40B4-BE49-F238E27FC236}">
                <a16:creationId xmlns:a16="http://schemas.microsoft.com/office/drawing/2014/main" id="{84757392-DA9B-C86C-462A-FF5D65F3C5DC}"/>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4606535" y="0"/>
            <a:ext cx="7585465" cy="6858000"/>
          </a:xfrm>
          <a:prstGeom prst="rect">
            <a:avLst/>
          </a:prstGeom>
          <a:solidFill>
            <a:schemeClr val="tx2"/>
          </a:solidFill>
        </p:spPr>
      </p:pic>
    </p:spTree>
    <p:extLst>
      <p:ext uri="{BB962C8B-B14F-4D97-AF65-F5344CB8AC3E}">
        <p14:creationId xmlns:p14="http://schemas.microsoft.com/office/powerpoint/2010/main" val="1075409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8E84-B2B7-4BAB-458B-B2ECD4E63A8C}"/>
              </a:ext>
            </a:extLst>
          </p:cNvPr>
          <p:cNvSpPr>
            <a:spLocks noGrp="1"/>
          </p:cNvSpPr>
          <p:nvPr>
            <p:ph type="title"/>
          </p:nvPr>
        </p:nvSpPr>
        <p:spPr/>
        <p:txBody>
          <a:bodyPr/>
          <a:lstStyle/>
          <a:p>
            <a:r>
              <a:rPr lang="en-US" dirty="0"/>
              <a:t>How The Baseline Model Works</a:t>
            </a:r>
            <a:endParaRPr lang="en-ID" dirty="0"/>
          </a:p>
        </p:txBody>
      </p:sp>
      <p:sp>
        <p:nvSpPr>
          <p:cNvPr id="5" name="Slide Number Placeholder 4">
            <a:extLst>
              <a:ext uri="{FF2B5EF4-FFF2-40B4-BE49-F238E27FC236}">
                <a16:creationId xmlns:a16="http://schemas.microsoft.com/office/drawing/2014/main" id="{966A152B-FB19-808F-AFEE-41217257B0F5}"/>
              </a:ext>
            </a:extLst>
          </p:cNvPr>
          <p:cNvSpPr>
            <a:spLocks noGrp="1"/>
          </p:cNvSpPr>
          <p:nvPr>
            <p:ph type="sldNum" sz="quarter" idx="12"/>
          </p:nvPr>
        </p:nvSpPr>
        <p:spPr/>
        <p:txBody>
          <a:bodyPr/>
          <a:lstStyle/>
          <a:p>
            <a:fld id="{FAEF9944-A4F6-4C59-AEBD-678D6480B8EA}" type="slidenum">
              <a:rPr lang="en-US" smtClean="0"/>
              <a:t>18</a:t>
            </a:fld>
            <a:endParaRPr lang="en-US" dirty="0"/>
          </a:p>
        </p:txBody>
      </p:sp>
      <p:sp>
        <p:nvSpPr>
          <p:cNvPr id="8" name="TextBox 7">
            <a:extLst>
              <a:ext uri="{FF2B5EF4-FFF2-40B4-BE49-F238E27FC236}">
                <a16:creationId xmlns:a16="http://schemas.microsoft.com/office/drawing/2014/main" id="{B8F8096F-1B63-02E1-4936-06B1F42C2014}"/>
              </a:ext>
            </a:extLst>
          </p:cNvPr>
          <p:cNvSpPr txBox="1"/>
          <p:nvPr/>
        </p:nvSpPr>
        <p:spPr>
          <a:xfrm>
            <a:off x="1260908" y="2228671"/>
            <a:ext cx="10096901" cy="1200329"/>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endParaRPr lang="en-ID" sz="1800" dirty="0">
              <a:solidFill>
                <a:srgbClr val="103864"/>
              </a:solidFill>
              <a:latin typeface="Sora"/>
              <a:ea typeface="Sora"/>
              <a:cs typeface="Sora"/>
              <a:sym typeface="Sora"/>
            </a:endParaRP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Baseline model frequency (Accuracy).</a:t>
            </a:r>
          </a:p>
          <a:p>
            <a:pPr marL="914400" lvl="1" indent="-355600" algn="just">
              <a:buClr>
                <a:srgbClr val="103864"/>
              </a:buClr>
              <a:buSzPts val="2000"/>
              <a:buFont typeface="Sora"/>
              <a:buChar char="●"/>
            </a:pPr>
            <a:r>
              <a:rPr lang="en-ID" dirty="0">
                <a:solidFill>
                  <a:srgbClr val="103864"/>
                </a:solidFill>
                <a:latin typeface="Sora"/>
                <a:ea typeface="Sora"/>
                <a:cs typeface="Sora"/>
                <a:sym typeface="Sora"/>
              </a:rPr>
              <a:t>Sum of class 0 divide with total data</a:t>
            </a:r>
          </a:p>
          <a:p>
            <a:pPr marL="914400" lvl="1" indent="-355600" algn="just">
              <a:buClr>
                <a:srgbClr val="103864"/>
              </a:buClr>
              <a:buSzPts val="2000"/>
              <a:buFont typeface="Sora"/>
              <a:buChar char="●"/>
            </a:pPr>
            <a:r>
              <a:rPr lang="en-ID" dirty="0">
                <a:solidFill>
                  <a:srgbClr val="103864"/>
                </a:solidFill>
                <a:latin typeface="Sora"/>
                <a:ea typeface="Sora"/>
                <a:cs typeface="Sora"/>
                <a:sym typeface="Sora"/>
              </a:rPr>
              <a:t>Sum of class 1 divide with total data</a:t>
            </a:r>
          </a:p>
        </p:txBody>
      </p:sp>
      <p:sp>
        <p:nvSpPr>
          <p:cNvPr id="3" name="TextBox 2">
            <a:extLst>
              <a:ext uri="{FF2B5EF4-FFF2-40B4-BE49-F238E27FC236}">
                <a16:creationId xmlns:a16="http://schemas.microsoft.com/office/drawing/2014/main" id="{47501F71-566B-ABA2-8E21-A106739640E4}"/>
              </a:ext>
            </a:extLst>
          </p:cNvPr>
          <p:cNvSpPr txBox="1"/>
          <p:nvPr/>
        </p:nvSpPr>
        <p:spPr>
          <a:xfrm>
            <a:off x="1260908" y="3583257"/>
            <a:ext cx="10096901" cy="92333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endParaRPr lang="en-ID" sz="1800" dirty="0">
              <a:solidFill>
                <a:srgbClr val="103864"/>
              </a:solidFill>
              <a:latin typeface="Sora"/>
              <a:ea typeface="Sora"/>
              <a:cs typeface="Sora"/>
              <a:sym typeface="Sora"/>
            </a:endParaRP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Baseline model </a:t>
            </a:r>
            <a:r>
              <a:rPr lang="en-US" sz="1800" dirty="0" err="1">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DummyClassifier</a:t>
            </a:r>
            <a:r>
              <a:rPr lang="en-US" sz="1800"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a:t>
            </a:r>
          </a:p>
          <a:p>
            <a:pPr marL="914400" lvl="1" indent="-355600" algn="just">
              <a:buClr>
                <a:srgbClr val="103864"/>
              </a:buClr>
              <a:buSzPts val="2000"/>
              <a:buFont typeface="Sora"/>
              <a:buChar char="●"/>
            </a:pPr>
            <a:r>
              <a:rPr lang="en-ID" dirty="0">
                <a:solidFill>
                  <a:srgbClr val="103864"/>
                </a:solidFill>
                <a:latin typeface="Sora"/>
                <a:ea typeface="Sora"/>
                <a:cs typeface="Sora"/>
                <a:sym typeface="Sora"/>
              </a:rPr>
              <a:t>Prediction at random without consideration features data.</a:t>
            </a:r>
          </a:p>
        </p:txBody>
      </p:sp>
    </p:spTree>
    <p:extLst>
      <p:ext uri="{BB962C8B-B14F-4D97-AF65-F5344CB8AC3E}">
        <p14:creationId xmlns:p14="http://schemas.microsoft.com/office/powerpoint/2010/main" val="279043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8E84-B2B7-4BAB-458B-B2ECD4E63A8C}"/>
              </a:ext>
            </a:extLst>
          </p:cNvPr>
          <p:cNvSpPr>
            <a:spLocks noGrp="1"/>
          </p:cNvSpPr>
          <p:nvPr>
            <p:ph type="title"/>
          </p:nvPr>
        </p:nvSpPr>
        <p:spPr/>
        <p:txBody>
          <a:bodyPr/>
          <a:lstStyle/>
          <a:p>
            <a:r>
              <a:rPr lang="en-US" dirty="0"/>
              <a:t>How The KNN Model Works</a:t>
            </a:r>
            <a:endParaRPr lang="en-ID" dirty="0"/>
          </a:p>
        </p:txBody>
      </p:sp>
      <p:sp>
        <p:nvSpPr>
          <p:cNvPr id="5" name="Slide Number Placeholder 4">
            <a:extLst>
              <a:ext uri="{FF2B5EF4-FFF2-40B4-BE49-F238E27FC236}">
                <a16:creationId xmlns:a16="http://schemas.microsoft.com/office/drawing/2014/main" id="{966A152B-FB19-808F-AFEE-41217257B0F5}"/>
              </a:ext>
            </a:extLst>
          </p:cNvPr>
          <p:cNvSpPr>
            <a:spLocks noGrp="1"/>
          </p:cNvSpPr>
          <p:nvPr>
            <p:ph type="sldNum" sz="quarter" idx="12"/>
          </p:nvPr>
        </p:nvSpPr>
        <p:spPr/>
        <p:txBody>
          <a:bodyPr/>
          <a:lstStyle/>
          <a:p>
            <a:fld id="{FAEF9944-A4F6-4C59-AEBD-678D6480B8EA}" type="slidenum">
              <a:rPr lang="en-US" smtClean="0"/>
              <a:t>19</a:t>
            </a:fld>
            <a:endParaRPr lang="en-US" dirty="0"/>
          </a:p>
        </p:txBody>
      </p:sp>
      <p:pic>
        <p:nvPicPr>
          <p:cNvPr id="6" name="Google Shape;330;p7">
            <a:extLst>
              <a:ext uri="{FF2B5EF4-FFF2-40B4-BE49-F238E27FC236}">
                <a16:creationId xmlns:a16="http://schemas.microsoft.com/office/drawing/2014/main" id="{9AA1983D-F1D3-E73F-21CC-BA68FDF43FDF}"/>
              </a:ext>
            </a:extLst>
          </p:cNvPr>
          <p:cNvPicPr preferRelativeResize="0"/>
          <p:nvPr/>
        </p:nvPicPr>
        <p:blipFill>
          <a:blip r:embed="rId2">
            <a:alphaModFix/>
          </a:blip>
          <a:stretch>
            <a:fillRect/>
          </a:stretch>
        </p:blipFill>
        <p:spPr>
          <a:xfrm>
            <a:off x="4247398" y="4018547"/>
            <a:ext cx="3697203" cy="2839453"/>
          </a:xfrm>
          <a:prstGeom prst="rect">
            <a:avLst/>
          </a:prstGeom>
          <a:noFill/>
          <a:ln>
            <a:noFill/>
          </a:ln>
        </p:spPr>
      </p:pic>
      <p:sp>
        <p:nvSpPr>
          <p:cNvPr id="8" name="TextBox 7">
            <a:extLst>
              <a:ext uri="{FF2B5EF4-FFF2-40B4-BE49-F238E27FC236}">
                <a16:creationId xmlns:a16="http://schemas.microsoft.com/office/drawing/2014/main" id="{B8F8096F-1B63-02E1-4936-06B1F42C2014}"/>
              </a:ext>
            </a:extLst>
          </p:cNvPr>
          <p:cNvSpPr txBox="1"/>
          <p:nvPr/>
        </p:nvSpPr>
        <p:spPr>
          <a:xfrm>
            <a:off x="1260908" y="2228671"/>
            <a:ext cx="10096901" cy="1477328"/>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endParaRPr lang="en-ID" sz="1800" dirty="0">
              <a:solidFill>
                <a:srgbClr val="103864"/>
              </a:solidFill>
              <a:latin typeface="Sora"/>
              <a:ea typeface="Sora"/>
              <a:cs typeface="Sora"/>
              <a:sym typeface="Sora"/>
            </a:endParaRP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This model works based on nearest neighbors.</a:t>
            </a: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rPr>
              <a:t>K values to determine the number of nearest neighbors.</a:t>
            </a: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rPr>
              <a:t>The prediction results are based on the class of the majority of its closest neighbors</a:t>
            </a:r>
            <a:r>
              <a:rPr lang="en-ID" sz="1800" dirty="0">
                <a:solidFill>
                  <a:srgbClr val="103864"/>
                </a:solidFill>
                <a:latin typeface="Sora"/>
                <a:ea typeface="Sora"/>
                <a:cs typeface="Sora"/>
                <a:sym typeface="Sora"/>
              </a:rPr>
              <a:t>.</a:t>
            </a: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rPr>
              <a:t>My model = </a:t>
            </a:r>
            <a:r>
              <a:rPr lang="en-US" sz="1800" dirty="0" err="1">
                <a:solidFill>
                  <a:srgbClr val="103864"/>
                </a:solidFill>
                <a:latin typeface="Sora"/>
                <a:ea typeface="Sora"/>
                <a:cs typeface="Sora"/>
                <a:sym typeface="Sora"/>
              </a:rPr>
              <a:t>KNeighborsClassifier</a:t>
            </a:r>
            <a:r>
              <a:rPr lang="en-US" sz="1800" dirty="0">
                <a:solidFill>
                  <a:srgbClr val="103864"/>
                </a:solidFill>
                <a:latin typeface="Sora"/>
                <a:ea typeface="Sora"/>
                <a:cs typeface="Sora"/>
                <a:sym typeface="Sora"/>
              </a:rPr>
              <a:t>(</a:t>
            </a:r>
            <a:r>
              <a:rPr lang="en-US" sz="1800" dirty="0" err="1">
                <a:solidFill>
                  <a:srgbClr val="103864"/>
                </a:solidFill>
                <a:latin typeface="Sora"/>
                <a:ea typeface="Sora"/>
                <a:cs typeface="Sora"/>
                <a:sym typeface="Sora"/>
              </a:rPr>
              <a:t>n_neighbors</a:t>
            </a:r>
            <a:r>
              <a:rPr lang="en-US" sz="1800" dirty="0">
                <a:solidFill>
                  <a:srgbClr val="103864"/>
                </a:solidFill>
                <a:latin typeface="Sora"/>
                <a:ea typeface="Sora"/>
                <a:cs typeface="Sora"/>
                <a:sym typeface="Sora"/>
              </a:rPr>
              <a:t>=n_3,weights='uniform')</a:t>
            </a:r>
            <a:endParaRPr lang="en-ID" sz="1800" dirty="0">
              <a:solidFill>
                <a:srgbClr val="103864"/>
              </a:solidFill>
              <a:latin typeface="Sora"/>
              <a:ea typeface="Sora"/>
              <a:cs typeface="Sora"/>
              <a:sym typeface="Sora"/>
            </a:endParaRPr>
          </a:p>
        </p:txBody>
      </p:sp>
    </p:spTree>
    <p:extLst>
      <p:ext uri="{BB962C8B-B14F-4D97-AF65-F5344CB8AC3E}">
        <p14:creationId xmlns:p14="http://schemas.microsoft.com/office/powerpoint/2010/main" val="10223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a:normAutofit fontScale="90000"/>
          </a:bodyPr>
          <a:lstStyle/>
          <a:p>
            <a:r>
              <a:rPr lang="en-US" dirty="0" err="1"/>
              <a:t>Outlien</a:t>
            </a:r>
            <a:endParaRPr lang="en-US" dirty="0"/>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a:normAutofit fontScale="77500" lnSpcReduction="20000"/>
          </a:bodyPr>
          <a:lstStyle/>
          <a:p>
            <a:pPr marL="342900" indent="-342900">
              <a:buFont typeface="Arial" panose="020B0604020202020204" pitchFamily="34" charset="0"/>
              <a:buChar char="•"/>
            </a:pPr>
            <a:r>
              <a:rPr lang="en-US" dirty="0"/>
              <a:t>Background Project</a:t>
            </a:r>
          </a:p>
          <a:p>
            <a:pPr marL="342900" indent="-342900">
              <a:buFont typeface="Arial" panose="020B0604020202020204" pitchFamily="34" charset="0"/>
              <a:buChar char="•"/>
            </a:pPr>
            <a:r>
              <a:rPr lang="en-US" dirty="0"/>
              <a:t>Datasheet</a:t>
            </a:r>
          </a:p>
          <a:p>
            <a:pPr marL="342900" indent="-342900">
              <a:buFont typeface="Arial" panose="020B0604020202020204" pitchFamily="34" charset="0"/>
              <a:buChar char="•"/>
            </a:pPr>
            <a:r>
              <a:rPr lang="en-US" dirty="0"/>
              <a:t>Architecture</a:t>
            </a:r>
          </a:p>
          <a:p>
            <a:pPr marL="342900" indent="-342900">
              <a:buFont typeface="Arial" panose="020B0604020202020204" pitchFamily="34" charset="0"/>
              <a:buChar char="•"/>
            </a:pPr>
            <a:r>
              <a:rPr lang="en-US" dirty="0"/>
              <a:t>Exploratory Data Analysis</a:t>
            </a:r>
          </a:p>
          <a:p>
            <a:pPr marL="342900" indent="-342900">
              <a:buFont typeface="Arial" panose="020B0604020202020204" pitchFamily="34" charset="0"/>
              <a:buChar char="•"/>
            </a:pPr>
            <a:r>
              <a:rPr lang="en-US" dirty="0"/>
              <a:t>Modeling Recognition</a:t>
            </a:r>
          </a:p>
          <a:p>
            <a:pPr marL="342900" indent="-342900">
              <a:buFont typeface="Arial" panose="020B0604020202020204" pitchFamily="34" charset="0"/>
              <a:buChar char="•"/>
            </a:pPr>
            <a:r>
              <a:rPr lang="en-US" dirty="0"/>
              <a:t>Evaluation Model</a:t>
            </a:r>
          </a:p>
          <a:p>
            <a:pPr marL="342900" indent="-342900">
              <a:buFont typeface="Arial" panose="020B0604020202020204" pitchFamily="34" charset="0"/>
              <a:buChar char="•"/>
            </a:pPr>
            <a:r>
              <a:rPr lang="en-US" dirty="0"/>
              <a:t>Deployment Process</a:t>
            </a:r>
          </a:p>
          <a:p>
            <a:endParaRPr lang="en-US" dirty="0"/>
          </a:p>
        </p:txBody>
      </p:sp>
      <p:pic>
        <p:nvPicPr>
          <p:cNvPr id="29" name="Picture Placeholder 28" descr="Dashboard Digital Finance">
            <a:extLst>
              <a:ext uri="{FF2B5EF4-FFF2-40B4-BE49-F238E27FC236}">
                <a16:creationId xmlns:a16="http://schemas.microsoft.com/office/drawing/2014/main" id="{5924239E-C490-438F-B9C9-111D931D084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8194348" y="1085431"/>
            <a:ext cx="3997652" cy="5037857"/>
          </a:xfrm>
        </p:spPr>
      </p:pic>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331829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8E84-B2B7-4BAB-458B-B2ECD4E63A8C}"/>
              </a:ext>
            </a:extLst>
          </p:cNvPr>
          <p:cNvSpPr>
            <a:spLocks noGrp="1"/>
          </p:cNvSpPr>
          <p:nvPr>
            <p:ph type="title"/>
          </p:nvPr>
        </p:nvSpPr>
        <p:spPr/>
        <p:txBody>
          <a:bodyPr/>
          <a:lstStyle/>
          <a:p>
            <a:r>
              <a:rPr lang="en-US" dirty="0"/>
              <a:t>How The SVM Model Works</a:t>
            </a:r>
            <a:endParaRPr lang="en-ID" dirty="0"/>
          </a:p>
        </p:txBody>
      </p:sp>
      <p:sp>
        <p:nvSpPr>
          <p:cNvPr id="5" name="Slide Number Placeholder 4">
            <a:extLst>
              <a:ext uri="{FF2B5EF4-FFF2-40B4-BE49-F238E27FC236}">
                <a16:creationId xmlns:a16="http://schemas.microsoft.com/office/drawing/2014/main" id="{966A152B-FB19-808F-AFEE-41217257B0F5}"/>
              </a:ext>
            </a:extLst>
          </p:cNvPr>
          <p:cNvSpPr>
            <a:spLocks noGrp="1"/>
          </p:cNvSpPr>
          <p:nvPr>
            <p:ph type="sldNum" sz="quarter" idx="12"/>
          </p:nvPr>
        </p:nvSpPr>
        <p:spPr/>
        <p:txBody>
          <a:bodyPr/>
          <a:lstStyle/>
          <a:p>
            <a:fld id="{FAEF9944-A4F6-4C59-AEBD-678D6480B8EA}" type="slidenum">
              <a:rPr lang="en-US" smtClean="0"/>
              <a:t>20</a:t>
            </a:fld>
            <a:endParaRPr lang="en-US" dirty="0"/>
          </a:p>
        </p:txBody>
      </p:sp>
      <p:sp>
        <p:nvSpPr>
          <p:cNvPr id="8" name="TextBox 7">
            <a:extLst>
              <a:ext uri="{FF2B5EF4-FFF2-40B4-BE49-F238E27FC236}">
                <a16:creationId xmlns:a16="http://schemas.microsoft.com/office/drawing/2014/main" id="{B8F8096F-1B63-02E1-4936-06B1F42C2014}"/>
              </a:ext>
            </a:extLst>
          </p:cNvPr>
          <p:cNvSpPr txBox="1"/>
          <p:nvPr/>
        </p:nvSpPr>
        <p:spPr>
          <a:xfrm>
            <a:off x="1280158" y="2228671"/>
            <a:ext cx="10096901" cy="1477328"/>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endParaRPr lang="en-ID" sz="1800" dirty="0">
              <a:solidFill>
                <a:srgbClr val="103864"/>
              </a:solidFill>
              <a:latin typeface="Sora"/>
              <a:ea typeface="Sora"/>
              <a:cs typeface="Sora"/>
              <a:sym typeface="Sora"/>
            </a:endParaRP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C</a:t>
            </a:r>
            <a:r>
              <a:rPr lang="en-US" sz="1800"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reate a boundary between class 0 and 1 using margin.</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Boundary base on support vectors each class.</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S</a:t>
            </a:r>
            <a:r>
              <a:rPr lang="en-US" sz="1800"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eparation using a linear transformation if can not then using non linear transformation.</a:t>
            </a:r>
          </a:p>
          <a:p>
            <a:pPr marL="457200" lvl="0" indent="-355600" algn="just" rtl="0">
              <a:spcBef>
                <a:spcPts val="0"/>
              </a:spcBef>
              <a:spcAft>
                <a:spcPts val="0"/>
              </a:spcAft>
              <a:buClr>
                <a:srgbClr val="103864"/>
              </a:buClr>
              <a:buSzPts val="2000"/>
              <a:buFont typeface="Sora"/>
              <a:buChar char="●"/>
            </a:pPr>
            <a:r>
              <a:rPr lang="en-US" sz="1800"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My model = SVC(C = 90, gamma='auto')</a:t>
            </a:r>
          </a:p>
        </p:txBody>
      </p:sp>
      <p:pic>
        <p:nvPicPr>
          <p:cNvPr id="4" name="Picture 3">
            <a:extLst>
              <a:ext uri="{FF2B5EF4-FFF2-40B4-BE49-F238E27FC236}">
                <a16:creationId xmlns:a16="http://schemas.microsoft.com/office/drawing/2014/main" id="{05F250A4-3A83-5CDA-F612-130C0D52D7BD}"/>
              </a:ext>
            </a:extLst>
          </p:cNvPr>
          <p:cNvPicPr>
            <a:picLocks noChangeAspect="1"/>
          </p:cNvPicPr>
          <p:nvPr/>
        </p:nvPicPr>
        <p:blipFill>
          <a:blip r:embed="rId2"/>
          <a:stretch>
            <a:fillRect/>
          </a:stretch>
        </p:blipFill>
        <p:spPr>
          <a:xfrm>
            <a:off x="3314557" y="3583257"/>
            <a:ext cx="5562886" cy="3073558"/>
          </a:xfrm>
          <a:prstGeom prst="rect">
            <a:avLst/>
          </a:prstGeom>
        </p:spPr>
      </p:pic>
    </p:spTree>
    <p:extLst>
      <p:ext uri="{BB962C8B-B14F-4D97-AF65-F5344CB8AC3E}">
        <p14:creationId xmlns:p14="http://schemas.microsoft.com/office/powerpoint/2010/main" val="998900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8E84-B2B7-4BAB-458B-B2ECD4E63A8C}"/>
              </a:ext>
            </a:extLst>
          </p:cNvPr>
          <p:cNvSpPr>
            <a:spLocks noGrp="1"/>
          </p:cNvSpPr>
          <p:nvPr>
            <p:ph type="title"/>
          </p:nvPr>
        </p:nvSpPr>
        <p:spPr/>
        <p:txBody>
          <a:bodyPr/>
          <a:lstStyle/>
          <a:p>
            <a:r>
              <a:rPr lang="en-US" dirty="0"/>
              <a:t>How The Bayesian Model Works</a:t>
            </a:r>
            <a:endParaRPr lang="en-ID" dirty="0"/>
          </a:p>
        </p:txBody>
      </p:sp>
      <p:sp>
        <p:nvSpPr>
          <p:cNvPr id="5" name="Slide Number Placeholder 4">
            <a:extLst>
              <a:ext uri="{FF2B5EF4-FFF2-40B4-BE49-F238E27FC236}">
                <a16:creationId xmlns:a16="http://schemas.microsoft.com/office/drawing/2014/main" id="{966A152B-FB19-808F-AFEE-41217257B0F5}"/>
              </a:ext>
            </a:extLst>
          </p:cNvPr>
          <p:cNvSpPr>
            <a:spLocks noGrp="1"/>
          </p:cNvSpPr>
          <p:nvPr>
            <p:ph type="sldNum" sz="quarter" idx="12"/>
          </p:nvPr>
        </p:nvSpPr>
        <p:spPr/>
        <p:txBody>
          <a:bodyPr/>
          <a:lstStyle/>
          <a:p>
            <a:fld id="{FAEF9944-A4F6-4C59-AEBD-678D6480B8EA}" type="slidenum">
              <a:rPr lang="en-US" smtClean="0"/>
              <a:t>21</a:t>
            </a:fld>
            <a:endParaRPr lang="en-US" dirty="0"/>
          </a:p>
        </p:txBody>
      </p:sp>
      <p:sp>
        <p:nvSpPr>
          <p:cNvPr id="8" name="TextBox 7">
            <a:extLst>
              <a:ext uri="{FF2B5EF4-FFF2-40B4-BE49-F238E27FC236}">
                <a16:creationId xmlns:a16="http://schemas.microsoft.com/office/drawing/2014/main" id="{B8F8096F-1B63-02E1-4936-06B1F42C2014}"/>
              </a:ext>
            </a:extLst>
          </p:cNvPr>
          <p:cNvSpPr txBox="1"/>
          <p:nvPr/>
        </p:nvSpPr>
        <p:spPr>
          <a:xfrm>
            <a:off x="1280158" y="2228671"/>
            <a:ext cx="10096901" cy="1754326"/>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endParaRPr lang="en-ID" sz="1800" dirty="0">
              <a:solidFill>
                <a:srgbClr val="103864"/>
              </a:solidFill>
              <a:latin typeface="Sora"/>
              <a:ea typeface="Sora"/>
              <a:cs typeface="Sora"/>
              <a:sym typeface="Sora"/>
            </a:endParaRP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The model work based on the posterior results, if threshold &gt; 0.5 then result is 1 else 0.</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Likelihood estimate conditional probabilities on input features.</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The calculation of each input is calculated independently and then normalized to get a threshold value.</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My model = </a:t>
            </a:r>
            <a:r>
              <a:rPr lang="en-US" dirty="0" err="1">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GaussianNB</a:t>
            </a: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a:t>
            </a:r>
            <a:r>
              <a:rPr lang="en-US" dirty="0" err="1">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var_smoothing</a:t>
            </a: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 = 1e-9)</a:t>
            </a:r>
          </a:p>
        </p:txBody>
      </p:sp>
      <p:pic>
        <p:nvPicPr>
          <p:cNvPr id="6" name="Picture 5">
            <a:extLst>
              <a:ext uri="{FF2B5EF4-FFF2-40B4-BE49-F238E27FC236}">
                <a16:creationId xmlns:a16="http://schemas.microsoft.com/office/drawing/2014/main" id="{CD08E6BA-3DFF-E8B3-004E-E0160D47BDBF}"/>
              </a:ext>
            </a:extLst>
          </p:cNvPr>
          <p:cNvPicPr>
            <a:picLocks noChangeAspect="1"/>
          </p:cNvPicPr>
          <p:nvPr/>
        </p:nvPicPr>
        <p:blipFill>
          <a:blip r:embed="rId2"/>
          <a:stretch>
            <a:fillRect/>
          </a:stretch>
        </p:blipFill>
        <p:spPr>
          <a:xfrm>
            <a:off x="4123422" y="4185285"/>
            <a:ext cx="3771900" cy="2124075"/>
          </a:xfrm>
          <a:prstGeom prst="rect">
            <a:avLst/>
          </a:prstGeom>
        </p:spPr>
      </p:pic>
    </p:spTree>
    <p:extLst>
      <p:ext uri="{BB962C8B-B14F-4D97-AF65-F5344CB8AC3E}">
        <p14:creationId xmlns:p14="http://schemas.microsoft.com/office/powerpoint/2010/main" val="4198896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8E84-B2B7-4BAB-458B-B2ECD4E63A8C}"/>
              </a:ext>
            </a:extLst>
          </p:cNvPr>
          <p:cNvSpPr>
            <a:spLocks noGrp="1"/>
          </p:cNvSpPr>
          <p:nvPr>
            <p:ph type="title"/>
          </p:nvPr>
        </p:nvSpPr>
        <p:spPr/>
        <p:txBody>
          <a:bodyPr/>
          <a:lstStyle/>
          <a:p>
            <a:r>
              <a:rPr lang="en-US" dirty="0"/>
              <a:t>How The </a:t>
            </a:r>
            <a:r>
              <a:rPr lang="en-US" dirty="0" err="1"/>
              <a:t>Xgbost</a:t>
            </a:r>
            <a:r>
              <a:rPr lang="en-US" dirty="0"/>
              <a:t> Model Works</a:t>
            </a:r>
            <a:endParaRPr lang="en-ID" dirty="0"/>
          </a:p>
        </p:txBody>
      </p:sp>
      <p:sp>
        <p:nvSpPr>
          <p:cNvPr id="5" name="Slide Number Placeholder 4">
            <a:extLst>
              <a:ext uri="{FF2B5EF4-FFF2-40B4-BE49-F238E27FC236}">
                <a16:creationId xmlns:a16="http://schemas.microsoft.com/office/drawing/2014/main" id="{966A152B-FB19-808F-AFEE-41217257B0F5}"/>
              </a:ext>
            </a:extLst>
          </p:cNvPr>
          <p:cNvSpPr>
            <a:spLocks noGrp="1"/>
          </p:cNvSpPr>
          <p:nvPr>
            <p:ph type="sldNum" sz="quarter" idx="12"/>
          </p:nvPr>
        </p:nvSpPr>
        <p:spPr/>
        <p:txBody>
          <a:bodyPr/>
          <a:lstStyle/>
          <a:p>
            <a:fld id="{FAEF9944-A4F6-4C59-AEBD-678D6480B8EA}" type="slidenum">
              <a:rPr lang="en-US" smtClean="0"/>
              <a:t>22</a:t>
            </a:fld>
            <a:endParaRPr lang="en-US" dirty="0"/>
          </a:p>
        </p:txBody>
      </p:sp>
      <p:sp>
        <p:nvSpPr>
          <p:cNvPr id="8" name="TextBox 7">
            <a:extLst>
              <a:ext uri="{FF2B5EF4-FFF2-40B4-BE49-F238E27FC236}">
                <a16:creationId xmlns:a16="http://schemas.microsoft.com/office/drawing/2014/main" id="{B8F8096F-1B63-02E1-4936-06B1F42C2014}"/>
              </a:ext>
            </a:extLst>
          </p:cNvPr>
          <p:cNvSpPr txBox="1"/>
          <p:nvPr/>
        </p:nvSpPr>
        <p:spPr>
          <a:xfrm>
            <a:off x="1280158" y="2228671"/>
            <a:ext cx="10096901" cy="1477328"/>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endParaRPr lang="en-ID" sz="1800" dirty="0">
              <a:solidFill>
                <a:srgbClr val="103864"/>
              </a:solidFill>
              <a:latin typeface="Sora"/>
              <a:ea typeface="Sora"/>
              <a:cs typeface="Sora"/>
              <a:sym typeface="Sora"/>
            </a:endParaRP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The model is ensemble using many </a:t>
            </a:r>
            <a:r>
              <a:rPr lang="en-US" dirty="0" err="1">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desicion</a:t>
            </a: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 tree for prediction.</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As a result of each iteration of the decision tree model, the model will make improvements based on the weight values for </a:t>
            </a:r>
            <a:r>
              <a:rPr lang="en-US" dirty="0" err="1">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decrases</a:t>
            </a: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 residual.</a:t>
            </a:r>
          </a:p>
          <a:p>
            <a:pPr marL="457200" lvl="0" indent="-355600" algn="just" rtl="0">
              <a:spcBef>
                <a:spcPts val="0"/>
              </a:spcBef>
              <a:spcAft>
                <a:spcPts val="0"/>
              </a:spcAft>
              <a:buClr>
                <a:srgbClr val="103864"/>
              </a:buClr>
              <a:buSzPts val="2000"/>
              <a:buFont typeface="Sora"/>
              <a:buChar char="●"/>
            </a:pP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My model = </a:t>
            </a:r>
            <a:r>
              <a:rPr lang="en-US" dirty="0" err="1">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XGBClassifier</a:t>
            </a: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a:t>
            </a:r>
            <a:r>
              <a:rPr lang="en-US" dirty="0" err="1">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n_estimators</a:t>
            </a: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 = 25, </a:t>
            </a:r>
            <a:r>
              <a:rPr lang="en-US" dirty="0" err="1">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max_bin</a:t>
            </a: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 = 5, booster='</a:t>
            </a:r>
            <a:r>
              <a:rPr lang="en-US" dirty="0" err="1">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gbtree</a:t>
            </a: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 </a:t>
            </a:r>
            <a:r>
              <a:rPr lang="en-US" dirty="0" err="1">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max_depth</a:t>
            </a:r>
            <a:r>
              <a:rPr lang="en-US" dirty="0">
                <a:solidFill>
                  <a:srgbClr val="103864"/>
                </a:solidFill>
                <a:latin typeface="Sora"/>
                <a:ea typeface="Sora"/>
                <a:cs typeface="Sora"/>
                <a:sym typeface="Sor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xmlns:lc="http://schemas.openxmlformats.org/drawingml/2006/lockedCanvas" textRoundtripDataId="0"/>
                  </a:ext>
                </a:extLst>
              </a:rPr>
              <a:t> = 5)</a:t>
            </a:r>
          </a:p>
        </p:txBody>
      </p:sp>
      <p:pic>
        <p:nvPicPr>
          <p:cNvPr id="4" name="Picture 3">
            <a:extLst>
              <a:ext uri="{FF2B5EF4-FFF2-40B4-BE49-F238E27FC236}">
                <a16:creationId xmlns:a16="http://schemas.microsoft.com/office/drawing/2014/main" id="{ECB313C3-6571-ACCF-AB7B-155A45EB55E6}"/>
              </a:ext>
            </a:extLst>
          </p:cNvPr>
          <p:cNvPicPr>
            <a:picLocks noChangeAspect="1"/>
          </p:cNvPicPr>
          <p:nvPr/>
        </p:nvPicPr>
        <p:blipFill>
          <a:blip r:embed="rId2"/>
          <a:stretch>
            <a:fillRect/>
          </a:stretch>
        </p:blipFill>
        <p:spPr>
          <a:xfrm>
            <a:off x="3644987" y="3986232"/>
            <a:ext cx="5518263" cy="2201105"/>
          </a:xfrm>
          <a:prstGeom prst="rect">
            <a:avLst/>
          </a:prstGeom>
        </p:spPr>
      </p:pic>
    </p:spTree>
    <p:extLst>
      <p:ext uri="{BB962C8B-B14F-4D97-AF65-F5344CB8AC3E}">
        <p14:creationId xmlns:p14="http://schemas.microsoft.com/office/powerpoint/2010/main" val="3239088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AC1B0-0DD8-9C37-4CC6-C6237A5963BB}"/>
              </a:ext>
            </a:extLst>
          </p:cNvPr>
          <p:cNvSpPr>
            <a:spLocks noGrp="1"/>
          </p:cNvSpPr>
          <p:nvPr>
            <p:ph type="title"/>
          </p:nvPr>
        </p:nvSpPr>
        <p:spPr>
          <a:xfrm>
            <a:off x="0" y="3429000"/>
            <a:ext cx="4606535" cy="1268961"/>
          </a:xfrm>
        </p:spPr>
        <p:txBody>
          <a:bodyPr>
            <a:noAutofit/>
          </a:bodyPr>
          <a:lstStyle/>
          <a:p>
            <a:r>
              <a:rPr lang="en-ID" sz="3200" dirty="0"/>
              <a:t>MODEL RESULTS</a:t>
            </a:r>
          </a:p>
        </p:txBody>
      </p:sp>
      <p:sp>
        <p:nvSpPr>
          <p:cNvPr id="6" name="Date Placeholder 5">
            <a:extLst>
              <a:ext uri="{FF2B5EF4-FFF2-40B4-BE49-F238E27FC236}">
                <a16:creationId xmlns:a16="http://schemas.microsoft.com/office/drawing/2014/main" id="{BDEDF3C0-291B-F749-F7A7-A0B16B8548BA}"/>
              </a:ext>
            </a:extLst>
          </p:cNvPr>
          <p:cNvSpPr>
            <a:spLocks noGrp="1"/>
          </p:cNvSpPr>
          <p:nvPr>
            <p:ph type="dt" sz="half" idx="10"/>
          </p:nvPr>
        </p:nvSpPr>
        <p:spPr/>
        <p:txBody>
          <a:bodyPr/>
          <a:lstStyle/>
          <a:p>
            <a:r>
              <a:rPr lang="en-US"/>
              <a:t>2/1/20XX</a:t>
            </a:r>
            <a:endParaRPr lang="en-US" dirty="0"/>
          </a:p>
        </p:txBody>
      </p:sp>
      <p:sp>
        <p:nvSpPr>
          <p:cNvPr id="7" name="Slide Number Placeholder 6">
            <a:extLst>
              <a:ext uri="{FF2B5EF4-FFF2-40B4-BE49-F238E27FC236}">
                <a16:creationId xmlns:a16="http://schemas.microsoft.com/office/drawing/2014/main" id="{3EB9D731-C46E-A0CB-C7E4-7DB36E564BEB}"/>
              </a:ext>
            </a:extLst>
          </p:cNvPr>
          <p:cNvSpPr>
            <a:spLocks noGrp="1"/>
          </p:cNvSpPr>
          <p:nvPr>
            <p:ph type="sldNum" sz="quarter" idx="12"/>
          </p:nvPr>
        </p:nvSpPr>
        <p:spPr/>
        <p:txBody>
          <a:bodyPr/>
          <a:lstStyle/>
          <a:p>
            <a:fld id="{FAEF9944-A4F6-4C59-AEBD-678D6480B8EA}" type="slidenum">
              <a:rPr lang="en-US" smtClean="0"/>
              <a:pPr/>
              <a:t>23</a:t>
            </a:fld>
            <a:endParaRPr lang="en-US" dirty="0"/>
          </a:p>
        </p:txBody>
      </p:sp>
      <p:pic>
        <p:nvPicPr>
          <p:cNvPr id="8" name="Picture Placeholder 31" descr="Two people working on a laptop and tablet with graphs and tables ">
            <a:extLst>
              <a:ext uri="{FF2B5EF4-FFF2-40B4-BE49-F238E27FC236}">
                <a16:creationId xmlns:a16="http://schemas.microsoft.com/office/drawing/2014/main" id="{84757392-DA9B-C86C-462A-FF5D65F3C5DC}"/>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4606535" y="0"/>
            <a:ext cx="7585465" cy="6858000"/>
          </a:xfrm>
          <a:prstGeom prst="rect">
            <a:avLst/>
          </a:prstGeom>
          <a:solidFill>
            <a:schemeClr val="tx2"/>
          </a:solidFill>
        </p:spPr>
      </p:pic>
    </p:spTree>
    <p:extLst>
      <p:ext uri="{BB962C8B-B14F-4D97-AF65-F5344CB8AC3E}">
        <p14:creationId xmlns:p14="http://schemas.microsoft.com/office/powerpoint/2010/main" val="3618026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827A-374E-777C-D9C4-192CB24CB6FA}"/>
              </a:ext>
            </a:extLst>
          </p:cNvPr>
          <p:cNvSpPr>
            <a:spLocks noGrp="1"/>
          </p:cNvSpPr>
          <p:nvPr>
            <p:ph type="title"/>
          </p:nvPr>
        </p:nvSpPr>
        <p:spPr/>
        <p:txBody>
          <a:bodyPr/>
          <a:lstStyle/>
          <a:p>
            <a:r>
              <a:rPr lang="en-US" dirty="0"/>
              <a:t>KNN Model</a:t>
            </a:r>
            <a:endParaRPr lang="en-ID" dirty="0"/>
          </a:p>
        </p:txBody>
      </p:sp>
      <p:sp>
        <p:nvSpPr>
          <p:cNvPr id="5" name="Slide Number Placeholder 4">
            <a:extLst>
              <a:ext uri="{FF2B5EF4-FFF2-40B4-BE49-F238E27FC236}">
                <a16:creationId xmlns:a16="http://schemas.microsoft.com/office/drawing/2014/main" id="{D434D760-5126-FC16-E78D-D6C01313846F}"/>
              </a:ext>
            </a:extLst>
          </p:cNvPr>
          <p:cNvSpPr>
            <a:spLocks noGrp="1"/>
          </p:cNvSpPr>
          <p:nvPr>
            <p:ph type="sldNum" sz="quarter" idx="12"/>
          </p:nvPr>
        </p:nvSpPr>
        <p:spPr/>
        <p:txBody>
          <a:bodyPr/>
          <a:lstStyle/>
          <a:p>
            <a:fld id="{FAEF9944-A4F6-4C59-AEBD-678D6480B8EA}" type="slidenum">
              <a:rPr lang="en-US" smtClean="0"/>
              <a:t>24</a:t>
            </a:fld>
            <a:endParaRPr lang="en-US" dirty="0"/>
          </a:p>
        </p:txBody>
      </p:sp>
      <p:sp>
        <p:nvSpPr>
          <p:cNvPr id="10" name="TextBox 9">
            <a:extLst>
              <a:ext uri="{FF2B5EF4-FFF2-40B4-BE49-F238E27FC236}">
                <a16:creationId xmlns:a16="http://schemas.microsoft.com/office/drawing/2014/main" id="{1127ADEF-C746-DBDF-9A96-6A5E2C0C38EC}"/>
              </a:ext>
            </a:extLst>
          </p:cNvPr>
          <p:cNvSpPr txBox="1"/>
          <p:nvPr/>
        </p:nvSpPr>
        <p:spPr>
          <a:xfrm>
            <a:off x="1636295" y="981777"/>
            <a:ext cx="3327001" cy="307777"/>
          </a:xfrm>
          <a:prstGeom prst="rect">
            <a:avLst/>
          </a:prstGeom>
          <a:noFill/>
        </p:spPr>
        <p:txBody>
          <a:bodyPr wrap="none" rtlCol="0">
            <a:spAutoFit/>
          </a:bodyPr>
          <a:lstStyle/>
          <a:p>
            <a:r>
              <a:rPr lang="en-US" sz="1400" b="1" dirty="0">
                <a:solidFill>
                  <a:srgbClr val="595460"/>
                </a:solidFill>
              </a:rPr>
              <a:t>Results of the data train metrics:</a:t>
            </a:r>
            <a:endParaRPr lang="en-ID" sz="1400" b="1" dirty="0">
              <a:solidFill>
                <a:srgbClr val="595460"/>
              </a:solidFill>
            </a:endParaRPr>
          </a:p>
        </p:txBody>
      </p:sp>
      <p:sp>
        <p:nvSpPr>
          <p:cNvPr id="13" name="TextBox 12">
            <a:extLst>
              <a:ext uri="{FF2B5EF4-FFF2-40B4-BE49-F238E27FC236}">
                <a16:creationId xmlns:a16="http://schemas.microsoft.com/office/drawing/2014/main" id="{51D4B0F3-784E-7AE6-EC1B-14D95765C5D0}"/>
              </a:ext>
            </a:extLst>
          </p:cNvPr>
          <p:cNvSpPr txBox="1"/>
          <p:nvPr/>
        </p:nvSpPr>
        <p:spPr>
          <a:xfrm>
            <a:off x="5823675" y="981777"/>
            <a:ext cx="1849609" cy="307777"/>
          </a:xfrm>
          <a:prstGeom prst="rect">
            <a:avLst/>
          </a:prstGeom>
          <a:noFill/>
        </p:spPr>
        <p:txBody>
          <a:bodyPr wrap="none" rtlCol="0">
            <a:spAutoFit/>
          </a:bodyPr>
          <a:lstStyle/>
          <a:p>
            <a:r>
              <a:rPr lang="en-US" sz="1400" b="1" dirty="0">
                <a:solidFill>
                  <a:srgbClr val="595460"/>
                </a:solidFill>
              </a:rPr>
              <a:t>Cross Validation :</a:t>
            </a:r>
            <a:endParaRPr lang="en-ID" sz="1400" b="1" dirty="0">
              <a:solidFill>
                <a:srgbClr val="595460"/>
              </a:solidFill>
            </a:endParaRPr>
          </a:p>
        </p:txBody>
      </p:sp>
      <p:pic>
        <p:nvPicPr>
          <p:cNvPr id="7" name="Picture 6">
            <a:extLst>
              <a:ext uri="{FF2B5EF4-FFF2-40B4-BE49-F238E27FC236}">
                <a16:creationId xmlns:a16="http://schemas.microsoft.com/office/drawing/2014/main" id="{A561CB57-4264-A6DA-0A9D-C1D23A15B7CA}"/>
              </a:ext>
            </a:extLst>
          </p:cNvPr>
          <p:cNvPicPr>
            <a:picLocks noChangeAspect="1"/>
          </p:cNvPicPr>
          <p:nvPr/>
        </p:nvPicPr>
        <p:blipFill>
          <a:blip r:embed="rId2"/>
          <a:stretch>
            <a:fillRect/>
          </a:stretch>
        </p:blipFill>
        <p:spPr>
          <a:xfrm>
            <a:off x="5758648" y="1597710"/>
            <a:ext cx="5588287" cy="400071"/>
          </a:xfrm>
          <a:prstGeom prst="rect">
            <a:avLst/>
          </a:prstGeom>
        </p:spPr>
      </p:pic>
      <p:pic>
        <p:nvPicPr>
          <p:cNvPr id="15" name="Picture 14">
            <a:extLst>
              <a:ext uri="{FF2B5EF4-FFF2-40B4-BE49-F238E27FC236}">
                <a16:creationId xmlns:a16="http://schemas.microsoft.com/office/drawing/2014/main" id="{3F52F2CB-D4E4-A81E-5B6B-2529FF976C2C}"/>
              </a:ext>
            </a:extLst>
          </p:cNvPr>
          <p:cNvPicPr>
            <a:picLocks noChangeAspect="1"/>
          </p:cNvPicPr>
          <p:nvPr/>
        </p:nvPicPr>
        <p:blipFill>
          <a:blip r:embed="rId3"/>
          <a:stretch>
            <a:fillRect/>
          </a:stretch>
        </p:blipFill>
        <p:spPr>
          <a:xfrm>
            <a:off x="1636295" y="1436167"/>
            <a:ext cx="3137836" cy="2269559"/>
          </a:xfrm>
          <a:prstGeom prst="rect">
            <a:avLst/>
          </a:prstGeom>
        </p:spPr>
      </p:pic>
    </p:spTree>
    <p:extLst>
      <p:ext uri="{BB962C8B-B14F-4D97-AF65-F5344CB8AC3E}">
        <p14:creationId xmlns:p14="http://schemas.microsoft.com/office/powerpoint/2010/main" val="316965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827A-374E-777C-D9C4-192CB24CB6FA}"/>
              </a:ext>
            </a:extLst>
          </p:cNvPr>
          <p:cNvSpPr>
            <a:spLocks noGrp="1"/>
          </p:cNvSpPr>
          <p:nvPr>
            <p:ph type="title"/>
          </p:nvPr>
        </p:nvSpPr>
        <p:spPr/>
        <p:txBody>
          <a:bodyPr/>
          <a:lstStyle/>
          <a:p>
            <a:r>
              <a:rPr lang="en-US" dirty="0"/>
              <a:t>SVM Model</a:t>
            </a:r>
            <a:endParaRPr lang="en-ID" dirty="0"/>
          </a:p>
        </p:txBody>
      </p:sp>
      <p:sp>
        <p:nvSpPr>
          <p:cNvPr id="5" name="Slide Number Placeholder 4">
            <a:extLst>
              <a:ext uri="{FF2B5EF4-FFF2-40B4-BE49-F238E27FC236}">
                <a16:creationId xmlns:a16="http://schemas.microsoft.com/office/drawing/2014/main" id="{D434D760-5126-FC16-E78D-D6C01313846F}"/>
              </a:ext>
            </a:extLst>
          </p:cNvPr>
          <p:cNvSpPr>
            <a:spLocks noGrp="1"/>
          </p:cNvSpPr>
          <p:nvPr>
            <p:ph type="sldNum" sz="quarter" idx="12"/>
          </p:nvPr>
        </p:nvSpPr>
        <p:spPr/>
        <p:txBody>
          <a:bodyPr/>
          <a:lstStyle/>
          <a:p>
            <a:fld id="{FAEF9944-A4F6-4C59-AEBD-678D6480B8EA}" type="slidenum">
              <a:rPr lang="en-US" smtClean="0"/>
              <a:t>25</a:t>
            </a:fld>
            <a:endParaRPr lang="en-US" dirty="0"/>
          </a:p>
        </p:txBody>
      </p:sp>
      <p:pic>
        <p:nvPicPr>
          <p:cNvPr id="9" name="Picture 8">
            <a:extLst>
              <a:ext uri="{FF2B5EF4-FFF2-40B4-BE49-F238E27FC236}">
                <a16:creationId xmlns:a16="http://schemas.microsoft.com/office/drawing/2014/main" id="{FE0212EB-9D21-C1DA-4F71-59C12C0B0034}"/>
              </a:ext>
            </a:extLst>
          </p:cNvPr>
          <p:cNvPicPr>
            <a:picLocks noChangeAspect="1"/>
          </p:cNvPicPr>
          <p:nvPr/>
        </p:nvPicPr>
        <p:blipFill>
          <a:blip r:embed="rId2"/>
          <a:stretch>
            <a:fillRect/>
          </a:stretch>
        </p:blipFill>
        <p:spPr>
          <a:xfrm>
            <a:off x="1636295" y="1553240"/>
            <a:ext cx="3584667" cy="2523232"/>
          </a:xfrm>
          <a:prstGeom prst="rect">
            <a:avLst/>
          </a:prstGeom>
        </p:spPr>
      </p:pic>
      <p:sp>
        <p:nvSpPr>
          <p:cNvPr id="10" name="TextBox 9">
            <a:extLst>
              <a:ext uri="{FF2B5EF4-FFF2-40B4-BE49-F238E27FC236}">
                <a16:creationId xmlns:a16="http://schemas.microsoft.com/office/drawing/2014/main" id="{1127ADEF-C746-DBDF-9A96-6A5E2C0C38EC}"/>
              </a:ext>
            </a:extLst>
          </p:cNvPr>
          <p:cNvSpPr txBox="1"/>
          <p:nvPr/>
        </p:nvSpPr>
        <p:spPr>
          <a:xfrm>
            <a:off x="1636295" y="981777"/>
            <a:ext cx="3327001" cy="307777"/>
          </a:xfrm>
          <a:prstGeom prst="rect">
            <a:avLst/>
          </a:prstGeom>
          <a:noFill/>
        </p:spPr>
        <p:txBody>
          <a:bodyPr wrap="none" rtlCol="0">
            <a:spAutoFit/>
          </a:bodyPr>
          <a:lstStyle/>
          <a:p>
            <a:r>
              <a:rPr lang="en-US" sz="1400" b="1" dirty="0">
                <a:solidFill>
                  <a:srgbClr val="595460"/>
                </a:solidFill>
              </a:rPr>
              <a:t>Results of the data train metrics:</a:t>
            </a:r>
            <a:endParaRPr lang="en-ID" sz="1400" b="1" dirty="0">
              <a:solidFill>
                <a:srgbClr val="595460"/>
              </a:solidFill>
            </a:endParaRPr>
          </a:p>
        </p:txBody>
      </p:sp>
      <p:pic>
        <p:nvPicPr>
          <p:cNvPr id="12" name="Picture 11">
            <a:extLst>
              <a:ext uri="{FF2B5EF4-FFF2-40B4-BE49-F238E27FC236}">
                <a16:creationId xmlns:a16="http://schemas.microsoft.com/office/drawing/2014/main" id="{FF200125-21EF-FDC4-C27A-107DB553713A}"/>
              </a:ext>
            </a:extLst>
          </p:cNvPr>
          <p:cNvPicPr>
            <a:picLocks noChangeAspect="1"/>
          </p:cNvPicPr>
          <p:nvPr/>
        </p:nvPicPr>
        <p:blipFill>
          <a:blip r:embed="rId3"/>
          <a:stretch>
            <a:fillRect/>
          </a:stretch>
        </p:blipFill>
        <p:spPr>
          <a:xfrm>
            <a:off x="5823675" y="1555646"/>
            <a:ext cx="5588287" cy="381020"/>
          </a:xfrm>
          <a:prstGeom prst="rect">
            <a:avLst/>
          </a:prstGeom>
        </p:spPr>
      </p:pic>
      <p:sp>
        <p:nvSpPr>
          <p:cNvPr id="13" name="TextBox 12">
            <a:extLst>
              <a:ext uri="{FF2B5EF4-FFF2-40B4-BE49-F238E27FC236}">
                <a16:creationId xmlns:a16="http://schemas.microsoft.com/office/drawing/2014/main" id="{51D4B0F3-784E-7AE6-EC1B-14D95765C5D0}"/>
              </a:ext>
            </a:extLst>
          </p:cNvPr>
          <p:cNvSpPr txBox="1"/>
          <p:nvPr/>
        </p:nvSpPr>
        <p:spPr>
          <a:xfrm>
            <a:off x="5823675" y="981777"/>
            <a:ext cx="1849609" cy="307777"/>
          </a:xfrm>
          <a:prstGeom prst="rect">
            <a:avLst/>
          </a:prstGeom>
          <a:noFill/>
        </p:spPr>
        <p:txBody>
          <a:bodyPr wrap="none" rtlCol="0">
            <a:spAutoFit/>
          </a:bodyPr>
          <a:lstStyle/>
          <a:p>
            <a:r>
              <a:rPr lang="en-US" sz="1400" b="1" dirty="0">
                <a:solidFill>
                  <a:srgbClr val="595460"/>
                </a:solidFill>
              </a:rPr>
              <a:t>Cross Validation :</a:t>
            </a:r>
            <a:endParaRPr lang="en-ID" sz="1400" b="1" dirty="0">
              <a:solidFill>
                <a:srgbClr val="595460"/>
              </a:solidFill>
            </a:endParaRPr>
          </a:p>
        </p:txBody>
      </p:sp>
    </p:spTree>
    <p:extLst>
      <p:ext uri="{BB962C8B-B14F-4D97-AF65-F5344CB8AC3E}">
        <p14:creationId xmlns:p14="http://schemas.microsoft.com/office/powerpoint/2010/main" val="1951972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827A-374E-777C-D9C4-192CB24CB6FA}"/>
              </a:ext>
            </a:extLst>
          </p:cNvPr>
          <p:cNvSpPr>
            <a:spLocks noGrp="1"/>
          </p:cNvSpPr>
          <p:nvPr>
            <p:ph type="title"/>
          </p:nvPr>
        </p:nvSpPr>
        <p:spPr/>
        <p:txBody>
          <a:bodyPr/>
          <a:lstStyle/>
          <a:p>
            <a:r>
              <a:rPr lang="en-US" dirty="0"/>
              <a:t>Bayesian Model</a:t>
            </a:r>
            <a:endParaRPr lang="en-ID" dirty="0"/>
          </a:p>
        </p:txBody>
      </p:sp>
      <p:sp>
        <p:nvSpPr>
          <p:cNvPr id="5" name="Slide Number Placeholder 4">
            <a:extLst>
              <a:ext uri="{FF2B5EF4-FFF2-40B4-BE49-F238E27FC236}">
                <a16:creationId xmlns:a16="http://schemas.microsoft.com/office/drawing/2014/main" id="{D434D760-5126-FC16-E78D-D6C01313846F}"/>
              </a:ext>
            </a:extLst>
          </p:cNvPr>
          <p:cNvSpPr>
            <a:spLocks noGrp="1"/>
          </p:cNvSpPr>
          <p:nvPr>
            <p:ph type="sldNum" sz="quarter" idx="12"/>
          </p:nvPr>
        </p:nvSpPr>
        <p:spPr/>
        <p:txBody>
          <a:bodyPr/>
          <a:lstStyle/>
          <a:p>
            <a:fld id="{FAEF9944-A4F6-4C59-AEBD-678D6480B8EA}" type="slidenum">
              <a:rPr lang="en-US" smtClean="0"/>
              <a:t>26</a:t>
            </a:fld>
            <a:endParaRPr lang="en-US" dirty="0"/>
          </a:p>
        </p:txBody>
      </p:sp>
      <p:sp>
        <p:nvSpPr>
          <p:cNvPr id="10" name="TextBox 9">
            <a:extLst>
              <a:ext uri="{FF2B5EF4-FFF2-40B4-BE49-F238E27FC236}">
                <a16:creationId xmlns:a16="http://schemas.microsoft.com/office/drawing/2014/main" id="{1127ADEF-C746-DBDF-9A96-6A5E2C0C38EC}"/>
              </a:ext>
            </a:extLst>
          </p:cNvPr>
          <p:cNvSpPr txBox="1"/>
          <p:nvPr/>
        </p:nvSpPr>
        <p:spPr>
          <a:xfrm>
            <a:off x="1636295" y="981777"/>
            <a:ext cx="3327001" cy="307777"/>
          </a:xfrm>
          <a:prstGeom prst="rect">
            <a:avLst/>
          </a:prstGeom>
          <a:noFill/>
        </p:spPr>
        <p:txBody>
          <a:bodyPr wrap="none" rtlCol="0">
            <a:spAutoFit/>
          </a:bodyPr>
          <a:lstStyle/>
          <a:p>
            <a:r>
              <a:rPr lang="en-US" sz="1400" b="1" dirty="0">
                <a:solidFill>
                  <a:srgbClr val="595460"/>
                </a:solidFill>
              </a:rPr>
              <a:t>Results of the data train metrics:</a:t>
            </a:r>
            <a:endParaRPr lang="en-ID" sz="1400" b="1" dirty="0">
              <a:solidFill>
                <a:srgbClr val="595460"/>
              </a:solidFill>
            </a:endParaRPr>
          </a:p>
        </p:txBody>
      </p:sp>
      <p:sp>
        <p:nvSpPr>
          <p:cNvPr id="13" name="TextBox 12">
            <a:extLst>
              <a:ext uri="{FF2B5EF4-FFF2-40B4-BE49-F238E27FC236}">
                <a16:creationId xmlns:a16="http://schemas.microsoft.com/office/drawing/2014/main" id="{51D4B0F3-784E-7AE6-EC1B-14D95765C5D0}"/>
              </a:ext>
            </a:extLst>
          </p:cNvPr>
          <p:cNvSpPr txBox="1"/>
          <p:nvPr/>
        </p:nvSpPr>
        <p:spPr>
          <a:xfrm>
            <a:off x="5823675" y="981777"/>
            <a:ext cx="1849609" cy="307777"/>
          </a:xfrm>
          <a:prstGeom prst="rect">
            <a:avLst/>
          </a:prstGeom>
          <a:noFill/>
        </p:spPr>
        <p:txBody>
          <a:bodyPr wrap="none" rtlCol="0">
            <a:spAutoFit/>
          </a:bodyPr>
          <a:lstStyle/>
          <a:p>
            <a:r>
              <a:rPr lang="en-US" sz="1400" b="1" dirty="0">
                <a:solidFill>
                  <a:srgbClr val="595460"/>
                </a:solidFill>
              </a:rPr>
              <a:t>Cross Validation :</a:t>
            </a:r>
            <a:endParaRPr lang="en-ID" sz="1400" b="1" dirty="0">
              <a:solidFill>
                <a:srgbClr val="595460"/>
              </a:solidFill>
            </a:endParaRPr>
          </a:p>
        </p:txBody>
      </p:sp>
      <p:pic>
        <p:nvPicPr>
          <p:cNvPr id="7" name="Picture 6">
            <a:extLst>
              <a:ext uri="{FF2B5EF4-FFF2-40B4-BE49-F238E27FC236}">
                <a16:creationId xmlns:a16="http://schemas.microsoft.com/office/drawing/2014/main" id="{7C66045F-2FF7-DAA3-2C1D-345C583B856C}"/>
              </a:ext>
            </a:extLst>
          </p:cNvPr>
          <p:cNvPicPr>
            <a:picLocks noChangeAspect="1"/>
          </p:cNvPicPr>
          <p:nvPr/>
        </p:nvPicPr>
        <p:blipFill>
          <a:blip r:embed="rId2"/>
          <a:stretch>
            <a:fillRect/>
          </a:stretch>
        </p:blipFill>
        <p:spPr>
          <a:xfrm>
            <a:off x="1645989" y="1555646"/>
            <a:ext cx="3445814" cy="2361836"/>
          </a:xfrm>
          <a:prstGeom prst="rect">
            <a:avLst/>
          </a:prstGeom>
        </p:spPr>
      </p:pic>
      <p:pic>
        <p:nvPicPr>
          <p:cNvPr id="15" name="Picture 14">
            <a:extLst>
              <a:ext uri="{FF2B5EF4-FFF2-40B4-BE49-F238E27FC236}">
                <a16:creationId xmlns:a16="http://schemas.microsoft.com/office/drawing/2014/main" id="{7245CC8F-EE8D-D3FE-4111-79AA41D5E7A0}"/>
              </a:ext>
            </a:extLst>
          </p:cNvPr>
          <p:cNvPicPr>
            <a:picLocks noChangeAspect="1"/>
          </p:cNvPicPr>
          <p:nvPr/>
        </p:nvPicPr>
        <p:blipFill>
          <a:blip r:embed="rId3"/>
          <a:stretch>
            <a:fillRect/>
          </a:stretch>
        </p:blipFill>
        <p:spPr>
          <a:xfrm>
            <a:off x="5823675" y="1555646"/>
            <a:ext cx="5607338" cy="457223"/>
          </a:xfrm>
          <a:prstGeom prst="rect">
            <a:avLst/>
          </a:prstGeom>
        </p:spPr>
      </p:pic>
    </p:spTree>
    <p:extLst>
      <p:ext uri="{BB962C8B-B14F-4D97-AF65-F5344CB8AC3E}">
        <p14:creationId xmlns:p14="http://schemas.microsoft.com/office/powerpoint/2010/main" val="415834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827A-374E-777C-D9C4-192CB24CB6FA}"/>
              </a:ext>
            </a:extLst>
          </p:cNvPr>
          <p:cNvSpPr>
            <a:spLocks noGrp="1"/>
          </p:cNvSpPr>
          <p:nvPr>
            <p:ph type="title"/>
          </p:nvPr>
        </p:nvSpPr>
        <p:spPr/>
        <p:txBody>
          <a:bodyPr/>
          <a:lstStyle/>
          <a:p>
            <a:r>
              <a:rPr lang="en-US" dirty="0" err="1"/>
              <a:t>Xgbost</a:t>
            </a:r>
            <a:r>
              <a:rPr lang="en-US" dirty="0"/>
              <a:t> Model</a:t>
            </a:r>
            <a:endParaRPr lang="en-ID" dirty="0"/>
          </a:p>
        </p:txBody>
      </p:sp>
      <p:sp>
        <p:nvSpPr>
          <p:cNvPr id="5" name="Slide Number Placeholder 4">
            <a:extLst>
              <a:ext uri="{FF2B5EF4-FFF2-40B4-BE49-F238E27FC236}">
                <a16:creationId xmlns:a16="http://schemas.microsoft.com/office/drawing/2014/main" id="{D434D760-5126-FC16-E78D-D6C01313846F}"/>
              </a:ext>
            </a:extLst>
          </p:cNvPr>
          <p:cNvSpPr>
            <a:spLocks noGrp="1"/>
          </p:cNvSpPr>
          <p:nvPr>
            <p:ph type="sldNum" sz="quarter" idx="12"/>
          </p:nvPr>
        </p:nvSpPr>
        <p:spPr/>
        <p:txBody>
          <a:bodyPr/>
          <a:lstStyle/>
          <a:p>
            <a:fld id="{FAEF9944-A4F6-4C59-AEBD-678D6480B8EA}" type="slidenum">
              <a:rPr lang="en-US" smtClean="0"/>
              <a:t>27</a:t>
            </a:fld>
            <a:endParaRPr lang="en-US" dirty="0"/>
          </a:p>
        </p:txBody>
      </p:sp>
      <p:sp>
        <p:nvSpPr>
          <p:cNvPr id="10" name="TextBox 9">
            <a:extLst>
              <a:ext uri="{FF2B5EF4-FFF2-40B4-BE49-F238E27FC236}">
                <a16:creationId xmlns:a16="http://schemas.microsoft.com/office/drawing/2014/main" id="{1127ADEF-C746-DBDF-9A96-6A5E2C0C38EC}"/>
              </a:ext>
            </a:extLst>
          </p:cNvPr>
          <p:cNvSpPr txBox="1"/>
          <p:nvPr/>
        </p:nvSpPr>
        <p:spPr>
          <a:xfrm>
            <a:off x="1636295" y="981777"/>
            <a:ext cx="3327001" cy="307777"/>
          </a:xfrm>
          <a:prstGeom prst="rect">
            <a:avLst/>
          </a:prstGeom>
          <a:noFill/>
        </p:spPr>
        <p:txBody>
          <a:bodyPr wrap="none" rtlCol="0">
            <a:spAutoFit/>
          </a:bodyPr>
          <a:lstStyle/>
          <a:p>
            <a:r>
              <a:rPr lang="en-US" sz="1400" b="1" dirty="0">
                <a:solidFill>
                  <a:srgbClr val="595460"/>
                </a:solidFill>
              </a:rPr>
              <a:t>Results of the data train metrics:</a:t>
            </a:r>
            <a:endParaRPr lang="en-ID" sz="1400" b="1" dirty="0">
              <a:solidFill>
                <a:srgbClr val="595460"/>
              </a:solidFill>
            </a:endParaRPr>
          </a:p>
        </p:txBody>
      </p:sp>
      <p:sp>
        <p:nvSpPr>
          <p:cNvPr id="13" name="TextBox 12">
            <a:extLst>
              <a:ext uri="{FF2B5EF4-FFF2-40B4-BE49-F238E27FC236}">
                <a16:creationId xmlns:a16="http://schemas.microsoft.com/office/drawing/2014/main" id="{51D4B0F3-784E-7AE6-EC1B-14D95765C5D0}"/>
              </a:ext>
            </a:extLst>
          </p:cNvPr>
          <p:cNvSpPr txBox="1"/>
          <p:nvPr/>
        </p:nvSpPr>
        <p:spPr>
          <a:xfrm>
            <a:off x="5823675" y="981777"/>
            <a:ext cx="1849609" cy="307777"/>
          </a:xfrm>
          <a:prstGeom prst="rect">
            <a:avLst/>
          </a:prstGeom>
          <a:noFill/>
        </p:spPr>
        <p:txBody>
          <a:bodyPr wrap="none" rtlCol="0">
            <a:spAutoFit/>
          </a:bodyPr>
          <a:lstStyle/>
          <a:p>
            <a:r>
              <a:rPr lang="en-US" sz="1400" b="1" dirty="0">
                <a:solidFill>
                  <a:srgbClr val="595460"/>
                </a:solidFill>
              </a:rPr>
              <a:t>Cross Validation :</a:t>
            </a:r>
            <a:endParaRPr lang="en-ID" sz="1400" b="1" dirty="0">
              <a:solidFill>
                <a:srgbClr val="595460"/>
              </a:solidFill>
            </a:endParaRPr>
          </a:p>
        </p:txBody>
      </p:sp>
      <p:pic>
        <p:nvPicPr>
          <p:cNvPr id="4" name="Picture 3">
            <a:extLst>
              <a:ext uri="{FF2B5EF4-FFF2-40B4-BE49-F238E27FC236}">
                <a16:creationId xmlns:a16="http://schemas.microsoft.com/office/drawing/2014/main" id="{3C168133-9BAA-1C67-02CC-E7808CD32308}"/>
              </a:ext>
            </a:extLst>
          </p:cNvPr>
          <p:cNvPicPr>
            <a:picLocks noChangeAspect="1"/>
          </p:cNvPicPr>
          <p:nvPr/>
        </p:nvPicPr>
        <p:blipFill>
          <a:blip r:embed="rId2"/>
          <a:stretch>
            <a:fillRect/>
          </a:stretch>
        </p:blipFill>
        <p:spPr>
          <a:xfrm>
            <a:off x="1706819" y="1555646"/>
            <a:ext cx="3256477" cy="2240926"/>
          </a:xfrm>
          <a:prstGeom prst="rect">
            <a:avLst/>
          </a:prstGeom>
        </p:spPr>
      </p:pic>
      <p:pic>
        <p:nvPicPr>
          <p:cNvPr id="8" name="Picture 7">
            <a:extLst>
              <a:ext uri="{FF2B5EF4-FFF2-40B4-BE49-F238E27FC236}">
                <a16:creationId xmlns:a16="http://schemas.microsoft.com/office/drawing/2014/main" id="{4325C18D-06AF-69D1-EA6F-E15810A45766}"/>
              </a:ext>
            </a:extLst>
          </p:cNvPr>
          <p:cNvPicPr>
            <a:picLocks noChangeAspect="1"/>
          </p:cNvPicPr>
          <p:nvPr/>
        </p:nvPicPr>
        <p:blipFill>
          <a:blip r:embed="rId3"/>
          <a:stretch>
            <a:fillRect/>
          </a:stretch>
        </p:blipFill>
        <p:spPr>
          <a:xfrm>
            <a:off x="5995744" y="1560277"/>
            <a:ext cx="5531134" cy="425472"/>
          </a:xfrm>
          <a:prstGeom prst="rect">
            <a:avLst/>
          </a:prstGeom>
        </p:spPr>
      </p:pic>
    </p:spTree>
    <p:extLst>
      <p:ext uri="{BB962C8B-B14F-4D97-AF65-F5344CB8AC3E}">
        <p14:creationId xmlns:p14="http://schemas.microsoft.com/office/powerpoint/2010/main" val="952381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AC1B0-0DD8-9C37-4CC6-C6237A5963BB}"/>
              </a:ext>
            </a:extLst>
          </p:cNvPr>
          <p:cNvSpPr>
            <a:spLocks noGrp="1"/>
          </p:cNvSpPr>
          <p:nvPr>
            <p:ph type="title"/>
          </p:nvPr>
        </p:nvSpPr>
        <p:spPr>
          <a:xfrm>
            <a:off x="0" y="3429000"/>
            <a:ext cx="4606535" cy="1268961"/>
          </a:xfrm>
        </p:spPr>
        <p:txBody>
          <a:bodyPr>
            <a:noAutofit/>
          </a:bodyPr>
          <a:lstStyle/>
          <a:p>
            <a:r>
              <a:rPr lang="en-ID" sz="3200" dirty="0"/>
              <a:t>SELECTION MODEL</a:t>
            </a:r>
          </a:p>
        </p:txBody>
      </p:sp>
      <p:sp>
        <p:nvSpPr>
          <p:cNvPr id="6" name="Date Placeholder 5">
            <a:extLst>
              <a:ext uri="{FF2B5EF4-FFF2-40B4-BE49-F238E27FC236}">
                <a16:creationId xmlns:a16="http://schemas.microsoft.com/office/drawing/2014/main" id="{BDEDF3C0-291B-F749-F7A7-A0B16B8548BA}"/>
              </a:ext>
            </a:extLst>
          </p:cNvPr>
          <p:cNvSpPr>
            <a:spLocks noGrp="1"/>
          </p:cNvSpPr>
          <p:nvPr>
            <p:ph type="dt" sz="half" idx="10"/>
          </p:nvPr>
        </p:nvSpPr>
        <p:spPr/>
        <p:txBody>
          <a:bodyPr/>
          <a:lstStyle/>
          <a:p>
            <a:r>
              <a:rPr lang="en-US"/>
              <a:t>2/1/20XX</a:t>
            </a:r>
            <a:endParaRPr lang="en-US" dirty="0"/>
          </a:p>
        </p:txBody>
      </p:sp>
      <p:sp>
        <p:nvSpPr>
          <p:cNvPr id="7" name="Slide Number Placeholder 6">
            <a:extLst>
              <a:ext uri="{FF2B5EF4-FFF2-40B4-BE49-F238E27FC236}">
                <a16:creationId xmlns:a16="http://schemas.microsoft.com/office/drawing/2014/main" id="{3EB9D731-C46E-A0CB-C7E4-7DB36E564BEB}"/>
              </a:ext>
            </a:extLst>
          </p:cNvPr>
          <p:cNvSpPr>
            <a:spLocks noGrp="1"/>
          </p:cNvSpPr>
          <p:nvPr>
            <p:ph type="sldNum" sz="quarter" idx="12"/>
          </p:nvPr>
        </p:nvSpPr>
        <p:spPr/>
        <p:txBody>
          <a:bodyPr/>
          <a:lstStyle/>
          <a:p>
            <a:fld id="{FAEF9944-A4F6-4C59-AEBD-678D6480B8EA}" type="slidenum">
              <a:rPr lang="en-US" smtClean="0"/>
              <a:pPr/>
              <a:t>28</a:t>
            </a:fld>
            <a:endParaRPr lang="en-US" dirty="0"/>
          </a:p>
        </p:txBody>
      </p:sp>
      <p:pic>
        <p:nvPicPr>
          <p:cNvPr id="8" name="Picture Placeholder 31" descr="Two people working on a laptop and tablet with graphs and tables ">
            <a:extLst>
              <a:ext uri="{FF2B5EF4-FFF2-40B4-BE49-F238E27FC236}">
                <a16:creationId xmlns:a16="http://schemas.microsoft.com/office/drawing/2014/main" id="{84757392-DA9B-C86C-462A-FF5D65F3C5DC}"/>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4606535" y="0"/>
            <a:ext cx="7585465" cy="6858000"/>
          </a:xfrm>
          <a:prstGeom prst="rect">
            <a:avLst/>
          </a:prstGeom>
          <a:solidFill>
            <a:schemeClr val="tx2"/>
          </a:solidFill>
        </p:spPr>
      </p:pic>
    </p:spTree>
    <p:extLst>
      <p:ext uri="{BB962C8B-B14F-4D97-AF65-F5344CB8AC3E}">
        <p14:creationId xmlns:p14="http://schemas.microsoft.com/office/powerpoint/2010/main" val="208529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a:t>BEST MODEL:</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29</a:t>
            </a:fld>
            <a:endParaRPr lang="en-US" dirty="0"/>
          </a:p>
        </p:txBody>
      </p:sp>
      <p:graphicFrame>
        <p:nvGraphicFramePr>
          <p:cNvPr id="7" name="Table 7">
            <a:extLst>
              <a:ext uri="{FF2B5EF4-FFF2-40B4-BE49-F238E27FC236}">
                <a16:creationId xmlns:a16="http://schemas.microsoft.com/office/drawing/2014/main" id="{4FA8C138-F56D-E425-6BB1-B908ACD1B66D}"/>
              </a:ext>
            </a:extLst>
          </p:cNvPr>
          <p:cNvGraphicFramePr>
            <a:graphicFrameLocks noGrp="1"/>
          </p:cNvGraphicFramePr>
          <p:nvPr>
            <p:extLst>
              <p:ext uri="{D42A27DB-BD31-4B8C-83A1-F6EECF244321}">
                <p14:modId xmlns:p14="http://schemas.microsoft.com/office/powerpoint/2010/main" val="49107704"/>
              </p:ext>
            </p:extLst>
          </p:nvPr>
        </p:nvGraphicFramePr>
        <p:xfrm>
          <a:off x="2441203" y="2827598"/>
          <a:ext cx="8127999" cy="196891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33673290"/>
                    </a:ext>
                  </a:extLst>
                </a:gridCol>
                <a:gridCol w="2709333">
                  <a:extLst>
                    <a:ext uri="{9D8B030D-6E8A-4147-A177-3AD203B41FA5}">
                      <a16:colId xmlns:a16="http://schemas.microsoft.com/office/drawing/2014/main" val="353908533"/>
                    </a:ext>
                  </a:extLst>
                </a:gridCol>
                <a:gridCol w="2709333">
                  <a:extLst>
                    <a:ext uri="{9D8B030D-6E8A-4147-A177-3AD203B41FA5}">
                      <a16:colId xmlns:a16="http://schemas.microsoft.com/office/drawing/2014/main" val="2423120546"/>
                    </a:ext>
                  </a:extLst>
                </a:gridCol>
              </a:tblGrid>
              <a:tr h="319863">
                <a:tc>
                  <a:txBody>
                    <a:bodyPr/>
                    <a:lstStyle/>
                    <a:p>
                      <a:pPr algn="ctr"/>
                      <a:r>
                        <a:rPr lang="en-US" dirty="0"/>
                        <a:t>Model</a:t>
                      </a:r>
                      <a:endParaRPr lang="en-ID" dirty="0"/>
                    </a:p>
                  </a:txBody>
                  <a:tcPr/>
                </a:tc>
                <a:tc>
                  <a:txBody>
                    <a:bodyPr/>
                    <a:lstStyle/>
                    <a:p>
                      <a:pPr algn="ctr"/>
                      <a:r>
                        <a:rPr lang="en-US" dirty="0"/>
                        <a:t>Data Train</a:t>
                      </a:r>
                      <a:endParaRPr lang="en-ID" dirty="0"/>
                    </a:p>
                  </a:txBody>
                  <a:tcPr/>
                </a:tc>
                <a:tc>
                  <a:txBody>
                    <a:bodyPr/>
                    <a:lstStyle/>
                    <a:p>
                      <a:pPr algn="ctr"/>
                      <a:r>
                        <a:rPr lang="en-US" dirty="0" err="1"/>
                        <a:t>CrossValidation</a:t>
                      </a:r>
                      <a:endParaRPr lang="en-ID" dirty="0"/>
                    </a:p>
                  </a:txBody>
                  <a:tcPr/>
                </a:tc>
                <a:extLst>
                  <a:ext uri="{0D108BD9-81ED-4DB2-BD59-A6C34878D82A}">
                    <a16:rowId xmlns:a16="http://schemas.microsoft.com/office/drawing/2014/main" val="3236806079"/>
                  </a:ext>
                </a:extLst>
              </a:tr>
              <a:tr h="239435">
                <a:tc>
                  <a:txBody>
                    <a:bodyPr/>
                    <a:lstStyle/>
                    <a:p>
                      <a:pPr algn="l" fontAlgn="b"/>
                      <a:r>
                        <a:rPr lang="en-ID" sz="1400" b="0" i="0" u="none" strike="noStrike" dirty="0">
                          <a:solidFill>
                            <a:srgbClr val="595460"/>
                          </a:solidFill>
                          <a:effectLst/>
                          <a:latin typeface="+mj-lt"/>
                        </a:rPr>
                        <a:t>Baseline Freq</a:t>
                      </a:r>
                    </a:p>
                  </a:txBody>
                  <a:tcPr marL="6350" marR="6350" marT="6350" marB="0" anchor="b"/>
                </a:tc>
                <a:tc>
                  <a:txBody>
                    <a:bodyPr/>
                    <a:lstStyle/>
                    <a:p>
                      <a:pPr algn="l" fontAlgn="b"/>
                      <a:r>
                        <a:rPr lang="en-ID" sz="1400" b="0" i="0" u="none" strike="noStrike" dirty="0">
                          <a:solidFill>
                            <a:srgbClr val="595460"/>
                          </a:solidFill>
                          <a:effectLst/>
                          <a:latin typeface="+mj-lt"/>
                        </a:rPr>
                        <a:t>0.75</a:t>
                      </a:r>
                    </a:p>
                  </a:txBody>
                  <a:tcPr marL="6350" marR="6350" marT="6350" marB="0" anchor="b"/>
                </a:tc>
                <a:tc>
                  <a:txBody>
                    <a:bodyPr/>
                    <a:lstStyle/>
                    <a:p>
                      <a:pPr algn="l" fontAlgn="b"/>
                      <a:r>
                        <a:rPr lang="en-ID" sz="1400" b="0" i="0" u="none" strike="noStrike">
                          <a:solidFill>
                            <a:srgbClr val="595460"/>
                          </a:solidFill>
                          <a:effectLst/>
                          <a:latin typeface="+mj-lt"/>
                        </a:rPr>
                        <a:t>-</a:t>
                      </a:r>
                    </a:p>
                  </a:txBody>
                  <a:tcPr marL="6350" marR="6350" marT="6350" marB="0" anchor="b"/>
                </a:tc>
                <a:extLst>
                  <a:ext uri="{0D108BD9-81ED-4DB2-BD59-A6C34878D82A}">
                    <a16:rowId xmlns:a16="http://schemas.microsoft.com/office/drawing/2014/main" val="2993589555"/>
                  </a:ext>
                </a:extLst>
              </a:tr>
              <a:tr h="284135">
                <a:tc>
                  <a:txBody>
                    <a:bodyPr/>
                    <a:lstStyle/>
                    <a:p>
                      <a:pPr algn="l" fontAlgn="b"/>
                      <a:r>
                        <a:rPr lang="en-ID" sz="1400" b="0" i="0" u="none" strike="noStrike" dirty="0">
                          <a:solidFill>
                            <a:srgbClr val="595460"/>
                          </a:solidFill>
                          <a:effectLst/>
                          <a:latin typeface="+mj-lt"/>
                        </a:rPr>
                        <a:t>Baseline </a:t>
                      </a:r>
                      <a:r>
                        <a:rPr lang="en-ID" sz="1400" b="0" i="0" u="none" strike="noStrike" dirty="0" err="1">
                          <a:solidFill>
                            <a:srgbClr val="595460"/>
                          </a:solidFill>
                          <a:effectLst/>
                          <a:latin typeface="+mj-lt"/>
                        </a:rPr>
                        <a:t>DummyClassifier</a:t>
                      </a:r>
                      <a:endParaRPr lang="en-ID" sz="1400" b="0" i="0" u="none" strike="noStrike" dirty="0">
                        <a:solidFill>
                          <a:srgbClr val="595460"/>
                        </a:solidFill>
                        <a:effectLst/>
                        <a:latin typeface="+mj-lt"/>
                      </a:endParaRPr>
                    </a:p>
                  </a:txBody>
                  <a:tcPr marL="6350" marR="6350" marT="6350" marB="0" anchor="b"/>
                </a:tc>
                <a:tc>
                  <a:txBody>
                    <a:bodyPr/>
                    <a:lstStyle/>
                    <a:p>
                      <a:pPr algn="l" fontAlgn="b"/>
                      <a:r>
                        <a:rPr lang="en-ID" sz="1400" b="0" i="0" u="none" strike="noStrike" dirty="0">
                          <a:solidFill>
                            <a:srgbClr val="595460"/>
                          </a:solidFill>
                          <a:effectLst/>
                          <a:latin typeface="+mj-lt"/>
                        </a:rPr>
                        <a:t>0.63</a:t>
                      </a:r>
                    </a:p>
                  </a:txBody>
                  <a:tcPr marL="6350" marR="6350" marT="6350" marB="0" anchor="b"/>
                </a:tc>
                <a:tc>
                  <a:txBody>
                    <a:bodyPr/>
                    <a:lstStyle/>
                    <a:p>
                      <a:pPr algn="l" fontAlgn="b"/>
                      <a:r>
                        <a:rPr lang="en-ID" sz="1400" b="0" i="0" u="none" strike="noStrike">
                          <a:solidFill>
                            <a:srgbClr val="595460"/>
                          </a:solidFill>
                          <a:effectLst/>
                          <a:latin typeface="+mj-lt"/>
                        </a:rPr>
                        <a:t>-</a:t>
                      </a:r>
                    </a:p>
                  </a:txBody>
                  <a:tcPr marL="6350" marR="6350" marT="6350" marB="0" anchor="b"/>
                </a:tc>
                <a:extLst>
                  <a:ext uri="{0D108BD9-81ED-4DB2-BD59-A6C34878D82A}">
                    <a16:rowId xmlns:a16="http://schemas.microsoft.com/office/drawing/2014/main" val="3264163194"/>
                  </a:ext>
                </a:extLst>
              </a:tr>
              <a:tr h="288758">
                <a:tc>
                  <a:txBody>
                    <a:bodyPr/>
                    <a:lstStyle/>
                    <a:p>
                      <a:pPr algn="l" fontAlgn="b"/>
                      <a:r>
                        <a:rPr lang="en-ID" sz="1400" b="0" i="0" u="none" strike="noStrike" dirty="0">
                          <a:solidFill>
                            <a:srgbClr val="595460"/>
                          </a:solidFill>
                          <a:effectLst/>
                          <a:latin typeface="+mj-lt"/>
                        </a:rPr>
                        <a:t>KNN</a:t>
                      </a:r>
                    </a:p>
                  </a:txBody>
                  <a:tcPr marL="6350" marR="6350" marT="6350" marB="0" anchor="b"/>
                </a:tc>
                <a:tc>
                  <a:txBody>
                    <a:bodyPr/>
                    <a:lstStyle/>
                    <a:p>
                      <a:pPr algn="l" fontAlgn="b"/>
                      <a:r>
                        <a:rPr lang="en-ID" sz="1400" b="0" i="0" u="none" strike="noStrike" dirty="0">
                          <a:solidFill>
                            <a:srgbClr val="595460"/>
                          </a:solidFill>
                          <a:effectLst/>
                          <a:latin typeface="+mj-lt"/>
                        </a:rPr>
                        <a:t>0.90</a:t>
                      </a:r>
                    </a:p>
                  </a:txBody>
                  <a:tcPr marL="6350" marR="6350" marT="6350" marB="0" anchor="b"/>
                </a:tc>
                <a:tc>
                  <a:txBody>
                    <a:bodyPr/>
                    <a:lstStyle/>
                    <a:p>
                      <a:pPr algn="l" fontAlgn="b"/>
                      <a:r>
                        <a:rPr lang="en-ID" sz="1400" b="0" i="0" u="none" strike="noStrike">
                          <a:solidFill>
                            <a:srgbClr val="595460"/>
                          </a:solidFill>
                          <a:effectLst/>
                          <a:latin typeface="+mj-lt"/>
                        </a:rPr>
                        <a:t>0.77</a:t>
                      </a:r>
                    </a:p>
                  </a:txBody>
                  <a:tcPr marL="6350" marR="6350" marT="6350" marB="0" anchor="b"/>
                </a:tc>
                <a:extLst>
                  <a:ext uri="{0D108BD9-81ED-4DB2-BD59-A6C34878D82A}">
                    <a16:rowId xmlns:a16="http://schemas.microsoft.com/office/drawing/2014/main" val="3638385533"/>
                  </a:ext>
                </a:extLst>
              </a:tr>
              <a:tr h="269508">
                <a:tc>
                  <a:txBody>
                    <a:bodyPr/>
                    <a:lstStyle/>
                    <a:p>
                      <a:pPr algn="l" fontAlgn="b"/>
                      <a:r>
                        <a:rPr lang="en-ID" sz="1400" b="0" i="0" u="none" strike="noStrike" dirty="0">
                          <a:solidFill>
                            <a:srgbClr val="595460"/>
                          </a:solidFill>
                          <a:effectLst/>
                          <a:latin typeface="+mj-lt"/>
                        </a:rPr>
                        <a:t>SVM</a:t>
                      </a:r>
                    </a:p>
                  </a:txBody>
                  <a:tcPr marL="6350" marR="6350" marT="6350" marB="0" anchor="b"/>
                </a:tc>
                <a:tc>
                  <a:txBody>
                    <a:bodyPr/>
                    <a:lstStyle/>
                    <a:p>
                      <a:pPr algn="l" fontAlgn="b"/>
                      <a:r>
                        <a:rPr lang="en-ID" sz="1400" b="0" i="0" u="none" strike="noStrike" dirty="0">
                          <a:solidFill>
                            <a:srgbClr val="595460"/>
                          </a:solidFill>
                          <a:effectLst/>
                          <a:latin typeface="+mj-lt"/>
                        </a:rPr>
                        <a:t>0.86</a:t>
                      </a:r>
                    </a:p>
                  </a:txBody>
                  <a:tcPr marL="6350" marR="6350" marT="6350" marB="0" anchor="b"/>
                </a:tc>
                <a:tc>
                  <a:txBody>
                    <a:bodyPr/>
                    <a:lstStyle/>
                    <a:p>
                      <a:pPr algn="l" fontAlgn="b"/>
                      <a:r>
                        <a:rPr lang="en-ID" sz="1400" b="0" i="0" u="none" strike="noStrike" dirty="0">
                          <a:solidFill>
                            <a:srgbClr val="595460"/>
                          </a:solidFill>
                          <a:effectLst/>
                          <a:latin typeface="+mj-lt"/>
                        </a:rPr>
                        <a:t>0.82</a:t>
                      </a:r>
                    </a:p>
                  </a:txBody>
                  <a:tcPr marL="6350" marR="6350" marT="6350" marB="0" anchor="b"/>
                </a:tc>
                <a:extLst>
                  <a:ext uri="{0D108BD9-81ED-4DB2-BD59-A6C34878D82A}">
                    <a16:rowId xmlns:a16="http://schemas.microsoft.com/office/drawing/2014/main" val="2321728488"/>
                  </a:ext>
                </a:extLst>
              </a:tr>
              <a:tr h="256963">
                <a:tc>
                  <a:txBody>
                    <a:bodyPr/>
                    <a:lstStyle/>
                    <a:p>
                      <a:pPr algn="l" fontAlgn="b"/>
                      <a:r>
                        <a:rPr lang="en-ID" sz="1400" b="0" i="0" u="none" strike="noStrike" dirty="0">
                          <a:solidFill>
                            <a:srgbClr val="595460"/>
                          </a:solidFill>
                          <a:effectLst/>
                          <a:latin typeface="+mj-lt"/>
                        </a:rPr>
                        <a:t>Bayesian</a:t>
                      </a:r>
                    </a:p>
                  </a:txBody>
                  <a:tcPr marL="6350" marR="6350" marT="6350" marB="0" anchor="b"/>
                </a:tc>
                <a:tc>
                  <a:txBody>
                    <a:bodyPr/>
                    <a:lstStyle/>
                    <a:p>
                      <a:pPr algn="l" fontAlgn="b"/>
                      <a:r>
                        <a:rPr lang="en-ID" sz="1400" b="0" i="0" u="none" strike="noStrike" dirty="0">
                          <a:solidFill>
                            <a:srgbClr val="595460"/>
                          </a:solidFill>
                          <a:effectLst/>
                          <a:latin typeface="+mj-lt"/>
                        </a:rPr>
                        <a:t>0.72</a:t>
                      </a:r>
                    </a:p>
                  </a:txBody>
                  <a:tcPr marL="6350" marR="6350" marT="6350" marB="0" anchor="b"/>
                </a:tc>
                <a:tc>
                  <a:txBody>
                    <a:bodyPr/>
                    <a:lstStyle/>
                    <a:p>
                      <a:pPr algn="l" fontAlgn="b"/>
                      <a:r>
                        <a:rPr lang="en-ID" sz="1400" b="0" i="0" u="none" strike="noStrike" dirty="0">
                          <a:solidFill>
                            <a:srgbClr val="595460"/>
                          </a:solidFill>
                          <a:effectLst/>
                          <a:latin typeface="+mj-lt"/>
                        </a:rPr>
                        <a:t>0.73</a:t>
                      </a:r>
                    </a:p>
                  </a:txBody>
                  <a:tcPr marL="6350" marR="6350" marT="6350" marB="0" anchor="b"/>
                </a:tc>
                <a:extLst>
                  <a:ext uri="{0D108BD9-81ED-4DB2-BD59-A6C34878D82A}">
                    <a16:rowId xmlns:a16="http://schemas.microsoft.com/office/drawing/2014/main" val="506356519"/>
                  </a:ext>
                </a:extLst>
              </a:tr>
              <a:tr h="264352">
                <a:tc>
                  <a:txBody>
                    <a:bodyPr/>
                    <a:lstStyle/>
                    <a:p>
                      <a:pPr algn="l" fontAlgn="b"/>
                      <a:r>
                        <a:rPr lang="en-ID" sz="1400" b="0" i="0" u="none" strike="noStrike" dirty="0" err="1">
                          <a:solidFill>
                            <a:srgbClr val="595460"/>
                          </a:solidFill>
                          <a:effectLst/>
                          <a:latin typeface="+mj-lt"/>
                        </a:rPr>
                        <a:t>Xgbost</a:t>
                      </a:r>
                      <a:endParaRPr lang="en-ID" sz="1400" b="0" i="0" u="none" strike="noStrike" dirty="0">
                        <a:solidFill>
                          <a:srgbClr val="595460"/>
                        </a:solidFill>
                        <a:effectLst/>
                        <a:latin typeface="+mj-lt"/>
                      </a:endParaRPr>
                    </a:p>
                  </a:txBody>
                  <a:tcPr marL="6350" marR="6350" marT="6350" marB="0" anchor="b"/>
                </a:tc>
                <a:tc>
                  <a:txBody>
                    <a:bodyPr/>
                    <a:lstStyle/>
                    <a:p>
                      <a:pPr algn="l" fontAlgn="b"/>
                      <a:r>
                        <a:rPr lang="en-ID" sz="1400" b="0" i="0" u="none" strike="noStrike">
                          <a:solidFill>
                            <a:srgbClr val="595460"/>
                          </a:solidFill>
                          <a:effectLst/>
                          <a:latin typeface="+mj-lt"/>
                        </a:rPr>
                        <a:t>0.85</a:t>
                      </a:r>
                    </a:p>
                  </a:txBody>
                  <a:tcPr marL="6350" marR="6350" marT="6350" marB="0" anchor="b"/>
                </a:tc>
                <a:tc>
                  <a:txBody>
                    <a:bodyPr/>
                    <a:lstStyle/>
                    <a:p>
                      <a:pPr algn="l" fontAlgn="b"/>
                      <a:r>
                        <a:rPr lang="en-ID" sz="1400" b="0" i="0" u="none" strike="noStrike" dirty="0">
                          <a:solidFill>
                            <a:srgbClr val="595460"/>
                          </a:solidFill>
                          <a:effectLst/>
                          <a:latin typeface="+mj-lt"/>
                        </a:rPr>
                        <a:t>0.66</a:t>
                      </a:r>
                    </a:p>
                  </a:txBody>
                  <a:tcPr marL="6350" marR="6350" marT="6350" marB="0" anchor="b"/>
                </a:tc>
                <a:extLst>
                  <a:ext uri="{0D108BD9-81ED-4DB2-BD59-A6C34878D82A}">
                    <a16:rowId xmlns:a16="http://schemas.microsoft.com/office/drawing/2014/main" val="3642176488"/>
                  </a:ext>
                </a:extLst>
              </a:tr>
            </a:tbl>
          </a:graphicData>
        </a:graphic>
      </p:graphicFrame>
      <p:sp>
        <p:nvSpPr>
          <p:cNvPr id="8" name="TextBox 7">
            <a:extLst>
              <a:ext uri="{FF2B5EF4-FFF2-40B4-BE49-F238E27FC236}">
                <a16:creationId xmlns:a16="http://schemas.microsoft.com/office/drawing/2014/main" id="{3C9BAA90-3BEF-6DCC-3B7F-E5A594F136F6}"/>
              </a:ext>
            </a:extLst>
          </p:cNvPr>
          <p:cNvSpPr txBox="1"/>
          <p:nvPr/>
        </p:nvSpPr>
        <p:spPr>
          <a:xfrm>
            <a:off x="2646947" y="5178392"/>
            <a:ext cx="4778168" cy="307777"/>
          </a:xfrm>
          <a:prstGeom prst="rect">
            <a:avLst/>
          </a:prstGeom>
          <a:noFill/>
        </p:spPr>
        <p:txBody>
          <a:bodyPr wrap="none" rtlCol="0">
            <a:spAutoFit/>
          </a:bodyPr>
          <a:lstStyle/>
          <a:p>
            <a:r>
              <a:rPr lang="en-US" sz="1400" dirty="0">
                <a:solidFill>
                  <a:srgbClr val="595460"/>
                </a:solidFill>
              </a:rPr>
              <a:t>Best model is SVM because model not far overfitting</a:t>
            </a:r>
            <a:endParaRPr lang="en-ID" sz="1400" dirty="0">
              <a:solidFill>
                <a:srgbClr val="595460"/>
              </a:solidFill>
            </a:endParaRPr>
          </a:p>
        </p:txBody>
      </p:sp>
    </p:spTree>
    <p:extLst>
      <p:ext uri="{BB962C8B-B14F-4D97-AF65-F5344CB8AC3E}">
        <p14:creationId xmlns:p14="http://schemas.microsoft.com/office/powerpoint/2010/main" val="204438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Introduction</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lstStyle/>
          <a:p>
            <a:pPr marL="0" indent="0" algn="just">
              <a:buClr>
                <a:srgbClr val="103864"/>
              </a:buClr>
              <a:buSzPts val="2000"/>
              <a:buNone/>
            </a:pPr>
            <a:r>
              <a:rPr lang="en-US" sz="1600" dirty="0">
                <a:solidFill>
                  <a:srgbClr val="404040"/>
                </a:solidFill>
                <a:latin typeface="Maven Pro" panose="020B0604020202020204" charset="0"/>
                <a:cs typeface="Sora" panose="020B0604020202020204" charset="0"/>
              </a:rPr>
              <a:t>at the bank several times lost several customers and experienced a decrease in profits. The company does not yet know how customers who have subscribed for a long time can be churn. Data has been collected for the find out find churn method. but the company has not found the root cause, therefore the company asked the data science team to make predictions with machine learning.</a:t>
            </a:r>
            <a:endParaRPr lang="en-US" sz="1600" b="0" i="0" u="none" strike="noStrike" cap="none" dirty="0">
              <a:solidFill>
                <a:srgbClr val="404040"/>
              </a:solidFill>
              <a:latin typeface="Maven Pro" panose="020B0604020202020204" charset="0"/>
              <a:ea typeface="Sora"/>
              <a:cs typeface="Sora"/>
              <a:sym typeface="Sora"/>
            </a:endParaRP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normAutofit fontScale="90000"/>
          </a:bodyPr>
          <a:lstStyle/>
          <a:p>
            <a:r>
              <a:rPr lang="en-US" dirty="0"/>
              <a:t>Features Selection: Permutation Methods</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30</a:t>
            </a:fld>
            <a:endParaRPr lang="en-US" dirty="0"/>
          </a:p>
        </p:txBody>
      </p:sp>
      <p:sp>
        <p:nvSpPr>
          <p:cNvPr id="4" name="TextBox 3">
            <a:extLst>
              <a:ext uri="{FF2B5EF4-FFF2-40B4-BE49-F238E27FC236}">
                <a16:creationId xmlns:a16="http://schemas.microsoft.com/office/drawing/2014/main" id="{EE866374-4E97-BB48-02E7-3B58DD81E912}"/>
              </a:ext>
            </a:extLst>
          </p:cNvPr>
          <p:cNvSpPr txBox="1"/>
          <p:nvPr/>
        </p:nvSpPr>
        <p:spPr>
          <a:xfrm>
            <a:off x="1094072" y="2756372"/>
            <a:ext cx="11174930" cy="523220"/>
          </a:xfrm>
          <a:prstGeom prst="rect">
            <a:avLst/>
          </a:prstGeom>
          <a:noFill/>
        </p:spPr>
        <p:txBody>
          <a:bodyPr wrap="square">
            <a:spAutoFit/>
          </a:bodyPr>
          <a:lstStyle/>
          <a:p>
            <a:r>
              <a:rPr lang="en-ID" sz="1400" dirty="0" err="1">
                <a:solidFill>
                  <a:srgbClr val="595460"/>
                </a:solidFill>
              </a:rPr>
              <a:t>selected_feature_names</a:t>
            </a:r>
            <a:r>
              <a:rPr lang="en-ID" sz="1400" dirty="0">
                <a:solidFill>
                  <a:srgbClr val="595460"/>
                </a:solidFill>
              </a:rPr>
              <a:t> = [['</a:t>
            </a:r>
            <a:r>
              <a:rPr lang="en-ID" sz="1400" dirty="0" err="1">
                <a:solidFill>
                  <a:srgbClr val="595460"/>
                </a:solidFill>
              </a:rPr>
              <a:t>gender_Male</a:t>
            </a:r>
            <a:r>
              <a:rPr lang="en-ID" sz="1400" dirty="0">
                <a:solidFill>
                  <a:srgbClr val="595460"/>
                </a:solidFill>
              </a:rPr>
              <a:t>', '</a:t>
            </a:r>
            <a:r>
              <a:rPr lang="en-ID" sz="1400" dirty="0" err="1">
                <a:solidFill>
                  <a:srgbClr val="595460"/>
                </a:solidFill>
              </a:rPr>
              <a:t>country_France</a:t>
            </a:r>
            <a:r>
              <a:rPr lang="en-ID" sz="1400" dirty="0">
                <a:solidFill>
                  <a:srgbClr val="595460"/>
                </a:solidFill>
              </a:rPr>
              <a:t>', '</a:t>
            </a:r>
            <a:r>
              <a:rPr lang="en-ID" sz="1400" dirty="0" err="1">
                <a:solidFill>
                  <a:srgbClr val="595460"/>
                </a:solidFill>
              </a:rPr>
              <a:t>Age_young</a:t>
            </a:r>
            <a:r>
              <a:rPr lang="en-ID" sz="1400" dirty="0">
                <a:solidFill>
                  <a:srgbClr val="595460"/>
                </a:solidFill>
              </a:rPr>
              <a:t>', '</a:t>
            </a:r>
            <a:r>
              <a:rPr lang="en-ID" sz="1400" dirty="0" err="1">
                <a:solidFill>
                  <a:srgbClr val="595460"/>
                </a:solidFill>
              </a:rPr>
              <a:t>gender_Female</a:t>
            </a:r>
            <a:r>
              <a:rPr lang="en-ID" sz="1400" dirty="0">
                <a:solidFill>
                  <a:srgbClr val="595460"/>
                </a:solidFill>
              </a:rPr>
              <a:t>',</a:t>
            </a:r>
          </a:p>
          <a:p>
            <a:r>
              <a:rPr lang="en-ID" sz="1400" dirty="0">
                <a:solidFill>
                  <a:srgbClr val="595460"/>
                </a:solidFill>
              </a:rPr>
              <a:t>       '</a:t>
            </a:r>
            <a:r>
              <a:rPr lang="en-ID" sz="1400" dirty="0" err="1">
                <a:solidFill>
                  <a:srgbClr val="595460"/>
                </a:solidFill>
              </a:rPr>
              <a:t>country_Spain</a:t>
            </a:r>
            <a:r>
              <a:rPr lang="en-ID" sz="1400" dirty="0">
                <a:solidFill>
                  <a:srgbClr val="595460"/>
                </a:solidFill>
              </a:rPr>
              <a:t>', '</a:t>
            </a:r>
            <a:r>
              <a:rPr lang="en-ID" sz="1400" dirty="0" err="1">
                <a:solidFill>
                  <a:srgbClr val="595460"/>
                </a:solidFill>
              </a:rPr>
              <a:t>country_Germany</a:t>
            </a:r>
            <a:r>
              <a:rPr lang="en-ID" sz="1400" dirty="0">
                <a:solidFill>
                  <a:srgbClr val="595460"/>
                </a:solidFill>
              </a:rPr>
              <a:t>', '</a:t>
            </a:r>
            <a:r>
              <a:rPr lang="en-ID" sz="1400" dirty="0" err="1">
                <a:solidFill>
                  <a:srgbClr val="595460"/>
                </a:solidFill>
              </a:rPr>
              <a:t>Age_mature</a:t>
            </a:r>
            <a:r>
              <a:rPr lang="en-ID" sz="1400" dirty="0">
                <a:solidFill>
                  <a:srgbClr val="595460"/>
                </a:solidFill>
              </a:rPr>
              <a:t>', '</a:t>
            </a:r>
            <a:r>
              <a:rPr lang="en-ID" sz="1400" dirty="0" err="1">
                <a:solidFill>
                  <a:srgbClr val="595460"/>
                </a:solidFill>
              </a:rPr>
              <a:t>active_member','tenure</a:t>
            </a:r>
            <a:r>
              <a:rPr lang="en-ID" sz="1400" dirty="0">
                <a:solidFill>
                  <a:srgbClr val="595460"/>
                </a:solidFill>
              </a:rPr>
              <a:t>', 'balance','</a:t>
            </a:r>
            <a:r>
              <a:rPr lang="en-ID" sz="1400" dirty="0" err="1">
                <a:solidFill>
                  <a:srgbClr val="595460"/>
                </a:solidFill>
              </a:rPr>
              <a:t>credit_score</a:t>
            </a:r>
            <a:r>
              <a:rPr lang="en-ID" sz="1400" dirty="0">
                <a:solidFill>
                  <a:srgbClr val="595460"/>
                </a:solidFill>
              </a:rPr>
              <a:t>',]]</a:t>
            </a:r>
          </a:p>
        </p:txBody>
      </p:sp>
      <p:pic>
        <p:nvPicPr>
          <p:cNvPr id="9" name="Picture 8">
            <a:extLst>
              <a:ext uri="{FF2B5EF4-FFF2-40B4-BE49-F238E27FC236}">
                <a16:creationId xmlns:a16="http://schemas.microsoft.com/office/drawing/2014/main" id="{4809DE97-28D9-732B-127E-38F5195F98FE}"/>
              </a:ext>
            </a:extLst>
          </p:cNvPr>
          <p:cNvPicPr>
            <a:picLocks noChangeAspect="1"/>
          </p:cNvPicPr>
          <p:nvPr/>
        </p:nvPicPr>
        <p:blipFill>
          <a:blip r:embed="rId2"/>
          <a:stretch>
            <a:fillRect/>
          </a:stretch>
        </p:blipFill>
        <p:spPr>
          <a:xfrm>
            <a:off x="1535371" y="3961550"/>
            <a:ext cx="3467454" cy="2183515"/>
          </a:xfrm>
          <a:prstGeom prst="rect">
            <a:avLst/>
          </a:prstGeom>
        </p:spPr>
      </p:pic>
      <p:sp>
        <p:nvSpPr>
          <p:cNvPr id="10" name="TextBox 9">
            <a:extLst>
              <a:ext uri="{FF2B5EF4-FFF2-40B4-BE49-F238E27FC236}">
                <a16:creationId xmlns:a16="http://schemas.microsoft.com/office/drawing/2014/main" id="{91A3C576-2A00-4B60-AEAE-3F49077CA840}"/>
              </a:ext>
            </a:extLst>
          </p:cNvPr>
          <p:cNvSpPr txBox="1"/>
          <p:nvPr/>
        </p:nvSpPr>
        <p:spPr>
          <a:xfrm>
            <a:off x="1535371" y="3578409"/>
            <a:ext cx="3327001" cy="307777"/>
          </a:xfrm>
          <a:prstGeom prst="rect">
            <a:avLst/>
          </a:prstGeom>
          <a:noFill/>
        </p:spPr>
        <p:txBody>
          <a:bodyPr wrap="none" rtlCol="0">
            <a:spAutoFit/>
          </a:bodyPr>
          <a:lstStyle/>
          <a:p>
            <a:r>
              <a:rPr lang="en-US" sz="1400" b="1" dirty="0">
                <a:solidFill>
                  <a:srgbClr val="595460"/>
                </a:solidFill>
              </a:rPr>
              <a:t>Results of the data train metrics:</a:t>
            </a:r>
            <a:endParaRPr lang="en-ID" sz="1400" b="1" dirty="0">
              <a:solidFill>
                <a:srgbClr val="595460"/>
              </a:solidFill>
            </a:endParaRPr>
          </a:p>
        </p:txBody>
      </p:sp>
      <p:pic>
        <p:nvPicPr>
          <p:cNvPr id="14" name="Picture 13">
            <a:extLst>
              <a:ext uri="{FF2B5EF4-FFF2-40B4-BE49-F238E27FC236}">
                <a16:creationId xmlns:a16="http://schemas.microsoft.com/office/drawing/2014/main" id="{05EDD04F-1E3D-FBB1-DF71-51CA25D5ADDC}"/>
              </a:ext>
            </a:extLst>
          </p:cNvPr>
          <p:cNvPicPr>
            <a:picLocks noChangeAspect="1"/>
          </p:cNvPicPr>
          <p:nvPr/>
        </p:nvPicPr>
        <p:blipFill>
          <a:blip r:embed="rId3"/>
          <a:stretch>
            <a:fillRect/>
          </a:stretch>
        </p:blipFill>
        <p:spPr>
          <a:xfrm>
            <a:off x="5534357" y="3961550"/>
            <a:ext cx="5524784" cy="419122"/>
          </a:xfrm>
          <a:prstGeom prst="rect">
            <a:avLst/>
          </a:prstGeom>
        </p:spPr>
      </p:pic>
      <p:sp>
        <p:nvSpPr>
          <p:cNvPr id="15" name="TextBox 14">
            <a:extLst>
              <a:ext uri="{FF2B5EF4-FFF2-40B4-BE49-F238E27FC236}">
                <a16:creationId xmlns:a16="http://schemas.microsoft.com/office/drawing/2014/main" id="{F62D1A50-0A72-D770-68C0-5C2995CEE955}"/>
              </a:ext>
            </a:extLst>
          </p:cNvPr>
          <p:cNvSpPr txBox="1"/>
          <p:nvPr/>
        </p:nvSpPr>
        <p:spPr>
          <a:xfrm>
            <a:off x="5480021" y="3578408"/>
            <a:ext cx="1849609" cy="307777"/>
          </a:xfrm>
          <a:prstGeom prst="rect">
            <a:avLst/>
          </a:prstGeom>
          <a:noFill/>
        </p:spPr>
        <p:txBody>
          <a:bodyPr wrap="none" rtlCol="0">
            <a:spAutoFit/>
          </a:bodyPr>
          <a:lstStyle/>
          <a:p>
            <a:r>
              <a:rPr lang="en-US" sz="1400" b="1" dirty="0">
                <a:solidFill>
                  <a:srgbClr val="595460"/>
                </a:solidFill>
              </a:rPr>
              <a:t>Cross Validation :</a:t>
            </a:r>
            <a:endParaRPr lang="en-ID" sz="1400" b="1" dirty="0">
              <a:solidFill>
                <a:srgbClr val="595460"/>
              </a:solidFill>
            </a:endParaRPr>
          </a:p>
        </p:txBody>
      </p:sp>
      <p:pic>
        <p:nvPicPr>
          <p:cNvPr id="19" name="Picture 18">
            <a:extLst>
              <a:ext uri="{FF2B5EF4-FFF2-40B4-BE49-F238E27FC236}">
                <a16:creationId xmlns:a16="http://schemas.microsoft.com/office/drawing/2014/main" id="{BA084141-AF0F-3A47-62C6-E15C0F719421}"/>
              </a:ext>
            </a:extLst>
          </p:cNvPr>
          <p:cNvPicPr>
            <a:picLocks noChangeAspect="1"/>
          </p:cNvPicPr>
          <p:nvPr/>
        </p:nvPicPr>
        <p:blipFill>
          <a:blip r:embed="rId4"/>
          <a:stretch>
            <a:fillRect/>
          </a:stretch>
        </p:blipFill>
        <p:spPr>
          <a:xfrm>
            <a:off x="5535663" y="5345015"/>
            <a:ext cx="3587934" cy="247663"/>
          </a:xfrm>
          <a:prstGeom prst="rect">
            <a:avLst/>
          </a:prstGeom>
        </p:spPr>
      </p:pic>
      <p:sp>
        <p:nvSpPr>
          <p:cNvPr id="20" name="TextBox 19">
            <a:extLst>
              <a:ext uri="{FF2B5EF4-FFF2-40B4-BE49-F238E27FC236}">
                <a16:creationId xmlns:a16="http://schemas.microsoft.com/office/drawing/2014/main" id="{36DD95C4-3960-35FE-B406-E142EC411344}"/>
              </a:ext>
            </a:extLst>
          </p:cNvPr>
          <p:cNvSpPr txBox="1"/>
          <p:nvPr/>
        </p:nvSpPr>
        <p:spPr>
          <a:xfrm>
            <a:off x="5478715" y="5037238"/>
            <a:ext cx="2520113" cy="307777"/>
          </a:xfrm>
          <a:prstGeom prst="rect">
            <a:avLst/>
          </a:prstGeom>
          <a:noFill/>
        </p:spPr>
        <p:txBody>
          <a:bodyPr wrap="none" rtlCol="0">
            <a:spAutoFit/>
          </a:bodyPr>
          <a:lstStyle/>
          <a:p>
            <a:r>
              <a:rPr lang="en-US" sz="1400" b="1" dirty="0" err="1">
                <a:solidFill>
                  <a:srgbClr val="595460"/>
                </a:solidFill>
              </a:rPr>
              <a:t>Bootsrap</a:t>
            </a:r>
            <a:r>
              <a:rPr lang="en-US" sz="1400" b="1" dirty="0">
                <a:solidFill>
                  <a:srgbClr val="595460"/>
                </a:solidFill>
              </a:rPr>
              <a:t> of Model Train:</a:t>
            </a:r>
            <a:endParaRPr lang="en-ID" sz="1400" b="1" dirty="0">
              <a:solidFill>
                <a:srgbClr val="595460"/>
              </a:solidFill>
            </a:endParaRPr>
          </a:p>
        </p:txBody>
      </p:sp>
    </p:spTree>
    <p:extLst>
      <p:ext uri="{BB962C8B-B14F-4D97-AF65-F5344CB8AC3E}">
        <p14:creationId xmlns:p14="http://schemas.microsoft.com/office/powerpoint/2010/main" val="3917041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a:t>Data Test:</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31</a:t>
            </a:fld>
            <a:endParaRPr lang="en-US" dirty="0"/>
          </a:p>
        </p:txBody>
      </p:sp>
      <p:sp>
        <p:nvSpPr>
          <p:cNvPr id="3" name="TextBox 2">
            <a:extLst>
              <a:ext uri="{FF2B5EF4-FFF2-40B4-BE49-F238E27FC236}">
                <a16:creationId xmlns:a16="http://schemas.microsoft.com/office/drawing/2014/main" id="{1C747BE3-5EE0-074A-FAAD-DE65E4F8CFE6}"/>
              </a:ext>
            </a:extLst>
          </p:cNvPr>
          <p:cNvSpPr txBox="1"/>
          <p:nvPr/>
        </p:nvSpPr>
        <p:spPr>
          <a:xfrm>
            <a:off x="1896177" y="2627697"/>
            <a:ext cx="5290615" cy="369332"/>
          </a:xfrm>
          <a:prstGeom prst="rect">
            <a:avLst/>
          </a:prstGeom>
          <a:noFill/>
        </p:spPr>
        <p:txBody>
          <a:bodyPr wrap="none" rtlCol="0">
            <a:spAutoFit/>
          </a:bodyPr>
          <a:lstStyle/>
          <a:p>
            <a:r>
              <a:rPr lang="en-US" b="1" dirty="0">
                <a:solidFill>
                  <a:srgbClr val="595460"/>
                </a:solidFill>
              </a:rPr>
              <a:t>Choose features from permutation result:</a:t>
            </a:r>
            <a:endParaRPr lang="en-ID" b="1" dirty="0">
              <a:solidFill>
                <a:srgbClr val="595460"/>
              </a:solidFill>
            </a:endParaRPr>
          </a:p>
        </p:txBody>
      </p:sp>
      <p:pic>
        <p:nvPicPr>
          <p:cNvPr id="6" name="Picture 5">
            <a:extLst>
              <a:ext uri="{FF2B5EF4-FFF2-40B4-BE49-F238E27FC236}">
                <a16:creationId xmlns:a16="http://schemas.microsoft.com/office/drawing/2014/main" id="{0EE96E8D-AD49-30BF-1E03-8ADE4E4746DC}"/>
              </a:ext>
            </a:extLst>
          </p:cNvPr>
          <p:cNvPicPr>
            <a:picLocks noChangeAspect="1"/>
          </p:cNvPicPr>
          <p:nvPr/>
        </p:nvPicPr>
        <p:blipFill>
          <a:blip r:embed="rId2"/>
          <a:stretch>
            <a:fillRect/>
          </a:stretch>
        </p:blipFill>
        <p:spPr>
          <a:xfrm>
            <a:off x="4263992" y="3704201"/>
            <a:ext cx="3351592" cy="2277036"/>
          </a:xfrm>
          <a:prstGeom prst="rect">
            <a:avLst/>
          </a:prstGeom>
        </p:spPr>
      </p:pic>
      <p:sp>
        <p:nvSpPr>
          <p:cNvPr id="9" name="TextBox 8">
            <a:extLst>
              <a:ext uri="{FF2B5EF4-FFF2-40B4-BE49-F238E27FC236}">
                <a16:creationId xmlns:a16="http://schemas.microsoft.com/office/drawing/2014/main" id="{60E11CA3-9997-3700-5E4E-E507733EE122}"/>
              </a:ext>
            </a:extLst>
          </p:cNvPr>
          <p:cNvSpPr txBox="1"/>
          <p:nvPr/>
        </p:nvSpPr>
        <p:spPr>
          <a:xfrm>
            <a:off x="4263992" y="3396423"/>
            <a:ext cx="3240695" cy="307777"/>
          </a:xfrm>
          <a:prstGeom prst="rect">
            <a:avLst/>
          </a:prstGeom>
          <a:noFill/>
        </p:spPr>
        <p:txBody>
          <a:bodyPr wrap="none" rtlCol="0">
            <a:spAutoFit/>
          </a:bodyPr>
          <a:lstStyle/>
          <a:p>
            <a:r>
              <a:rPr lang="en-US" sz="1400" b="1" dirty="0">
                <a:solidFill>
                  <a:srgbClr val="595460"/>
                </a:solidFill>
              </a:rPr>
              <a:t>Results of the data test metrics:</a:t>
            </a:r>
            <a:endParaRPr lang="en-ID" sz="1400" b="1" dirty="0">
              <a:solidFill>
                <a:srgbClr val="595460"/>
              </a:solidFill>
            </a:endParaRPr>
          </a:p>
        </p:txBody>
      </p:sp>
    </p:spTree>
    <p:extLst>
      <p:ext uri="{BB962C8B-B14F-4D97-AF65-F5344CB8AC3E}">
        <p14:creationId xmlns:p14="http://schemas.microsoft.com/office/powerpoint/2010/main" val="598632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a:t>Evaluation Model :</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32</a:t>
            </a:fld>
            <a:endParaRPr lang="en-US" dirty="0"/>
          </a:p>
        </p:txBody>
      </p:sp>
      <p:sp>
        <p:nvSpPr>
          <p:cNvPr id="3" name="TextBox 2">
            <a:extLst>
              <a:ext uri="{FF2B5EF4-FFF2-40B4-BE49-F238E27FC236}">
                <a16:creationId xmlns:a16="http://schemas.microsoft.com/office/drawing/2014/main" id="{1C747BE3-5EE0-074A-FAAD-DE65E4F8CFE6}"/>
              </a:ext>
            </a:extLst>
          </p:cNvPr>
          <p:cNvSpPr txBox="1"/>
          <p:nvPr/>
        </p:nvSpPr>
        <p:spPr>
          <a:xfrm>
            <a:off x="1896177" y="2627697"/>
            <a:ext cx="5290615" cy="369332"/>
          </a:xfrm>
          <a:prstGeom prst="rect">
            <a:avLst/>
          </a:prstGeom>
          <a:noFill/>
        </p:spPr>
        <p:txBody>
          <a:bodyPr wrap="none" rtlCol="0">
            <a:spAutoFit/>
          </a:bodyPr>
          <a:lstStyle/>
          <a:p>
            <a:r>
              <a:rPr lang="en-US" b="1" dirty="0">
                <a:solidFill>
                  <a:srgbClr val="595460"/>
                </a:solidFill>
              </a:rPr>
              <a:t>Choose features from permutation result:</a:t>
            </a:r>
            <a:endParaRPr lang="en-ID" b="1" dirty="0">
              <a:solidFill>
                <a:srgbClr val="595460"/>
              </a:solidFill>
            </a:endParaRPr>
          </a:p>
        </p:txBody>
      </p:sp>
      <p:graphicFrame>
        <p:nvGraphicFramePr>
          <p:cNvPr id="4" name="Table 6">
            <a:extLst>
              <a:ext uri="{FF2B5EF4-FFF2-40B4-BE49-F238E27FC236}">
                <a16:creationId xmlns:a16="http://schemas.microsoft.com/office/drawing/2014/main" id="{FE501B8A-6267-874A-2EE5-9700465A1AA2}"/>
              </a:ext>
            </a:extLst>
          </p:cNvPr>
          <p:cNvGraphicFramePr>
            <a:graphicFrameLocks noGrp="1"/>
          </p:cNvGraphicFramePr>
          <p:nvPr>
            <p:extLst>
              <p:ext uri="{D42A27DB-BD31-4B8C-83A1-F6EECF244321}">
                <p14:modId xmlns:p14="http://schemas.microsoft.com/office/powerpoint/2010/main" val="963695020"/>
              </p:ext>
            </p:extLst>
          </p:nvPr>
        </p:nvGraphicFramePr>
        <p:xfrm>
          <a:off x="1464477" y="3756408"/>
          <a:ext cx="10509349" cy="1036320"/>
        </p:xfrm>
        <a:graphic>
          <a:graphicData uri="http://schemas.openxmlformats.org/drawingml/2006/table">
            <a:tbl>
              <a:tblPr firstRow="1" bandRow="1">
                <a:tableStyleId>{5C22544A-7EE6-4342-B048-85BDC9FD1C3A}</a:tableStyleId>
              </a:tblPr>
              <a:tblGrid>
                <a:gridCol w="1403851">
                  <a:extLst>
                    <a:ext uri="{9D8B030D-6E8A-4147-A177-3AD203B41FA5}">
                      <a16:colId xmlns:a16="http://schemas.microsoft.com/office/drawing/2014/main" val="169685121"/>
                    </a:ext>
                  </a:extLst>
                </a:gridCol>
                <a:gridCol w="1289786">
                  <a:extLst>
                    <a:ext uri="{9D8B030D-6E8A-4147-A177-3AD203B41FA5}">
                      <a16:colId xmlns:a16="http://schemas.microsoft.com/office/drawing/2014/main" val="513360974"/>
                    </a:ext>
                  </a:extLst>
                </a:gridCol>
                <a:gridCol w="1405288">
                  <a:extLst>
                    <a:ext uri="{9D8B030D-6E8A-4147-A177-3AD203B41FA5}">
                      <a16:colId xmlns:a16="http://schemas.microsoft.com/office/drawing/2014/main" val="2707916505"/>
                    </a:ext>
                  </a:extLst>
                </a:gridCol>
                <a:gridCol w="1626670">
                  <a:extLst>
                    <a:ext uri="{9D8B030D-6E8A-4147-A177-3AD203B41FA5}">
                      <a16:colId xmlns:a16="http://schemas.microsoft.com/office/drawing/2014/main" val="463626236"/>
                    </a:ext>
                  </a:extLst>
                </a:gridCol>
                <a:gridCol w="2589195">
                  <a:extLst>
                    <a:ext uri="{9D8B030D-6E8A-4147-A177-3AD203B41FA5}">
                      <a16:colId xmlns:a16="http://schemas.microsoft.com/office/drawing/2014/main" val="882525991"/>
                    </a:ext>
                  </a:extLst>
                </a:gridCol>
                <a:gridCol w="2194559">
                  <a:extLst>
                    <a:ext uri="{9D8B030D-6E8A-4147-A177-3AD203B41FA5}">
                      <a16:colId xmlns:a16="http://schemas.microsoft.com/office/drawing/2014/main" val="2285249174"/>
                    </a:ext>
                  </a:extLst>
                </a:gridCol>
              </a:tblGrid>
              <a:tr h="459457">
                <a:tc>
                  <a:txBody>
                    <a:bodyPr/>
                    <a:lstStyle/>
                    <a:p>
                      <a:pPr algn="ctr"/>
                      <a:r>
                        <a:rPr lang="en-US" sz="1400" dirty="0"/>
                        <a:t>Recall Positive</a:t>
                      </a:r>
                      <a:endParaRPr lang="en-ID" sz="1400" dirty="0"/>
                    </a:p>
                  </a:txBody>
                  <a:tcPr/>
                </a:tc>
                <a:tc>
                  <a:txBody>
                    <a:bodyPr/>
                    <a:lstStyle/>
                    <a:p>
                      <a:pPr algn="ctr"/>
                      <a:r>
                        <a:rPr lang="en-US" sz="1400" dirty="0"/>
                        <a:t>Recall Negative</a:t>
                      </a:r>
                      <a:endParaRPr lang="en-ID" sz="1400" dirty="0"/>
                    </a:p>
                  </a:txBody>
                  <a:tcPr/>
                </a:tc>
                <a:tc>
                  <a:txBody>
                    <a:bodyPr/>
                    <a:lstStyle/>
                    <a:p>
                      <a:pPr algn="ctr"/>
                      <a:r>
                        <a:rPr lang="en-ID" sz="1400" dirty="0"/>
                        <a:t>precision_</a:t>
                      </a:r>
                    </a:p>
                    <a:p>
                      <a:pPr algn="ctr"/>
                      <a:r>
                        <a:rPr lang="en-ID" sz="1400" dirty="0"/>
                        <a:t>positive</a:t>
                      </a:r>
                    </a:p>
                  </a:txBody>
                  <a:tcPr/>
                </a:tc>
                <a:tc>
                  <a:txBody>
                    <a:bodyPr/>
                    <a:lstStyle/>
                    <a:p>
                      <a:pPr algn="ctr"/>
                      <a:r>
                        <a:rPr lang="en-ID" sz="1400" dirty="0"/>
                        <a:t>precision_</a:t>
                      </a:r>
                    </a:p>
                    <a:p>
                      <a:pPr algn="ctr"/>
                      <a:r>
                        <a:rPr lang="en-ID" sz="1400" dirty="0"/>
                        <a:t>negative</a:t>
                      </a:r>
                    </a:p>
                  </a:txBody>
                  <a:tcPr/>
                </a:tc>
                <a:tc>
                  <a:txBody>
                    <a:bodyPr/>
                    <a:lstStyle/>
                    <a:p>
                      <a:pPr algn="ctr"/>
                      <a:r>
                        <a:rPr lang="en-ID" sz="1400" dirty="0"/>
                        <a:t>f1_score_</a:t>
                      </a:r>
                    </a:p>
                    <a:p>
                      <a:pPr algn="ctr"/>
                      <a:r>
                        <a:rPr lang="en-ID" sz="1400" dirty="0"/>
                        <a:t>positive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D" sz="1400" dirty="0"/>
                        <a:t>f1_score_</a:t>
                      </a:r>
                    </a:p>
                    <a:p>
                      <a:pPr marL="0" marR="0" lvl="0" indent="0" algn="ctr" defTabSz="914400" rtl="0" eaLnBrk="1" fontAlgn="auto" latinLnBrk="0" hangingPunct="1">
                        <a:lnSpc>
                          <a:spcPct val="100000"/>
                        </a:lnSpc>
                        <a:spcBef>
                          <a:spcPts val="0"/>
                        </a:spcBef>
                        <a:spcAft>
                          <a:spcPts val="0"/>
                        </a:spcAft>
                        <a:buClrTx/>
                        <a:buSzTx/>
                        <a:buFontTx/>
                        <a:buNone/>
                        <a:tabLst/>
                        <a:defRPr/>
                      </a:pPr>
                      <a:r>
                        <a:rPr lang="en-ID" sz="1400" dirty="0"/>
                        <a:t>negative</a:t>
                      </a:r>
                    </a:p>
                    <a:p>
                      <a:pPr algn="ctr"/>
                      <a:endParaRPr lang="en-ID" sz="1400" dirty="0"/>
                    </a:p>
                  </a:txBody>
                  <a:tcPr/>
                </a:tc>
                <a:extLst>
                  <a:ext uri="{0D108BD9-81ED-4DB2-BD59-A6C34878D82A}">
                    <a16:rowId xmlns:a16="http://schemas.microsoft.com/office/drawing/2014/main" val="2896515772"/>
                  </a:ext>
                </a:extLst>
              </a:tr>
              <a:tr h="267006">
                <a:tc>
                  <a:txBody>
                    <a:bodyPr/>
                    <a:lstStyle/>
                    <a:p>
                      <a:pPr algn="ctr"/>
                      <a:r>
                        <a:rPr lang="en-US" sz="1400" dirty="0"/>
                        <a:t>0.75</a:t>
                      </a:r>
                      <a:endParaRPr lang="en-ID" sz="1400" dirty="0"/>
                    </a:p>
                  </a:txBody>
                  <a:tcPr/>
                </a:tc>
                <a:tc>
                  <a:txBody>
                    <a:bodyPr/>
                    <a:lstStyle/>
                    <a:p>
                      <a:pPr algn="ctr"/>
                      <a:r>
                        <a:rPr lang="en-US" sz="1400" dirty="0"/>
                        <a:t>0.84</a:t>
                      </a:r>
                      <a:endParaRPr lang="en-ID" sz="1400" dirty="0"/>
                    </a:p>
                  </a:txBody>
                  <a:tcPr/>
                </a:tc>
                <a:tc>
                  <a:txBody>
                    <a:bodyPr/>
                    <a:lstStyle/>
                    <a:p>
                      <a:pPr algn="ctr"/>
                      <a:r>
                        <a:rPr lang="en-US" sz="1400" dirty="0"/>
                        <a:t>0.83</a:t>
                      </a:r>
                      <a:endParaRPr lang="en-ID" sz="1400" dirty="0"/>
                    </a:p>
                  </a:txBody>
                  <a:tcPr/>
                </a:tc>
                <a:tc>
                  <a:txBody>
                    <a:bodyPr/>
                    <a:lstStyle/>
                    <a:p>
                      <a:pPr algn="ctr"/>
                      <a:r>
                        <a:rPr lang="en-US" sz="1400" dirty="0"/>
                        <a:t>0.77</a:t>
                      </a:r>
                      <a:endParaRPr lang="en-ID" sz="1400" dirty="0"/>
                    </a:p>
                  </a:txBody>
                  <a:tcPr/>
                </a:tc>
                <a:tc>
                  <a:txBody>
                    <a:bodyPr/>
                    <a:lstStyle/>
                    <a:p>
                      <a:pPr algn="ctr"/>
                      <a:r>
                        <a:rPr lang="en-US" sz="1400" dirty="0"/>
                        <a:t>0.78</a:t>
                      </a:r>
                      <a:endParaRPr lang="en-ID" sz="1400" dirty="0"/>
                    </a:p>
                  </a:txBody>
                  <a:tcPr/>
                </a:tc>
                <a:tc>
                  <a:txBody>
                    <a:bodyPr/>
                    <a:lstStyle/>
                    <a:p>
                      <a:pPr algn="ctr"/>
                      <a:r>
                        <a:rPr lang="en-US" sz="1400" dirty="0"/>
                        <a:t>0.80</a:t>
                      </a:r>
                      <a:endParaRPr lang="en-ID" sz="1400" dirty="0"/>
                    </a:p>
                  </a:txBody>
                  <a:tcPr/>
                </a:tc>
                <a:extLst>
                  <a:ext uri="{0D108BD9-81ED-4DB2-BD59-A6C34878D82A}">
                    <a16:rowId xmlns:a16="http://schemas.microsoft.com/office/drawing/2014/main" val="103575436"/>
                  </a:ext>
                </a:extLst>
              </a:tr>
            </a:tbl>
          </a:graphicData>
        </a:graphic>
      </p:graphicFrame>
      <p:sp>
        <p:nvSpPr>
          <p:cNvPr id="7" name="TextBox 6">
            <a:extLst>
              <a:ext uri="{FF2B5EF4-FFF2-40B4-BE49-F238E27FC236}">
                <a16:creationId xmlns:a16="http://schemas.microsoft.com/office/drawing/2014/main" id="{7F0796CD-8077-694A-C85D-8D63168F73AF}"/>
              </a:ext>
            </a:extLst>
          </p:cNvPr>
          <p:cNvSpPr txBox="1"/>
          <p:nvPr/>
        </p:nvSpPr>
        <p:spPr>
          <a:xfrm>
            <a:off x="1896177" y="5399773"/>
            <a:ext cx="2351028" cy="523220"/>
          </a:xfrm>
          <a:prstGeom prst="rect">
            <a:avLst/>
          </a:prstGeom>
          <a:noFill/>
        </p:spPr>
        <p:txBody>
          <a:bodyPr wrap="none" rtlCol="0">
            <a:spAutoFit/>
          </a:bodyPr>
          <a:lstStyle/>
          <a:p>
            <a:r>
              <a:rPr lang="en-US" sz="1400" dirty="0">
                <a:solidFill>
                  <a:srgbClr val="595460"/>
                </a:solidFill>
              </a:rPr>
              <a:t>Class Negative is Churn</a:t>
            </a:r>
          </a:p>
          <a:p>
            <a:r>
              <a:rPr lang="en-US" sz="1400" dirty="0">
                <a:solidFill>
                  <a:srgbClr val="595460"/>
                </a:solidFill>
              </a:rPr>
              <a:t>Class Positive is </a:t>
            </a:r>
            <a:r>
              <a:rPr lang="en-US" sz="1400" dirty="0" err="1">
                <a:solidFill>
                  <a:srgbClr val="595460"/>
                </a:solidFill>
              </a:rPr>
              <a:t>Unchurn</a:t>
            </a:r>
            <a:endParaRPr lang="en-ID" sz="1400" dirty="0">
              <a:solidFill>
                <a:srgbClr val="595460"/>
              </a:solidFill>
            </a:endParaRPr>
          </a:p>
        </p:txBody>
      </p:sp>
    </p:spTree>
    <p:extLst>
      <p:ext uri="{BB962C8B-B14F-4D97-AF65-F5344CB8AC3E}">
        <p14:creationId xmlns:p14="http://schemas.microsoft.com/office/powerpoint/2010/main" val="3277320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AC1B0-0DD8-9C37-4CC6-C6237A5963BB}"/>
              </a:ext>
            </a:extLst>
          </p:cNvPr>
          <p:cNvSpPr>
            <a:spLocks noGrp="1"/>
          </p:cNvSpPr>
          <p:nvPr>
            <p:ph type="title"/>
          </p:nvPr>
        </p:nvSpPr>
        <p:spPr>
          <a:xfrm>
            <a:off x="0" y="3429000"/>
            <a:ext cx="4606535" cy="1268961"/>
          </a:xfrm>
        </p:spPr>
        <p:txBody>
          <a:bodyPr>
            <a:noAutofit/>
          </a:bodyPr>
          <a:lstStyle/>
          <a:p>
            <a:r>
              <a:rPr lang="en-US" sz="3200" dirty="0"/>
              <a:t>DEPLOYMENT PROCESS</a:t>
            </a:r>
            <a:endParaRPr lang="en-ID" sz="3200" dirty="0"/>
          </a:p>
        </p:txBody>
      </p:sp>
      <p:sp>
        <p:nvSpPr>
          <p:cNvPr id="6" name="Date Placeholder 5">
            <a:extLst>
              <a:ext uri="{FF2B5EF4-FFF2-40B4-BE49-F238E27FC236}">
                <a16:creationId xmlns:a16="http://schemas.microsoft.com/office/drawing/2014/main" id="{BDEDF3C0-291B-F749-F7A7-A0B16B8548BA}"/>
              </a:ext>
            </a:extLst>
          </p:cNvPr>
          <p:cNvSpPr>
            <a:spLocks noGrp="1"/>
          </p:cNvSpPr>
          <p:nvPr>
            <p:ph type="dt" sz="half" idx="10"/>
          </p:nvPr>
        </p:nvSpPr>
        <p:spPr/>
        <p:txBody>
          <a:bodyPr/>
          <a:lstStyle/>
          <a:p>
            <a:r>
              <a:rPr lang="en-US"/>
              <a:t>2/1/20XX</a:t>
            </a:r>
            <a:endParaRPr lang="en-US" dirty="0"/>
          </a:p>
        </p:txBody>
      </p:sp>
      <p:sp>
        <p:nvSpPr>
          <p:cNvPr id="7" name="Slide Number Placeholder 6">
            <a:extLst>
              <a:ext uri="{FF2B5EF4-FFF2-40B4-BE49-F238E27FC236}">
                <a16:creationId xmlns:a16="http://schemas.microsoft.com/office/drawing/2014/main" id="{3EB9D731-C46E-A0CB-C7E4-7DB36E564BEB}"/>
              </a:ext>
            </a:extLst>
          </p:cNvPr>
          <p:cNvSpPr>
            <a:spLocks noGrp="1"/>
          </p:cNvSpPr>
          <p:nvPr>
            <p:ph type="sldNum" sz="quarter" idx="12"/>
          </p:nvPr>
        </p:nvSpPr>
        <p:spPr/>
        <p:txBody>
          <a:bodyPr/>
          <a:lstStyle/>
          <a:p>
            <a:fld id="{FAEF9944-A4F6-4C59-AEBD-678D6480B8EA}" type="slidenum">
              <a:rPr lang="en-US" smtClean="0"/>
              <a:pPr/>
              <a:t>33</a:t>
            </a:fld>
            <a:endParaRPr lang="en-US" dirty="0"/>
          </a:p>
        </p:txBody>
      </p:sp>
      <p:pic>
        <p:nvPicPr>
          <p:cNvPr id="4" name="Picture 3">
            <a:extLst>
              <a:ext uri="{FF2B5EF4-FFF2-40B4-BE49-F238E27FC236}">
                <a16:creationId xmlns:a16="http://schemas.microsoft.com/office/drawing/2014/main" id="{E007BD06-13E7-C1D8-C635-1EA19CC34222}"/>
              </a:ext>
            </a:extLst>
          </p:cNvPr>
          <p:cNvPicPr>
            <a:picLocks noChangeAspect="1"/>
          </p:cNvPicPr>
          <p:nvPr/>
        </p:nvPicPr>
        <p:blipFill>
          <a:blip r:embed="rId2"/>
          <a:stretch>
            <a:fillRect/>
          </a:stretch>
        </p:blipFill>
        <p:spPr>
          <a:xfrm>
            <a:off x="4606535" y="0"/>
            <a:ext cx="7565918" cy="6858000"/>
          </a:xfrm>
          <a:prstGeom prst="rect">
            <a:avLst/>
          </a:prstGeom>
        </p:spPr>
      </p:pic>
    </p:spTree>
    <p:extLst>
      <p:ext uri="{BB962C8B-B14F-4D97-AF65-F5344CB8AC3E}">
        <p14:creationId xmlns:p14="http://schemas.microsoft.com/office/powerpoint/2010/main" val="3534973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err="1"/>
              <a:t>Pytest</a:t>
            </a:r>
            <a:r>
              <a:rPr lang="en-US" dirty="0"/>
              <a:t> :</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34</a:t>
            </a:fld>
            <a:endParaRPr lang="en-US" dirty="0"/>
          </a:p>
        </p:txBody>
      </p:sp>
      <p:sp>
        <p:nvSpPr>
          <p:cNvPr id="6" name="TextBox 5">
            <a:extLst>
              <a:ext uri="{FF2B5EF4-FFF2-40B4-BE49-F238E27FC236}">
                <a16:creationId xmlns:a16="http://schemas.microsoft.com/office/drawing/2014/main" id="{8707ED76-BF0D-9F9C-40AF-32A6EDF16E76}"/>
              </a:ext>
            </a:extLst>
          </p:cNvPr>
          <p:cNvSpPr txBox="1"/>
          <p:nvPr/>
        </p:nvSpPr>
        <p:spPr>
          <a:xfrm>
            <a:off x="1889291" y="3291841"/>
            <a:ext cx="945889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Start and end columns is correct</a:t>
            </a:r>
          </a:p>
          <a:p>
            <a:r>
              <a:rPr lang="en-US" dirty="0"/>
              <a:t>	- </a:t>
            </a:r>
            <a:r>
              <a:rPr lang="en-ID" b="0" dirty="0" err="1">
                <a:solidFill>
                  <a:srgbClr val="595460"/>
                </a:solidFill>
                <a:effectLst/>
                <a:latin typeface="+mj-lt"/>
              </a:rPr>
              <a:t>credit_score</a:t>
            </a:r>
            <a:r>
              <a:rPr lang="en-ID" b="0" dirty="0">
                <a:solidFill>
                  <a:srgbClr val="595460"/>
                </a:solidFill>
                <a:effectLst/>
                <a:latin typeface="+mj-lt"/>
              </a:rPr>
              <a:t> - Start</a:t>
            </a:r>
          </a:p>
          <a:p>
            <a:r>
              <a:rPr lang="en-ID" dirty="0">
                <a:solidFill>
                  <a:srgbClr val="595460"/>
                </a:solidFill>
                <a:latin typeface="+mj-lt"/>
              </a:rPr>
              <a:t>	- Age – End</a:t>
            </a:r>
          </a:p>
          <a:p>
            <a:endParaRPr lang="en-ID" dirty="0">
              <a:solidFill>
                <a:srgbClr val="595460"/>
              </a:solidFill>
              <a:latin typeface="+mj-lt"/>
            </a:endParaRPr>
          </a:p>
          <a:p>
            <a:pPr marL="285750" indent="-285750">
              <a:buFont typeface="Arial" panose="020B0604020202020204" pitchFamily="34" charset="0"/>
              <a:buChar char="•"/>
            </a:pPr>
            <a:r>
              <a:rPr lang="en-ID" dirty="0">
                <a:solidFill>
                  <a:srgbClr val="595460"/>
                </a:solidFill>
                <a:latin typeface="+mj-lt"/>
              </a:rPr>
              <a:t>Test </a:t>
            </a:r>
            <a:r>
              <a:rPr lang="en-ID" dirty="0" err="1">
                <a:solidFill>
                  <a:srgbClr val="595460"/>
                </a:solidFill>
                <a:latin typeface="+mj-lt"/>
              </a:rPr>
              <a:t>Dtypes</a:t>
            </a:r>
            <a:r>
              <a:rPr lang="en-ID" dirty="0">
                <a:solidFill>
                  <a:srgbClr val="595460"/>
                </a:solidFill>
                <a:latin typeface="+mj-lt"/>
              </a:rPr>
              <a:t> is correct, </a:t>
            </a:r>
            <a:r>
              <a:rPr lang="en-ID" b="0" dirty="0">
                <a:solidFill>
                  <a:srgbClr val="595460"/>
                </a:solidFill>
                <a:effectLst/>
                <a:latin typeface="+mj-lt"/>
              </a:rPr>
              <a:t>Contains </a:t>
            </a:r>
            <a:r>
              <a:rPr lang="en-ID" dirty="0">
                <a:solidFill>
                  <a:srgbClr val="595460"/>
                </a:solidFill>
                <a:latin typeface="+mj-lt"/>
              </a:rPr>
              <a:t>:</a:t>
            </a:r>
          </a:p>
          <a:p>
            <a:pPr lvl="1"/>
            <a:r>
              <a:rPr lang="en-ID" b="0" dirty="0">
                <a:solidFill>
                  <a:srgbClr val="595460"/>
                </a:solidFill>
                <a:effectLst/>
                <a:latin typeface="+mj-lt"/>
              </a:rPr>
              <a:t>	- 2 float </a:t>
            </a:r>
            <a:r>
              <a:rPr lang="en-ID" b="0" dirty="0" err="1">
                <a:solidFill>
                  <a:srgbClr val="595460"/>
                </a:solidFill>
                <a:effectLst/>
                <a:latin typeface="+mj-lt"/>
              </a:rPr>
              <a:t>dtypes</a:t>
            </a:r>
            <a:endParaRPr lang="en-ID" b="0" dirty="0">
              <a:solidFill>
                <a:srgbClr val="595460"/>
              </a:solidFill>
              <a:effectLst/>
              <a:latin typeface="+mj-lt"/>
            </a:endParaRPr>
          </a:p>
          <a:p>
            <a:pPr lvl="1"/>
            <a:r>
              <a:rPr lang="en-ID" dirty="0">
                <a:solidFill>
                  <a:srgbClr val="595460"/>
                </a:solidFill>
                <a:latin typeface="+mj-lt"/>
              </a:rPr>
              <a:t>	- 5 int </a:t>
            </a:r>
            <a:r>
              <a:rPr lang="en-ID" dirty="0" err="1">
                <a:solidFill>
                  <a:srgbClr val="595460"/>
                </a:solidFill>
                <a:latin typeface="+mj-lt"/>
              </a:rPr>
              <a:t>dtypes</a:t>
            </a:r>
            <a:endParaRPr lang="en-ID" dirty="0">
              <a:solidFill>
                <a:srgbClr val="595460"/>
              </a:solidFill>
              <a:latin typeface="+mj-lt"/>
            </a:endParaRPr>
          </a:p>
          <a:p>
            <a:pPr lvl="1"/>
            <a:r>
              <a:rPr lang="en-ID" b="0" dirty="0">
                <a:solidFill>
                  <a:srgbClr val="595460"/>
                </a:solidFill>
                <a:effectLst/>
                <a:latin typeface="+mj-lt"/>
              </a:rPr>
              <a:t>	- 7 object </a:t>
            </a:r>
            <a:r>
              <a:rPr lang="en-ID" b="0" dirty="0" err="1">
                <a:solidFill>
                  <a:srgbClr val="595460"/>
                </a:solidFill>
                <a:effectLst/>
                <a:latin typeface="+mj-lt"/>
              </a:rPr>
              <a:t>dtypes</a:t>
            </a:r>
            <a:endParaRPr lang="en-ID" dirty="0">
              <a:solidFill>
                <a:srgbClr val="595460"/>
              </a:solidFill>
              <a:latin typeface="+mj-lt"/>
            </a:endParaRPr>
          </a:p>
          <a:p>
            <a:pPr lvl="1"/>
            <a:endParaRPr lang="en-ID" dirty="0">
              <a:solidFill>
                <a:srgbClr val="595460"/>
              </a:solidFill>
              <a:latin typeface="+mj-lt"/>
            </a:endParaRPr>
          </a:p>
          <a:p>
            <a:pPr marL="285750" indent="-285750">
              <a:buFont typeface="Arial" panose="020B0604020202020204" pitchFamily="34" charset="0"/>
              <a:buChar char="•"/>
            </a:pPr>
            <a:r>
              <a:rPr lang="en-ID" b="0" dirty="0">
                <a:solidFill>
                  <a:srgbClr val="595460"/>
                </a:solidFill>
                <a:effectLst/>
                <a:latin typeface="+mj-lt"/>
              </a:rPr>
              <a:t>Test Split</a:t>
            </a:r>
            <a:r>
              <a:rPr lang="en-ID" dirty="0">
                <a:solidFill>
                  <a:srgbClr val="595460"/>
                </a:solidFill>
                <a:latin typeface="+mj-lt"/>
              </a:rPr>
              <a:t> data is correct:</a:t>
            </a:r>
          </a:p>
          <a:p>
            <a:pPr marL="1200150" lvl="2" indent="-285750">
              <a:buFontTx/>
              <a:buChar char="-"/>
            </a:pPr>
            <a:r>
              <a:rPr lang="en-ID" b="0" dirty="0" err="1">
                <a:solidFill>
                  <a:srgbClr val="595460"/>
                </a:solidFill>
                <a:effectLst/>
                <a:latin typeface="+mj-lt"/>
              </a:rPr>
              <a:t>X_train</a:t>
            </a:r>
            <a:r>
              <a:rPr lang="en-ID" b="0" dirty="0">
                <a:solidFill>
                  <a:srgbClr val="595460"/>
                </a:solidFill>
                <a:effectLst/>
                <a:latin typeface="+mj-lt"/>
              </a:rPr>
              <a:t> = 9 columns</a:t>
            </a:r>
          </a:p>
          <a:p>
            <a:pPr marL="1200150" lvl="2" indent="-285750">
              <a:buFontTx/>
              <a:buChar char="-"/>
            </a:pPr>
            <a:r>
              <a:rPr lang="en-ID" dirty="0" err="1">
                <a:solidFill>
                  <a:srgbClr val="595460"/>
                </a:solidFill>
                <a:latin typeface="+mj-lt"/>
              </a:rPr>
              <a:t>X_test</a:t>
            </a:r>
            <a:r>
              <a:rPr lang="en-ID" dirty="0">
                <a:solidFill>
                  <a:srgbClr val="595460"/>
                </a:solidFill>
                <a:latin typeface="+mj-lt"/>
              </a:rPr>
              <a:t> = 9 columns</a:t>
            </a:r>
            <a:endParaRPr lang="en-ID" b="0" dirty="0">
              <a:solidFill>
                <a:srgbClr val="595460"/>
              </a:solidFill>
              <a:effectLst/>
              <a:latin typeface="+mj-lt"/>
            </a:endParaRPr>
          </a:p>
          <a:p>
            <a:endParaRPr lang="en-ID" dirty="0">
              <a:solidFill>
                <a:srgbClr val="595460"/>
              </a:solidFill>
              <a:latin typeface="+mj-lt"/>
            </a:endParaRPr>
          </a:p>
          <a:p>
            <a:pPr lvl="1"/>
            <a:r>
              <a:rPr lang="en-ID" b="0" dirty="0">
                <a:solidFill>
                  <a:srgbClr val="595460"/>
                </a:solidFill>
                <a:effectLst/>
                <a:latin typeface="+mj-lt"/>
              </a:rPr>
              <a:t>	</a:t>
            </a:r>
            <a:endParaRPr lang="en-ID" dirty="0">
              <a:solidFill>
                <a:srgbClr val="595460"/>
              </a:solidFill>
              <a:latin typeface="+mj-lt"/>
            </a:endParaRPr>
          </a:p>
        </p:txBody>
      </p:sp>
      <p:sp>
        <p:nvSpPr>
          <p:cNvPr id="8" name="TextBox 7">
            <a:extLst>
              <a:ext uri="{FF2B5EF4-FFF2-40B4-BE49-F238E27FC236}">
                <a16:creationId xmlns:a16="http://schemas.microsoft.com/office/drawing/2014/main" id="{02093C8C-1725-39F0-505F-BBCA64D38F2D}"/>
              </a:ext>
            </a:extLst>
          </p:cNvPr>
          <p:cNvSpPr txBox="1"/>
          <p:nvPr/>
        </p:nvSpPr>
        <p:spPr>
          <a:xfrm>
            <a:off x="2127183" y="2781701"/>
            <a:ext cx="1992212" cy="369332"/>
          </a:xfrm>
          <a:prstGeom prst="rect">
            <a:avLst/>
          </a:prstGeom>
          <a:noFill/>
        </p:spPr>
        <p:txBody>
          <a:bodyPr wrap="none" rtlCol="0">
            <a:spAutoFit/>
          </a:bodyPr>
          <a:lstStyle/>
          <a:p>
            <a:r>
              <a:rPr lang="en-US" b="1" dirty="0">
                <a:solidFill>
                  <a:srgbClr val="595460"/>
                </a:solidFill>
              </a:rPr>
              <a:t>Test Columns</a:t>
            </a:r>
            <a:r>
              <a:rPr lang="en-US" dirty="0">
                <a:solidFill>
                  <a:srgbClr val="595460"/>
                </a:solidFill>
              </a:rPr>
              <a:t> :</a:t>
            </a:r>
            <a:endParaRPr lang="en-ID" dirty="0">
              <a:solidFill>
                <a:srgbClr val="595460"/>
              </a:solidFill>
            </a:endParaRPr>
          </a:p>
        </p:txBody>
      </p:sp>
    </p:spTree>
    <p:extLst>
      <p:ext uri="{BB962C8B-B14F-4D97-AF65-F5344CB8AC3E}">
        <p14:creationId xmlns:p14="http://schemas.microsoft.com/office/powerpoint/2010/main" val="79101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err="1"/>
              <a:t>Pytest</a:t>
            </a:r>
            <a:r>
              <a:rPr lang="en-US" dirty="0"/>
              <a:t> :</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35</a:t>
            </a:fld>
            <a:endParaRPr lang="en-US" dirty="0"/>
          </a:p>
        </p:txBody>
      </p:sp>
      <p:sp>
        <p:nvSpPr>
          <p:cNvPr id="6" name="TextBox 5">
            <a:extLst>
              <a:ext uri="{FF2B5EF4-FFF2-40B4-BE49-F238E27FC236}">
                <a16:creationId xmlns:a16="http://schemas.microsoft.com/office/drawing/2014/main" id="{8707ED76-BF0D-9F9C-40AF-32A6EDF16E76}"/>
              </a:ext>
            </a:extLst>
          </p:cNvPr>
          <p:cNvSpPr txBox="1"/>
          <p:nvPr/>
        </p:nvSpPr>
        <p:spPr>
          <a:xfrm>
            <a:off x="1889291" y="3291841"/>
            <a:ext cx="945889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Test Encoder OHE is correct :</a:t>
            </a:r>
          </a:p>
          <a:p>
            <a:r>
              <a:rPr lang="en-US" dirty="0"/>
              <a:t>	- </a:t>
            </a:r>
            <a:r>
              <a:rPr lang="en-ID" b="0" dirty="0" err="1">
                <a:solidFill>
                  <a:srgbClr val="595460"/>
                </a:solidFill>
                <a:effectLst/>
                <a:latin typeface="+mj-lt"/>
              </a:rPr>
              <a:t>X_train</a:t>
            </a:r>
            <a:r>
              <a:rPr lang="en-ID" b="0" dirty="0">
                <a:solidFill>
                  <a:srgbClr val="595460"/>
                </a:solidFill>
                <a:effectLst/>
                <a:latin typeface="+mj-lt"/>
              </a:rPr>
              <a:t> = 14 columns</a:t>
            </a:r>
          </a:p>
          <a:p>
            <a:r>
              <a:rPr lang="en-ID" dirty="0">
                <a:solidFill>
                  <a:srgbClr val="595460"/>
                </a:solidFill>
                <a:latin typeface="+mj-lt"/>
              </a:rPr>
              <a:t>	- </a:t>
            </a:r>
            <a:r>
              <a:rPr lang="en-ID" dirty="0" err="1">
                <a:solidFill>
                  <a:srgbClr val="595460"/>
                </a:solidFill>
                <a:latin typeface="+mj-lt"/>
              </a:rPr>
              <a:t>X_test</a:t>
            </a:r>
            <a:r>
              <a:rPr lang="en-ID" dirty="0">
                <a:solidFill>
                  <a:srgbClr val="595460"/>
                </a:solidFill>
                <a:latin typeface="+mj-lt"/>
              </a:rPr>
              <a:t> = 14 columns</a:t>
            </a:r>
          </a:p>
          <a:p>
            <a:endParaRPr lang="en-ID" dirty="0">
              <a:solidFill>
                <a:srgbClr val="595460"/>
              </a:solidFill>
              <a:latin typeface="+mj-lt"/>
            </a:endParaRPr>
          </a:p>
          <a:p>
            <a:pPr marL="285750" indent="-285750">
              <a:buFont typeface="Arial" panose="020B0604020202020204" pitchFamily="34" charset="0"/>
              <a:buChar char="•"/>
            </a:pPr>
            <a:r>
              <a:rPr lang="en-ID" dirty="0">
                <a:solidFill>
                  <a:srgbClr val="595460"/>
                </a:solidFill>
                <a:latin typeface="+mj-lt"/>
              </a:rPr>
              <a:t>Test Balance data with SMOTE method is correct :</a:t>
            </a:r>
          </a:p>
          <a:p>
            <a:endParaRPr lang="en-ID" dirty="0">
              <a:solidFill>
                <a:srgbClr val="595460"/>
              </a:solidFill>
              <a:latin typeface="+mj-lt"/>
            </a:endParaRPr>
          </a:p>
          <a:p>
            <a:pPr marL="285750" indent="-285750">
              <a:buFont typeface="Arial" panose="020B0604020202020204" pitchFamily="34" charset="0"/>
              <a:buChar char="•"/>
            </a:pPr>
            <a:r>
              <a:rPr lang="en-ID" b="0" dirty="0">
                <a:solidFill>
                  <a:srgbClr val="595460"/>
                </a:solidFill>
                <a:effectLst/>
                <a:latin typeface="+mj-lt"/>
              </a:rPr>
              <a:t>Test standardization</a:t>
            </a:r>
            <a:r>
              <a:rPr lang="en-ID" dirty="0">
                <a:solidFill>
                  <a:srgbClr val="595460"/>
                </a:solidFill>
                <a:latin typeface="+mj-lt"/>
              </a:rPr>
              <a:t> data is correct</a:t>
            </a:r>
          </a:p>
          <a:p>
            <a:pPr lvl="1"/>
            <a:r>
              <a:rPr lang="en-ID" b="0" dirty="0">
                <a:solidFill>
                  <a:srgbClr val="595460"/>
                </a:solidFill>
                <a:effectLst/>
                <a:latin typeface="+mj-lt"/>
              </a:rPr>
              <a:t>	</a:t>
            </a:r>
            <a:endParaRPr lang="en-ID" dirty="0">
              <a:solidFill>
                <a:srgbClr val="595460"/>
              </a:solidFill>
              <a:latin typeface="+mj-lt"/>
            </a:endParaRPr>
          </a:p>
        </p:txBody>
      </p:sp>
      <p:sp>
        <p:nvSpPr>
          <p:cNvPr id="8" name="TextBox 7">
            <a:extLst>
              <a:ext uri="{FF2B5EF4-FFF2-40B4-BE49-F238E27FC236}">
                <a16:creationId xmlns:a16="http://schemas.microsoft.com/office/drawing/2014/main" id="{02093C8C-1725-39F0-505F-BBCA64D38F2D}"/>
              </a:ext>
            </a:extLst>
          </p:cNvPr>
          <p:cNvSpPr txBox="1"/>
          <p:nvPr/>
        </p:nvSpPr>
        <p:spPr>
          <a:xfrm>
            <a:off x="2127183" y="2781701"/>
            <a:ext cx="2661370" cy="369332"/>
          </a:xfrm>
          <a:prstGeom prst="rect">
            <a:avLst/>
          </a:prstGeom>
          <a:noFill/>
        </p:spPr>
        <p:txBody>
          <a:bodyPr wrap="none" rtlCol="0">
            <a:spAutoFit/>
          </a:bodyPr>
          <a:lstStyle/>
          <a:p>
            <a:r>
              <a:rPr lang="en-US" b="1" dirty="0">
                <a:solidFill>
                  <a:srgbClr val="595460"/>
                </a:solidFill>
              </a:rPr>
              <a:t>Test Preprocessing</a:t>
            </a:r>
            <a:r>
              <a:rPr lang="en-US" dirty="0">
                <a:solidFill>
                  <a:srgbClr val="595460"/>
                </a:solidFill>
              </a:rPr>
              <a:t> :</a:t>
            </a:r>
            <a:endParaRPr lang="en-ID" dirty="0">
              <a:solidFill>
                <a:srgbClr val="595460"/>
              </a:solidFill>
            </a:endParaRPr>
          </a:p>
        </p:txBody>
      </p:sp>
    </p:spTree>
    <p:extLst>
      <p:ext uri="{BB962C8B-B14F-4D97-AF65-F5344CB8AC3E}">
        <p14:creationId xmlns:p14="http://schemas.microsoft.com/office/powerpoint/2010/main" val="641432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err="1"/>
              <a:t>Pytest</a:t>
            </a:r>
            <a:r>
              <a:rPr lang="en-US" dirty="0"/>
              <a:t> :</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36</a:t>
            </a:fld>
            <a:endParaRPr lang="en-US" dirty="0"/>
          </a:p>
        </p:txBody>
      </p:sp>
      <p:sp>
        <p:nvSpPr>
          <p:cNvPr id="6" name="TextBox 5">
            <a:extLst>
              <a:ext uri="{FF2B5EF4-FFF2-40B4-BE49-F238E27FC236}">
                <a16:creationId xmlns:a16="http://schemas.microsoft.com/office/drawing/2014/main" id="{8707ED76-BF0D-9F9C-40AF-32A6EDF16E76}"/>
              </a:ext>
            </a:extLst>
          </p:cNvPr>
          <p:cNvSpPr txBox="1"/>
          <p:nvPr/>
        </p:nvSpPr>
        <p:spPr>
          <a:xfrm>
            <a:off x="1889291" y="3291841"/>
            <a:ext cx="945889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Test Model Data Train :</a:t>
            </a:r>
          </a:p>
          <a:p>
            <a:pPr marL="742950" lvl="1" indent="-285750">
              <a:buFontTx/>
              <a:buChar char="-"/>
            </a:pPr>
            <a:r>
              <a:rPr lang="en-ID" dirty="0">
                <a:solidFill>
                  <a:srgbClr val="595460"/>
                </a:solidFill>
                <a:latin typeface="+mj-lt"/>
              </a:rPr>
              <a:t>All metrics </a:t>
            </a:r>
            <a:r>
              <a:rPr lang="en-ID" dirty="0" err="1">
                <a:solidFill>
                  <a:srgbClr val="595460"/>
                </a:solidFill>
                <a:latin typeface="+mj-lt"/>
              </a:rPr>
              <a:t>decrase</a:t>
            </a:r>
            <a:r>
              <a:rPr lang="en-ID" dirty="0">
                <a:solidFill>
                  <a:srgbClr val="595460"/>
                </a:solidFill>
                <a:latin typeface="+mj-lt"/>
              </a:rPr>
              <a:t> as big as 1 percentage</a:t>
            </a:r>
            <a:r>
              <a:rPr lang="en-ID" b="0" dirty="0">
                <a:solidFill>
                  <a:srgbClr val="595460"/>
                </a:solidFill>
                <a:effectLst/>
                <a:latin typeface="+mj-lt"/>
              </a:rPr>
              <a:t>	.</a:t>
            </a:r>
          </a:p>
          <a:p>
            <a:pPr marL="285750" indent="-285750">
              <a:buFont typeface="Arial" panose="020B0604020202020204" pitchFamily="34" charset="0"/>
              <a:buChar char="•"/>
            </a:pPr>
            <a:r>
              <a:rPr lang="en-US" dirty="0"/>
              <a:t>Test Cross Validation :</a:t>
            </a:r>
          </a:p>
          <a:p>
            <a:pPr marL="742950" lvl="1" indent="-285750">
              <a:buFontTx/>
              <a:buChar char="-"/>
            </a:pPr>
            <a:r>
              <a:rPr lang="en-US" dirty="0">
                <a:solidFill>
                  <a:srgbClr val="595460"/>
                </a:solidFill>
                <a:latin typeface="+mj-lt"/>
              </a:rPr>
              <a:t>Accuracy metric decrease as big as 1 percentage. </a:t>
            </a:r>
            <a:r>
              <a:rPr lang="en-ID" b="0" dirty="0">
                <a:solidFill>
                  <a:srgbClr val="595460"/>
                </a:solidFill>
                <a:effectLst/>
                <a:latin typeface="+mj-lt"/>
              </a:rPr>
              <a:t>	</a:t>
            </a:r>
            <a:endParaRPr lang="en-ID" dirty="0">
              <a:solidFill>
                <a:srgbClr val="595460"/>
              </a:solidFill>
              <a:latin typeface="+mj-lt"/>
            </a:endParaRPr>
          </a:p>
          <a:p>
            <a:pPr marL="742950" lvl="1" indent="-285750">
              <a:buFontTx/>
              <a:buChar char="-"/>
            </a:pPr>
            <a:endParaRPr lang="en-ID" dirty="0">
              <a:solidFill>
                <a:srgbClr val="595460"/>
              </a:solidFill>
              <a:latin typeface="+mj-lt"/>
            </a:endParaRPr>
          </a:p>
        </p:txBody>
      </p:sp>
      <p:sp>
        <p:nvSpPr>
          <p:cNvPr id="8" name="TextBox 7">
            <a:extLst>
              <a:ext uri="{FF2B5EF4-FFF2-40B4-BE49-F238E27FC236}">
                <a16:creationId xmlns:a16="http://schemas.microsoft.com/office/drawing/2014/main" id="{02093C8C-1725-39F0-505F-BBCA64D38F2D}"/>
              </a:ext>
            </a:extLst>
          </p:cNvPr>
          <p:cNvSpPr txBox="1"/>
          <p:nvPr/>
        </p:nvSpPr>
        <p:spPr>
          <a:xfrm>
            <a:off x="2127183" y="2781701"/>
            <a:ext cx="1661993" cy="369332"/>
          </a:xfrm>
          <a:prstGeom prst="rect">
            <a:avLst/>
          </a:prstGeom>
          <a:noFill/>
        </p:spPr>
        <p:txBody>
          <a:bodyPr wrap="none" rtlCol="0">
            <a:spAutoFit/>
          </a:bodyPr>
          <a:lstStyle/>
          <a:p>
            <a:r>
              <a:rPr lang="en-US" b="1" dirty="0">
                <a:solidFill>
                  <a:srgbClr val="595460"/>
                </a:solidFill>
              </a:rPr>
              <a:t>Test Model</a:t>
            </a:r>
            <a:r>
              <a:rPr lang="en-US" dirty="0">
                <a:solidFill>
                  <a:srgbClr val="595460"/>
                </a:solidFill>
              </a:rPr>
              <a:t> :</a:t>
            </a:r>
            <a:endParaRPr lang="en-ID" dirty="0">
              <a:solidFill>
                <a:srgbClr val="595460"/>
              </a:solidFill>
            </a:endParaRPr>
          </a:p>
        </p:txBody>
      </p:sp>
    </p:spTree>
    <p:extLst>
      <p:ext uri="{BB962C8B-B14F-4D97-AF65-F5344CB8AC3E}">
        <p14:creationId xmlns:p14="http://schemas.microsoft.com/office/powerpoint/2010/main" val="1416055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err="1"/>
              <a:t>FastAPI</a:t>
            </a:r>
            <a:r>
              <a:rPr lang="en-US" dirty="0"/>
              <a:t> And </a:t>
            </a:r>
            <a:r>
              <a:rPr lang="en-US" dirty="0" err="1"/>
              <a:t>Streamlit</a:t>
            </a:r>
            <a:r>
              <a:rPr lang="en-US" dirty="0"/>
              <a:t>:</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37</a:t>
            </a:fld>
            <a:endParaRPr lang="en-US" dirty="0"/>
          </a:p>
        </p:txBody>
      </p:sp>
      <p:sp>
        <p:nvSpPr>
          <p:cNvPr id="3" name="TextBox 2">
            <a:extLst>
              <a:ext uri="{FF2B5EF4-FFF2-40B4-BE49-F238E27FC236}">
                <a16:creationId xmlns:a16="http://schemas.microsoft.com/office/drawing/2014/main" id="{D3D4862C-2898-098E-7214-E4959375F451}"/>
              </a:ext>
            </a:extLst>
          </p:cNvPr>
          <p:cNvSpPr txBox="1"/>
          <p:nvPr/>
        </p:nvSpPr>
        <p:spPr>
          <a:xfrm>
            <a:off x="2002055" y="3041583"/>
            <a:ext cx="2804679" cy="369332"/>
          </a:xfrm>
          <a:prstGeom prst="rect">
            <a:avLst/>
          </a:prstGeom>
          <a:noFill/>
        </p:spPr>
        <p:txBody>
          <a:bodyPr wrap="none" rtlCol="0">
            <a:spAutoFit/>
          </a:bodyPr>
          <a:lstStyle/>
          <a:p>
            <a:r>
              <a:rPr lang="en-US" dirty="0" err="1"/>
              <a:t>Streamlit</a:t>
            </a:r>
            <a:r>
              <a:rPr lang="en-US" dirty="0"/>
              <a:t> as Frontend :</a:t>
            </a:r>
            <a:endParaRPr lang="en-ID" dirty="0"/>
          </a:p>
        </p:txBody>
      </p:sp>
      <p:pic>
        <p:nvPicPr>
          <p:cNvPr id="8" name="Picture 7">
            <a:extLst>
              <a:ext uri="{FF2B5EF4-FFF2-40B4-BE49-F238E27FC236}">
                <a16:creationId xmlns:a16="http://schemas.microsoft.com/office/drawing/2014/main" id="{0BA94C47-B562-2F07-6EF1-8D35970AD858}"/>
              </a:ext>
            </a:extLst>
          </p:cNvPr>
          <p:cNvPicPr>
            <a:picLocks noChangeAspect="1"/>
          </p:cNvPicPr>
          <p:nvPr/>
        </p:nvPicPr>
        <p:blipFill>
          <a:blip r:embed="rId2"/>
          <a:stretch>
            <a:fillRect/>
          </a:stretch>
        </p:blipFill>
        <p:spPr>
          <a:xfrm>
            <a:off x="8199453" y="2321376"/>
            <a:ext cx="3682715" cy="2277865"/>
          </a:xfrm>
          <a:prstGeom prst="rect">
            <a:avLst/>
          </a:prstGeom>
        </p:spPr>
      </p:pic>
      <p:sp>
        <p:nvSpPr>
          <p:cNvPr id="10" name="TextBox 9">
            <a:extLst>
              <a:ext uri="{FF2B5EF4-FFF2-40B4-BE49-F238E27FC236}">
                <a16:creationId xmlns:a16="http://schemas.microsoft.com/office/drawing/2014/main" id="{CF291544-04E7-A61B-CF2B-9BFA9AFA5665}"/>
              </a:ext>
            </a:extLst>
          </p:cNvPr>
          <p:cNvSpPr txBox="1"/>
          <p:nvPr/>
        </p:nvSpPr>
        <p:spPr>
          <a:xfrm>
            <a:off x="1081905" y="3737582"/>
            <a:ext cx="7217478" cy="2462213"/>
          </a:xfrm>
          <a:prstGeom prst="rect">
            <a:avLst/>
          </a:prstGeom>
          <a:noFill/>
        </p:spPr>
        <p:txBody>
          <a:bodyPr wrap="square">
            <a:spAutoFit/>
          </a:bodyPr>
          <a:lstStyle/>
          <a:p>
            <a:r>
              <a:rPr lang="en-ID" sz="1400" b="0" dirty="0">
                <a:solidFill>
                  <a:srgbClr val="595460"/>
                </a:solidFill>
                <a:effectLst/>
                <a:latin typeface="Consolas" panose="020B0609020204030204" pitchFamily="49" charset="0"/>
              </a:rPr>
              <a:t>        # Make POST request to </a:t>
            </a:r>
            <a:r>
              <a:rPr lang="en-ID" sz="1400" b="0" dirty="0" err="1">
                <a:solidFill>
                  <a:srgbClr val="595460"/>
                </a:solidFill>
                <a:effectLst/>
                <a:latin typeface="Consolas" panose="020B0609020204030204" pitchFamily="49" charset="0"/>
              </a:rPr>
              <a:t>FastAPI</a:t>
            </a:r>
            <a:r>
              <a:rPr lang="en-ID" sz="1400" b="0" dirty="0">
                <a:solidFill>
                  <a:srgbClr val="595460"/>
                </a:solidFill>
                <a:effectLst/>
                <a:latin typeface="Consolas" panose="020B0609020204030204" pitchFamily="49" charset="0"/>
              </a:rPr>
              <a:t> server</a:t>
            </a:r>
          </a:p>
          <a:p>
            <a:r>
              <a:rPr lang="en-ID" sz="1400" b="0" dirty="0">
                <a:solidFill>
                  <a:srgbClr val="595460"/>
                </a:solidFill>
                <a:effectLst/>
                <a:latin typeface="Consolas" panose="020B0609020204030204" pitchFamily="49" charset="0"/>
              </a:rPr>
              <a:t>        try:</a:t>
            </a:r>
          </a:p>
          <a:p>
            <a:r>
              <a:rPr lang="en-ID" sz="1400" b="0" dirty="0">
                <a:solidFill>
                  <a:srgbClr val="595460"/>
                </a:solidFill>
                <a:effectLst/>
                <a:latin typeface="Consolas" panose="020B0609020204030204" pitchFamily="49" charset="0"/>
              </a:rPr>
              <a:t>            response = </a:t>
            </a:r>
            <a:r>
              <a:rPr lang="en-ID" sz="1400" b="0" dirty="0" err="1">
                <a:solidFill>
                  <a:srgbClr val="595460"/>
                </a:solidFill>
                <a:effectLst/>
                <a:latin typeface="Consolas" panose="020B0609020204030204" pitchFamily="49" charset="0"/>
              </a:rPr>
              <a:t>requests.post</a:t>
            </a:r>
            <a:r>
              <a:rPr lang="en-ID" sz="1400" b="0" dirty="0">
                <a:solidFill>
                  <a:srgbClr val="595460"/>
                </a:solidFill>
                <a:effectLst/>
                <a:latin typeface="Consolas" panose="020B0609020204030204" pitchFamily="49" charset="0"/>
              </a:rPr>
              <a:t>("http://localhost:8000/prediction", </a:t>
            </a:r>
            <a:r>
              <a:rPr lang="en-ID" sz="1400" b="0" dirty="0" err="1">
                <a:solidFill>
                  <a:srgbClr val="595460"/>
                </a:solidFill>
                <a:effectLst/>
                <a:latin typeface="Consolas" panose="020B0609020204030204" pitchFamily="49" charset="0"/>
              </a:rPr>
              <a:t>json</a:t>
            </a:r>
            <a:r>
              <a:rPr lang="en-ID" sz="1400" b="0" dirty="0">
                <a:solidFill>
                  <a:srgbClr val="595460"/>
                </a:solidFill>
                <a:effectLst/>
                <a:latin typeface="Consolas" panose="020B0609020204030204" pitchFamily="49" charset="0"/>
              </a:rPr>
              <a:t>=data)</a:t>
            </a:r>
          </a:p>
          <a:p>
            <a:r>
              <a:rPr lang="en-ID" sz="1400" b="0" dirty="0">
                <a:solidFill>
                  <a:srgbClr val="595460"/>
                </a:solidFill>
                <a:effectLst/>
                <a:latin typeface="Consolas" panose="020B0609020204030204" pitchFamily="49" charset="0"/>
              </a:rPr>
              <a:t>            </a:t>
            </a:r>
            <a:r>
              <a:rPr lang="en-ID" sz="1400" b="0" dirty="0" err="1">
                <a:solidFill>
                  <a:srgbClr val="595460"/>
                </a:solidFill>
                <a:effectLst/>
                <a:latin typeface="Consolas" panose="020B0609020204030204" pitchFamily="49" charset="0"/>
              </a:rPr>
              <a:t>response.raise_for_status</a:t>
            </a:r>
            <a:r>
              <a:rPr lang="en-ID" sz="1400" b="0" dirty="0">
                <a:solidFill>
                  <a:srgbClr val="595460"/>
                </a:solidFill>
                <a:effectLst/>
                <a:latin typeface="Consolas" panose="020B0609020204030204" pitchFamily="49" charset="0"/>
              </a:rPr>
              <a:t>()  # Raises an exception for 4xx or 5xx status codes</a:t>
            </a:r>
          </a:p>
          <a:p>
            <a:r>
              <a:rPr lang="en-ID" sz="1400" b="0" dirty="0">
                <a:solidFill>
                  <a:srgbClr val="595460"/>
                </a:solidFill>
                <a:effectLst/>
                <a:latin typeface="Consolas" panose="020B0609020204030204" pitchFamily="49" charset="0"/>
              </a:rPr>
              <a:t>            result = </a:t>
            </a:r>
            <a:r>
              <a:rPr lang="en-ID" sz="1400" b="0" dirty="0" err="1">
                <a:solidFill>
                  <a:srgbClr val="595460"/>
                </a:solidFill>
                <a:effectLst/>
                <a:latin typeface="Consolas" panose="020B0609020204030204" pitchFamily="49" charset="0"/>
              </a:rPr>
              <a:t>response.json</a:t>
            </a:r>
            <a:r>
              <a:rPr lang="en-ID" sz="1400" b="0" dirty="0">
                <a:solidFill>
                  <a:srgbClr val="595460"/>
                </a:solidFill>
                <a:effectLst/>
                <a:latin typeface="Consolas" panose="020B0609020204030204" pitchFamily="49" charset="0"/>
              </a:rPr>
              <a:t>()</a:t>
            </a:r>
          </a:p>
          <a:p>
            <a:r>
              <a:rPr lang="en-ID" sz="1400" b="0" dirty="0">
                <a:solidFill>
                  <a:srgbClr val="595460"/>
                </a:solidFill>
                <a:effectLst/>
                <a:latin typeface="Consolas" panose="020B0609020204030204" pitchFamily="49" charset="0"/>
              </a:rPr>
              <a:t>            prediction = result["prediction is"]</a:t>
            </a:r>
          </a:p>
          <a:p>
            <a:r>
              <a:rPr lang="en-ID" sz="1400" b="0" dirty="0">
                <a:solidFill>
                  <a:srgbClr val="595460"/>
                </a:solidFill>
                <a:effectLst/>
                <a:latin typeface="Consolas" panose="020B0609020204030204" pitchFamily="49" charset="0"/>
              </a:rPr>
              <a:t>            </a:t>
            </a:r>
            <a:r>
              <a:rPr lang="en-ID" sz="1400" b="0" dirty="0" err="1">
                <a:solidFill>
                  <a:srgbClr val="595460"/>
                </a:solidFill>
                <a:effectLst/>
                <a:latin typeface="Consolas" panose="020B0609020204030204" pitchFamily="49" charset="0"/>
              </a:rPr>
              <a:t>st.success</a:t>
            </a:r>
            <a:r>
              <a:rPr lang="en-ID" sz="1400" b="0" dirty="0">
                <a:solidFill>
                  <a:srgbClr val="595460"/>
                </a:solidFill>
                <a:effectLst/>
                <a:latin typeface="Consolas" panose="020B0609020204030204" pitchFamily="49" charset="0"/>
              </a:rPr>
              <a:t>(</a:t>
            </a:r>
            <a:r>
              <a:rPr lang="en-ID" sz="1400" b="0" dirty="0" err="1">
                <a:solidFill>
                  <a:srgbClr val="595460"/>
                </a:solidFill>
                <a:effectLst/>
                <a:latin typeface="Consolas" panose="020B0609020204030204" pitchFamily="49" charset="0"/>
              </a:rPr>
              <a:t>f"Churn</a:t>
            </a:r>
            <a:r>
              <a:rPr lang="en-ID" sz="1400" b="0" dirty="0">
                <a:solidFill>
                  <a:srgbClr val="595460"/>
                </a:solidFill>
                <a:effectLst/>
                <a:latin typeface="Consolas" panose="020B0609020204030204" pitchFamily="49" charset="0"/>
              </a:rPr>
              <a:t> Prediction: {prediction}")</a:t>
            </a:r>
          </a:p>
          <a:p>
            <a:r>
              <a:rPr lang="en-ID" sz="1400" b="0" dirty="0">
                <a:solidFill>
                  <a:srgbClr val="595460"/>
                </a:solidFill>
                <a:effectLst/>
                <a:latin typeface="Consolas" panose="020B0609020204030204" pitchFamily="49" charset="0"/>
              </a:rPr>
              <a:t>        except </a:t>
            </a:r>
            <a:r>
              <a:rPr lang="en-ID" sz="1400" b="0" dirty="0" err="1">
                <a:solidFill>
                  <a:srgbClr val="595460"/>
                </a:solidFill>
                <a:effectLst/>
                <a:latin typeface="Consolas" panose="020B0609020204030204" pitchFamily="49" charset="0"/>
              </a:rPr>
              <a:t>requests.exceptions.RequestException</a:t>
            </a:r>
            <a:r>
              <a:rPr lang="en-ID" sz="1400" b="0" dirty="0">
                <a:solidFill>
                  <a:srgbClr val="595460"/>
                </a:solidFill>
                <a:effectLst/>
                <a:latin typeface="Consolas" panose="020B0609020204030204" pitchFamily="49" charset="0"/>
              </a:rPr>
              <a:t> as e:</a:t>
            </a:r>
          </a:p>
          <a:p>
            <a:r>
              <a:rPr lang="en-ID" sz="1400" b="0" dirty="0">
                <a:solidFill>
                  <a:srgbClr val="595460"/>
                </a:solidFill>
                <a:effectLst/>
                <a:latin typeface="Consolas" panose="020B0609020204030204" pitchFamily="49" charset="0"/>
              </a:rPr>
              <a:t>            </a:t>
            </a:r>
            <a:r>
              <a:rPr lang="en-ID" sz="1400" b="0" dirty="0" err="1">
                <a:solidFill>
                  <a:srgbClr val="595460"/>
                </a:solidFill>
                <a:effectLst/>
                <a:latin typeface="Consolas" panose="020B0609020204030204" pitchFamily="49" charset="0"/>
              </a:rPr>
              <a:t>st.error</a:t>
            </a:r>
            <a:r>
              <a:rPr lang="en-ID" sz="1400" b="0" dirty="0">
                <a:solidFill>
                  <a:srgbClr val="595460"/>
                </a:solidFill>
                <a:effectLst/>
                <a:latin typeface="Consolas" panose="020B0609020204030204" pitchFamily="49" charset="0"/>
              </a:rPr>
              <a:t>(</a:t>
            </a:r>
            <a:r>
              <a:rPr lang="en-ID" sz="1400" b="0" dirty="0" err="1">
                <a:solidFill>
                  <a:srgbClr val="595460"/>
                </a:solidFill>
                <a:effectLst/>
                <a:latin typeface="Consolas" panose="020B0609020204030204" pitchFamily="49" charset="0"/>
              </a:rPr>
              <a:t>f"Failed</a:t>
            </a:r>
            <a:r>
              <a:rPr lang="en-ID" sz="1400" b="0" dirty="0">
                <a:solidFill>
                  <a:srgbClr val="595460"/>
                </a:solidFill>
                <a:effectLst/>
                <a:latin typeface="Consolas" panose="020B0609020204030204" pitchFamily="49" charset="0"/>
              </a:rPr>
              <a:t> to make prediction. Error: {e}")</a:t>
            </a:r>
          </a:p>
        </p:txBody>
      </p:sp>
      <p:pic>
        <p:nvPicPr>
          <p:cNvPr id="12" name="Picture 11">
            <a:extLst>
              <a:ext uri="{FF2B5EF4-FFF2-40B4-BE49-F238E27FC236}">
                <a16:creationId xmlns:a16="http://schemas.microsoft.com/office/drawing/2014/main" id="{A5EDDF60-1D7E-226D-0357-04244A4353EC}"/>
              </a:ext>
            </a:extLst>
          </p:cNvPr>
          <p:cNvPicPr>
            <a:picLocks noChangeAspect="1"/>
          </p:cNvPicPr>
          <p:nvPr/>
        </p:nvPicPr>
        <p:blipFill>
          <a:blip r:embed="rId3"/>
          <a:stretch>
            <a:fillRect/>
          </a:stretch>
        </p:blipFill>
        <p:spPr>
          <a:xfrm>
            <a:off x="8199453" y="4599241"/>
            <a:ext cx="3682715" cy="1847514"/>
          </a:xfrm>
          <a:prstGeom prst="rect">
            <a:avLst/>
          </a:prstGeom>
        </p:spPr>
      </p:pic>
    </p:spTree>
    <p:extLst>
      <p:ext uri="{BB962C8B-B14F-4D97-AF65-F5344CB8AC3E}">
        <p14:creationId xmlns:p14="http://schemas.microsoft.com/office/powerpoint/2010/main" val="2146377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err="1"/>
              <a:t>FastAPI</a:t>
            </a:r>
            <a:r>
              <a:rPr lang="en-US" dirty="0"/>
              <a:t> And </a:t>
            </a:r>
            <a:r>
              <a:rPr lang="en-US" dirty="0" err="1"/>
              <a:t>Streamlit</a:t>
            </a:r>
            <a:r>
              <a:rPr lang="en-US" dirty="0"/>
              <a:t>:</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38</a:t>
            </a:fld>
            <a:endParaRPr lang="en-US" dirty="0"/>
          </a:p>
        </p:txBody>
      </p:sp>
      <p:sp>
        <p:nvSpPr>
          <p:cNvPr id="3" name="TextBox 2">
            <a:extLst>
              <a:ext uri="{FF2B5EF4-FFF2-40B4-BE49-F238E27FC236}">
                <a16:creationId xmlns:a16="http://schemas.microsoft.com/office/drawing/2014/main" id="{D3D4862C-2898-098E-7214-E4959375F451}"/>
              </a:ext>
            </a:extLst>
          </p:cNvPr>
          <p:cNvSpPr txBox="1"/>
          <p:nvPr/>
        </p:nvSpPr>
        <p:spPr>
          <a:xfrm>
            <a:off x="2002055" y="2637322"/>
            <a:ext cx="2630079" cy="369332"/>
          </a:xfrm>
          <a:prstGeom prst="rect">
            <a:avLst/>
          </a:prstGeom>
          <a:noFill/>
        </p:spPr>
        <p:txBody>
          <a:bodyPr wrap="none" rtlCol="0">
            <a:spAutoFit/>
          </a:bodyPr>
          <a:lstStyle/>
          <a:p>
            <a:r>
              <a:rPr lang="en-US" dirty="0" err="1"/>
              <a:t>FastAPI</a:t>
            </a:r>
            <a:r>
              <a:rPr lang="en-US" dirty="0"/>
              <a:t> as Frontend :</a:t>
            </a:r>
            <a:endParaRPr lang="en-ID" dirty="0"/>
          </a:p>
        </p:txBody>
      </p:sp>
      <p:pic>
        <p:nvPicPr>
          <p:cNvPr id="6" name="Picture 5">
            <a:extLst>
              <a:ext uri="{FF2B5EF4-FFF2-40B4-BE49-F238E27FC236}">
                <a16:creationId xmlns:a16="http://schemas.microsoft.com/office/drawing/2014/main" id="{19507FFE-F5EC-E8A2-F3AC-7122BB6428AA}"/>
              </a:ext>
            </a:extLst>
          </p:cNvPr>
          <p:cNvPicPr>
            <a:picLocks noChangeAspect="1"/>
          </p:cNvPicPr>
          <p:nvPr/>
        </p:nvPicPr>
        <p:blipFill>
          <a:blip r:embed="rId2"/>
          <a:stretch>
            <a:fillRect/>
          </a:stretch>
        </p:blipFill>
        <p:spPr>
          <a:xfrm>
            <a:off x="2002055" y="3141408"/>
            <a:ext cx="9134972" cy="3543167"/>
          </a:xfrm>
          <a:prstGeom prst="rect">
            <a:avLst/>
          </a:prstGeom>
        </p:spPr>
      </p:pic>
    </p:spTree>
    <p:extLst>
      <p:ext uri="{BB962C8B-B14F-4D97-AF65-F5344CB8AC3E}">
        <p14:creationId xmlns:p14="http://schemas.microsoft.com/office/powerpoint/2010/main" val="1338394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a:t>Docker:</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39</a:t>
            </a:fld>
            <a:endParaRPr lang="en-US" dirty="0"/>
          </a:p>
        </p:txBody>
      </p:sp>
      <p:sp>
        <p:nvSpPr>
          <p:cNvPr id="9" name="TextBox 8">
            <a:extLst>
              <a:ext uri="{FF2B5EF4-FFF2-40B4-BE49-F238E27FC236}">
                <a16:creationId xmlns:a16="http://schemas.microsoft.com/office/drawing/2014/main" id="{0703F0A0-50A7-BF7E-6A31-990BB6ED57E9}"/>
              </a:ext>
            </a:extLst>
          </p:cNvPr>
          <p:cNvSpPr txBox="1"/>
          <p:nvPr/>
        </p:nvSpPr>
        <p:spPr>
          <a:xfrm>
            <a:off x="1535371" y="3108241"/>
            <a:ext cx="10467332" cy="1384995"/>
          </a:xfrm>
          <a:prstGeom prst="rect">
            <a:avLst/>
          </a:prstGeom>
          <a:noFill/>
        </p:spPr>
        <p:txBody>
          <a:bodyPr wrap="square">
            <a:spAutoFit/>
          </a:bodyPr>
          <a:lstStyle/>
          <a:p>
            <a:pPr marL="285750" indent="-285750">
              <a:buFont typeface="Arial" panose="020B0604020202020204" pitchFamily="34" charset="0"/>
              <a:buChar char="•"/>
            </a:pPr>
            <a:r>
              <a:rPr lang="en-US" sz="1400" i="0">
                <a:solidFill>
                  <a:srgbClr val="595460"/>
                </a:solidFill>
                <a:effectLst/>
                <a:latin typeface="+mj-lt"/>
              </a:rPr>
              <a:t>Import/built file Streamlit and FastAPI to Docker Image &gt;&gt; docker built -t (name image) .</a:t>
            </a:r>
          </a:p>
          <a:p>
            <a:pPr marL="285750" indent="-285750">
              <a:buFont typeface="Arial" panose="020B0604020202020204" pitchFamily="34" charset="0"/>
              <a:buChar char="•"/>
            </a:pPr>
            <a:r>
              <a:rPr lang="en-US" sz="1400" i="0">
                <a:solidFill>
                  <a:srgbClr val="595460"/>
                </a:solidFill>
                <a:effectLst/>
                <a:latin typeface="+mj-lt"/>
              </a:rPr>
              <a:t>Run Container Streamlit and FastAPI &gt;&gt; docker run -p (name images in docker).</a:t>
            </a:r>
          </a:p>
          <a:p>
            <a:pPr marL="285750" indent="-285750">
              <a:buFont typeface="Arial" panose="020B0604020202020204" pitchFamily="34" charset="0"/>
              <a:buChar char="•"/>
            </a:pPr>
            <a:r>
              <a:rPr lang="en-US" sz="1400" i="0">
                <a:solidFill>
                  <a:srgbClr val="595460"/>
                </a:solidFill>
                <a:effectLst/>
                <a:latin typeface="+mj-lt"/>
              </a:rPr>
              <a:t>Stop Image and container streamlit and FastAPI in the docker.</a:t>
            </a:r>
          </a:p>
          <a:p>
            <a:pPr marL="285750" indent="-285750">
              <a:buFont typeface="Arial" panose="020B0604020202020204" pitchFamily="34" charset="0"/>
              <a:buChar char="•"/>
            </a:pPr>
            <a:r>
              <a:rPr lang="en-US" sz="1400" i="0">
                <a:solidFill>
                  <a:srgbClr val="595460"/>
                </a:solidFill>
                <a:effectLst/>
                <a:latin typeface="+mj-lt"/>
              </a:rPr>
              <a:t>Compose file docker compose &gt;&gt; docker compose up</a:t>
            </a:r>
          </a:p>
          <a:p>
            <a:pPr marL="285750" indent="-285750">
              <a:buFont typeface="Arial" panose="020B0604020202020204" pitchFamily="34" charset="0"/>
              <a:buChar char="•"/>
            </a:pPr>
            <a:r>
              <a:rPr lang="en-US" sz="1400" i="0">
                <a:solidFill>
                  <a:srgbClr val="595460"/>
                </a:solidFill>
                <a:effectLst/>
                <a:latin typeface="+mj-lt"/>
              </a:rPr>
              <a:t>Run docker compose in new images (fill streamlit and fastapi)</a:t>
            </a:r>
            <a:endParaRPr lang="en-US" sz="1400">
              <a:solidFill>
                <a:srgbClr val="595460"/>
              </a:solidFill>
              <a:latin typeface="+mj-lt"/>
            </a:endParaRPr>
          </a:p>
          <a:p>
            <a:pPr marL="285750" indent="-285750">
              <a:buFont typeface="Arial" panose="020B0604020202020204" pitchFamily="34" charset="0"/>
              <a:buChar char="•"/>
            </a:pPr>
            <a:r>
              <a:rPr lang="en-US" sz="1400" i="0">
                <a:solidFill>
                  <a:srgbClr val="595460"/>
                </a:solidFill>
                <a:effectLst/>
                <a:latin typeface="+mj-lt"/>
              </a:rPr>
              <a:t>Input data in the streamlit</a:t>
            </a:r>
            <a:endParaRPr lang="en-ID" sz="1400" dirty="0">
              <a:solidFill>
                <a:srgbClr val="595460"/>
              </a:solidFill>
              <a:latin typeface="+mj-lt"/>
            </a:endParaRPr>
          </a:p>
        </p:txBody>
      </p:sp>
      <p:sp>
        <p:nvSpPr>
          <p:cNvPr id="10" name="TextBox 9">
            <a:extLst>
              <a:ext uri="{FF2B5EF4-FFF2-40B4-BE49-F238E27FC236}">
                <a16:creationId xmlns:a16="http://schemas.microsoft.com/office/drawing/2014/main" id="{ECE04D66-D91E-78B0-0C4B-D25B190C8740}"/>
              </a:ext>
            </a:extLst>
          </p:cNvPr>
          <p:cNvSpPr txBox="1"/>
          <p:nvPr/>
        </p:nvSpPr>
        <p:spPr>
          <a:xfrm>
            <a:off x="1724668" y="2800464"/>
            <a:ext cx="10467332" cy="307777"/>
          </a:xfrm>
          <a:prstGeom prst="rect">
            <a:avLst/>
          </a:prstGeom>
          <a:noFill/>
        </p:spPr>
        <p:txBody>
          <a:bodyPr wrap="square">
            <a:spAutoFit/>
          </a:bodyPr>
          <a:lstStyle/>
          <a:p>
            <a:pPr algn="l"/>
            <a:r>
              <a:rPr lang="en-US" sz="1400" b="1" i="0" dirty="0">
                <a:solidFill>
                  <a:srgbClr val="595460"/>
                </a:solidFill>
                <a:effectLst/>
                <a:latin typeface="+mj-lt"/>
              </a:rPr>
              <a:t>How to Run Model in Localhost - Docker</a:t>
            </a:r>
          </a:p>
        </p:txBody>
      </p:sp>
    </p:spTree>
    <p:extLst>
      <p:ext uri="{BB962C8B-B14F-4D97-AF65-F5344CB8AC3E}">
        <p14:creationId xmlns:p14="http://schemas.microsoft.com/office/powerpoint/2010/main" val="91755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48C0F62-9551-4822-9F73-B10AB6719B49}"/>
              </a:ext>
            </a:extLst>
          </p:cNvPr>
          <p:cNvSpPr>
            <a:spLocks noGrp="1"/>
          </p:cNvSpPr>
          <p:nvPr>
            <p:ph type="title"/>
          </p:nvPr>
        </p:nvSpPr>
        <p:spPr>
          <a:xfrm>
            <a:off x="1535371" y="1044054"/>
            <a:ext cx="10013709" cy="1030360"/>
          </a:xfrm>
        </p:spPr>
        <p:txBody>
          <a:bodyPr/>
          <a:lstStyle/>
          <a:p>
            <a:pPr marL="0" lvl="0" indent="0" algn="l" rtl="0">
              <a:spcBef>
                <a:spcPts val="0"/>
              </a:spcBef>
              <a:spcAft>
                <a:spcPts val="0"/>
              </a:spcAft>
              <a:buNone/>
            </a:pPr>
            <a:r>
              <a:rPr lang="en" dirty="0"/>
              <a:t>UNDERSTANDING THE PROBLEM</a:t>
            </a:r>
            <a:endParaRPr lang="en-ID" dirty="0"/>
          </a:p>
        </p:txBody>
      </p:sp>
      <p:sp>
        <p:nvSpPr>
          <p:cNvPr id="19" name="Slide Number Placeholder 18">
            <a:extLst>
              <a:ext uri="{FF2B5EF4-FFF2-40B4-BE49-F238E27FC236}">
                <a16:creationId xmlns:a16="http://schemas.microsoft.com/office/drawing/2014/main" id="{9DD3195E-7B1B-4AC6-8706-3E0DE49FE96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chemeClr val="tx2"/>
                </a:solidFill>
              </a:rPr>
              <a:pPr/>
              <a:t>4</a:t>
            </a:fld>
            <a:endParaRPr lang="en-US" dirty="0">
              <a:solidFill>
                <a:schemeClr val="tx2"/>
              </a:solidFill>
            </a:endParaRPr>
          </a:p>
        </p:txBody>
      </p:sp>
      <p:sp>
        <p:nvSpPr>
          <p:cNvPr id="2" name="Google Shape;572;p29">
            <a:extLst>
              <a:ext uri="{FF2B5EF4-FFF2-40B4-BE49-F238E27FC236}">
                <a16:creationId xmlns:a16="http://schemas.microsoft.com/office/drawing/2014/main" id="{F0DB7E9D-7093-AEF7-56DE-405FDBCF67A6}"/>
              </a:ext>
            </a:extLst>
          </p:cNvPr>
          <p:cNvSpPr txBox="1">
            <a:spLocks/>
          </p:cNvSpPr>
          <p:nvPr/>
        </p:nvSpPr>
        <p:spPr>
          <a:xfrm>
            <a:off x="1349516" y="3295535"/>
            <a:ext cx="2917143" cy="577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150000"/>
              </a:lnSpc>
              <a:spcBef>
                <a:spcPct val="0"/>
              </a:spcBef>
              <a:buNone/>
              <a:defRPr sz="3600" b="1" kern="1200" spc="150" baseline="0">
                <a:solidFill>
                  <a:schemeClr val="bg1"/>
                </a:solidFill>
                <a:latin typeface="+mj-lt"/>
                <a:ea typeface="+mj-ea"/>
                <a:cs typeface="+mj-cs"/>
              </a:defRPr>
            </a:lvl1pPr>
          </a:lstStyle>
          <a:p>
            <a:pPr>
              <a:spcBef>
                <a:spcPts val="0"/>
              </a:spcBef>
            </a:pPr>
            <a:r>
              <a:rPr lang="en-ID" sz="2000" dirty="0">
                <a:solidFill>
                  <a:schemeClr val="tx2"/>
                </a:solidFill>
              </a:rPr>
              <a:t>Sub-Problem</a:t>
            </a:r>
          </a:p>
        </p:txBody>
      </p:sp>
      <p:sp>
        <p:nvSpPr>
          <p:cNvPr id="4" name="Google Shape;573;p29">
            <a:extLst>
              <a:ext uri="{FF2B5EF4-FFF2-40B4-BE49-F238E27FC236}">
                <a16:creationId xmlns:a16="http://schemas.microsoft.com/office/drawing/2014/main" id="{58008D80-3B77-C815-53C8-9CCE04C1703E}"/>
              </a:ext>
            </a:extLst>
          </p:cNvPr>
          <p:cNvSpPr txBox="1">
            <a:spLocks/>
          </p:cNvSpPr>
          <p:nvPr/>
        </p:nvSpPr>
        <p:spPr>
          <a:xfrm>
            <a:off x="1219295" y="3584435"/>
            <a:ext cx="4139762" cy="2090511"/>
          </a:xfrm>
          <a:prstGeom prst="rect">
            <a:avLst/>
          </a:prstGeom>
        </p:spPr>
        <p:txBody>
          <a:bodyPr spcFirstLastPara="1" wrap="square" lIns="91425" tIns="91425" rIns="91425" bIns="91425" anchor="t" anchorCtr="0">
            <a:no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400050" indent="-285750">
              <a:buFontTx/>
              <a:buChar char="-"/>
            </a:pPr>
            <a:r>
              <a:rPr lang="en-US" sz="1400" b="0" i="0" dirty="0">
                <a:solidFill>
                  <a:srgbClr val="595460"/>
                </a:solidFill>
                <a:effectLst/>
                <a:latin typeface="+mj-lt"/>
              </a:rPr>
              <a:t>What is obtained after conducting the analysis?</a:t>
            </a:r>
          </a:p>
          <a:p>
            <a:pPr marL="400050" indent="-285750">
              <a:buFontTx/>
              <a:buChar char="-"/>
            </a:pPr>
            <a:r>
              <a:rPr lang="en-US" sz="1400" b="0" i="0" dirty="0">
                <a:solidFill>
                  <a:srgbClr val="595460"/>
                </a:solidFill>
                <a:effectLst/>
                <a:latin typeface="+mj-lt"/>
              </a:rPr>
              <a:t>Which model is the best choice?</a:t>
            </a:r>
          </a:p>
          <a:p>
            <a:pPr marL="400050" indent="-285750">
              <a:buFontTx/>
              <a:buChar char="-"/>
            </a:pPr>
            <a:r>
              <a:rPr lang="en-US" sz="1400" b="0" i="0" dirty="0">
                <a:solidFill>
                  <a:srgbClr val="595460"/>
                </a:solidFill>
                <a:effectLst/>
                <a:latin typeface="+mj-lt"/>
              </a:rPr>
              <a:t>Which is columns that most affects?</a:t>
            </a:r>
          </a:p>
        </p:txBody>
      </p:sp>
      <p:sp>
        <p:nvSpPr>
          <p:cNvPr id="5" name="Google Shape;574;p29">
            <a:extLst>
              <a:ext uri="{FF2B5EF4-FFF2-40B4-BE49-F238E27FC236}">
                <a16:creationId xmlns:a16="http://schemas.microsoft.com/office/drawing/2014/main" id="{32AC36FE-25CE-9D7C-649B-6ECFE1BC68EE}"/>
              </a:ext>
            </a:extLst>
          </p:cNvPr>
          <p:cNvSpPr txBox="1">
            <a:spLocks/>
          </p:cNvSpPr>
          <p:nvPr/>
        </p:nvSpPr>
        <p:spPr>
          <a:xfrm>
            <a:off x="8065972" y="3295535"/>
            <a:ext cx="3180891" cy="577800"/>
          </a:xfrm>
          <a:prstGeom prst="rect">
            <a:avLst/>
          </a:prstGeom>
        </p:spPr>
        <p:txBody>
          <a:bodyPr spcFirstLastPara="1" wrap="square" lIns="91425" tIns="91425" rIns="91425" bIns="91425" anchor="b" anchorCtr="0">
            <a:noAutofit/>
          </a:bodyPr>
          <a:lst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a:lstStyle>
          <a:p>
            <a:pPr algn="r">
              <a:spcBef>
                <a:spcPts val="0"/>
              </a:spcBef>
            </a:pPr>
            <a:r>
              <a:rPr lang="en-ID" sz="2000" dirty="0">
                <a:solidFill>
                  <a:schemeClr val="tx2"/>
                </a:solidFill>
              </a:rPr>
              <a:t>Main-Problem </a:t>
            </a:r>
          </a:p>
        </p:txBody>
      </p:sp>
      <p:sp>
        <p:nvSpPr>
          <p:cNvPr id="6" name="Google Shape;575;p29">
            <a:extLst>
              <a:ext uri="{FF2B5EF4-FFF2-40B4-BE49-F238E27FC236}">
                <a16:creationId xmlns:a16="http://schemas.microsoft.com/office/drawing/2014/main" id="{320DA01F-42F1-D64C-A944-71AA72014A20}"/>
              </a:ext>
            </a:extLst>
          </p:cNvPr>
          <p:cNvSpPr txBox="1">
            <a:spLocks/>
          </p:cNvSpPr>
          <p:nvPr/>
        </p:nvSpPr>
        <p:spPr>
          <a:xfrm>
            <a:off x="8905256" y="4057979"/>
            <a:ext cx="3295698" cy="1112400"/>
          </a:xfrm>
          <a:prstGeom prst="rect">
            <a:avLst/>
          </a:prstGeom>
        </p:spPr>
        <p:txBody>
          <a:bodyPr spcFirstLastPara="1" wrap="square" lIns="91425" tIns="91425" rIns="91425" bIns="91425" anchor="t" anchorCtr="0">
            <a:no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114300"/>
            <a:r>
              <a:rPr lang="en-US" b="0" dirty="0">
                <a:solidFill>
                  <a:schemeClr val="tx2"/>
                </a:solidFill>
                <a:latin typeface="Maven Pro" panose="020B0604020202020204" charset="0"/>
                <a:cs typeface="Sora" panose="020B0604020202020204" charset="0"/>
              </a:rPr>
              <a:t>H</a:t>
            </a:r>
            <a:r>
              <a:rPr lang="en-US" sz="1400" b="0" dirty="0">
                <a:solidFill>
                  <a:schemeClr val="tx2"/>
                </a:solidFill>
                <a:latin typeface="Maven Pro" panose="020B0604020202020204" charset="0"/>
                <a:cs typeface="Sora" panose="020B0604020202020204" charset="0"/>
              </a:rPr>
              <a:t>ow to solve the problem churn in the bank?</a:t>
            </a:r>
          </a:p>
          <a:p>
            <a:pPr marL="114300"/>
            <a:endParaRPr lang="en-ID" sz="1400" b="0" dirty="0">
              <a:solidFill>
                <a:schemeClr val="tx2"/>
              </a:solidFill>
              <a:latin typeface="Maven Pro" panose="020B0604020202020204" charset="0"/>
              <a:cs typeface="Sora" panose="020B0604020202020204" charset="0"/>
            </a:endParaRPr>
          </a:p>
        </p:txBody>
      </p:sp>
      <p:grpSp>
        <p:nvGrpSpPr>
          <p:cNvPr id="7" name="Google Shape;576;p29">
            <a:extLst>
              <a:ext uri="{FF2B5EF4-FFF2-40B4-BE49-F238E27FC236}">
                <a16:creationId xmlns:a16="http://schemas.microsoft.com/office/drawing/2014/main" id="{DC5B0CA3-A5F0-D14B-D5F8-A6E0F8C725AC}"/>
              </a:ext>
            </a:extLst>
          </p:cNvPr>
          <p:cNvGrpSpPr/>
          <p:nvPr/>
        </p:nvGrpSpPr>
        <p:grpSpPr>
          <a:xfrm>
            <a:off x="4684552" y="4025749"/>
            <a:ext cx="4139761" cy="1842617"/>
            <a:chOff x="3834069" y="2439811"/>
            <a:chExt cx="2413629" cy="967914"/>
          </a:xfrm>
        </p:grpSpPr>
        <p:grpSp>
          <p:nvGrpSpPr>
            <p:cNvPr id="8" name="Google Shape;577;p29">
              <a:extLst>
                <a:ext uri="{FF2B5EF4-FFF2-40B4-BE49-F238E27FC236}">
                  <a16:creationId xmlns:a16="http://schemas.microsoft.com/office/drawing/2014/main" id="{7751C751-EF75-81A7-992C-BA458586A489}"/>
                </a:ext>
              </a:extLst>
            </p:cNvPr>
            <p:cNvGrpSpPr/>
            <p:nvPr/>
          </p:nvGrpSpPr>
          <p:grpSpPr>
            <a:xfrm>
              <a:off x="4960453" y="2469658"/>
              <a:ext cx="1287244" cy="885527"/>
              <a:chOff x="4960453" y="2469658"/>
              <a:chExt cx="1287244" cy="885527"/>
            </a:xfrm>
          </p:grpSpPr>
          <p:sp>
            <p:nvSpPr>
              <p:cNvPr id="21" name="Google Shape;578;p29">
                <a:extLst>
                  <a:ext uri="{FF2B5EF4-FFF2-40B4-BE49-F238E27FC236}">
                    <a16:creationId xmlns:a16="http://schemas.microsoft.com/office/drawing/2014/main" id="{5B878714-4A16-5A63-683B-BF917BDD03C3}"/>
                  </a:ext>
                </a:extLst>
              </p:cNvPr>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2" name="Google Shape;579;p29">
                <a:extLst>
                  <a:ext uri="{FF2B5EF4-FFF2-40B4-BE49-F238E27FC236}">
                    <a16:creationId xmlns:a16="http://schemas.microsoft.com/office/drawing/2014/main" id="{5B65C385-3FCA-3B1F-C13E-DB678E4B2C30}"/>
                  </a:ext>
                </a:extLst>
              </p:cNvPr>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3" name="Google Shape;580;p29">
                <a:extLst>
                  <a:ext uri="{FF2B5EF4-FFF2-40B4-BE49-F238E27FC236}">
                    <a16:creationId xmlns:a16="http://schemas.microsoft.com/office/drawing/2014/main" id="{6CB8FAF8-DAD5-7516-0074-02879404F19B}"/>
                  </a:ext>
                </a:extLst>
              </p:cNvPr>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4" name="Google Shape;581;p29">
                <a:extLst>
                  <a:ext uri="{FF2B5EF4-FFF2-40B4-BE49-F238E27FC236}">
                    <a16:creationId xmlns:a16="http://schemas.microsoft.com/office/drawing/2014/main" id="{EF63ED4E-FCAA-2CD3-50E0-62FAE63B4585}"/>
                  </a:ext>
                </a:extLst>
              </p:cNvPr>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5" name="Google Shape;582;p29">
                <a:extLst>
                  <a:ext uri="{FF2B5EF4-FFF2-40B4-BE49-F238E27FC236}">
                    <a16:creationId xmlns:a16="http://schemas.microsoft.com/office/drawing/2014/main" id="{3999ED89-8C48-2D91-0581-9FDFD94441B3}"/>
                  </a:ext>
                </a:extLst>
              </p:cNvPr>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26" name="Google Shape;583;p29">
                <a:extLst>
                  <a:ext uri="{FF2B5EF4-FFF2-40B4-BE49-F238E27FC236}">
                    <a16:creationId xmlns:a16="http://schemas.microsoft.com/office/drawing/2014/main" id="{90D8A8CD-6C04-B628-AB08-2514D2EB93A6}"/>
                  </a:ext>
                </a:extLst>
              </p:cNvPr>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grpSp>
          <p:nvGrpSpPr>
            <p:cNvPr id="9" name="Google Shape;584;p29">
              <a:extLst>
                <a:ext uri="{FF2B5EF4-FFF2-40B4-BE49-F238E27FC236}">
                  <a16:creationId xmlns:a16="http://schemas.microsoft.com/office/drawing/2014/main" id="{A88DBB4E-7AED-9730-3B6D-B65FD4230E3A}"/>
                </a:ext>
              </a:extLst>
            </p:cNvPr>
            <p:cNvGrpSpPr/>
            <p:nvPr/>
          </p:nvGrpSpPr>
          <p:grpSpPr>
            <a:xfrm>
              <a:off x="3834069" y="2469658"/>
              <a:ext cx="1129846" cy="885527"/>
              <a:chOff x="3834069" y="2469658"/>
              <a:chExt cx="1129846" cy="885527"/>
            </a:xfrm>
          </p:grpSpPr>
          <p:sp>
            <p:nvSpPr>
              <p:cNvPr id="12" name="Google Shape;585;p29">
                <a:extLst>
                  <a:ext uri="{FF2B5EF4-FFF2-40B4-BE49-F238E27FC236}">
                    <a16:creationId xmlns:a16="http://schemas.microsoft.com/office/drawing/2014/main" id="{336B5799-4605-4833-3B38-42ABA8E4F373}"/>
                  </a:ext>
                </a:extLst>
              </p:cNvPr>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3" name="Google Shape;586;p29">
                <a:extLst>
                  <a:ext uri="{FF2B5EF4-FFF2-40B4-BE49-F238E27FC236}">
                    <a16:creationId xmlns:a16="http://schemas.microsoft.com/office/drawing/2014/main" id="{5BF08430-213C-2E0B-C5FC-461E97D7DC34}"/>
                  </a:ext>
                </a:extLst>
              </p:cNvPr>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4" name="Google Shape;587;p29">
                <a:extLst>
                  <a:ext uri="{FF2B5EF4-FFF2-40B4-BE49-F238E27FC236}">
                    <a16:creationId xmlns:a16="http://schemas.microsoft.com/office/drawing/2014/main" id="{58AC1897-65FC-C464-21AE-5DF129E6E6AA}"/>
                  </a:ext>
                </a:extLst>
              </p:cNvPr>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5" name="Google Shape;588;p29">
                <a:extLst>
                  <a:ext uri="{FF2B5EF4-FFF2-40B4-BE49-F238E27FC236}">
                    <a16:creationId xmlns:a16="http://schemas.microsoft.com/office/drawing/2014/main" id="{3C649E74-06F9-81A7-7E35-6B0A6892DD05}"/>
                  </a:ext>
                </a:extLst>
              </p:cNvPr>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16" name="Google Shape;589;p29">
                <a:extLst>
                  <a:ext uri="{FF2B5EF4-FFF2-40B4-BE49-F238E27FC236}">
                    <a16:creationId xmlns:a16="http://schemas.microsoft.com/office/drawing/2014/main" id="{E2BE4151-F39D-B683-A87F-2865C02BA55A}"/>
                  </a:ext>
                </a:extLst>
              </p:cNvPr>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 name="Google Shape;590;p29">
                <a:extLst>
                  <a:ext uri="{FF2B5EF4-FFF2-40B4-BE49-F238E27FC236}">
                    <a16:creationId xmlns:a16="http://schemas.microsoft.com/office/drawing/2014/main" id="{A6E2172D-DF3B-895D-6C2C-0344694E516E}"/>
                  </a:ext>
                </a:extLst>
              </p:cNvPr>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10" name="Google Shape;591;p29">
              <a:extLst>
                <a:ext uri="{FF2B5EF4-FFF2-40B4-BE49-F238E27FC236}">
                  <a16:creationId xmlns:a16="http://schemas.microsoft.com/office/drawing/2014/main" id="{68AE43D9-2B9C-860A-57A1-78FD40D442FF}"/>
                </a:ext>
              </a:extLst>
            </p:cNvPr>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Tree>
    <p:extLst>
      <p:ext uri="{BB962C8B-B14F-4D97-AF65-F5344CB8AC3E}">
        <p14:creationId xmlns:p14="http://schemas.microsoft.com/office/powerpoint/2010/main" val="2256782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INSIGHT BUSINESS</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40</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B780-3647-F13A-163B-E35867F74416}"/>
              </a:ext>
            </a:extLst>
          </p:cNvPr>
          <p:cNvSpPr>
            <a:spLocks noGrp="1"/>
          </p:cNvSpPr>
          <p:nvPr>
            <p:ph type="title"/>
          </p:nvPr>
        </p:nvSpPr>
        <p:spPr/>
        <p:txBody>
          <a:bodyPr/>
          <a:lstStyle/>
          <a:p>
            <a:r>
              <a:rPr lang="en-US" dirty="0"/>
              <a:t>INSIGHT BUSINESS FROM MODEL:</a:t>
            </a:r>
            <a:endParaRPr lang="en-ID" dirty="0"/>
          </a:p>
        </p:txBody>
      </p:sp>
      <p:sp>
        <p:nvSpPr>
          <p:cNvPr id="5" name="Slide Number Placeholder 4">
            <a:extLst>
              <a:ext uri="{FF2B5EF4-FFF2-40B4-BE49-F238E27FC236}">
                <a16:creationId xmlns:a16="http://schemas.microsoft.com/office/drawing/2014/main" id="{1DD52CCD-4A41-CC5C-43BD-BD9FE300C700}"/>
              </a:ext>
            </a:extLst>
          </p:cNvPr>
          <p:cNvSpPr>
            <a:spLocks noGrp="1"/>
          </p:cNvSpPr>
          <p:nvPr>
            <p:ph type="sldNum" sz="quarter" idx="12"/>
          </p:nvPr>
        </p:nvSpPr>
        <p:spPr/>
        <p:txBody>
          <a:bodyPr/>
          <a:lstStyle/>
          <a:p>
            <a:fld id="{FAEF9944-A4F6-4C59-AEBD-678D6480B8EA}" type="slidenum">
              <a:rPr lang="en-US" smtClean="0"/>
              <a:t>41</a:t>
            </a:fld>
            <a:endParaRPr lang="en-US" dirty="0"/>
          </a:p>
        </p:txBody>
      </p:sp>
      <p:sp>
        <p:nvSpPr>
          <p:cNvPr id="9" name="TextBox 8">
            <a:extLst>
              <a:ext uri="{FF2B5EF4-FFF2-40B4-BE49-F238E27FC236}">
                <a16:creationId xmlns:a16="http://schemas.microsoft.com/office/drawing/2014/main" id="{0703F0A0-50A7-BF7E-6A31-990BB6ED57E9}"/>
              </a:ext>
            </a:extLst>
          </p:cNvPr>
          <p:cNvSpPr txBox="1"/>
          <p:nvPr/>
        </p:nvSpPr>
        <p:spPr>
          <a:xfrm>
            <a:off x="1535371" y="3108241"/>
            <a:ext cx="10467332" cy="2031325"/>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595460"/>
                </a:solidFill>
                <a:effectLst/>
                <a:latin typeface="+mj-lt"/>
              </a:rPr>
              <a:t>With a recall of 0.75 for the positive class (churn) and 0.84 for the negative class (</a:t>
            </a:r>
            <a:r>
              <a:rPr lang="en-US" sz="1400" b="0" i="0" dirty="0" err="1">
                <a:solidFill>
                  <a:srgbClr val="595460"/>
                </a:solidFill>
                <a:effectLst/>
                <a:latin typeface="+mj-lt"/>
              </a:rPr>
              <a:t>unchurn</a:t>
            </a:r>
            <a:r>
              <a:rPr lang="en-US" sz="1400" b="0" i="0" dirty="0">
                <a:solidFill>
                  <a:srgbClr val="595460"/>
                </a:solidFill>
                <a:effectLst/>
                <a:latin typeface="+mj-lt"/>
              </a:rPr>
              <a:t>), the model is capable of recognizing a significant portion of churn-risk customers as well as customers who are likely to remain loyal.</a:t>
            </a:r>
          </a:p>
          <a:p>
            <a:pPr marL="285750" indent="-285750" algn="l">
              <a:buFont typeface="Arial" panose="020B0604020202020204" pitchFamily="34" charset="0"/>
              <a:buChar char="•"/>
            </a:pPr>
            <a:r>
              <a:rPr lang="en-US" sz="1400" b="0" i="0" dirty="0">
                <a:solidFill>
                  <a:srgbClr val="595460"/>
                </a:solidFill>
                <a:effectLst/>
                <a:latin typeface="+mj-lt"/>
              </a:rPr>
              <a:t>With a precision of 0.83 for the positive class and 0.77 for the negative class, the model provides accurate and reliable predictions regarding customers who truly churn and those who remain </a:t>
            </a:r>
            <a:r>
              <a:rPr lang="en-US" sz="1400" b="0" i="0" dirty="0" err="1">
                <a:solidFill>
                  <a:srgbClr val="595460"/>
                </a:solidFill>
                <a:effectLst/>
                <a:latin typeface="+mj-lt"/>
              </a:rPr>
              <a:t>unchurned</a:t>
            </a:r>
            <a:r>
              <a:rPr lang="en-US" sz="1400" b="0" i="0" dirty="0">
                <a:solidFill>
                  <a:srgbClr val="595460"/>
                </a:solidFill>
                <a:effectLst/>
                <a:latin typeface="+mj-lt"/>
              </a:rPr>
              <a:t>. This enables businesses to take appropriate preventive actions for at-risk churn customers and focus their retention efforts on customers who are likely to remain loyal.</a:t>
            </a:r>
          </a:p>
          <a:p>
            <a:pPr marL="285750" indent="-285750" algn="l">
              <a:buFont typeface="Arial" panose="020B0604020202020204" pitchFamily="34" charset="0"/>
              <a:buChar char="•"/>
            </a:pPr>
            <a:r>
              <a:rPr lang="en-US" sz="1400" b="0" i="0" dirty="0">
                <a:solidFill>
                  <a:srgbClr val="595460"/>
                </a:solidFill>
                <a:effectLst/>
                <a:latin typeface="+mj-lt"/>
              </a:rPr>
              <a:t>With F1-scores of 0.78 for the positive class and 0.80 for the negative class, the model exhibits a good balance between precision and recall. This provides valuable insights for businesses in formulating effective customer retention strategies, optimizing resource utilization, and enhancing overall customer satisfaction.</a:t>
            </a:r>
            <a:endParaRPr lang="en-ID" sz="1400" b="0" i="0" dirty="0">
              <a:solidFill>
                <a:srgbClr val="595460"/>
              </a:solidFill>
              <a:effectLst/>
              <a:latin typeface="+mj-lt"/>
            </a:endParaRPr>
          </a:p>
        </p:txBody>
      </p:sp>
    </p:spTree>
    <p:extLst>
      <p:ext uri="{BB962C8B-B14F-4D97-AF65-F5344CB8AC3E}">
        <p14:creationId xmlns:p14="http://schemas.microsoft.com/office/powerpoint/2010/main" val="3543572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997E-6F5B-8125-C40F-1D5C00F887A9}"/>
              </a:ext>
            </a:extLst>
          </p:cNvPr>
          <p:cNvSpPr>
            <a:spLocks noGrp="1"/>
          </p:cNvSpPr>
          <p:nvPr>
            <p:ph type="title"/>
          </p:nvPr>
        </p:nvSpPr>
        <p:spPr/>
        <p:txBody>
          <a:bodyPr/>
          <a:lstStyle/>
          <a:p>
            <a:r>
              <a:rPr lang="en-US" dirty="0"/>
              <a:t>REFERENSI</a:t>
            </a:r>
            <a:endParaRPr lang="en-ID" dirty="0"/>
          </a:p>
        </p:txBody>
      </p:sp>
      <p:sp>
        <p:nvSpPr>
          <p:cNvPr id="5" name="Slide Number Placeholder 4">
            <a:extLst>
              <a:ext uri="{FF2B5EF4-FFF2-40B4-BE49-F238E27FC236}">
                <a16:creationId xmlns:a16="http://schemas.microsoft.com/office/drawing/2014/main" id="{41DC4455-5933-E534-C062-FD579115AC0F}"/>
              </a:ext>
            </a:extLst>
          </p:cNvPr>
          <p:cNvSpPr>
            <a:spLocks noGrp="1"/>
          </p:cNvSpPr>
          <p:nvPr>
            <p:ph type="sldNum" sz="quarter" idx="12"/>
          </p:nvPr>
        </p:nvSpPr>
        <p:spPr/>
        <p:txBody>
          <a:bodyPr/>
          <a:lstStyle/>
          <a:p>
            <a:fld id="{FAEF9944-A4F6-4C59-AEBD-678D6480B8EA}" type="slidenum">
              <a:rPr lang="en-US" smtClean="0"/>
              <a:t>42</a:t>
            </a:fld>
            <a:endParaRPr lang="en-US" dirty="0"/>
          </a:p>
        </p:txBody>
      </p:sp>
      <p:sp>
        <p:nvSpPr>
          <p:cNvPr id="7" name="TextBox 6">
            <a:extLst>
              <a:ext uri="{FF2B5EF4-FFF2-40B4-BE49-F238E27FC236}">
                <a16:creationId xmlns:a16="http://schemas.microsoft.com/office/drawing/2014/main" id="{EBAC3997-FC98-ECA4-FCD3-FA3AF395A3C0}"/>
              </a:ext>
            </a:extLst>
          </p:cNvPr>
          <p:cNvSpPr txBox="1"/>
          <p:nvPr/>
        </p:nvSpPr>
        <p:spPr>
          <a:xfrm>
            <a:off x="1535372" y="816198"/>
            <a:ext cx="7818120" cy="1477328"/>
          </a:xfrm>
          <a:prstGeom prst="rect">
            <a:avLst/>
          </a:prstGeom>
          <a:noFill/>
        </p:spPr>
        <p:txBody>
          <a:bodyPr wrap="square">
            <a:spAutoFit/>
          </a:bodyPr>
          <a:lstStyle/>
          <a:p>
            <a:pPr marL="285750" indent="-285750">
              <a:buFont typeface="Arial" panose="020B0604020202020204" pitchFamily="34" charset="0"/>
              <a:buChar char="•"/>
            </a:pPr>
            <a:r>
              <a:rPr lang="en-ID" i="0" dirty="0" err="1">
                <a:solidFill>
                  <a:srgbClr val="595460"/>
                </a:solidFill>
                <a:effectLst/>
                <a:latin typeface="+mj-lt"/>
              </a:rPr>
              <a:t>Pacmann</a:t>
            </a:r>
            <a:r>
              <a:rPr lang="en-ID" i="0" dirty="0">
                <a:solidFill>
                  <a:srgbClr val="595460"/>
                </a:solidFill>
                <a:effectLst/>
                <a:latin typeface="+mj-lt"/>
              </a:rPr>
              <a:t> Class</a:t>
            </a:r>
          </a:p>
          <a:p>
            <a:pPr marL="285750" indent="-285750">
              <a:buFont typeface="Arial" panose="020B0604020202020204" pitchFamily="34" charset="0"/>
              <a:buChar char="•"/>
            </a:pPr>
            <a:r>
              <a:rPr lang="en-US" i="0" dirty="0">
                <a:solidFill>
                  <a:srgbClr val="595460"/>
                </a:solidFill>
                <a:effectLst/>
                <a:latin typeface="+mj-lt"/>
              </a:rPr>
              <a:t>Book : Approaching (Almost) Any Machine Learning Problem</a:t>
            </a:r>
          </a:p>
          <a:p>
            <a:pPr marL="285750" indent="-285750">
              <a:buFont typeface="Arial" panose="020B0604020202020204" pitchFamily="34" charset="0"/>
              <a:buChar char="•"/>
            </a:pPr>
            <a:r>
              <a:rPr lang="en-US" i="0" dirty="0">
                <a:solidFill>
                  <a:srgbClr val="595460"/>
                </a:solidFill>
                <a:effectLst/>
                <a:latin typeface="+mj-lt"/>
              </a:rPr>
              <a:t>Book : Introduction to Statistical Learning 2nd Edition</a:t>
            </a:r>
            <a:endParaRPr lang="en-US" dirty="0">
              <a:solidFill>
                <a:srgbClr val="595460"/>
              </a:solidFill>
              <a:latin typeface="+mj-lt"/>
            </a:endParaRPr>
          </a:p>
          <a:p>
            <a:pPr marL="285750" indent="-285750">
              <a:buFont typeface="Arial" panose="020B0604020202020204" pitchFamily="34" charset="0"/>
              <a:buChar char="•"/>
            </a:pPr>
            <a:r>
              <a:rPr lang="en-ID" i="0" dirty="0" err="1">
                <a:solidFill>
                  <a:srgbClr val="595460"/>
                </a:solidFill>
                <a:effectLst/>
                <a:latin typeface="+mj-lt"/>
              </a:rPr>
              <a:t>Youtube</a:t>
            </a:r>
            <a:endParaRPr lang="en-US" i="0" dirty="0">
              <a:solidFill>
                <a:srgbClr val="595460"/>
              </a:solidFill>
              <a:effectLst/>
              <a:latin typeface="+mj-lt"/>
            </a:endParaRPr>
          </a:p>
          <a:p>
            <a:pPr marL="285750" indent="-285750">
              <a:buFont typeface="Arial" panose="020B0604020202020204" pitchFamily="34" charset="0"/>
              <a:buChar char="•"/>
            </a:pPr>
            <a:r>
              <a:rPr lang="en-ID" i="0" dirty="0">
                <a:solidFill>
                  <a:srgbClr val="595460"/>
                </a:solidFill>
                <a:effectLst/>
                <a:latin typeface="+mj-lt"/>
              </a:rPr>
              <a:t>Other Paper</a:t>
            </a:r>
            <a:endParaRPr lang="en-ID" dirty="0">
              <a:solidFill>
                <a:srgbClr val="595460"/>
              </a:solidFill>
              <a:latin typeface="+mj-lt"/>
            </a:endParaRPr>
          </a:p>
        </p:txBody>
      </p:sp>
    </p:spTree>
    <p:extLst>
      <p:ext uri="{BB962C8B-B14F-4D97-AF65-F5344CB8AC3E}">
        <p14:creationId xmlns:p14="http://schemas.microsoft.com/office/powerpoint/2010/main" val="270319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1DC4455-5933-E534-C062-FD579115AC0F}"/>
              </a:ext>
            </a:extLst>
          </p:cNvPr>
          <p:cNvSpPr>
            <a:spLocks noGrp="1"/>
          </p:cNvSpPr>
          <p:nvPr>
            <p:ph type="sldNum" sz="quarter" idx="12"/>
          </p:nvPr>
        </p:nvSpPr>
        <p:spPr/>
        <p:txBody>
          <a:bodyPr/>
          <a:lstStyle/>
          <a:p>
            <a:fld id="{FAEF9944-A4F6-4C59-AEBD-678D6480B8EA}" type="slidenum">
              <a:rPr lang="en-US" smtClean="0"/>
              <a:t>43</a:t>
            </a:fld>
            <a:endParaRPr lang="en-US" dirty="0"/>
          </a:p>
        </p:txBody>
      </p:sp>
      <p:pic>
        <p:nvPicPr>
          <p:cNvPr id="6" name="Picture 5">
            <a:extLst>
              <a:ext uri="{FF2B5EF4-FFF2-40B4-BE49-F238E27FC236}">
                <a16:creationId xmlns:a16="http://schemas.microsoft.com/office/drawing/2014/main" id="{F0C405D3-AB9B-3DA2-B735-640551A95FE1}"/>
              </a:ext>
            </a:extLst>
          </p:cNvPr>
          <p:cNvPicPr>
            <a:picLocks noChangeAspect="1"/>
          </p:cNvPicPr>
          <p:nvPr/>
        </p:nvPicPr>
        <p:blipFill>
          <a:blip r:embed="rId2"/>
          <a:stretch>
            <a:fillRect/>
          </a:stretch>
        </p:blipFill>
        <p:spPr>
          <a:xfrm>
            <a:off x="4176131" y="547791"/>
            <a:ext cx="4862479" cy="3788610"/>
          </a:xfrm>
          <a:prstGeom prst="rect">
            <a:avLst/>
          </a:prstGeom>
        </p:spPr>
      </p:pic>
    </p:spTree>
    <p:extLst>
      <p:ext uri="{BB962C8B-B14F-4D97-AF65-F5344CB8AC3E}">
        <p14:creationId xmlns:p14="http://schemas.microsoft.com/office/powerpoint/2010/main" val="310553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48C0F62-9551-4822-9F73-B10AB6719B49}"/>
              </a:ext>
            </a:extLst>
          </p:cNvPr>
          <p:cNvSpPr>
            <a:spLocks noGrp="1"/>
          </p:cNvSpPr>
          <p:nvPr>
            <p:ph type="title"/>
          </p:nvPr>
        </p:nvSpPr>
        <p:spPr>
          <a:xfrm>
            <a:off x="1535371" y="1044054"/>
            <a:ext cx="10013709" cy="1030360"/>
          </a:xfrm>
        </p:spPr>
        <p:txBody>
          <a:bodyPr/>
          <a:lstStyle/>
          <a:p>
            <a:pPr marL="0" lvl="0" indent="0" algn="l" rtl="0">
              <a:spcBef>
                <a:spcPts val="0"/>
              </a:spcBef>
              <a:spcAft>
                <a:spcPts val="0"/>
              </a:spcAft>
              <a:buNone/>
            </a:pPr>
            <a:r>
              <a:rPr lang="en" dirty="0"/>
              <a:t>PROBLEM OUR GOALS</a:t>
            </a:r>
            <a:endParaRPr lang="en-ID" dirty="0"/>
          </a:p>
        </p:txBody>
      </p:sp>
      <p:sp>
        <p:nvSpPr>
          <p:cNvPr id="19" name="Slide Number Placeholder 18">
            <a:extLst>
              <a:ext uri="{FF2B5EF4-FFF2-40B4-BE49-F238E27FC236}">
                <a16:creationId xmlns:a16="http://schemas.microsoft.com/office/drawing/2014/main" id="{9DD3195E-7B1B-4AC6-8706-3E0DE49FE96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chemeClr val="tx2"/>
                </a:solidFill>
              </a:rPr>
              <a:pPr/>
              <a:t>5</a:t>
            </a:fld>
            <a:endParaRPr lang="en-US" dirty="0">
              <a:solidFill>
                <a:schemeClr val="tx2"/>
              </a:solidFill>
            </a:endParaRPr>
          </a:p>
        </p:txBody>
      </p:sp>
      <p:sp>
        <p:nvSpPr>
          <p:cNvPr id="3" name="Google Shape;603;p30">
            <a:extLst>
              <a:ext uri="{FF2B5EF4-FFF2-40B4-BE49-F238E27FC236}">
                <a16:creationId xmlns:a16="http://schemas.microsoft.com/office/drawing/2014/main" id="{4C1A341C-0DA1-A9DD-39CD-960E0E1A1865}"/>
              </a:ext>
            </a:extLst>
          </p:cNvPr>
          <p:cNvSpPr txBox="1">
            <a:spLocks/>
          </p:cNvSpPr>
          <p:nvPr/>
        </p:nvSpPr>
        <p:spPr>
          <a:xfrm>
            <a:off x="1618691" y="5323420"/>
            <a:ext cx="2766419" cy="985940"/>
          </a:xfrm>
          <a:prstGeom prst="rect">
            <a:avLst/>
          </a:prstGeom>
        </p:spPr>
        <p:txBody>
          <a:bodyPr spcFirstLastPara="1" wrap="square" lIns="91425" tIns="91425" rIns="91425" bIns="91425" anchor="t" anchorCtr="0">
            <a:no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spcBef>
                <a:spcPts val="0"/>
              </a:spcBef>
            </a:pPr>
            <a:r>
              <a:rPr lang="en-US" sz="1400" b="0" dirty="0">
                <a:solidFill>
                  <a:srgbClr val="595460"/>
                </a:solidFill>
                <a:latin typeface="Maven Pro" panose="020B0604020202020204" charset="0"/>
                <a:cs typeface="Sora" panose="020B0604020202020204" charset="0"/>
              </a:rPr>
              <a:t>Reduce customer churn thereby increasing the company's income</a:t>
            </a:r>
            <a:endParaRPr lang="en-US" b="0" dirty="0">
              <a:solidFill>
                <a:srgbClr val="595460"/>
              </a:solidFill>
              <a:latin typeface="Maven Pro" panose="020B0604020202020204" charset="0"/>
            </a:endParaRPr>
          </a:p>
        </p:txBody>
      </p:sp>
      <p:sp>
        <p:nvSpPr>
          <p:cNvPr id="17" name="Google Shape;605;p30">
            <a:extLst>
              <a:ext uri="{FF2B5EF4-FFF2-40B4-BE49-F238E27FC236}">
                <a16:creationId xmlns:a16="http://schemas.microsoft.com/office/drawing/2014/main" id="{12EDD4BB-CC55-BD57-0BE4-13CFDEB180DC}"/>
              </a:ext>
            </a:extLst>
          </p:cNvPr>
          <p:cNvSpPr txBox="1">
            <a:spLocks/>
          </p:cNvSpPr>
          <p:nvPr/>
        </p:nvSpPr>
        <p:spPr>
          <a:xfrm>
            <a:off x="1618691" y="2822850"/>
            <a:ext cx="2952154" cy="913312"/>
          </a:xfrm>
          <a:prstGeom prst="rect">
            <a:avLst/>
          </a:prstGeom>
        </p:spPr>
        <p:txBody>
          <a:bodyPr spcFirstLastPara="1" wrap="square" lIns="91425" tIns="91425" rIns="91425" bIns="91425" anchor="t" anchorCtr="0">
            <a:no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spcBef>
                <a:spcPts val="0"/>
              </a:spcBef>
            </a:pPr>
            <a:r>
              <a:rPr lang="en-US" sz="1400" b="0" dirty="0">
                <a:solidFill>
                  <a:srgbClr val="595460"/>
                </a:solidFill>
                <a:latin typeface="Maven Pro" panose="020B0604020202020204" charset="0"/>
                <a:cs typeface="Sora" panose="020B0604020202020204" charset="0"/>
              </a:rPr>
              <a:t>Make a model that is effective and can be used for predictions.</a:t>
            </a:r>
            <a:endParaRPr lang="en-US" b="0" dirty="0">
              <a:solidFill>
                <a:srgbClr val="595460"/>
              </a:solidFill>
              <a:latin typeface="Maven Pro" panose="020B0604020202020204" charset="0"/>
            </a:endParaRPr>
          </a:p>
        </p:txBody>
      </p:sp>
      <p:sp>
        <p:nvSpPr>
          <p:cNvPr id="18" name="Google Shape;606;p30">
            <a:extLst>
              <a:ext uri="{FF2B5EF4-FFF2-40B4-BE49-F238E27FC236}">
                <a16:creationId xmlns:a16="http://schemas.microsoft.com/office/drawing/2014/main" id="{DD8C7E14-7192-0CB2-B4C6-F5F5FCD65C80}"/>
              </a:ext>
            </a:extLst>
          </p:cNvPr>
          <p:cNvSpPr txBox="1">
            <a:spLocks/>
          </p:cNvSpPr>
          <p:nvPr/>
        </p:nvSpPr>
        <p:spPr>
          <a:xfrm>
            <a:off x="7976083" y="3766198"/>
            <a:ext cx="2958215" cy="830854"/>
          </a:xfrm>
          <a:prstGeom prst="rect">
            <a:avLst/>
          </a:prstGeom>
        </p:spPr>
        <p:txBody>
          <a:bodyPr spcFirstLastPara="1" wrap="square" lIns="91425" tIns="91425" rIns="91425" bIns="91425" anchor="t" anchorCtr="0">
            <a:noAutofit/>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just">
              <a:spcBef>
                <a:spcPts val="0"/>
              </a:spcBef>
            </a:pPr>
            <a:r>
              <a:rPr lang="en-US" sz="1400" b="0" dirty="0">
                <a:solidFill>
                  <a:srgbClr val="595460"/>
                </a:solidFill>
                <a:latin typeface="Maven Pro" panose="020B0604020202020204" charset="0"/>
              </a:rPr>
              <a:t>Create an interface that can be used by the user</a:t>
            </a:r>
          </a:p>
        </p:txBody>
      </p:sp>
      <p:sp>
        <p:nvSpPr>
          <p:cNvPr id="27" name="Google Shape;610;p30">
            <a:extLst>
              <a:ext uri="{FF2B5EF4-FFF2-40B4-BE49-F238E27FC236}">
                <a16:creationId xmlns:a16="http://schemas.microsoft.com/office/drawing/2014/main" id="{3CAF1531-BBDE-48A1-51ED-6C5AB82EF199}"/>
              </a:ext>
            </a:extLst>
          </p:cNvPr>
          <p:cNvSpPr/>
          <p:nvPr/>
        </p:nvSpPr>
        <p:spPr>
          <a:xfrm>
            <a:off x="4598975" y="2917556"/>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460"/>
              </a:solidFill>
            </a:endParaRPr>
          </a:p>
        </p:txBody>
      </p:sp>
      <p:sp>
        <p:nvSpPr>
          <p:cNvPr id="28" name="Google Shape;611;p30">
            <a:extLst>
              <a:ext uri="{FF2B5EF4-FFF2-40B4-BE49-F238E27FC236}">
                <a16:creationId xmlns:a16="http://schemas.microsoft.com/office/drawing/2014/main" id="{B0A52BC1-7D8C-347B-4087-5629648F3172}"/>
              </a:ext>
            </a:extLst>
          </p:cNvPr>
          <p:cNvSpPr/>
          <p:nvPr/>
        </p:nvSpPr>
        <p:spPr>
          <a:xfrm>
            <a:off x="5142160" y="5367036"/>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29" name="Google Shape;612;p30">
            <a:extLst>
              <a:ext uri="{FF2B5EF4-FFF2-40B4-BE49-F238E27FC236}">
                <a16:creationId xmlns:a16="http://schemas.microsoft.com/office/drawing/2014/main" id="{470FD3A2-948F-2613-45CC-E614F505398C}"/>
              </a:ext>
            </a:extLst>
          </p:cNvPr>
          <p:cNvSpPr/>
          <p:nvPr/>
        </p:nvSpPr>
        <p:spPr>
          <a:xfrm>
            <a:off x="7154681" y="3785973"/>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grpSp>
        <p:nvGrpSpPr>
          <p:cNvPr id="30" name="Google Shape;616;p30">
            <a:extLst>
              <a:ext uri="{FF2B5EF4-FFF2-40B4-BE49-F238E27FC236}">
                <a16:creationId xmlns:a16="http://schemas.microsoft.com/office/drawing/2014/main" id="{0CCE6590-0ED0-CF73-07D5-F182FBA12F4C}"/>
              </a:ext>
            </a:extLst>
          </p:cNvPr>
          <p:cNvGrpSpPr/>
          <p:nvPr/>
        </p:nvGrpSpPr>
        <p:grpSpPr>
          <a:xfrm>
            <a:off x="7315553" y="3872117"/>
            <a:ext cx="402156" cy="456781"/>
            <a:chOff x="5357662" y="4297637"/>
            <a:chExt cx="287275" cy="326296"/>
          </a:xfrm>
        </p:grpSpPr>
        <p:sp>
          <p:nvSpPr>
            <p:cNvPr id="31" name="Google Shape;617;p30">
              <a:extLst>
                <a:ext uri="{FF2B5EF4-FFF2-40B4-BE49-F238E27FC236}">
                  <a16:creationId xmlns:a16="http://schemas.microsoft.com/office/drawing/2014/main" id="{5BF36343-6212-5322-3A94-9A6A066329BF}"/>
                </a:ext>
              </a:extLst>
            </p:cNvPr>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32" name="Google Shape;618;p30">
              <a:extLst>
                <a:ext uri="{FF2B5EF4-FFF2-40B4-BE49-F238E27FC236}">
                  <a16:creationId xmlns:a16="http://schemas.microsoft.com/office/drawing/2014/main" id="{27778BB4-ED0B-2C90-A224-811C8E5AE1E1}"/>
                </a:ext>
              </a:extLst>
            </p:cNvPr>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33" name="Google Shape;619;p30">
              <a:extLst>
                <a:ext uri="{FF2B5EF4-FFF2-40B4-BE49-F238E27FC236}">
                  <a16:creationId xmlns:a16="http://schemas.microsoft.com/office/drawing/2014/main" id="{0AE96C32-63C4-ECE2-5381-EBCDD8EC20AA}"/>
                </a:ext>
              </a:extLst>
            </p:cNvPr>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34" name="Google Shape;620;p30">
              <a:extLst>
                <a:ext uri="{FF2B5EF4-FFF2-40B4-BE49-F238E27FC236}">
                  <a16:creationId xmlns:a16="http://schemas.microsoft.com/office/drawing/2014/main" id="{7BC02D23-B464-5FA1-CF89-A2F61F1AC32C}"/>
                </a:ext>
              </a:extLst>
            </p:cNvPr>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35" name="Google Shape;621;p30">
              <a:extLst>
                <a:ext uri="{FF2B5EF4-FFF2-40B4-BE49-F238E27FC236}">
                  <a16:creationId xmlns:a16="http://schemas.microsoft.com/office/drawing/2014/main" id="{16668937-F1B7-B8F4-33C7-E091860C9C85}"/>
                </a:ext>
              </a:extLst>
            </p:cNvPr>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grpSp>
      <p:grpSp>
        <p:nvGrpSpPr>
          <p:cNvPr id="36" name="Google Shape;622;p30">
            <a:extLst>
              <a:ext uri="{FF2B5EF4-FFF2-40B4-BE49-F238E27FC236}">
                <a16:creationId xmlns:a16="http://schemas.microsoft.com/office/drawing/2014/main" id="{7F35435F-4B69-A02B-DD7C-134BF51D8411}"/>
              </a:ext>
            </a:extLst>
          </p:cNvPr>
          <p:cNvGrpSpPr/>
          <p:nvPr/>
        </p:nvGrpSpPr>
        <p:grpSpPr>
          <a:xfrm>
            <a:off x="4700189" y="3029629"/>
            <a:ext cx="484361" cy="484405"/>
            <a:chOff x="4890434" y="4287389"/>
            <a:chExt cx="345997" cy="346029"/>
          </a:xfrm>
        </p:grpSpPr>
        <p:sp>
          <p:nvSpPr>
            <p:cNvPr id="37" name="Google Shape;623;p30">
              <a:extLst>
                <a:ext uri="{FF2B5EF4-FFF2-40B4-BE49-F238E27FC236}">
                  <a16:creationId xmlns:a16="http://schemas.microsoft.com/office/drawing/2014/main" id="{C042EFBA-706E-0285-4CA3-57BCD7491ED3}"/>
                </a:ext>
              </a:extLst>
            </p:cNvPr>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38" name="Google Shape;624;p30">
              <a:extLst>
                <a:ext uri="{FF2B5EF4-FFF2-40B4-BE49-F238E27FC236}">
                  <a16:creationId xmlns:a16="http://schemas.microsoft.com/office/drawing/2014/main" id="{A42C8471-6457-E443-ACF2-16DB24361897}"/>
                </a:ext>
              </a:extLst>
            </p:cNvPr>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39" name="Google Shape;625;p30">
              <a:extLst>
                <a:ext uri="{FF2B5EF4-FFF2-40B4-BE49-F238E27FC236}">
                  <a16:creationId xmlns:a16="http://schemas.microsoft.com/office/drawing/2014/main" id="{3ADD47C7-8D22-FBE2-EE13-C8779F0F9987}"/>
                </a:ext>
              </a:extLst>
            </p:cNvPr>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0" name="Google Shape;626;p30">
              <a:extLst>
                <a:ext uri="{FF2B5EF4-FFF2-40B4-BE49-F238E27FC236}">
                  <a16:creationId xmlns:a16="http://schemas.microsoft.com/office/drawing/2014/main" id="{07FFE17C-C04D-106A-46F5-BA41401B006E}"/>
                </a:ext>
              </a:extLst>
            </p:cNvPr>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1" name="Google Shape;627;p30">
              <a:extLst>
                <a:ext uri="{FF2B5EF4-FFF2-40B4-BE49-F238E27FC236}">
                  <a16:creationId xmlns:a16="http://schemas.microsoft.com/office/drawing/2014/main" id="{06C6F910-C145-E868-604B-F6B1F6D075A5}"/>
                </a:ext>
              </a:extLst>
            </p:cNvPr>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2" name="Google Shape;628;p30">
              <a:extLst>
                <a:ext uri="{FF2B5EF4-FFF2-40B4-BE49-F238E27FC236}">
                  <a16:creationId xmlns:a16="http://schemas.microsoft.com/office/drawing/2014/main" id="{48A2D343-7FD4-6357-9B2A-8332B8331B96}"/>
                </a:ext>
              </a:extLst>
            </p:cNvPr>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3" name="Google Shape;629;p30">
              <a:extLst>
                <a:ext uri="{FF2B5EF4-FFF2-40B4-BE49-F238E27FC236}">
                  <a16:creationId xmlns:a16="http://schemas.microsoft.com/office/drawing/2014/main" id="{6F2E8150-9D21-E483-F5B2-B3C4BDBC9651}"/>
                </a:ext>
              </a:extLst>
            </p:cNvPr>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grpSp>
      <p:grpSp>
        <p:nvGrpSpPr>
          <p:cNvPr id="44" name="Google Shape;630;p30">
            <a:extLst>
              <a:ext uri="{FF2B5EF4-FFF2-40B4-BE49-F238E27FC236}">
                <a16:creationId xmlns:a16="http://schemas.microsoft.com/office/drawing/2014/main" id="{175432E0-F9EE-07BA-A45D-A8E8C0560999}"/>
              </a:ext>
            </a:extLst>
          </p:cNvPr>
          <p:cNvGrpSpPr/>
          <p:nvPr/>
        </p:nvGrpSpPr>
        <p:grpSpPr>
          <a:xfrm>
            <a:off x="5287922" y="5449707"/>
            <a:ext cx="488638" cy="438246"/>
            <a:chOff x="5778676" y="3826972"/>
            <a:chExt cx="349052" cy="313055"/>
          </a:xfrm>
        </p:grpSpPr>
        <p:sp>
          <p:nvSpPr>
            <p:cNvPr id="45" name="Google Shape;631;p30">
              <a:extLst>
                <a:ext uri="{FF2B5EF4-FFF2-40B4-BE49-F238E27FC236}">
                  <a16:creationId xmlns:a16="http://schemas.microsoft.com/office/drawing/2014/main" id="{94A82275-C656-B6B1-F82C-F638D1FAD39B}"/>
                </a:ext>
              </a:extLst>
            </p:cNvPr>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6" name="Google Shape;632;p30">
              <a:extLst>
                <a:ext uri="{FF2B5EF4-FFF2-40B4-BE49-F238E27FC236}">
                  <a16:creationId xmlns:a16="http://schemas.microsoft.com/office/drawing/2014/main" id="{41235154-A6D3-1480-3C86-634D805D8C3A}"/>
                </a:ext>
              </a:extLst>
            </p:cNvPr>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7" name="Google Shape;633;p30">
              <a:extLst>
                <a:ext uri="{FF2B5EF4-FFF2-40B4-BE49-F238E27FC236}">
                  <a16:creationId xmlns:a16="http://schemas.microsoft.com/office/drawing/2014/main" id="{16357EC4-2A81-0CC0-59A6-616F8A3776C0}"/>
                </a:ext>
              </a:extLst>
            </p:cNvPr>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8" name="Google Shape;634;p30">
              <a:extLst>
                <a:ext uri="{FF2B5EF4-FFF2-40B4-BE49-F238E27FC236}">
                  <a16:creationId xmlns:a16="http://schemas.microsoft.com/office/drawing/2014/main" id="{9D00AF02-B258-9626-AC20-B75C3B8EC73A}"/>
                </a:ext>
              </a:extLst>
            </p:cNvPr>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sp>
          <p:nvSpPr>
            <p:cNvPr id="49" name="Google Shape;635;p30">
              <a:extLst>
                <a:ext uri="{FF2B5EF4-FFF2-40B4-BE49-F238E27FC236}">
                  <a16:creationId xmlns:a16="http://schemas.microsoft.com/office/drawing/2014/main" id="{FF0A2009-CBDD-4CE6-FFE2-31DD23A09D80}"/>
                </a:ext>
              </a:extLst>
            </p:cNvPr>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460"/>
                </a:solidFill>
              </a:endParaRPr>
            </a:p>
          </p:txBody>
        </p:sp>
      </p:grpSp>
      <p:cxnSp>
        <p:nvCxnSpPr>
          <p:cNvPr id="50" name="Connector: Elbow 49">
            <a:extLst>
              <a:ext uri="{FF2B5EF4-FFF2-40B4-BE49-F238E27FC236}">
                <a16:creationId xmlns:a16="http://schemas.microsoft.com/office/drawing/2014/main" id="{021A7F35-7769-8EBE-487D-213810100B9D}"/>
              </a:ext>
            </a:extLst>
          </p:cNvPr>
          <p:cNvCxnSpPr>
            <a:stCxn id="27" idx="3"/>
            <a:endCxn id="29" idx="1"/>
          </p:cNvCxnSpPr>
          <p:nvPr/>
        </p:nvCxnSpPr>
        <p:spPr>
          <a:xfrm>
            <a:off x="5322875" y="3279506"/>
            <a:ext cx="1831806" cy="86841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C90EA4C-A14C-4301-DE33-EF6EA4ED188F}"/>
              </a:ext>
            </a:extLst>
          </p:cNvPr>
          <p:cNvCxnSpPr>
            <a:stCxn id="29" idx="2"/>
            <a:endCxn id="28" idx="3"/>
          </p:cNvCxnSpPr>
          <p:nvPr/>
        </p:nvCxnSpPr>
        <p:spPr>
          <a:xfrm rot="5400000">
            <a:off x="6081790" y="4294144"/>
            <a:ext cx="1219113" cy="165057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0AB25E72-1FFB-F417-B526-7DACAFF62C45}"/>
              </a:ext>
            </a:extLst>
          </p:cNvPr>
          <p:cNvCxnSpPr>
            <a:stCxn id="28" idx="1"/>
            <a:endCxn id="27" idx="2"/>
          </p:cNvCxnSpPr>
          <p:nvPr/>
        </p:nvCxnSpPr>
        <p:spPr>
          <a:xfrm rot="10800000">
            <a:off x="4960926" y="3641456"/>
            <a:ext cx="181235" cy="2087530"/>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36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48C0F62-9551-4822-9F73-B10AB6719B49}"/>
              </a:ext>
            </a:extLst>
          </p:cNvPr>
          <p:cNvSpPr>
            <a:spLocks noGrp="1"/>
          </p:cNvSpPr>
          <p:nvPr>
            <p:ph type="title"/>
          </p:nvPr>
        </p:nvSpPr>
        <p:spPr>
          <a:xfrm>
            <a:off x="1535371" y="1044054"/>
            <a:ext cx="10013709" cy="1030360"/>
          </a:xfrm>
        </p:spPr>
        <p:txBody>
          <a:bodyPr/>
          <a:lstStyle/>
          <a:p>
            <a:r>
              <a:rPr lang="en-US" dirty="0"/>
              <a:t>Datasheet</a:t>
            </a:r>
          </a:p>
        </p:txBody>
      </p:sp>
      <p:sp>
        <p:nvSpPr>
          <p:cNvPr id="19" name="Slide Number Placeholder 18">
            <a:extLst>
              <a:ext uri="{FF2B5EF4-FFF2-40B4-BE49-F238E27FC236}">
                <a16:creationId xmlns:a16="http://schemas.microsoft.com/office/drawing/2014/main" id="{9DD3195E-7B1B-4AC6-8706-3E0DE49FE96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sp>
        <p:nvSpPr>
          <p:cNvPr id="3" name="TextBox 2">
            <a:extLst>
              <a:ext uri="{FF2B5EF4-FFF2-40B4-BE49-F238E27FC236}">
                <a16:creationId xmlns:a16="http://schemas.microsoft.com/office/drawing/2014/main" id="{E08D1F61-BDC9-B9D0-B551-0A06A5547D62}"/>
              </a:ext>
            </a:extLst>
          </p:cNvPr>
          <p:cNvSpPr txBox="1"/>
          <p:nvPr/>
        </p:nvSpPr>
        <p:spPr>
          <a:xfrm>
            <a:off x="1468625" y="2404285"/>
            <a:ext cx="6097604" cy="3293209"/>
          </a:xfrm>
          <a:prstGeom prst="rect">
            <a:avLst/>
          </a:prstGeom>
          <a:noFill/>
        </p:spPr>
        <p:txBody>
          <a:bodyPr wrap="square">
            <a:spAutoFit/>
          </a:bodyPr>
          <a:lstStyle/>
          <a:p>
            <a:r>
              <a:rPr lang="en-ID" sz="1600" b="1" dirty="0">
                <a:solidFill>
                  <a:schemeClr val="tx2"/>
                </a:solidFill>
                <a:latin typeface="+mj-lt"/>
                <a:cs typeface="Sora" panose="020B0604020202020204" charset="0"/>
              </a:rPr>
              <a:t>Data input:</a:t>
            </a:r>
          </a:p>
          <a:p>
            <a:r>
              <a:rPr lang="en-ID" sz="1600" b="1" dirty="0">
                <a:solidFill>
                  <a:schemeClr val="tx2"/>
                </a:solidFill>
                <a:latin typeface="+mj-lt"/>
                <a:cs typeface="Sora" panose="020B0604020202020204" charset="0"/>
              </a:rPr>
              <a:t>Age </a:t>
            </a:r>
            <a:r>
              <a:rPr lang="en-ID" sz="1600" dirty="0">
                <a:solidFill>
                  <a:schemeClr val="tx2"/>
                </a:solidFill>
                <a:latin typeface="+mj-lt"/>
                <a:cs typeface="Sora" panose="020B0604020202020204" charset="0"/>
              </a:rPr>
              <a:t>: Age of </a:t>
            </a:r>
            <a:r>
              <a:rPr lang="en-ID" sz="1600" dirty="0" err="1">
                <a:solidFill>
                  <a:schemeClr val="tx2"/>
                </a:solidFill>
                <a:latin typeface="+mj-lt"/>
                <a:cs typeface="Sora" panose="020B0604020202020204" charset="0"/>
              </a:rPr>
              <a:t>Umur</a:t>
            </a:r>
            <a:r>
              <a:rPr lang="en-ID" sz="1600" dirty="0">
                <a:solidFill>
                  <a:schemeClr val="tx2"/>
                </a:solidFill>
                <a:latin typeface="+mj-lt"/>
                <a:cs typeface="Sora" panose="020B0604020202020204" charset="0"/>
              </a:rPr>
              <a:t> Customer.</a:t>
            </a:r>
            <a:br>
              <a:rPr lang="en-ID" sz="1600" dirty="0">
                <a:solidFill>
                  <a:schemeClr val="tx2"/>
                </a:solidFill>
                <a:latin typeface="+mj-lt"/>
                <a:cs typeface="Sora" panose="020B0604020202020204" charset="0"/>
              </a:rPr>
            </a:br>
            <a:r>
              <a:rPr lang="en-ID" sz="1600" b="1" dirty="0" err="1">
                <a:solidFill>
                  <a:schemeClr val="tx2"/>
                </a:solidFill>
                <a:latin typeface="+mj-lt"/>
                <a:cs typeface="Sora" panose="020B0604020202020204" charset="0"/>
              </a:rPr>
              <a:t>credit_score</a:t>
            </a:r>
            <a:r>
              <a:rPr lang="en-ID" sz="1600" b="1" dirty="0">
                <a:solidFill>
                  <a:schemeClr val="tx2"/>
                </a:solidFill>
                <a:latin typeface="+mj-lt"/>
                <a:cs typeface="Sora" panose="020B0604020202020204" charset="0"/>
              </a:rPr>
              <a:t> </a:t>
            </a:r>
            <a:r>
              <a:rPr lang="en-ID" sz="1600" dirty="0">
                <a:solidFill>
                  <a:schemeClr val="tx2"/>
                </a:solidFill>
                <a:latin typeface="+mj-lt"/>
                <a:cs typeface="Sora" panose="020B0604020202020204" charset="0"/>
              </a:rPr>
              <a:t>: Score </a:t>
            </a:r>
            <a:r>
              <a:rPr lang="en-US" sz="1600" dirty="0">
                <a:solidFill>
                  <a:schemeClr val="tx2"/>
                </a:solidFill>
                <a:latin typeface="+mj-lt"/>
                <a:cs typeface="Sora" panose="020B0604020202020204" charset="0"/>
              </a:rPr>
              <a:t>how well a person pays debts</a:t>
            </a:r>
            <a:br>
              <a:rPr lang="en-ID" sz="1600" dirty="0">
                <a:solidFill>
                  <a:schemeClr val="tx2"/>
                </a:solidFill>
                <a:latin typeface="+mj-lt"/>
                <a:cs typeface="Sora" panose="020B0604020202020204" charset="0"/>
              </a:rPr>
            </a:br>
            <a:r>
              <a:rPr lang="en-ID" sz="1600" b="1" dirty="0">
                <a:solidFill>
                  <a:schemeClr val="tx2"/>
                </a:solidFill>
                <a:latin typeface="+mj-lt"/>
                <a:cs typeface="Sora" panose="020B0604020202020204" charset="0"/>
              </a:rPr>
              <a:t>Country </a:t>
            </a:r>
            <a:r>
              <a:rPr lang="en-ID" sz="1600" dirty="0">
                <a:solidFill>
                  <a:schemeClr val="tx2"/>
                </a:solidFill>
                <a:latin typeface="+mj-lt"/>
                <a:cs typeface="Sora" panose="020B0604020202020204" charset="0"/>
              </a:rPr>
              <a:t>: Place of customer country.</a:t>
            </a:r>
            <a:br>
              <a:rPr lang="en-ID" sz="1600" dirty="0">
                <a:solidFill>
                  <a:schemeClr val="tx2"/>
                </a:solidFill>
                <a:latin typeface="+mj-lt"/>
                <a:cs typeface="Sora" panose="020B0604020202020204" charset="0"/>
              </a:rPr>
            </a:br>
            <a:r>
              <a:rPr lang="en-ID" sz="1600" b="1" dirty="0">
                <a:solidFill>
                  <a:schemeClr val="tx2"/>
                </a:solidFill>
                <a:latin typeface="+mj-lt"/>
                <a:cs typeface="Sora" panose="020B0604020202020204" charset="0"/>
              </a:rPr>
              <a:t>Gender </a:t>
            </a:r>
            <a:r>
              <a:rPr lang="en-ID" sz="1600" dirty="0">
                <a:solidFill>
                  <a:schemeClr val="tx2"/>
                </a:solidFill>
                <a:latin typeface="+mj-lt"/>
                <a:cs typeface="Sora" panose="020B0604020202020204" charset="0"/>
              </a:rPr>
              <a:t>: Male or Female.</a:t>
            </a:r>
            <a:br>
              <a:rPr lang="en-ID" sz="1600" dirty="0">
                <a:solidFill>
                  <a:schemeClr val="tx2"/>
                </a:solidFill>
                <a:latin typeface="+mj-lt"/>
                <a:cs typeface="Sora" panose="020B0604020202020204" charset="0"/>
              </a:rPr>
            </a:br>
            <a:r>
              <a:rPr lang="en-ID" sz="1600" b="1" dirty="0">
                <a:solidFill>
                  <a:schemeClr val="tx2"/>
                </a:solidFill>
                <a:latin typeface="+mj-lt"/>
                <a:cs typeface="Sora" panose="020B0604020202020204" charset="0"/>
              </a:rPr>
              <a:t>Tenure</a:t>
            </a:r>
            <a:r>
              <a:rPr lang="en-ID" sz="1600" dirty="0">
                <a:solidFill>
                  <a:schemeClr val="tx2"/>
                </a:solidFill>
                <a:latin typeface="+mj-lt"/>
                <a:cs typeface="Sora" panose="020B0604020202020204" charset="0"/>
              </a:rPr>
              <a:t> : </a:t>
            </a:r>
            <a:r>
              <a:rPr lang="en-US" sz="1600" b="0" i="0" dirty="0">
                <a:solidFill>
                  <a:schemeClr val="tx2"/>
                </a:solidFill>
                <a:effectLst/>
                <a:latin typeface="+mj-lt"/>
              </a:rPr>
              <a:t>level of security or stability in work</a:t>
            </a:r>
            <a:r>
              <a:rPr lang="en-ID" sz="1600" b="0" i="0" dirty="0">
                <a:solidFill>
                  <a:schemeClr val="tx2"/>
                </a:solidFill>
                <a:effectLst/>
                <a:latin typeface="+mj-lt"/>
              </a:rPr>
              <a:t>.</a:t>
            </a:r>
            <a:br>
              <a:rPr lang="en-ID" sz="1600" dirty="0">
                <a:solidFill>
                  <a:schemeClr val="tx2"/>
                </a:solidFill>
                <a:latin typeface="+mj-lt"/>
                <a:cs typeface="Sora" panose="020B0604020202020204" charset="0"/>
              </a:rPr>
            </a:br>
            <a:r>
              <a:rPr lang="en-ID" sz="1600" b="1" dirty="0">
                <a:solidFill>
                  <a:schemeClr val="tx2"/>
                </a:solidFill>
                <a:latin typeface="+mj-lt"/>
                <a:cs typeface="Sora" panose="020B0604020202020204" charset="0"/>
              </a:rPr>
              <a:t>Balance </a:t>
            </a:r>
            <a:r>
              <a:rPr lang="en-ID" sz="1600" dirty="0">
                <a:solidFill>
                  <a:schemeClr val="tx2"/>
                </a:solidFill>
                <a:latin typeface="+mj-lt"/>
                <a:cs typeface="Sora" panose="020B0604020202020204" charset="0"/>
              </a:rPr>
              <a:t>: Income each months from customers.</a:t>
            </a:r>
            <a:br>
              <a:rPr lang="en-ID" sz="1600" dirty="0">
                <a:solidFill>
                  <a:schemeClr val="tx2"/>
                </a:solidFill>
                <a:latin typeface="+mj-lt"/>
                <a:cs typeface="Sora" panose="020B0604020202020204" charset="0"/>
              </a:rPr>
            </a:br>
            <a:r>
              <a:rPr lang="en-ID" sz="1600" b="1" dirty="0" err="1">
                <a:solidFill>
                  <a:schemeClr val="tx2"/>
                </a:solidFill>
                <a:latin typeface="+mj-lt"/>
                <a:cs typeface="Sora" panose="020B0604020202020204" charset="0"/>
              </a:rPr>
              <a:t>Credit_card</a:t>
            </a:r>
            <a:r>
              <a:rPr lang="en-ID" sz="1600" b="1" dirty="0">
                <a:solidFill>
                  <a:schemeClr val="tx2"/>
                </a:solidFill>
                <a:latin typeface="+mj-lt"/>
                <a:cs typeface="Sora" panose="020B0604020202020204" charset="0"/>
              </a:rPr>
              <a:t> : </a:t>
            </a:r>
            <a:r>
              <a:rPr lang="en-ID" sz="1600" dirty="0">
                <a:solidFill>
                  <a:schemeClr val="tx2"/>
                </a:solidFill>
                <a:latin typeface="+mj-lt"/>
                <a:cs typeface="Sora" panose="020B0604020202020204" charset="0"/>
              </a:rPr>
              <a:t>Have a </a:t>
            </a:r>
            <a:r>
              <a:rPr lang="en-ID" sz="1600" dirty="0" err="1">
                <a:solidFill>
                  <a:schemeClr val="tx2"/>
                </a:solidFill>
                <a:latin typeface="+mj-lt"/>
                <a:cs typeface="Sora" panose="020B0604020202020204" charset="0"/>
              </a:rPr>
              <a:t>creadit</a:t>
            </a:r>
            <a:r>
              <a:rPr lang="en-ID" sz="1600" dirty="0">
                <a:solidFill>
                  <a:schemeClr val="tx2"/>
                </a:solidFill>
                <a:latin typeface="+mj-lt"/>
                <a:cs typeface="Sora" panose="020B0604020202020204" charset="0"/>
              </a:rPr>
              <a:t> or not.</a:t>
            </a:r>
          </a:p>
          <a:p>
            <a:r>
              <a:rPr lang="en-ID" sz="1600" b="1" dirty="0" err="1">
                <a:solidFill>
                  <a:schemeClr val="tx2"/>
                </a:solidFill>
                <a:latin typeface="+mj-lt"/>
                <a:cs typeface="Sora" panose="020B0604020202020204" charset="0"/>
              </a:rPr>
              <a:t>Active_member</a:t>
            </a:r>
            <a:r>
              <a:rPr lang="en-ID" sz="1600" b="1" dirty="0">
                <a:solidFill>
                  <a:schemeClr val="tx2"/>
                </a:solidFill>
                <a:latin typeface="+mj-lt"/>
                <a:cs typeface="Sora" panose="020B0604020202020204" charset="0"/>
              </a:rPr>
              <a:t> : </a:t>
            </a:r>
            <a:r>
              <a:rPr lang="en-ID" sz="1600" dirty="0">
                <a:solidFill>
                  <a:schemeClr val="tx2"/>
                </a:solidFill>
                <a:latin typeface="+mj-lt"/>
                <a:cs typeface="Sora" panose="020B0604020202020204" charset="0"/>
              </a:rPr>
              <a:t>Have a active member in bank or not.</a:t>
            </a:r>
          </a:p>
          <a:p>
            <a:r>
              <a:rPr lang="en-ID" sz="1600" b="1" dirty="0" err="1">
                <a:solidFill>
                  <a:schemeClr val="tx2"/>
                </a:solidFill>
                <a:latin typeface="+mj-lt"/>
                <a:cs typeface="Sora" panose="020B0604020202020204" charset="0"/>
              </a:rPr>
              <a:t>Estimated_Salary</a:t>
            </a:r>
            <a:r>
              <a:rPr lang="en-ID" sz="1600" b="1" dirty="0">
                <a:solidFill>
                  <a:schemeClr val="tx2"/>
                </a:solidFill>
                <a:latin typeface="+mj-lt"/>
                <a:cs typeface="Sora" panose="020B0604020202020204" charset="0"/>
              </a:rPr>
              <a:t> : </a:t>
            </a:r>
            <a:r>
              <a:rPr lang="en-ID" sz="1600" dirty="0">
                <a:solidFill>
                  <a:schemeClr val="tx2"/>
                </a:solidFill>
                <a:latin typeface="+mj-lt"/>
                <a:cs typeface="Sora" panose="020B0604020202020204" charset="0"/>
              </a:rPr>
              <a:t>Estimation income from customers.</a:t>
            </a:r>
            <a:endParaRPr lang="en-ID" sz="1600" b="1" dirty="0">
              <a:solidFill>
                <a:schemeClr val="tx2"/>
              </a:solidFill>
              <a:latin typeface="+mj-lt"/>
              <a:cs typeface="Sora" panose="020B0604020202020204" charset="0"/>
            </a:endParaRPr>
          </a:p>
          <a:p>
            <a:endParaRPr lang="en-ID" sz="1600" dirty="0">
              <a:solidFill>
                <a:schemeClr val="tx2"/>
              </a:solidFill>
              <a:latin typeface="+mj-lt"/>
              <a:cs typeface="Sora" panose="020B0604020202020204" charset="0"/>
            </a:endParaRPr>
          </a:p>
          <a:p>
            <a:r>
              <a:rPr lang="en-ID" sz="1600" b="1" dirty="0">
                <a:solidFill>
                  <a:schemeClr val="tx2"/>
                </a:solidFill>
                <a:latin typeface="+mj-lt"/>
                <a:cs typeface="Sora" panose="020B0604020202020204" charset="0"/>
              </a:rPr>
              <a:t>Output/Target :</a:t>
            </a:r>
          </a:p>
          <a:p>
            <a:r>
              <a:rPr lang="en-ID" sz="1600" b="1" dirty="0">
                <a:solidFill>
                  <a:schemeClr val="tx2"/>
                </a:solidFill>
                <a:latin typeface="+mj-lt"/>
                <a:cs typeface="Sora" panose="020B0604020202020204" charset="0"/>
              </a:rPr>
              <a:t>Churn </a:t>
            </a:r>
            <a:r>
              <a:rPr lang="en-ID" sz="1600" dirty="0">
                <a:solidFill>
                  <a:schemeClr val="tx2"/>
                </a:solidFill>
                <a:latin typeface="+mj-lt"/>
                <a:cs typeface="Sora" panose="020B0604020202020204" charset="0"/>
              </a:rPr>
              <a:t>: Customers who are make churn</a:t>
            </a:r>
          </a:p>
        </p:txBody>
      </p:sp>
    </p:spTree>
    <p:extLst>
      <p:ext uri="{BB962C8B-B14F-4D97-AF65-F5344CB8AC3E}">
        <p14:creationId xmlns:p14="http://schemas.microsoft.com/office/powerpoint/2010/main" val="358508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31CEB84-49DC-40A9-B2F0-D573658AE999}"/>
              </a:ext>
            </a:extLst>
          </p:cNvPr>
          <p:cNvSpPr>
            <a:spLocks noGrp="1"/>
          </p:cNvSpPr>
          <p:nvPr>
            <p:ph type="ctrTitle"/>
          </p:nvPr>
        </p:nvSpPr>
        <p:spPr>
          <a:xfrm>
            <a:off x="7709836" y="1728780"/>
            <a:ext cx="4568792" cy="2528515"/>
          </a:xfrm>
        </p:spPr>
        <p:txBody>
          <a:bodyPr/>
          <a:lstStyle/>
          <a:p>
            <a:r>
              <a:rPr lang="en-ID" dirty="0"/>
              <a:t>ARCHITECTURE</a:t>
            </a:r>
            <a:endParaRPr lang="en-US" dirty="0"/>
          </a:p>
        </p:txBody>
      </p:sp>
      <p:pic>
        <p:nvPicPr>
          <p:cNvPr id="5" name="Picture Placeholder 4" descr="People in the middle of a circular room ">
            <a:extLst>
              <a:ext uri="{FF2B5EF4-FFF2-40B4-BE49-F238E27FC236}">
                <a16:creationId xmlns:a16="http://schemas.microsoft.com/office/drawing/2014/main" id="{0CEB905B-7FDD-4B1A-96BF-B5A081A25F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 y="1095509"/>
            <a:ext cx="7519932" cy="5016892"/>
          </a:xfrm>
        </p:spPr>
      </p:pic>
    </p:spTree>
    <p:extLst>
      <p:ext uri="{BB962C8B-B14F-4D97-AF65-F5344CB8AC3E}">
        <p14:creationId xmlns:p14="http://schemas.microsoft.com/office/powerpoint/2010/main" val="277979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535372" y="4872251"/>
            <a:ext cx="10013709" cy="1030360"/>
          </a:xfrm>
        </p:spPr>
        <p:txBody>
          <a:bodyPr>
            <a:normAutofit fontScale="90000"/>
          </a:bodyPr>
          <a:lstStyle/>
          <a:p>
            <a:r>
              <a:rPr lang="en-ID" dirty="0"/>
              <a:t>ARCHITECTURE – DATA PREAPERATION</a:t>
            </a:r>
            <a:endParaRPr lang="en-US" dirty="0"/>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pic>
        <p:nvPicPr>
          <p:cNvPr id="6" name="Picture 5">
            <a:extLst>
              <a:ext uri="{FF2B5EF4-FFF2-40B4-BE49-F238E27FC236}">
                <a16:creationId xmlns:a16="http://schemas.microsoft.com/office/drawing/2014/main" id="{3D0F3BC4-8BC2-C5A1-64A0-8393F8428F54}"/>
              </a:ext>
            </a:extLst>
          </p:cNvPr>
          <p:cNvPicPr>
            <a:picLocks noChangeAspect="1"/>
          </p:cNvPicPr>
          <p:nvPr/>
        </p:nvPicPr>
        <p:blipFill>
          <a:blip r:embed="rId3"/>
          <a:stretch>
            <a:fillRect/>
          </a:stretch>
        </p:blipFill>
        <p:spPr>
          <a:xfrm>
            <a:off x="2816994" y="2194103"/>
            <a:ext cx="7016817" cy="1030360"/>
          </a:xfrm>
          <a:prstGeom prst="rect">
            <a:avLst/>
          </a:prstGeom>
        </p:spPr>
      </p:pic>
    </p:spTree>
    <p:extLst>
      <p:ext uri="{BB962C8B-B14F-4D97-AF65-F5344CB8AC3E}">
        <p14:creationId xmlns:p14="http://schemas.microsoft.com/office/powerpoint/2010/main" val="206927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F75F49-C034-480C-BF42-A457B92F91A0}"/>
              </a:ext>
            </a:extLst>
          </p:cNvPr>
          <p:cNvSpPr>
            <a:spLocks noGrp="1"/>
          </p:cNvSpPr>
          <p:nvPr>
            <p:ph type="title"/>
          </p:nvPr>
        </p:nvSpPr>
        <p:spPr>
          <a:xfrm>
            <a:off x="1029904" y="4872251"/>
            <a:ext cx="11386686" cy="1030360"/>
          </a:xfrm>
        </p:spPr>
        <p:txBody>
          <a:bodyPr>
            <a:noAutofit/>
          </a:bodyPr>
          <a:lstStyle/>
          <a:p>
            <a:r>
              <a:rPr lang="en-ID" sz="2400" dirty="0"/>
              <a:t>ARCHITECTURE – FEAUTURE ENGINEERING/PREPROCESSING</a:t>
            </a:r>
            <a:endParaRPr lang="en-US" sz="2400" dirty="0"/>
          </a:p>
        </p:txBody>
      </p:sp>
      <p:sp>
        <p:nvSpPr>
          <p:cNvPr id="5" name="Slide Number Placeholder 4">
            <a:extLst>
              <a:ext uri="{FF2B5EF4-FFF2-40B4-BE49-F238E27FC236}">
                <a16:creationId xmlns:a16="http://schemas.microsoft.com/office/drawing/2014/main" id="{83284A8D-A9ED-4EB8-B282-A34AB39E8F3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pic>
        <p:nvPicPr>
          <p:cNvPr id="2" name="Picture 1">
            <a:extLst>
              <a:ext uri="{FF2B5EF4-FFF2-40B4-BE49-F238E27FC236}">
                <a16:creationId xmlns:a16="http://schemas.microsoft.com/office/drawing/2014/main" id="{4566D6A9-D228-29CF-FFDF-42DC2634BEC6}"/>
              </a:ext>
            </a:extLst>
          </p:cNvPr>
          <p:cNvPicPr>
            <a:picLocks noChangeAspect="1"/>
          </p:cNvPicPr>
          <p:nvPr/>
        </p:nvPicPr>
        <p:blipFill>
          <a:blip r:embed="rId3"/>
          <a:stretch>
            <a:fillRect/>
          </a:stretch>
        </p:blipFill>
        <p:spPr>
          <a:xfrm>
            <a:off x="2839116" y="2327314"/>
            <a:ext cx="6937277" cy="822145"/>
          </a:xfrm>
          <a:prstGeom prst="rect">
            <a:avLst/>
          </a:prstGeom>
        </p:spPr>
      </p:pic>
    </p:spTree>
    <p:extLst>
      <p:ext uri="{BB962C8B-B14F-4D97-AF65-F5344CB8AC3E}">
        <p14:creationId xmlns:p14="http://schemas.microsoft.com/office/powerpoint/2010/main" val="881657818"/>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0F1594-3EA9-4B35-B72A-00D8B89F015B}">
  <ds:schemaRefs>
    <ds:schemaRef ds:uri="http://schemas.microsoft.com/sharepoint/v3/contenttype/forms"/>
  </ds:schemaRefs>
</ds:datastoreItem>
</file>

<file path=customXml/itemProps2.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Shoji design</Template>
  <TotalTime>260</TotalTime>
  <Words>1632</Words>
  <Application>Microsoft Office PowerPoint</Application>
  <PresentationFormat>Widescreen</PresentationFormat>
  <Paragraphs>289</Paragraphs>
  <Slides>43</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Meiryo</vt:lpstr>
      <vt:lpstr>Arial</vt:lpstr>
      <vt:lpstr>Calibri</vt:lpstr>
      <vt:lpstr>Consolas</vt:lpstr>
      <vt:lpstr>Corbel</vt:lpstr>
      <vt:lpstr>Maven Pro</vt:lpstr>
      <vt:lpstr>Sora</vt:lpstr>
      <vt:lpstr>ShojiVTI</vt:lpstr>
      <vt:lpstr>Boosting Business in Banking: Harnessing Machine Learning to Solve Customer Churn</vt:lpstr>
      <vt:lpstr>Outlien</vt:lpstr>
      <vt:lpstr>Introduction</vt:lpstr>
      <vt:lpstr>UNDERSTANDING THE PROBLEM</vt:lpstr>
      <vt:lpstr>PROBLEM OUR GOALS</vt:lpstr>
      <vt:lpstr>Datasheet</vt:lpstr>
      <vt:lpstr>ARCHITECTURE</vt:lpstr>
      <vt:lpstr>ARCHITECTURE – DATA PREAPERATION</vt:lpstr>
      <vt:lpstr>ARCHITECTURE – FEAUTURE ENGINEERING/PREPROCESSING</vt:lpstr>
      <vt:lpstr>ARCHITECTURE – MODELING</vt:lpstr>
      <vt:lpstr>ARCHITECTURE – PYTEST</vt:lpstr>
      <vt:lpstr>ARCHITECTURE – FASTAPI AND STREAMLIT</vt:lpstr>
      <vt:lpstr>EXSPLORATORY  DATA ANALYSIS</vt:lpstr>
      <vt:lpstr>Insight</vt:lpstr>
      <vt:lpstr>Insight</vt:lpstr>
      <vt:lpstr>Insight</vt:lpstr>
      <vt:lpstr>How to Model Work</vt:lpstr>
      <vt:lpstr>How The Baseline Model Works</vt:lpstr>
      <vt:lpstr>How The KNN Model Works</vt:lpstr>
      <vt:lpstr>How The SVM Model Works</vt:lpstr>
      <vt:lpstr>How The Bayesian Model Works</vt:lpstr>
      <vt:lpstr>How The Xgbost Model Works</vt:lpstr>
      <vt:lpstr>MODEL RESULTS</vt:lpstr>
      <vt:lpstr>KNN Model</vt:lpstr>
      <vt:lpstr>SVM Model</vt:lpstr>
      <vt:lpstr>Bayesian Model</vt:lpstr>
      <vt:lpstr>Xgbost Model</vt:lpstr>
      <vt:lpstr>SELECTION MODEL</vt:lpstr>
      <vt:lpstr>BEST MODEL:</vt:lpstr>
      <vt:lpstr>Features Selection: Permutation Methods</vt:lpstr>
      <vt:lpstr>Data Test:</vt:lpstr>
      <vt:lpstr>Evaluation Model :</vt:lpstr>
      <vt:lpstr>DEPLOYMENT PROCESS</vt:lpstr>
      <vt:lpstr>Pytest :</vt:lpstr>
      <vt:lpstr>Pytest :</vt:lpstr>
      <vt:lpstr>Pytest :</vt:lpstr>
      <vt:lpstr>FastAPI And Streamlit:</vt:lpstr>
      <vt:lpstr>FastAPI And Streamlit:</vt:lpstr>
      <vt:lpstr>Docker:</vt:lpstr>
      <vt:lpstr>INSIGHT BUSINESS</vt:lpstr>
      <vt:lpstr>INSIGHT BUSINESS FROM MODEL:</vt:lpstr>
      <vt:lpstr>REFERENSI</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Business in Banking: Harnessing Machine Learning to Solve Customer Churn</dc:title>
  <dc:creator>pompy</dc:creator>
  <cp:lastModifiedBy>pompy</cp:lastModifiedBy>
  <cp:revision>144</cp:revision>
  <dcterms:created xsi:type="dcterms:W3CDTF">2023-06-01T02:52:38Z</dcterms:created>
  <dcterms:modified xsi:type="dcterms:W3CDTF">2023-06-01T07:14:28Z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