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4"/>
  </p:notesMasterIdLst>
  <p:sldIdLst>
    <p:sldId id="256" r:id="rId2"/>
    <p:sldId id="259" r:id="rId3"/>
    <p:sldId id="297" r:id="rId4"/>
    <p:sldId id="258" r:id="rId5"/>
    <p:sldId id="260" r:id="rId6"/>
    <p:sldId id="261" r:id="rId7"/>
    <p:sldId id="263" r:id="rId8"/>
    <p:sldId id="264" r:id="rId9"/>
    <p:sldId id="298" r:id="rId10"/>
    <p:sldId id="299" r:id="rId11"/>
    <p:sldId id="300" r:id="rId12"/>
    <p:sldId id="301" r:id="rId13"/>
    <p:sldId id="302" r:id="rId14"/>
    <p:sldId id="303" r:id="rId15"/>
    <p:sldId id="306" r:id="rId16"/>
    <p:sldId id="304" r:id="rId17"/>
    <p:sldId id="305" r:id="rId18"/>
    <p:sldId id="307" r:id="rId19"/>
    <p:sldId id="308" r:id="rId20"/>
    <p:sldId id="309" r:id="rId21"/>
    <p:sldId id="310" r:id="rId22"/>
    <p:sldId id="311" r:id="rId23"/>
    <p:sldId id="312" r:id="rId24"/>
    <p:sldId id="313" r:id="rId25"/>
    <p:sldId id="314" r:id="rId26"/>
    <p:sldId id="315" r:id="rId27"/>
    <p:sldId id="317" r:id="rId28"/>
    <p:sldId id="318" r:id="rId29"/>
    <p:sldId id="319" r:id="rId30"/>
    <p:sldId id="320" r:id="rId31"/>
    <p:sldId id="321" r:id="rId32"/>
    <p:sldId id="323" r:id="rId33"/>
  </p:sldIdLst>
  <p:sldSz cx="9144000" cy="5143500" type="screen16x9"/>
  <p:notesSz cx="6858000" cy="9144000"/>
  <p:embeddedFontLst>
    <p:embeddedFont>
      <p:font typeface="Advent Pro SemiBold" panose="020B0604020202020204" charset="0"/>
      <p:regular r:id="rId35"/>
      <p:bold r:id="rId36"/>
      <p:italic r:id="rId37"/>
      <p:boldItalic r:id="rId38"/>
    </p:embeddedFont>
    <p:embeddedFont>
      <p:font typeface="Fira Sans Condensed Medium" panose="020B0603050000020004" pitchFamily="34" charset="0"/>
      <p:regular r:id="rId39"/>
      <p:bold r:id="rId40"/>
      <p:italic r:id="rId41"/>
      <p:boldItalic r:id="rId42"/>
    </p:embeddedFont>
    <p:embeddedFont>
      <p:font typeface="Fira Sans Extra Condensed Medium" panose="020B0604020202020204" charset="0"/>
      <p:regular r:id="rId43"/>
      <p:bold r:id="rId44"/>
      <p:italic r:id="rId45"/>
      <p:boldItalic r:id="rId46"/>
    </p:embeddedFont>
    <p:embeddedFont>
      <p:font typeface="Maven Pro" panose="020B0604020202020204" charset="0"/>
      <p:regular r:id="rId47"/>
      <p:bold r:id="rId48"/>
    </p:embeddedFont>
    <p:embeddedFont>
      <p:font typeface="Share Tech" panose="020B0604020202020204"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A235F8-4905-4E3B-9C52-46427CE4C19F}">
  <a:tblStyle styleId="{5CA235F8-4905-4E3B-9C52-46427CE4C1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800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176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080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51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52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70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64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63"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4141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a:t>
            </a:r>
            <a:r>
              <a:rPr lang="en" dirty="0">
                <a:solidFill>
                  <a:schemeClr val="accent2"/>
                </a:solidFill>
              </a:rPr>
              <a:t>SCIENCE</a:t>
            </a:r>
            <a:endParaRPr dirty="0"/>
          </a:p>
        </p:txBody>
      </p:sp>
      <p:sp>
        <p:nvSpPr>
          <p:cNvPr id="435" name="Google Shape;435;p25"/>
          <p:cNvSpPr txBox="1">
            <a:spLocks noGrp="1"/>
          </p:cNvSpPr>
          <p:nvPr>
            <p:ph type="ctrTitle"/>
          </p:nvPr>
        </p:nvSpPr>
        <p:spPr>
          <a:xfrm>
            <a:off x="1561650" y="751888"/>
            <a:ext cx="6541596" cy="2052600"/>
          </a:xfrm>
          <a:prstGeom prst="rect">
            <a:avLst/>
          </a:prstGeom>
        </p:spPr>
        <p:txBody>
          <a:bodyPr spcFirstLastPara="1" wrap="square" lIns="91425" tIns="91425" rIns="91425" bIns="91425" anchor="b" anchorCtr="0">
            <a:noAutofit/>
          </a:bodyPr>
          <a:lstStyle/>
          <a:p>
            <a:pPr algn="ctr"/>
            <a:r>
              <a:rPr lang="en-US" sz="4800" dirty="0">
                <a:solidFill>
                  <a:schemeClr val="bg1"/>
                </a:solidFill>
              </a:rPr>
              <a:t>Prediction </a:t>
            </a:r>
            <a:r>
              <a:rPr lang="en-US" sz="4800" dirty="0">
                <a:solidFill>
                  <a:schemeClr val="accent2"/>
                </a:solidFill>
              </a:rPr>
              <a:t>Deposito</a:t>
            </a:r>
            <a:r>
              <a:rPr lang="en-US" sz="4800" dirty="0">
                <a:solidFill>
                  <a:schemeClr val="bg1"/>
                </a:solidFill>
              </a:rPr>
              <a:t> Using Supervised Learning</a:t>
            </a: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587828" y="442672"/>
            <a:ext cx="730081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ARCHITECTURE – FEAUTURE ENGINEERING</a:t>
            </a:r>
            <a:endParaRPr dirty="0"/>
          </a:p>
        </p:txBody>
      </p:sp>
      <p:pic>
        <p:nvPicPr>
          <p:cNvPr id="4" name="Picture 3">
            <a:extLst>
              <a:ext uri="{FF2B5EF4-FFF2-40B4-BE49-F238E27FC236}">
                <a16:creationId xmlns:a16="http://schemas.microsoft.com/office/drawing/2014/main" id="{5F726028-790A-4BD4-9209-E9FDAA5E03CD}"/>
              </a:ext>
            </a:extLst>
          </p:cNvPr>
          <p:cNvPicPr>
            <a:picLocks noChangeAspect="1"/>
          </p:cNvPicPr>
          <p:nvPr/>
        </p:nvPicPr>
        <p:blipFill>
          <a:blip r:embed="rId3"/>
          <a:stretch>
            <a:fillRect/>
          </a:stretch>
        </p:blipFill>
        <p:spPr>
          <a:xfrm>
            <a:off x="600558" y="1867546"/>
            <a:ext cx="7942883" cy="1092632"/>
          </a:xfrm>
          <a:prstGeom prst="rect">
            <a:avLst/>
          </a:prstGeom>
        </p:spPr>
      </p:pic>
    </p:spTree>
    <p:extLst>
      <p:ext uri="{BB962C8B-B14F-4D97-AF65-F5344CB8AC3E}">
        <p14:creationId xmlns:p14="http://schemas.microsoft.com/office/powerpoint/2010/main" val="4282148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587828" y="442672"/>
            <a:ext cx="730081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ARCHITECTURE – MODELING</a:t>
            </a:r>
            <a:endParaRPr dirty="0"/>
          </a:p>
        </p:txBody>
      </p:sp>
      <p:pic>
        <p:nvPicPr>
          <p:cNvPr id="6" name="Picture 5">
            <a:extLst>
              <a:ext uri="{FF2B5EF4-FFF2-40B4-BE49-F238E27FC236}">
                <a16:creationId xmlns:a16="http://schemas.microsoft.com/office/drawing/2014/main" id="{71E736EC-79E2-94CC-2DB3-550EBA58039A}"/>
              </a:ext>
            </a:extLst>
          </p:cNvPr>
          <p:cNvPicPr>
            <a:picLocks noChangeAspect="1"/>
          </p:cNvPicPr>
          <p:nvPr/>
        </p:nvPicPr>
        <p:blipFill>
          <a:blip r:embed="rId3"/>
          <a:stretch>
            <a:fillRect/>
          </a:stretch>
        </p:blipFill>
        <p:spPr>
          <a:xfrm>
            <a:off x="751668" y="1766807"/>
            <a:ext cx="8074617" cy="1979401"/>
          </a:xfrm>
          <a:prstGeom prst="rect">
            <a:avLst/>
          </a:prstGeom>
        </p:spPr>
      </p:pic>
    </p:spTree>
    <p:extLst>
      <p:ext uri="{BB962C8B-B14F-4D97-AF65-F5344CB8AC3E}">
        <p14:creationId xmlns:p14="http://schemas.microsoft.com/office/powerpoint/2010/main" val="152144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67126" y="2267303"/>
            <a:ext cx="411269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3600" dirty="0"/>
              <a:t>EKSPLORATORY </a:t>
            </a:r>
            <a:br>
              <a:rPr lang="en-ID" sz="3600" dirty="0"/>
            </a:br>
            <a:r>
              <a:rPr lang="en-ID" sz="3600" dirty="0"/>
              <a:t>DATA ANALYSIS</a:t>
            </a:r>
          </a:p>
        </p:txBody>
      </p:sp>
      <p:sp>
        <p:nvSpPr>
          <p:cNvPr id="689" name="Google Shape;689;p32"/>
          <p:cNvSpPr/>
          <p:nvPr/>
        </p:nvSpPr>
        <p:spPr>
          <a:xfrm>
            <a:off x="5879825" y="1872455"/>
            <a:ext cx="1085100" cy="1085100"/>
          </a:xfrm>
          <a:prstGeom prst="rect">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422375" y="2957555"/>
            <a:ext cx="0" cy="978000"/>
          </a:xfrm>
          <a:prstGeom prst="straightConnector1">
            <a:avLst/>
          </a:prstGeom>
          <a:noFill/>
          <a:ln w="19050" cap="flat" cmpd="sng">
            <a:solidFill>
              <a:srgbClr val="FFC000"/>
            </a:solidFill>
            <a:prstDash val="solid"/>
            <a:round/>
            <a:headEnd type="none" w="med" len="med"/>
            <a:tailEnd type="none" w="med" len="med"/>
          </a:ln>
        </p:spPr>
      </p:cxnSp>
      <p:grpSp>
        <p:nvGrpSpPr>
          <p:cNvPr id="2" name="Google Shape;11267;p60">
            <a:extLst>
              <a:ext uri="{FF2B5EF4-FFF2-40B4-BE49-F238E27FC236}">
                <a16:creationId xmlns:a16="http://schemas.microsoft.com/office/drawing/2014/main" id="{6708B3EC-7094-D9D3-2302-705B738A282D}"/>
              </a:ext>
            </a:extLst>
          </p:cNvPr>
          <p:cNvGrpSpPr/>
          <p:nvPr/>
        </p:nvGrpSpPr>
        <p:grpSpPr>
          <a:xfrm>
            <a:off x="5961244" y="2079409"/>
            <a:ext cx="755708" cy="671192"/>
            <a:chOff x="6639652" y="4323777"/>
            <a:chExt cx="426315" cy="332826"/>
          </a:xfrm>
        </p:grpSpPr>
        <p:sp>
          <p:nvSpPr>
            <p:cNvPr id="3" name="Google Shape;11268;p60">
              <a:extLst>
                <a:ext uri="{FF2B5EF4-FFF2-40B4-BE49-F238E27FC236}">
                  <a16:creationId xmlns:a16="http://schemas.microsoft.com/office/drawing/2014/main" id="{C2822571-4CF8-6F60-F0C7-0A99ABC91189}"/>
                </a:ext>
              </a:extLst>
            </p:cNvPr>
            <p:cNvSpPr/>
            <p:nvPr/>
          </p:nvSpPr>
          <p:spPr>
            <a:xfrm>
              <a:off x="6639652" y="4323777"/>
              <a:ext cx="426315" cy="332826"/>
            </a:xfrm>
            <a:custGeom>
              <a:avLst/>
              <a:gdLst/>
              <a:ahLst/>
              <a:cxnLst/>
              <a:rect l="l" t="t" r="r" b="b"/>
              <a:pathLst>
                <a:path w="10967" h="8562" extrusionOk="0">
                  <a:moveTo>
                    <a:pt x="10585" y="382"/>
                  </a:moveTo>
                  <a:lnTo>
                    <a:pt x="10609" y="727"/>
                  </a:lnTo>
                  <a:lnTo>
                    <a:pt x="9335" y="727"/>
                  </a:lnTo>
                  <a:cubicBezTo>
                    <a:pt x="9252" y="727"/>
                    <a:pt x="9156" y="799"/>
                    <a:pt x="9156" y="906"/>
                  </a:cubicBezTo>
                  <a:cubicBezTo>
                    <a:pt x="9156" y="989"/>
                    <a:pt x="9240" y="1084"/>
                    <a:pt x="9335" y="1084"/>
                  </a:cubicBezTo>
                  <a:lnTo>
                    <a:pt x="10323" y="1084"/>
                  </a:lnTo>
                  <a:lnTo>
                    <a:pt x="10323" y="6168"/>
                  </a:lnTo>
                  <a:lnTo>
                    <a:pt x="4442" y="6168"/>
                  </a:lnTo>
                  <a:lnTo>
                    <a:pt x="4442" y="6002"/>
                  </a:lnTo>
                  <a:cubicBezTo>
                    <a:pt x="4442" y="5918"/>
                    <a:pt x="4370" y="5823"/>
                    <a:pt x="4263" y="5823"/>
                  </a:cubicBezTo>
                  <a:lnTo>
                    <a:pt x="3977" y="5823"/>
                  </a:lnTo>
                  <a:cubicBezTo>
                    <a:pt x="3953" y="5728"/>
                    <a:pt x="3906" y="5621"/>
                    <a:pt x="3846" y="5513"/>
                  </a:cubicBezTo>
                  <a:lnTo>
                    <a:pt x="4037" y="5323"/>
                  </a:lnTo>
                  <a:cubicBezTo>
                    <a:pt x="4108" y="5252"/>
                    <a:pt x="4108" y="5144"/>
                    <a:pt x="4037" y="5085"/>
                  </a:cubicBezTo>
                  <a:lnTo>
                    <a:pt x="3513" y="4561"/>
                  </a:lnTo>
                  <a:cubicBezTo>
                    <a:pt x="3489" y="4537"/>
                    <a:pt x="3441" y="4513"/>
                    <a:pt x="3394" y="4513"/>
                  </a:cubicBezTo>
                  <a:cubicBezTo>
                    <a:pt x="3358" y="4513"/>
                    <a:pt x="3311" y="4537"/>
                    <a:pt x="3275" y="4561"/>
                  </a:cubicBezTo>
                  <a:lnTo>
                    <a:pt x="3084" y="4751"/>
                  </a:lnTo>
                  <a:cubicBezTo>
                    <a:pt x="2977" y="4692"/>
                    <a:pt x="2882" y="4668"/>
                    <a:pt x="2775" y="4621"/>
                  </a:cubicBezTo>
                  <a:lnTo>
                    <a:pt x="2775" y="4335"/>
                  </a:lnTo>
                  <a:cubicBezTo>
                    <a:pt x="2775" y="4251"/>
                    <a:pt x="2703" y="4156"/>
                    <a:pt x="2596" y="4156"/>
                  </a:cubicBezTo>
                  <a:lnTo>
                    <a:pt x="2168" y="4156"/>
                  </a:lnTo>
                  <a:lnTo>
                    <a:pt x="2168" y="1084"/>
                  </a:lnTo>
                  <a:lnTo>
                    <a:pt x="8728" y="1084"/>
                  </a:lnTo>
                  <a:cubicBezTo>
                    <a:pt x="8811" y="1084"/>
                    <a:pt x="8906" y="1001"/>
                    <a:pt x="8906" y="894"/>
                  </a:cubicBezTo>
                  <a:cubicBezTo>
                    <a:pt x="8906" y="799"/>
                    <a:pt x="8835" y="715"/>
                    <a:pt x="8728" y="715"/>
                  </a:cubicBezTo>
                  <a:lnTo>
                    <a:pt x="1882" y="715"/>
                  </a:lnTo>
                  <a:lnTo>
                    <a:pt x="1882" y="382"/>
                  </a:lnTo>
                  <a:close/>
                  <a:moveTo>
                    <a:pt x="10609" y="6502"/>
                  </a:moveTo>
                  <a:lnTo>
                    <a:pt x="10609" y="6835"/>
                  </a:lnTo>
                  <a:lnTo>
                    <a:pt x="4394" y="6835"/>
                  </a:lnTo>
                  <a:cubicBezTo>
                    <a:pt x="4430" y="6811"/>
                    <a:pt x="4442" y="6764"/>
                    <a:pt x="4442" y="6716"/>
                  </a:cubicBezTo>
                  <a:lnTo>
                    <a:pt x="4442" y="6526"/>
                  </a:lnTo>
                  <a:lnTo>
                    <a:pt x="10490" y="6526"/>
                  </a:lnTo>
                  <a:cubicBezTo>
                    <a:pt x="10526" y="6526"/>
                    <a:pt x="10561" y="6514"/>
                    <a:pt x="10585" y="6502"/>
                  </a:cubicBezTo>
                  <a:close/>
                  <a:moveTo>
                    <a:pt x="2453" y="4501"/>
                  </a:moveTo>
                  <a:lnTo>
                    <a:pt x="2453" y="4740"/>
                  </a:lnTo>
                  <a:cubicBezTo>
                    <a:pt x="2453" y="4811"/>
                    <a:pt x="2513" y="4894"/>
                    <a:pt x="2584" y="4906"/>
                  </a:cubicBezTo>
                  <a:cubicBezTo>
                    <a:pt x="2751" y="4930"/>
                    <a:pt x="2894" y="5013"/>
                    <a:pt x="3049" y="5097"/>
                  </a:cubicBezTo>
                  <a:cubicBezTo>
                    <a:pt x="3078" y="5117"/>
                    <a:pt x="3110" y="5126"/>
                    <a:pt x="3141" y="5126"/>
                  </a:cubicBezTo>
                  <a:cubicBezTo>
                    <a:pt x="3183" y="5126"/>
                    <a:pt x="3223" y="5108"/>
                    <a:pt x="3251" y="5073"/>
                  </a:cubicBezTo>
                  <a:lnTo>
                    <a:pt x="3430" y="4894"/>
                  </a:lnTo>
                  <a:lnTo>
                    <a:pt x="3715" y="5168"/>
                  </a:lnTo>
                  <a:lnTo>
                    <a:pt x="3537" y="5347"/>
                  </a:lnTo>
                  <a:cubicBezTo>
                    <a:pt x="3477" y="5406"/>
                    <a:pt x="3477" y="5502"/>
                    <a:pt x="3501" y="5561"/>
                  </a:cubicBezTo>
                  <a:cubicBezTo>
                    <a:pt x="3596" y="5704"/>
                    <a:pt x="3656" y="5859"/>
                    <a:pt x="3703" y="6025"/>
                  </a:cubicBezTo>
                  <a:cubicBezTo>
                    <a:pt x="3715" y="6097"/>
                    <a:pt x="3787" y="6156"/>
                    <a:pt x="3858" y="6156"/>
                  </a:cubicBezTo>
                  <a:lnTo>
                    <a:pt x="4096" y="6156"/>
                  </a:lnTo>
                  <a:lnTo>
                    <a:pt x="4096" y="6561"/>
                  </a:lnTo>
                  <a:lnTo>
                    <a:pt x="3858" y="6561"/>
                  </a:lnTo>
                  <a:cubicBezTo>
                    <a:pt x="3787" y="6561"/>
                    <a:pt x="3715" y="6621"/>
                    <a:pt x="3703" y="6692"/>
                  </a:cubicBezTo>
                  <a:cubicBezTo>
                    <a:pt x="3656" y="6859"/>
                    <a:pt x="3596" y="7002"/>
                    <a:pt x="3501" y="7157"/>
                  </a:cubicBezTo>
                  <a:cubicBezTo>
                    <a:pt x="3465" y="7228"/>
                    <a:pt x="3477" y="7311"/>
                    <a:pt x="3537" y="7359"/>
                  </a:cubicBezTo>
                  <a:lnTo>
                    <a:pt x="3715" y="7538"/>
                  </a:lnTo>
                  <a:lnTo>
                    <a:pt x="3430" y="7823"/>
                  </a:lnTo>
                  <a:lnTo>
                    <a:pt x="3251" y="7645"/>
                  </a:lnTo>
                  <a:cubicBezTo>
                    <a:pt x="3215" y="7608"/>
                    <a:pt x="3169" y="7594"/>
                    <a:pt x="3126" y="7594"/>
                  </a:cubicBezTo>
                  <a:cubicBezTo>
                    <a:pt x="3098" y="7594"/>
                    <a:pt x="3072" y="7600"/>
                    <a:pt x="3049" y="7609"/>
                  </a:cubicBezTo>
                  <a:cubicBezTo>
                    <a:pt x="2894" y="7704"/>
                    <a:pt x="2751" y="7764"/>
                    <a:pt x="2584" y="7799"/>
                  </a:cubicBezTo>
                  <a:cubicBezTo>
                    <a:pt x="2513" y="7823"/>
                    <a:pt x="2453" y="7895"/>
                    <a:pt x="2453" y="7966"/>
                  </a:cubicBezTo>
                  <a:lnTo>
                    <a:pt x="2453" y="8204"/>
                  </a:lnTo>
                  <a:lnTo>
                    <a:pt x="2048" y="8204"/>
                  </a:lnTo>
                  <a:lnTo>
                    <a:pt x="2048" y="7966"/>
                  </a:lnTo>
                  <a:cubicBezTo>
                    <a:pt x="2048" y="7895"/>
                    <a:pt x="1989" y="7823"/>
                    <a:pt x="1917" y="7799"/>
                  </a:cubicBezTo>
                  <a:cubicBezTo>
                    <a:pt x="1751" y="7764"/>
                    <a:pt x="1596" y="7704"/>
                    <a:pt x="1453" y="7609"/>
                  </a:cubicBezTo>
                  <a:cubicBezTo>
                    <a:pt x="1426" y="7596"/>
                    <a:pt x="1396" y="7589"/>
                    <a:pt x="1366" y="7589"/>
                  </a:cubicBezTo>
                  <a:cubicBezTo>
                    <a:pt x="1317" y="7589"/>
                    <a:pt x="1269" y="7607"/>
                    <a:pt x="1239" y="7645"/>
                  </a:cubicBezTo>
                  <a:lnTo>
                    <a:pt x="1060" y="7823"/>
                  </a:lnTo>
                  <a:lnTo>
                    <a:pt x="786" y="7538"/>
                  </a:lnTo>
                  <a:lnTo>
                    <a:pt x="965" y="7359"/>
                  </a:lnTo>
                  <a:cubicBezTo>
                    <a:pt x="1025" y="7299"/>
                    <a:pt x="1025" y="7216"/>
                    <a:pt x="989" y="7157"/>
                  </a:cubicBezTo>
                  <a:cubicBezTo>
                    <a:pt x="905" y="7002"/>
                    <a:pt x="846" y="6859"/>
                    <a:pt x="798" y="6692"/>
                  </a:cubicBezTo>
                  <a:cubicBezTo>
                    <a:pt x="786" y="6621"/>
                    <a:pt x="703" y="6561"/>
                    <a:pt x="632" y="6561"/>
                  </a:cubicBezTo>
                  <a:lnTo>
                    <a:pt x="393" y="6561"/>
                  </a:lnTo>
                  <a:lnTo>
                    <a:pt x="393" y="6156"/>
                  </a:lnTo>
                  <a:lnTo>
                    <a:pt x="632" y="6156"/>
                  </a:lnTo>
                  <a:cubicBezTo>
                    <a:pt x="703" y="6156"/>
                    <a:pt x="786" y="6097"/>
                    <a:pt x="798" y="6025"/>
                  </a:cubicBezTo>
                  <a:cubicBezTo>
                    <a:pt x="822" y="5859"/>
                    <a:pt x="905" y="5704"/>
                    <a:pt x="989" y="5561"/>
                  </a:cubicBezTo>
                  <a:cubicBezTo>
                    <a:pt x="1036" y="5490"/>
                    <a:pt x="1025" y="5394"/>
                    <a:pt x="965" y="5347"/>
                  </a:cubicBezTo>
                  <a:lnTo>
                    <a:pt x="786" y="5168"/>
                  </a:lnTo>
                  <a:lnTo>
                    <a:pt x="1060" y="4894"/>
                  </a:lnTo>
                  <a:lnTo>
                    <a:pt x="1239" y="5073"/>
                  </a:lnTo>
                  <a:cubicBezTo>
                    <a:pt x="1272" y="5106"/>
                    <a:pt x="1317" y="5121"/>
                    <a:pt x="1361" y="5121"/>
                  </a:cubicBezTo>
                  <a:cubicBezTo>
                    <a:pt x="1394" y="5121"/>
                    <a:pt x="1427" y="5112"/>
                    <a:pt x="1453" y="5097"/>
                  </a:cubicBezTo>
                  <a:cubicBezTo>
                    <a:pt x="1596" y="5013"/>
                    <a:pt x="1751" y="4954"/>
                    <a:pt x="1917" y="4906"/>
                  </a:cubicBezTo>
                  <a:cubicBezTo>
                    <a:pt x="1989" y="4894"/>
                    <a:pt x="2048" y="4811"/>
                    <a:pt x="2048" y="4740"/>
                  </a:cubicBezTo>
                  <a:lnTo>
                    <a:pt x="2048" y="4501"/>
                  </a:lnTo>
                  <a:close/>
                  <a:moveTo>
                    <a:pt x="1715" y="1"/>
                  </a:moveTo>
                  <a:cubicBezTo>
                    <a:pt x="1632" y="1"/>
                    <a:pt x="1536" y="84"/>
                    <a:pt x="1536" y="191"/>
                  </a:cubicBezTo>
                  <a:lnTo>
                    <a:pt x="1536" y="882"/>
                  </a:lnTo>
                  <a:cubicBezTo>
                    <a:pt x="1536" y="977"/>
                    <a:pt x="1608" y="1061"/>
                    <a:pt x="1715" y="1061"/>
                  </a:cubicBezTo>
                  <a:lnTo>
                    <a:pt x="1822" y="1061"/>
                  </a:lnTo>
                  <a:lnTo>
                    <a:pt x="1822" y="4144"/>
                  </a:lnTo>
                  <a:cubicBezTo>
                    <a:pt x="1751" y="4156"/>
                    <a:pt x="1679" y="4240"/>
                    <a:pt x="1679" y="4311"/>
                  </a:cubicBezTo>
                  <a:lnTo>
                    <a:pt x="1679" y="4597"/>
                  </a:lnTo>
                  <a:cubicBezTo>
                    <a:pt x="1572" y="4621"/>
                    <a:pt x="1465" y="4668"/>
                    <a:pt x="1358" y="4728"/>
                  </a:cubicBezTo>
                  <a:lnTo>
                    <a:pt x="1167" y="4537"/>
                  </a:lnTo>
                  <a:cubicBezTo>
                    <a:pt x="1144" y="4501"/>
                    <a:pt x="1096" y="4490"/>
                    <a:pt x="1048" y="4490"/>
                  </a:cubicBezTo>
                  <a:cubicBezTo>
                    <a:pt x="1001" y="4490"/>
                    <a:pt x="965" y="4501"/>
                    <a:pt x="929" y="4537"/>
                  </a:cubicBezTo>
                  <a:lnTo>
                    <a:pt x="405" y="5049"/>
                  </a:lnTo>
                  <a:cubicBezTo>
                    <a:pt x="334" y="5132"/>
                    <a:pt x="334" y="5228"/>
                    <a:pt x="405" y="5287"/>
                  </a:cubicBezTo>
                  <a:lnTo>
                    <a:pt x="608" y="5490"/>
                  </a:lnTo>
                  <a:cubicBezTo>
                    <a:pt x="548" y="5585"/>
                    <a:pt x="513" y="5692"/>
                    <a:pt x="465" y="5799"/>
                  </a:cubicBezTo>
                  <a:lnTo>
                    <a:pt x="191" y="5799"/>
                  </a:lnTo>
                  <a:cubicBezTo>
                    <a:pt x="96" y="5799"/>
                    <a:pt x="1" y="5871"/>
                    <a:pt x="1" y="5978"/>
                  </a:cubicBezTo>
                  <a:lnTo>
                    <a:pt x="1" y="6716"/>
                  </a:lnTo>
                  <a:cubicBezTo>
                    <a:pt x="1" y="6811"/>
                    <a:pt x="84" y="6895"/>
                    <a:pt x="191" y="6895"/>
                  </a:cubicBezTo>
                  <a:lnTo>
                    <a:pt x="465" y="6895"/>
                  </a:lnTo>
                  <a:cubicBezTo>
                    <a:pt x="501" y="7002"/>
                    <a:pt x="548" y="7109"/>
                    <a:pt x="608" y="7216"/>
                  </a:cubicBezTo>
                  <a:lnTo>
                    <a:pt x="405" y="7407"/>
                  </a:lnTo>
                  <a:cubicBezTo>
                    <a:pt x="334" y="7478"/>
                    <a:pt x="334" y="7585"/>
                    <a:pt x="405" y="7645"/>
                  </a:cubicBezTo>
                  <a:lnTo>
                    <a:pt x="929" y="8169"/>
                  </a:lnTo>
                  <a:cubicBezTo>
                    <a:pt x="965" y="8204"/>
                    <a:pt x="1010" y="8222"/>
                    <a:pt x="1053" y="8222"/>
                  </a:cubicBezTo>
                  <a:cubicBezTo>
                    <a:pt x="1096" y="8222"/>
                    <a:pt x="1138" y="8204"/>
                    <a:pt x="1167" y="8169"/>
                  </a:cubicBezTo>
                  <a:lnTo>
                    <a:pt x="1358" y="7966"/>
                  </a:lnTo>
                  <a:cubicBezTo>
                    <a:pt x="1465" y="8026"/>
                    <a:pt x="1572" y="8061"/>
                    <a:pt x="1679" y="8109"/>
                  </a:cubicBezTo>
                  <a:lnTo>
                    <a:pt x="1679" y="8383"/>
                  </a:lnTo>
                  <a:cubicBezTo>
                    <a:pt x="1679" y="8478"/>
                    <a:pt x="1751" y="8561"/>
                    <a:pt x="1858" y="8561"/>
                  </a:cubicBezTo>
                  <a:lnTo>
                    <a:pt x="2596" y="8561"/>
                  </a:lnTo>
                  <a:cubicBezTo>
                    <a:pt x="2679" y="8561"/>
                    <a:pt x="2775" y="8490"/>
                    <a:pt x="2775" y="8383"/>
                  </a:cubicBezTo>
                  <a:lnTo>
                    <a:pt x="2775" y="8109"/>
                  </a:lnTo>
                  <a:cubicBezTo>
                    <a:pt x="2882" y="8073"/>
                    <a:pt x="2989" y="8026"/>
                    <a:pt x="3084" y="7966"/>
                  </a:cubicBezTo>
                  <a:lnTo>
                    <a:pt x="3275" y="8169"/>
                  </a:lnTo>
                  <a:cubicBezTo>
                    <a:pt x="3316" y="8204"/>
                    <a:pt x="3364" y="8222"/>
                    <a:pt x="3407" y="8222"/>
                  </a:cubicBezTo>
                  <a:cubicBezTo>
                    <a:pt x="3450" y="8222"/>
                    <a:pt x="3489" y="8204"/>
                    <a:pt x="3513" y="8169"/>
                  </a:cubicBezTo>
                  <a:lnTo>
                    <a:pt x="4037" y="7645"/>
                  </a:lnTo>
                  <a:cubicBezTo>
                    <a:pt x="4108" y="7573"/>
                    <a:pt x="4108" y="7466"/>
                    <a:pt x="4037" y="7407"/>
                  </a:cubicBezTo>
                  <a:lnTo>
                    <a:pt x="3846" y="7216"/>
                  </a:lnTo>
                  <a:cubicBezTo>
                    <a:pt x="3846" y="7192"/>
                    <a:pt x="3858" y="7192"/>
                    <a:pt x="3858" y="7180"/>
                  </a:cubicBezTo>
                  <a:lnTo>
                    <a:pt x="10764" y="7180"/>
                  </a:lnTo>
                  <a:cubicBezTo>
                    <a:pt x="10859" y="7180"/>
                    <a:pt x="10942" y="7109"/>
                    <a:pt x="10942" y="7002"/>
                  </a:cubicBezTo>
                  <a:lnTo>
                    <a:pt x="10942" y="6299"/>
                  </a:lnTo>
                  <a:cubicBezTo>
                    <a:pt x="10942" y="6216"/>
                    <a:pt x="10871" y="6121"/>
                    <a:pt x="10764" y="6121"/>
                  </a:cubicBezTo>
                  <a:lnTo>
                    <a:pt x="10657" y="6121"/>
                  </a:lnTo>
                  <a:lnTo>
                    <a:pt x="10657" y="1037"/>
                  </a:lnTo>
                  <a:lnTo>
                    <a:pt x="10788" y="1037"/>
                  </a:lnTo>
                  <a:lnTo>
                    <a:pt x="10788" y="1061"/>
                  </a:lnTo>
                  <a:cubicBezTo>
                    <a:pt x="10871" y="1061"/>
                    <a:pt x="10966" y="989"/>
                    <a:pt x="10966" y="882"/>
                  </a:cubicBezTo>
                  <a:lnTo>
                    <a:pt x="10966" y="191"/>
                  </a:lnTo>
                  <a:cubicBezTo>
                    <a:pt x="10966" y="96"/>
                    <a:pt x="10883" y="1"/>
                    <a:pt x="1078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269;p60">
              <a:extLst>
                <a:ext uri="{FF2B5EF4-FFF2-40B4-BE49-F238E27FC236}">
                  <a16:creationId xmlns:a16="http://schemas.microsoft.com/office/drawing/2014/main" id="{3016A81C-3F22-FD5F-CAC2-862D7B9EA460}"/>
                </a:ext>
              </a:extLst>
            </p:cNvPr>
            <p:cNvSpPr/>
            <p:nvPr/>
          </p:nvSpPr>
          <p:spPr>
            <a:xfrm>
              <a:off x="6830793" y="4458937"/>
              <a:ext cx="41244" cy="85675"/>
            </a:xfrm>
            <a:custGeom>
              <a:avLst/>
              <a:gdLst/>
              <a:ahLst/>
              <a:cxnLst/>
              <a:rect l="l" t="t" r="r" b="b"/>
              <a:pathLst>
                <a:path w="1061" h="2204" extrusionOk="0">
                  <a:moveTo>
                    <a:pt x="715" y="358"/>
                  </a:moveTo>
                  <a:lnTo>
                    <a:pt x="715" y="1858"/>
                  </a:lnTo>
                  <a:lnTo>
                    <a:pt x="370" y="1858"/>
                  </a:lnTo>
                  <a:lnTo>
                    <a:pt x="370" y="358"/>
                  </a:lnTo>
                  <a:close/>
                  <a:moveTo>
                    <a:pt x="179" y="1"/>
                  </a:moveTo>
                  <a:cubicBezTo>
                    <a:pt x="96" y="1"/>
                    <a:pt x="1" y="72"/>
                    <a:pt x="1" y="179"/>
                  </a:cubicBezTo>
                  <a:lnTo>
                    <a:pt x="1" y="2025"/>
                  </a:lnTo>
                  <a:cubicBezTo>
                    <a:pt x="1" y="2108"/>
                    <a:pt x="72" y="2203"/>
                    <a:pt x="179" y="2203"/>
                  </a:cubicBezTo>
                  <a:lnTo>
                    <a:pt x="882" y="2203"/>
                  </a:lnTo>
                  <a:cubicBezTo>
                    <a:pt x="965" y="2203"/>
                    <a:pt x="1061" y="2132"/>
                    <a:pt x="1061" y="2025"/>
                  </a:cubicBezTo>
                  <a:lnTo>
                    <a:pt x="1061" y="179"/>
                  </a:lnTo>
                  <a:cubicBezTo>
                    <a:pt x="1061" y="84"/>
                    <a:pt x="989"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270;p60">
              <a:extLst>
                <a:ext uri="{FF2B5EF4-FFF2-40B4-BE49-F238E27FC236}">
                  <a16:creationId xmlns:a16="http://schemas.microsoft.com/office/drawing/2014/main" id="{BE88A753-D5E4-4794-7009-A413347FEDDF}"/>
                </a:ext>
              </a:extLst>
            </p:cNvPr>
            <p:cNvSpPr/>
            <p:nvPr/>
          </p:nvSpPr>
          <p:spPr>
            <a:xfrm>
              <a:off x="6879423" y="4426556"/>
              <a:ext cx="41205" cy="118522"/>
            </a:xfrm>
            <a:custGeom>
              <a:avLst/>
              <a:gdLst/>
              <a:ahLst/>
              <a:cxnLst/>
              <a:rect l="l" t="t" r="r" b="b"/>
              <a:pathLst>
                <a:path w="1060" h="3049" extrusionOk="0">
                  <a:moveTo>
                    <a:pt x="702" y="345"/>
                  </a:moveTo>
                  <a:lnTo>
                    <a:pt x="702" y="2691"/>
                  </a:lnTo>
                  <a:lnTo>
                    <a:pt x="357" y="2691"/>
                  </a:lnTo>
                  <a:lnTo>
                    <a:pt x="357" y="345"/>
                  </a:lnTo>
                  <a:close/>
                  <a:moveTo>
                    <a:pt x="179" y="0"/>
                  </a:moveTo>
                  <a:cubicBezTo>
                    <a:pt x="95" y="0"/>
                    <a:pt x="0" y="72"/>
                    <a:pt x="0" y="179"/>
                  </a:cubicBezTo>
                  <a:lnTo>
                    <a:pt x="0" y="2869"/>
                  </a:lnTo>
                  <a:cubicBezTo>
                    <a:pt x="0" y="2965"/>
                    <a:pt x="71" y="3048"/>
                    <a:pt x="179" y="3048"/>
                  </a:cubicBezTo>
                  <a:lnTo>
                    <a:pt x="881" y="3048"/>
                  </a:lnTo>
                  <a:cubicBezTo>
                    <a:pt x="964" y="3048"/>
                    <a:pt x="1060" y="2977"/>
                    <a:pt x="1060" y="2869"/>
                  </a:cubicBezTo>
                  <a:lnTo>
                    <a:pt x="1060" y="179"/>
                  </a:lnTo>
                  <a:cubicBezTo>
                    <a:pt x="1048" y="72"/>
                    <a:pt x="964"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271;p60">
              <a:extLst>
                <a:ext uri="{FF2B5EF4-FFF2-40B4-BE49-F238E27FC236}">
                  <a16:creationId xmlns:a16="http://schemas.microsoft.com/office/drawing/2014/main" id="{8700FB67-BF09-E29D-D05A-A1ACC7030CB1}"/>
                </a:ext>
              </a:extLst>
            </p:cNvPr>
            <p:cNvSpPr/>
            <p:nvPr/>
          </p:nvSpPr>
          <p:spPr>
            <a:xfrm>
              <a:off x="6927549" y="4443194"/>
              <a:ext cx="41205" cy="101418"/>
            </a:xfrm>
            <a:custGeom>
              <a:avLst/>
              <a:gdLst/>
              <a:ahLst/>
              <a:cxnLst/>
              <a:rect l="l" t="t" r="r" b="b"/>
              <a:pathLst>
                <a:path w="1060" h="2609" extrusionOk="0">
                  <a:moveTo>
                    <a:pt x="715" y="358"/>
                  </a:moveTo>
                  <a:lnTo>
                    <a:pt x="715" y="2263"/>
                  </a:lnTo>
                  <a:lnTo>
                    <a:pt x="369" y="2263"/>
                  </a:lnTo>
                  <a:lnTo>
                    <a:pt x="369" y="358"/>
                  </a:lnTo>
                  <a:close/>
                  <a:moveTo>
                    <a:pt x="179" y="1"/>
                  </a:moveTo>
                  <a:cubicBezTo>
                    <a:pt x="84" y="1"/>
                    <a:pt x="0" y="72"/>
                    <a:pt x="0" y="179"/>
                  </a:cubicBezTo>
                  <a:lnTo>
                    <a:pt x="0" y="2430"/>
                  </a:lnTo>
                  <a:cubicBezTo>
                    <a:pt x="0" y="2513"/>
                    <a:pt x="72" y="2608"/>
                    <a:pt x="179" y="2608"/>
                  </a:cubicBezTo>
                  <a:lnTo>
                    <a:pt x="881" y="2608"/>
                  </a:lnTo>
                  <a:cubicBezTo>
                    <a:pt x="965" y="2608"/>
                    <a:pt x="1060" y="2537"/>
                    <a:pt x="1060" y="2430"/>
                  </a:cubicBezTo>
                  <a:lnTo>
                    <a:pt x="1060" y="179"/>
                  </a:lnTo>
                  <a:cubicBezTo>
                    <a:pt x="1060" y="72"/>
                    <a:pt x="977"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272;p60">
              <a:extLst>
                <a:ext uri="{FF2B5EF4-FFF2-40B4-BE49-F238E27FC236}">
                  <a16:creationId xmlns:a16="http://schemas.microsoft.com/office/drawing/2014/main" id="{95BAEB7F-C52B-3882-C5C9-A5AF6CE08313}"/>
                </a:ext>
              </a:extLst>
            </p:cNvPr>
            <p:cNvSpPr/>
            <p:nvPr/>
          </p:nvSpPr>
          <p:spPr>
            <a:xfrm>
              <a:off x="6976141" y="4387645"/>
              <a:ext cx="41244" cy="156967"/>
            </a:xfrm>
            <a:custGeom>
              <a:avLst/>
              <a:gdLst/>
              <a:ahLst/>
              <a:cxnLst/>
              <a:rect l="l" t="t" r="r" b="b"/>
              <a:pathLst>
                <a:path w="1061" h="4038" extrusionOk="0">
                  <a:moveTo>
                    <a:pt x="679" y="358"/>
                  </a:moveTo>
                  <a:lnTo>
                    <a:pt x="679" y="3692"/>
                  </a:lnTo>
                  <a:lnTo>
                    <a:pt x="346" y="3692"/>
                  </a:lnTo>
                  <a:lnTo>
                    <a:pt x="346" y="358"/>
                  </a:lnTo>
                  <a:close/>
                  <a:moveTo>
                    <a:pt x="179" y="1"/>
                  </a:moveTo>
                  <a:cubicBezTo>
                    <a:pt x="72" y="1"/>
                    <a:pt x="0" y="96"/>
                    <a:pt x="0" y="180"/>
                  </a:cubicBezTo>
                  <a:lnTo>
                    <a:pt x="0" y="3859"/>
                  </a:lnTo>
                  <a:cubicBezTo>
                    <a:pt x="0" y="3942"/>
                    <a:pt x="72" y="4037"/>
                    <a:pt x="179" y="4037"/>
                  </a:cubicBezTo>
                  <a:lnTo>
                    <a:pt x="881" y="4037"/>
                  </a:lnTo>
                  <a:cubicBezTo>
                    <a:pt x="965" y="4037"/>
                    <a:pt x="1060" y="3966"/>
                    <a:pt x="1060" y="3859"/>
                  </a:cubicBezTo>
                  <a:lnTo>
                    <a:pt x="1060" y="180"/>
                  </a:lnTo>
                  <a:cubicBezTo>
                    <a:pt x="1060" y="96"/>
                    <a:pt x="977"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273;p60">
              <a:extLst>
                <a:ext uri="{FF2B5EF4-FFF2-40B4-BE49-F238E27FC236}">
                  <a16:creationId xmlns:a16="http://schemas.microsoft.com/office/drawing/2014/main" id="{3A7877DB-244B-5175-9100-D8C679460C06}"/>
                </a:ext>
              </a:extLst>
            </p:cNvPr>
            <p:cNvSpPr/>
            <p:nvPr/>
          </p:nvSpPr>
          <p:spPr>
            <a:xfrm>
              <a:off x="6745193" y="4404321"/>
              <a:ext cx="50029" cy="13916"/>
            </a:xfrm>
            <a:custGeom>
              <a:avLst/>
              <a:gdLst/>
              <a:ahLst/>
              <a:cxnLst/>
              <a:rect l="l" t="t" r="r" b="b"/>
              <a:pathLst>
                <a:path w="1287" h="358" extrusionOk="0">
                  <a:moveTo>
                    <a:pt x="179" y="1"/>
                  </a:moveTo>
                  <a:cubicBezTo>
                    <a:pt x="95" y="1"/>
                    <a:pt x="0" y="72"/>
                    <a:pt x="0" y="179"/>
                  </a:cubicBezTo>
                  <a:cubicBezTo>
                    <a:pt x="12" y="274"/>
                    <a:pt x="95" y="358"/>
                    <a:pt x="179" y="358"/>
                  </a:cubicBezTo>
                  <a:lnTo>
                    <a:pt x="1107" y="358"/>
                  </a:lnTo>
                  <a:cubicBezTo>
                    <a:pt x="1191" y="358"/>
                    <a:pt x="1286" y="286"/>
                    <a:pt x="1286" y="179"/>
                  </a:cubicBezTo>
                  <a:cubicBezTo>
                    <a:pt x="1286" y="96"/>
                    <a:pt x="1203" y="1"/>
                    <a:pt x="110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74;p60">
              <a:extLst>
                <a:ext uri="{FF2B5EF4-FFF2-40B4-BE49-F238E27FC236}">
                  <a16:creationId xmlns:a16="http://schemas.microsoft.com/office/drawing/2014/main" id="{48B10802-CFA6-4ECC-EA79-9DB0C786D4BD}"/>
                </a:ext>
              </a:extLst>
            </p:cNvPr>
            <p:cNvSpPr/>
            <p:nvPr/>
          </p:nvSpPr>
          <p:spPr>
            <a:xfrm>
              <a:off x="6745193" y="4426090"/>
              <a:ext cx="69465" cy="13916"/>
            </a:xfrm>
            <a:custGeom>
              <a:avLst/>
              <a:gdLst/>
              <a:ahLst/>
              <a:cxnLst/>
              <a:rect l="l" t="t" r="r" b="b"/>
              <a:pathLst>
                <a:path w="1787" h="358" extrusionOk="0">
                  <a:moveTo>
                    <a:pt x="179" y="0"/>
                  </a:moveTo>
                  <a:cubicBezTo>
                    <a:pt x="95" y="0"/>
                    <a:pt x="0" y="72"/>
                    <a:pt x="0" y="179"/>
                  </a:cubicBezTo>
                  <a:cubicBezTo>
                    <a:pt x="0" y="274"/>
                    <a:pt x="72" y="357"/>
                    <a:pt x="179" y="357"/>
                  </a:cubicBezTo>
                  <a:lnTo>
                    <a:pt x="1608" y="357"/>
                  </a:lnTo>
                  <a:cubicBezTo>
                    <a:pt x="1703" y="357"/>
                    <a:pt x="1786" y="274"/>
                    <a:pt x="1786" y="179"/>
                  </a:cubicBezTo>
                  <a:cubicBezTo>
                    <a:pt x="1786" y="72"/>
                    <a:pt x="1703" y="0"/>
                    <a:pt x="1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275;p60">
              <a:extLst>
                <a:ext uri="{FF2B5EF4-FFF2-40B4-BE49-F238E27FC236}">
                  <a16:creationId xmlns:a16="http://schemas.microsoft.com/office/drawing/2014/main" id="{F8B66BB7-8B37-00E6-D1BB-4ABE14709F5E}"/>
                </a:ext>
              </a:extLst>
            </p:cNvPr>
            <p:cNvSpPr/>
            <p:nvPr/>
          </p:nvSpPr>
          <p:spPr>
            <a:xfrm>
              <a:off x="6745193" y="4447353"/>
              <a:ext cx="69465" cy="13955"/>
            </a:xfrm>
            <a:custGeom>
              <a:avLst/>
              <a:gdLst/>
              <a:ahLst/>
              <a:cxnLst/>
              <a:rect l="l" t="t" r="r" b="b"/>
              <a:pathLst>
                <a:path w="1787" h="359" extrusionOk="0">
                  <a:moveTo>
                    <a:pt x="179" y="1"/>
                  </a:moveTo>
                  <a:cubicBezTo>
                    <a:pt x="95" y="1"/>
                    <a:pt x="0" y="72"/>
                    <a:pt x="0" y="179"/>
                  </a:cubicBezTo>
                  <a:cubicBezTo>
                    <a:pt x="0" y="287"/>
                    <a:pt x="72" y="358"/>
                    <a:pt x="179" y="358"/>
                  </a:cubicBezTo>
                  <a:lnTo>
                    <a:pt x="1608" y="358"/>
                  </a:lnTo>
                  <a:cubicBezTo>
                    <a:pt x="1703" y="358"/>
                    <a:pt x="1786" y="287"/>
                    <a:pt x="1786" y="179"/>
                  </a:cubicBezTo>
                  <a:cubicBezTo>
                    <a:pt x="1774" y="72"/>
                    <a:pt x="1703"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276;p60">
              <a:extLst>
                <a:ext uri="{FF2B5EF4-FFF2-40B4-BE49-F238E27FC236}">
                  <a16:creationId xmlns:a16="http://schemas.microsoft.com/office/drawing/2014/main" id="{2BF863C7-35B3-5B98-11CE-BD596D7BFA9A}"/>
                </a:ext>
              </a:extLst>
            </p:cNvPr>
            <p:cNvSpPr/>
            <p:nvPr/>
          </p:nvSpPr>
          <p:spPr>
            <a:xfrm>
              <a:off x="6745193" y="4468189"/>
              <a:ext cx="69465" cy="13916"/>
            </a:xfrm>
            <a:custGeom>
              <a:avLst/>
              <a:gdLst/>
              <a:ahLst/>
              <a:cxnLst/>
              <a:rect l="l" t="t" r="r" b="b"/>
              <a:pathLst>
                <a:path w="1787" h="358" extrusionOk="0">
                  <a:moveTo>
                    <a:pt x="179" y="1"/>
                  </a:moveTo>
                  <a:cubicBezTo>
                    <a:pt x="95" y="1"/>
                    <a:pt x="0" y="72"/>
                    <a:pt x="0" y="179"/>
                  </a:cubicBezTo>
                  <a:cubicBezTo>
                    <a:pt x="0" y="263"/>
                    <a:pt x="72" y="358"/>
                    <a:pt x="179" y="358"/>
                  </a:cubicBezTo>
                  <a:lnTo>
                    <a:pt x="1608" y="358"/>
                  </a:lnTo>
                  <a:cubicBezTo>
                    <a:pt x="1703" y="358"/>
                    <a:pt x="1786" y="286"/>
                    <a:pt x="1786" y="179"/>
                  </a:cubicBezTo>
                  <a:cubicBezTo>
                    <a:pt x="1774" y="72"/>
                    <a:pt x="1703"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277;p60">
              <a:extLst>
                <a:ext uri="{FF2B5EF4-FFF2-40B4-BE49-F238E27FC236}">
                  <a16:creationId xmlns:a16="http://schemas.microsoft.com/office/drawing/2014/main" id="{F7E04540-320A-05D3-41DC-83044FCFA293}"/>
                </a:ext>
              </a:extLst>
            </p:cNvPr>
            <p:cNvSpPr/>
            <p:nvPr/>
          </p:nvSpPr>
          <p:spPr>
            <a:xfrm>
              <a:off x="6684551" y="4528830"/>
              <a:ext cx="83809" cy="83809"/>
            </a:xfrm>
            <a:custGeom>
              <a:avLst/>
              <a:gdLst/>
              <a:ahLst/>
              <a:cxnLst/>
              <a:rect l="l" t="t" r="r" b="b"/>
              <a:pathLst>
                <a:path w="2156" h="2156" extrusionOk="0">
                  <a:moveTo>
                    <a:pt x="1084" y="0"/>
                  </a:moveTo>
                  <a:cubicBezTo>
                    <a:pt x="489" y="0"/>
                    <a:pt x="0" y="489"/>
                    <a:pt x="0" y="1084"/>
                  </a:cubicBezTo>
                  <a:cubicBezTo>
                    <a:pt x="0" y="1322"/>
                    <a:pt x="72" y="1548"/>
                    <a:pt x="227" y="1739"/>
                  </a:cubicBezTo>
                  <a:cubicBezTo>
                    <a:pt x="263" y="1782"/>
                    <a:pt x="313" y="1808"/>
                    <a:pt x="365" y="1808"/>
                  </a:cubicBezTo>
                  <a:cubicBezTo>
                    <a:pt x="398" y="1808"/>
                    <a:pt x="432" y="1798"/>
                    <a:pt x="465" y="1774"/>
                  </a:cubicBezTo>
                  <a:cubicBezTo>
                    <a:pt x="536" y="1715"/>
                    <a:pt x="548" y="1608"/>
                    <a:pt x="489" y="1536"/>
                  </a:cubicBezTo>
                  <a:cubicBezTo>
                    <a:pt x="381" y="1405"/>
                    <a:pt x="346" y="1251"/>
                    <a:pt x="346" y="1084"/>
                  </a:cubicBezTo>
                  <a:cubicBezTo>
                    <a:pt x="346" y="679"/>
                    <a:pt x="667" y="358"/>
                    <a:pt x="1072" y="358"/>
                  </a:cubicBezTo>
                  <a:cubicBezTo>
                    <a:pt x="1477" y="358"/>
                    <a:pt x="1798" y="691"/>
                    <a:pt x="1798" y="1084"/>
                  </a:cubicBezTo>
                  <a:cubicBezTo>
                    <a:pt x="1798" y="1322"/>
                    <a:pt x="1679" y="1560"/>
                    <a:pt x="1477" y="1703"/>
                  </a:cubicBezTo>
                  <a:cubicBezTo>
                    <a:pt x="1453" y="1703"/>
                    <a:pt x="1453" y="1715"/>
                    <a:pt x="1441" y="1715"/>
                  </a:cubicBezTo>
                  <a:lnTo>
                    <a:pt x="1429" y="1715"/>
                  </a:lnTo>
                  <a:lnTo>
                    <a:pt x="1417" y="1727"/>
                  </a:lnTo>
                  <a:lnTo>
                    <a:pt x="1394" y="1727"/>
                  </a:lnTo>
                  <a:cubicBezTo>
                    <a:pt x="1382" y="1727"/>
                    <a:pt x="1382" y="1739"/>
                    <a:pt x="1370" y="1739"/>
                  </a:cubicBezTo>
                  <a:cubicBezTo>
                    <a:pt x="1358" y="1739"/>
                    <a:pt x="1358" y="1762"/>
                    <a:pt x="1334" y="1762"/>
                  </a:cubicBezTo>
                  <a:lnTo>
                    <a:pt x="1322" y="1762"/>
                  </a:lnTo>
                  <a:cubicBezTo>
                    <a:pt x="1322" y="1762"/>
                    <a:pt x="1310" y="1762"/>
                    <a:pt x="1310" y="1774"/>
                  </a:cubicBezTo>
                  <a:lnTo>
                    <a:pt x="1298" y="1774"/>
                  </a:lnTo>
                  <a:cubicBezTo>
                    <a:pt x="1274" y="1774"/>
                    <a:pt x="1274" y="1774"/>
                    <a:pt x="1263" y="1786"/>
                  </a:cubicBezTo>
                  <a:cubicBezTo>
                    <a:pt x="1251" y="1786"/>
                    <a:pt x="1251" y="1786"/>
                    <a:pt x="1239" y="1798"/>
                  </a:cubicBezTo>
                  <a:lnTo>
                    <a:pt x="798" y="1798"/>
                  </a:lnTo>
                  <a:cubicBezTo>
                    <a:pt x="786" y="1798"/>
                    <a:pt x="786" y="1798"/>
                    <a:pt x="774" y="1786"/>
                  </a:cubicBezTo>
                  <a:cubicBezTo>
                    <a:pt x="762" y="1786"/>
                    <a:pt x="762" y="1786"/>
                    <a:pt x="739" y="1774"/>
                  </a:cubicBezTo>
                  <a:lnTo>
                    <a:pt x="727" y="1774"/>
                  </a:lnTo>
                  <a:cubicBezTo>
                    <a:pt x="708" y="1766"/>
                    <a:pt x="688" y="1763"/>
                    <a:pt x="668" y="1763"/>
                  </a:cubicBezTo>
                  <a:cubicBezTo>
                    <a:pt x="599" y="1763"/>
                    <a:pt x="528" y="1808"/>
                    <a:pt x="501" y="1882"/>
                  </a:cubicBezTo>
                  <a:cubicBezTo>
                    <a:pt x="477" y="1965"/>
                    <a:pt x="524" y="2072"/>
                    <a:pt x="608" y="2096"/>
                  </a:cubicBezTo>
                  <a:lnTo>
                    <a:pt x="620" y="2096"/>
                  </a:lnTo>
                  <a:cubicBezTo>
                    <a:pt x="643" y="2096"/>
                    <a:pt x="655" y="2120"/>
                    <a:pt x="667" y="2120"/>
                  </a:cubicBezTo>
                  <a:cubicBezTo>
                    <a:pt x="679" y="2120"/>
                    <a:pt x="703" y="2132"/>
                    <a:pt x="715" y="2132"/>
                  </a:cubicBezTo>
                  <a:lnTo>
                    <a:pt x="727" y="2132"/>
                  </a:lnTo>
                  <a:cubicBezTo>
                    <a:pt x="739" y="2132"/>
                    <a:pt x="762" y="2132"/>
                    <a:pt x="762" y="2143"/>
                  </a:cubicBezTo>
                  <a:lnTo>
                    <a:pt x="774" y="2143"/>
                  </a:lnTo>
                  <a:cubicBezTo>
                    <a:pt x="786" y="2143"/>
                    <a:pt x="798" y="2143"/>
                    <a:pt x="822" y="2155"/>
                  </a:cubicBezTo>
                  <a:lnTo>
                    <a:pt x="1132" y="2155"/>
                  </a:lnTo>
                  <a:cubicBezTo>
                    <a:pt x="1143" y="2155"/>
                    <a:pt x="1155" y="2155"/>
                    <a:pt x="1179" y="2143"/>
                  </a:cubicBezTo>
                  <a:lnTo>
                    <a:pt x="1191" y="2143"/>
                  </a:lnTo>
                  <a:cubicBezTo>
                    <a:pt x="1203" y="2143"/>
                    <a:pt x="1215" y="2143"/>
                    <a:pt x="1215" y="2132"/>
                  </a:cubicBezTo>
                  <a:lnTo>
                    <a:pt x="1227" y="2132"/>
                  </a:lnTo>
                  <a:cubicBezTo>
                    <a:pt x="1251" y="2132"/>
                    <a:pt x="1263" y="2120"/>
                    <a:pt x="1274" y="2120"/>
                  </a:cubicBezTo>
                  <a:cubicBezTo>
                    <a:pt x="1286" y="2120"/>
                    <a:pt x="1310" y="2096"/>
                    <a:pt x="1322" y="2096"/>
                  </a:cubicBezTo>
                  <a:lnTo>
                    <a:pt x="1334" y="2096"/>
                  </a:lnTo>
                  <a:cubicBezTo>
                    <a:pt x="1346" y="2096"/>
                    <a:pt x="1346" y="2084"/>
                    <a:pt x="1370" y="2084"/>
                  </a:cubicBezTo>
                  <a:lnTo>
                    <a:pt x="1382" y="2084"/>
                  </a:lnTo>
                  <a:cubicBezTo>
                    <a:pt x="1394" y="2084"/>
                    <a:pt x="1405" y="2072"/>
                    <a:pt x="1429" y="2072"/>
                  </a:cubicBezTo>
                  <a:cubicBezTo>
                    <a:pt x="1441" y="2072"/>
                    <a:pt x="1453" y="2060"/>
                    <a:pt x="1465" y="2060"/>
                  </a:cubicBezTo>
                  <a:lnTo>
                    <a:pt x="1489" y="2060"/>
                  </a:lnTo>
                  <a:cubicBezTo>
                    <a:pt x="1501" y="2060"/>
                    <a:pt x="1501" y="2036"/>
                    <a:pt x="1513" y="2036"/>
                  </a:cubicBezTo>
                  <a:lnTo>
                    <a:pt x="1524" y="2036"/>
                  </a:lnTo>
                  <a:cubicBezTo>
                    <a:pt x="1548" y="2024"/>
                    <a:pt x="1560" y="2024"/>
                    <a:pt x="1572" y="2013"/>
                  </a:cubicBezTo>
                  <a:cubicBezTo>
                    <a:pt x="1870" y="1798"/>
                    <a:pt x="2048" y="1477"/>
                    <a:pt x="2048" y="1120"/>
                  </a:cubicBezTo>
                  <a:cubicBezTo>
                    <a:pt x="2156" y="477"/>
                    <a:pt x="1679" y="0"/>
                    <a:pt x="1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6249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4B558E-01EE-24FB-D11F-96E785D2FDFB}"/>
              </a:ext>
            </a:extLst>
          </p:cNvPr>
          <p:cNvSpPr>
            <a:spLocks noGrp="1"/>
          </p:cNvSpPr>
          <p:nvPr>
            <p:ph type="ctrTitle"/>
          </p:nvPr>
        </p:nvSpPr>
        <p:spPr>
          <a:xfrm>
            <a:off x="618825" y="411675"/>
            <a:ext cx="6045446" cy="577800"/>
          </a:xfrm>
        </p:spPr>
        <p:txBody>
          <a:bodyPr/>
          <a:lstStyle/>
          <a:p>
            <a:r>
              <a:rPr lang="en-US" dirty="0"/>
              <a:t>Visualization - Distribution</a:t>
            </a:r>
            <a:endParaRPr lang="en-ID" dirty="0"/>
          </a:p>
        </p:txBody>
      </p:sp>
      <p:pic>
        <p:nvPicPr>
          <p:cNvPr id="9" name="Picture 8">
            <a:extLst>
              <a:ext uri="{FF2B5EF4-FFF2-40B4-BE49-F238E27FC236}">
                <a16:creationId xmlns:a16="http://schemas.microsoft.com/office/drawing/2014/main" id="{841C84D4-EF85-9358-C861-310A36C4D3CF}"/>
              </a:ext>
            </a:extLst>
          </p:cNvPr>
          <p:cNvPicPr>
            <a:picLocks noChangeAspect="1"/>
          </p:cNvPicPr>
          <p:nvPr/>
        </p:nvPicPr>
        <p:blipFill>
          <a:blip r:embed="rId2"/>
          <a:stretch>
            <a:fillRect/>
          </a:stretch>
        </p:blipFill>
        <p:spPr>
          <a:xfrm>
            <a:off x="160329" y="891152"/>
            <a:ext cx="4659643" cy="3549112"/>
          </a:xfrm>
          <a:prstGeom prst="rect">
            <a:avLst/>
          </a:prstGeom>
        </p:spPr>
      </p:pic>
      <p:pic>
        <p:nvPicPr>
          <p:cNvPr id="11" name="Picture 10">
            <a:extLst>
              <a:ext uri="{FF2B5EF4-FFF2-40B4-BE49-F238E27FC236}">
                <a16:creationId xmlns:a16="http://schemas.microsoft.com/office/drawing/2014/main" id="{559DEA90-D7CE-E9FA-132F-55F22040E0FC}"/>
              </a:ext>
            </a:extLst>
          </p:cNvPr>
          <p:cNvPicPr>
            <a:picLocks noChangeAspect="1"/>
          </p:cNvPicPr>
          <p:nvPr/>
        </p:nvPicPr>
        <p:blipFill>
          <a:blip r:embed="rId3"/>
          <a:stretch>
            <a:fillRect/>
          </a:stretch>
        </p:blipFill>
        <p:spPr>
          <a:xfrm>
            <a:off x="5098942" y="891152"/>
            <a:ext cx="3954739" cy="3549112"/>
          </a:xfrm>
          <a:prstGeom prst="rect">
            <a:avLst/>
          </a:prstGeom>
        </p:spPr>
      </p:pic>
    </p:spTree>
    <p:extLst>
      <p:ext uri="{BB962C8B-B14F-4D97-AF65-F5344CB8AC3E}">
        <p14:creationId xmlns:p14="http://schemas.microsoft.com/office/powerpoint/2010/main" val="1622385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4B558E-01EE-24FB-D11F-96E785D2FDFB}"/>
              </a:ext>
            </a:extLst>
          </p:cNvPr>
          <p:cNvSpPr>
            <a:spLocks noGrp="1"/>
          </p:cNvSpPr>
          <p:nvPr>
            <p:ph type="ctrTitle"/>
          </p:nvPr>
        </p:nvSpPr>
        <p:spPr>
          <a:xfrm>
            <a:off x="618825" y="411675"/>
            <a:ext cx="5386768" cy="577800"/>
          </a:xfrm>
        </p:spPr>
        <p:txBody>
          <a:bodyPr/>
          <a:lstStyle/>
          <a:p>
            <a:r>
              <a:rPr lang="en-US" dirty="0"/>
              <a:t>Visualization - Outlier</a:t>
            </a:r>
            <a:endParaRPr lang="en-ID" dirty="0"/>
          </a:p>
        </p:txBody>
      </p:sp>
      <p:pic>
        <p:nvPicPr>
          <p:cNvPr id="4" name="Picture 3">
            <a:extLst>
              <a:ext uri="{FF2B5EF4-FFF2-40B4-BE49-F238E27FC236}">
                <a16:creationId xmlns:a16="http://schemas.microsoft.com/office/drawing/2014/main" id="{C82841C3-69B0-F432-20B6-F155C017FCED}"/>
              </a:ext>
            </a:extLst>
          </p:cNvPr>
          <p:cNvPicPr>
            <a:picLocks noChangeAspect="1"/>
          </p:cNvPicPr>
          <p:nvPr/>
        </p:nvPicPr>
        <p:blipFill>
          <a:blip r:embed="rId2"/>
          <a:stretch>
            <a:fillRect/>
          </a:stretch>
        </p:blipFill>
        <p:spPr>
          <a:xfrm>
            <a:off x="209227" y="1148257"/>
            <a:ext cx="4440265" cy="1749926"/>
          </a:xfrm>
          <a:prstGeom prst="rect">
            <a:avLst/>
          </a:prstGeom>
        </p:spPr>
      </p:pic>
      <p:pic>
        <p:nvPicPr>
          <p:cNvPr id="6" name="Picture 5">
            <a:extLst>
              <a:ext uri="{FF2B5EF4-FFF2-40B4-BE49-F238E27FC236}">
                <a16:creationId xmlns:a16="http://schemas.microsoft.com/office/drawing/2014/main" id="{270CED9A-5701-C0F3-B24A-0474849D7EB4}"/>
              </a:ext>
            </a:extLst>
          </p:cNvPr>
          <p:cNvPicPr>
            <a:picLocks noChangeAspect="1"/>
          </p:cNvPicPr>
          <p:nvPr/>
        </p:nvPicPr>
        <p:blipFill>
          <a:blip r:embed="rId3"/>
          <a:stretch>
            <a:fillRect/>
          </a:stretch>
        </p:blipFill>
        <p:spPr>
          <a:xfrm>
            <a:off x="209227" y="3056964"/>
            <a:ext cx="3068664" cy="1749925"/>
          </a:xfrm>
          <a:prstGeom prst="rect">
            <a:avLst/>
          </a:prstGeom>
        </p:spPr>
      </p:pic>
      <p:pic>
        <p:nvPicPr>
          <p:cNvPr id="8" name="Picture 7">
            <a:extLst>
              <a:ext uri="{FF2B5EF4-FFF2-40B4-BE49-F238E27FC236}">
                <a16:creationId xmlns:a16="http://schemas.microsoft.com/office/drawing/2014/main" id="{FB1536A0-95DE-9D69-C2D7-F21E98325330}"/>
              </a:ext>
            </a:extLst>
          </p:cNvPr>
          <p:cNvPicPr>
            <a:picLocks noChangeAspect="1"/>
          </p:cNvPicPr>
          <p:nvPr/>
        </p:nvPicPr>
        <p:blipFill>
          <a:blip r:embed="rId4"/>
          <a:stretch>
            <a:fillRect/>
          </a:stretch>
        </p:blipFill>
        <p:spPr>
          <a:xfrm>
            <a:off x="6065804" y="1056139"/>
            <a:ext cx="2758419" cy="2000825"/>
          </a:xfrm>
          <a:prstGeom prst="rect">
            <a:avLst/>
          </a:prstGeom>
        </p:spPr>
      </p:pic>
      <p:grpSp>
        <p:nvGrpSpPr>
          <p:cNvPr id="10" name="Google Shape;1090;p38">
            <a:extLst>
              <a:ext uri="{FF2B5EF4-FFF2-40B4-BE49-F238E27FC236}">
                <a16:creationId xmlns:a16="http://schemas.microsoft.com/office/drawing/2014/main" id="{A80D5A32-F20E-BE0B-3CA6-1A8FE05898A2}"/>
              </a:ext>
            </a:extLst>
          </p:cNvPr>
          <p:cNvGrpSpPr/>
          <p:nvPr/>
        </p:nvGrpSpPr>
        <p:grpSpPr>
          <a:xfrm>
            <a:off x="5446438" y="3644101"/>
            <a:ext cx="373500" cy="373500"/>
            <a:chOff x="1372725" y="1912500"/>
            <a:chExt cx="373500" cy="373500"/>
          </a:xfrm>
        </p:grpSpPr>
        <p:sp>
          <p:nvSpPr>
            <p:cNvPr id="12" name="Google Shape;1091;p38">
              <a:extLst>
                <a:ext uri="{FF2B5EF4-FFF2-40B4-BE49-F238E27FC236}">
                  <a16:creationId xmlns:a16="http://schemas.microsoft.com/office/drawing/2014/main" id="{6B22584C-41E9-11B6-00AB-F6B2112FBFB2}"/>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92;p38">
              <a:extLst>
                <a:ext uri="{FF2B5EF4-FFF2-40B4-BE49-F238E27FC236}">
                  <a16:creationId xmlns:a16="http://schemas.microsoft.com/office/drawing/2014/main" id="{F95AB53F-732F-0292-4FC4-29CA1778639B}"/>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15">
            <a:extLst>
              <a:ext uri="{FF2B5EF4-FFF2-40B4-BE49-F238E27FC236}">
                <a16:creationId xmlns:a16="http://schemas.microsoft.com/office/drawing/2014/main" id="{15C4D930-63CC-CB49-B6CF-F765A8776A87}"/>
              </a:ext>
            </a:extLst>
          </p:cNvPr>
          <p:cNvSpPr/>
          <p:nvPr/>
        </p:nvSpPr>
        <p:spPr>
          <a:xfrm>
            <a:off x="3517223" y="3638782"/>
            <a:ext cx="1154624" cy="384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Boxplot</a:t>
            </a:r>
            <a:endParaRPr lang="en-ID" dirty="0"/>
          </a:p>
        </p:txBody>
      </p:sp>
      <p:cxnSp>
        <p:nvCxnSpPr>
          <p:cNvPr id="18" name="Straight Arrow Connector 17">
            <a:extLst>
              <a:ext uri="{FF2B5EF4-FFF2-40B4-BE49-F238E27FC236}">
                <a16:creationId xmlns:a16="http://schemas.microsoft.com/office/drawing/2014/main" id="{93FD2047-2706-F607-323A-1D24BB002D9C}"/>
              </a:ext>
            </a:extLst>
          </p:cNvPr>
          <p:cNvCxnSpPr>
            <a:stCxn id="13" idx="2"/>
            <a:endCxn id="16" idx="3"/>
          </p:cNvCxnSpPr>
          <p:nvPr/>
        </p:nvCxnSpPr>
        <p:spPr>
          <a:xfrm flipH="1">
            <a:off x="4671847" y="3830851"/>
            <a:ext cx="7745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EB305EB-731D-2012-9D95-4A93CF87D7CE}"/>
              </a:ext>
            </a:extLst>
          </p:cNvPr>
          <p:cNvSpPr/>
          <p:nvPr/>
        </p:nvSpPr>
        <p:spPr>
          <a:xfrm>
            <a:off x="6594529" y="3638782"/>
            <a:ext cx="1402597" cy="384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 of Outlier</a:t>
            </a:r>
            <a:endParaRPr lang="en-ID" dirty="0"/>
          </a:p>
        </p:txBody>
      </p:sp>
      <p:cxnSp>
        <p:nvCxnSpPr>
          <p:cNvPr id="22" name="Straight Arrow Connector 21">
            <a:extLst>
              <a:ext uri="{FF2B5EF4-FFF2-40B4-BE49-F238E27FC236}">
                <a16:creationId xmlns:a16="http://schemas.microsoft.com/office/drawing/2014/main" id="{C1007276-0690-3ABC-81F4-811099D858D1}"/>
              </a:ext>
            </a:extLst>
          </p:cNvPr>
          <p:cNvCxnSpPr>
            <a:stCxn id="13" idx="6"/>
            <a:endCxn id="19" idx="1"/>
          </p:cNvCxnSpPr>
          <p:nvPr/>
        </p:nvCxnSpPr>
        <p:spPr>
          <a:xfrm>
            <a:off x="5819938" y="3830851"/>
            <a:ext cx="7745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8BFA30-E56C-9A2B-3345-C24C409539CE}"/>
              </a:ext>
            </a:extLst>
          </p:cNvPr>
          <p:cNvCxnSpPr>
            <a:stCxn id="16" idx="0"/>
          </p:cNvCxnSpPr>
          <p:nvPr/>
        </p:nvCxnSpPr>
        <p:spPr>
          <a:xfrm flipV="1">
            <a:off x="4094535" y="2898183"/>
            <a:ext cx="0" cy="740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3B44A6-FC1D-DFF6-0DC9-364AAB95BEAA}"/>
              </a:ext>
            </a:extLst>
          </p:cNvPr>
          <p:cNvCxnSpPr>
            <a:stCxn id="16" idx="1"/>
          </p:cNvCxnSpPr>
          <p:nvPr/>
        </p:nvCxnSpPr>
        <p:spPr>
          <a:xfrm flipH="1">
            <a:off x="3277891" y="3830851"/>
            <a:ext cx="2393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4520843-AB25-A99A-C44B-6A49D2A889C6}"/>
              </a:ext>
            </a:extLst>
          </p:cNvPr>
          <p:cNvCxnSpPr>
            <a:stCxn id="19" idx="0"/>
          </p:cNvCxnSpPr>
          <p:nvPr/>
        </p:nvCxnSpPr>
        <p:spPr>
          <a:xfrm flipH="1" flipV="1">
            <a:off x="7295827" y="3056964"/>
            <a:ext cx="1" cy="5818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439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46B96C-3837-CEC0-D563-E10FCF2E6E1F}"/>
              </a:ext>
            </a:extLst>
          </p:cNvPr>
          <p:cNvSpPr>
            <a:spLocks noGrp="1"/>
          </p:cNvSpPr>
          <p:nvPr>
            <p:ph type="body" idx="1"/>
          </p:nvPr>
        </p:nvSpPr>
        <p:spPr>
          <a:xfrm>
            <a:off x="1712562" y="2327539"/>
            <a:ext cx="4680487" cy="317140"/>
          </a:xfrm>
        </p:spPr>
        <p:txBody>
          <a:bodyPr/>
          <a:lstStyle/>
          <a:p>
            <a:pPr marL="114300" indent="0" algn="ctr">
              <a:buNone/>
            </a:pPr>
            <a:r>
              <a:rPr lang="en-US" sz="1800" b="1" dirty="0">
                <a:solidFill>
                  <a:schemeClr val="bg1"/>
                </a:solidFill>
                <a:latin typeface="Share Tech" panose="020B0604020202020204" charset="0"/>
                <a:cs typeface="Sora" panose="020B0604020202020204" charset="0"/>
              </a:rPr>
              <a:t>What are the characteristics of customers who make deposits?</a:t>
            </a:r>
          </a:p>
          <a:p>
            <a:pPr algn="ctr"/>
            <a:endParaRPr lang="en-ID" sz="1800" b="1" dirty="0">
              <a:solidFill>
                <a:schemeClr val="bg1"/>
              </a:solidFill>
              <a:latin typeface="Share Tech" panose="020B0604020202020204" charset="0"/>
              <a:cs typeface="Sora" panose="020B0604020202020204" charset="0"/>
            </a:endParaRPr>
          </a:p>
          <a:p>
            <a:pPr marL="114300" indent="0" algn="ctr">
              <a:buNone/>
            </a:pPr>
            <a:endParaRPr lang="en-ID" dirty="0">
              <a:solidFill>
                <a:schemeClr val="bg1"/>
              </a:solidFill>
              <a:latin typeface="Share Tech" panose="020B0604020202020204" charset="0"/>
            </a:endParaRPr>
          </a:p>
        </p:txBody>
      </p:sp>
      <p:sp>
        <p:nvSpPr>
          <p:cNvPr id="3" name="Title 2">
            <a:extLst>
              <a:ext uri="{FF2B5EF4-FFF2-40B4-BE49-F238E27FC236}">
                <a16:creationId xmlns:a16="http://schemas.microsoft.com/office/drawing/2014/main" id="{0114E6C8-AFBA-5BA2-D5F5-50E0A31AFD52}"/>
              </a:ext>
            </a:extLst>
          </p:cNvPr>
          <p:cNvSpPr>
            <a:spLocks noGrp="1"/>
          </p:cNvSpPr>
          <p:nvPr>
            <p:ph type="ctrTitle"/>
          </p:nvPr>
        </p:nvSpPr>
        <p:spPr>
          <a:xfrm>
            <a:off x="2455374" y="1908309"/>
            <a:ext cx="3743948" cy="577800"/>
          </a:xfrm>
        </p:spPr>
        <p:txBody>
          <a:bodyPr/>
          <a:lstStyle/>
          <a:p>
            <a:r>
              <a:rPr lang="en-US" dirty="0"/>
              <a:t>Answer </a:t>
            </a:r>
            <a:r>
              <a:rPr lang="en-US" dirty="0">
                <a:solidFill>
                  <a:schemeClr val="accent2"/>
                </a:solidFill>
              </a:rPr>
              <a:t>Sub-Problem</a:t>
            </a:r>
            <a:r>
              <a:rPr lang="en-US" dirty="0"/>
              <a:t> </a:t>
            </a:r>
            <a:endParaRPr lang="en-ID" dirty="0"/>
          </a:p>
        </p:txBody>
      </p:sp>
      <p:pic>
        <p:nvPicPr>
          <p:cNvPr id="5" name="Picture 4">
            <a:extLst>
              <a:ext uri="{FF2B5EF4-FFF2-40B4-BE49-F238E27FC236}">
                <a16:creationId xmlns:a16="http://schemas.microsoft.com/office/drawing/2014/main" id="{0C570005-C50F-964D-5029-B4CBCD2103EA}"/>
              </a:ext>
            </a:extLst>
          </p:cNvPr>
          <p:cNvPicPr>
            <a:picLocks noChangeAspect="1"/>
          </p:cNvPicPr>
          <p:nvPr/>
        </p:nvPicPr>
        <p:blipFill>
          <a:blip r:embed="rId2"/>
          <a:stretch>
            <a:fillRect/>
          </a:stretch>
        </p:blipFill>
        <p:spPr>
          <a:xfrm>
            <a:off x="6022061" y="2057993"/>
            <a:ext cx="2772942" cy="2772942"/>
          </a:xfrm>
          <a:prstGeom prst="rect">
            <a:avLst/>
          </a:prstGeom>
        </p:spPr>
      </p:pic>
    </p:spTree>
    <p:extLst>
      <p:ext uri="{BB962C8B-B14F-4D97-AF65-F5344CB8AC3E}">
        <p14:creationId xmlns:p14="http://schemas.microsoft.com/office/powerpoint/2010/main" val="87701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4B558E-01EE-24FB-D11F-96E785D2FDFB}"/>
              </a:ext>
            </a:extLst>
          </p:cNvPr>
          <p:cNvSpPr>
            <a:spLocks noGrp="1"/>
          </p:cNvSpPr>
          <p:nvPr>
            <p:ph type="ctrTitle"/>
          </p:nvPr>
        </p:nvSpPr>
        <p:spPr>
          <a:xfrm>
            <a:off x="618825" y="411675"/>
            <a:ext cx="5386768" cy="577800"/>
          </a:xfrm>
        </p:spPr>
        <p:txBody>
          <a:bodyPr/>
          <a:lstStyle/>
          <a:p>
            <a:r>
              <a:rPr lang="en-US" dirty="0" err="1"/>
              <a:t>Agrregation</a:t>
            </a:r>
            <a:r>
              <a:rPr lang="en-US" dirty="0"/>
              <a:t> - Median</a:t>
            </a:r>
            <a:endParaRPr lang="en-ID" dirty="0"/>
          </a:p>
        </p:txBody>
      </p:sp>
      <p:sp>
        <p:nvSpPr>
          <p:cNvPr id="2" name="TextBox 1">
            <a:extLst>
              <a:ext uri="{FF2B5EF4-FFF2-40B4-BE49-F238E27FC236}">
                <a16:creationId xmlns:a16="http://schemas.microsoft.com/office/drawing/2014/main" id="{D7483C74-0F04-C09C-DC62-B7397AA1C601}"/>
              </a:ext>
            </a:extLst>
          </p:cNvPr>
          <p:cNvSpPr txBox="1"/>
          <p:nvPr/>
        </p:nvSpPr>
        <p:spPr>
          <a:xfrm>
            <a:off x="618825" y="1123627"/>
            <a:ext cx="4265911" cy="307777"/>
          </a:xfrm>
          <a:prstGeom prst="rect">
            <a:avLst/>
          </a:prstGeom>
          <a:noFill/>
        </p:spPr>
        <p:txBody>
          <a:bodyPr wrap="none" rtlCol="0">
            <a:spAutoFit/>
          </a:bodyPr>
          <a:lstStyle/>
          <a:p>
            <a:r>
              <a:rPr lang="en-US" dirty="0">
                <a:solidFill>
                  <a:schemeClr val="bg1"/>
                </a:solidFill>
                <a:latin typeface="Maven Pro" panose="020B0604020202020204" charset="0"/>
              </a:rPr>
              <a:t>Because Distribution data is Skew </a:t>
            </a:r>
            <a:r>
              <a:rPr lang="en-US" dirty="0" err="1">
                <a:solidFill>
                  <a:schemeClr val="bg1"/>
                </a:solidFill>
                <a:latin typeface="Maven Pro" panose="020B0604020202020204" charset="0"/>
              </a:rPr>
              <a:t>Positif</a:t>
            </a:r>
            <a:r>
              <a:rPr lang="en-US" dirty="0">
                <a:solidFill>
                  <a:schemeClr val="bg1"/>
                </a:solidFill>
                <a:latin typeface="Maven Pro" panose="020B0604020202020204" charset="0"/>
              </a:rPr>
              <a:t> (Median)</a:t>
            </a:r>
            <a:endParaRPr lang="en-ID" dirty="0">
              <a:solidFill>
                <a:schemeClr val="bg1"/>
              </a:solidFill>
              <a:latin typeface="Maven Pro" panose="020B0604020202020204" charset="0"/>
            </a:endParaRPr>
          </a:p>
        </p:txBody>
      </p:sp>
      <p:pic>
        <p:nvPicPr>
          <p:cNvPr id="9" name="Picture 8">
            <a:extLst>
              <a:ext uri="{FF2B5EF4-FFF2-40B4-BE49-F238E27FC236}">
                <a16:creationId xmlns:a16="http://schemas.microsoft.com/office/drawing/2014/main" id="{1CA54316-1FE1-184F-1176-1DE0128FE616}"/>
              </a:ext>
            </a:extLst>
          </p:cNvPr>
          <p:cNvPicPr>
            <a:picLocks noChangeAspect="1"/>
          </p:cNvPicPr>
          <p:nvPr/>
        </p:nvPicPr>
        <p:blipFill>
          <a:blip r:embed="rId2"/>
          <a:stretch>
            <a:fillRect/>
          </a:stretch>
        </p:blipFill>
        <p:spPr>
          <a:xfrm>
            <a:off x="2113412" y="1652331"/>
            <a:ext cx="2697876" cy="1517866"/>
          </a:xfrm>
          <a:prstGeom prst="rect">
            <a:avLst/>
          </a:prstGeom>
        </p:spPr>
      </p:pic>
      <p:sp>
        <p:nvSpPr>
          <p:cNvPr id="11" name="Google Shape;1127;p39">
            <a:extLst>
              <a:ext uri="{FF2B5EF4-FFF2-40B4-BE49-F238E27FC236}">
                <a16:creationId xmlns:a16="http://schemas.microsoft.com/office/drawing/2014/main" id="{0EB5DD80-397B-6AA7-A0C0-BF3B123FEE7C}"/>
              </a:ext>
            </a:extLst>
          </p:cNvPr>
          <p:cNvSpPr/>
          <p:nvPr/>
        </p:nvSpPr>
        <p:spPr>
          <a:xfrm>
            <a:off x="1861412" y="1431404"/>
            <a:ext cx="252000" cy="25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28;p39">
            <a:extLst>
              <a:ext uri="{FF2B5EF4-FFF2-40B4-BE49-F238E27FC236}">
                <a16:creationId xmlns:a16="http://schemas.microsoft.com/office/drawing/2014/main" id="{C73A8D2B-F1AD-94D0-2378-1519CED96264}"/>
              </a:ext>
            </a:extLst>
          </p:cNvPr>
          <p:cNvSpPr/>
          <p:nvPr/>
        </p:nvSpPr>
        <p:spPr>
          <a:xfrm>
            <a:off x="6970146" y="4281227"/>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Picture 24">
            <a:extLst>
              <a:ext uri="{FF2B5EF4-FFF2-40B4-BE49-F238E27FC236}">
                <a16:creationId xmlns:a16="http://schemas.microsoft.com/office/drawing/2014/main" id="{ED785C1B-B039-79A8-D5B5-B2356007F9D8}"/>
              </a:ext>
            </a:extLst>
          </p:cNvPr>
          <p:cNvPicPr>
            <a:picLocks noChangeAspect="1"/>
          </p:cNvPicPr>
          <p:nvPr/>
        </p:nvPicPr>
        <p:blipFill>
          <a:blip r:embed="rId3"/>
          <a:stretch>
            <a:fillRect/>
          </a:stretch>
        </p:blipFill>
        <p:spPr>
          <a:xfrm>
            <a:off x="4827021" y="3170197"/>
            <a:ext cx="2143125" cy="1534330"/>
          </a:xfrm>
          <a:prstGeom prst="rect">
            <a:avLst/>
          </a:prstGeom>
        </p:spPr>
      </p:pic>
      <p:sp>
        <p:nvSpPr>
          <p:cNvPr id="27" name="TextBox 26">
            <a:extLst>
              <a:ext uri="{FF2B5EF4-FFF2-40B4-BE49-F238E27FC236}">
                <a16:creationId xmlns:a16="http://schemas.microsoft.com/office/drawing/2014/main" id="{8D2185EC-2B05-0B70-6879-A1DA5D3E0417}"/>
              </a:ext>
            </a:extLst>
          </p:cNvPr>
          <p:cNvSpPr txBox="1"/>
          <p:nvPr/>
        </p:nvSpPr>
        <p:spPr>
          <a:xfrm>
            <a:off x="5175593" y="1636475"/>
            <a:ext cx="1980029" cy="954107"/>
          </a:xfrm>
          <a:prstGeom prst="rect">
            <a:avLst/>
          </a:prstGeom>
          <a:noFill/>
        </p:spPr>
        <p:txBody>
          <a:bodyPr wrap="none" rtlCol="0">
            <a:spAutoFit/>
          </a:bodyPr>
          <a:lstStyle/>
          <a:p>
            <a:r>
              <a:rPr lang="en-US" dirty="0">
                <a:solidFill>
                  <a:schemeClr val="bg1"/>
                </a:solidFill>
                <a:latin typeface="Maven Pro" panose="020B0604020202020204" charset="0"/>
              </a:rPr>
              <a:t>Median Output (Yes) :</a:t>
            </a:r>
          </a:p>
          <a:p>
            <a:r>
              <a:rPr lang="en-US" dirty="0">
                <a:solidFill>
                  <a:schemeClr val="bg1"/>
                </a:solidFill>
                <a:latin typeface="Maven Pro" panose="020B0604020202020204" charset="0"/>
              </a:rPr>
              <a:t>- Age = 38 </a:t>
            </a:r>
            <a:br>
              <a:rPr lang="en-US" dirty="0">
                <a:solidFill>
                  <a:schemeClr val="bg1"/>
                </a:solidFill>
                <a:latin typeface="Maven Pro" panose="020B0604020202020204" charset="0"/>
              </a:rPr>
            </a:br>
            <a:r>
              <a:rPr lang="en-US" dirty="0">
                <a:solidFill>
                  <a:schemeClr val="bg1"/>
                </a:solidFill>
                <a:latin typeface="Maven Pro" panose="020B0604020202020204" charset="0"/>
              </a:rPr>
              <a:t>- Duration = 429</a:t>
            </a:r>
          </a:p>
          <a:p>
            <a:r>
              <a:rPr lang="en-ID" dirty="0">
                <a:solidFill>
                  <a:schemeClr val="bg1"/>
                </a:solidFill>
                <a:latin typeface="Maven Pro" panose="020B0604020202020204" charset="0"/>
              </a:rPr>
              <a:t>- Balance = $755k</a:t>
            </a:r>
          </a:p>
        </p:txBody>
      </p:sp>
      <p:sp>
        <p:nvSpPr>
          <p:cNvPr id="28" name="TextBox 27">
            <a:extLst>
              <a:ext uri="{FF2B5EF4-FFF2-40B4-BE49-F238E27FC236}">
                <a16:creationId xmlns:a16="http://schemas.microsoft.com/office/drawing/2014/main" id="{D20160CF-07E6-EC9F-86C2-719ACAAD20B6}"/>
              </a:ext>
            </a:extLst>
          </p:cNvPr>
          <p:cNvSpPr txBox="1"/>
          <p:nvPr/>
        </p:nvSpPr>
        <p:spPr>
          <a:xfrm>
            <a:off x="2827961" y="3538770"/>
            <a:ext cx="1874231" cy="954107"/>
          </a:xfrm>
          <a:prstGeom prst="rect">
            <a:avLst/>
          </a:prstGeom>
          <a:noFill/>
        </p:spPr>
        <p:txBody>
          <a:bodyPr wrap="none" rtlCol="0">
            <a:spAutoFit/>
          </a:bodyPr>
          <a:lstStyle/>
          <a:p>
            <a:r>
              <a:rPr lang="en-US" dirty="0">
                <a:solidFill>
                  <a:schemeClr val="bg1"/>
                </a:solidFill>
                <a:latin typeface="Maven Pro" panose="020B0604020202020204" charset="0"/>
              </a:rPr>
              <a:t>Median Output (No):</a:t>
            </a:r>
          </a:p>
          <a:p>
            <a:r>
              <a:rPr lang="en-US" dirty="0">
                <a:solidFill>
                  <a:schemeClr val="bg1"/>
                </a:solidFill>
                <a:latin typeface="Maven Pro" panose="020B0604020202020204" charset="0"/>
              </a:rPr>
              <a:t>- Age = 39 </a:t>
            </a:r>
            <a:br>
              <a:rPr lang="en-US" dirty="0">
                <a:solidFill>
                  <a:schemeClr val="bg1"/>
                </a:solidFill>
                <a:latin typeface="Maven Pro" panose="020B0604020202020204" charset="0"/>
              </a:rPr>
            </a:br>
            <a:r>
              <a:rPr lang="en-US" dirty="0">
                <a:solidFill>
                  <a:schemeClr val="bg1"/>
                </a:solidFill>
                <a:latin typeface="Maven Pro" panose="020B0604020202020204" charset="0"/>
              </a:rPr>
              <a:t>- Duration = 416</a:t>
            </a:r>
          </a:p>
          <a:p>
            <a:r>
              <a:rPr lang="en-ID" dirty="0">
                <a:solidFill>
                  <a:schemeClr val="bg1"/>
                </a:solidFill>
                <a:latin typeface="Maven Pro" panose="020B0604020202020204" charset="0"/>
              </a:rPr>
              <a:t>- Balance = $164K</a:t>
            </a:r>
          </a:p>
        </p:txBody>
      </p:sp>
    </p:spTree>
    <p:extLst>
      <p:ext uri="{BB962C8B-B14F-4D97-AF65-F5344CB8AC3E}">
        <p14:creationId xmlns:p14="http://schemas.microsoft.com/office/powerpoint/2010/main" val="2830356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4B558E-01EE-24FB-D11F-96E785D2FDFB}"/>
              </a:ext>
            </a:extLst>
          </p:cNvPr>
          <p:cNvSpPr>
            <a:spLocks noGrp="1"/>
          </p:cNvSpPr>
          <p:nvPr>
            <p:ph type="ctrTitle"/>
          </p:nvPr>
        </p:nvSpPr>
        <p:spPr>
          <a:xfrm>
            <a:off x="618825" y="411675"/>
            <a:ext cx="5386768" cy="577800"/>
          </a:xfrm>
        </p:spPr>
        <p:txBody>
          <a:bodyPr/>
          <a:lstStyle/>
          <a:p>
            <a:r>
              <a:rPr lang="en-US" dirty="0" err="1"/>
              <a:t>Agrregation</a:t>
            </a:r>
            <a:r>
              <a:rPr lang="en-US" dirty="0"/>
              <a:t> - Grouping</a:t>
            </a:r>
            <a:endParaRPr lang="en-ID" dirty="0"/>
          </a:p>
        </p:txBody>
      </p:sp>
      <p:sp>
        <p:nvSpPr>
          <p:cNvPr id="21" name="Google Shape;1128;p39">
            <a:extLst>
              <a:ext uri="{FF2B5EF4-FFF2-40B4-BE49-F238E27FC236}">
                <a16:creationId xmlns:a16="http://schemas.microsoft.com/office/drawing/2014/main" id="{C73A8D2B-F1AD-94D0-2378-1519CED96264}"/>
              </a:ext>
            </a:extLst>
          </p:cNvPr>
          <p:cNvSpPr/>
          <p:nvPr/>
        </p:nvSpPr>
        <p:spPr>
          <a:xfrm>
            <a:off x="7987535" y="1126935"/>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8D2185EC-2B05-0B70-6879-A1DA5D3E0417}"/>
              </a:ext>
            </a:extLst>
          </p:cNvPr>
          <p:cNvSpPr txBox="1"/>
          <p:nvPr/>
        </p:nvSpPr>
        <p:spPr>
          <a:xfrm>
            <a:off x="4883409" y="1687694"/>
            <a:ext cx="4701928" cy="2092881"/>
          </a:xfrm>
          <a:prstGeom prst="rect">
            <a:avLst/>
          </a:prstGeom>
          <a:noFill/>
        </p:spPr>
        <p:txBody>
          <a:bodyPr wrap="square" rtlCol="0">
            <a:spAutoFit/>
          </a:bodyPr>
          <a:lstStyle/>
          <a:p>
            <a:pPr rtl="0"/>
            <a:r>
              <a:rPr lang="en-US" sz="1000" dirty="0">
                <a:solidFill>
                  <a:schemeClr val="bg1"/>
                </a:solidFill>
                <a:latin typeface="Maven Pro" panose="020B0604020202020204" charset="0"/>
                <a:cs typeface="Sora" panose="020B0604020202020204" charset="0"/>
              </a:rPr>
              <a:t>New Insight by 'Yes' condition:</a:t>
            </a:r>
          </a:p>
          <a:p>
            <a:pPr rtl="0"/>
            <a:r>
              <a:rPr lang="en-US" sz="1000" dirty="0">
                <a:solidFill>
                  <a:schemeClr val="accent2"/>
                </a:solidFill>
                <a:latin typeface="Maven Pro" panose="020B0604020202020204" charset="0"/>
                <a:cs typeface="Sora" panose="020B0604020202020204" charset="0"/>
              </a:rPr>
              <a:t>Background:</a:t>
            </a:r>
          </a:p>
          <a:p>
            <a:pPr rtl="0"/>
            <a:r>
              <a:rPr lang="en-US" sz="1000" dirty="0">
                <a:solidFill>
                  <a:schemeClr val="bg1"/>
                </a:solidFill>
                <a:latin typeface="Maven Pro" panose="020B0604020202020204" charset="0"/>
                <a:cs typeface="Sora" panose="020B0604020202020204" charset="0"/>
              </a:rPr>
              <a:t>- sum of 'yes' condition for job the highest is '</a:t>
            </a:r>
            <a:r>
              <a:rPr lang="en-US" sz="1000" dirty="0" err="1">
                <a:solidFill>
                  <a:schemeClr val="bg1"/>
                </a:solidFill>
                <a:latin typeface="Maven Pro" panose="020B0604020202020204" charset="0"/>
                <a:cs typeface="Sora" panose="020B0604020202020204" charset="0"/>
              </a:rPr>
              <a:t>Manajemen</a:t>
            </a:r>
            <a:r>
              <a:rPr lang="en-US" sz="1000" dirty="0">
                <a:solidFill>
                  <a:schemeClr val="bg1"/>
                </a:solidFill>
                <a:latin typeface="Maven Pro" panose="020B0604020202020204" charset="0"/>
                <a:cs typeface="Sora" panose="020B0604020202020204" charset="0"/>
              </a:rPr>
              <a:t>’</a:t>
            </a:r>
          </a:p>
          <a:p>
            <a:pPr rtl="0"/>
            <a:r>
              <a:rPr lang="en-US" sz="1000" dirty="0">
                <a:solidFill>
                  <a:schemeClr val="bg1"/>
                </a:solidFill>
                <a:latin typeface="Maven Pro" panose="020B0604020202020204" charset="0"/>
                <a:cs typeface="Sora" panose="020B0604020202020204" charset="0"/>
              </a:rPr>
              <a:t>- sum of 'yes' condition for marital the highest is 'married’</a:t>
            </a:r>
          </a:p>
          <a:p>
            <a:pPr rtl="0"/>
            <a:r>
              <a:rPr lang="en-US" sz="1000" dirty="0">
                <a:solidFill>
                  <a:schemeClr val="bg1"/>
                </a:solidFill>
                <a:latin typeface="Maven Pro" panose="020B0604020202020204" charset="0"/>
                <a:cs typeface="Sora" panose="020B0604020202020204" charset="0"/>
              </a:rPr>
              <a:t>- sum of 'yes' condition for education the highest is 'secondary’</a:t>
            </a:r>
          </a:p>
          <a:p>
            <a:pPr rtl="0"/>
            <a:r>
              <a:rPr lang="en-US" sz="1000" dirty="0">
                <a:solidFill>
                  <a:schemeClr val="accent2"/>
                </a:solidFill>
                <a:latin typeface="Maven Pro" panose="020B0604020202020204" charset="0"/>
                <a:cs typeface="Sora" panose="020B0604020202020204" charset="0"/>
              </a:rPr>
              <a:t>Dependent:</a:t>
            </a:r>
          </a:p>
          <a:p>
            <a:pPr rtl="0"/>
            <a:r>
              <a:rPr lang="en-US" sz="1000" dirty="0">
                <a:solidFill>
                  <a:schemeClr val="bg1"/>
                </a:solidFill>
                <a:latin typeface="Maven Pro" panose="020B0604020202020204" charset="0"/>
                <a:cs typeface="Sora" panose="020B0604020202020204" charset="0"/>
              </a:rPr>
              <a:t>- sum of 'yes' condition for default the highest is 'no’</a:t>
            </a:r>
          </a:p>
          <a:p>
            <a:pPr rtl="0"/>
            <a:r>
              <a:rPr lang="en-US" sz="1000" dirty="0">
                <a:solidFill>
                  <a:schemeClr val="bg1"/>
                </a:solidFill>
                <a:latin typeface="Maven Pro" panose="020B0604020202020204" charset="0"/>
                <a:cs typeface="Sora" panose="020B0604020202020204" charset="0"/>
              </a:rPr>
              <a:t>- sum of 'yes' condition for housing the highest is 'no’</a:t>
            </a:r>
          </a:p>
          <a:p>
            <a:pPr rtl="0"/>
            <a:r>
              <a:rPr lang="en-US" sz="1000" dirty="0">
                <a:solidFill>
                  <a:schemeClr val="bg1"/>
                </a:solidFill>
                <a:latin typeface="Maven Pro" panose="020B0604020202020204" charset="0"/>
                <a:cs typeface="Sora" panose="020B0604020202020204" charset="0"/>
              </a:rPr>
              <a:t>- sum of 'yes' condition for loan the loan is ‘no’</a:t>
            </a:r>
          </a:p>
          <a:p>
            <a:pPr rtl="0"/>
            <a:r>
              <a:rPr lang="en-US" sz="1000" dirty="0">
                <a:solidFill>
                  <a:schemeClr val="accent2"/>
                </a:solidFill>
                <a:latin typeface="Maven Pro" panose="020B0604020202020204" charset="0"/>
                <a:cs typeface="Sora" panose="020B0604020202020204" charset="0"/>
              </a:rPr>
              <a:t>Contact:</a:t>
            </a:r>
          </a:p>
          <a:p>
            <a:pPr rtl="0"/>
            <a:r>
              <a:rPr lang="en-US" sz="1000" dirty="0">
                <a:solidFill>
                  <a:schemeClr val="bg1"/>
                </a:solidFill>
                <a:latin typeface="Maven Pro" panose="020B0604020202020204" charset="0"/>
                <a:cs typeface="Sora" panose="020B0604020202020204" charset="0"/>
              </a:rPr>
              <a:t>- sum of 'yes' condition for contact the contact is '</a:t>
            </a:r>
            <a:r>
              <a:rPr lang="en-US" sz="1000" dirty="0" err="1">
                <a:solidFill>
                  <a:schemeClr val="bg1"/>
                </a:solidFill>
                <a:latin typeface="Maven Pro" panose="020B0604020202020204" charset="0"/>
                <a:cs typeface="Sora" panose="020B0604020202020204" charset="0"/>
              </a:rPr>
              <a:t>celluler</a:t>
            </a:r>
            <a:r>
              <a:rPr lang="en-US" sz="1000" dirty="0">
                <a:solidFill>
                  <a:schemeClr val="bg1"/>
                </a:solidFill>
                <a:latin typeface="Maven Pro" panose="020B0604020202020204" charset="0"/>
                <a:cs typeface="Sora" panose="020B0604020202020204" charset="0"/>
              </a:rPr>
              <a:t>’</a:t>
            </a:r>
          </a:p>
          <a:p>
            <a:pPr rtl="0"/>
            <a:r>
              <a:rPr lang="en-US" sz="1000" dirty="0">
                <a:solidFill>
                  <a:schemeClr val="bg1"/>
                </a:solidFill>
                <a:latin typeface="Maven Pro" panose="020B0604020202020204" charset="0"/>
                <a:cs typeface="Sora" panose="020B0604020202020204" charset="0"/>
              </a:rPr>
              <a:t>- sum of 'yes' condition for </a:t>
            </a:r>
            <a:r>
              <a:rPr lang="en-US" sz="1000" dirty="0" err="1">
                <a:solidFill>
                  <a:schemeClr val="bg1"/>
                </a:solidFill>
                <a:latin typeface="Maven Pro" panose="020B0604020202020204" charset="0"/>
                <a:cs typeface="Sora" panose="020B0604020202020204" charset="0"/>
              </a:rPr>
              <a:t>poutcome</a:t>
            </a:r>
            <a:r>
              <a:rPr lang="en-US" sz="1000" dirty="0">
                <a:solidFill>
                  <a:schemeClr val="bg1"/>
                </a:solidFill>
                <a:latin typeface="Maven Pro" panose="020B0604020202020204" charset="0"/>
                <a:cs typeface="Sora" panose="020B0604020202020204" charset="0"/>
              </a:rPr>
              <a:t> the </a:t>
            </a:r>
            <a:r>
              <a:rPr lang="en-US" sz="1000" dirty="0" err="1">
                <a:solidFill>
                  <a:schemeClr val="bg1"/>
                </a:solidFill>
                <a:latin typeface="Maven Pro" panose="020B0604020202020204" charset="0"/>
                <a:cs typeface="Sora" panose="020B0604020202020204" charset="0"/>
              </a:rPr>
              <a:t>poutcome</a:t>
            </a:r>
            <a:r>
              <a:rPr lang="en-US" sz="1000" dirty="0">
                <a:solidFill>
                  <a:schemeClr val="bg1"/>
                </a:solidFill>
                <a:latin typeface="Maven Pro" panose="020B0604020202020204" charset="0"/>
                <a:cs typeface="Sora" panose="020B0604020202020204" charset="0"/>
              </a:rPr>
              <a:t> is '</a:t>
            </a:r>
            <a:r>
              <a:rPr lang="en-US" sz="1000" dirty="0" err="1">
                <a:solidFill>
                  <a:schemeClr val="bg1"/>
                </a:solidFill>
                <a:latin typeface="Maven Pro" panose="020B0604020202020204" charset="0"/>
                <a:cs typeface="Sora" panose="020B0604020202020204" charset="0"/>
              </a:rPr>
              <a:t>unkown</a:t>
            </a:r>
            <a:r>
              <a:rPr lang="en-US" sz="1000" dirty="0">
                <a:solidFill>
                  <a:schemeClr val="bg1"/>
                </a:solidFill>
                <a:latin typeface="Maven Pro" panose="020B0604020202020204" charset="0"/>
                <a:cs typeface="Sora" panose="020B0604020202020204" charset="0"/>
              </a:rPr>
              <a:t>’</a:t>
            </a:r>
          </a:p>
          <a:p>
            <a:pPr rtl="0"/>
            <a:r>
              <a:rPr lang="en-US" sz="1000" dirty="0">
                <a:solidFill>
                  <a:schemeClr val="bg1"/>
                </a:solidFill>
                <a:latin typeface="Maven Pro" panose="020B0604020202020204" charset="0"/>
                <a:cs typeface="Sora" panose="020B0604020202020204" charset="0"/>
              </a:rPr>
              <a:t>- sum of 'yes' condition for month the month is 'may'</a:t>
            </a:r>
          </a:p>
        </p:txBody>
      </p:sp>
      <p:sp>
        <p:nvSpPr>
          <p:cNvPr id="28" name="TextBox 27">
            <a:extLst>
              <a:ext uri="{FF2B5EF4-FFF2-40B4-BE49-F238E27FC236}">
                <a16:creationId xmlns:a16="http://schemas.microsoft.com/office/drawing/2014/main" id="{D20160CF-07E6-EC9F-86C2-719ACAAD20B6}"/>
              </a:ext>
            </a:extLst>
          </p:cNvPr>
          <p:cNvSpPr txBox="1"/>
          <p:nvPr/>
        </p:nvSpPr>
        <p:spPr>
          <a:xfrm>
            <a:off x="203580" y="1687694"/>
            <a:ext cx="3902030" cy="2246769"/>
          </a:xfrm>
          <a:prstGeom prst="rect">
            <a:avLst/>
          </a:prstGeom>
          <a:noFill/>
        </p:spPr>
        <p:txBody>
          <a:bodyPr wrap="square" rtlCol="0">
            <a:spAutoFit/>
          </a:bodyPr>
          <a:lstStyle/>
          <a:p>
            <a:pPr rtl="0"/>
            <a:r>
              <a:rPr lang="en-US" sz="1000" dirty="0">
                <a:solidFill>
                  <a:schemeClr val="bg1"/>
                </a:solidFill>
                <a:latin typeface="Maven Pro" panose="020B0604020202020204" charset="0"/>
                <a:cs typeface="Sora" panose="020B0604020202020204" charset="0"/>
              </a:rPr>
              <a:t>New Insight by 'No' condition:</a:t>
            </a:r>
          </a:p>
          <a:p>
            <a:pPr rtl="0"/>
            <a:r>
              <a:rPr lang="en-US" sz="1000" dirty="0">
                <a:solidFill>
                  <a:schemeClr val="accent2"/>
                </a:solidFill>
                <a:latin typeface="Maven Pro" panose="020B0604020202020204" charset="0"/>
                <a:cs typeface="Sora" panose="020B0604020202020204" charset="0"/>
              </a:rPr>
              <a:t>Background:</a:t>
            </a:r>
          </a:p>
          <a:p>
            <a:pPr rtl="0"/>
            <a:r>
              <a:rPr lang="en-US" sz="1000" dirty="0">
                <a:solidFill>
                  <a:schemeClr val="bg1"/>
                </a:solidFill>
                <a:latin typeface="Maven Pro" panose="020B0604020202020204" charset="0"/>
                <a:cs typeface="Sora" panose="020B0604020202020204" charset="0"/>
              </a:rPr>
              <a:t>- sum of 'No' condition for job the highest is 'blue-</a:t>
            </a:r>
            <a:r>
              <a:rPr lang="en-US" sz="1000" dirty="0" err="1">
                <a:solidFill>
                  <a:schemeClr val="bg1"/>
                </a:solidFill>
                <a:latin typeface="Maven Pro" panose="020B0604020202020204" charset="0"/>
                <a:cs typeface="Sora" panose="020B0604020202020204" charset="0"/>
              </a:rPr>
              <a:t>coller</a:t>
            </a:r>
            <a:r>
              <a:rPr lang="en-US" sz="1000" dirty="0">
                <a:solidFill>
                  <a:schemeClr val="bg1"/>
                </a:solidFill>
                <a:latin typeface="Maven Pro" panose="020B0604020202020204" charset="0"/>
                <a:cs typeface="Sora" panose="020B0604020202020204" charset="0"/>
              </a:rPr>
              <a:t>’</a:t>
            </a:r>
          </a:p>
          <a:p>
            <a:pPr rtl="0"/>
            <a:r>
              <a:rPr lang="en-US" sz="1000" dirty="0">
                <a:solidFill>
                  <a:schemeClr val="bg1"/>
                </a:solidFill>
                <a:latin typeface="Maven Pro" panose="020B0604020202020204" charset="0"/>
                <a:cs typeface="Sora" panose="020B0604020202020204" charset="0"/>
              </a:rPr>
              <a:t>- sum of 'No' condition for marital the highest is 'married’</a:t>
            </a:r>
          </a:p>
          <a:p>
            <a:pPr rtl="0"/>
            <a:r>
              <a:rPr lang="en-US" sz="1000" dirty="0">
                <a:solidFill>
                  <a:schemeClr val="bg1"/>
                </a:solidFill>
                <a:latin typeface="Maven Pro" panose="020B0604020202020204" charset="0"/>
                <a:cs typeface="Sora" panose="020B0604020202020204" charset="0"/>
              </a:rPr>
              <a:t>- sum of 'No' condition for education the highest is 'secondary’</a:t>
            </a:r>
          </a:p>
          <a:p>
            <a:pPr rtl="0"/>
            <a:r>
              <a:rPr lang="en-US" sz="1000" dirty="0">
                <a:solidFill>
                  <a:schemeClr val="accent2"/>
                </a:solidFill>
                <a:latin typeface="Maven Pro" panose="020B0604020202020204" charset="0"/>
                <a:cs typeface="Sora" panose="020B0604020202020204" charset="0"/>
              </a:rPr>
              <a:t>Dependent :</a:t>
            </a:r>
          </a:p>
          <a:p>
            <a:pPr rtl="0"/>
            <a:r>
              <a:rPr lang="en-US" sz="1000" dirty="0">
                <a:solidFill>
                  <a:schemeClr val="bg1"/>
                </a:solidFill>
                <a:latin typeface="Maven Pro" panose="020B0604020202020204" charset="0"/>
                <a:cs typeface="Sora" panose="020B0604020202020204" charset="0"/>
              </a:rPr>
              <a:t>- sum of 'No' condition for default the highest is 'no’</a:t>
            </a:r>
          </a:p>
          <a:p>
            <a:pPr rtl="0"/>
            <a:r>
              <a:rPr lang="en-US" sz="1000" dirty="0">
                <a:solidFill>
                  <a:schemeClr val="bg1"/>
                </a:solidFill>
                <a:latin typeface="Maven Pro" panose="020B0604020202020204" charset="0"/>
                <a:cs typeface="Sora" panose="020B0604020202020204" charset="0"/>
              </a:rPr>
              <a:t>- sum of 'No' condition for housing the highest is 'yes’</a:t>
            </a:r>
          </a:p>
          <a:p>
            <a:pPr rtl="0"/>
            <a:r>
              <a:rPr lang="en-US" sz="1000" dirty="0">
                <a:solidFill>
                  <a:schemeClr val="bg1"/>
                </a:solidFill>
                <a:latin typeface="Maven Pro" panose="020B0604020202020204" charset="0"/>
                <a:cs typeface="Sora" panose="020B0604020202020204" charset="0"/>
              </a:rPr>
              <a:t>- sum of 'No' condition for loan the loan is ‘no’</a:t>
            </a:r>
          </a:p>
          <a:p>
            <a:pPr rtl="0"/>
            <a:r>
              <a:rPr lang="en-US" sz="1000" dirty="0">
                <a:solidFill>
                  <a:schemeClr val="accent2"/>
                </a:solidFill>
                <a:latin typeface="Maven Pro" panose="020B0604020202020204" charset="0"/>
                <a:cs typeface="Sora" panose="020B0604020202020204" charset="0"/>
              </a:rPr>
              <a:t>Contact:</a:t>
            </a:r>
          </a:p>
          <a:p>
            <a:pPr rtl="0"/>
            <a:r>
              <a:rPr lang="en-US" sz="1000" dirty="0">
                <a:solidFill>
                  <a:schemeClr val="bg1"/>
                </a:solidFill>
                <a:latin typeface="Maven Pro" panose="020B0604020202020204" charset="0"/>
                <a:cs typeface="Sora" panose="020B0604020202020204" charset="0"/>
              </a:rPr>
              <a:t>- sum of 'No' condition for contact the contact is '</a:t>
            </a:r>
            <a:r>
              <a:rPr lang="en-US" sz="1000" dirty="0" err="1">
                <a:solidFill>
                  <a:schemeClr val="bg1"/>
                </a:solidFill>
                <a:latin typeface="Maven Pro" panose="020B0604020202020204" charset="0"/>
                <a:cs typeface="Sora" panose="020B0604020202020204" charset="0"/>
              </a:rPr>
              <a:t>celluler</a:t>
            </a:r>
            <a:r>
              <a:rPr lang="en-US" sz="1000" dirty="0">
                <a:solidFill>
                  <a:schemeClr val="bg1"/>
                </a:solidFill>
                <a:latin typeface="Maven Pro" panose="020B0604020202020204" charset="0"/>
                <a:cs typeface="Sora" panose="020B0604020202020204" charset="0"/>
              </a:rPr>
              <a:t>’</a:t>
            </a:r>
          </a:p>
          <a:p>
            <a:pPr rtl="0"/>
            <a:r>
              <a:rPr lang="en-US" sz="1000" dirty="0">
                <a:solidFill>
                  <a:schemeClr val="bg1"/>
                </a:solidFill>
                <a:latin typeface="Maven Pro" panose="020B0604020202020204" charset="0"/>
                <a:cs typeface="Sora" panose="020B0604020202020204" charset="0"/>
              </a:rPr>
              <a:t>- sum of 'No' condition for </a:t>
            </a:r>
            <a:r>
              <a:rPr lang="en-US" sz="1000" dirty="0" err="1">
                <a:solidFill>
                  <a:schemeClr val="bg1"/>
                </a:solidFill>
                <a:latin typeface="Maven Pro" panose="020B0604020202020204" charset="0"/>
                <a:cs typeface="Sora" panose="020B0604020202020204" charset="0"/>
              </a:rPr>
              <a:t>poutcome</a:t>
            </a:r>
            <a:r>
              <a:rPr lang="en-US" sz="1000" dirty="0">
                <a:solidFill>
                  <a:schemeClr val="bg1"/>
                </a:solidFill>
                <a:latin typeface="Maven Pro" panose="020B0604020202020204" charset="0"/>
                <a:cs typeface="Sora" panose="020B0604020202020204" charset="0"/>
              </a:rPr>
              <a:t> the </a:t>
            </a:r>
            <a:r>
              <a:rPr lang="en-US" sz="1000" dirty="0" err="1">
                <a:solidFill>
                  <a:schemeClr val="bg1"/>
                </a:solidFill>
                <a:latin typeface="Maven Pro" panose="020B0604020202020204" charset="0"/>
                <a:cs typeface="Sora" panose="020B0604020202020204" charset="0"/>
              </a:rPr>
              <a:t>poutcome</a:t>
            </a:r>
            <a:r>
              <a:rPr lang="en-US" sz="1000" dirty="0">
                <a:solidFill>
                  <a:schemeClr val="bg1"/>
                </a:solidFill>
                <a:latin typeface="Maven Pro" panose="020B0604020202020204" charset="0"/>
                <a:cs typeface="Sora" panose="020B0604020202020204" charset="0"/>
              </a:rPr>
              <a:t> is '</a:t>
            </a:r>
            <a:r>
              <a:rPr lang="en-US" sz="1000" dirty="0" err="1">
                <a:solidFill>
                  <a:schemeClr val="bg1"/>
                </a:solidFill>
                <a:latin typeface="Maven Pro" panose="020B0604020202020204" charset="0"/>
                <a:cs typeface="Sora" panose="020B0604020202020204" charset="0"/>
              </a:rPr>
              <a:t>unkown</a:t>
            </a:r>
            <a:r>
              <a:rPr lang="en-US" sz="1000" dirty="0">
                <a:solidFill>
                  <a:schemeClr val="bg1"/>
                </a:solidFill>
                <a:latin typeface="Maven Pro" panose="020B0604020202020204" charset="0"/>
                <a:cs typeface="Sora" panose="020B0604020202020204" charset="0"/>
              </a:rPr>
              <a:t>’</a:t>
            </a:r>
          </a:p>
          <a:p>
            <a:pPr rtl="0"/>
            <a:r>
              <a:rPr lang="en-US" sz="1000" dirty="0">
                <a:solidFill>
                  <a:schemeClr val="bg1"/>
                </a:solidFill>
                <a:latin typeface="Maven Pro" panose="020B0604020202020204" charset="0"/>
                <a:cs typeface="Sora" panose="020B0604020202020204" charset="0"/>
              </a:rPr>
              <a:t>- sum of 'No' condition for month the month is 'may'</a:t>
            </a:r>
          </a:p>
          <a:p>
            <a:pPr rtl="0">
              <a:buFont typeface="+mj-lt"/>
              <a:buAutoNum type="arabicPeriod"/>
            </a:pPr>
            <a:endParaRPr lang="en-US" sz="1000" dirty="0">
              <a:solidFill>
                <a:schemeClr val="bg1"/>
              </a:solidFill>
              <a:latin typeface="Maven Pro" panose="020B0604020202020204" charset="0"/>
              <a:cs typeface="Sora" panose="020B0604020202020204" charset="0"/>
            </a:endParaRPr>
          </a:p>
        </p:txBody>
      </p:sp>
      <p:grpSp>
        <p:nvGrpSpPr>
          <p:cNvPr id="4" name="Google Shape;10784;p60">
            <a:extLst>
              <a:ext uri="{FF2B5EF4-FFF2-40B4-BE49-F238E27FC236}">
                <a16:creationId xmlns:a16="http://schemas.microsoft.com/office/drawing/2014/main" id="{7AF6B2C5-70EF-2842-14B7-90601E177F4C}"/>
              </a:ext>
            </a:extLst>
          </p:cNvPr>
          <p:cNvGrpSpPr/>
          <p:nvPr/>
        </p:nvGrpSpPr>
        <p:grpSpPr>
          <a:xfrm>
            <a:off x="8026164" y="1234571"/>
            <a:ext cx="332757" cy="281833"/>
            <a:chOff x="6671087" y="2009304"/>
            <a:chExt cx="332757" cy="281833"/>
          </a:xfrm>
        </p:grpSpPr>
        <p:sp>
          <p:nvSpPr>
            <p:cNvPr id="5" name="Google Shape;10785;p60">
              <a:extLst>
                <a:ext uri="{FF2B5EF4-FFF2-40B4-BE49-F238E27FC236}">
                  <a16:creationId xmlns:a16="http://schemas.microsoft.com/office/drawing/2014/main" id="{FF2B675D-8DD9-B614-8F55-E5F5F50EF021}"/>
                </a:ext>
              </a:extLst>
            </p:cNvPr>
            <p:cNvSpPr/>
            <p:nvPr/>
          </p:nvSpPr>
          <p:spPr>
            <a:xfrm>
              <a:off x="6671087" y="2023658"/>
              <a:ext cx="331993" cy="267478"/>
            </a:xfrm>
            <a:custGeom>
              <a:avLst/>
              <a:gdLst/>
              <a:ahLst/>
              <a:cxnLst/>
              <a:rect l="l" t="t" r="r" b="b"/>
              <a:pathLst>
                <a:path w="10431" h="8404" extrusionOk="0">
                  <a:moveTo>
                    <a:pt x="6359" y="2272"/>
                  </a:moveTo>
                  <a:lnTo>
                    <a:pt x="7192" y="2546"/>
                  </a:lnTo>
                  <a:cubicBezTo>
                    <a:pt x="7203" y="2553"/>
                    <a:pt x="7215" y="2556"/>
                    <a:pt x="7228" y="2556"/>
                  </a:cubicBezTo>
                  <a:cubicBezTo>
                    <a:pt x="7261" y="2556"/>
                    <a:pt x="7298" y="2539"/>
                    <a:pt x="7323" y="2522"/>
                  </a:cubicBezTo>
                  <a:lnTo>
                    <a:pt x="7585" y="2332"/>
                  </a:lnTo>
                  <a:lnTo>
                    <a:pt x="9419" y="4725"/>
                  </a:lnTo>
                  <a:lnTo>
                    <a:pt x="9109" y="4951"/>
                  </a:lnTo>
                  <a:cubicBezTo>
                    <a:pt x="9097" y="4927"/>
                    <a:pt x="9061" y="4915"/>
                    <a:pt x="9050" y="4903"/>
                  </a:cubicBezTo>
                  <a:lnTo>
                    <a:pt x="5882" y="3177"/>
                  </a:lnTo>
                  <a:lnTo>
                    <a:pt x="6002" y="2987"/>
                  </a:lnTo>
                  <a:cubicBezTo>
                    <a:pt x="6049" y="2903"/>
                    <a:pt x="6025" y="2820"/>
                    <a:pt x="5954" y="2772"/>
                  </a:cubicBezTo>
                  <a:cubicBezTo>
                    <a:pt x="5929" y="2755"/>
                    <a:pt x="5900" y="2747"/>
                    <a:pt x="5873" y="2747"/>
                  </a:cubicBezTo>
                  <a:cubicBezTo>
                    <a:pt x="5822" y="2747"/>
                    <a:pt x="5775" y="2774"/>
                    <a:pt x="5752" y="2820"/>
                  </a:cubicBezTo>
                  <a:lnTo>
                    <a:pt x="5418" y="3356"/>
                  </a:lnTo>
                  <a:cubicBezTo>
                    <a:pt x="5406" y="3379"/>
                    <a:pt x="5382" y="3415"/>
                    <a:pt x="5382" y="3427"/>
                  </a:cubicBezTo>
                  <a:lnTo>
                    <a:pt x="5382" y="4725"/>
                  </a:lnTo>
                  <a:cubicBezTo>
                    <a:pt x="5382" y="4987"/>
                    <a:pt x="5168" y="5213"/>
                    <a:pt x="4894" y="5213"/>
                  </a:cubicBezTo>
                  <a:cubicBezTo>
                    <a:pt x="4632" y="5213"/>
                    <a:pt x="4406" y="4987"/>
                    <a:pt x="4406" y="4725"/>
                  </a:cubicBezTo>
                  <a:lnTo>
                    <a:pt x="4406" y="3439"/>
                  </a:lnTo>
                  <a:lnTo>
                    <a:pt x="4704" y="2272"/>
                  </a:lnTo>
                  <a:close/>
                  <a:moveTo>
                    <a:pt x="2692" y="1796"/>
                  </a:moveTo>
                  <a:lnTo>
                    <a:pt x="2930" y="1927"/>
                  </a:lnTo>
                  <a:lnTo>
                    <a:pt x="929" y="5392"/>
                  </a:lnTo>
                  <a:lnTo>
                    <a:pt x="691" y="5261"/>
                  </a:lnTo>
                  <a:lnTo>
                    <a:pt x="2692" y="1796"/>
                  </a:lnTo>
                  <a:close/>
                  <a:moveTo>
                    <a:pt x="3215" y="4844"/>
                  </a:moveTo>
                  <a:cubicBezTo>
                    <a:pt x="3323" y="4844"/>
                    <a:pt x="3406" y="4892"/>
                    <a:pt x="3489" y="4975"/>
                  </a:cubicBezTo>
                  <a:cubicBezTo>
                    <a:pt x="3608" y="5130"/>
                    <a:pt x="3561" y="5344"/>
                    <a:pt x="3406" y="5451"/>
                  </a:cubicBezTo>
                  <a:lnTo>
                    <a:pt x="2323" y="6213"/>
                  </a:lnTo>
                  <a:cubicBezTo>
                    <a:pt x="2266" y="6255"/>
                    <a:pt x="2199" y="6275"/>
                    <a:pt x="2131" y="6275"/>
                  </a:cubicBezTo>
                  <a:cubicBezTo>
                    <a:pt x="2027" y="6275"/>
                    <a:pt x="1923" y="6228"/>
                    <a:pt x="1858" y="6142"/>
                  </a:cubicBezTo>
                  <a:cubicBezTo>
                    <a:pt x="1763" y="5987"/>
                    <a:pt x="1787" y="5785"/>
                    <a:pt x="1942" y="5677"/>
                  </a:cubicBezTo>
                  <a:lnTo>
                    <a:pt x="3025" y="4903"/>
                  </a:lnTo>
                  <a:cubicBezTo>
                    <a:pt x="3085" y="4856"/>
                    <a:pt x="3156" y="4844"/>
                    <a:pt x="3215" y="4844"/>
                  </a:cubicBezTo>
                  <a:close/>
                  <a:moveTo>
                    <a:pt x="3811" y="5606"/>
                  </a:moveTo>
                  <a:cubicBezTo>
                    <a:pt x="3918" y="5606"/>
                    <a:pt x="4001" y="5665"/>
                    <a:pt x="4061" y="5737"/>
                  </a:cubicBezTo>
                  <a:cubicBezTo>
                    <a:pt x="4180" y="5880"/>
                    <a:pt x="4144" y="6106"/>
                    <a:pt x="3989" y="6213"/>
                  </a:cubicBezTo>
                  <a:lnTo>
                    <a:pt x="3156" y="6820"/>
                  </a:lnTo>
                  <a:cubicBezTo>
                    <a:pt x="3100" y="6863"/>
                    <a:pt x="3032" y="6883"/>
                    <a:pt x="2964" y="6883"/>
                  </a:cubicBezTo>
                  <a:cubicBezTo>
                    <a:pt x="2861" y="6883"/>
                    <a:pt x="2756" y="6835"/>
                    <a:pt x="2692" y="6749"/>
                  </a:cubicBezTo>
                  <a:cubicBezTo>
                    <a:pt x="2573" y="6594"/>
                    <a:pt x="2620" y="6380"/>
                    <a:pt x="2775" y="6273"/>
                  </a:cubicBezTo>
                  <a:lnTo>
                    <a:pt x="3573" y="5689"/>
                  </a:lnTo>
                  <a:cubicBezTo>
                    <a:pt x="3608" y="5677"/>
                    <a:pt x="3632" y="5642"/>
                    <a:pt x="3668" y="5630"/>
                  </a:cubicBezTo>
                  <a:cubicBezTo>
                    <a:pt x="3704" y="5618"/>
                    <a:pt x="3763" y="5606"/>
                    <a:pt x="3811" y="5606"/>
                  </a:cubicBezTo>
                  <a:close/>
                  <a:moveTo>
                    <a:pt x="4415" y="6386"/>
                  </a:moveTo>
                  <a:cubicBezTo>
                    <a:pt x="4516" y="6386"/>
                    <a:pt x="4617" y="6431"/>
                    <a:pt x="4680" y="6523"/>
                  </a:cubicBezTo>
                  <a:cubicBezTo>
                    <a:pt x="4799" y="6666"/>
                    <a:pt x="4751" y="6892"/>
                    <a:pt x="4597" y="6999"/>
                  </a:cubicBezTo>
                  <a:lnTo>
                    <a:pt x="4001" y="7416"/>
                  </a:lnTo>
                  <a:cubicBezTo>
                    <a:pt x="3946" y="7462"/>
                    <a:pt x="3883" y="7479"/>
                    <a:pt x="3814" y="7479"/>
                  </a:cubicBezTo>
                  <a:cubicBezTo>
                    <a:pt x="3793" y="7479"/>
                    <a:pt x="3773" y="7478"/>
                    <a:pt x="3751" y="7475"/>
                  </a:cubicBezTo>
                  <a:cubicBezTo>
                    <a:pt x="3668" y="7463"/>
                    <a:pt x="3585" y="7416"/>
                    <a:pt x="3525" y="7344"/>
                  </a:cubicBezTo>
                  <a:cubicBezTo>
                    <a:pt x="3430" y="7189"/>
                    <a:pt x="3454" y="6987"/>
                    <a:pt x="3608" y="6880"/>
                  </a:cubicBezTo>
                  <a:lnTo>
                    <a:pt x="4180" y="6463"/>
                  </a:lnTo>
                  <a:lnTo>
                    <a:pt x="4216" y="6451"/>
                  </a:lnTo>
                  <a:cubicBezTo>
                    <a:pt x="4274" y="6407"/>
                    <a:pt x="4344" y="6386"/>
                    <a:pt x="4415" y="6386"/>
                  </a:cubicBezTo>
                  <a:close/>
                  <a:moveTo>
                    <a:pt x="2894" y="2594"/>
                  </a:moveTo>
                  <a:lnTo>
                    <a:pt x="3168" y="2760"/>
                  </a:lnTo>
                  <a:cubicBezTo>
                    <a:pt x="3193" y="2769"/>
                    <a:pt x="3212" y="2777"/>
                    <a:pt x="3234" y="2777"/>
                  </a:cubicBezTo>
                  <a:cubicBezTo>
                    <a:pt x="3243" y="2777"/>
                    <a:pt x="3253" y="2776"/>
                    <a:pt x="3263" y="2772"/>
                  </a:cubicBezTo>
                  <a:lnTo>
                    <a:pt x="3977" y="2677"/>
                  </a:lnTo>
                  <a:lnTo>
                    <a:pt x="4239" y="2784"/>
                  </a:lnTo>
                  <a:lnTo>
                    <a:pt x="4097" y="3379"/>
                  </a:lnTo>
                  <a:lnTo>
                    <a:pt x="4097" y="3415"/>
                  </a:lnTo>
                  <a:lnTo>
                    <a:pt x="4097" y="4701"/>
                  </a:lnTo>
                  <a:cubicBezTo>
                    <a:pt x="4097" y="5154"/>
                    <a:pt x="4454" y="5511"/>
                    <a:pt x="4894" y="5511"/>
                  </a:cubicBezTo>
                  <a:cubicBezTo>
                    <a:pt x="5347" y="5511"/>
                    <a:pt x="5704" y="5154"/>
                    <a:pt x="5704" y="4701"/>
                  </a:cubicBezTo>
                  <a:lnTo>
                    <a:pt x="5704" y="3439"/>
                  </a:lnTo>
                  <a:lnTo>
                    <a:pt x="5728" y="3391"/>
                  </a:lnTo>
                  <a:lnTo>
                    <a:pt x="8919" y="5118"/>
                  </a:lnTo>
                  <a:cubicBezTo>
                    <a:pt x="9061" y="5261"/>
                    <a:pt x="9121" y="5463"/>
                    <a:pt x="9038" y="5630"/>
                  </a:cubicBezTo>
                  <a:cubicBezTo>
                    <a:pt x="8973" y="5742"/>
                    <a:pt x="8860" y="5806"/>
                    <a:pt x="8742" y="5806"/>
                  </a:cubicBezTo>
                  <a:cubicBezTo>
                    <a:pt x="8685" y="5806"/>
                    <a:pt x="8627" y="5792"/>
                    <a:pt x="8573" y="5761"/>
                  </a:cubicBezTo>
                  <a:lnTo>
                    <a:pt x="6799" y="4796"/>
                  </a:lnTo>
                  <a:cubicBezTo>
                    <a:pt x="6777" y="4781"/>
                    <a:pt x="6753" y="4775"/>
                    <a:pt x="6730" y="4775"/>
                  </a:cubicBezTo>
                  <a:cubicBezTo>
                    <a:pt x="6679" y="4775"/>
                    <a:pt x="6630" y="4807"/>
                    <a:pt x="6597" y="4856"/>
                  </a:cubicBezTo>
                  <a:cubicBezTo>
                    <a:pt x="6549" y="4927"/>
                    <a:pt x="6585" y="5023"/>
                    <a:pt x="6656" y="5058"/>
                  </a:cubicBezTo>
                  <a:lnTo>
                    <a:pt x="8133" y="5868"/>
                  </a:lnTo>
                  <a:cubicBezTo>
                    <a:pt x="8288" y="5951"/>
                    <a:pt x="8347" y="6166"/>
                    <a:pt x="8264" y="6332"/>
                  </a:cubicBezTo>
                  <a:cubicBezTo>
                    <a:pt x="8198" y="6439"/>
                    <a:pt x="8080" y="6501"/>
                    <a:pt x="7959" y="6501"/>
                  </a:cubicBezTo>
                  <a:cubicBezTo>
                    <a:pt x="7905" y="6501"/>
                    <a:pt x="7851" y="6489"/>
                    <a:pt x="7799" y="6463"/>
                  </a:cubicBezTo>
                  <a:lnTo>
                    <a:pt x="6299" y="5642"/>
                  </a:lnTo>
                  <a:cubicBezTo>
                    <a:pt x="6277" y="5627"/>
                    <a:pt x="6252" y="5620"/>
                    <a:pt x="6227" y="5620"/>
                  </a:cubicBezTo>
                  <a:cubicBezTo>
                    <a:pt x="6173" y="5620"/>
                    <a:pt x="6118" y="5652"/>
                    <a:pt x="6085" y="5701"/>
                  </a:cubicBezTo>
                  <a:cubicBezTo>
                    <a:pt x="6049" y="5773"/>
                    <a:pt x="6073" y="5868"/>
                    <a:pt x="6144" y="5916"/>
                  </a:cubicBezTo>
                  <a:lnTo>
                    <a:pt x="7371" y="6570"/>
                  </a:lnTo>
                  <a:cubicBezTo>
                    <a:pt x="7537" y="6654"/>
                    <a:pt x="7597" y="6868"/>
                    <a:pt x="7502" y="7023"/>
                  </a:cubicBezTo>
                  <a:cubicBezTo>
                    <a:pt x="7444" y="7139"/>
                    <a:pt x="7322" y="7203"/>
                    <a:pt x="7197" y="7203"/>
                  </a:cubicBezTo>
                  <a:cubicBezTo>
                    <a:pt x="7143" y="7203"/>
                    <a:pt x="7088" y="7191"/>
                    <a:pt x="7037" y="7166"/>
                  </a:cubicBezTo>
                  <a:lnTo>
                    <a:pt x="5775" y="6463"/>
                  </a:lnTo>
                  <a:cubicBezTo>
                    <a:pt x="5753" y="6448"/>
                    <a:pt x="5728" y="6442"/>
                    <a:pt x="5704" y="6442"/>
                  </a:cubicBezTo>
                  <a:cubicBezTo>
                    <a:pt x="5650" y="6442"/>
                    <a:pt x="5597" y="6474"/>
                    <a:pt x="5573" y="6523"/>
                  </a:cubicBezTo>
                  <a:cubicBezTo>
                    <a:pt x="5525" y="6594"/>
                    <a:pt x="5549" y="6689"/>
                    <a:pt x="5632" y="6725"/>
                  </a:cubicBezTo>
                  <a:lnTo>
                    <a:pt x="6609" y="7261"/>
                  </a:lnTo>
                  <a:cubicBezTo>
                    <a:pt x="6775" y="7356"/>
                    <a:pt x="6835" y="7559"/>
                    <a:pt x="6740" y="7725"/>
                  </a:cubicBezTo>
                  <a:cubicBezTo>
                    <a:pt x="6683" y="7838"/>
                    <a:pt x="6567" y="7902"/>
                    <a:pt x="6450" y="7902"/>
                  </a:cubicBezTo>
                  <a:cubicBezTo>
                    <a:pt x="6394" y="7902"/>
                    <a:pt x="6337" y="7887"/>
                    <a:pt x="6287" y="7856"/>
                  </a:cubicBezTo>
                  <a:lnTo>
                    <a:pt x="5597" y="7487"/>
                  </a:lnTo>
                  <a:cubicBezTo>
                    <a:pt x="5597" y="7344"/>
                    <a:pt x="5549" y="7201"/>
                    <a:pt x="5466" y="7082"/>
                  </a:cubicBezTo>
                  <a:cubicBezTo>
                    <a:pt x="5347" y="6939"/>
                    <a:pt x="5168" y="6844"/>
                    <a:pt x="4990" y="6832"/>
                  </a:cubicBezTo>
                  <a:cubicBezTo>
                    <a:pt x="4990" y="6820"/>
                    <a:pt x="4990" y="6808"/>
                    <a:pt x="5001" y="6785"/>
                  </a:cubicBezTo>
                  <a:cubicBezTo>
                    <a:pt x="5037" y="6606"/>
                    <a:pt x="4990" y="6451"/>
                    <a:pt x="4882" y="6308"/>
                  </a:cubicBezTo>
                  <a:cubicBezTo>
                    <a:pt x="4763" y="6166"/>
                    <a:pt x="4585" y="6070"/>
                    <a:pt x="4406" y="6058"/>
                  </a:cubicBezTo>
                  <a:cubicBezTo>
                    <a:pt x="4406" y="6046"/>
                    <a:pt x="4406" y="6035"/>
                    <a:pt x="4418" y="6011"/>
                  </a:cubicBezTo>
                  <a:cubicBezTo>
                    <a:pt x="4454" y="5832"/>
                    <a:pt x="4406" y="5677"/>
                    <a:pt x="4299" y="5535"/>
                  </a:cubicBezTo>
                  <a:cubicBezTo>
                    <a:pt x="4180" y="5392"/>
                    <a:pt x="4001" y="5296"/>
                    <a:pt x="3823" y="5284"/>
                  </a:cubicBezTo>
                  <a:cubicBezTo>
                    <a:pt x="3823" y="5273"/>
                    <a:pt x="3823" y="5261"/>
                    <a:pt x="3847" y="5237"/>
                  </a:cubicBezTo>
                  <a:cubicBezTo>
                    <a:pt x="3870" y="5058"/>
                    <a:pt x="3823" y="4903"/>
                    <a:pt x="3727" y="4761"/>
                  </a:cubicBezTo>
                  <a:cubicBezTo>
                    <a:pt x="3600" y="4597"/>
                    <a:pt x="3413" y="4515"/>
                    <a:pt x="3222" y="4515"/>
                  </a:cubicBezTo>
                  <a:cubicBezTo>
                    <a:pt x="3093" y="4515"/>
                    <a:pt x="2962" y="4553"/>
                    <a:pt x="2846" y="4630"/>
                  </a:cubicBezTo>
                  <a:lnTo>
                    <a:pt x="1775" y="5404"/>
                  </a:lnTo>
                  <a:lnTo>
                    <a:pt x="1382" y="5201"/>
                  </a:lnTo>
                  <a:lnTo>
                    <a:pt x="2894" y="2594"/>
                  </a:lnTo>
                  <a:close/>
                  <a:moveTo>
                    <a:pt x="5009" y="7159"/>
                  </a:moveTo>
                  <a:cubicBezTo>
                    <a:pt x="5109" y="7159"/>
                    <a:pt x="5207" y="7205"/>
                    <a:pt x="5263" y="7297"/>
                  </a:cubicBezTo>
                  <a:cubicBezTo>
                    <a:pt x="5311" y="7356"/>
                    <a:pt x="5347" y="7451"/>
                    <a:pt x="5335" y="7535"/>
                  </a:cubicBezTo>
                  <a:cubicBezTo>
                    <a:pt x="5311" y="7630"/>
                    <a:pt x="5263" y="7701"/>
                    <a:pt x="5192" y="7761"/>
                  </a:cubicBezTo>
                  <a:lnTo>
                    <a:pt x="4835" y="8011"/>
                  </a:lnTo>
                  <a:cubicBezTo>
                    <a:pt x="4778" y="8053"/>
                    <a:pt x="4711" y="8073"/>
                    <a:pt x="4643" y="8073"/>
                  </a:cubicBezTo>
                  <a:cubicBezTo>
                    <a:pt x="4539" y="8073"/>
                    <a:pt x="4435" y="8026"/>
                    <a:pt x="4370" y="7940"/>
                  </a:cubicBezTo>
                  <a:cubicBezTo>
                    <a:pt x="4275" y="7785"/>
                    <a:pt x="4299" y="7582"/>
                    <a:pt x="4454" y="7475"/>
                  </a:cubicBezTo>
                  <a:lnTo>
                    <a:pt x="4775" y="7237"/>
                  </a:lnTo>
                  <a:lnTo>
                    <a:pt x="4811" y="7225"/>
                  </a:lnTo>
                  <a:cubicBezTo>
                    <a:pt x="4869" y="7181"/>
                    <a:pt x="4940" y="7159"/>
                    <a:pt x="5009" y="7159"/>
                  </a:cubicBezTo>
                  <a:close/>
                  <a:moveTo>
                    <a:pt x="182" y="0"/>
                  </a:moveTo>
                  <a:cubicBezTo>
                    <a:pt x="131" y="0"/>
                    <a:pt x="81" y="32"/>
                    <a:pt x="48" y="81"/>
                  </a:cubicBezTo>
                  <a:cubicBezTo>
                    <a:pt x="1" y="153"/>
                    <a:pt x="25" y="248"/>
                    <a:pt x="108" y="284"/>
                  </a:cubicBezTo>
                  <a:lnTo>
                    <a:pt x="2430" y="1629"/>
                  </a:lnTo>
                  <a:lnTo>
                    <a:pt x="418" y="5094"/>
                  </a:lnTo>
                  <a:lnTo>
                    <a:pt x="251" y="5011"/>
                  </a:lnTo>
                  <a:cubicBezTo>
                    <a:pt x="226" y="4994"/>
                    <a:pt x="200" y="4986"/>
                    <a:pt x="175" y="4986"/>
                  </a:cubicBezTo>
                  <a:cubicBezTo>
                    <a:pt x="126" y="4986"/>
                    <a:pt x="80" y="5015"/>
                    <a:pt x="48" y="5070"/>
                  </a:cubicBezTo>
                  <a:cubicBezTo>
                    <a:pt x="1" y="5142"/>
                    <a:pt x="25" y="5225"/>
                    <a:pt x="108" y="5273"/>
                  </a:cubicBezTo>
                  <a:lnTo>
                    <a:pt x="906" y="5737"/>
                  </a:lnTo>
                  <a:cubicBezTo>
                    <a:pt x="932" y="5752"/>
                    <a:pt x="958" y="5759"/>
                    <a:pt x="983" y="5759"/>
                  </a:cubicBezTo>
                  <a:cubicBezTo>
                    <a:pt x="1038" y="5759"/>
                    <a:pt x="1087" y="5726"/>
                    <a:pt x="1120" y="5677"/>
                  </a:cubicBezTo>
                  <a:lnTo>
                    <a:pt x="1239" y="5463"/>
                  </a:lnTo>
                  <a:lnTo>
                    <a:pt x="1561" y="5642"/>
                  </a:lnTo>
                  <a:cubicBezTo>
                    <a:pt x="1465" y="5856"/>
                    <a:pt x="1465" y="6106"/>
                    <a:pt x="1608" y="6320"/>
                  </a:cubicBezTo>
                  <a:cubicBezTo>
                    <a:pt x="1727" y="6499"/>
                    <a:pt x="1942" y="6582"/>
                    <a:pt x="2132" y="6582"/>
                  </a:cubicBezTo>
                  <a:cubicBezTo>
                    <a:pt x="2192" y="6582"/>
                    <a:pt x="2263" y="6570"/>
                    <a:pt x="2323" y="6558"/>
                  </a:cubicBezTo>
                  <a:cubicBezTo>
                    <a:pt x="2323" y="6689"/>
                    <a:pt x="2370" y="6820"/>
                    <a:pt x="2442" y="6928"/>
                  </a:cubicBezTo>
                  <a:cubicBezTo>
                    <a:pt x="2561" y="7094"/>
                    <a:pt x="2751" y="7178"/>
                    <a:pt x="2965" y="7178"/>
                  </a:cubicBezTo>
                  <a:cubicBezTo>
                    <a:pt x="3025" y="7178"/>
                    <a:pt x="3096" y="7166"/>
                    <a:pt x="3156" y="7154"/>
                  </a:cubicBezTo>
                  <a:cubicBezTo>
                    <a:pt x="3156" y="7285"/>
                    <a:pt x="3204" y="7404"/>
                    <a:pt x="3275" y="7523"/>
                  </a:cubicBezTo>
                  <a:cubicBezTo>
                    <a:pt x="3382" y="7654"/>
                    <a:pt x="3525" y="7749"/>
                    <a:pt x="3692" y="7773"/>
                  </a:cubicBezTo>
                  <a:cubicBezTo>
                    <a:pt x="3716" y="7773"/>
                    <a:pt x="3763" y="7785"/>
                    <a:pt x="3799" y="7785"/>
                  </a:cubicBezTo>
                  <a:cubicBezTo>
                    <a:pt x="3858" y="7785"/>
                    <a:pt x="3930" y="7773"/>
                    <a:pt x="3989" y="7761"/>
                  </a:cubicBezTo>
                  <a:cubicBezTo>
                    <a:pt x="3989" y="7892"/>
                    <a:pt x="4037" y="8011"/>
                    <a:pt x="4108" y="8130"/>
                  </a:cubicBezTo>
                  <a:cubicBezTo>
                    <a:pt x="4216" y="8261"/>
                    <a:pt x="4358" y="8356"/>
                    <a:pt x="4525" y="8380"/>
                  </a:cubicBezTo>
                  <a:cubicBezTo>
                    <a:pt x="4549" y="8380"/>
                    <a:pt x="4597" y="8404"/>
                    <a:pt x="4632" y="8404"/>
                  </a:cubicBezTo>
                  <a:cubicBezTo>
                    <a:pt x="4763" y="8404"/>
                    <a:pt x="4894" y="8356"/>
                    <a:pt x="5001" y="8285"/>
                  </a:cubicBezTo>
                  <a:lnTo>
                    <a:pt x="5359" y="8023"/>
                  </a:lnTo>
                  <a:cubicBezTo>
                    <a:pt x="5430" y="7963"/>
                    <a:pt x="5490" y="7904"/>
                    <a:pt x="5537" y="7820"/>
                  </a:cubicBezTo>
                  <a:lnTo>
                    <a:pt x="6156" y="8166"/>
                  </a:lnTo>
                  <a:cubicBezTo>
                    <a:pt x="6252" y="8201"/>
                    <a:pt x="6359" y="8237"/>
                    <a:pt x="6478" y="8237"/>
                  </a:cubicBezTo>
                  <a:cubicBezTo>
                    <a:pt x="6537" y="8237"/>
                    <a:pt x="6597" y="8225"/>
                    <a:pt x="6656" y="8201"/>
                  </a:cubicBezTo>
                  <a:cubicBezTo>
                    <a:pt x="6811" y="8166"/>
                    <a:pt x="6954" y="8047"/>
                    <a:pt x="7037" y="7892"/>
                  </a:cubicBezTo>
                  <a:cubicBezTo>
                    <a:pt x="7097" y="7773"/>
                    <a:pt x="7133" y="7642"/>
                    <a:pt x="7109" y="7523"/>
                  </a:cubicBezTo>
                  <a:cubicBezTo>
                    <a:pt x="7156" y="7523"/>
                    <a:pt x="7192" y="7535"/>
                    <a:pt x="7228" y="7535"/>
                  </a:cubicBezTo>
                  <a:cubicBezTo>
                    <a:pt x="7454" y="7535"/>
                    <a:pt x="7680" y="7416"/>
                    <a:pt x="7799" y="7213"/>
                  </a:cubicBezTo>
                  <a:cubicBezTo>
                    <a:pt x="7859" y="7094"/>
                    <a:pt x="7883" y="6951"/>
                    <a:pt x="7871" y="6832"/>
                  </a:cubicBezTo>
                  <a:cubicBezTo>
                    <a:pt x="7918" y="6832"/>
                    <a:pt x="7942" y="6856"/>
                    <a:pt x="7990" y="6856"/>
                  </a:cubicBezTo>
                  <a:cubicBezTo>
                    <a:pt x="8216" y="6856"/>
                    <a:pt x="8442" y="6737"/>
                    <a:pt x="8561" y="6523"/>
                  </a:cubicBezTo>
                  <a:cubicBezTo>
                    <a:pt x="8621" y="6404"/>
                    <a:pt x="8645" y="6273"/>
                    <a:pt x="8633" y="6154"/>
                  </a:cubicBezTo>
                  <a:cubicBezTo>
                    <a:pt x="8680" y="6154"/>
                    <a:pt x="8704" y="6166"/>
                    <a:pt x="8752" y="6166"/>
                  </a:cubicBezTo>
                  <a:cubicBezTo>
                    <a:pt x="8811" y="6166"/>
                    <a:pt x="8871" y="6154"/>
                    <a:pt x="8930" y="6142"/>
                  </a:cubicBezTo>
                  <a:cubicBezTo>
                    <a:pt x="9097" y="6094"/>
                    <a:pt x="9228" y="5975"/>
                    <a:pt x="9311" y="5820"/>
                  </a:cubicBezTo>
                  <a:cubicBezTo>
                    <a:pt x="9407" y="5677"/>
                    <a:pt x="9419" y="5499"/>
                    <a:pt x="9359" y="5332"/>
                  </a:cubicBezTo>
                  <a:cubicBezTo>
                    <a:pt x="9347" y="5284"/>
                    <a:pt x="9335" y="5261"/>
                    <a:pt x="9311" y="5213"/>
                  </a:cubicBezTo>
                  <a:lnTo>
                    <a:pt x="9585" y="5023"/>
                  </a:lnTo>
                  <a:lnTo>
                    <a:pt x="9728" y="5201"/>
                  </a:lnTo>
                  <a:cubicBezTo>
                    <a:pt x="9756" y="5236"/>
                    <a:pt x="9804" y="5254"/>
                    <a:pt x="9853" y="5254"/>
                  </a:cubicBezTo>
                  <a:cubicBezTo>
                    <a:pt x="9889" y="5254"/>
                    <a:pt x="9925" y="5245"/>
                    <a:pt x="9954" y="5225"/>
                  </a:cubicBezTo>
                  <a:lnTo>
                    <a:pt x="10371" y="4903"/>
                  </a:lnTo>
                  <a:cubicBezTo>
                    <a:pt x="10431" y="4808"/>
                    <a:pt x="10431" y="4725"/>
                    <a:pt x="10395" y="4653"/>
                  </a:cubicBezTo>
                  <a:cubicBezTo>
                    <a:pt x="10350" y="4616"/>
                    <a:pt x="10300" y="4592"/>
                    <a:pt x="10254" y="4592"/>
                  </a:cubicBezTo>
                  <a:cubicBezTo>
                    <a:pt x="10228" y="4592"/>
                    <a:pt x="10202" y="4600"/>
                    <a:pt x="10181" y="4618"/>
                  </a:cubicBezTo>
                  <a:lnTo>
                    <a:pt x="9883" y="4856"/>
                  </a:lnTo>
                  <a:lnTo>
                    <a:pt x="7454" y="1689"/>
                  </a:lnTo>
                  <a:lnTo>
                    <a:pt x="8835" y="796"/>
                  </a:lnTo>
                  <a:cubicBezTo>
                    <a:pt x="8919" y="748"/>
                    <a:pt x="8930" y="665"/>
                    <a:pt x="8883" y="582"/>
                  </a:cubicBezTo>
                  <a:cubicBezTo>
                    <a:pt x="8854" y="539"/>
                    <a:pt x="8813" y="517"/>
                    <a:pt x="8769" y="517"/>
                  </a:cubicBezTo>
                  <a:cubicBezTo>
                    <a:pt x="8740" y="517"/>
                    <a:pt x="8709" y="527"/>
                    <a:pt x="8680" y="546"/>
                  </a:cubicBezTo>
                  <a:lnTo>
                    <a:pt x="7156" y="1522"/>
                  </a:lnTo>
                  <a:cubicBezTo>
                    <a:pt x="7085" y="1570"/>
                    <a:pt x="7073" y="1677"/>
                    <a:pt x="7109" y="1748"/>
                  </a:cubicBezTo>
                  <a:lnTo>
                    <a:pt x="7395" y="2106"/>
                  </a:lnTo>
                  <a:lnTo>
                    <a:pt x="7204" y="2248"/>
                  </a:lnTo>
                  <a:lnTo>
                    <a:pt x="6418" y="1998"/>
                  </a:lnTo>
                  <a:cubicBezTo>
                    <a:pt x="6406" y="1998"/>
                    <a:pt x="6383" y="1986"/>
                    <a:pt x="6371" y="1986"/>
                  </a:cubicBezTo>
                  <a:lnTo>
                    <a:pt x="4585" y="1986"/>
                  </a:lnTo>
                  <a:cubicBezTo>
                    <a:pt x="4513" y="1986"/>
                    <a:pt x="4454" y="2034"/>
                    <a:pt x="4442" y="2106"/>
                  </a:cubicBezTo>
                  <a:lnTo>
                    <a:pt x="4335" y="2510"/>
                  </a:lnTo>
                  <a:lnTo>
                    <a:pt x="4073" y="2403"/>
                  </a:lnTo>
                  <a:cubicBezTo>
                    <a:pt x="4049" y="2391"/>
                    <a:pt x="4037" y="2391"/>
                    <a:pt x="4001" y="2391"/>
                  </a:cubicBezTo>
                  <a:lnTo>
                    <a:pt x="3287" y="2475"/>
                  </a:lnTo>
                  <a:lnTo>
                    <a:pt x="3049" y="2344"/>
                  </a:lnTo>
                  <a:lnTo>
                    <a:pt x="3275" y="1939"/>
                  </a:lnTo>
                  <a:cubicBezTo>
                    <a:pt x="3323" y="1867"/>
                    <a:pt x="3287" y="1772"/>
                    <a:pt x="3215" y="1736"/>
                  </a:cubicBezTo>
                  <a:lnTo>
                    <a:pt x="251" y="22"/>
                  </a:lnTo>
                  <a:cubicBezTo>
                    <a:pt x="228" y="7"/>
                    <a:pt x="205"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786;p60">
              <a:extLst>
                <a:ext uri="{FF2B5EF4-FFF2-40B4-BE49-F238E27FC236}">
                  <a16:creationId xmlns:a16="http://schemas.microsoft.com/office/drawing/2014/main" id="{F25AC956-ECA6-F107-7FDC-3E26B2736BB7}"/>
                </a:ext>
              </a:extLst>
            </p:cNvPr>
            <p:cNvSpPr/>
            <p:nvPr/>
          </p:nvSpPr>
          <p:spPr>
            <a:xfrm>
              <a:off x="6965173" y="2009304"/>
              <a:ext cx="38670" cy="27181"/>
            </a:xfrm>
            <a:custGeom>
              <a:avLst/>
              <a:gdLst/>
              <a:ahLst/>
              <a:cxnLst/>
              <a:rect l="l" t="t" r="r" b="b"/>
              <a:pathLst>
                <a:path w="1215" h="854" extrusionOk="0">
                  <a:moveTo>
                    <a:pt x="1023" y="1"/>
                  </a:moveTo>
                  <a:cubicBezTo>
                    <a:pt x="995" y="1"/>
                    <a:pt x="966" y="8"/>
                    <a:pt x="941" y="20"/>
                  </a:cubicBezTo>
                  <a:lnTo>
                    <a:pt x="95" y="580"/>
                  </a:lnTo>
                  <a:cubicBezTo>
                    <a:pt x="12" y="616"/>
                    <a:pt x="0" y="711"/>
                    <a:pt x="48" y="782"/>
                  </a:cubicBezTo>
                  <a:cubicBezTo>
                    <a:pt x="83" y="830"/>
                    <a:pt x="119" y="854"/>
                    <a:pt x="179" y="854"/>
                  </a:cubicBezTo>
                  <a:cubicBezTo>
                    <a:pt x="214" y="854"/>
                    <a:pt x="238" y="842"/>
                    <a:pt x="274" y="830"/>
                  </a:cubicBezTo>
                  <a:lnTo>
                    <a:pt x="1119" y="282"/>
                  </a:lnTo>
                  <a:cubicBezTo>
                    <a:pt x="1179" y="235"/>
                    <a:pt x="1214" y="140"/>
                    <a:pt x="1155" y="68"/>
                  </a:cubicBezTo>
                  <a:cubicBezTo>
                    <a:pt x="1124" y="22"/>
                    <a:pt x="1074" y="1"/>
                    <a:pt x="10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128;p39">
            <a:extLst>
              <a:ext uri="{FF2B5EF4-FFF2-40B4-BE49-F238E27FC236}">
                <a16:creationId xmlns:a16="http://schemas.microsoft.com/office/drawing/2014/main" id="{D7378572-FFD8-07B4-F199-08771B61EB91}"/>
              </a:ext>
            </a:extLst>
          </p:cNvPr>
          <p:cNvSpPr/>
          <p:nvPr/>
        </p:nvSpPr>
        <p:spPr>
          <a:xfrm>
            <a:off x="293053" y="3780575"/>
            <a:ext cx="423300" cy="42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nvGrpSpPr>
          <p:cNvPr id="7" name="Google Shape;10102;p58">
            <a:extLst>
              <a:ext uri="{FF2B5EF4-FFF2-40B4-BE49-F238E27FC236}">
                <a16:creationId xmlns:a16="http://schemas.microsoft.com/office/drawing/2014/main" id="{45B00ACB-05C7-F202-7144-1FB6D57D63D2}"/>
              </a:ext>
            </a:extLst>
          </p:cNvPr>
          <p:cNvGrpSpPr/>
          <p:nvPr/>
        </p:nvGrpSpPr>
        <p:grpSpPr>
          <a:xfrm>
            <a:off x="345880" y="3818023"/>
            <a:ext cx="317645" cy="318757"/>
            <a:chOff x="5779408" y="3699191"/>
            <a:chExt cx="317645" cy="318757"/>
          </a:xfrm>
        </p:grpSpPr>
        <p:sp>
          <p:nvSpPr>
            <p:cNvPr id="8" name="Google Shape;10103;p58">
              <a:extLst>
                <a:ext uri="{FF2B5EF4-FFF2-40B4-BE49-F238E27FC236}">
                  <a16:creationId xmlns:a16="http://schemas.microsoft.com/office/drawing/2014/main" id="{8816BF1D-04AA-89AB-11D0-6B18D4B63481}"/>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104;p58">
              <a:extLst>
                <a:ext uri="{FF2B5EF4-FFF2-40B4-BE49-F238E27FC236}">
                  <a16:creationId xmlns:a16="http://schemas.microsoft.com/office/drawing/2014/main" id="{1414288A-65E5-2E9C-5637-73F874EE6780}"/>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 name="Connector: Elbow 15">
            <a:extLst>
              <a:ext uri="{FF2B5EF4-FFF2-40B4-BE49-F238E27FC236}">
                <a16:creationId xmlns:a16="http://schemas.microsoft.com/office/drawing/2014/main" id="{2D0B3B14-02A9-619D-626A-0A1CC0AE96F7}"/>
              </a:ext>
            </a:extLst>
          </p:cNvPr>
          <p:cNvCxnSpPr>
            <a:stCxn id="21" idx="1"/>
            <a:endCxn id="12" idx="3"/>
          </p:cNvCxnSpPr>
          <p:nvPr/>
        </p:nvCxnSpPr>
        <p:spPr>
          <a:xfrm rot="10800000" flipV="1">
            <a:off x="716353" y="1338585"/>
            <a:ext cx="7271182" cy="2653640"/>
          </a:xfrm>
          <a:prstGeom prst="bentConnector3">
            <a:avLst>
              <a:gd name="adj1" fmla="val 48508"/>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071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46B96C-3837-CEC0-D563-E10FCF2E6E1F}"/>
              </a:ext>
            </a:extLst>
          </p:cNvPr>
          <p:cNvSpPr>
            <a:spLocks noGrp="1"/>
          </p:cNvSpPr>
          <p:nvPr>
            <p:ph type="body" idx="1"/>
          </p:nvPr>
        </p:nvSpPr>
        <p:spPr>
          <a:xfrm>
            <a:off x="1712562" y="2327539"/>
            <a:ext cx="4680487" cy="317140"/>
          </a:xfrm>
        </p:spPr>
        <p:txBody>
          <a:bodyPr/>
          <a:lstStyle/>
          <a:p>
            <a:pPr marL="114300" indent="0" algn="ctr">
              <a:buNone/>
            </a:pPr>
            <a:r>
              <a:rPr lang="en-US" b="1" dirty="0">
                <a:solidFill>
                  <a:schemeClr val="bg1"/>
                </a:solidFill>
                <a:latin typeface="Share Tech" panose="020B0604020202020204" charset="0"/>
                <a:cs typeface="Sora" panose="020B0604020202020204" charset="0"/>
              </a:rPr>
              <a:t>How About Correlation data between data input and output/target ? </a:t>
            </a:r>
            <a:endParaRPr lang="en-ID" b="1" dirty="0">
              <a:solidFill>
                <a:schemeClr val="bg1"/>
              </a:solidFill>
              <a:latin typeface="Share Tech" panose="020B0604020202020204" charset="0"/>
              <a:cs typeface="Sora" panose="020B0604020202020204" charset="0"/>
            </a:endParaRPr>
          </a:p>
          <a:p>
            <a:pPr algn="ctr"/>
            <a:endParaRPr lang="en-ID" sz="1800" b="1" dirty="0">
              <a:solidFill>
                <a:schemeClr val="bg1"/>
              </a:solidFill>
              <a:latin typeface="Share Tech" panose="020B0604020202020204" charset="0"/>
              <a:cs typeface="Sora" panose="020B0604020202020204" charset="0"/>
            </a:endParaRPr>
          </a:p>
          <a:p>
            <a:pPr marL="114300" indent="0" algn="ctr">
              <a:buNone/>
            </a:pPr>
            <a:endParaRPr lang="en-ID" dirty="0">
              <a:solidFill>
                <a:schemeClr val="bg1"/>
              </a:solidFill>
              <a:latin typeface="Share Tech" panose="020B0604020202020204" charset="0"/>
            </a:endParaRPr>
          </a:p>
        </p:txBody>
      </p:sp>
      <p:sp>
        <p:nvSpPr>
          <p:cNvPr id="3" name="Title 2">
            <a:extLst>
              <a:ext uri="{FF2B5EF4-FFF2-40B4-BE49-F238E27FC236}">
                <a16:creationId xmlns:a16="http://schemas.microsoft.com/office/drawing/2014/main" id="{0114E6C8-AFBA-5BA2-D5F5-50E0A31AFD52}"/>
              </a:ext>
            </a:extLst>
          </p:cNvPr>
          <p:cNvSpPr>
            <a:spLocks noGrp="1"/>
          </p:cNvSpPr>
          <p:nvPr>
            <p:ph type="ctrTitle"/>
          </p:nvPr>
        </p:nvSpPr>
        <p:spPr>
          <a:xfrm>
            <a:off x="2455374" y="1908309"/>
            <a:ext cx="3743948" cy="577800"/>
          </a:xfrm>
        </p:spPr>
        <p:txBody>
          <a:bodyPr/>
          <a:lstStyle/>
          <a:p>
            <a:r>
              <a:rPr lang="en-US" dirty="0"/>
              <a:t>Answer </a:t>
            </a:r>
            <a:r>
              <a:rPr lang="en-US" dirty="0">
                <a:solidFill>
                  <a:schemeClr val="accent2"/>
                </a:solidFill>
              </a:rPr>
              <a:t>Sub-Problem</a:t>
            </a:r>
            <a:r>
              <a:rPr lang="en-US" dirty="0"/>
              <a:t> </a:t>
            </a:r>
            <a:endParaRPr lang="en-ID" dirty="0"/>
          </a:p>
        </p:txBody>
      </p:sp>
      <p:pic>
        <p:nvPicPr>
          <p:cNvPr id="5" name="Picture 4">
            <a:extLst>
              <a:ext uri="{FF2B5EF4-FFF2-40B4-BE49-F238E27FC236}">
                <a16:creationId xmlns:a16="http://schemas.microsoft.com/office/drawing/2014/main" id="{0C570005-C50F-964D-5029-B4CBCD2103EA}"/>
              </a:ext>
            </a:extLst>
          </p:cNvPr>
          <p:cNvPicPr>
            <a:picLocks noChangeAspect="1"/>
          </p:cNvPicPr>
          <p:nvPr/>
        </p:nvPicPr>
        <p:blipFill>
          <a:blip r:embed="rId2"/>
          <a:stretch>
            <a:fillRect/>
          </a:stretch>
        </p:blipFill>
        <p:spPr>
          <a:xfrm>
            <a:off x="6022061" y="2057993"/>
            <a:ext cx="2772942" cy="2772942"/>
          </a:xfrm>
          <a:prstGeom prst="rect">
            <a:avLst/>
          </a:prstGeom>
        </p:spPr>
      </p:pic>
    </p:spTree>
    <p:extLst>
      <p:ext uri="{BB962C8B-B14F-4D97-AF65-F5344CB8AC3E}">
        <p14:creationId xmlns:p14="http://schemas.microsoft.com/office/powerpoint/2010/main" val="1405807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4B558E-01EE-24FB-D11F-96E785D2FDFB}"/>
              </a:ext>
            </a:extLst>
          </p:cNvPr>
          <p:cNvSpPr>
            <a:spLocks noGrp="1"/>
          </p:cNvSpPr>
          <p:nvPr>
            <p:ph type="ctrTitle"/>
          </p:nvPr>
        </p:nvSpPr>
        <p:spPr>
          <a:xfrm>
            <a:off x="618825" y="411675"/>
            <a:ext cx="5386768" cy="577800"/>
          </a:xfrm>
        </p:spPr>
        <p:txBody>
          <a:bodyPr/>
          <a:lstStyle/>
          <a:p>
            <a:r>
              <a:rPr lang="en-US" dirty="0"/>
              <a:t>Correlation</a:t>
            </a:r>
            <a:endParaRPr lang="en-ID" dirty="0"/>
          </a:p>
        </p:txBody>
      </p:sp>
      <p:sp>
        <p:nvSpPr>
          <p:cNvPr id="21" name="Google Shape;1128;p39">
            <a:extLst>
              <a:ext uri="{FF2B5EF4-FFF2-40B4-BE49-F238E27FC236}">
                <a16:creationId xmlns:a16="http://schemas.microsoft.com/office/drawing/2014/main" id="{C73A8D2B-F1AD-94D0-2378-1519CED96264}"/>
              </a:ext>
            </a:extLst>
          </p:cNvPr>
          <p:cNvSpPr/>
          <p:nvPr/>
        </p:nvSpPr>
        <p:spPr>
          <a:xfrm>
            <a:off x="6925901" y="4490067"/>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28;p39">
            <a:extLst>
              <a:ext uri="{FF2B5EF4-FFF2-40B4-BE49-F238E27FC236}">
                <a16:creationId xmlns:a16="http://schemas.microsoft.com/office/drawing/2014/main" id="{D7378572-FFD8-07B4-F199-08771B61EB91}"/>
              </a:ext>
            </a:extLst>
          </p:cNvPr>
          <p:cNvSpPr/>
          <p:nvPr/>
        </p:nvSpPr>
        <p:spPr>
          <a:xfrm>
            <a:off x="295101" y="2430574"/>
            <a:ext cx="423300" cy="42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16" name="Connector: Elbow 15">
            <a:extLst>
              <a:ext uri="{FF2B5EF4-FFF2-40B4-BE49-F238E27FC236}">
                <a16:creationId xmlns:a16="http://schemas.microsoft.com/office/drawing/2014/main" id="{2D0B3B14-02A9-619D-626A-0A1CC0AE96F7}"/>
              </a:ext>
            </a:extLst>
          </p:cNvPr>
          <p:cNvCxnSpPr>
            <a:cxnSpLocks/>
            <a:stCxn id="21" idx="1"/>
            <a:endCxn id="12" idx="3"/>
          </p:cNvCxnSpPr>
          <p:nvPr/>
        </p:nvCxnSpPr>
        <p:spPr>
          <a:xfrm rot="10800000">
            <a:off x="718401" y="2642225"/>
            <a:ext cx="6207500" cy="20594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9A73F74-43CF-565A-25A2-9043D9E05FCD}"/>
              </a:ext>
            </a:extLst>
          </p:cNvPr>
          <p:cNvSpPr txBox="1"/>
          <p:nvPr/>
        </p:nvSpPr>
        <p:spPr>
          <a:xfrm>
            <a:off x="561417" y="973046"/>
            <a:ext cx="3367403" cy="523220"/>
          </a:xfrm>
          <a:prstGeom prst="rect">
            <a:avLst/>
          </a:prstGeom>
          <a:noFill/>
        </p:spPr>
        <p:txBody>
          <a:bodyPr wrap="square">
            <a:spAutoFit/>
          </a:bodyPr>
          <a:lstStyle/>
          <a:p>
            <a:pPr algn="ctr"/>
            <a:r>
              <a:rPr lang="en-ID" sz="1400" dirty="0">
                <a:solidFill>
                  <a:schemeClr val="bg1"/>
                </a:solidFill>
                <a:latin typeface="Maven Pro" panose="020B0604020202020204" charset="0"/>
                <a:cs typeface="Sora" panose="020B0604020202020204" charset="0"/>
              </a:rPr>
              <a:t>Category VS Category: </a:t>
            </a:r>
          </a:p>
          <a:p>
            <a:pPr algn="ctr"/>
            <a:r>
              <a:rPr lang="en-ID" sz="1400" dirty="0">
                <a:solidFill>
                  <a:schemeClr val="accent2"/>
                </a:solidFill>
                <a:latin typeface="Maven Pro" panose="020B0604020202020204" charset="0"/>
                <a:cs typeface="Sora" panose="020B0604020202020204" charset="0"/>
              </a:rPr>
              <a:t>Chi-square</a:t>
            </a:r>
            <a:r>
              <a:rPr lang="en-ID" sz="1400" dirty="0">
                <a:solidFill>
                  <a:schemeClr val="bg1"/>
                </a:solidFill>
                <a:latin typeface="Maven Pro" panose="020B0604020202020204" charset="0"/>
                <a:cs typeface="Sora" panose="020B0604020202020204" charset="0"/>
              </a:rPr>
              <a:t> Method = P-Value &lt; 0.05</a:t>
            </a:r>
          </a:p>
        </p:txBody>
      </p:sp>
      <p:pic>
        <p:nvPicPr>
          <p:cNvPr id="11" name="Picture 10">
            <a:extLst>
              <a:ext uri="{FF2B5EF4-FFF2-40B4-BE49-F238E27FC236}">
                <a16:creationId xmlns:a16="http://schemas.microsoft.com/office/drawing/2014/main" id="{24C040E6-5297-CDE4-00EB-4FCBA07A24E8}"/>
              </a:ext>
            </a:extLst>
          </p:cNvPr>
          <p:cNvPicPr>
            <a:picLocks noChangeAspect="1"/>
          </p:cNvPicPr>
          <p:nvPr/>
        </p:nvPicPr>
        <p:blipFill>
          <a:blip r:embed="rId2"/>
          <a:stretch>
            <a:fillRect/>
          </a:stretch>
        </p:blipFill>
        <p:spPr>
          <a:xfrm>
            <a:off x="1075705" y="1496266"/>
            <a:ext cx="2495550" cy="866775"/>
          </a:xfrm>
          <a:prstGeom prst="rect">
            <a:avLst/>
          </a:prstGeom>
        </p:spPr>
      </p:pic>
      <p:sp>
        <p:nvSpPr>
          <p:cNvPr id="20" name="TextBox 19">
            <a:extLst>
              <a:ext uri="{FF2B5EF4-FFF2-40B4-BE49-F238E27FC236}">
                <a16:creationId xmlns:a16="http://schemas.microsoft.com/office/drawing/2014/main" id="{2069B28E-D7D8-F204-2B7A-77EC09E4A957}"/>
              </a:ext>
            </a:extLst>
          </p:cNvPr>
          <p:cNvSpPr txBox="1"/>
          <p:nvPr/>
        </p:nvSpPr>
        <p:spPr>
          <a:xfrm>
            <a:off x="618825" y="3240107"/>
            <a:ext cx="2743200" cy="738664"/>
          </a:xfrm>
          <a:prstGeom prst="rect">
            <a:avLst/>
          </a:prstGeom>
          <a:noFill/>
        </p:spPr>
        <p:txBody>
          <a:bodyPr wrap="square">
            <a:spAutoFit/>
          </a:bodyPr>
          <a:lstStyle/>
          <a:p>
            <a:pPr algn="ctr"/>
            <a:r>
              <a:rPr lang="en-ID" sz="1400" dirty="0">
                <a:solidFill>
                  <a:schemeClr val="bg1"/>
                </a:solidFill>
                <a:latin typeface="Maven Pro" panose="020B0604020202020204" charset="0"/>
                <a:cs typeface="Sora" panose="020B0604020202020204" charset="0"/>
              </a:rPr>
              <a:t>Numeric VS Numeric :</a:t>
            </a:r>
          </a:p>
          <a:p>
            <a:pPr algn="ctr"/>
            <a:r>
              <a:rPr lang="en-ID" dirty="0" err="1">
                <a:solidFill>
                  <a:schemeClr val="accent2"/>
                </a:solidFill>
                <a:latin typeface="Maven Pro" panose="020B0604020202020204" charset="0"/>
              </a:rPr>
              <a:t>S</a:t>
            </a:r>
            <a:r>
              <a:rPr lang="en-ID" b="0" dirty="0" err="1">
                <a:solidFill>
                  <a:schemeClr val="accent2"/>
                </a:solidFill>
                <a:effectLst/>
                <a:latin typeface="Maven Pro" panose="020B0604020202020204" charset="0"/>
              </a:rPr>
              <a:t>pearmanr</a:t>
            </a:r>
            <a:r>
              <a:rPr lang="en-ID" b="0" dirty="0">
                <a:solidFill>
                  <a:schemeClr val="accent2"/>
                </a:solidFill>
                <a:effectLst/>
                <a:latin typeface="Maven Pro" panose="020B0604020202020204" charset="0"/>
              </a:rPr>
              <a:t> Method</a:t>
            </a:r>
            <a:endParaRPr lang="en-ID" sz="1400" dirty="0">
              <a:solidFill>
                <a:schemeClr val="accent2"/>
              </a:solidFill>
              <a:latin typeface="Maven Pro" panose="020B0604020202020204" charset="0"/>
              <a:cs typeface="Sora" panose="020B0604020202020204" charset="0"/>
            </a:endParaRPr>
          </a:p>
          <a:p>
            <a:pPr algn="ctr"/>
            <a:r>
              <a:rPr lang="en-ID" sz="1400" dirty="0">
                <a:solidFill>
                  <a:schemeClr val="bg1"/>
                </a:solidFill>
                <a:latin typeface="Maven Pro" panose="020B0604020202020204" charset="0"/>
                <a:cs typeface="Sora" panose="020B0604020202020204" charset="0"/>
              </a:rPr>
              <a:t>Duration VS Output : 0.32</a:t>
            </a:r>
          </a:p>
        </p:txBody>
      </p:sp>
      <p:pic>
        <p:nvPicPr>
          <p:cNvPr id="22" name="Picture 21">
            <a:extLst>
              <a:ext uri="{FF2B5EF4-FFF2-40B4-BE49-F238E27FC236}">
                <a16:creationId xmlns:a16="http://schemas.microsoft.com/office/drawing/2014/main" id="{475CA1EE-E6E1-D7D1-527A-42B8FC0666BA}"/>
              </a:ext>
            </a:extLst>
          </p:cNvPr>
          <p:cNvPicPr>
            <a:picLocks noChangeAspect="1"/>
          </p:cNvPicPr>
          <p:nvPr/>
        </p:nvPicPr>
        <p:blipFill>
          <a:blip r:embed="rId3"/>
          <a:stretch>
            <a:fillRect/>
          </a:stretch>
        </p:blipFill>
        <p:spPr>
          <a:xfrm>
            <a:off x="4773453" y="1151261"/>
            <a:ext cx="3277502" cy="3127158"/>
          </a:xfrm>
          <a:prstGeom prst="rect">
            <a:avLst/>
          </a:prstGeom>
        </p:spPr>
      </p:pic>
      <p:sp>
        <p:nvSpPr>
          <p:cNvPr id="23" name="TextBox 22">
            <a:extLst>
              <a:ext uri="{FF2B5EF4-FFF2-40B4-BE49-F238E27FC236}">
                <a16:creationId xmlns:a16="http://schemas.microsoft.com/office/drawing/2014/main" id="{0AD4FBC8-0D60-F572-ACBD-40D05B972809}"/>
              </a:ext>
            </a:extLst>
          </p:cNvPr>
          <p:cNvSpPr txBox="1"/>
          <p:nvPr/>
        </p:nvSpPr>
        <p:spPr>
          <a:xfrm>
            <a:off x="5473485" y="851997"/>
            <a:ext cx="1947969" cy="307777"/>
          </a:xfrm>
          <a:prstGeom prst="rect">
            <a:avLst/>
          </a:prstGeom>
          <a:noFill/>
        </p:spPr>
        <p:txBody>
          <a:bodyPr wrap="none" rtlCol="0">
            <a:spAutoFit/>
          </a:bodyPr>
          <a:lstStyle/>
          <a:p>
            <a:r>
              <a:rPr lang="en-US" dirty="0">
                <a:solidFill>
                  <a:schemeClr val="bg1"/>
                </a:solidFill>
                <a:latin typeface="Maven Pro" panose="020B0604020202020204" charset="0"/>
              </a:rPr>
              <a:t>Numeric VS Numeric:</a:t>
            </a:r>
            <a:endParaRPr lang="en-ID" dirty="0">
              <a:solidFill>
                <a:schemeClr val="bg1"/>
              </a:solidFill>
              <a:latin typeface="Maven Pro" panose="020B0604020202020204" charset="0"/>
            </a:endParaRPr>
          </a:p>
        </p:txBody>
      </p:sp>
    </p:spTree>
    <p:extLst>
      <p:ext uri="{BB962C8B-B14F-4D97-AF65-F5344CB8AC3E}">
        <p14:creationId xmlns:p14="http://schemas.microsoft.com/office/powerpoint/2010/main" val="413043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053885"/>
            <a:ext cx="4074685" cy="2715390"/>
          </a:xfrm>
          <a:prstGeom prst="rect">
            <a:avLst/>
          </a:prstGeom>
        </p:spPr>
        <p:txBody>
          <a:bodyPr spcFirstLastPara="1" wrap="square" lIns="91425" tIns="91425" rIns="91425" bIns="91425" anchor="t" anchorCtr="0">
            <a:noAutofit/>
          </a:bodyPr>
          <a:lstStyle/>
          <a:p>
            <a:pPr marL="0" indent="0" algn="just">
              <a:buClr>
                <a:srgbClr val="103864"/>
              </a:buClr>
              <a:buSzPts val="2000"/>
              <a:buNone/>
            </a:pPr>
            <a:r>
              <a:rPr lang="en-US" sz="1400" dirty="0">
                <a:solidFill>
                  <a:schemeClr val="bg1"/>
                </a:solidFill>
                <a:latin typeface="Maven Pro" panose="020B0604020202020204" charset="0"/>
                <a:cs typeface="Sora" panose="020B0604020202020204" charset="0"/>
              </a:rPr>
              <a:t>In a bank there are several customers who make deposits to the bank. Each customer has different conditions, ranging from age, income and other dependents. The bank has some data on customers who make deposits or not. This bank wants to make a prediction of conditions that cause banks to make deposits or not. Therefore the data science team conducted an analysis using the machine learning method to help the bank make a decision when it wants to find customers who will make deposits.</a:t>
            </a:r>
            <a:endParaRPr lang="en-US" sz="1400" b="0" i="0" u="none" strike="noStrike" cap="none" dirty="0">
              <a:solidFill>
                <a:schemeClr val="bg1"/>
              </a:solidFill>
              <a:latin typeface="Maven Pro" panose="020B0604020202020204" charset="0"/>
              <a:ea typeface="Sora"/>
              <a:cs typeface="Sora"/>
              <a:sym typeface="Sora"/>
            </a:endParaRPr>
          </a:p>
        </p:txBody>
      </p:sp>
      <p:sp>
        <p:nvSpPr>
          <p:cNvPr id="507" name="Google Shape;507;p28"/>
          <p:cNvSpPr txBox="1">
            <a:spLocks noGrp="1"/>
          </p:cNvSpPr>
          <p:nvPr>
            <p:ph type="ctrTitle"/>
          </p:nvPr>
        </p:nvSpPr>
        <p:spPr>
          <a:xfrm>
            <a:off x="618825" y="411675"/>
            <a:ext cx="33797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Background Project</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67126" y="2267303"/>
            <a:ext cx="411269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3600" dirty="0"/>
              <a:t>MODELING</a:t>
            </a:r>
          </a:p>
        </p:txBody>
      </p:sp>
      <p:sp>
        <p:nvSpPr>
          <p:cNvPr id="689" name="Google Shape;689;p32"/>
          <p:cNvSpPr/>
          <p:nvPr/>
        </p:nvSpPr>
        <p:spPr>
          <a:xfrm>
            <a:off x="5879825" y="1872455"/>
            <a:ext cx="1085100" cy="1085100"/>
          </a:xfrm>
          <a:prstGeom prst="rect">
            <a:avLst/>
          </a:prstGeom>
          <a:solidFill>
            <a:schemeClr val="bg2">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422375" y="2957555"/>
            <a:ext cx="0" cy="978000"/>
          </a:xfrm>
          <a:prstGeom prst="straightConnector1">
            <a:avLst/>
          </a:prstGeom>
          <a:noFill/>
          <a:ln w="19050" cap="flat" cmpd="sng">
            <a:solidFill>
              <a:schemeClr val="bg2">
                <a:lumMod val="10000"/>
                <a:lumOff val="90000"/>
              </a:schemeClr>
            </a:solidFill>
            <a:prstDash val="solid"/>
            <a:round/>
            <a:headEnd type="none" w="med" len="med"/>
            <a:tailEnd type="none" w="med" len="med"/>
          </a:ln>
        </p:spPr>
      </p:cxnSp>
      <p:grpSp>
        <p:nvGrpSpPr>
          <p:cNvPr id="13" name="Google Shape;11346;p60">
            <a:extLst>
              <a:ext uri="{FF2B5EF4-FFF2-40B4-BE49-F238E27FC236}">
                <a16:creationId xmlns:a16="http://schemas.microsoft.com/office/drawing/2014/main" id="{C13E5CC3-59EC-9A8F-10F2-B51C257EDE6E}"/>
              </a:ext>
            </a:extLst>
          </p:cNvPr>
          <p:cNvGrpSpPr/>
          <p:nvPr/>
        </p:nvGrpSpPr>
        <p:grpSpPr>
          <a:xfrm>
            <a:off x="5975673" y="1975224"/>
            <a:ext cx="937509" cy="879562"/>
            <a:chOff x="3095745" y="3805393"/>
            <a:chExt cx="352840" cy="354717"/>
          </a:xfrm>
        </p:grpSpPr>
        <p:sp>
          <p:nvSpPr>
            <p:cNvPr id="14" name="Google Shape;11347;p60">
              <a:extLst>
                <a:ext uri="{FF2B5EF4-FFF2-40B4-BE49-F238E27FC236}">
                  <a16:creationId xmlns:a16="http://schemas.microsoft.com/office/drawing/2014/main" id="{FE137723-DBFD-3E5E-1D6A-CB0A2289720B}"/>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348;p60">
              <a:extLst>
                <a:ext uri="{FF2B5EF4-FFF2-40B4-BE49-F238E27FC236}">
                  <a16:creationId xmlns:a16="http://schemas.microsoft.com/office/drawing/2014/main" id="{D443B451-6735-945D-926F-5D1E6B9D53D6}"/>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349;p60">
              <a:extLst>
                <a:ext uri="{FF2B5EF4-FFF2-40B4-BE49-F238E27FC236}">
                  <a16:creationId xmlns:a16="http://schemas.microsoft.com/office/drawing/2014/main" id="{5B94BA4A-280A-B193-6B0C-F41570ED5433}"/>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50;p60">
              <a:extLst>
                <a:ext uri="{FF2B5EF4-FFF2-40B4-BE49-F238E27FC236}">
                  <a16:creationId xmlns:a16="http://schemas.microsoft.com/office/drawing/2014/main" id="{2ADFDE9D-949C-8740-4CF2-F9CA60D690F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351;p60">
              <a:extLst>
                <a:ext uri="{FF2B5EF4-FFF2-40B4-BE49-F238E27FC236}">
                  <a16:creationId xmlns:a16="http://schemas.microsoft.com/office/drawing/2014/main" id="{C0041972-2048-0A03-9983-5E121FB19CFF}"/>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352;p60">
              <a:extLst>
                <a:ext uri="{FF2B5EF4-FFF2-40B4-BE49-F238E27FC236}">
                  <a16:creationId xmlns:a16="http://schemas.microsoft.com/office/drawing/2014/main" id="{D570E9E0-F78F-D588-92C7-AE60D61C61D1}"/>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5553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4EB730-0A52-82B5-FE82-FEF692AC58DB}"/>
              </a:ext>
            </a:extLst>
          </p:cNvPr>
          <p:cNvSpPr>
            <a:spLocks noGrp="1"/>
          </p:cNvSpPr>
          <p:nvPr>
            <p:ph type="ctrTitle"/>
          </p:nvPr>
        </p:nvSpPr>
        <p:spPr>
          <a:xfrm>
            <a:off x="0" y="356758"/>
            <a:ext cx="2809379" cy="577800"/>
          </a:xfrm>
        </p:spPr>
        <p:txBody>
          <a:bodyPr/>
          <a:lstStyle/>
          <a:p>
            <a:r>
              <a:rPr lang="en-US" sz="2000" dirty="0"/>
              <a:t>Fitting Model (Data Train)</a:t>
            </a:r>
            <a:endParaRPr lang="en-ID" sz="2000" dirty="0"/>
          </a:p>
        </p:txBody>
      </p:sp>
      <p:sp>
        <p:nvSpPr>
          <p:cNvPr id="4" name="TextBox 3">
            <a:extLst>
              <a:ext uri="{FF2B5EF4-FFF2-40B4-BE49-F238E27FC236}">
                <a16:creationId xmlns:a16="http://schemas.microsoft.com/office/drawing/2014/main" id="{067EC32E-334E-0DEC-A560-D69D3766AEE4}"/>
              </a:ext>
            </a:extLst>
          </p:cNvPr>
          <p:cNvSpPr txBox="1"/>
          <p:nvPr/>
        </p:nvSpPr>
        <p:spPr>
          <a:xfrm>
            <a:off x="3092734" y="411338"/>
            <a:ext cx="6208751" cy="523220"/>
          </a:xfrm>
          <a:prstGeom prst="rect">
            <a:avLst/>
          </a:prstGeom>
          <a:noFill/>
        </p:spPr>
        <p:txBody>
          <a:bodyPr wrap="none" rtlCol="0">
            <a:spAutoFit/>
          </a:bodyPr>
          <a:lstStyle/>
          <a:p>
            <a:r>
              <a:rPr lang="en-US" dirty="0">
                <a:solidFill>
                  <a:schemeClr val="bg1"/>
                </a:solidFill>
                <a:latin typeface="Maven Pro" panose="020B0604020202020204" charset="0"/>
              </a:rPr>
              <a:t>Using Data </a:t>
            </a:r>
            <a:r>
              <a:rPr lang="en-US" dirty="0" err="1">
                <a:solidFill>
                  <a:schemeClr val="bg1"/>
                </a:solidFill>
                <a:latin typeface="Maven Pro" panose="020B0604020202020204" charset="0"/>
              </a:rPr>
              <a:t>Feauture</a:t>
            </a:r>
            <a:r>
              <a:rPr lang="en-US" dirty="0">
                <a:solidFill>
                  <a:schemeClr val="bg1"/>
                </a:solidFill>
                <a:latin typeface="Maven Pro" panose="020B0604020202020204" charset="0"/>
              </a:rPr>
              <a:t> (</a:t>
            </a:r>
            <a:r>
              <a:rPr lang="en-US" dirty="0" err="1">
                <a:solidFill>
                  <a:schemeClr val="bg1"/>
                </a:solidFill>
                <a:latin typeface="Maven Pro" panose="020B0604020202020204" charset="0"/>
              </a:rPr>
              <a:t>Standartization</a:t>
            </a:r>
            <a:r>
              <a:rPr lang="en-US" dirty="0">
                <a:solidFill>
                  <a:schemeClr val="bg1"/>
                </a:solidFill>
                <a:latin typeface="Maven Pro" panose="020B0604020202020204" charset="0"/>
              </a:rPr>
              <a:t>) = </a:t>
            </a:r>
            <a:r>
              <a:rPr lang="en-US" dirty="0">
                <a:solidFill>
                  <a:schemeClr val="bg1"/>
                </a:solidFill>
                <a:latin typeface="Maven Pro" panose="020B0604020202020204" charset="0"/>
                <a:cs typeface="Sora" panose="020B0604020202020204" charset="0"/>
              </a:rPr>
              <a:t>All model except Random Forest</a:t>
            </a:r>
          </a:p>
          <a:p>
            <a:r>
              <a:rPr lang="en-ID" dirty="0">
                <a:solidFill>
                  <a:schemeClr val="bg1"/>
                </a:solidFill>
                <a:latin typeface="Maven Pro" panose="020B0604020202020204" charset="0"/>
              </a:rPr>
              <a:t>Using </a:t>
            </a:r>
            <a:r>
              <a:rPr lang="en-US" dirty="0">
                <a:solidFill>
                  <a:schemeClr val="bg1"/>
                </a:solidFill>
                <a:latin typeface="Maven Pro" panose="020B0604020202020204" charset="0"/>
              </a:rPr>
              <a:t>Data </a:t>
            </a:r>
            <a:r>
              <a:rPr lang="en-US" dirty="0" err="1">
                <a:solidFill>
                  <a:schemeClr val="bg1"/>
                </a:solidFill>
                <a:latin typeface="Maven Pro" panose="020B0604020202020204" charset="0"/>
              </a:rPr>
              <a:t>Feauture</a:t>
            </a:r>
            <a:r>
              <a:rPr lang="en-US" dirty="0">
                <a:solidFill>
                  <a:schemeClr val="bg1"/>
                </a:solidFill>
                <a:latin typeface="Maven Pro" panose="020B0604020202020204" charset="0"/>
              </a:rPr>
              <a:t> (SMOTE) = Model Random Forest</a:t>
            </a:r>
            <a:endParaRPr lang="en-ID" dirty="0">
              <a:solidFill>
                <a:schemeClr val="bg1"/>
              </a:solidFill>
              <a:latin typeface="Maven Pro" panose="020B0604020202020204" charset="0"/>
            </a:endParaRPr>
          </a:p>
        </p:txBody>
      </p:sp>
      <p:sp>
        <p:nvSpPr>
          <p:cNvPr id="6" name="Arrow: Right 5">
            <a:extLst>
              <a:ext uri="{FF2B5EF4-FFF2-40B4-BE49-F238E27FC236}">
                <a16:creationId xmlns:a16="http://schemas.microsoft.com/office/drawing/2014/main" id="{99C7FC86-7F2E-7272-1518-58DA45869B78}"/>
              </a:ext>
            </a:extLst>
          </p:cNvPr>
          <p:cNvSpPr/>
          <p:nvPr/>
        </p:nvSpPr>
        <p:spPr>
          <a:xfrm>
            <a:off x="2745413" y="579957"/>
            <a:ext cx="408491" cy="23370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7" name="Rectangle 6">
            <a:extLst>
              <a:ext uri="{FF2B5EF4-FFF2-40B4-BE49-F238E27FC236}">
                <a16:creationId xmlns:a16="http://schemas.microsoft.com/office/drawing/2014/main" id="{29CE697D-6432-927F-78F4-8C95E8907228}"/>
              </a:ext>
            </a:extLst>
          </p:cNvPr>
          <p:cNvSpPr/>
          <p:nvPr/>
        </p:nvSpPr>
        <p:spPr>
          <a:xfrm>
            <a:off x="3634352" y="1790054"/>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Fitting Model</a:t>
            </a:r>
            <a:endParaRPr lang="en-ID" dirty="0"/>
          </a:p>
        </p:txBody>
      </p:sp>
      <p:sp>
        <p:nvSpPr>
          <p:cNvPr id="8" name="Rectangle 7">
            <a:extLst>
              <a:ext uri="{FF2B5EF4-FFF2-40B4-BE49-F238E27FC236}">
                <a16:creationId xmlns:a16="http://schemas.microsoft.com/office/drawing/2014/main" id="{B66F3CA4-3541-2CCB-32EE-77488E51875C}"/>
              </a:ext>
            </a:extLst>
          </p:cNvPr>
          <p:cNvSpPr/>
          <p:nvPr/>
        </p:nvSpPr>
        <p:spPr>
          <a:xfrm>
            <a:off x="100737" y="2883577"/>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endParaRPr lang="en-ID" dirty="0"/>
          </a:p>
        </p:txBody>
      </p:sp>
      <p:sp>
        <p:nvSpPr>
          <p:cNvPr id="9" name="Rectangle 8">
            <a:extLst>
              <a:ext uri="{FF2B5EF4-FFF2-40B4-BE49-F238E27FC236}">
                <a16:creationId xmlns:a16="http://schemas.microsoft.com/office/drawing/2014/main" id="{CF1D7942-7968-CB33-3810-252C6F9AEA2D}"/>
              </a:ext>
            </a:extLst>
          </p:cNvPr>
          <p:cNvSpPr/>
          <p:nvPr/>
        </p:nvSpPr>
        <p:spPr>
          <a:xfrm>
            <a:off x="2270501" y="2883577"/>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endParaRPr lang="en-ID" dirty="0"/>
          </a:p>
        </p:txBody>
      </p:sp>
      <p:sp>
        <p:nvSpPr>
          <p:cNvPr id="10" name="Rectangle 9">
            <a:extLst>
              <a:ext uri="{FF2B5EF4-FFF2-40B4-BE49-F238E27FC236}">
                <a16:creationId xmlns:a16="http://schemas.microsoft.com/office/drawing/2014/main" id="{537AAB0B-8C44-39C3-275E-EA113E5DA9DE}"/>
              </a:ext>
            </a:extLst>
          </p:cNvPr>
          <p:cNvSpPr/>
          <p:nvPr/>
        </p:nvSpPr>
        <p:spPr>
          <a:xfrm>
            <a:off x="4757974" y="2883577"/>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Adabost</a:t>
            </a:r>
            <a:endParaRPr lang="en-ID" dirty="0"/>
          </a:p>
        </p:txBody>
      </p:sp>
      <p:sp>
        <p:nvSpPr>
          <p:cNvPr id="11" name="Rectangle 10">
            <a:extLst>
              <a:ext uri="{FF2B5EF4-FFF2-40B4-BE49-F238E27FC236}">
                <a16:creationId xmlns:a16="http://schemas.microsoft.com/office/drawing/2014/main" id="{7F8FFA64-CDF1-671F-809A-9D56CF270159}"/>
              </a:ext>
            </a:extLst>
          </p:cNvPr>
          <p:cNvSpPr/>
          <p:nvPr/>
        </p:nvSpPr>
        <p:spPr>
          <a:xfrm>
            <a:off x="7136971" y="2883577"/>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Network</a:t>
            </a:r>
            <a:endParaRPr lang="en-ID" dirty="0"/>
          </a:p>
        </p:txBody>
      </p:sp>
      <p:cxnSp>
        <p:nvCxnSpPr>
          <p:cNvPr id="13" name="Straight Arrow Connector 12">
            <a:extLst>
              <a:ext uri="{FF2B5EF4-FFF2-40B4-BE49-F238E27FC236}">
                <a16:creationId xmlns:a16="http://schemas.microsoft.com/office/drawing/2014/main" id="{DB4C4289-1286-70A3-C0F4-5D8E6A6D5868}"/>
              </a:ext>
            </a:extLst>
          </p:cNvPr>
          <p:cNvCxnSpPr>
            <a:stCxn id="7" idx="2"/>
            <a:endCxn id="8" idx="0"/>
          </p:cNvCxnSpPr>
          <p:nvPr/>
        </p:nvCxnSpPr>
        <p:spPr>
          <a:xfrm flipH="1">
            <a:off x="1038385" y="2313274"/>
            <a:ext cx="3533615" cy="570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CDA0E1-BE02-FAF2-E10A-841D9D4BCF0B}"/>
              </a:ext>
            </a:extLst>
          </p:cNvPr>
          <p:cNvCxnSpPr>
            <a:stCxn id="7" idx="2"/>
            <a:endCxn id="9" idx="0"/>
          </p:cNvCxnSpPr>
          <p:nvPr/>
        </p:nvCxnSpPr>
        <p:spPr>
          <a:xfrm flipH="1">
            <a:off x="3208149" y="2313274"/>
            <a:ext cx="1363851" cy="570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AD87B8A-FC66-5133-4CE0-01E25C3B1395}"/>
              </a:ext>
            </a:extLst>
          </p:cNvPr>
          <p:cNvCxnSpPr>
            <a:stCxn id="7" idx="2"/>
            <a:endCxn id="11" idx="0"/>
          </p:cNvCxnSpPr>
          <p:nvPr/>
        </p:nvCxnSpPr>
        <p:spPr>
          <a:xfrm>
            <a:off x="4572000" y="2313274"/>
            <a:ext cx="3502619" cy="570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DCEA2DB-3DBD-8D29-229F-4A04B1BDCD11}"/>
              </a:ext>
            </a:extLst>
          </p:cNvPr>
          <p:cNvCxnSpPr>
            <a:stCxn id="7" idx="2"/>
            <a:endCxn id="10" idx="0"/>
          </p:cNvCxnSpPr>
          <p:nvPr/>
        </p:nvCxnSpPr>
        <p:spPr>
          <a:xfrm>
            <a:off x="4572000" y="2313274"/>
            <a:ext cx="1123622" cy="570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B6F24AC-FC4F-2C7F-0C9C-6E7181A95540}"/>
              </a:ext>
            </a:extLst>
          </p:cNvPr>
          <p:cNvSpPr txBox="1"/>
          <p:nvPr/>
        </p:nvSpPr>
        <p:spPr>
          <a:xfrm>
            <a:off x="335626" y="3742838"/>
            <a:ext cx="1443024" cy="307777"/>
          </a:xfrm>
          <a:prstGeom prst="rect">
            <a:avLst/>
          </a:prstGeom>
          <a:noFill/>
        </p:spPr>
        <p:txBody>
          <a:bodyPr wrap="none" rtlCol="0">
            <a:spAutoFit/>
          </a:bodyPr>
          <a:lstStyle/>
          <a:p>
            <a:r>
              <a:rPr lang="en-US" dirty="0">
                <a:solidFill>
                  <a:schemeClr val="bg1"/>
                </a:solidFill>
                <a:latin typeface="Maven Pro" panose="020B0604020202020204" charset="0"/>
              </a:rPr>
              <a:t>Accuracy = 1.0 </a:t>
            </a:r>
            <a:endParaRPr lang="en-ID" dirty="0">
              <a:solidFill>
                <a:schemeClr val="bg1"/>
              </a:solidFill>
              <a:latin typeface="Maven Pro" panose="020B0604020202020204" charset="0"/>
            </a:endParaRPr>
          </a:p>
        </p:txBody>
      </p:sp>
      <p:sp>
        <p:nvSpPr>
          <p:cNvPr id="21" name="TextBox 20">
            <a:extLst>
              <a:ext uri="{FF2B5EF4-FFF2-40B4-BE49-F238E27FC236}">
                <a16:creationId xmlns:a16="http://schemas.microsoft.com/office/drawing/2014/main" id="{8AD182C4-DF0C-FE3D-B330-5D6BA1925277}"/>
              </a:ext>
            </a:extLst>
          </p:cNvPr>
          <p:cNvSpPr txBox="1"/>
          <p:nvPr/>
        </p:nvSpPr>
        <p:spPr>
          <a:xfrm>
            <a:off x="7237110" y="3711008"/>
            <a:ext cx="1571264" cy="307777"/>
          </a:xfrm>
          <a:prstGeom prst="rect">
            <a:avLst/>
          </a:prstGeom>
          <a:noFill/>
        </p:spPr>
        <p:txBody>
          <a:bodyPr wrap="none" rtlCol="0">
            <a:spAutoFit/>
          </a:bodyPr>
          <a:lstStyle/>
          <a:p>
            <a:r>
              <a:rPr lang="en-US" dirty="0">
                <a:solidFill>
                  <a:schemeClr val="bg1"/>
                </a:solidFill>
                <a:latin typeface="Maven Pro" panose="020B0604020202020204" charset="0"/>
              </a:rPr>
              <a:t>Accuracy = 0.92 </a:t>
            </a:r>
            <a:endParaRPr lang="en-ID" dirty="0">
              <a:solidFill>
                <a:schemeClr val="bg1"/>
              </a:solidFill>
              <a:latin typeface="Maven Pro" panose="020B0604020202020204" charset="0"/>
            </a:endParaRPr>
          </a:p>
        </p:txBody>
      </p:sp>
      <p:sp>
        <p:nvSpPr>
          <p:cNvPr id="22" name="TextBox 21">
            <a:extLst>
              <a:ext uri="{FF2B5EF4-FFF2-40B4-BE49-F238E27FC236}">
                <a16:creationId xmlns:a16="http://schemas.microsoft.com/office/drawing/2014/main" id="{8524503B-3667-5350-BCB4-14E9F9C97095}"/>
              </a:ext>
            </a:extLst>
          </p:cNvPr>
          <p:cNvSpPr txBox="1"/>
          <p:nvPr/>
        </p:nvSpPr>
        <p:spPr>
          <a:xfrm>
            <a:off x="2424921" y="3742839"/>
            <a:ext cx="1566454" cy="307777"/>
          </a:xfrm>
          <a:prstGeom prst="rect">
            <a:avLst/>
          </a:prstGeom>
          <a:noFill/>
        </p:spPr>
        <p:txBody>
          <a:bodyPr wrap="none" rtlCol="0">
            <a:spAutoFit/>
          </a:bodyPr>
          <a:lstStyle/>
          <a:p>
            <a:r>
              <a:rPr lang="en-US" dirty="0">
                <a:solidFill>
                  <a:srgbClr val="C00000"/>
                </a:solidFill>
                <a:latin typeface="Maven Pro" panose="020B0604020202020204" charset="0"/>
              </a:rPr>
              <a:t>Accuracy = 0.85 </a:t>
            </a:r>
            <a:endParaRPr lang="en-ID" dirty="0">
              <a:solidFill>
                <a:srgbClr val="C00000"/>
              </a:solidFill>
              <a:latin typeface="Maven Pro" panose="020B0604020202020204" charset="0"/>
            </a:endParaRPr>
          </a:p>
        </p:txBody>
      </p:sp>
      <p:sp>
        <p:nvSpPr>
          <p:cNvPr id="23" name="TextBox 22">
            <a:extLst>
              <a:ext uri="{FF2B5EF4-FFF2-40B4-BE49-F238E27FC236}">
                <a16:creationId xmlns:a16="http://schemas.microsoft.com/office/drawing/2014/main" id="{24823953-90A8-E9A6-BA8E-B83BEE683A59}"/>
              </a:ext>
            </a:extLst>
          </p:cNvPr>
          <p:cNvSpPr txBox="1"/>
          <p:nvPr/>
        </p:nvSpPr>
        <p:spPr>
          <a:xfrm>
            <a:off x="4895102" y="3742838"/>
            <a:ext cx="1571264" cy="307777"/>
          </a:xfrm>
          <a:prstGeom prst="rect">
            <a:avLst/>
          </a:prstGeom>
          <a:noFill/>
        </p:spPr>
        <p:txBody>
          <a:bodyPr wrap="none" rtlCol="0">
            <a:spAutoFit/>
          </a:bodyPr>
          <a:lstStyle/>
          <a:p>
            <a:r>
              <a:rPr lang="en-US" dirty="0">
                <a:solidFill>
                  <a:schemeClr val="bg1"/>
                </a:solidFill>
                <a:latin typeface="Maven Pro" panose="020B0604020202020204" charset="0"/>
              </a:rPr>
              <a:t>Accuracy = 0.92 </a:t>
            </a:r>
            <a:endParaRPr lang="en-ID" dirty="0">
              <a:solidFill>
                <a:schemeClr val="bg1"/>
              </a:solidFill>
              <a:latin typeface="Maven Pro" panose="020B0604020202020204" charset="0"/>
            </a:endParaRPr>
          </a:p>
        </p:txBody>
      </p:sp>
      <p:sp>
        <p:nvSpPr>
          <p:cNvPr id="24" name="Oval 23">
            <a:extLst>
              <a:ext uri="{FF2B5EF4-FFF2-40B4-BE49-F238E27FC236}">
                <a16:creationId xmlns:a16="http://schemas.microsoft.com/office/drawing/2014/main" id="{6801C720-6A9A-7446-FEF7-1BFD564A662B}"/>
              </a:ext>
            </a:extLst>
          </p:cNvPr>
          <p:cNvSpPr/>
          <p:nvPr/>
        </p:nvSpPr>
        <p:spPr>
          <a:xfrm>
            <a:off x="6873499" y="1100380"/>
            <a:ext cx="2138768" cy="908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Baseline = 0.88</a:t>
            </a:r>
            <a:endParaRPr lang="en-ID" dirty="0"/>
          </a:p>
        </p:txBody>
      </p:sp>
      <p:cxnSp>
        <p:nvCxnSpPr>
          <p:cNvPr id="26" name="Straight Connector 25">
            <a:extLst>
              <a:ext uri="{FF2B5EF4-FFF2-40B4-BE49-F238E27FC236}">
                <a16:creationId xmlns:a16="http://schemas.microsoft.com/office/drawing/2014/main" id="{1D6FADA9-2D6C-569D-CBBC-5DC537102B8E}"/>
              </a:ext>
            </a:extLst>
          </p:cNvPr>
          <p:cNvCxnSpPr>
            <a:stCxn id="24" idx="2"/>
            <a:endCxn id="7" idx="3"/>
          </p:cNvCxnSpPr>
          <p:nvPr/>
        </p:nvCxnSpPr>
        <p:spPr>
          <a:xfrm flipH="1">
            <a:off x="5509647" y="1554722"/>
            <a:ext cx="1363852" cy="496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8353EB-DEB7-7D4F-51F2-09166D3B46EE}"/>
              </a:ext>
            </a:extLst>
          </p:cNvPr>
          <p:cNvCxnSpPr>
            <a:stCxn id="8" idx="2"/>
          </p:cNvCxnSpPr>
          <p:nvPr/>
        </p:nvCxnSpPr>
        <p:spPr>
          <a:xfrm>
            <a:off x="1038385" y="3406797"/>
            <a:ext cx="0" cy="336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F206B2-2FB1-05FC-164C-9C2C8200E27F}"/>
              </a:ext>
            </a:extLst>
          </p:cNvPr>
          <p:cNvCxnSpPr>
            <a:stCxn id="9" idx="2"/>
            <a:endCxn id="22" idx="0"/>
          </p:cNvCxnSpPr>
          <p:nvPr/>
        </p:nvCxnSpPr>
        <p:spPr>
          <a:xfrm flipH="1">
            <a:off x="3208148" y="3406797"/>
            <a:ext cx="1" cy="336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7650D35-6223-3CD1-772F-B48E470BFDBF}"/>
              </a:ext>
            </a:extLst>
          </p:cNvPr>
          <p:cNvCxnSpPr>
            <a:stCxn id="10" idx="2"/>
          </p:cNvCxnSpPr>
          <p:nvPr/>
        </p:nvCxnSpPr>
        <p:spPr>
          <a:xfrm flipH="1">
            <a:off x="5695621" y="3406797"/>
            <a:ext cx="1" cy="304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16F9A6A-5215-9D3F-D857-6576A9122822}"/>
              </a:ext>
            </a:extLst>
          </p:cNvPr>
          <p:cNvCxnSpPr>
            <a:stCxn id="11" idx="2"/>
          </p:cNvCxnSpPr>
          <p:nvPr/>
        </p:nvCxnSpPr>
        <p:spPr>
          <a:xfrm flipH="1">
            <a:off x="8074618" y="3406797"/>
            <a:ext cx="1" cy="3360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828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F400F1-73D5-1B02-8571-041684E71146}"/>
              </a:ext>
            </a:extLst>
          </p:cNvPr>
          <p:cNvSpPr>
            <a:spLocks noGrp="1"/>
          </p:cNvSpPr>
          <p:nvPr>
            <p:ph type="ctrTitle"/>
          </p:nvPr>
        </p:nvSpPr>
        <p:spPr>
          <a:xfrm>
            <a:off x="618824" y="411675"/>
            <a:ext cx="5905962" cy="577800"/>
          </a:xfrm>
        </p:spPr>
        <p:txBody>
          <a:bodyPr/>
          <a:lstStyle/>
          <a:p>
            <a:r>
              <a:rPr lang="en-US" dirty="0"/>
              <a:t>Cross Validation : K-Fold (Data Train)</a:t>
            </a:r>
            <a:endParaRPr lang="en-ID" dirty="0"/>
          </a:p>
        </p:txBody>
      </p:sp>
      <p:sp>
        <p:nvSpPr>
          <p:cNvPr id="4" name="Rectangle 3">
            <a:extLst>
              <a:ext uri="{FF2B5EF4-FFF2-40B4-BE49-F238E27FC236}">
                <a16:creationId xmlns:a16="http://schemas.microsoft.com/office/drawing/2014/main" id="{15B157C8-1A9C-2B23-6C75-AD67C5C9875A}"/>
              </a:ext>
            </a:extLst>
          </p:cNvPr>
          <p:cNvSpPr/>
          <p:nvPr/>
        </p:nvSpPr>
        <p:spPr>
          <a:xfrm>
            <a:off x="3571805" y="1294108"/>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Cross Validation</a:t>
            </a:r>
            <a:endParaRPr lang="en-ID" dirty="0"/>
          </a:p>
        </p:txBody>
      </p:sp>
      <p:sp>
        <p:nvSpPr>
          <p:cNvPr id="5" name="Rectangle 4">
            <a:extLst>
              <a:ext uri="{FF2B5EF4-FFF2-40B4-BE49-F238E27FC236}">
                <a16:creationId xmlns:a16="http://schemas.microsoft.com/office/drawing/2014/main" id="{BCC40017-A8DC-93EA-3BA3-6513CD64D32A}"/>
              </a:ext>
            </a:extLst>
          </p:cNvPr>
          <p:cNvSpPr/>
          <p:nvPr/>
        </p:nvSpPr>
        <p:spPr>
          <a:xfrm>
            <a:off x="1021780" y="2310140"/>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endParaRPr lang="en-ID" dirty="0"/>
          </a:p>
        </p:txBody>
      </p:sp>
      <p:sp>
        <p:nvSpPr>
          <p:cNvPr id="6" name="Rectangle 5">
            <a:extLst>
              <a:ext uri="{FF2B5EF4-FFF2-40B4-BE49-F238E27FC236}">
                <a16:creationId xmlns:a16="http://schemas.microsoft.com/office/drawing/2014/main" id="{7816882C-858D-FF6E-7546-238502B9F486}"/>
              </a:ext>
            </a:extLst>
          </p:cNvPr>
          <p:cNvSpPr/>
          <p:nvPr/>
        </p:nvSpPr>
        <p:spPr>
          <a:xfrm>
            <a:off x="3571805" y="2310140"/>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Adabost</a:t>
            </a:r>
            <a:endParaRPr lang="en-ID" dirty="0"/>
          </a:p>
        </p:txBody>
      </p:sp>
      <p:sp>
        <p:nvSpPr>
          <p:cNvPr id="7" name="Rectangle 6">
            <a:extLst>
              <a:ext uri="{FF2B5EF4-FFF2-40B4-BE49-F238E27FC236}">
                <a16:creationId xmlns:a16="http://schemas.microsoft.com/office/drawing/2014/main" id="{6EF3357C-C9CA-CE1F-9092-227F57C9B28A}"/>
              </a:ext>
            </a:extLst>
          </p:cNvPr>
          <p:cNvSpPr/>
          <p:nvPr/>
        </p:nvSpPr>
        <p:spPr>
          <a:xfrm>
            <a:off x="6037686" y="2310140"/>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Network</a:t>
            </a:r>
            <a:endParaRPr lang="en-ID" dirty="0"/>
          </a:p>
        </p:txBody>
      </p:sp>
      <p:cxnSp>
        <p:nvCxnSpPr>
          <p:cNvPr id="9" name="Straight Connector 8">
            <a:extLst>
              <a:ext uri="{FF2B5EF4-FFF2-40B4-BE49-F238E27FC236}">
                <a16:creationId xmlns:a16="http://schemas.microsoft.com/office/drawing/2014/main" id="{4F54A3A8-BE2B-E292-0909-2EA842DD3711}"/>
              </a:ext>
            </a:extLst>
          </p:cNvPr>
          <p:cNvCxnSpPr>
            <a:stCxn id="4" idx="2"/>
            <a:endCxn id="5" idx="0"/>
          </p:cNvCxnSpPr>
          <p:nvPr/>
        </p:nvCxnSpPr>
        <p:spPr>
          <a:xfrm flipH="1">
            <a:off x="1959428" y="1817328"/>
            <a:ext cx="2550025" cy="49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5F98229-0726-D192-9D63-D1D79E149352}"/>
              </a:ext>
            </a:extLst>
          </p:cNvPr>
          <p:cNvCxnSpPr>
            <a:stCxn id="4" idx="2"/>
            <a:endCxn id="6" idx="0"/>
          </p:cNvCxnSpPr>
          <p:nvPr/>
        </p:nvCxnSpPr>
        <p:spPr>
          <a:xfrm>
            <a:off x="4509453" y="1817328"/>
            <a:ext cx="0" cy="49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0B4AD8-44A5-6246-2688-AC1FA2A7F5B9}"/>
              </a:ext>
            </a:extLst>
          </p:cNvPr>
          <p:cNvCxnSpPr>
            <a:stCxn id="4" idx="2"/>
            <a:endCxn id="7" idx="0"/>
          </p:cNvCxnSpPr>
          <p:nvPr/>
        </p:nvCxnSpPr>
        <p:spPr>
          <a:xfrm>
            <a:off x="4509453" y="1817328"/>
            <a:ext cx="2465881" cy="492812"/>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8A3168B-7830-EDA4-AA44-9B61B3C5989F}"/>
              </a:ext>
            </a:extLst>
          </p:cNvPr>
          <p:cNvSpPr txBox="1"/>
          <p:nvPr/>
        </p:nvSpPr>
        <p:spPr>
          <a:xfrm>
            <a:off x="6189701" y="3242025"/>
            <a:ext cx="1571264" cy="307777"/>
          </a:xfrm>
          <a:prstGeom prst="rect">
            <a:avLst/>
          </a:prstGeom>
          <a:noFill/>
        </p:spPr>
        <p:txBody>
          <a:bodyPr wrap="none" rtlCol="0">
            <a:spAutoFit/>
          </a:bodyPr>
          <a:lstStyle/>
          <a:p>
            <a:r>
              <a:rPr lang="en-US" dirty="0">
                <a:solidFill>
                  <a:schemeClr val="bg1"/>
                </a:solidFill>
                <a:latin typeface="Maven Pro" panose="020B0604020202020204" charset="0"/>
              </a:rPr>
              <a:t>Accuracy = 0.92 </a:t>
            </a:r>
            <a:endParaRPr lang="en-ID" dirty="0">
              <a:solidFill>
                <a:schemeClr val="bg1"/>
              </a:solidFill>
              <a:latin typeface="Maven Pro" panose="020B0604020202020204" charset="0"/>
            </a:endParaRPr>
          </a:p>
        </p:txBody>
      </p:sp>
      <p:cxnSp>
        <p:nvCxnSpPr>
          <p:cNvPr id="18" name="Straight Connector 17">
            <a:extLst>
              <a:ext uri="{FF2B5EF4-FFF2-40B4-BE49-F238E27FC236}">
                <a16:creationId xmlns:a16="http://schemas.microsoft.com/office/drawing/2014/main" id="{A5E1E3A7-52A0-DE81-1F9F-81C7C1F0EF7C}"/>
              </a:ext>
            </a:extLst>
          </p:cNvPr>
          <p:cNvCxnSpPr>
            <a:stCxn id="7" idx="2"/>
            <a:endCxn id="16" idx="0"/>
          </p:cNvCxnSpPr>
          <p:nvPr/>
        </p:nvCxnSpPr>
        <p:spPr>
          <a:xfrm flipH="1">
            <a:off x="6975333" y="2833360"/>
            <a:ext cx="1" cy="40866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C09F106-4312-37AA-CD55-9DD1DF6B1BA4}"/>
              </a:ext>
            </a:extLst>
          </p:cNvPr>
          <p:cNvSpPr txBox="1"/>
          <p:nvPr/>
        </p:nvSpPr>
        <p:spPr>
          <a:xfrm>
            <a:off x="1174597" y="3242025"/>
            <a:ext cx="1569660" cy="307777"/>
          </a:xfrm>
          <a:prstGeom prst="rect">
            <a:avLst/>
          </a:prstGeom>
          <a:noFill/>
        </p:spPr>
        <p:txBody>
          <a:bodyPr wrap="none" rtlCol="0">
            <a:spAutoFit/>
          </a:bodyPr>
          <a:lstStyle/>
          <a:p>
            <a:r>
              <a:rPr lang="en-US" dirty="0">
                <a:solidFill>
                  <a:srgbClr val="C00000"/>
                </a:solidFill>
                <a:latin typeface="Maven Pro" panose="020B0604020202020204" charset="0"/>
              </a:rPr>
              <a:t>Accuracy = 0.88 </a:t>
            </a:r>
            <a:endParaRPr lang="en-ID" dirty="0">
              <a:solidFill>
                <a:srgbClr val="C00000"/>
              </a:solidFill>
              <a:latin typeface="Maven Pro" panose="020B0604020202020204" charset="0"/>
            </a:endParaRPr>
          </a:p>
        </p:txBody>
      </p:sp>
      <p:cxnSp>
        <p:nvCxnSpPr>
          <p:cNvPr id="22" name="Straight Connector 21">
            <a:extLst>
              <a:ext uri="{FF2B5EF4-FFF2-40B4-BE49-F238E27FC236}">
                <a16:creationId xmlns:a16="http://schemas.microsoft.com/office/drawing/2014/main" id="{C708125B-7999-1380-BD73-BA68D5F50CAC}"/>
              </a:ext>
            </a:extLst>
          </p:cNvPr>
          <p:cNvCxnSpPr>
            <a:stCxn id="5" idx="2"/>
            <a:endCxn id="20" idx="0"/>
          </p:cNvCxnSpPr>
          <p:nvPr/>
        </p:nvCxnSpPr>
        <p:spPr>
          <a:xfrm flipH="1">
            <a:off x="1959427" y="2833360"/>
            <a:ext cx="1" cy="408665"/>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9E4754A-AF65-04ED-A601-8D06A6E38B1B}"/>
              </a:ext>
            </a:extLst>
          </p:cNvPr>
          <p:cNvSpPr txBox="1"/>
          <p:nvPr/>
        </p:nvSpPr>
        <p:spPr>
          <a:xfrm>
            <a:off x="3718210" y="3212813"/>
            <a:ext cx="1582484" cy="307777"/>
          </a:xfrm>
          <a:prstGeom prst="rect">
            <a:avLst/>
          </a:prstGeom>
          <a:noFill/>
        </p:spPr>
        <p:txBody>
          <a:bodyPr wrap="none" rtlCol="0">
            <a:spAutoFit/>
          </a:bodyPr>
          <a:lstStyle/>
          <a:p>
            <a:r>
              <a:rPr lang="en-US" dirty="0">
                <a:solidFill>
                  <a:schemeClr val="bg1"/>
                </a:solidFill>
                <a:latin typeface="Maven Pro" panose="020B0604020202020204" charset="0"/>
              </a:rPr>
              <a:t>Accuracy = 0.90 </a:t>
            </a:r>
            <a:endParaRPr lang="en-ID" dirty="0">
              <a:solidFill>
                <a:schemeClr val="bg1"/>
              </a:solidFill>
              <a:latin typeface="Maven Pro" panose="020B0604020202020204" charset="0"/>
            </a:endParaRPr>
          </a:p>
        </p:txBody>
      </p:sp>
      <p:cxnSp>
        <p:nvCxnSpPr>
          <p:cNvPr id="25" name="Straight Connector 24">
            <a:extLst>
              <a:ext uri="{FF2B5EF4-FFF2-40B4-BE49-F238E27FC236}">
                <a16:creationId xmlns:a16="http://schemas.microsoft.com/office/drawing/2014/main" id="{0BD18AB6-4F7A-5568-AAFA-88AF265BC21A}"/>
              </a:ext>
            </a:extLst>
          </p:cNvPr>
          <p:cNvCxnSpPr>
            <a:stCxn id="6" idx="2"/>
            <a:endCxn id="23" idx="0"/>
          </p:cNvCxnSpPr>
          <p:nvPr/>
        </p:nvCxnSpPr>
        <p:spPr>
          <a:xfrm flipH="1">
            <a:off x="4509452" y="2833360"/>
            <a:ext cx="1" cy="3794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618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F400F1-73D5-1B02-8571-041684E71146}"/>
              </a:ext>
            </a:extLst>
          </p:cNvPr>
          <p:cNvSpPr>
            <a:spLocks noGrp="1"/>
          </p:cNvSpPr>
          <p:nvPr>
            <p:ph type="ctrTitle"/>
          </p:nvPr>
        </p:nvSpPr>
        <p:spPr>
          <a:xfrm>
            <a:off x="618824" y="411675"/>
            <a:ext cx="5905962" cy="577800"/>
          </a:xfrm>
        </p:spPr>
        <p:txBody>
          <a:bodyPr/>
          <a:lstStyle/>
          <a:p>
            <a:r>
              <a:rPr lang="en-US" dirty="0"/>
              <a:t>ROC AUC : Data Train </a:t>
            </a:r>
            <a:endParaRPr lang="en-ID" dirty="0"/>
          </a:p>
        </p:txBody>
      </p:sp>
      <p:pic>
        <p:nvPicPr>
          <p:cNvPr id="2" name="Picture 1">
            <a:extLst>
              <a:ext uri="{FF2B5EF4-FFF2-40B4-BE49-F238E27FC236}">
                <a16:creationId xmlns:a16="http://schemas.microsoft.com/office/drawing/2014/main" id="{7202A3B5-C0A3-23ED-4723-AA22036E7D4B}"/>
              </a:ext>
            </a:extLst>
          </p:cNvPr>
          <p:cNvPicPr>
            <a:picLocks noChangeAspect="1"/>
          </p:cNvPicPr>
          <p:nvPr/>
        </p:nvPicPr>
        <p:blipFill>
          <a:blip r:embed="rId2"/>
          <a:stretch>
            <a:fillRect/>
          </a:stretch>
        </p:blipFill>
        <p:spPr>
          <a:xfrm>
            <a:off x="5550948" y="2851688"/>
            <a:ext cx="3093833" cy="1950850"/>
          </a:xfrm>
          <a:prstGeom prst="rect">
            <a:avLst/>
          </a:prstGeom>
        </p:spPr>
      </p:pic>
      <p:pic>
        <p:nvPicPr>
          <p:cNvPr id="8" name="Picture 7">
            <a:extLst>
              <a:ext uri="{FF2B5EF4-FFF2-40B4-BE49-F238E27FC236}">
                <a16:creationId xmlns:a16="http://schemas.microsoft.com/office/drawing/2014/main" id="{65D3EC78-8D97-5B09-2D96-9A9200D08560}"/>
              </a:ext>
            </a:extLst>
          </p:cNvPr>
          <p:cNvPicPr>
            <a:picLocks noChangeAspect="1"/>
          </p:cNvPicPr>
          <p:nvPr/>
        </p:nvPicPr>
        <p:blipFill>
          <a:blip r:embed="rId3"/>
          <a:stretch>
            <a:fillRect/>
          </a:stretch>
        </p:blipFill>
        <p:spPr>
          <a:xfrm>
            <a:off x="207195" y="1000610"/>
            <a:ext cx="2956113" cy="2195615"/>
          </a:xfrm>
          <a:prstGeom prst="rect">
            <a:avLst/>
          </a:prstGeom>
        </p:spPr>
      </p:pic>
      <p:sp>
        <p:nvSpPr>
          <p:cNvPr id="10" name="TextBox 9">
            <a:extLst>
              <a:ext uri="{FF2B5EF4-FFF2-40B4-BE49-F238E27FC236}">
                <a16:creationId xmlns:a16="http://schemas.microsoft.com/office/drawing/2014/main" id="{49C873CC-CB98-FE59-1F57-80216FE71B04}"/>
              </a:ext>
            </a:extLst>
          </p:cNvPr>
          <p:cNvSpPr txBox="1"/>
          <p:nvPr/>
        </p:nvSpPr>
        <p:spPr>
          <a:xfrm>
            <a:off x="2127644" y="3755607"/>
            <a:ext cx="1513556" cy="553998"/>
          </a:xfrm>
          <a:prstGeom prst="rect">
            <a:avLst/>
          </a:prstGeom>
          <a:noFill/>
        </p:spPr>
        <p:txBody>
          <a:bodyPr wrap="none" rtlCol="0">
            <a:spAutoFit/>
          </a:bodyPr>
          <a:lstStyle/>
          <a:p>
            <a:r>
              <a:rPr lang="en-US" sz="3000" dirty="0">
                <a:solidFill>
                  <a:srgbClr val="FF0000"/>
                </a:solidFill>
                <a:latin typeface="Share Tech" panose="020B0604020202020204" charset="0"/>
              </a:rPr>
              <a:t>ADABOST</a:t>
            </a:r>
            <a:endParaRPr lang="en-ID" sz="3000" dirty="0">
              <a:solidFill>
                <a:srgbClr val="FF0000"/>
              </a:solidFill>
              <a:latin typeface="Share Tech" panose="020B0604020202020204" charset="0"/>
            </a:endParaRPr>
          </a:p>
        </p:txBody>
      </p:sp>
      <p:sp>
        <p:nvSpPr>
          <p:cNvPr id="12" name="Arrow: Right 11">
            <a:extLst>
              <a:ext uri="{FF2B5EF4-FFF2-40B4-BE49-F238E27FC236}">
                <a16:creationId xmlns:a16="http://schemas.microsoft.com/office/drawing/2014/main" id="{FB5FED76-FD59-19DE-BA58-FEDF184A744C}"/>
              </a:ext>
            </a:extLst>
          </p:cNvPr>
          <p:cNvSpPr/>
          <p:nvPr/>
        </p:nvSpPr>
        <p:spPr>
          <a:xfrm>
            <a:off x="4432925" y="3755607"/>
            <a:ext cx="883404" cy="456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extBox 12">
            <a:extLst>
              <a:ext uri="{FF2B5EF4-FFF2-40B4-BE49-F238E27FC236}">
                <a16:creationId xmlns:a16="http://schemas.microsoft.com/office/drawing/2014/main" id="{459E041A-1E5B-94D1-8471-5DB4DED53CB8}"/>
              </a:ext>
            </a:extLst>
          </p:cNvPr>
          <p:cNvSpPr txBox="1"/>
          <p:nvPr/>
        </p:nvSpPr>
        <p:spPr>
          <a:xfrm>
            <a:off x="5168769" y="1541544"/>
            <a:ext cx="2529860" cy="553998"/>
          </a:xfrm>
          <a:prstGeom prst="rect">
            <a:avLst/>
          </a:prstGeom>
          <a:noFill/>
        </p:spPr>
        <p:txBody>
          <a:bodyPr wrap="none" rtlCol="0">
            <a:spAutoFit/>
          </a:bodyPr>
          <a:lstStyle/>
          <a:p>
            <a:r>
              <a:rPr lang="en-US" sz="3000" dirty="0">
                <a:solidFill>
                  <a:schemeClr val="bg1"/>
                </a:solidFill>
                <a:latin typeface="Share Tech" panose="020B0604020202020204" charset="0"/>
              </a:rPr>
              <a:t>Neural Network</a:t>
            </a:r>
            <a:endParaRPr lang="en-ID" sz="3000" dirty="0">
              <a:solidFill>
                <a:schemeClr val="bg1"/>
              </a:solidFill>
              <a:latin typeface="Share Tech" panose="020B0604020202020204" charset="0"/>
            </a:endParaRPr>
          </a:p>
        </p:txBody>
      </p:sp>
      <p:sp>
        <p:nvSpPr>
          <p:cNvPr id="14" name="Arrow: Right 13">
            <a:extLst>
              <a:ext uri="{FF2B5EF4-FFF2-40B4-BE49-F238E27FC236}">
                <a16:creationId xmlns:a16="http://schemas.microsoft.com/office/drawing/2014/main" id="{F87F337E-658A-92B0-6AE9-356D4FB3E7AE}"/>
              </a:ext>
            </a:extLst>
          </p:cNvPr>
          <p:cNvSpPr/>
          <p:nvPr/>
        </p:nvSpPr>
        <p:spPr>
          <a:xfrm rot="10800000">
            <a:off x="3571805" y="1590324"/>
            <a:ext cx="883404" cy="456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336354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46B96C-3837-CEC0-D563-E10FCF2E6E1F}"/>
              </a:ext>
            </a:extLst>
          </p:cNvPr>
          <p:cNvSpPr>
            <a:spLocks noGrp="1"/>
          </p:cNvSpPr>
          <p:nvPr>
            <p:ph type="body" idx="1"/>
          </p:nvPr>
        </p:nvSpPr>
        <p:spPr>
          <a:xfrm>
            <a:off x="1689314" y="2831234"/>
            <a:ext cx="4680487" cy="317140"/>
          </a:xfrm>
        </p:spPr>
        <p:txBody>
          <a:bodyPr/>
          <a:lstStyle/>
          <a:p>
            <a:pPr marL="114300" indent="0" algn="ctr">
              <a:buNone/>
            </a:pPr>
            <a:r>
              <a:rPr lang="en-ID" sz="1800" dirty="0">
                <a:solidFill>
                  <a:schemeClr val="bg1"/>
                </a:solidFill>
                <a:latin typeface="Maven Pro" panose="020B0604020202020204" charset="0"/>
                <a:cs typeface="Sora" panose="020B0604020202020204" charset="0"/>
              </a:rPr>
              <a:t>Which is good model for prediction?</a:t>
            </a:r>
          </a:p>
        </p:txBody>
      </p:sp>
      <p:sp>
        <p:nvSpPr>
          <p:cNvPr id="3" name="Title 2">
            <a:extLst>
              <a:ext uri="{FF2B5EF4-FFF2-40B4-BE49-F238E27FC236}">
                <a16:creationId xmlns:a16="http://schemas.microsoft.com/office/drawing/2014/main" id="{0114E6C8-AFBA-5BA2-D5F5-50E0A31AFD52}"/>
              </a:ext>
            </a:extLst>
          </p:cNvPr>
          <p:cNvSpPr>
            <a:spLocks noGrp="1"/>
          </p:cNvSpPr>
          <p:nvPr>
            <p:ph type="ctrTitle"/>
          </p:nvPr>
        </p:nvSpPr>
        <p:spPr>
          <a:xfrm>
            <a:off x="2432126" y="2412004"/>
            <a:ext cx="3743948" cy="577800"/>
          </a:xfrm>
        </p:spPr>
        <p:txBody>
          <a:bodyPr/>
          <a:lstStyle/>
          <a:p>
            <a:r>
              <a:rPr lang="en-US" dirty="0"/>
              <a:t>Answer </a:t>
            </a:r>
            <a:r>
              <a:rPr lang="en-US" dirty="0">
                <a:solidFill>
                  <a:schemeClr val="accent2"/>
                </a:solidFill>
              </a:rPr>
              <a:t>Sub-Problem</a:t>
            </a:r>
            <a:r>
              <a:rPr lang="en-US" dirty="0"/>
              <a:t> </a:t>
            </a:r>
            <a:endParaRPr lang="en-ID" dirty="0"/>
          </a:p>
        </p:txBody>
      </p:sp>
      <p:pic>
        <p:nvPicPr>
          <p:cNvPr id="5" name="Picture 4">
            <a:extLst>
              <a:ext uri="{FF2B5EF4-FFF2-40B4-BE49-F238E27FC236}">
                <a16:creationId xmlns:a16="http://schemas.microsoft.com/office/drawing/2014/main" id="{0C570005-C50F-964D-5029-B4CBCD2103EA}"/>
              </a:ext>
            </a:extLst>
          </p:cNvPr>
          <p:cNvPicPr>
            <a:picLocks noChangeAspect="1"/>
          </p:cNvPicPr>
          <p:nvPr/>
        </p:nvPicPr>
        <p:blipFill>
          <a:blip r:embed="rId2"/>
          <a:stretch>
            <a:fillRect/>
          </a:stretch>
        </p:blipFill>
        <p:spPr>
          <a:xfrm>
            <a:off x="6022061" y="2057993"/>
            <a:ext cx="2772942" cy="2772942"/>
          </a:xfrm>
          <a:prstGeom prst="rect">
            <a:avLst/>
          </a:prstGeom>
        </p:spPr>
      </p:pic>
    </p:spTree>
    <p:extLst>
      <p:ext uri="{BB962C8B-B14F-4D97-AF65-F5344CB8AC3E}">
        <p14:creationId xmlns:p14="http://schemas.microsoft.com/office/powerpoint/2010/main" val="430066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2127C-F17D-8D14-E394-79974F7C3740}"/>
              </a:ext>
            </a:extLst>
          </p:cNvPr>
          <p:cNvSpPr>
            <a:spLocks noGrp="1"/>
          </p:cNvSpPr>
          <p:nvPr>
            <p:ph type="ctrTitle"/>
          </p:nvPr>
        </p:nvSpPr>
        <p:spPr>
          <a:xfrm>
            <a:off x="618824" y="411675"/>
            <a:ext cx="5681237" cy="577800"/>
          </a:xfrm>
        </p:spPr>
        <p:txBody>
          <a:bodyPr/>
          <a:lstStyle/>
          <a:p>
            <a:r>
              <a:rPr lang="en-US" dirty="0"/>
              <a:t>Neural Network Model: Data Train</a:t>
            </a:r>
            <a:endParaRPr lang="en-ID" dirty="0"/>
          </a:p>
        </p:txBody>
      </p:sp>
      <p:pic>
        <p:nvPicPr>
          <p:cNvPr id="5" name="Picture 4">
            <a:extLst>
              <a:ext uri="{FF2B5EF4-FFF2-40B4-BE49-F238E27FC236}">
                <a16:creationId xmlns:a16="http://schemas.microsoft.com/office/drawing/2014/main" id="{EBCF512C-3E12-0C48-F96D-E64D964B85B2}"/>
              </a:ext>
            </a:extLst>
          </p:cNvPr>
          <p:cNvPicPr>
            <a:picLocks noChangeAspect="1"/>
          </p:cNvPicPr>
          <p:nvPr/>
        </p:nvPicPr>
        <p:blipFill>
          <a:blip r:embed="rId2"/>
          <a:stretch>
            <a:fillRect/>
          </a:stretch>
        </p:blipFill>
        <p:spPr>
          <a:xfrm>
            <a:off x="5512879" y="1155638"/>
            <a:ext cx="2824080" cy="2557054"/>
          </a:xfrm>
          <a:prstGeom prst="rect">
            <a:avLst/>
          </a:prstGeom>
        </p:spPr>
      </p:pic>
      <p:pic>
        <p:nvPicPr>
          <p:cNvPr id="6" name="Picture 5">
            <a:extLst>
              <a:ext uri="{FF2B5EF4-FFF2-40B4-BE49-F238E27FC236}">
                <a16:creationId xmlns:a16="http://schemas.microsoft.com/office/drawing/2014/main" id="{64D526A4-B83C-7208-0710-91B3F068915E}"/>
              </a:ext>
            </a:extLst>
          </p:cNvPr>
          <p:cNvPicPr>
            <a:picLocks noChangeAspect="1"/>
          </p:cNvPicPr>
          <p:nvPr/>
        </p:nvPicPr>
        <p:blipFill>
          <a:blip r:embed="rId3"/>
          <a:stretch>
            <a:fillRect/>
          </a:stretch>
        </p:blipFill>
        <p:spPr>
          <a:xfrm>
            <a:off x="2671314" y="3755418"/>
            <a:ext cx="2703619" cy="909147"/>
          </a:xfrm>
          <a:prstGeom prst="rect">
            <a:avLst/>
          </a:prstGeom>
        </p:spPr>
      </p:pic>
      <p:pic>
        <p:nvPicPr>
          <p:cNvPr id="7" name="Picture 6">
            <a:extLst>
              <a:ext uri="{FF2B5EF4-FFF2-40B4-BE49-F238E27FC236}">
                <a16:creationId xmlns:a16="http://schemas.microsoft.com/office/drawing/2014/main" id="{C8AB3C08-CEDC-0978-7F78-0FA676B0DC26}"/>
              </a:ext>
            </a:extLst>
          </p:cNvPr>
          <p:cNvPicPr>
            <a:picLocks noChangeAspect="1"/>
          </p:cNvPicPr>
          <p:nvPr/>
        </p:nvPicPr>
        <p:blipFill>
          <a:blip r:embed="rId4"/>
          <a:stretch>
            <a:fillRect/>
          </a:stretch>
        </p:blipFill>
        <p:spPr>
          <a:xfrm>
            <a:off x="488197" y="1201125"/>
            <a:ext cx="3739333" cy="2285994"/>
          </a:xfrm>
          <a:prstGeom prst="rect">
            <a:avLst/>
          </a:prstGeom>
        </p:spPr>
      </p:pic>
      <p:sp>
        <p:nvSpPr>
          <p:cNvPr id="8" name="Google Shape;1128;p39">
            <a:extLst>
              <a:ext uri="{FF2B5EF4-FFF2-40B4-BE49-F238E27FC236}">
                <a16:creationId xmlns:a16="http://schemas.microsoft.com/office/drawing/2014/main" id="{FFFE26F0-0C52-C8DB-6DA4-D1F7C9FD2B45}"/>
              </a:ext>
            </a:extLst>
          </p:cNvPr>
          <p:cNvSpPr/>
          <p:nvPr/>
        </p:nvSpPr>
        <p:spPr>
          <a:xfrm>
            <a:off x="8444153" y="777825"/>
            <a:ext cx="423300" cy="4233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8;p39">
            <a:extLst>
              <a:ext uri="{FF2B5EF4-FFF2-40B4-BE49-F238E27FC236}">
                <a16:creationId xmlns:a16="http://schemas.microsoft.com/office/drawing/2014/main" id="{75503887-BD9D-DFF6-C7BD-25458DAB801C}"/>
              </a:ext>
            </a:extLst>
          </p:cNvPr>
          <p:cNvSpPr/>
          <p:nvPr/>
        </p:nvSpPr>
        <p:spPr>
          <a:xfrm>
            <a:off x="494838" y="3600677"/>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28;p39">
            <a:extLst>
              <a:ext uri="{FF2B5EF4-FFF2-40B4-BE49-F238E27FC236}">
                <a16:creationId xmlns:a16="http://schemas.microsoft.com/office/drawing/2014/main" id="{8DD76F73-F980-8AEB-7508-1DF524551CC3}"/>
              </a:ext>
            </a:extLst>
          </p:cNvPr>
          <p:cNvSpPr/>
          <p:nvPr/>
        </p:nvSpPr>
        <p:spPr>
          <a:xfrm>
            <a:off x="7615652" y="4509824"/>
            <a:ext cx="423300" cy="42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Connector: Elbow 15">
            <a:extLst>
              <a:ext uri="{FF2B5EF4-FFF2-40B4-BE49-F238E27FC236}">
                <a16:creationId xmlns:a16="http://schemas.microsoft.com/office/drawing/2014/main" id="{9FF01816-1752-F4FA-6309-DB6C7BE7025C}"/>
              </a:ext>
            </a:extLst>
          </p:cNvPr>
          <p:cNvCxnSpPr>
            <a:cxnSpLocks/>
            <a:stCxn id="9" idx="2"/>
            <a:endCxn id="14" idx="1"/>
          </p:cNvCxnSpPr>
          <p:nvPr/>
        </p:nvCxnSpPr>
        <p:spPr>
          <a:xfrm rot="16200000" flipH="1">
            <a:off x="3812322" y="918143"/>
            <a:ext cx="697497" cy="6909164"/>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Arrow: Left-Right 17">
            <a:extLst>
              <a:ext uri="{FF2B5EF4-FFF2-40B4-BE49-F238E27FC236}">
                <a16:creationId xmlns:a16="http://schemas.microsoft.com/office/drawing/2014/main" id="{F142075D-5C08-0859-5133-B65A49F950D9}"/>
              </a:ext>
            </a:extLst>
          </p:cNvPr>
          <p:cNvSpPr/>
          <p:nvPr/>
        </p:nvSpPr>
        <p:spPr>
          <a:xfrm>
            <a:off x="4424490" y="2190066"/>
            <a:ext cx="805912" cy="488197"/>
          </a:xfrm>
          <a:prstGeom prst="lef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9" name="TextBox 18">
            <a:extLst>
              <a:ext uri="{FF2B5EF4-FFF2-40B4-BE49-F238E27FC236}">
                <a16:creationId xmlns:a16="http://schemas.microsoft.com/office/drawing/2014/main" id="{E5997EC6-C549-D126-980B-4DFB58E2A64E}"/>
              </a:ext>
            </a:extLst>
          </p:cNvPr>
          <p:cNvSpPr txBox="1"/>
          <p:nvPr/>
        </p:nvSpPr>
        <p:spPr>
          <a:xfrm>
            <a:off x="4361613" y="1747583"/>
            <a:ext cx="931665" cy="461665"/>
          </a:xfrm>
          <a:prstGeom prst="rect">
            <a:avLst/>
          </a:prstGeom>
          <a:noFill/>
        </p:spPr>
        <p:txBody>
          <a:bodyPr wrap="none" rtlCol="0">
            <a:spAutoFit/>
          </a:bodyPr>
          <a:lstStyle/>
          <a:p>
            <a:pPr algn="ctr"/>
            <a:r>
              <a:rPr lang="en-US" sz="1200" dirty="0">
                <a:solidFill>
                  <a:schemeClr val="tx2"/>
                </a:solidFill>
                <a:latin typeface="Maven Pro" panose="020B0604020202020204" charset="0"/>
              </a:rPr>
              <a:t>Confusion </a:t>
            </a:r>
          </a:p>
          <a:p>
            <a:pPr algn="ctr"/>
            <a:r>
              <a:rPr lang="en-US" sz="1200" dirty="0">
                <a:solidFill>
                  <a:schemeClr val="tx2"/>
                </a:solidFill>
                <a:latin typeface="Maven Pro" panose="020B0604020202020204" charset="0"/>
              </a:rPr>
              <a:t>Matrix</a:t>
            </a:r>
            <a:endParaRPr lang="en-ID" sz="1200" dirty="0">
              <a:solidFill>
                <a:schemeClr val="tx2"/>
              </a:solidFill>
              <a:latin typeface="Maven Pro" panose="020B0604020202020204" charset="0"/>
            </a:endParaRPr>
          </a:p>
        </p:txBody>
      </p:sp>
      <p:sp>
        <p:nvSpPr>
          <p:cNvPr id="20" name="TextBox 19">
            <a:extLst>
              <a:ext uri="{FF2B5EF4-FFF2-40B4-BE49-F238E27FC236}">
                <a16:creationId xmlns:a16="http://schemas.microsoft.com/office/drawing/2014/main" id="{EB7947CF-FAB8-D757-31C5-1A08DEC2F256}"/>
              </a:ext>
            </a:extLst>
          </p:cNvPr>
          <p:cNvSpPr txBox="1"/>
          <p:nvPr/>
        </p:nvSpPr>
        <p:spPr>
          <a:xfrm>
            <a:off x="4400887" y="2770249"/>
            <a:ext cx="853119" cy="276999"/>
          </a:xfrm>
          <a:prstGeom prst="rect">
            <a:avLst/>
          </a:prstGeom>
          <a:noFill/>
        </p:spPr>
        <p:txBody>
          <a:bodyPr wrap="none" rtlCol="0">
            <a:spAutoFit/>
          </a:bodyPr>
          <a:lstStyle/>
          <a:p>
            <a:pPr algn="ctr"/>
            <a:r>
              <a:rPr lang="en-US" sz="1200" dirty="0">
                <a:solidFill>
                  <a:srgbClr val="FFFF00"/>
                </a:solidFill>
                <a:latin typeface="Maven Pro" panose="020B0604020202020204" charset="0"/>
              </a:rPr>
              <a:t>ROC/AUC</a:t>
            </a:r>
            <a:endParaRPr lang="en-ID" sz="1200" dirty="0">
              <a:solidFill>
                <a:srgbClr val="FFFF00"/>
              </a:solidFill>
              <a:latin typeface="Maven Pro" panose="020B0604020202020204" charset="0"/>
            </a:endParaRPr>
          </a:p>
        </p:txBody>
      </p:sp>
      <p:cxnSp>
        <p:nvCxnSpPr>
          <p:cNvPr id="22" name="Connector: Elbow 21">
            <a:extLst>
              <a:ext uri="{FF2B5EF4-FFF2-40B4-BE49-F238E27FC236}">
                <a16:creationId xmlns:a16="http://schemas.microsoft.com/office/drawing/2014/main" id="{4DF374D2-D57B-A0B4-8034-C5770F13DBB5}"/>
              </a:ext>
            </a:extLst>
          </p:cNvPr>
          <p:cNvCxnSpPr>
            <a:stCxn id="8" idx="1"/>
            <a:endCxn id="18" idx="7"/>
          </p:cNvCxnSpPr>
          <p:nvPr/>
        </p:nvCxnSpPr>
        <p:spPr>
          <a:xfrm rot="10800000" flipV="1">
            <a:off x="5230403" y="989475"/>
            <a:ext cx="3213751" cy="1444690"/>
          </a:xfrm>
          <a:prstGeom prst="bentConnector3">
            <a:avLst>
              <a:gd name="adj1" fmla="val 9509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EFFBBCBF-AF41-9A4A-0366-1A25999F4735}"/>
              </a:ext>
            </a:extLst>
          </p:cNvPr>
          <p:cNvCxnSpPr>
            <a:cxnSpLocks/>
            <a:stCxn id="18" idx="3"/>
          </p:cNvCxnSpPr>
          <p:nvPr/>
        </p:nvCxnSpPr>
        <p:spPr>
          <a:xfrm rot="10800000" flipV="1">
            <a:off x="918138" y="2434165"/>
            <a:ext cx="3506352" cy="1287462"/>
          </a:xfrm>
          <a:prstGeom prst="bentConnector3">
            <a:avLst>
              <a:gd name="adj1" fmla="val 3589"/>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Arrow: Right 29">
            <a:extLst>
              <a:ext uri="{FF2B5EF4-FFF2-40B4-BE49-F238E27FC236}">
                <a16:creationId xmlns:a16="http://schemas.microsoft.com/office/drawing/2014/main" id="{67A2D95C-B342-67C7-63EE-05023A20B85E}"/>
              </a:ext>
            </a:extLst>
          </p:cNvPr>
          <p:cNvSpPr/>
          <p:nvPr/>
        </p:nvSpPr>
        <p:spPr>
          <a:xfrm rot="10800000">
            <a:off x="5586583" y="4023975"/>
            <a:ext cx="829159" cy="40277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TextBox 30">
            <a:extLst>
              <a:ext uri="{FF2B5EF4-FFF2-40B4-BE49-F238E27FC236}">
                <a16:creationId xmlns:a16="http://schemas.microsoft.com/office/drawing/2014/main" id="{0B2D628A-FD3F-38ED-D394-A1EFEC237B18}"/>
              </a:ext>
            </a:extLst>
          </p:cNvPr>
          <p:cNvSpPr txBox="1"/>
          <p:nvPr/>
        </p:nvSpPr>
        <p:spPr>
          <a:xfrm>
            <a:off x="6409304" y="4060040"/>
            <a:ext cx="1620957" cy="276999"/>
          </a:xfrm>
          <a:prstGeom prst="rect">
            <a:avLst/>
          </a:prstGeom>
          <a:noFill/>
        </p:spPr>
        <p:txBody>
          <a:bodyPr wrap="none" rtlCol="0">
            <a:spAutoFit/>
          </a:bodyPr>
          <a:lstStyle/>
          <a:p>
            <a:r>
              <a:rPr lang="en-ID" sz="1200" dirty="0">
                <a:solidFill>
                  <a:schemeClr val="accent2"/>
                </a:solidFill>
                <a:latin typeface="Maven Pro" panose="020B0604020202020204" charset="0"/>
              </a:rPr>
              <a:t>C</a:t>
            </a:r>
            <a:r>
              <a:rPr lang="en-ID" sz="1200" b="0" dirty="0">
                <a:solidFill>
                  <a:schemeClr val="accent2"/>
                </a:solidFill>
                <a:effectLst/>
                <a:latin typeface="Maven Pro" panose="020B0604020202020204" charset="0"/>
              </a:rPr>
              <a:t>lassification Report</a:t>
            </a:r>
          </a:p>
        </p:txBody>
      </p:sp>
    </p:spTree>
    <p:extLst>
      <p:ext uri="{BB962C8B-B14F-4D97-AF65-F5344CB8AC3E}">
        <p14:creationId xmlns:p14="http://schemas.microsoft.com/office/powerpoint/2010/main" val="4181225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2127C-F17D-8D14-E394-79974F7C3740}"/>
              </a:ext>
            </a:extLst>
          </p:cNvPr>
          <p:cNvSpPr>
            <a:spLocks noGrp="1"/>
          </p:cNvSpPr>
          <p:nvPr>
            <p:ph type="ctrTitle"/>
          </p:nvPr>
        </p:nvSpPr>
        <p:spPr>
          <a:xfrm>
            <a:off x="618824" y="411675"/>
            <a:ext cx="5681237" cy="577800"/>
          </a:xfrm>
        </p:spPr>
        <p:txBody>
          <a:bodyPr/>
          <a:lstStyle/>
          <a:p>
            <a:r>
              <a:rPr lang="en-US" dirty="0"/>
              <a:t>Neural Network Model: Data Test</a:t>
            </a:r>
            <a:endParaRPr lang="en-ID" dirty="0"/>
          </a:p>
        </p:txBody>
      </p:sp>
      <p:sp>
        <p:nvSpPr>
          <p:cNvPr id="8" name="Google Shape;1128;p39">
            <a:extLst>
              <a:ext uri="{FF2B5EF4-FFF2-40B4-BE49-F238E27FC236}">
                <a16:creationId xmlns:a16="http://schemas.microsoft.com/office/drawing/2014/main" id="{FFFE26F0-0C52-C8DB-6DA4-D1F7C9FD2B45}"/>
              </a:ext>
            </a:extLst>
          </p:cNvPr>
          <p:cNvSpPr/>
          <p:nvPr/>
        </p:nvSpPr>
        <p:spPr>
          <a:xfrm>
            <a:off x="8444153" y="777825"/>
            <a:ext cx="423300" cy="4233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8;p39">
            <a:extLst>
              <a:ext uri="{FF2B5EF4-FFF2-40B4-BE49-F238E27FC236}">
                <a16:creationId xmlns:a16="http://schemas.microsoft.com/office/drawing/2014/main" id="{75503887-BD9D-DFF6-C7BD-25458DAB801C}"/>
              </a:ext>
            </a:extLst>
          </p:cNvPr>
          <p:cNvSpPr/>
          <p:nvPr/>
        </p:nvSpPr>
        <p:spPr>
          <a:xfrm>
            <a:off x="494838" y="3600677"/>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28;p39">
            <a:extLst>
              <a:ext uri="{FF2B5EF4-FFF2-40B4-BE49-F238E27FC236}">
                <a16:creationId xmlns:a16="http://schemas.microsoft.com/office/drawing/2014/main" id="{8DD76F73-F980-8AEB-7508-1DF524551CC3}"/>
              </a:ext>
            </a:extLst>
          </p:cNvPr>
          <p:cNvSpPr/>
          <p:nvPr/>
        </p:nvSpPr>
        <p:spPr>
          <a:xfrm>
            <a:off x="7615652" y="4509824"/>
            <a:ext cx="423300" cy="42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Connector: Elbow 15">
            <a:extLst>
              <a:ext uri="{FF2B5EF4-FFF2-40B4-BE49-F238E27FC236}">
                <a16:creationId xmlns:a16="http://schemas.microsoft.com/office/drawing/2014/main" id="{9FF01816-1752-F4FA-6309-DB6C7BE7025C}"/>
              </a:ext>
            </a:extLst>
          </p:cNvPr>
          <p:cNvCxnSpPr>
            <a:cxnSpLocks/>
            <a:stCxn id="9" idx="2"/>
            <a:endCxn id="14" idx="1"/>
          </p:cNvCxnSpPr>
          <p:nvPr/>
        </p:nvCxnSpPr>
        <p:spPr>
          <a:xfrm rot="16200000" flipH="1">
            <a:off x="3812322" y="918143"/>
            <a:ext cx="697497" cy="6909164"/>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Arrow: Left-Right 17">
            <a:extLst>
              <a:ext uri="{FF2B5EF4-FFF2-40B4-BE49-F238E27FC236}">
                <a16:creationId xmlns:a16="http://schemas.microsoft.com/office/drawing/2014/main" id="{F142075D-5C08-0859-5133-B65A49F950D9}"/>
              </a:ext>
            </a:extLst>
          </p:cNvPr>
          <p:cNvSpPr/>
          <p:nvPr/>
        </p:nvSpPr>
        <p:spPr>
          <a:xfrm>
            <a:off x="4424490" y="2190066"/>
            <a:ext cx="805912" cy="488197"/>
          </a:xfrm>
          <a:prstGeom prst="lef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9" name="TextBox 18">
            <a:extLst>
              <a:ext uri="{FF2B5EF4-FFF2-40B4-BE49-F238E27FC236}">
                <a16:creationId xmlns:a16="http://schemas.microsoft.com/office/drawing/2014/main" id="{E5997EC6-C549-D126-980B-4DFB58E2A64E}"/>
              </a:ext>
            </a:extLst>
          </p:cNvPr>
          <p:cNvSpPr txBox="1"/>
          <p:nvPr/>
        </p:nvSpPr>
        <p:spPr>
          <a:xfrm>
            <a:off x="4361613" y="1747583"/>
            <a:ext cx="931665" cy="461665"/>
          </a:xfrm>
          <a:prstGeom prst="rect">
            <a:avLst/>
          </a:prstGeom>
          <a:noFill/>
        </p:spPr>
        <p:txBody>
          <a:bodyPr wrap="none" rtlCol="0">
            <a:spAutoFit/>
          </a:bodyPr>
          <a:lstStyle/>
          <a:p>
            <a:pPr algn="ctr"/>
            <a:r>
              <a:rPr lang="en-US" sz="1200" dirty="0">
                <a:solidFill>
                  <a:schemeClr val="tx2"/>
                </a:solidFill>
                <a:latin typeface="Maven Pro" panose="020B0604020202020204" charset="0"/>
              </a:rPr>
              <a:t>Confusion </a:t>
            </a:r>
          </a:p>
          <a:p>
            <a:pPr algn="ctr"/>
            <a:r>
              <a:rPr lang="en-US" sz="1200" dirty="0">
                <a:solidFill>
                  <a:schemeClr val="tx2"/>
                </a:solidFill>
                <a:latin typeface="Maven Pro" panose="020B0604020202020204" charset="0"/>
              </a:rPr>
              <a:t>Matrix</a:t>
            </a:r>
            <a:endParaRPr lang="en-ID" sz="1200" dirty="0">
              <a:solidFill>
                <a:schemeClr val="tx2"/>
              </a:solidFill>
              <a:latin typeface="Maven Pro" panose="020B0604020202020204" charset="0"/>
            </a:endParaRPr>
          </a:p>
        </p:txBody>
      </p:sp>
      <p:sp>
        <p:nvSpPr>
          <p:cNvPr id="20" name="TextBox 19">
            <a:extLst>
              <a:ext uri="{FF2B5EF4-FFF2-40B4-BE49-F238E27FC236}">
                <a16:creationId xmlns:a16="http://schemas.microsoft.com/office/drawing/2014/main" id="{EB7947CF-FAB8-D757-31C5-1A08DEC2F256}"/>
              </a:ext>
            </a:extLst>
          </p:cNvPr>
          <p:cNvSpPr txBox="1"/>
          <p:nvPr/>
        </p:nvSpPr>
        <p:spPr>
          <a:xfrm>
            <a:off x="4400887" y="2770249"/>
            <a:ext cx="853119" cy="276999"/>
          </a:xfrm>
          <a:prstGeom prst="rect">
            <a:avLst/>
          </a:prstGeom>
          <a:noFill/>
        </p:spPr>
        <p:txBody>
          <a:bodyPr wrap="none" rtlCol="0">
            <a:spAutoFit/>
          </a:bodyPr>
          <a:lstStyle/>
          <a:p>
            <a:pPr algn="ctr"/>
            <a:r>
              <a:rPr lang="en-US" sz="1200" dirty="0">
                <a:solidFill>
                  <a:srgbClr val="FFFF00"/>
                </a:solidFill>
                <a:latin typeface="Maven Pro" panose="020B0604020202020204" charset="0"/>
              </a:rPr>
              <a:t>ROC/AUC</a:t>
            </a:r>
            <a:endParaRPr lang="en-ID" sz="1200" dirty="0">
              <a:solidFill>
                <a:srgbClr val="FFFF00"/>
              </a:solidFill>
              <a:latin typeface="Maven Pro" panose="020B0604020202020204" charset="0"/>
            </a:endParaRPr>
          </a:p>
        </p:txBody>
      </p:sp>
      <p:cxnSp>
        <p:nvCxnSpPr>
          <p:cNvPr id="22" name="Connector: Elbow 21">
            <a:extLst>
              <a:ext uri="{FF2B5EF4-FFF2-40B4-BE49-F238E27FC236}">
                <a16:creationId xmlns:a16="http://schemas.microsoft.com/office/drawing/2014/main" id="{4DF374D2-D57B-A0B4-8034-C5770F13DBB5}"/>
              </a:ext>
            </a:extLst>
          </p:cNvPr>
          <p:cNvCxnSpPr>
            <a:stCxn id="8" idx="1"/>
            <a:endCxn id="18" idx="7"/>
          </p:cNvCxnSpPr>
          <p:nvPr/>
        </p:nvCxnSpPr>
        <p:spPr>
          <a:xfrm rot="10800000" flipV="1">
            <a:off x="5230403" y="989475"/>
            <a:ext cx="3213751" cy="1444690"/>
          </a:xfrm>
          <a:prstGeom prst="bentConnector3">
            <a:avLst>
              <a:gd name="adj1" fmla="val 9509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EFFBBCBF-AF41-9A4A-0366-1A25999F4735}"/>
              </a:ext>
            </a:extLst>
          </p:cNvPr>
          <p:cNvCxnSpPr>
            <a:cxnSpLocks/>
            <a:stCxn id="18" idx="3"/>
          </p:cNvCxnSpPr>
          <p:nvPr/>
        </p:nvCxnSpPr>
        <p:spPr>
          <a:xfrm rot="10800000" flipV="1">
            <a:off x="918138" y="2434165"/>
            <a:ext cx="3506352" cy="1287462"/>
          </a:xfrm>
          <a:prstGeom prst="bentConnector3">
            <a:avLst>
              <a:gd name="adj1" fmla="val 3589"/>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Arrow: Right 29">
            <a:extLst>
              <a:ext uri="{FF2B5EF4-FFF2-40B4-BE49-F238E27FC236}">
                <a16:creationId xmlns:a16="http://schemas.microsoft.com/office/drawing/2014/main" id="{67A2D95C-B342-67C7-63EE-05023A20B85E}"/>
              </a:ext>
            </a:extLst>
          </p:cNvPr>
          <p:cNvSpPr/>
          <p:nvPr/>
        </p:nvSpPr>
        <p:spPr>
          <a:xfrm rot="10800000">
            <a:off x="5586583" y="4023975"/>
            <a:ext cx="829159" cy="40277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TextBox 30">
            <a:extLst>
              <a:ext uri="{FF2B5EF4-FFF2-40B4-BE49-F238E27FC236}">
                <a16:creationId xmlns:a16="http://schemas.microsoft.com/office/drawing/2014/main" id="{0B2D628A-FD3F-38ED-D394-A1EFEC237B18}"/>
              </a:ext>
            </a:extLst>
          </p:cNvPr>
          <p:cNvSpPr txBox="1"/>
          <p:nvPr/>
        </p:nvSpPr>
        <p:spPr>
          <a:xfrm>
            <a:off x="6409304" y="4060040"/>
            <a:ext cx="1620957" cy="276999"/>
          </a:xfrm>
          <a:prstGeom prst="rect">
            <a:avLst/>
          </a:prstGeom>
          <a:noFill/>
        </p:spPr>
        <p:txBody>
          <a:bodyPr wrap="none" rtlCol="0">
            <a:spAutoFit/>
          </a:bodyPr>
          <a:lstStyle/>
          <a:p>
            <a:r>
              <a:rPr lang="en-ID" sz="1200" dirty="0">
                <a:solidFill>
                  <a:schemeClr val="accent2"/>
                </a:solidFill>
                <a:latin typeface="Maven Pro" panose="020B0604020202020204" charset="0"/>
              </a:rPr>
              <a:t>C</a:t>
            </a:r>
            <a:r>
              <a:rPr lang="en-ID" sz="1200" b="0" dirty="0">
                <a:solidFill>
                  <a:schemeClr val="accent2"/>
                </a:solidFill>
                <a:effectLst/>
                <a:latin typeface="Maven Pro" panose="020B0604020202020204" charset="0"/>
              </a:rPr>
              <a:t>lassification Report</a:t>
            </a:r>
          </a:p>
        </p:txBody>
      </p:sp>
      <p:pic>
        <p:nvPicPr>
          <p:cNvPr id="4" name="Picture 3">
            <a:extLst>
              <a:ext uri="{FF2B5EF4-FFF2-40B4-BE49-F238E27FC236}">
                <a16:creationId xmlns:a16="http://schemas.microsoft.com/office/drawing/2014/main" id="{F6C76149-2B6E-6A05-A738-E9AD2CE0C6BD}"/>
              </a:ext>
            </a:extLst>
          </p:cNvPr>
          <p:cNvPicPr>
            <a:picLocks noChangeAspect="1"/>
          </p:cNvPicPr>
          <p:nvPr/>
        </p:nvPicPr>
        <p:blipFill>
          <a:blip r:embed="rId2"/>
          <a:stretch>
            <a:fillRect/>
          </a:stretch>
        </p:blipFill>
        <p:spPr>
          <a:xfrm>
            <a:off x="279512" y="1394521"/>
            <a:ext cx="3974906" cy="2079285"/>
          </a:xfrm>
          <a:prstGeom prst="rect">
            <a:avLst/>
          </a:prstGeom>
        </p:spPr>
      </p:pic>
      <p:pic>
        <p:nvPicPr>
          <p:cNvPr id="10" name="Picture 9">
            <a:extLst>
              <a:ext uri="{FF2B5EF4-FFF2-40B4-BE49-F238E27FC236}">
                <a16:creationId xmlns:a16="http://schemas.microsoft.com/office/drawing/2014/main" id="{54390799-A00B-E87B-7A6E-AF5C9E723A97}"/>
              </a:ext>
            </a:extLst>
          </p:cNvPr>
          <p:cNvPicPr>
            <a:picLocks noChangeAspect="1"/>
          </p:cNvPicPr>
          <p:nvPr/>
        </p:nvPicPr>
        <p:blipFill>
          <a:blip r:embed="rId3"/>
          <a:stretch>
            <a:fillRect/>
          </a:stretch>
        </p:blipFill>
        <p:spPr>
          <a:xfrm>
            <a:off x="5463350" y="1104791"/>
            <a:ext cx="2891317" cy="2444229"/>
          </a:xfrm>
          <a:prstGeom prst="rect">
            <a:avLst/>
          </a:prstGeom>
        </p:spPr>
      </p:pic>
      <p:pic>
        <p:nvPicPr>
          <p:cNvPr id="11" name="Picture 10">
            <a:extLst>
              <a:ext uri="{FF2B5EF4-FFF2-40B4-BE49-F238E27FC236}">
                <a16:creationId xmlns:a16="http://schemas.microsoft.com/office/drawing/2014/main" id="{C261CBF1-E11C-DC53-F83A-102CFAB63CFF}"/>
              </a:ext>
            </a:extLst>
          </p:cNvPr>
          <p:cNvPicPr>
            <a:picLocks noChangeAspect="1"/>
          </p:cNvPicPr>
          <p:nvPr/>
        </p:nvPicPr>
        <p:blipFill>
          <a:blip r:embed="rId4"/>
          <a:stretch>
            <a:fillRect/>
          </a:stretch>
        </p:blipFill>
        <p:spPr>
          <a:xfrm>
            <a:off x="2882685" y="3809890"/>
            <a:ext cx="2356990" cy="827169"/>
          </a:xfrm>
          <a:prstGeom prst="rect">
            <a:avLst/>
          </a:prstGeom>
        </p:spPr>
      </p:pic>
    </p:spTree>
    <p:extLst>
      <p:ext uri="{BB962C8B-B14F-4D97-AF65-F5344CB8AC3E}">
        <p14:creationId xmlns:p14="http://schemas.microsoft.com/office/powerpoint/2010/main" val="4124705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96E820-8080-383E-BEC8-B95120E28A2C}"/>
              </a:ext>
            </a:extLst>
          </p:cNvPr>
          <p:cNvPicPr>
            <a:picLocks noChangeAspect="1"/>
          </p:cNvPicPr>
          <p:nvPr/>
        </p:nvPicPr>
        <p:blipFill>
          <a:blip r:embed="rId2"/>
          <a:stretch>
            <a:fillRect/>
          </a:stretch>
        </p:blipFill>
        <p:spPr>
          <a:xfrm>
            <a:off x="7184212" y="3449421"/>
            <a:ext cx="1959788" cy="1617716"/>
          </a:xfrm>
          <a:prstGeom prst="rect">
            <a:avLst/>
          </a:prstGeom>
        </p:spPr>
      </p:pic>
      <p:sp>
        <p:nvSpPr>
          <p:cNvPr id="5" name="TextBox 4">
            <a:extLst>
              <a:ext uri="{FF2B5EF4-FFF2-40B4-BE49-F238E27FC236}">
                <a16:creationId xmlns:a16="http://schemas.microsoft.com/office/drawing/2014/main" id="{01F30CDF-622E-F27D-412C-7483A59E727B}"/>
              </a:ext>
            </a:extLst>
          </p:cNvPr>
          <p:cNvSpPr txBox="1"/>
          <p:nvPr/>
        </p:nvSpPr>
        <p:spPr>
          <a:xfrm>
            <a:off x="193729" y="402956"/>
            <a:ext cx="6137330" cy="523220"/>
          </a:xfrm>
          <a:prstGeom prst="rect">
            <a:avLst/>
          </a:prstGeom>
          <a:noFill/>
        </p:spPr>
        <p:txBody>
          <a:bodyPr wrap="square" rtlCol="0">
            <a:spAutoFit/>
          </a:bodyPr>
          <a:lstStyle/>
          <a:p>
            <a:r>
              <a:rPr lang="en-US" sz="2800" dirty="0">
                <a:solidFill>
                  <a:schemeClr val="bg1"/>
                </a:solidFill>
                <a:latin typeface="Share Tech" panose="020B0604020202020204" charset="0"/>
              </a:rPr>
              <a:t>Evaluation Model : </a:t>
            </a:r>
            <a:endParaRPr lang="en-ID" sz="2800" dirty="0">
              <a:solidFill>
                <a:schemeClr val="bg1"/>
              </a:solidFill>
              <a:latin typeface="Share Tech" panose="020B0604020202020204" charset="0"/>
            </a:endParaRPr>
          </a:p>
        </p:txBody>
      </p:sp>
      <p:pic>
        <p:nvPicPr>
          <p:cNvPr id="9" name="Picture 8">
            <a:extLst>
              <a:ext uri="{FF2B5EF4-FFF2-40B4-BE49-F238E27FC236}">
                <a16:creationId xmlns:a16="http://schemas.microsoft.com/office/drawing/2014/main" id="{853E81CD-8682-1660-8D5F-BD971F00C488}"/>
              </a:ext>
            </a:extLst>
          </p:cNvPr>
          <p:cNvPicPr>
            <a:picLocks noChangeAspect="1"/>
          </p:cNvPicPr>
          <p:nvPr/>
        </p:nvPicPr>
        <p:blipFill>
          <a:blip r:embed="rId3"/>
          <a:stretch>
            <a:fillRect/>
          </a:stretch>
        </p:blipFill>
        <p:spPr>
          <a:xfrm>
            <a:off x="188545" y="1681242"/>
            <a:ext cx="3928820" cy="781703"/>
          </a:xfrm>
          <a:prstGeom prst="rect">
            <a:avLst/>
          </a:prstGeom>
        </p:spPr>
      </p:pic>
      <p:sp>
        <p:nvSpPr>
          <p:cNvPr id="10" name="TextBox 9">
            <a:extLst>
              <a:ext uri="{FF2B5EF4-FFF2-40B4-BE49-F238E27FC236}">
                <a16:creationId xmlns:a16="http://schemas.microsoft.com/office/drawing/2014/main" id="{5CF1FA9E-4669-95EA-73DB-CE24D2C8A5C7}"/>
              </a:ext>
            </a:extLst>
          </p:cNvPr>
          <p:cNvSpPr txBox="1"/>
          <p:nvPr/>
        </p:nvSpPr>
        <p:spPr>
          <a:xfrm>
            <a:off x="572217" y="1011226"/>
            <a:ext cx="3525324" cy="369332"/>
          </a:xfrm>
          <a:prstGeom prst="rect">
            <a:avLst/>
          </a:prstGeom>
          <a:noFill/>
        </p:spPr>
        <p:txBody>
          <a:bodyPr wrap="none" rtlCol="0">
            <a:spAutoFit/>
          </a:bodyPr>
          <a:lstStyle/>
          <a:p>
            <a:r>
              <a:rPr lang="en-US" sz="1800" dirty="0">
                <a:solidFill>
                  <a:schemeClr val="accent2"/>
                </a:solidFill>
                <a:latin typeface="Share Tech" panose="020B0604020202020204" charset="0"/>
              </a:rPr>
              <a:t>True </a:t>
            </a:r>
            <a:r>
              <a:rPr lang="en-US" sz="1800" dirty="0" err="1">
                <a:solidFill>
                  <a:schemeClr val="accent2"/>
                </a:solidFill>
                <a:latin typeface="Share Tech" panose="020B0604020202020204" charset="0"/>
              </a:rPr>
              <a:t>Positif</a:t>
            </a:r>
            <a:r>
              <a:rPr lang="en-US" sz="1800" dirty="0">
                <a:solidFill>
                  <a:schemeClr val="accent2"/>
                </a:solidFill>
                <a:latin typeface="Share Tech" panose="020B0604020202020204" charset="0"/>
              </a:rPr>
              <a:t> Rate (TPR) – Class 0 (No)</a:t>
            </a:r>
            <a:endParaRPr lang="en-ID" sz="1800" dirty="0">
              <a:solidFill>
                <a:schemeClr val="accent2"/>
              </a:solidFill>
              <a:latin typeface="Share Tech" panose="020B0604020202020204" charset="0"/>
            </a:endParaRPr>
          </a:p>
        </p:txBody>
      </p:sp>
      <p:pic>
        <p:nvPicPr>
          <p:cNvPr id="11" name="Picture 10">
            <a:extLst>
              <a:ext uri="{FF2B5EF4-FFF2-40B4-BE49-F238E27FC236}">
                <a16:creationId xmlns:a16="http://schemas.microsoft.com/office/drawing/2014/main" id="{15456FDF-13D2-DA85-79D5-CC484C6FD3E7}"/>
              </a:ext>
            </a:extLst>
          </p:cNvPr>
          <p:cNvPicPr>
            <a:picLocks noChangeAspect="1"/>
          </p:cNvPicPr>
          <p:nvPr/>
        </p:nvPicPr>
        <p:blipFill>
          <a:blip r:embed="rId4"/>
          <a:stretch>
            <a:fillRect/>
          </a:stretch>
        </p:blipFill>
        <p:spPr>
          <a:xfrm>
            <a:off x="193729" y="3071406"/>
            <a:ext cx="3928820" cy="378015"/>
          </a:xfrm>
          <a:prstGeom prst="rect">
            <a:avLst/>
          </a:prstGeom>
        </p:spPr>
      </p:pic>
      <p:sp>
        <p:nvSpPr>
          <p:cNvPr id="12" name="TextBox 11">
            <a:extLst>
              <a:ext uri="{FF2B5EF4-FFF2-40B4-BE49-F238E27FC236}">
                <a16:creationId xmlns:a16="http://schemas.microsoft.com/office/drawing/2014/main" id="{8508036F-36FC-52A4-144D-88FEE4156580}"/>
              </a:ext>
            </a:extLst>
          </p:cNvPr>
          <p:cNvSpPr txBox="1"/>
          <p:nvPr/>
        </p:nvSpPr>
        <p:spPr>
          <a:xfrm>
            <a:off x="5169264" y="1019825"/>
            <a:ext cx="3692036" cy="369332"/>
          </a:xfrm>
          <a:prstGeom prst="rect">
            <a:avLst/>
          </a:prstGeom>
          <a:noFill/>
        </p:spPr>
        <p:txBody>
          <a:bodyPr wrap="none" rtlCol="0">
            <a:spAutoFit/>
          </a:bodyPr>
          <a:lstStyle/>
          <a:p>
            <a:r>
              <a:rPr lang="en-US" sz="1800" dirty="0">
                <a:solidFill>
                  <a:schemeClr val="accent2"/>
                </a:solidFill>
                <a:latin typeface="Share Tech" panose="020B0604020202020204" charset="0"/>
              </a:rPr>
              <a:t>True </a:t>
            </a:r>
            <a:r>
              <a:rPr lang="en-US" sz="1800" dirty="0" err="1">
                <a:solidFill>
                  <a:schemeClr val="accent2"/>
                </a:solidFill>
                <a:latin typeface="Share Tech" panose="020B0604020202020204" charset="0"/>
              </a:rPr>
              <a:t>Negatif</a:t>
            </a:r>
            <a:r>
              <a:rPr lang="en-US" sz="1800" dirty="0">
                <a:solidFill>
                  <a:schemeClr val="accent2"/>
                </a:solidFill>
                <a:latin typeface="Share Tech" panose="020B0604020202020204" charset="0"/>
              </a:rPr>
              <a:t> Rate (TNR) – Class 1 (Yes)</a:t>
            </a:r>
            <a:endParaRPr lang="en-ID" sz="1800" dirty="0">
              <a:solidFill>
                <a:schemeClr val="accent2"/>
              </a:solidFill>
              <a:latin typeface="Share Tech" panose="020B0604020202020204" charset="0"/>
            </a:endParaRPr>
          </a:p>
        </p:txBody>
      </p:sp>
      <p:pic>
        <p:nvPicPr>
          <p:cNvPr id="13" name="Picture 12">
            <a:extLst>
              <a:ext uri="{FF2B5EF4-FFF2-40B4-BE49-F238E27FC236}">
                <a16:creationId xmlns:a16="http://schemas.microsoft.com/office/drawing/2014/main" id="{388A4751-D4E2-9747-6329-D885C21E2E19}"/>
              </a:ext>
            </a:extLst>
          </p:cNvPr>
          <p:cNvPicPr>
            <a:picLocks noChangeAspect="1"/>
          </p:cNvPicPr>
          <p:nvPr/>
        </p:nvPicPr>
        <p:blipFill>
          <a:blip r:embed="rId5"/>
          <a:stretch>
            <a:fillRect/>
          </a:stretch>
        </p:blipFill>
        <p:spPr>
          <a:xfrm>
            <a:off x="5611235" y="1672757"/>
            <a:ext cx="2816300" cy="781702"/>
          </a:xfrm>
          <a:prstGeom prst="rect">
            <a:avLst/>
          </a:prstGeom>
        </p:spPr>
      </p:pic>
      <p:pic>
        <p:nvPicPr>
          <p:cNvPr id="14" name="Picture 13">
            <a:extLst>
              <a:ext uri="{FF2B5EF4-FFF2-40B4-BE49-F238E27FC236}">
                <a16:creationId xmlns:a16="http://schemas.microsoft.com/office/drawing/2014/main" id="{8FA70F8A-FADD-3DA7-0E66-2B9703E17C41}"/>
              </a:ext>
            </a:extLst>
          </p:cNvPr>
          <p:cNvPicPr>
            <a:picLocks noChangeAspect="1"/>
          </p:cNvPicPr>
          <p:nvPr/>
        </p:nvPicPr>
        <p:blipFill>
          <a:blip r:embed="rId6"/>
          <a:stretch>
            <a:fillRect/>
          </a:stretch>
        </p:blipFill>
        <p:spPr>
          <a:xfrm>
            <a:off x="5607132" y="3047714"/>
            <a:ext cx="2816301" cy="401707"/>
          </a:xfrm>
          <a:prstGeom prst="rect">
            <a:avLst/>
          </a:prstGeom>
        </p:spPr>
      </p:pic>
      <p:sp>
        <p:nvSpPr>
          <p:cNvPr id="16" name="TextBox 15">
            <a:extLst>
              <a:ext uri="{FF2B5EF4-FFF2-40B4-BE49-F238E27FC236}">
                <a16:creationId xmlns:a16="http://schemas.microsoft.com/office/drawing/2014/main" id="{6ADA4447-6D49-3472-F217-F33B438ED1C8}"/>
              </a:ext>
            </a:extLst>
          </p:cNvPr>
          <p:cNvSpPr txBox="1"/>
          <p:nvPr/>
        </p:nvSpPr>
        <p:spPr>
          <a:xfrm>
            <a:off x="108489" y="1364980"/>
            <a:ext cx="4572000" cy="307777"/>
          </a:xfrm>
          <a:prstGeom prst="rect">
            <a:avLst/>
          </a:prstGeom>
          <a:noFill/>
        </p:spPr>
        <p:txBody>
          <a:bodyPr wrap="square">
            <a:spAutoFit/>
          </a:bodyPr>
          <a:lstStyle/>
          <a:p>
            <a:r>
              <a:rPr lang="en-ID" dirty="0">
                <a:solidFill>
                  <a:schemeClr val="bg1"/>
                </a:solidFill>
                <a:latin typeface="Share Tech" panose="020B0604020202020204" charset="0"/>
              </a:rPr>
              <a:t>Data Train :</a:t>
            </a:r>
          </a:p>
        </p:txBody>
      </p:sp>
      <p:sp>
        <p:nvSpPr>
          <p:cNvPr id="17" name="TextBox 16">
            <a:extLst>
              <a:ext uri="{FF2B5EF4-FFF2-40B4-BE49-F238E27FC236}">
                <a16:creationId xmlns:a16="http://schemas.microsoft.com/office/drawing/2014/main" id="{998A85BE-7915-2107-0D52-ADC2BD192324}"/>
              </a:ext>
            </a:extLst>
          </p:cNvPr>
          <p:cNvSpPr txBox="1"/>
          <p:nvPr/>
        </p:nvSpPr>
        <p:spPr>
          <a:xfrm>
            <a:off x="5545811" y="1389157"/>
            <a:ext cx="4572000" cy="307777"/>
          </a:xfrm>
          <a:prstGeom prst="rect">
            <a:avLst/>
          </a:prstGeom>
          <a:noFill/>
        </p:spPr>
        <p:txBody>
          <a:bodyPr wrap="square">
            <a:spAutoFit/>
          </a:bodyPr>
          <a:lstStyle/>
          <a:p>
            <a:r>
              <a:rPr lang="en-ID" dirty="0">
                <a:solidFill>
                  <a:schemeClr val="bg1"/>
                </a:solidFill>
                <a:latin typeface="Share Tech" panose="020B0604020202020204" charset="0"/>
              </a:rPr>
              <a:t>Data Train :</a:t>
            </a:r>
          </a:p>
        </p:txBody>
      </p:sp>
      <p:sp>
        <p:nvSpPr>
          <p:cNvPr id="18" name="TextBox 17">
            <a:extLst>
              <a:ext uri="{FF2B5EF4-FFF2-40B4-BE49-F238E27FC236}">
                <a16:creationId xmlns:a16="http://schemas.microsoft.com/office/drawing/2014/main" id="{D96BDB5F-5744-2061-8762-5721FF5286EC}"/>
              </a:ext>
            </a:extLst>
          </p:cNvPr>
          <p:cNvSpPr txBox="1"/>
          <p:nvPr/>
        </p:nvSpPr>
        <p:spPr>
          <a:xfrm>
            <a:off x="108489" y="2763629"/>
            <a:ext cx="4572000" cy="307777"/>
          </a:xfrm>
          <a:prstGeom prst="rect">
            <a:avLst/>
          </a:prstGeom>
          <a:noFill/>
        </p:spPr>
        <p:txBody>
          <a:bodyPr wrap="square">
            <a:spAutoFit/>
          </a:bodyPr>
          <a:lstStyle/>
          <a:p>
            <a:r>
              <a:rPr lang="en-ID" dirty="0">
                <a:solidFill>
                  <a:schemeClr val="bg1"/>
                </a:solidFill>
                <a:latin typeface="Share Tech" panose="020B0604020202020204" charset="0"/>
              </a:rPr>
              <a:t>Data Test :</a:t>
            </a:r>
          </a:p>
        </p:txBody>
      </p:sp>
      <p:sp>
        <p:nvSpPr>
          <p:cNvPr id="19" name="TextBox 18">
            <a:extLst>
              <a:ext uri="{FF2B5EF4-FFF2-40B4-BE49-F238E27FC236}">
                <a16:creationId xmlns:a16="http://schemas.microsoft.com/office/drawing/2014/main" id="{3105FA23-34FF-2B2F-9E11-0A1D700460D6}"/>
              </a:ext>
            </a:extLst>
          </p:cNvPr>
          <p:cNvSpPr txBox="1"/>
          <p:nvPr/>
        </p:nvSpPr>
        <p:spPr>
          <a:xfrm>
            <a:off x="5545811" y="2782963"/>
            <a:ext cx="4572000" cy="307777"/>
          </a:xfrm>
          <a:prstGeom prst="rect">
            <a:avLst/>
          </a:prstGeom>
          <a:noFill/>
        </p:spPr>
        <p:txBody>
          <a:bodyPr wrap="square">
            <a:spAutoFit/>
          </a:bodyPr>
          <a:lstStyle/>
          <a:p>
            <a:r>
              <a:rPr lang="en-ID" dirty="0">
                <a:solidFill>
                  <a:schemeClr val="bg1"/>
                </a:solidFill>
                <a:latin typeface="Share Tech" panose="020B0604020202020204" charset="0"/>
              </a:rPr>
              <a:t>Data Test :</a:t>
            </a:r>
          </a:p>
        </p:txBody>
      </p:sp>
    </p:spTree>
    <p:extLst>
      <p:ext uri="{BB962C8B-B14F-4D97-AF65-F5344CB8AC3E}">
        <p14:creationId xmlns:p14="http://schemas.microsoft.com/office/powerpoint/2010/main" val="157612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67126" y="2267303"/>
            <a:ext cx="411269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3600" dirty="0" err="1"/>
              <a:t>Conclution</a:t>
            </a:r>
            <a:endParaRPr lang="en-ID" sz="3600" dirty="0"/>
          </a:p>
        </p:txBody>
      </p:sp>
      <p:sp>
        <p:nvSpPr>
          <p:cNvPr id="689" name="Google Shape;689;p32"/>
          <p:cNvSpPr/>
          <p:nvPr/>
        </p:nvSpPr>
        <p:spPr>
          <a:xfrm>
            <a:off x="5879825" y="1872455"/>
            <a:ext cx="1085100" cy="1085100"/>
          </a:xfrm>
          <a:prstGeom prst="rect">
            <a:avLst/>
          </a:pr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422375" y="2957555"/>
            <a:ext cx="0" cy="978000"/>
          </a:xfrm>
          <a:prstGeom prst="straightConnector1">
            <a:avLst/>
          </a:prstGeom>
          <a:noFill/>
          <a:ln w="19050" cap="flat" cmpd="sng">
            <a:solidFill>
              <a:srgbClr val="92D050"/>
            </a:solidFill>
            <a:prstDash val="solid"/>
            <a:round/>
            <a:headEnd type="none" w="med" len="med"/>
            <a:tailEnd type="none" w="med" len="med"/>
          </a:ln>
        </p:spPr>
      </p:cxnSp>
      <p:grpSp>
        <p:nvGrpSpPr>
          <p:cNvPr id="13" name="Google Shape;10865;p60">
            <a:extLst>
              <a:ext uri="{FF2B5EF4-FFF2-40B4-BE49-F238E27FC236}">
                <a16:creationId xmlns:a16="http://schemas.microsoft.com/office/drawing/2014/main" id="{7AE409BB-5A6D-E86B-E924-C580F786EECF}"/>
              </a:ext>
            </a:extLst>
          </p:cNvPr>
          <p:cNvGrpSpPr/>
          <p:nvPr/>
        </p:nvGrpSpPr>
        <p:grpSpPr>
          <a:xfrm>
            <a:off x="6112519" y="2019798"/>
            <a:ext cx="852406" cy="790414"/>
            <a:chOff x="1749728" y="2894777"/>
            <a:chExt cx="386927" cy="363438"/>
          </a:xfrm>
        </p:grpSpPr>
        <p:sp>
          <p:nvSpPr>
            <p:cNvPr id="14" name="Google Shape;10866;p60">
              <a:extLst>
                <a:ext uri="{FF2B5EF4-FFF2-40B4-BE49-F238E27FC236}">
                  <a16:creationId xmlns:a16="http://schemas.microsoft.com/office/drawing/2014/main" id="{D88FCDE1-B382-F2A8-1165-2C36E5D2FD43}"/>
                </a:ext>
              </a:extLst>
            </p:cNvPr>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67;p60">
              <a:extLst>
                <a:ext uri="{FF2B5EF4-FFF2-40B4-BE49-F238E27FC236}">
                  <a16:creationId xmlns:a16="http://schemas.microsoft.com/office/drawing/2014/main" id="{7D14ABD5-3A25-5B36-6926-9CE060BE18E0}"/>
                </a:ext>
              </a:extLst>
            </p:cNvPr>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868;p60">
              <a:extLst>
                <a:ext uri="{FF2B5EF4-FFF2-40B4-BE49-F238E27FC236}">
                  <a16:creationId xmlns:a16="http://schemas.microsoft.com/office/drawing/2014/main" id="{042DD46E-6FCF-866C-8748-8D3D8D57D25C}"/>
                </a:ext>
              </a:extLst>
            </p:cNvPr>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869;p60">
              <a:extLst>
                <a:ext uri="{FF2B5EF4-FFF2-40B4-BE49-F238E27FC236}">
                  <a16:creationId xmlns:a16="http://schemas.microsoft.com/office/drawing/2014/main" id="{38A4D0DD-4513-C72E-B254-F927435577F7}"/>
                </a:ext>
              </a:extLst>
            </p:cNvPr>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870;p60">
              <a:extLst>
                <a:ext uri="{FF2B5EF4-FFF2-40B4-BE49-F238E27FC236}">
                  <a16:creationId xmlns:a16="http://schemas.microsoft.com/office/drawing/2014/main" id="{D14EE1B5-6775-6464-EB64-919AE3164154}"/>
                </a:ext>
              </a:extLst>
            </p:cNvPr>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871;p60">
              <a:extLst>
                <a:ext uri="{FF2B5EF4-FFF2-40B4-BE49-F238E27FC236}">
                  <a16:creationId xmlns:a16="http://schemas.microsoft.com/office/drawing/2014/main" id="{10E9C945-9319-6392-4231-58647C6AF70D}"/>
                </a:ext>
              </a:extLst>
            </p:cNvPr>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872;p60">
              <a:extLst>
                <a:ext uri="{FF2B5EF4-FFF2-40B4-BE49-F238E27FC236}">
                  <a16:creationId xmlns:a16="http://schemas.microsoft.com/office/drawing/2014/main" id="{C7274FEF-5817-A677-5D56-2F8F8A2F7757}"/>
                </a:ext>
              </a:extLst>
            </p:cNvPr>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1005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0CB7-08BC-3302-61D3-6FB1D6318650}"/>
              </a:ext>
            </a:extLst>
          </p:cNvPr>
          <p:cNvSpPr>
            <a:spLocks noGrp="1"/>
          </p:cNvSpPr>
          <p:nvPr>
            <p:ph type="ctrTitle"/>
          </p:nvPr>
        </p:nvSpPr>
        <p:spPr/>
        <p:txBody>
          <a:bodyPr/>
          <a:lstStyle/>
          <a:p>
            <a:r>
              <a:rPr lang="en-ID" sz="3200" dirty="0" err="1"/>
              <a:t>Conclution</a:t>
            </a:r>
            <a:endParaRPr lang="en-ID" dirty="0"/>
          </a:p>
        </p:txBody>
      </p:sp>
      <p:sp>
        <p:nvSpPr>
          <p:cNvPr id="4" name="TextBox 3">
            <a:extLst>
              <a:ext uri="{FF2B5EF4-FFF2-40B4-BE49-F238E27FC236}">
                <a16:creationId xmlns:a16="http://schemas.microsoft.com/office/drawing/2014/main" id="{8B946CD0-4E30-BB29-5731-DAE8932C45D9}"/>
              </a:ext>
            </a:extLst>
          </p:cNvPr>
          <p:cNvSpPr txBox="1"/>
          <p:nvPr/>
        </p:nvSpPr>
        <p:spPr>
          <a:xfrm>
            <a:off x="147236" y="850221"/>
            <a:ext cx="8570562" cy="4185761"/>
          </a:xfrm>
          <a:prstGeom prst="rect">
            <a:avLst/>
          </a:prstGeom>
          <a:noFill/>
        </p:spPr>
        <p:txBody>
          <a:bodyPr wrap="square">
            <a:spAutoFit/>
          </a:bodyPr>
          <a:lstStyle/>
          <a:p>
            <a:pPr algn="just"/>
            <a:r>
              <a:rPr lang="en-US" dirty="0">
                <a:solidFill>
                  <a:schemeClr val="bg1"/>
                </a:solidFill>
                <a:latin typeface="Maven Pro" panose="020B0604020202020204" charset="0"/>
                <a:cs typeface="Sora" panose="020B0604020202020204" charset="0"/>
              </a:rPr>
              <a:t>- The highest correlation in numerical data is 'Duration' of 0.343.</a:t>
            </a:r>
          </a:p>
          <a:p>
            <a:pPr algn="just"/>
            <a:r>
              <a:rPr lang="en-US" dirty="0">
                <a:solidFill>
                  <a:schemeClr val="bg1"/>
                </a:solidFill>
                <a:latin typeface="Maven Pro" panose="020B0604020202020204" charset="0"/>
                <a:cs typeface="Sora" panose="020B0604020202020204" charset="0"/>
              </a:rPr>
              <a:t>- The category input data has a p-value below 0.05 with the output data so that the category data are correlated with each other.</a:t>
            </a:r>
          </a:p>
          <a:p>
            <a:pPr algn="just"/>
            <a:r>
              <a:rPr lang="en-US" dirty="0">
                <a:solidFill>
                  <a:schemeClr val="bg1"/>
                </a:solidFill>
                <a:latin typeface="Maven Pro" panose="020B0604020202020204" charset="0"/>
                <a:cs typeface="Sora" panose="020B0604020202020204" charset="0"/>
              </a:rPr>
              <a:t>- The correlation between input and output data affects the results of the modeling used, the more uncorrelated the lower the model value.</a:t>
            </a:r>
          </a:p>
          <a:p>
            <a:pPr algn="just"/>
            <a:r>
              <a:rPr lang="en-US" dirty="0">
                <a:solidFill>
                  <a:schemeClr val="bg1"/>
                </a:solidFill>
                <a:latin typeface="Maven Pro" panose="020B0604020202020204" charset="0"/>
                <a:cs typeface="Sora" panose="020B0604020202020204" charset="0"/>
              </a:rPr>
              <a:t>- The Neural Network Model is the best model in this experiment because this model uses deep learning so it can be better for increasing ROC AUC than the other three models.</a:t>
            </a:r>
          </a:p>
          <a:p>
            <a:pPr algn="just"/>
            <a:r>
              <a:rPr lang="en-US" dirty="0">
                <a:solidFill>
                  <a:schemeClr val="bg1"/>
                </a:solidFill>
                <a:latin typeface="Maven Pro" panose="020B0604020202020204" charset="0"/>
                <a:cs typeface="Sora" panose="020B0604020202020204" charset="0"/>
              </a:rPr>
              <a:t>- </a:t>
            </a:r>
            <a:r>
              <a:rPr lang="en-US" dirty="0" err="1">
                <a:solidFill>
                  <a:schemeClr val="bg1"/>
                </a:solidFill>
                <a:latin typeface="Maven Pro" panose="020B0604020202020204" charset="0"/>
                <a:cs typeface="Sora" panose="020B0604020202020204" charset="0"/>
              </a:rPr>
              <a:t>Nueral</a:t>
            </a:r>
            <a:r>
              <a:rPr lang="en-US" dirty="0">
                <a:solidFill>
                  <a:schemeClr val="bg1"/>
                </a:solidFill>
                <a:latin typeface="Maven Pro" panose="020B0604020202020204" charset="0"/>
                <a:cs typeface="Sora" panose="020B0604020202020204" charset="0"/>
              </a:rPr>
              <a:t> Network Model, TPR 'NO' Output gets an F1-Score of 0.63 : 0.63 while the TNR 'YES' output gets an F1-Score of 0.52 : 0.63.</a:t>
            </a:r>
          </a:p>
          <a:p>
            <a:pPr algn="just"/>
            <a:r>
              <a:rPr lang="en-US" dirty="0">
                <a:solidFill>
                  <a:schemeClr val="bg1"/>
                </a:solidFill>
                <a:latin typeface="Maven Pro" panose="020B0604020202020204" charset="0"/>
                <a:cs typeface="Sora" panose="020B0604020202020204" charset="0"/>
              </a:rPr>
              <a:t>- Hyperparameters determine the model's overfitting, underfitting, and metrics values.</a:t>
            </a:r>
          </a:p>
          <a:p>
            <a:pPr algn="just"/>
            <a:r>
              <a:rPr lang="en-US" dirty="0">
                <a:solidFill>
                  <a:schemeClr val="bg1"/>
                </a:solidFill>
                <a:latin typeface="Maven Pro" panose="020B0604020202020204" charset="0"/>
                <a:cs typeface="Sora" panose="020B0604020202020204" charset="0"/>
              </a:rPr>
              <a:t>- Imbalance data does not always use SMOTE or other methods that turn data into a balance, this is related to model compatibility, there are several models that are more suitable for solving imbalanced data without balance or vice versa.</a:t>
            </a:r>
          </a:p>
          <a:p>
            <a:pPr algn="just"/>
            <a:r>
              <a:rPr lang="en-US" dirty="0">
                <a:solidFill>
                  <a:schemeClr val="bg1"/>
                </a:solidFill>
                <a:latin typeface="Maven Pro" panose="020B0604020202020204" charset="0"/>
                <a:cs typeface="Sora" panose="020B0604020202020204" charset="0"/>
              </a:rPr>
              <a:t>- Not all models require a scaling process like the Random Forest model because they do not require the input data to have a normal distribution or have the same scale.</a:t>
            </a:r>
          </a:p>
          <a:p>
            <a:pPr algn="just"/>
            <a:r>
              <a:rPr lang="en-US" dirty="0">
                <a:solidFill>
                  <a:schemeClr val="bg1"/>
                </a:solidFill>
                <a:latin typeface="Maven Pro" panose="020B0604020202020204" charset="0"/>
                <a:cs typeface="Sora" panose="020B0604020202020204" charset="0"/>
              </a:rPr>
              <a:t>- Learning rate and batch size in training play a big role in the neural network model, the faster the learning rate and the more batch size it causes overfitting.</a:t>
            </a:r>
          </a:p>
          <a:p>
            <a:pPr algn="just"/>
            <a:r>
              <a:rPr lang="en-US" dirty="0">
                <a:solidFill>
                  <a:schemeClr val="bg1"/>
                </a:solidFill>
                <a:latin typeface="Maven Pro" panose="020B0604020202020204" charset="0"/>
                <a:cs typeface="Sora" panose="020B0604020202020204" charset="0"/>
              </a:rPr>
              <a:t>- Imbalance data needs to focus on the ROC AUC because it can distinguish between positive and negative instances.</a:t>
            </a:r>
            <a:endParaRPr lang="en-ID" dirty="0">
              <a:solidFill>
                <a:schemeClr val="bg1"/>
              </a:solidFill>
              <a:latin typeface="Maven Pro" panose="020B0604020202020204" charset="0"/>
              <a:cs typeface="Sora" panose="020B0604020202020204" charset="0"/>
            </a:endParaRPr>
          </a:p>
        </p:txBody>
      </p:sp>
    </p:spTree>
    <p:extLst>
      <p:ext uri="{BB962C8B-B14F-4D97-AF65-F5344CB8AC3E}">
        <p14:creationId xmlns:p14="http://schemas.microsoft.com/office/powerpoint/2010/main" val="153927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264C-E8B0-D55A-77FD-9D4BAE6BA043}"/>
              </a:ext>
            </a:extLst>
          </p:cNvPr>
          <p:cNvSpPr>
            <a:spLocks noGrp="1"/>
          </p:cNvSpPr>
          <p:nvPr>
            <p:ph type="ctrTitle"/>
          </p:nvPr>
        </p:nvSpPr>
        <p:spPr/>
        <p:txBody>
          <a:bodyPr/>
          <a:lstStyle/>
          <a:p>
            <a:r>
              <a:rPr lang="en-US" dirty="0"/>
              <a:t>Datasheet</a:t>
            </a:r>
            <a:endParaRPr lang="en-ID" dirty="0"/>
          </a:p>
        </p:txBody>
      </p:sp>
      <p:sp>
        <p:nvSpPr>
          <p:cNvPr id="4" name="TextBox 3">
            <a:extLst>
              <a:ext uri="{FF2B5EF4-FFF2-40B4-BE49-F238E27FC236}">
                <a16:creationId xmlns:a16="http://schemas.microsoft.com/office/drawing/2014/main" id="{CA5CF18F-7E31-DEAF-42E3-D94EBC32C17F}"/>
              </a:ext>
            </a:extLst>
          </p:cNvPr>
          <p:cNvSpPr txBox="1"/>
          <p:nvPr/>
        </p:nvSpPr>
        <p:spPr>
          <a:xfrm>
            <a:off x="809786" y="868019"/>
            <a:ext cx="7342322" cy="3785652"/>
          </a:xfrm>
          <a:prstGeom prst="rect">
            <a:avLst/>
          </a:prstGeom>
          <a:noFill/>
        </p:spPr>
        <p:txBody>
          <a:bodyPr wrap="square">
            <a:spAutoFit/>
          </a:bodyPr>
          <a:lstStyle/>
          <a:p>
            <a:r>
              <a:rPr lang="en-ID" sz="1200" b="1" dirty="0">
                <a:solidFill>
                  <a:schemeClr val="bg1"/>
                </a:solidFill>
                <a:latin typeface="Maven Pro" panose="020B0604020202020204" charset="0"/>
                <a:cs typeface="Sora" panose="020B0604020202020204" charset="0"/>
              </a:rPr>
              <a:t>Data input:</a:t>
            </a:r>
          </a:p>
          <a:p>
            <a:r>
              <a:rPr lang="en-ID" sz="1200" b="1" dirty="0">
                <a:solidFill>
                  <a:schemeClr val="bg1"/>
                </a:solidFill>
                <a:latin typeface="Maven Pro" panose="020B0604020202020204" charset="0"/>
                <a:cs typeface="Sora" panose="020B0604020202020204" charset="0"/>
              </a:rPr>
              <a:t>Age </a:t>
            </a:r>
            <a:r>
              <a:rPr lang="en-ID" sz="1200" dirty="0">
                <a:solidFill>
                  <a:schemeClr val="bg1"/>
                </a:solidFill>
                <a:latin typeface="Maven Pro" panose="020B0604020202020204" charset="0"/>
                <a:cs typeface="Sora" panose="020B0604020202020204" charset="0"/>
              </a:rPr>
              <a:t>: Age of </a:t>
            </a:r>
            <a:r>
              <a:rPr lang="en-ID" sz="1200" dirty="0" err="1">
                <a:solidFill>
                  <a:schemeClr val="bg1"/>
                </a:solidFill>
                <a:latin typeface="Maven Pro" panose="020B0604020202020204" charset="0"/>
                <a:cs typeface="Sora" panose="020B0604020202020204" charset="0"/>
              </a:rPr>
              <a:t>Umur</a:t>
            </a:r>
            <a:r>
              <a:rPr lang="en-ID" sz="1200" dirty="0">
                <a:solidFill>
                  <a:schemeClr val="bg1"/>
                </a:solidFill>
                <a:latin typeface="Maven Pro" panose="020B0604020202020204" charset="0"/>
                <a:cs typeface="Sora" panose="020B0604020202020204" charset="0"/>
              </a:rPr>
              <a:t> Customer.</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Job </a:t>
            </a:r>
            <a:r>
              <a:rPr lang="en-ID" sz="1200" dirty="0">
                <a:solidFill>
                  <a:schemeClr val="bg1"/>
                </a:solidFill>
                <a:latin typeface="Maven Pro" panose="020B0604020202020204" charset="0"/>
                <a:cs typeface="Sora" panose="020B0604020202020204" charset="0"/>
              </a:rPr>
              <a:t>: Customer's job.</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Martial </a:t>
            </a:r>
            <a:r>
              <a:rPr lang="en-ID" sz="1200" dirty="0">
                <a:solidFill>
                  <a:schemeClr val="bg1"/>
                </a:solidFill>
                <a:latin typeface="Maven Pro" panose="020B0604020202020204" charset="0"/>
                <a:cs typeface="Sora" panose="020B0604020202020204" charset="0"/>
              </a:rPr>
              <a:t>: </a:t>
            </a:r>
            <a:r>
              <a:rPr lang="en-US" sz="1200" dirty="0">
                <a:solidFill>
                  <a:schemeClr val="bg1"/>
                </a:solidFill>
                <a:latin typeface="Maven Pro" panose="020B0604020202020204" charset="0"/>
                <a:cs typeface="Sora" panose="020B0604020202020204" charset="0"/>
              </a:rPr>
              <a:t>Status Married, Single, and Divorced</a:t>
            </a:r>
            <a:r>
              <a:rPr lang="en-ID" sz="1200" dirty="0">
                <a:solidFill>
                  <a:schemeClr val="bg1"/>
                </a:solidFill>
                <a:latin typeface="Maven Pro" panose="020B0604020202020204" charset="0"/>
                <a:cs typeface="Sora" panose="020B0604020202020204" charset="0"/>
              </a:rPr>
              <a:t>.</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Education </a:t>
            </a:r>
            <a:r>
              <a:rPr lang="en-ID" sz="1200" dirty="0">
                <a:solidFill>
                  <a:schemeClr val="bg1"/>
                </a:solidFill>
                <a:latin typeface="Maven Pro" panose="020B0604020202020204" charset="0"/>
                <a:cs typeface="Sora" panose="020B0604020202020204" charset="0"/>
              </a:rPr>
              <a:t>: </a:t>
            </a:r>
            <a:r>
              <a:rPr lang="en-US" sz="1200" dirty="0">
                <a:solidFill>
                  <a:schemeClr val="bg1"/>
                </a:solidFill>
                <a:latin typeface="Maven Pro" panose="020B0604020202020204" charset="0"/>
                <a:cs typeface="Sora" panose="020B0604020202020204" charset="0"/>
              </a:rPr>
              <a:t>Education owned by the customer.</a:t>
            </a:r>
            <a:r>
              <a:rPr lang="en-ID" sz="1200" dirty="0">
                <a:solidFill>
                  <a:schemeClr val="bg1"/>
                </a:solidFill>
                <a:latin typeface="Maven Pro" panose="020B0604020202020204" charset="0"/>
                <a:cs typeface="Sora" panose="020B0604020202020204" charset="0"/>
              </a:rPr>
              <a:t>.</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Default : </a:t>
            </a:r>
            <a:r>
              <a:rPr lang="en-ID" sz="1200" dirty="0">
                <a:solidFill>
                  <a:schemeClr val="bg1"/>
                </a:solidFill>
                <a:latin typeface="Maven Pro" panose="020B0604020202020204" charset="0"/>
                <a:cs typeface="Sora" panose="020B0604020202020204" charset="0"/>
              </a:rPr>
              <a:t>Have credit or not.</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Balance</a:t>
            </a:r>
            <a:r>
              <a:rPr lang="en-ID" sz="1200" dirty="0">
                <a:solidFill>
                  <a:schemeClr val="bg1"/>
                </a:solidFill>
                <a:latin typeface="Maven Pro" panose="020B0604020202020204" charset="0"/>
                <a:cs typeface="Sora" panose="020B0604020202020204" charset="0"/>
              </a:rPr>
              <a:t> : Customer income every month.</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Housing </a:t>
            </a:r>
            <a:r>
              <a:rPr lang="en-ID" sz="1200" dirty="0">
                <a:solidFill>
                  <a:schemeClr val="bg1"/>
                </a:solidFill>
                <a:latin typeface="Maven Pro" panose="020B0604020202020204" charset="0"/>
                <a:cs typeface="Sora" panose="020B0604020202020204" charset="0"/>
              </a:rPr>
              <a:t>: </a:t>
            </a:r>
            <a:r>
              <a:rPr lang="en-US" sz="1200" dirty="0">
                <a:solidFill>
                  <a:schemeClr val="bg1"/>
                </a:solidFill>
                <a:latin typeface="Maven Pro" panose="020B0604020202020204" charset="0"/>
                <a:cs typeface="Sora" panose="020B0604020202020204" charset="0"/>
              </a:rPr>
              <a:t>Have a mortgage or not</a:t>
            </a:r>
            <a:r>
              <a:rPr lang="en-ID" sz="1200" dirty="0">
                <a:solidFill>
                  <a:schemeClr val="bg1"/>
                </a:solidFill>
                <a:latin typeface="Maven Pro" panose="020B0604020202020204" charset="0"/>
                <a:cs typeface="Sora" panose="020B0604020202020204" charset="0"/>
              </a:rPr>
              <a:t>.</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Loan</a:t>
            </a:r>
            <a:r>
              <a:rPr lang="en-ID" sz="1200" dirty="0">
                <a:solidFill>
                  <a:schemeClr val="bg1"/>
                </a:solidFill>
                <a:latin typeface="Maven Pro" panose="020B0604020202020204" charset="0"/>
                <a:cs typeface="Sora" panose="020B0604020202020204" charset="0"/>
              </a:rPr>
              <a:t> : </a:t>
            </a:r>
            <a:r>
              <a:rPr lang="en-US" sz="1200" dirty="0">
                <a:solidFill>
                  <a:schemeClr val="bg1"/>
                </a:solidFill>
                <a:latin typeface="Maven Pro" panose="020B0604020202020204" charset="0"/>
                <a:cs typeface="Sora" panose="020B0604020202020204" charset="0"/>
              </a:rPr>
              <a:t>Have a loan or not.</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Contact </a:t>
            </a:r>
            <a:r>
              <a:rPr lang="en-ID" sz="1200" dirty="0">
                <a:solidFill>
                  <a:schemeClr val="bg1"/>
                </a:solidFill>
                <a:latin typeface="Maven Pro" panose="020B0604020202020204" charset="0"/>
                <a:cs typeface="Sora" panose="020B0604020202020204" charset="0"/>
              </a:rPr>
              <a:t>: </a:t>
            </a:r>
            <a:r>
              <a:rPr lang="en-US" sz="1200" dirty="0">
                <a:solidFill>
                  <a:schemeClr val="bg1"/>
                </a:solidFill>
                <a:latin typeface="Maven Pro" panose="020B0604020202020204" charset="0"/>
                <a:cs typeface="Sora" panose="020B0604020202020204" charset="0"/>
              </a:rPr>
              <a:t>Contacting customers using telephone or cellular.</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Day </a:t>
            </a:r>
            <a:r>
              <a:rPr lang="en-ID" sz="1200" dirty="0">
                <a:solidFill>
                  <a:schemeClr val="bg1"/>
                </a:solidFill>
                <a:latin typeface="Maven Pro" panose="020B0604020202020204" charset="0"/>
                <a:cs typeface="Sora" panose="020B0604020202020204" charset="0"/>
              </a:rPr>
              <a:t>: Last day contacted.</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Month : </a:t>
            </a:r>
            <a:r>
              <a:rPr lang="en-ID" sz="1200" dirty="0">
                <a:solidFill>
                  <a:schemeClr val="bg1"/>
                </a:solidFill>
                <a:latin typeface="Maven Pro" panose="020B0604020202020204" charset="0"/>
                <a:cs typeface="Sora" panose="020B0604020202020204" charset="0"/>
              </a:rPr>
              <a:t>Last month contacted.</a:t>
            </a:r>
            <a:br>
              <a:rPr lang="en-ID" sz="1200" b="1"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Duration : </a:t>
            </a:r>
            <a:r>
              <a:rPr lang="en-US" sz="1200" dirty="0">
                <a:solidFill>
                  <a:schemeClr val="bg1"/>
                </a:solidFill>
                <a:latin typeface="Maven Pro" panose="020B0604020202020204" charset="0"/>
                <a:cs typeface="Sora" panose="020B0604020202020204" charset="0"/>
              </a:rPr>
              <a:t>The duration of the last contact was called.</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Campaign </a:t>
            </a:r>
            <a:r>
              <a:rPr lang="en-ID" sz="1200" dirty="0">
                <a:solidFill>
                  <a:schemeClr val="bg1"/>
                </a:solidFill>
                <a:latin typeface="Maven Pro" panose="020B0604020202020204" charset="0"/>
                <a:cs typeface="Sora" panose="020B0604020202020204" charset="0"/>
              </a:rPr>
              <a:t>: </a:t>
            </a:r>
            <a:r>
              <a:rPr lang="en-US" sz="1200" dirty="0">
                <a:solidFill>
                  <a:schemeClr val="bg1"/>
                </a:solidFill>
                <a:latin typeface="Maven Pro" panose="020B0604020202020204" charset="0"/>
                <a:cs typeface="Sora" panose="020B0604020202020204" charset="0"/>
              </a:rPr>
              <a:t>The number of contacts made during the campaign.</a:t>
            </a:r>
            <a:br>
              <a:rPr lang="en-ID" sz="1200" dirty="0">
                <a:solidFill>
                  <a:schemeClr val="bg1"/>
                </a:solidFill>
                <a:latin typeface="Maven Pro" panose="020B0604020202020204" charset="0"/>
                <a:cs typeface="Sora" panose="020B0604020202020204" charset="0"/>
              </a:rPr>
            </a:br>
            <a:r>
              <a:rPr lang="en-ID" sz="1200" b="1" dirty="0" err="1">
                <a:solidFill>
                  <a:schemeClr val="bg1"/>
                </a:solidFill>
                <a:latin typeface="Maven Pro" panose="020B0604020202020204" charset="0"/>
                <a:cs typeface="Sora" panose="020B0604020202020204" charset="0"/>
              </a:rPr>
              <a:t>Pdays</a:t>
            </a:r>
            <a:r>
              <a:rPr lang="en-ID" sz="1200" b="1" dirty="0">
                <a:solidFill>
                  <a:schemeClr val="bg1"/>
                </a:solidFill>
                <a:latin typeface="Maven Pro" panose="020B0604020202020204" charset="0"/>
                <a:cs typeface="Sora" panose="020B0604020202020204" charset="0"/>
              </a:rPr>
              <a:t> </a:t>
            </a:r>
            <a:r>
              <a:rPr lang="en-ID" sz="1200" dirty="0">
                <a:solidFill>
                  <a:schemeClr val="bg1"/>
                </a:solidFill>
                <a:latin typeface="Maven Pro" panose="020B0604020202020204" charset="0"/>
                <a:cs typeface="Sora" panose="020B0604020202020204" charset="0"/>
              </a:rPr>
              <a:t>: </a:t>
            </a:r>
            <a:r>
              <a:rPr lang="en-US" sz="1200" dirty="0">
                <a:solidFill>
                  <a:schemeClr val="bg1"/>
                </a:solidFill>
                <a:latin typeface="Maven Pro" panose="020B0604020202020204" charset="0"/>
                <a:cs typeface="Sora" panose="020B0604020202020204" charset="0"/>
              </a:rPr>
              <a:t>last contact the client based on the campaign. (999 is null)</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Previous</a:t>
            </a:r>
            <a:r>
              <a:rPr lang="en-ID" sz="1200" dirty="0">
                <a:solidFill>
                  <a:schemeClr val="bg1"/>
                </a:solidFill>
                <a:latin typeface="Maven Pro" panose="020B0604020202020204" charset="0"/>
                <a:cs typeface="Sora" panose="020B0604020202020204" charset="0"/>
              </a:rPr>
              <a:t> : </a:t>
            </a:r>
            <a:r>
              <a:rPr lang="en-US" sz="1200" dirty="0">
                <a:solidFill>
                  <a:schemeClr val="bg1"/>
                </a:solidFill>
                <a:latin typeface="Maven Pro" panose="020B0604020202020204" charset="0"/>
                <a:cs typeface="Sora" panose="020B0604020202020204" charset="0"/>
              </a:rPr>
              <a:t>The number of contacts made before the campaign</a:t>
            </a:r>
            <a:r>
              <a:rPr lang="en-ID" sz="1200" dirty="0">
                <a:solidFill>
                  <a:schemeClr val="bg1"/>
                </a:solidFill>
                <a:latin typeface="Maven Pro" panose="020B0604020202020204" charset="0"/>
                <a:cs typeface="Sora" panose="020B0604020202020204" charset="0"/>
              </a:rPr>
              <a:t>.</a:t>
            </a:r>
            <a:br>
              <a:rPr lang="en-ID" sz="1200" dirty="0">
                <a:solidFill>
                  <a:schemeClr val="bg1"/>
                </a:solidFill>
                <a:latin typeface="Maven Pro" panose="020B0604020202020204" charset="0"/>
                <a:cs typeface="Sora" panose="020B0604020202020204" charset="0"/>
              </a:rPr>
            </a:br>
            <a:r>
              <a:rPr lang="en-ID" sz="1200" b="1" dirty="0" err="1">
                <a:solidFill>
                  <a:schemeClr val="bg1"/>
                </a:solidFill>
                <a:latin typeface="Maven Pro" panose="020B0604020202020204" charset="0"/>
                <a:cs typeface="Sora" panose="020B0604020202020204" charset="0"/>
              </a:rPr>
              <a:t>Poutcome</a:t>
            </a:r>
            <a:r>
              <a:rPr lang="en-ID" sz="1200" b="1" dirty="0">
                <a:solidFill>
                  <a:schemeClr val="bg1"/>
                </a:solidFill>
                <a:latin typeface="Maven Pro" panose="020B0604020202020204" charset="0"/>
                <a:cs typeface="Sora" panose="020B0604020202020204" charset="0"/>
              </a:rPr>
              <a:t> : </a:t>
            </a:r>
            <a:r>
              <a:rPr lang="en-US" sz="1200" dirty="0">
                <a:solidFill>
                  <a:schemeClr val="bg1"/>
                </a:solidFill>
                <a:latin typeface="Maven Pro" panose="020B0604020202020204" charset="0"/>
                <a:cs typeface="Sora" panose="020B0604020202020204" charset="0"/>
              </a:rPr>
              <a:t>Results from previous marketing campaigns.</a:t>
            </a:r>
          </a:p>
          <a:p>
            <a:endParaRPr lang="en-ID" sz="1200" dirty="0">
              <a:solidFill>
                <a:schemeClr val="bg1"/>
              </a:solidFill>
              <a:latin typeface="Maven Pro" panose="020B0604020202020204" charset="0"/>
              <a:cs typeface="Sora" panose="020B0604020202020204" charset="0"/>
            </a:endParaRPr>
          </a:p>
          <a:p>
            <a:r>
              <a:rPr lang="en-ID" sz="1200" b="1" dirty="0">
                <a:solidFill>
                  <a:schemeClr val="bg1"/>
                </a:solidFill>
                <a:latin typeface="Maven Pro" panose="020B0604020202020204" charset="0"/>
                <a:cs typeface="Sora" panose="020B0604020202020204" charset="0"/>
              </a:rPr>
              <a:t>Output/Target :</a:t>
            </a:r>
          </a:p>
          <a:p>
            <a:r>
              <a:rPr lang="en-ID" sz="1200" b="1" dirty="0">
                <a:solidFill>
                  <a:schemeClr val="bg1"/>
                </a:solidFill>
                <a:latin typeface="Maven Pro" panose="020B0604020202020204" charset="0"/>
                <a:cs typeface="Sora" panose="020B0604020202020204" charset="0"/>
              </a:rPr>
              <a:t>y </a:t>
            </a:r>
            <a:r>
              <a:rPr lang="en-ID" sz="1200" dirty="0">
                <a:solidFill>
                  <a:schemeClr val="bg1"/>
                </a:solidFill>
                <a:latin typeface="Maven Pro" panose="020B0604020202020204" charset="0"/>
                <a:cs typeface="Sora" panose="020B0604020202020204" charset="0"/>
              </a:rPr>
              <a:t>: Customers who make deposits</a:t>
            </a:r>
          </a:p>
        </p:txBody>
      </p:sp>
      <p:pic>
        <p:nvPicPr>
          <p:cNvPr id="6" name="Picture 5">
            <a:extLst>
              <a:ext uri="{FF2B5EF4-FFF2-40B4-BE49-F238E27FC236}">
                <a16:creationId xmlns:a16="http://schemas.microsoft.com/office/drawing/2014/main" id="{A0AE9C4F-9531-7367-1F31-1124063EA7AE}"/>
              </a:ext>
            </a:extLst>
          </p:cNvPr>
          <p:cNvPicPr>
            <a:picLocks noChangeAspect="1"/>
          </p:cNvPicPr>
          <p:nvPr/>
        </p:nvPicPr>
        <p:blipFill>
          <a:blip r:embed="rId2"/>
          <a:stretch>
            <a:fillRect/>
          </a:stretch>
        </p:blipFill>
        <p:spPr>
          <a:xfrm>
            <a:off x="8343069" y="4336640"/>
            <a:ext cx="634061" cy="634061"/>
          </a:xfrm>
          <a:prstGeom prst="rect">
            <a:avLst/>
          </a:prstGeom>
        </p:spPr>
      </p:pic>
    </p:spTree>
    <p:extLst>
      <p:ext uri="{BB962C8B-B14F-4D97-AF65-F5344CB8AC3E}">
        <p14:creationId xmlns:p14="http://schemas.microsoft.com/office/powerpoint/2010/main" val="2004063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67126" y="2267303"/>
            <a:ext cx="411269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3600" dirty="0"/>
              <a:t>Insight business</a:t>
            </a:r>
          </a:p>
        </p:txBody>
      </p:sp>
      <p:sp>
        <p:nvSpPr>
          <p:cNvPr id="689" name="Google Shape;689;p32"/>
          <p:cNvSpPr/>
          <p:nvPr/>
        </p:nvSpPr>
        <p:spPr>
          <a:xfrm>
            <a:off x="5879824" y="1859152"/>
            <a:ext cx="1085100" cy="1085100"/>
          </a:xfrm>
          <a:prstGeom prst="rect">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422374" y="2944252"/>
            <a:ext cx="0" cy="978000"/>
          </a:xfrm>
          <a:prstGeom prst="straightConnector1">
            <a:avLst/>
          </a:prstGeom>
          <a:noFill/>
          <a:ln w="19050" cap="flat" cmpd="sng">
            <a:solidFill>
              <a:srgbClr val="FFC000"/>
            </a:solidFill>
            <a:prstDash val="solid"/>
            <a:round/>
            <a:headEnd type="none" w="med" len="med"/>
            <a:tailEnd type="none" w="med" len="med"/>
          </a:ln>
        </p:spPr>
      </p:cxnSp>
      <p:grpSp>
        <p:nvGrpSpPr>
          <p:cNvPr id="2" name="Google Shape;10918;p60">
            <a:extLst>
              <a:ext uri="{FF2B5EF4-FFF2-40B4-BE49-F238E27FC236}">
                <a16:creationId xmlns:a16="http://schemas.microsoft.com/office/drawing/2014/main" id="{9BAB3C3B-8661-3010-C933-FDF7A7929F10}"/>
              </a:ext>
            </a:extLst>
          </p:cNvPr>
          <p:cNvGrpSpPr/>
          <p:nvPr/>
        </p:nvGrpSpPr>
        <p:grpSpPr>
          <a:xfrm>
            <a:off x="6051297" y="1921791"/>
            <a:ext cx="742153" cy="829966"/>
            <a:chOff x="3539102" y="2427549"/>
            <a:chExt cx="355099" cy="355481"/>
          </a:xfrm>
        </p:grpSpPr>
        <p:sp>
          <p:nvSpPr>
            <p:cNvPr id="3" name="Google Shape;10919;p60">
              <a:extLst>
                <a:ext uri="{FF2B5EF4-FFF2-40B4-BE49-F238E27FC236}">
                  <a16:creationId xmlns:a16="http://schemas.microsoft.com/office/drawing/2014/main" id="{AB92691D-589F-8368-8021-4FB2C54A3341}"/>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920;p60">
              <a:extLst>
                <a:ext uri="{FF2B5EF4-FFF2-40B4-BE49-F238E27FC236}">
                  <a16:creationId xmlns:a16="http://schemas.microsoft.com/office/drawing/2014/main" id="{F5CABBBA-A390-773D-6D3B-B738B5F60F0F}"/>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1063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7A33-AF0C-5393-F00F-A0C765EB2F8E}"/>
              </a:ext>
            </a:extLst>
          </p:cNvPr>
          <p:cNvSpPr>
            <a:spLocks noGrp="1"/>
          </p:cNvSpPr>
          <p:nvPr>
            <p:ph type="ctrTitle"/>
          </p:nvPr>
        </p:nvSpPr>
        <p:spPr/>
        <p:txBody>
          <a:bodyPr/>
          <a:lstStyle/>
          <a:p>
            <a:r>
              <a:rPr lang="en-ID" sz="3200" dirty="0"/>
              <a:t>Insight :</a:t>
            </a:r>
            <a:endParaRPr lang="en-ID" dirty="0"/>
          </a:p>
        </p:txBody>
      </p:sp>
      <p:sp>
        <p:nvSpPr>
          <p:cNvPr id="3" name="TextBox 2">
            <a:extLst>
              <a:ext uri="{FF2B5EF4-FFF2-40B4-BE49-F238E27FC236}">
                <a16:creationId xmlns:a16="http://schemas.microsoft.com/office/drawing/2014/main" id="{46B59A91-8107-9026-AA0C-04F350133E5B}"/>
              </a:ext>
            </a:extLst>
          </p:cNvPr>
          <p:cNvSpPr txBox="1"/>
          <p:nvPr/>
        </p:nvSpPr>
        <p:spPr>
          <a:xfrm>
            <a:off x="262362" y="1239865"/>
            <a:ext cx="5145961" cy="1169551"/>
          </a:xfrm>
          <a:prstGeom prst="rect">
            <a:avLst/>
          </a:prstGeom>
          <a:noFill/>
        </p:spPr>
        <p:txBody>
          <a:bodyPr wrap="none" rtlCol="0">
            <a:spAutoFit/>
          </a:bodyPr>
          <a:lstStyle/>
          <a:p>
            <a:r>
              <a:rPr lang="en-US" dirty="0">
                <a:solidFill>
                  <a:schemeClr val="bg1"/>
                </a:solidFill>
                <a:latin typeface="Maven Pro" panose="020B0604020202020204" charset="0"/>
              </a:rPr>
              <a:t>Data which influence customer makes a deposit is :</a:t>
            </a:r>
          </a:p>
          <a:p>
            <a:r>
              <a:rPr lang="en-US" dirty="0">
                <a:solidFill>
                  <a:schemeClr val="bg1"/>
                </a:solidFill>
                <a:latin typeface="Maven Pro" panose="020B0604020202020204" charset="0"/>
              </a:rPr>
              <a:t>- Background : </a:t>
            </a:r>
            <a:r>
              <a:rPr lang="en-ID" dirty="0">
                <a:solidFill>
                  <a:schemeClr val="bg1"/>
                </a:solidFill>
                <a:latin typeface="Maven Pro" panose="020B0604020202020204" charset="0"/>
              </a:rPr>
              <a:t>Job, Martial, and Education </a:t>
            </a:r>
            <a:endParaRPr lang="en-US" dirty="0">
              <a:solidFill>
                <a:schemeClr val="bg1"/>
              </a:solidFill>
              <a:latin typeface="Maven Pro" panose="020B0604020202020204" charset="0"/>
            </a:endParaRPr>
          </a:p>
          <a:p>
            <a:r>
              <a:rPr lang="en-ID" dirty="0">
                <a:solidFill>
                  <a:schemeClr val="bg1"/>
                </a:solidFill>
                <a:latin typeface="Maven Pro" panose="020B0604020202020204" charset="0"/>
              </a:rPr>
              <a:t>- Dependent : Default, Housing, and Loan</a:t>
            </a:r>
          </a:p>
          <a:p>
            <a:r>
              <a:rPr lang="en-ID" dirty="0">
                <a:solidFill>
                  <a:schemeClr val="bg1"/>
                </a:solidFill>
                <a:latin typeface="Maven Pro" panose="020B0604020202020204" charset="0"/>
              </a:rPr>
              <a:t>- Contact : Duration, </a:t>
            </a:r>
            <a:r>
              <a:rPr lang="en-ID" dirty="0" err="1">
                <a:solidFill>
                  <a:schemeClr val="bg1"/>
                </a:solidFill>
                <a:latin typeface="Maven Pro" panose="020B0604020202020204" charset="0"/>
              </a:rPr>
              <a:t>Poutcome</a:t>
            </a:r>
            <a:r>
              <a:rPr lang="en-ID" dirty="0">
                <a:solidFill>
                  <a:schemeClr val="bg1"/>
                </a:solidFill>
                <a:latin typeface="Maven Pro" panose="020B0604020202020204" charset="0"/>
              </a:rPr>
              <a:t>, month dan Contact is unity </a:t>
            </a:r>
          </a:p>
          <a:p>
            <a:r>
              <a:rPr lang="en-US" dirty="0">
                <a:solidFill>
                  <a:schemeClr val="bg1"/>
                </a:solidFill>
                <a:latin typeface="Maven Pro" panose="020B0604020202020204" charset="0"/>
              </a:rPr>
              <a:t>   </a:t>
            </a:r>
            <a:endParaRPr lang="en-ID" dirty="0">
              <a:solidFill>
                <a:schemeClr val="bg1"/>
              </a:solidFill>
              <a:latin typeface="Maven Pro" panose="020B0604020202020204" charset="0"/>
            </a:endParaRPr>
          </a:p>
        </p:txBody>
      </p:sp>
      <p:sp>
        <p:nvSpPr>
          <p:cNvPr id="6" name="Oval 5">
            <a:extLst>
              <a:ext uri="{FF2B5EF4-FFF2-40B4-BE49-F238E27FC236}">
                <a16:creationId xmlns:a16="http://schemas.microsoft.com/office/drawing/2014/main" id="{C619FF60-DB8D-0AE2-9E3D-2CFCA6BC446E}"/>
              </a:ext>
            </a:extLst>
          </p:cNvPr>
          <p:cNvSpPr/>
          <p:nvPr/>
        </p:nvSpPr>
        <p:spPr>
          <a:xfrm>
            <a:off x="6540285" y="1317354"/>
            <a:ext cx="2193010" cy="8369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aven Pro" panose="020B0604020202020204" charset="0"/>
              </a:rPr>
              <a:t>that affects the largest models is Duration</a:t>
            </a:r>
            <a:endParaRPr lang="en-ID" dirty="0">
              <a:latin typeface="Maven Pro" panose="020B0604020202020204" charset="0"/>
            </a:endParaRPr>
          </a:p>
        </p:txBody>
      </p:sp>
      <p:sp>
        <p:nvSpPr>
          <p:cNvPr id="7" name="Arrow: Right 6">
            <a:extLst>
              <a:ext uri="{FF2B5EF4-FFF2-40B4-BE49-F238E27FC236}">
                <a16:creationId xmlns:a16="http://schemas.microsoft.com/office/drawing/2014/main" id="{C23D26B2-2DDE-2869-22EC-5FB4DC07810B}"/>
              </a:ext>
            </a:extLst>
          </p:cNvPr>
          <p:cNvSpPr/>
          <p:nvPr/>
        </p:nvSpPr>
        <p:spPr>
          <a:xfrm>
            <a:off x="5639906" y="1603789"/>
            <a:ext cx="668796" cy="441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87F99586-8CE6-DD9D-6CBC-80651F92DA0D}"/>
              </a:ext>
            </a:extLst>
          </p:cNvPr>
          <p:cNvSpPr txBox="1"/>
          <p:nvPr/>
        </p:nvSpPr>
        <p:spPr>
          <a:xfrm>
            <a:off x="307086" y="2590328"/>
            <a:ext cx="2528256" cy="738664"/>
          </a:xfrm>
          <a:prstGeom prst="rect">
            <a:avLst/>
          </a:prstGeom>
          <a:noFill/>
        </p:spPr>
        <p:txBody>
          <a:bodyPr wrap="none" rtlCol="0">
            <a:spAutoFit/>
          </a:bodyPr>
          <a:lstStyle/>
          <a:p>
            <a:r>
              <a:rPr lang="en-US" dirty="0">
                <a:solidFill>
                  <a:schemeClr val="bg1"/>
                </a:solidFill>
                <a:latin typeface="Maven Pro" panose="020B0604020202020204" charset="0"/>
                <a:ea typeface="Sans Serif Collection" panose="020B0502040504020204" pitchFamily="34" charset="0"/>
                <a:cs typeface="Sans Serif Collection" panose="020B0502040504020204" pitchFamily="34" charset="0"/>
              </a:rPr>
              <a:t>That has a P-Value = 0.004:</a:t>
            </a:r>
          </a:p>
          <a:p>
            <a:r>
              <a:rPr lang="en-US" dirty="0">
                <a:solidFill>
                  <a:schemeClr val="bg1"/>
                </a:solidFill>
                <a:latin typeface="Maven Pro" panose="020B0604020202020204" charset="0"/>
                <a:ea typeface="Sans Serif Collection" panose="020B0502040504020204" pitchFamily="34" charset="0"/>
                <a:cs typeface="Sans Serif Collection" panose="020B0502040504020204" pitchFamily="34" charset="0"/>
              </a:rPr>
              <a:t>- Job = </a:t>
            </a:r>
            <a:r>
              <a:rPr lang="en-US" dirty="0" err="1">
                <a:solidFill>
                  <a:schemeClr val="bg1"/>
                </a:solidFill>
                <a:latin typeface="Maven Pro" panose="020B0604020202020204" charset="0"/>
                <a:ea typeface="Sans Serif Collection" panose="020B0502040504020204" pitchFamily="34" charset="0"/>
                <a:cs typeface="Sans Serif Collection" panose="020B0502040504020204" pitchFamily="34" charset="0"/>
              </a:rPr>
              <a:t>Manajemen</a:t>
            </a:r>
            <a:endParaRPr lang="en-US" dirty="0">
              <a:solidFill>
                <a:schemeClr val="bg1"/>
              </a:solidFill>
              <a:latin typeface="Maven Pro" panose="020B0604020202020204" charset="0"/>
              <a:ea typeface="Sans Serif Collection" panose="020B0502040504020204" pitchFamily="34" charset="0"/>
              <a:cs typeface="Sans Serif Collection" panose="020B0502040504020204" pitchFamily="34" charset="0"/>
            </a:endParaRPr>
          </a:p>
          <a:p>
            <a:r>
              <a:rPr lang="en-US" dirty="0">
                <a:solidFill>
                  <a:schemeClr val="bg1"/>
                </a:solidFill>
                <a:latin typeface="Maven Pro" panose="020B0604020202020204" charset="0"/>
                <a:ea typeface="Sans Serif Collection" panose="020B0502040504020204" pitchFamily="34" charset="0"/>
                <a:cs typeface="Sans Serif Collection" panose="020B0502040504020204" pitchFamily="34" charset="0"/>
              </a:rPr>
              <a:t>- </a:t>
            </a:r>
            <a:r>
              <a:rPr lang="en-US" dirty="0" err="1">
                <a:solidFill>
                  <a:schemeClr val="bg1"/>
                </a:solidFill>
                <a:latin typeface="Maven Pro" panose="020B0604020202020204" charset="0"/>
                <a:ea typeface="Sans Serif Collection" panose="020B0502040504020204" pitchFamily="34" charset="0"/>
                <a:cs typeface="Sans Serif Collection" panose="020B0502040504020204" pitchFamily="34" charset="0"/>
              </a:rPr>
              <a:t>Eductaion</a:t>
            </a:r>
            <a:r>
              <a:rPr lang="en-US" dirty="0">
                <a:solidFill>
                  <a:schemeClr val="bg1"/>
                </a:solidFill>
                <a:latin typeface="Maven Pro" panose="020B0604020202020204" charset="0"/>
                <a:ea typeface="Sans Serif Collection" panose="020B0502040504020204" pitchFamily="34" charset="0"/>
                <a:cs typeface="Sans Serif Collection" panose="020B0502040504020204" pitchFamily="34" charset="0"/>
              </a:rPr>
              <a:t> = S</a:t>
            </a:r>
            <a:r>
              <a:rPr lang="en-US" sz="1400" dirty="0">
                <a:solidFill>
                  <a:schemeClr val="bg1"/>
                </a:solidFill>
                <a:latin typeface="Maven Pro" panose="020B0604020202020204" charset="0"/>
                <a:cs typeface="Sora" panose="020B0604020202020204" charset="0"/>
              </a:rPr>
              <a:t>econdary</a:t>
            </a:r>
            <a:endParaRPr lang="en-ID" dirty="0">
              <a:solidFill>
                <a:schemeClr val="bg1"/>
              </a:solidFill>
              <a:latin typeface="Maven Pro" panose="020B0604020202020204" charset="0"/>
              <a:ea typeface="Sans Serif Collection" panose="020B0502040504020204" pitchFamily="34" charset="0"/>
              <a:cs typeface="Sans Serif Collection" panose="020B0502040504020204" pitchFamily="34" charset="0"/>
            </a:endParaRPr>
          </a:p>
        </p:txBody>
      </p:sp>
      <p:sp>
        <p:nvSpPr>
          <p:cNvPr id="9" name="TextBox 8">
            <a:extLst>
              <a:ext uri="{FF2B5EF4-FFF2-40B4-BE49-F238E27FC236}">
                <a16:creationId xmlns:a16="http://schemas.microsoft.com/office/drawing/2014/main" id="{74115AE5-96CC-72B4-D269-71A2B649D7F6}"/>
              </a:ext>
            </a:extLst>
          </p:cNvPr>
          <p:cNvSpPr txBox="1"/>
          <p:nvPr/>
        </p:nvSpPr>
        <p:spPr>
          <a:xfrm>
            <a:off x="712125" y="2291747"/>
            <a:ext cx="1984839" cy="307777"/>
          </a:xfrm>
          <a:prstGeom prst="rect">
            <a:avLst/>
          </a:prstGeom>
          <a:noFill/>
        </p:spPr>
        <p:txBody>
          <a:bodyPr wrap="none" rtlCol="0">
            <a:spAutoFit/>
          </a:bodyPr>
          <a:lstStyle/>
          <a:p>
            <a:r>
              <a:rPr lang="en-US" dirty="0">
                <a:solidFill>
                  <a:schemeClr val="accent2"/>
                </a:solidFill>
                <a:latin typeface="Maven Pro" panose="020B0604020202020204" charset="0"/>
              </a:rPr>
              <a:t>My recommendation :</a:t>
            </a:r>
            <a:endParaRPr lang="en-ID" dirty="0">
              <a:solidFill>
                <a:schemeClr val="accent2"/>
              </a:solidFill>
              <a:latin typeface="Maven Pro" panose="020B0604020202020204" charset="0"/>
            </a:endParaRPr>
          </a:p>
        </p:txBody>
      </p:sp>
      <p:sp>
        <p:nvSpPr>
          <p:cNvPr id="10" name="TextBox 9">
            <a:extLst>
              <a:ext uri="{FF2B5EF4-FFF2-40B4-BE49-F238E27FC236}">
                <a16:creationId xmlns:a16="http://schemas.microsoft.com/office/drawing/2014/main" id="{149D3F1F-5AA2-F5F6-613A-0EB60FAF39AF}"/>
              </a:ext>
            </a:extLst>
          </p:cNvPr>
          <p:cNvSpPr txBox="1"/>
          <p:nvPr/>
        </p:nvSpPr>
        <p:spPr>
          <a:xfrm>
            <a:off x="262362" y="3461298"/>
            <a:ext cx="8340745" cy="523220"/>
          </a:xfrm>
          <a:prstGeom prst="rect">
            <a:avLst/>
          </a:prstGeom>
          <a:noFill/>
        </p:spPr>
        <p:txBody>
          <a:bodyPr wrap="none" rtlCol="0">
            <a:spAutoFit/>
          </a:bodyPr>
          <a:lstStyle/>
          <a:p>
            <a:r>
              <a:rPr lang="en-US" dirty="0">
                <a:solidFill>
                  <a:schemeClr val="bg1"/>
                </a:solidFill>
                <a:latin typeface="Maven Pro" panose="020B0604020202020204" charset="0"/>
                <a:ea typeface="Sans Serif Collection" panose="020B0502040504020204" pitchFamily="34" charset="0"/>
                <a:cs typeface="Sans Serif Collection" panose="020B0502040504020204" pitchFamily="34" charset="0"/>
              </a:rPr>
              <a:t>Different dependent from </a:t>
            </a:r>
            <a:r>
              <a:rPr lang="en-US" dirty="0" err="1">
                <a:solidFill>
                  <a:schemeClr val="bg1"/>
                </a:solidFill>
                <a:latin typeface="Maven Pro" panose="020B0604020202020204" charset="0"/>
                <a:ea typeface="Sans Serif Collection" panose="020B0502040504020204" pitchFamily="34" charset="0"/>
                <a:cs typeface="Sans Serif Collection" panose="020B0502040504020204" pitchFamily="34" charset="0"/>
              </a:rPr>
              <a:t>deposito</a:t>
            </a:r>
            <a:r>
              <a:rPr lang="en-US" dirty="0">
                <a:solidFill>
                  <a:schemeClr val="bg1"/>
                </a:solidFill>
                <a:latin typeface="Maven Pro" panose="020B0604020202020204" charset="0"/>
                <a:ea typeface="Sans Serif Collection" panose="020B0502040504020204" pitchFamily="34" charset="0"/>
                <a:cs typeface="Sans Serif Collection" panose="020B0502040504020204" pitchFamily="34" charset="0"/>
              </a:rPr>
              <a:t> or not is ‘</a:t>
            </a:r>
            <a:r>
              <a:rPr lang="en-US" sz="1400" dirty="0">
                <a:solidFill>
                  <a:schemeClr val="bg1"/>
                </a:solidFill>
                <a:latin typeface="Maven Pro" panose="020B0604020202020204" charset="0"/>
                <a:cs typeface="Sora" panose="020B0604020202020204" charset="0"/>
              </a:rPr>
              <a:t>housing’, because if customer have a house installment</a:t>
            </a:r>
          </a:p>
          <a:p>
            <a:r>
              <a:rPr lang="en-US" sz="1400" dirty="0">
                <a:solidFill>
                  <a:schemeClr val="bg1"/>
                </a:solidFill>
                <a:latin typeface="Maven Pro" panose="020B0604020202020204" charset="0"/>
                <a:cs typeface="Sora" panose="020B0604020202020204" charset="0"/>
              </a:rPr>
              <a:t>they have not </a:t>
            </a:r>
            <a:r>
              <a:rPr lang="en-US" sz="1400" dirty="0" err="1">
                <a:solidFill>
                  <a:schemeClr val="bg1"/>
                </a:solidFill>
                <a:latin typeface="Maven Pro" panose="020B0604020202020204" charset="0"/>
                <a:cs typeface="Sora" panose="020B0604020202020204" charset="0"/>
              </a:rPr>
              <a:t>deposito</a:t>
            </a:r>
            <a:r>
              <a:rPr lang="en-US" sz="1400" dirty="0">
                <a:solidFill>
                  <a:schemeClr val="bg1"/>
                </a:solidFill>
                <a:latin typeface="Maven Pro" panose="020B0604020202020204" charset="0"/>
                <a:ea typeface="Sans Serif Collection" panose="020B0502040504020204" pitchFamily="34" charset="0"/>
                <a:cs typeface="Sans Serif Collection" panose="020B0502040504020204" pitchFamily="34" charset="0"/>
              </a:rPr>
              <a:t>.</a:t>
            </a:r>
            <a:endParaRPr lang="en-ID" dirty="0">
              <a:solidFill>
                <a:schemeClr val="bg1"/>
              </a:solidFill>
              <a:latin typeface="Maven Pro" panose="020B0604020202020204" charset="0"/>
              <a:ea typeface="Sans Serif Collection" panose="020B0502040504020204" pitchFamily="34" charset="0"/>
              <a:cs typeface="Sans Serif Collection" panose="020B0502040504020204" pitchFamily="34" charset="0"/>
            </a:endParaRPr>
          </a:p>
        </p:txBody>
      </p:sp>
    </p:spTree>
    <p:extLst>
      <p:ext uri="{BB962C8B-B14F-4D97-AF65-F5344CB8AC3E}">
        <p14:creationId xmlns:p14="http://schemas.microsoft.com/office/powerpoint/2010/main" val="3736325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D94E8F-C16F-76D2-721F-71261C66819E}"/>
              </a:ext>
            </a:extLst>
          </p:cNvPr>
          <p:cNvPicPr>
            <a:picLocks noChangeAspect="1"/>
          </p:cNvPicPr>
          <p:nvPr/>
        </p:nvPicPr>
        <p:blipFill>
          <a:blip r:embed="rId2"/>
          <a:stretch>
            <a:fillRect/>
          </a:stretch>
        </p:blipFill>
        <p:spPr>
          <a:xfrm>
            <a:off x="2530212" y="990553"/>
            <a:ext cx="4862479" cy="3788610"/>
          </a:xfrm>
          <a:prstGeom prst="rect">
            <a:avLst/>
          </a:prstGeom>
        </p:spPr>
      </p:pic>
    </p:spTree>
    <p:extLst>
      <p:ext uri="{BB962C8B-B14F-4D97-AF65-F5344CB8AC3E}">
        <p14:creationId xmlns:p14="http://schemas.microsoft.com/office/powerpoint/2010/main" val="316389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363904" y="31079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MODELING - INSIGHT</a:t>
            </a:r>
          </a:p>
        </p:txBody>
      </p:sp>
      <p:sp>
        <p:nvSpPr>
          <p:cNvPr id="473" name="Google Shape;473;p27"/>
          <p:cNvSpPr txBox="1">
            <a:spLocks noGrp="1"/>
          </p:cNvSpPr>
          <p:nvPr>
            <p:ph type="ctrTitle" idx="4"/>
          </p:nvPr>
        </p:nvSpPr>
        <p:spPr>
          <a:xfrm>
            <a:off x="3750590" y="3396800"/>
            <a:ext cx="1828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ARCHITECUTRE -DATA ANALYSIS </a:t>
            </a:r>
          </a:p>
        </p:txBody>
      </p:sp>
      <p:sp>
        <p:nvSpPr>
          <p:cNvPr id="474" name="Google Shape;474;p27"/>
          <p:cNvSpPr txBox="1">
            <a:spLocks noGrp="1"/>
          </p:cNvSpPr>
          <p:nvPr>
            <p:ph type="ctrTitle"/>
          </p:nvPr>
        </p:nvSpPr>
        <p:spPr>
          <a:xfrm>
            <a:off x="1114812"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&amp; </a:t>
            </a:r>
            <a:br>
              <a:rPr lang="en" dirty="0"/>
            </a:br>
            <a:r>
              <a:rPr lang="en" dirty="0"/>
              <a:t>GOALS</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UNDERSTANDING THE PROBLEM</a:t>
            </a:r>
            <a:endParaRPr dirty="0"/>
          </a:p>
        </p:txBody>
      </p:sp>
      <p:sp>
        <p:nvSpPr>
          <p:cNvPr id="572" name="Google Shape;572;p29"/>
          <p:cNvSpPr txBox="1">
            <a:spLocks noGrp="1"/>
          </p:cNvSpPr>
          <p:nvPr>
            <p:ph type="ctrTitle"/>
          </p:nvPr>
        </p:nvSpPr>
        <p:spPr>
          <a:xfrm>
            <a:off x="931234" y="1196026"/>
            <a:ext cx="20293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Sub-Problem</a:t>
            </a:r>
            <a:endParaRPr dirty="0"/>
          </a:p>
        </p:txBody>
      </p:sp>
      <p:sp>
        <p:nvSpPr>
          <p:cNvPr id="573" name="Google Shape;573;p29"/>
          <p:cNvSpPr txBox="1">
            <a:spLocks noGrp="1"/>
          </p:cNvSpPr>
          <p:nvPr>
            <p:ph type="subTitle" idx="1"/>
          </p:nvPr>
        </p:nvSpPr>
        <p:spPr>
          <a:xfrm>
            <a:off x="931245" y="1684093"/>
            <a:ext cx="3006111" cy="1952942"/>
          </a:xfrm>
          <a:prstGeom prst="rect">
            <a:avLst/>
          </a:prstGeom>
        </p:spPr>
        <p:txBody>
          <a:bodyPr spcFirstLastPara="1" wrap="square" lIns="91425" tIns="91425" rIns="91425" bIns="91425" anchor="t" anchorCtr="0">
            <a:noAutofit/>
          </a:bodyPr>
          <a:lstStyle/>
          <a:p>
            <a:pPr marL="114300" indent="0"/>
            <a:r>
              <a:rPr lang="en-US" sz="1400" dirty="0">
                <a:solidFill>
                  <a:schemeClr val="bg1"/>
                </a:solidFill>
                <a:latin typeface="Maven Pro" panose="020B0604020202020204" charset="0"/>
                <a:cs typeface="Sora" panose="020B0604020202020204" charset="0"/>
              </a:rPr>
              <a:t>- What are the characteristics of customers who make deposits?</a:t>
            </a:r>
          </a:p>
          <a:p>
            <a:pPr marL="114300" indent="0"/>
            <a:r>
              <a:rPr lang="en-US" sz="1400" dirty="0">
                <a:solidFill>
                  <a:schemeClr val="bg1"/>
                </a:solidFill>
                <a:latin typeface="Maven Pro" panose="020B0604020202020204" charset="0"/>
                <a:cs typeface="Sora" panose="020B0604020202020204" charset="0"/>
              </a:rPr>
              <a:t>- How About Correlation data between data input and output/target ? </a:t>
            </a:r>
            <a:endParaRPr lang="en-ID" sz="1400" dirty="0">
              <a:solidFill>
                <a:schemeClr val="bg1"/>
              </a:solidFill>
              <a:latin typeface="Maven Pro" panose="020B0604020202020204" charset="0"/>
              <a:cs typeface="Sora" panose="020B0604020202020204" charset="0"/>
            </a:endParaRPr>
          </a:p>
          <a:p>
            <a:pPr marL="114300" indent="0"/>
            <a:r>
              <a:rPr lang="en-ID" sz="1400" dirty="0">
                <a:solidFill>
                  <a:schemeClr val="bg1"/>
                </a:solidFill>
                <a:latin typeface="Maven Pro" panose="020B0604020202020204" charset="0"/>
                <a:cs typeface="Sora" panose="020B0604020202020204" charset="0"/>
              </a:rPr>
              <a:t>- Which is good model for prediction?</a:t>
            </a:r>
          </a:p>
          <a:p>
            <a:pPr marL="114300" indent="0"/>
            <a:endParaRPr lang="en-US" sz="1400" dirty="0">
              <a:solidFill>
                <a:schemeClr val="bg1"/>
              </a:solidFill>
              <a:latin typeface="Maven Pro" panose="020B0604020202020204" charset="0"/>
              <a:cs typeface="Sora" panose="020B0604020202020204" charset="0"/>
            </a:endParaRPr>
          </a:p>
        </p:txBody>
      </p:sp>
      <p:sp>
        <p:nvSpPr>
          <p:cNvPr id="574" name="Google Shape;574;p29"/>
          <p:cNvSpPr txBox="1">
            <a:spLocks noGrp="1"/>
          </p:cNvSpPr>
          <p:nvPr>
            <p:ph type="ctrTitle" idx="2"/>
          </p:nvPr>
        </p:nvSpPr>
        <p:spPr>
          <a:xfrm>
            <a:off x="6183404" y="1196025"/>
            <a:ext cx="200427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Main-Problem </a:t>
            </a:r>
            <a:endParaRPr dirty="0"/>
          </a:p>
        </p:txBody>
      </p:sp>
      <p:sp>
        <p:nvSpPr>
          <p:cNvPr id="575" name="Google Shape;575;p29"/>
          <p:cNvSpPr txBox="1">
            <a:spLocks noGrp="1"/>
          </p:cNvSpPr>
          <p:nvPr>
            <p:ph type="subTitle" idx="3"/>
          </p:nvPr>
        </p:nvSpPr>
        <p:spPr>
          <a:xfrm>
            <a:off x="6354292" y="1684093"/>
            <a:ext cx="1833373" cy="1112400"/>
          </a:xfrm>
          <a:prstGeom prst="rect">
            <a:avLst/>
          </a:prstGeom>
        </p:spPr>
        <p:txBody>
          <a:bodyPr spcFirstLastPara="1" wrap="square" lIns="91425" tIns="91425" rIns="91425" bIns="91425" anchor="t" anchorCtr="0">
            <a:noAutofit/>
          </a:bodyPr>
          <a:lstStyle/>
          <a:p>
            <a:pPr marL="114300" indent="0"/>
            <a:r>
              <a:rPr lang="en-US" dirty="0">
                <a:solidFill>
                  <a:schemeClr val="bg1"/>
                </a:solidFill>
                <a:latin typeface="Maven Pro" panose="020B0604020202020204" charset="0"/>
                <a:cs typeface="Sora" panose="020B0604020202020204" charset="0"/>
              </a:rPr>
              <a:t>H</a:t>
            </a:r>
            <a:r>
              <a:rPr lang="en-US" sz="1400" dirty="0">
                <a:solidFill>
                  <a:schemeClr val="bg1"/>
                </a:solidFill>
                <a:latin typeface="Maven Pro" panose="020B0604020202020204" charset="0"/>
                <a:cs typeface="Sora" panose="020B0604020202020204" charset="0"/>
              </a:rPr>
              <a:t>ow to know the customer made a deposit?</a:t>
            </a:r>
          </a:p>
          <a:p>
            <a:pPr marL="114300" indent="0"/>
            <a:endParaRPr lang="en-ID" sz="1400" dirty="0">
              <a:solidFill>
                <a:schemeClr val="bg1"/>
              </a:solidFill>
              <a:latin typeface="Maven Pro" panose="020B0604020202020204" charset="0"/>
              <a:cs typeface="Sora" panose="020B0604020202020204" charset="0"/>
            </a:endParaRPr>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4"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OUR GOALS</a:t>
            </a:r>
            <a:endParaRPr sz="3000" dirty="0"/>
          </a:p>
        </p:txBody>
      </p:sp>
      <p:sp>
        <p:nvSpPr>
          <p:cNvPr id="603" name="Google Shape;603;p30"/>
          <p:cNvSpPr txBox="1">
            <a:spLocks noGrp="1"/>
          </p:cNvSpPr>
          <p:nvPr>
            <p:ph type="subTitle" idx="7"/>
          </p:nvPr>
        </p:nvSpPr>
        <p:spPr>
          <a:xfrm>
            <a:off x="704947" y="3142575"/>
            <a:ext cx="2952997" cy="98594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solidFill>
                  <a:schemeClr val="bg1"/>
                </a:solidFill>
                <a:latin typeface="Maven Pro" panose="020B0604020202020204" charset="0"/>
                <a:cs typeface="Sora" panose="020B0604020202020204" charset="0"/>
              </a:rPr>
              <a:t>Facilitate the bank in finding customers and right on target thereby reducing time, costs, and effort</a:t>
            </a:r>
            <a:endParaRPr dirty="0">
              <a:solidFill>
                <a:schemeClr val="bg1"/>
              </a:solidFill>
              <a:latin typeface="Maven Pro" panose="020B0604020202020204" charset="0"/>
            </a:endParaRPr>
          </a:p>
        </p:txBody>
      </p:sp>
      <p:sp>
        <p:nvSpPr>
          <p:cNvPr id="605" name="Google Shape;605;p30"/>
          <p:cNvSpPr txBox="1">
            <a:spLocks noGrp="1"/>
          </p:cNvSpPr>
          <p:nvPr>
            <p:ph type="subTitle" idx="1"/>
          </p:nvPr>
        </p:nvSpPr>
        <p:spPr>
          <a:xfrm>
            <a:off x="82958" y="1320085"/>
            <a:ext cx="3408819" cy="913312"/>
          </a:xfrm>
          <a:prstGeom prst="rect">
            <a:avLst/>
          </a:prstGeom>
        </p:spPr>
        <p:txBody>
          <a:bodyPr spcFirstLastPara="1" wrap="square" lIns="91425" tIns="91425" rIns="91425" bIns="91425" anchor="t" anchorCtr="0">
            <a:noAutofit/>
          </a:bodyPr>
          <a:lstStyle/>
          <a:p>
            <a:pPr algn="just"/>
            <a:r>
              <a:rPr lang="en-US" sz="1400" dirty="0">
                <a:solidFill>
                  <a:schemeClr val="bg1"/>
                </a:solidFill>
                <a:latin typeface="Maven Pro" panose="020B0604020202020204" charset="0"/>
                <a:cs typeface="Sora" panose="020B0604020202020204" charset="0"/>
              </a:rPr>
              <a:t>Find data that correlates with the</a:t>
            </a:r>
          </a:p>
          <a:p>
            <a:pPr algn="just"/>
            <a:r>
              <a:rPr lang="en-US" sz="1400" dirty="0">
                <a:solidFill>
                  <a:schemeClr val="bg1"/>
                </a:solidFill>
                <a:latin typeface="Maven Pro" panose="020B0604020202020204" charset="0"/>
                <a:cs typeface="Sora" panose="020B0604020202020204" charset="0"/>
              </a:rPr>
              <a:t>output/target by knowing the</a:t>
            </a:r>
          </a:p>
          <a:p>
            <a:pPr algn="just"/>
            <a:r>
              <a:rPr lang="en-US" sz="1400" dirty="0">
                <a:solidFill>
                  <a:schemeClr val="bg1"/>
                </a:solidFill>
                <a:latin typeface="Maven Pro" panose="020B0604020202020204" charset="0"/>
                <a:cs typeface="Sora" panose="020B0604020202020204" charset="0"/>
              </a:rPr>
              <a:t>characteristics of customers based on</a:t>
            </a:r>
          </a:p>
          <a:p>
            <a:pPr algn="just"/>
            <a:r>
              <a:rPr lang="en-US" sz="1400" dirty="0">
                <a:solidFill>
                  <a:schemeClr val="bg1"/>
                </a:solidFill>
                <a:latin typeface="Maven Pro" panose="020B0604020202020204" charset="0"/>
                <a:cs typeface="Sora" panose="020B0604020202020204" charset="0"/>
              </a:rPr>
              <a:t>existing data.</a:t>
            </a:r>
          </a:p>
        </p:txBody>
      </p:sp>
      <p:sp>
        <p:nvSpPr>
          <p:cNvPr id="606" name="Google Shape;606;p30"/>
          <p:cNvSpPr txBox="1">
            <a:spLocks noGrp="1"/>
          </p:cNvSpPr>
          <p:nvPr>
            <p:ph type="subTitle" idx="3"/>
          </p:nvPr>
        </p:nvSpPr>
        <p:spPr>
          <a:xfrm>
            <a:off x="6079668" y="2255032"/>
            <a:ext cx="1989066" cy="83085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solidFill>
                  <a:schemeClr val="bg1"/>
                </a:solidFill>
                <a:latin typeface="Maven Pro" panose="020B0604020202020204" charset="0"/>
                <a:cs typeface="Sora" panose="020B0604020202020204" charset="0"/>
              </a:rPr>
              <a:t>Make a model that is effective and can be used for predictions.</a:t>
            </a:r>
            <a:endParaRPr dirty="0">
              <a:solidFill>
                <a:schemeClr val="bg1"/>
              </a:solidFill>
              <a:latin typeface="Maven Pro" panose="020B0604020202020204" charset="0"/>
            </a:endParaRPr>
          </a:p>
        </p:txBody>
      </p:sp>
      <p:sp>
        <p:nvSpPr>
          <p:cNvPr id="610" name="Google Shape;610;p30"/>
          <p:cNvSpPr/>
          <p:nvPr/>
        </p:nvSpPr>
        <p:spPr>
          <a:xfrm>
            <a:off x="3434318" y="1406390"/>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019893" y="31425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5192331" y="2258286"/>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30"/>
          <p:cNvGrpSpPr/>
          <p:nvPr/>
        </p:nvGrpSpPr>
        <p:grpSpPr>
          <a:xfrm>
            <a:off x="5355768" y="2388589"/>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535532" y="1518463"/>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4117970" y="3290019"/>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 name="Connector: Elbow 16">
            <a:extLst>
              <a:ext uri="{FF2B5EF4-FFF2-40B4-BE49-F238E27FC236}">
                <a16:creationId xmlns:a16="http://schemas.microsoft.com/office/drawing/2014/main" id="{FBD70602-03C0-6AA0-3523-6094A66A8BC3}"/>
              </a:ext>
            </a:extLst>
          </p:cNvPr>
          <p:cNvCxnSpPr>
            <a:stCxn id="610" idx="3"/>
            <a:endCxn id="612" idx="1"/>
          </p:cNvCxnSpPr>
          <p:nvPr/>
        </p:nvCxnSpPr>
        <p:spPr>
          <a:xfrm>
            <a:off x="4158218" y="1768340"/>
            <a:ext cx="1034113" cy="85189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DBAA77EA-1139-736F-6FCA-D021EBEA426B}"/>
              </a:ext>
            </a:extLst>
          </p:cNvPr>
          <p:cNvCxnSpPr>
            <a:stCxn id="612" idx="2"/>
            <a:endCxn id="611" idx="3"/>
          </p:cNvCxnSpPr>
          <p:nvPr/>
        </p:nvCxnSpPr>
        <p:spPr>
          <a:xfrm rot="5400000">
            <a:off x="4887868" y="2838111"/>
            <a:ext cx="522339" cy="81048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0D482-0A89-92AC-2BD5-D5104426CDB4}"/>
              </a:ext>
            </a:extLst>
          </p:cNvPr>
          <p:cNvCxnSpPr>
            <a:stCxn id="611" idx="1"/>
            <a:endCxn id="610" idx="2"/>
          </p:cNvCxnSpPr>
          <p:nvPr/>
        </p:nvCxnSpPr>
        <p:spPr>
          <a:xfrm rot="10800000">
            <a:off x="3796269" y="2130291"/>
            <a:ext cx="223625" cy="1374235"/>
          </a:xfrm>
          <a:prstGeom prst="bentConnector2">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601879" y="2057099"/>
            <a:ext cx="3932616"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ARCHITECTURE</a:t>
            </a:r>
          </a:p>
        </p:txBody>
      </p:sp>
      <p:sp>
        <p:nvSpPr>
          <p:cNvPr id="689" name="Google Shape;689;p32"/>
          <p:cNvSpPr/>
          <p:nvPr/>
        </p:nvSpPr>
        <p:spPr>
          <a:xfrm>
            <a:off x="5879825" y="187245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422375" y="2957555"/>
            <a:ext cx="0" cy="978000"/>
          </a:xfrm>
          <a:prstGeom prst="straightConnector1">
            <a:avLst/>
          </a:prstGeom>
          <a:noFill/>
          <a:ln w="19050" cap="flat" cmpd="sng">
            <a:solidFill>
              <a:schemeClr val="accent2"/>
            </a:solidFill>
            <a:prstDash val="solid"/>
            <a:round/>
            <a:headEnd type="none" w="med" len="med"/>
            <a:tailEnd type="none" w="med" len="med"/>
          </a:ln>
        </p:spPr>
      </p:cxnSp>
      <p:grpSp>
        <p:nvGrpSpPr>
          <p:cNvPr id="14" name="Google Shape;8636;p54">
            <a:extLst>
              <a:ext uri="{FF2B5EF4-FFF2-40B4-BE49-F238E27FC236}">
                <a16:creationId xmlns:a16="http://schemas.microsoft.com/office/drawing/2014/main" id="{A868B4B2-EDAA-F0EC-4351-66E9F7F709B7}"/>
              </a:ext>
            </a:extLst>
          </p:cNvPr>
          <p:cNvGrpSpPr/>
          <p:nvPr/>
        </p:nvGrpSpPr>
        <p:grpSpPr>
          <a:xfrm>
            <a:off x="5879825" y="2106185"/>
            <a:ext cx="1085100" cy="646587"/>
            <a:chOff x="834100" y="3642869"/>
            <a:chExt cx="1259483" cy="628426"/>
          </a:xfrm>
        </p:grpSpPr>
        <p:sp>
          <p:nvSpPr>
            <p:cNvPr id="15" name="Google Shape;8637;p54">
              <a:extLst>
                <a:ext uri="{FF2B5EF4-FFF2-40B4-BE49-F238E27FC236}">
                  <a16:creationId xmlns:a16="http://schemas.microsoft.com/office/drawing/2014/main" id="{A3143BD3-3D2A-46E5-FF20-67D9FC831D8F}"/>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638;p54">
              <a:extLst>
                <a:ext uri="{FF2B5EF4-FFF2-40B4-BE49-F238E27FC236}">
                  <a16:creationId xmlns:a16="http://schemas.microsoft.com/office/drawing/2014/main" id="{FCCDA6E1-C317-8C7A-6FB6-DD5CF947B52A}"/>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639;p54">
              <a:extLst>
                <a:ext uri="{FF2B5EF4-FFF2-40B4-BE49-F238E27FC236}">
                  <a16:creationId xmlns:a16="http://schemas.microsoft.com/office/drawing/2014/main" id="{E7D91A42-3216-28CC-55F4-C6095048FEEB}"/>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40;p54">
              <a:extLst>
                <a:ext uri="{FF2B5EF4-FFF2-40B4-BE49-F238E27FC236}">
                  <a16:creationId xmlns:a16="http://schemas.microsoft.com/office/drawing/2014/main" id="{28671030-575C-0B27-40D2-11C3D2FA132C}"/>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641;p54">
              <a:extLst>
                <a:ext uri="{FF2B5EF4-FFF2-40B4-BE49-F238E27FC236}">
                  <a16:creationId xmlns:a16="http://schemas.microsoft.com/office/drawing/2014/main" id="{CD39180E-1ED2-6E5B-75E0-8FB80E54051F}"/>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642;p54">
              <a:extLst>
                <a:ext uri="{FF2B5EF4-FFF2-40B4-BE49-F238E27FC236}">
                  <a16:creationId xmlns:a16="http://schemas.microsoft.com/office/drawing/2014/main" id="{23836126-EEA6-81C2-10DA-EB6874B40BF6}"/>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43;p54">
              <a:extLst>
                <a:ext uri="{FF2B5EF4-FFF2-40B4-BE49-F238E27FC236}">
                  <a16:creationId xmlns:a16="http://schemas.microsoft.com/office/drawing/2014/main" id="{906BEB43-2E92-0BEE-E83B-0462FE46DB52}"/>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644;p54">
              <a:extLst>
                <a:ext uri="{FF2B5EF4-FFF2-40B4-BE49-F238E27FC236}">
                  <a16:creationId xmlns:a16="http://schemas.microsoft.com/office/drawing/2014/main" id="{E4DDA2EA-3859-E935-6EB9-333819B98D08}"/>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645;p54">
              <a:extLst>
                <a:ext uri="{FF2B5EF4-FFF2-40B4-BE49-F238E27FC236}">
                  <a16:creationId xmlns:a16="http://schemas.microsoft.com/office/drawing/2014/main" id="{6489A907-FDEF-ED51-D384-94579C41E0EB}"/>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46;p54">
              <a:extLst>
                <a:ext uri="{FF2B5EF4-FFF2-40B4-BE49-F238E27FC236}">
                  <a16:creationId xmlns:a16="http://schemas.microsoft.com/office/drawing/2014/main" id="{301B7912-9707-2CF9-6859-EC5419B42CBE}"/>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647;p54">
              <a:extLst>
                <a:ext uri="{FF2B5EF4-FFF2-40B4-BE49-F238E27FC236}">
                  <a16:creationId xmlns:a16="http://schemas.microsoft.com/office/drawing/2014/main" id="{25B68E5C-F791-BCB1-BBD6-FC11A8C04674}"/>
                </a:ext>
              </a:extLst>
            </p:cNvPr>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48;p54">
              <a:extLst>
                <a:ext uri="{FF2B5EF4-FFF2-40B4-BE49-F238E27FC236}">
                  <a16:creationId xmlns:a16="http://schemas.microsoft.com/office/drawing/2014/main" id="{485F272F-0B4E-98B3-FF59-0408EAB9E8F8}"/>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49;p54">
              <a:extLst>
                <a:ext uri="{FF2B5EF4-FFF2-40B4-BE49-F238E27FC236}">
                  <a16:creationId xmlns:a16="http://schemas.microsoft.com/office/drawing/2014/main" id="{B9D9B4F4-622C-F98B-B401-17BB38C13D66}"/>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650;p54">
              <a:extLst>
                <a:ext uri="{FF2B5EF4-FFF2-40B4-BE49-F238E27FC236}">
                  <a16:creationId xmlns:a16="http://schemas.microsoft.com/office/drawing/2014/main" id="{44F2AA35-13D8-9995-B37C-15CB147D7ABE}"/>
                </a:ext>
              </a:extLst>
            </p:cNvPr>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651;p54">
              <a:extLst>
                <a:ext uri="{FF2B5EF4-FFF2-40B4-BE49-F238E27FC236}">
                  <a16:creationId xmlns:a16="http://schemas.microsoft.com/office/drawing/2014/main" id="{DD14E32B-7B90-F766-2BF5-5161665F5AB8}"/>
                </a:ext>
              </a:extLst>
            </p:cNvPr>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652;p54">
              <a:extLst>
                <a:ext uri="{FF2B5EF4-FFF2-40B4-BE49-F238E27FC236}">
                  <a16:creationId xmlns:a16="http://schemas.microsoft.com/office/drawing/2014/main" id="{B6DC9E69-1454-C5EE-18A9-3243AF6DCED5}"/>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653;p54">
              <a:extLst>
                <a:ext uri="{FF2B5EF4-FFF2-40B4-BE49-F238E27FC236}">
                  <a16:creationId xmlns:a16="http://schemas.microsoft.com/office/drawing/2014/main" id="{D74D5B66-4371-C924-BC90-0EC6C6F44EF9}"/>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654;p54">
              <a:extLst>
                <a:ext uri="{FF2B5EF4-FFF2-40B4-BE49-F238E27FC236}">
                  <a16:creationId xmlns:a16="http://schemas.microsoft.com/office/drawing/2014/main" id="{4941A0A7-B88B-82E4-38D3-6BD670FDBFB0}"/>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655;p54">
              <a:extLst>
                <a:ext uri="{FF2B5EF4-FFF2-40B4-BE49-F238E27FC236}">
                  <a16:creationId xmlns:a16="http://schemas.microsoft.com/office/drawing/2014/main" id="{C1EF220A-9270-EF2D-1AB7-D9D240A5E407}"/>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656;p54">
              <a:extLst>
                <a:ext uri="{FF2B5EF4-FFF2-40B4-BE49-F238E27FC236}">
                  <a16:creationId xmlns:a16="http://schemas.microsoft.com/office/drawing/2014/main" id="{A5305317-9168-8FEB-CEA7-65DF2D78AF93}"/>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657;p54">
              <a:extLst>
                <a:ext uri="{FF2B5EF4-FFF2-40B4-BE49-F238E27FC236}">
                  <a16:creationId xmlns:a16="http://schemas.microsoft.com/office/drawing/2014/main" id="{F7158858-4E98-07BC-C2DB-8E979286C0F4}"/>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658;p54">
              <a:extLst>
                <a:ext uri="{FF2B5EF4-FFF2-40B4-BE49-F238E27FC236}">
                  <a16:creationId xmlns:a16="http://schemas.microsoft.com/office/drawing/2014/main" id="{EA5BBA9D-5B6F-16C6-C992-F69D255EC8D8}"/>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659;p54">
              <a:extLst>
                <a:ext uri="{FF2B5EF4-FFF2-40B4-BE49-F238E27FC236}">
                  <a16:creationId xmlns:a16="http://schemas.microsoft.com/office/drawing/2014/main" id="{F998A078-66B7-53A4-1DEA-BE64E95ACD16}"/>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660;p54">
              <a:extLst>
                <a:ext uri="{FF2B5EF4-FFF2-40B4-BE49-F238E27FC236}">
                  <a16:creationId xmlns:a16="http://schemas.microsoft.com/office/drawing/2014/main" id="{BC5D0035-BF1E-C934-D28E-58788E92DFD6}"/>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661;p54">
              <a:extLst>
                <a:ext uri="{FF2B5EF4-FFF2-40B4-BE49-F238E27FC236}">
                  <a16:creationId xmlns:a16="http://schemas.microsoft.com/office/drawing/2014/main" id="{38114E5F-2573-0BB7-995C-535B92F16336}"/>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8662;p54">
              <a:extLst>
                <a:ext uri="{FF2B5EF4-FFF2-40B4-BE49-F238E27FC236}">
                  <a16:creationId xmlns:a16="http://schemas.microsoft.com/office/drawing/2014/main" id="{474370EF-949E-9C95-2D51-690B3BA37B70}"/>
                </a:ext>
              </a:extLst>
            </p:cNvPr>
            <p:cNvGrpSpPr/>
            <p:nvPr/>
          </p:nvGrpSpPr>
          <p:grpSpPr>
            <a:xfrm>
              <a:off x="1360364" y="3847835"/>
              <a:ext cx="208119" cy="224359"/>
              <a:chOff x="1360769" y="3847100"/>
              <a:chExt cx="208119" cy="224359"/>
            </a:xfrm>
          </p:grpSpPr>
          <p:sp>
            <p:nvSpPr>
              <p:cNvPr id="55" name="Google Shape;8663;p54">
                <a:extLst>
                  <a:ext uri="{FF2B5EF4-FFF2-40B4-BE49-F238E27FC236}">
                    <a16:creationId xmlns:a16="http://schemas.microsoft.com/office/drawing/2014/main" id="{FC432969-3A38-C438-89B7-04FAFBC92F55}"/>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64;p54">
                <a:extLst>
                  <a:ext uri="{FF2B5EF4-FFF2-40B4-BE49-F238E27FC236}">
                    <a16:creationId xmlns:a16="http://schemas.microsoft.com/office/drawing/2014/main" id="{3960DDC5-BB12-F899-6C48-7A6964B0A257}"/>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665;p54">
                <a:extLst>
                  <a:ext uri="{FF2B5EF4-FFF2-40B4-BE49-F238E27FC236}">
                    <a16:creationId xmlns:a16="http://schemas.microsoft.com/office/drawing/2014/main" id="{1E895E12-CC20-52A6-A8B5-B618A8C65EB0}"/>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666;p54">
                <a:extLst>
                  <a:ext uri="{FF2B5EF4-FFF2-40B4-BE49-F238E27FC236}">
                    <a16:creationId xmlns:a16="http://schemas.microsoft.com/office/drawing/2014/main" id="{9EB55EAE-8C11-A43E-724C-39E4FC5A61EC}"/>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667;p54">
                <a:extLst>
                  <a:ext uri="{FF2B5EF4-FFF2-40B4-BE49-F238E27FC236}">
                    <a16:creationId xmlns:a16="http://schemas.microsoft.com/office/drawing/2014/main" id="{250E9BAC-1CE5-BE59-3DB4-72193C38EB71}"/>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668;p54">
                <a:extLst>
                  <a:ext uri="{FF2B5EF4-FFF2-40B4-BE49-F238E27FC236}">
                    <a16:creationId xmlns:a16="http://schemas.microsoft.com/office/drawing/2014/main" id="{484050EE-CF38-1A4B-0704-506BEB9490C0}"/>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669;p54">
                <a:extLst>
                  <a:ext uri="{FF2B5EF4-FFF2-40B4-BE49-F238E27FC236}">
                    <a16:creationId xmlns:a16="http://schemas.microsoft.com/office/drawing/2014/main" id="{DC756035-6798-620F-60A1-BCF0AB975EAC}"/>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670;p54">
                <a:extLst>
                  <a:ext uri="{FF2B5EF4-FFF2-40B4-BE49-F238E27FC236}">
                    <a16:creationId xmlns:a16="http://schemas.microsoft.com/office/drawing/2014/main" id="{82A53822-D510-A68F-EFE4-E7D3D53E5F21}"/>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71;p54">
                <a:extLst>
                  <a:ext uri="{FF2B5EF4-FFF2-40B4-BE49-F238E27FC236}">
                    <a16:creationId xmlns:a16="http://schemas.microsoft.com/office/drawing/2014/main" id="{427D9DB5-482D-1E14-0EED-2BF974F07BEF}"/>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8672;p54">
                <a:extLst>
                  <a:ext uri="{FF2B5EF4-FFF2-40B4-BE49-F238E27FC236}">
                    <a16:creationId xmlns:a16="http://schemas.microsoft.com/office/drawing/2014/main" id="{3701C58A-840A-365B-44B7-7CABA87DED29}"/>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8673;p54">
                <a:extLst>
                  <a:ext uri="{FF2B5EF4-FFF2-40B4-BE49-F238E27FC236}">
                    <a16:creationId xmlns:a16="http://schemas.microsoft.com/office/drawing/2014/main" id="{69FBC571-430A-8CBF-B412-619523AFCF6D}"/>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8674;p54">
                <a:extLst>
                  <a:ext uri="{FF2B5EF4-FFF2-40B4-BE49-F238E27FC236}">
                    <a16:creationId xmlns:a16="http://schemas.microsoft.com/office/drawing/2014/main" id="{18BEF936-C2BA-4F6C-1968-46438B552013}"/>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8675;p54">
                <a:extLst>
                  <a:ext uri="{FF2B5EF4-FFF2-40B4-BE49-F238E27FC236}">
                    <a16:creationId xmlns:a16="http://schemas.microsoft.com/office/drawing/2014/main" id="{3889663B-7230-F7E1-9414-D4A42F9EF472}"/>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8676;p54">
                <a:extLst>
                  <a:ext uri="{FF2B5EF4-FFF2-40B4-BE49-F238E27FC236}">
                    <a16:creationId xmlns:a16="http://schemas.microsoft.com/office/drawing/2014/main" id="{F3DD7802-CA3D-632D-2E4B-51644CCA6C7B}"/>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8677;p54">
                <a:extLst>
                  <a:ext uri="{FF2B5EF4-FFF2-40B4-BE49-F238E27FC236}">
                    <a16:creationId xmlns:a16="http://schemas.microsoft.com/office/drawing/2014/main" id="{EC919391-0AC3-68BD-F4FE-1B0FC55CBA7E}"/>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8678;p54">
                <a:extLst>
                  <a:ext uri="{FF2B5EF4-FFF2-40B4-BE49-F238E27FC236}">
                    <a16:creationId xmlns:a16="http://schemas.microsoft.com/office/drawing/2014/main" id="{F28191F2-4DF2-9D08-3CEC-2C19CA1A8017}"/>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8679;p54">
                <a:extLst>
                  <a:ext uri="{FF2B5EF4-FFF2-40B4-BE49-F238E27FC236}">
                    <a16:creationId xmlns:a16="http://schemas.microsoft.com/office/drawing/2014/main" id="{56B8D0D5-659B-CCCA-D5A7-41CB045DE320}"/>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8680;p54">
                <a:extLst>
                  <a:ext uri="{FF2B5EF4-FFF2-40B4-BE49-F238E27FC236}">
                    <a16:creationId xmlns:a16="http://schemas.microsoft.com/office/drawing/2014/main" id="{F729768D-ED72-4572-F6A6-5C6E53A88A35}"/>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8681;p54">
                <a:extLst>
                  <a:ext uri="{FF2B5EF4-FFF2-40B4-BE49-F238E27FC236}">
                    <a16:creationId xmlns:a16="http://schemas.microsoft.com/office/drawing/2014/main" id="{FD3B6F59-C472-3B69-0C6E-22C191E831AF}"/>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8682;p54">
                <a:extLst>
                  <a:ext uri="{FF2B5EF4-FFF2-40B4-BE49-F238E27FC236}">
                    <a16:creationId xmlns:a16="http://schemas.microsoft.com/office/drawing/2014/main" id="{55D41EF3-BE3C-A70D-0656-98D24A09D7FF}"/>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8683;p54">
              <a:extLst>
                <a:ext uri="{FF2B5EF4-FFF2-40B4-BE49-F238E27FC236}">
                  <a16:creationId xmlns:a16="http://schemas.microsoft.com/office/drawing/2014/main" id="{DE262DAA-1C76-B788-6C59-00D60BE14636}"/>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684;p54">
              <a:extLst>
                <a:ext uri="{FF2B5EF4-FFF2-40B4-BE49-F238E27FC236}">
                  <a16:creationId xmlns:a16="http://schemas.microsoft.com/office/drawing/2014/main" id="{48831151-9733-B42C-4B46-7CE60DE49AF0}"/>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685;p54">
              <a:extLst>
                <a:ext uri="{FF2B5EF4-FFF2-40B4-BE49-F238E27FC236}">
                  <a16:creationId xmlns:a16="http://schemas.microsoft.com/office/drawing/2014/main" id="{437F4CA5-1ACB-42FE-DB9C-C67128F1EEA6}"/>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686;p54">
              <a:extLst>
                <a:ext uri="{FF2B5EF4-FFF2-40B4-BE49-F238E27FC236}">
                  <a16:creationId xmlns:a16="http://schemas.microsoft.com/office/drawing/2014/main" id="{C221F40D-DECA-B218-2196-62EAF7DE07E6}"/>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687;p54">
              <a:extLst>
                <a:ext uri="{FF2B5EF4-FFF2-40B4-BE49-F238E27FC236}">
                  <a16:creationId xmlns:a16="http://schemas.microsoft.com/office/drawing/2014/main" id="{6E9DFAB4-5401-41B2-AF87-BCFF71E4E548}"/>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688;p54">
              <a:extLst>
                <a:ext uri="{FF2B5EF4-FFF2-40B4-BE49-F238E27FC236}">
                  <a16:creationId xmlns:a16="http://schemas.microsoft.com/office/drawing/2014/main" id="{1461BFFD-4EF9-AF95-CC35-A464B1C43D67}"/>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689;p54">
              <a:extLst>
                <a:ext uri="{FF2B5EF4-FFF2-40B4-BE49-F238E27FC236}">
                  <a16:creationId xmlns:a16="http://schemas.microsoft.com/office/drawing/2014/main" id="{444A060D-E3AE-EF20-F406-4C4C7CDED7DE}"/>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690;p54">
              <a:extLst>
                <a:ext uri="{FF2B5EF4-FFF2-40B4-BE49-F238E27FC236}">
                  <a16:creationId xmlns:a16="http://schemas.microsoft.com/office/drawing/2014/main" id="{9C954A3C-6241-98CB-A165-9AAD0405C16F}"/>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691;p54">
              <a:extLst>
                <a:ext uri="{FF2B5EF4-FFF2-40B4-BE49-F238E27FC236}">
                  <a16:creationId xmlns:a16="http://schemas.microsoft.com/office/drawing/2014/main" id="{A0AE558C-B01A-9042-A02B-3567B6043469}"/>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692;p54">
              <a:extLst>
                <a:ext uri="{FF2B5EF4-FFF2-40B4-BE49-F238E27FC236}">
                  <a16:creationId xmlns:a16="http://schemas.microsoft.com/office/drawing/2014/main" id="{F73B81B5-EC59-534F-0B77-9D6F0B90C466}"/>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693;p54">
              <a:extLst>
                <a:ext uri="{FF2B5EF4-FFF2-40B4-BE49-F238E27FC236}">
                  <a16:creationId xmlns:a16="http://schemas.microsoft.com/office/drawing/2014/main" id="{626245E4-83C9-A00C-9D35-89268CD9E0E9}"/>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694;p54">
              <a:extLst>
                <a:ext uri="{FF2B5EF4-FFF2-40B4-BE49-F238E27FC236}">
                  <a16:creationId xmlns:a16="http://schemas.microsoft.com/office/drawing/2014/main" id="{DACDE712-2C42-1E8C-80FD-E4C54F8D4EA6}"/>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695;p54">
              <a:extLst>
                <a:ext uri="{FF2B5EF4-FFF2-40B4-BE49-F238E27FC236}">
                  <a16:creationId xmlns:a16="http://schemas.microsoft.com/office/drawing/2014/main" id="{778A4D3F-B226-9CB5-09C3-FCAAA297EA52}"/>
                </a:ext>
              </a:extLst>
            </p:cNvPr>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696;p54">
              <a:extLst>
                <a:ext uri="{FF2B5EF4-FFF2-40B4-BE49-F238E27FC236}">
                  <a16:creationId xmlns:a16="http://schemas.microsoft.com/office/drawing/2014/main" id="{1AF8E23C-E226-518A-FBB9-1FF47C64E0C4}"/>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4" y="411675"/>
            <a:ext cx="601445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ARCHITECTURE – DATA PREPOCCESING</a:t>
            </a:r>
            <a:endParaRPr dirty="0"/>
          </a:p>
        </p:txBody>
      </p:sp>
      <p:pic>
        <p:nvPicPr>
          <p:cNvPr id="9" name="Picture 8">
            <a:extLst>
              <a:ext uri="{FF2B5EF4-FFF2-40B4-BE49-F238E27FC236}">
                <a16:creationId xmlns:a16="http://schemas.microsoft.com/office/drawing/2014/main" id="{F75BC78B-D89E-004D-5042-17ACEF985994}"/>
              </a:ext>
            </a:extLst>
          </p:cNvPr>
          <p:cNvPicPr>
            <a:picLocks noChangeAspect="1"/>
          </p:cNvPicPr>
          <p:nvPr/>
        </p:nvPicPr>
        <p:blipFill>
          <a:blip r:embed="rId3"/>
          <a:stretch>
            <a:fillRect/>
          </a:stretch>
        </p:blipFill>
        <p:spPr>
          <a:xfrm>
            <a:off x="1028580" y="1945986"/>
            <a:ext cx="7086839" cy="11430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587828" y="442672"/>
            <a:ext cx="730081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ARCHITECTURE – EKSPLORATORY DATA ANALYSIS</a:t>
            </a:r>
            <a:endParaRPr dirty="0"/>
          </a:p>
        </p:txBody>
      </p:sp>
      <p:pic>
        <p:nvPicPr>
          <p:cNvPr id="3" name="Picture 2">
            <a:extLst>
              <a:ext uri="{FF2B5EF4-FFF2-40B4-BE49-F238E27FC236}">
                <a16:creationId xmlns:a16="http://schemas.microsoft.com/office/drawing/2014/main" id="{F7ECC584-D8A9-96CD-C141-21C648A49FC1}"/>
              </a:ext>
            </a:extLst>
          </p:cNvPr>
          <p:cNvPicPr>
            <a:picLocks noChangeAspect="1"/>
          </p:cNvPicPr>
          <p:nvPr/>
        </p:nvPicPr>
        <p:blipFill>
          <a:blip r:embed="rId3"/>
          <a:stretch>
            <a:fillRect/>
          </a:stretch>
        </p:blipFill>
        <p:spPr>
          <a:xfrm>
            <a:off x="457061" y="2000230"/>
            <a:ext cx="8229878" cy="1143039"/>
          </a:xfrm>
          <a:prstGeom prst="rect">
            <a:avLst/>
          </a:prstGeom>
        </p:spPr>
      </p:pic>
    </p:spTree>
    <p:extLst>
      <p:ext uri="{BB962C8B-B14F-4D97-AF65-F5344CB8AC3E}">
        <p14:creationId xmlns:p14="http://schemas.microsoft.com/office/powerpoint/2010/main" val="238705914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1302</Words>
  <Application>Microsoft Office PowerPoint</Application>
  <PresentationFormat>On-screen Show (16:9)</PresentationFormat>
  <Paragraphs>157</Paragraphs>
  <Slides>32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Maven Pro</vt:lpstr>
      <vt:lpstr>Fira Sans Extra Condensed Medium</vt:lpstr>
      <vt:lpstr>Advent Pro SemiBold</vt:lpstr>
      <vt:lpstr>Share Tech</vt:lpstr>
      <vt:lpstr>Arial</vt:lpstr>
      <vt:lpstr>Fira Sans Condensed Medium</vt:lpstr>
      <vt:lpstr>Data Science Consulting by Slidesgo</vt:lpstr>
      <vt:lpstr>Prediction Deposito Using Supervised Learning</vt:lpstr>
      <vt:lpstr>Background Project</vt:lpstr>
      <vt:lpstr>Datasheet</vt:lpstr>
      <vt:lpstr>MODELING - INSIGHT</vt:lpstr>
      <vt:lpstr>UNDERSTANDING THE PROBLEM</vt:lpstr>
      <vt:lpstr>PROBLEM OUR GOALS</vt:lpstr>
      <vt:lpstr>ARCHITECTURE</vt:lpstr>
      <vt:lpstr>ARCHITECTURE – DATA PREPOCCESING</vt:lpstr>
      <vt:lpstr>ARCHITECTURE – EKSPLORATORY DATA ANALYSIS</vt:lpstr>
      <vt:lpstr>ARCHITECTURE – FEAUTURE ENGINEERING</vt:lpstr>
      <vt:lpstr>ARCHITECTURE – MODELING</vt:lpstr>
      <vt:lpstr>EKSPLORATORY  DATA ANALYSIS</vt:lpstr>
      <vt:lpstr>Visualization - Distribution</vt:lpstr>
      <vt:lpstr>Visualization - Outlier</vt:lpstr>
      <vt:lpstr>Answer Sub-Problem </vt:lpstr>
      <vt:lpstr>Agrregation - Median</vt:lpstr>
      <vt:lpstr>Agrregation - Grouping</vt:lpstr>
      <vt:lpstr>Answer Sub-Problem </vt:lpstr>
      <vt:lpstr>Correlation</vt:lpstr>
      <vt:lpstr>MODELING</vt:lpstr>
      <vt:lpstr>Fitting Model (Data Train)</vt:lpstr>
      <vt:lpstr>Cross Validation : K-Fold (Data Train)</vt:lpstr>
      <vt:lpstr>ROC AUC : Data Train </vt:lpstr>
      <vt:lpstr>Answer Sub-Problem </vt:lpstr>
      <vt:lpstr>Neural Network Model: Data Train</vt:lpstr>
      <vt:lpstr>Neural Network Model: Data Test</vt:lpstr>
      <vt:lpstr>PowerPoint Presentation</vt:lpstr>
      <vt:lpstr>Conclution</vt:lpstr>
      <vt:lpstr>Conclution</vt:lpstr>
      <vt:lpstr>Insight business</vt:lpstr>
      <vt:lpstr>Insight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Deposito Using Supervised Learning</dc:title>
  <cp:lastModifiedBy>pompy</cp:lastModifiedBy>
  <cp:revision>20</cp:revision>
  <dcterms:modified xsi:type="dcterms:W3CDTF">2023-05-01T13:19:44Z</dcterms:modified>
</cp:coreProperties>
</file>