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4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90" r:id="rId12"/>
    <p:sldId id="266" r:id="rId13"/>
    <p:sldId id="265" r:id="rId14"/>
    <p:sldId id="291" r:id="rId15"/>
    <p:sldId id="268" r:id="rId16"/>
    <p:sldId id="269" r:id="rId17"/>
    <p:sldId id="270" r:id="rId18"/>
    <p:sldId id="271" r:id="rId19"/>
    <p:sldId id="272" r:id="rId20"/>
    <p:sldId id="292" r:id="rId21"/>
    <p:sldId id="273" r:id="rId22"/>
    <p:sldId id="274" r:id="rId23"/>
    <p:sldId id="275" r:id="rId24"/>
    <p:sldId id="276" r:id="rId25"/>
    <p:sldId id="277" r:id="rId26"/>
    <p:sldId id="278" r:id="rId27"/>
    <p:sldId id="293" r:id="rId28"/>
    <p:sldId id="279" r:id="rId29"/>
    <p:sldId id="280" r:id="rId30"/>
    <p:sldId id="281" r:id="rId31"/>
    <p:sldId id="294" r:id="rId32"/>
    <p:sldId id="282" r:id="rId33"/>
    <p:sldId id="283" r:id="rId34"/>
    <p:sldId id="296" r:id="rId35"/>
    <p:sldId id="284" r:id="rId36"/>
    <p:sldId id="286" r:id="rId37"/>
    <p:sldId id="287" r:id="rId38"/>
    <p:sldId id="297" r:id="rId39"/>
    <p:sldId id="288" r:id="rId40"/>
    <p:sldId id="289" r:id="rId41"/>
  </p:sldIdLst>
  <p:sldSz cx="12192000" cy="6858000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Montserrat Light" panose="00000400000000000000" pitchFamily="2" charset="0"/>
      <p:regular r:id="rId47"/>
      <p:bold r:id="rId48"/>
      <p:italic r:id="rId49"/>
      <p:boldItalic r:id="rId50"/>
    </p:embeddedFont>
    <p:embeddedFont>
      <p:font typeface="Roboto Mono" panose="020B0604020202020204" charset="0"/>
      <p:regular r:id="rId51"/>
      <p:bold r:id="rId52"/>
      <p:italic r:id="rId53"/>
      <p:boldItalic r:id="rId54"/>
    </p:embeddedFont>
    <p:embeddedFont>
      <p:font typeface="Roboto Mono Light" panose="020B0604020202020204" charset="0"/>
      <p:regular r:id="rId55"/>
      <p:bold r:id="rId56"/>
      <p:italic r:id="rId57"/>
      <p:boldItalic r:id="rId58"/>
    </p:embeddedFont>
    <p:embeddedFont>
      <p:font typeface="Roboto Mono Medium" panose="020B0604020202020204" charset="0"/>
      <p:regular r:id="rId59"/>
      <p:bold r:id="rId60"/>
      <p:italic r:id="rId61"/>
      <p:boldItalic r:id="rId62"/>
    </p:embeddedFont>
    <p:embeddedFont>
      <p:font typeface="Sora" panose="020B0604020202020204" charset="0"/>
      <p:regular r:id="rId63"/>
      <p:bold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5" roundtripDataSignature="AMtx7mjxhOICIoDviFNG13H5ziLP7lzJ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56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63" Type="http://schemas.openxmlformats.org/officeDocument/2006/relationships/font" Target="fonts/font21.fntdata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font" Target="fonts/font19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font" Target="fonts/font22.fntdata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9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2.fntdata"/><Relationship Id="rId62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65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font" Target="fonts/font8.fntdata"/><Relationship Id="rId5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42ad2f6649_0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142ad2f664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1317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51da43991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g1451da439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51da4399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43" name="Google Shape;243;g1451da439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2ad2f6649_0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g142ad2f664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9998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2ad2f664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g142ad2f6649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62" name="Google Shape;262;g142ad2f6649_0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42ad2f6649_0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g142ad2f6649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2ad2f6649_0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g142ad2f664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51da43991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g1451da439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51da43991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g1451da439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51da43991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g1451da439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7017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42ad2f6649_0_1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g142ad2f6649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42ad2f664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g142ad2f6649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98" name="Google Shape;298;g142ad2f6649_0_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2ad2f6649_0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g142ad2f6649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2ad2f6649_0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g142ad2f6649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451da43991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5" name="Google Shape;315;g1451da4399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451da43991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1" name="Google Shape;321;g1451da4399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451da43991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1" name="Google Shape;321;g1451da4399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1909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42ad2f6649_0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g142ad2f6649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2ad2f664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g142ad2f6649_0_1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334" name="Google Shape;334;g142ad2f6649_0_1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42ad2f6649_0_1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g142ad2f6649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02" name="Google Shape;20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42ad2f6649_0_1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g142ad2f6649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36731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42ad2f664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g142ad2f6649_0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346" name="Google Shape;346;g142ad2f6649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42ad2f6649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1" name="Google Shape;351;g142ad2f664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42ad2f6649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1" name="Google Shape;351;g142ad2f664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796202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2ad2f6649_0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g142ad2f664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42ad2f6649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g142ad2f6649_0_1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370" name="Google Shape;370;g142ad2f6649_0_1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42ad2f6649_0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5" name="Google Shape;375;g142ad2f6649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42ad2f6649_0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5" name="Google Shape;375;g142ad2f6649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30566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451da43991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1" name="Google Shape;381;g1451da4399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2ad2f664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142ad2f6649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14" name="Google Shape;214;g142ad2f6649_0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2ad2f6649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g142ad2f664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2ad2f664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142ad2f6649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26" name="Google Shape;226;g142ad2f6649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2ad2f6649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142ad2f664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42ad2f6649_0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142ad2f664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2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5099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2"/>
          <p:cNvSpPr txBox="1">
            <a:spLocks noGrp="1"/>
          </p:cNvSpPr>
          <p:nvPr>
            <p:ph type="body" idx="1"/>
          </p:nvPr>
        </p:nvSpPr>
        <p:spPr>
          <a:xfrm>
            <a:off x="388943" y="1825625"/>
            <a:ext cx="1150998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4" name="Google Shape;94;p72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95" name="Google Shape;95;p72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72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2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98" name="Google Shape;98;p72"/>
          <p:cNvCxnSpPr/>
          <p:nvPr/>
        </p:nvCxnSpPr>
        <p:spPr>
          <a:xfrm>
            <a:off x="504885" y="1224951"/>
            <a:ext cx="3640347" cy="0"/>
          </a:xfrm>
          <a:prstGeom prst="straightConnector1">
            <a:avLst/>
          </a:prstGeom>
          <a:noFill/>
          <a:ln w="28575" cap="flat" cmpd="sng">
            <a:solidFill>
              <a:srgbClr val="F3C14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3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1" name="Google Shape;101;p73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02" name="Google Shape;102;p73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73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3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106" name="Google Shape;106;p73"/>
          <p:cNvCxnSpPr/>
          <p:nvPr/>
        </p:nvCxnSpPr>
        <p:spPr>
          <a:xfrm>
            <a:off x="504885" y="1224951"/>
            <a:ext cx="3640347" cy="0"/>
          </a:xfrm>
          <a:prstGeom prst="straightConnector1">
            <a:avLst/>
          </a:prstGeom>
          <a:noFill/>
          <a:ln w="28575" cap="flat" cmpd="sng">
            <a:solidFill>
              <a:srgbClr val="F3C14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4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400"/>
              <a:buFont typeface="Sora"/>
              <a:buNone/>
              <a:defRPr sz="44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74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10" name="Google Shape;110;p74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4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74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114" name="Google Shape;114;p74"/>
          <p:cNvCxnSpPr/>
          <p:nvPr/>
        </p:nvCxnSpPr>
        <p:spPr>
          <a:xfrm>
            <a:off x="3969975" y="3588007"/>
            <a:ext cx="4252050" cy="0"/>
          </a:xfrm>
          <a:prstGeom prst="straightConnector1">
            <a:avLst/>
          </a:prstGeom>
          <a:noFill/>
          <a:ln w="28575" cap="flat" cmpd="sng">
            <a:solidFill>
              <a:srgbClr val="F3C14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5"/>
          <p:cNvSpPr txBox="1"/>
          <p:nvPr/>
        </p:nvSpPr>
        <p:spPr>
          <a:xfrm>
            <a:off x="249920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75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18" name="Google Shape;118;p75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5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5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  <p15:guide id="2" pos="7440">
          <p15:clr>
            <a:srgbClr val="FBAE40"/>
          </p15:clr>
        </p15:guide>
        <p15:guide id="3" orient="horz" pos="192">
          <p15:clr>
            <a:srgbClr val="FBAE40"/>
          </p15:clr>
        </p15:guide>
        <p15:guide id="4" orient="horz" pos="412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6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1912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76"/>
          <p:cNvSpPr txBox="1">
            <a:spLocks noGrp="1"/>
          </p:cNvSpPr>
          <p:nvPr>
            <p:ph type="body" idx="1"/>
          </p:nvPr>
        </p:nvSpPr>
        <p:spPr>
          <a:xfrm>
            <a:off x="388943" y="1825625"/>
            <a:ext cx="5854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76"/>
          <p:cNvSpPr txBox="1">
            <a:spLocks noGrp="1"/>
          </p:cNvSpPr>
          <p:nvPr>
            <p:ph type="body" idx="2"/>
          </p:nvPr>
        </p:nvSpPr>
        <p:spPr>
          <a:xfrm>
            <a:off x="6172199" y="1825625"/>
            <a:ext cx="563085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5" name="Google Shape;125;p76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26" name="Google Shape;126;p76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6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6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7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39188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Roboto Mono Medium"/>
              <a:buNone/>
              <a:defRPr sz="3200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77"/>
          <p:cNvSpPr txBox="1">
            <a:spLocks noGrp="1"/>
          </p:cNvSpPr>
          <p:nvPr>
            <p:ph type="body" idx="1"/>
          </p:nvPr>
        </p:nvSpPr>
        <p:spPr>
          <a:xfrm>
            <a:off x="388944" y="1681163"/>
            <a:ext cx="560863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2400"/>
              <a:buNone/>
              <a:defRPr sz="2400" b="1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3" name="Google Shape;133;p77"/>
          <p:cNvSpPr txBox="1">
            <a:spLocks noGrp="1"/>
          </p:cNvSpPr>
          <p:nvPr>
            <p:ph type="body" idx="2"/>
          </p:nvPr>
        </p:nvSpPr>
        <p:spPr>
          <a:xfrm>
            <a:off x="388944" y="2505075"/>
            <a:ext cx="560863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7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60863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2400"/>
              <a:buNone/>
              <a:defRPr sz="2400" b="1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5" name="Google Shape;135;p7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60863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36" name="Google Shape;136;p77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37" name="Google Shape;137;p77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7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77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7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78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43" name="Google Shape;143;p78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8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8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9"/>
          <p:cNvSpPr txBox="1">
            <a:spLocks noGrp="1"/>
          </p:cNvSpPr>
          <p:nvPr>
            <p:ph type="title"/>
          </p:nvPr>
        </p:nvSpPr>
        <p:spPr>
          <a:xfrm>
            <a:off x="388944" y="457200"/>
            <a:ext cx="4383082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800"/>
              <a:buFont typeface="Roboto Mono Light"/>
              <a:buNone/>
              <a:defRPr sz="2800">
                <a:solidFill>
                  <a:srgbClr val="10386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7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619868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 sz="28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 sz="24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 sz="20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800"/>
              <a:buChar char="•"/>
              <a:defRPr sz="18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800"/>
              <a:buChar char="•"/>
              <a:defRPr sz="18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0" name="Google Shape;150;p79"/>
          <p:cNvSpPr txBox="1">
            <a:spLocks noGrp="1"/>
          </p:cNvSpPr>
          <p:nvPr>
            <p:ph type="body" idx="2"/>
          </p:nvPr>
        </p:nvSpPr>
        <p:spPr>
          <a:xfrm>
            <a:off x="388944" y="2057400"/>
            <a:ext cx="4383082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1200"/>
              <a:buNone/>
              <a:defRPr sz="12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51" name="Google Shape;151;p79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52" name="Google Shape;152;p79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7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79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9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0"/>
          <p:cNvSpPr txBox="1">
            <a:spLocks noGrp="1"/>
          </p:cNvSpPr>
          <p:nvPr>
            <p:ph type="title"/>
          </p:nvPr>
        </p:nvSpPr>
        <p:spPr>
          <a:xfrm>
            <a:off x="388944" y="457200"/>
            <a:ext cx="4383082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Roboto Mono Medium"/>
              <a:buNone/>
              <a:defRPr sz="3200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0"/>
          <p:cNvSpPr>
            <a:spLocks noGrp="1"/>
          </p:cNvSpPr>
          <p:nvPr>
            <p:ph type="pic" idx="2"/>
          </p:nvPr>
        </p:nvSpPr>
        <p:spPr>
          <a:xfrm>
            <a:off x="5183188" y="457201"/>
            <a:ext cx="6619868" cy="540385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80"/>
          <p:cNvSpPr txBox="1">
            <a:spLocks noGrp="1"/>
          </p:cNvSpPr>
          <p:nvPr>
            <p:ph type="body" idx="1"/>
          </p:nvPr>
        </p:nvSpPr>
        <p:spPr>
          <a:xfrm>
            <a:off x="388944" y="2057400"/>
            <a:ext cx="4383082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1200"/>
              <a:buNone/>
              <a:defRPr sz="12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60" name="Google Shape;160;p80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61" name="Google Shape;161;p80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80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0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1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1411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Roboto Mono Medium"/>
              <a:buNone/>
              <a:defRPr sz="3200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81"/>
          <p:cNvSpPr txBox="1">
            <a:spLocks noGrp="1"/>
          </p:cNvSpPr>
          <p:nvPr>
            <p:ph type="body" idx="1"/>
          </p:nvPr>
        </p:nvSpPr>
        <p:spPr>
          <a:xfrm rot="5400000">
            <a:off x="3920330" y="-1705762"/>
            <a:ext cx="4351338" cy="1141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68" name="Google Shape;168;p81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69" name="Google Shape;169;p81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81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1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2"/>
          <p:cNvSpPr txBox="1">
            <a:spLocks noGrp="1"/>
          </p:cNvSpPr>
          <p:nvPr>
            <p:ph type="title"/>
          </p:nvPr>
        </p:nvSpPr>
        <p:spPr>
          <a:xfrm rot="5400000">
            <a:off x="7563391" y="1841431"/>
            <a:ext cx="5497039" cy="317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Roboto Mono"/>
              <a:buNone/>
              <a:defRPr sz="32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82"/>
          <p:cNvSpPr txBox="1">
            <a:spLocks noGrp="1"/>
          </p:cNvSpPr>
          <p:nvPr>
            <p:ph type="body" idx="1"/>
          </p:nvPr>
        </p:nvSpPr>
        <p:spPr>
          <a:xfrm rot="5400000">
            <a:off x="1732201" y="-663336"/>
            <a:ext cx="5497040" cy="818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6" name="Google Shape;176;p82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77" name="Google Shape;177;p82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82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2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8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9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1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39274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71"/>
          <p:cNvSpPr txBox="1">
            <a:spLocks noGrp="1"/>
          </p:cNvSpPr>
          <p:nvPr>
            <p:ph type="body" idx="1"/>
          </p:nvPr>
        </p:nvSpPr>
        <p:spPr>
          <a:xfrm>
            <a:off x="388943" y="1825625"/>
            <a:ext cx="1139274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7" name="Google Shape;87;p7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71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9" name="Google Shape;89;p71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1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1"/>
          <p:cNvGrpSpPr/>
          <p:nvPr/>
        </p:nvGrpSpPr>
        <p:grpSpPr>
          <a:xfrm>
            <a:off x="1474648" y="1705149"/>
            <a:ext cx="9487800" cy="1925163"/>
            <a:chOff x="1474649" y="1521919"/>
            <a:chExt cx="9487800" cy="1925163"/>
          </a:xfrm>
        </p:grpSpPr>
        <p:sp>
          <p:nvSpPr>
            <p:cNvPr id="187" name="Google Shape;187;p1"/>
            <p:cNvSpPr txBox="1"/>
            <p:nvPr/>
          </p:nvSpPr>
          <p:spPr>
            <a:xfrm>
              <a:off x="1474649" y="1521919"/>
              <a:ext cx="9487800" cy="14465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400"/>
                <a:buFont typeface="Sora"/>
                <a:buNone/>
              </a:pPr>
              <a:r>
                <a:rPr lang="en-US" sz="4400" dirty="0">
                  <a:solidFill>
                    <a:srgbClr val="FFFFFF"/>
                  </a:solidFill>
                  <a:latin typeface="Sora"/>
                  <a:ea typeface="Sora"/>
                  <a:cs typeface="Sora"/>
                  <a:sym typeface="Sora"/>
                </a:rPr>
                <a:t>Compare charges insurance base on data user</a:t>
              </a:r>
              <a:endPara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3306290" y="3044482"/>
              <a:ext cx="5579400" cy="402600"/>
            </a:xfrm>
            <a:prstGeom prst="roundRect">
              <a:avLst>
                <a:gd name="adj" fmla="val 50000"/>
              </a:avLst>
            </a:prstGeom>
            <a:solidFill>
              <a:srgbClr val="F3C14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3864"/>
                </a:buClr>
                <a:buSzPts val="1800"/>
                <a:buFont typeface="Sora"/>
                <a:buNone/>
              </a:pPr>
              <a:r>
                <a:rPr lang="en-US" sz="1800" dirty="0">
                  <a:solidFill>
                    <a:srgbClr val="103864"/>
                  </a:solidFill>
                  <a:latin typeface="Sora"/>
                  <a:ea typeface="Sora"/>
                  <a:cs typeface="Sora"/>
                  <a:sym typeface="Sora"/>
                </a:rPr>
                <a:t>Probability Course - </a:t>
              </a:r>
              <a:r>
                <a:rPr lang="en-US" sz="1800" dirty="0" err="1">
                  <a:solidFill>
                    <a:srgbClr val="103864"/>
                  </a:solidFill>
                  <a:latin typeface="Sora"/>
                  <a:ea typeface="Sora"/>
                  <a:cs typeface="Sora"/>
                  <a:sym typeface="Sora"/>
                </a:rPr>
                <a:t>Sekolah</a:t>
              </a:r>
              <a:r>
                <a:rPr lang="en-US" sz="1800" dirty="0">
                  <a:solidFill>
                    <a:srgbClr val="103864"/>
                  </a:solidFill>
                  <a:latin typeface="Sora"/>
                  <a:ea typeface="Sora"/>
                  <a:cs typeface="Sora"/>
                  <a:sym typeface="Sora"/>
                </a:rPr>
                <a:t> Data </a:t>
              </a:r>
              <a:r>
                <a:rPr lang="en-US" sz="1800" dirty="0" err="1">
                  <a:solidFill>
                    <a:srgbClr val="103864"/>
                  </a:solidFill>
                  <a:latin typeface="Sora"/>
                  <a:ea typeface="Sora"/>
                  <a:cs typeface="Sora"/>
                  <a:sym typeface="Sora"/>
                </a:rPr>
                <a:t>Pacmann</a:t>
              </a:r>
              <a:endParaRPr sz="18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pic>
        <p:nvPicPr>
          <p:cNvPr id="189" name="Google Shape;1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12083" y="224287"/>
            <a:ext cx="1572882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 txBox="1"/>
          <p:nvPr/>
        </p:nvSpPr>
        <p:spPr>
          <a:xfrm>
            <a:off x="10662473" y="6414143"/>
            <a:ext cx="128592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ontserrat Light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 txBox="1"/>
          <p:nvPr/>
        </p:nvSpPr>
        <p:spPr>
          <a:xfrm>
            <a:off x="496312" y="6414143"/>
            <a:ext cx="78899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ontserrat Light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1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42ad2f6649_0_89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 err="1"/>
              <a:t>Comperasion</a:t>
            </a:r>
            <a:r>
              <a:rPr lang="en-US" dirty="0"/>
              <a:t> of Sum BMI Female and Male </a:t>
            </a:r>
            <a:endParaRPr dirty="0"/>
          </a:p>
        </p:txBody>
      </p:sp>
      <p:sp>
        <p:nvSpPr>
          <p:cNvPr id="240" name="Google Shape;240;g142ad2f6649_0_89"/>
          <p:cNvSpPr txBox="1"/>
          <p:nvPr/>
        </p:nvSpPr>
        <p:spPr>
          <a:xfrm>
            <a:off x="401515" y="1584375"/>
            <a:ext cx="113889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Pertanyaan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 BMI mana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tinggi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seseorang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?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Jawaban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Male : 30,94 ; Female : 30,37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(Male &gt; Female) 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  <p:extLst>
      <p:ext uri="{BB962C8B-B14F-4D97-AF65-F5344CB8AC3E}">
        <p14:creationId xmlns:p14="http://schemas.microsoft.com/office/powerpoint/2010/main" val="880464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51da43991_0_5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Sum of BMI Smokers and Non Smokers</a:t>
            </a:r>
            <a:endParaRPr dirty="0"/>
          </a:p>
        </p:txBody>
      </p:sp>
      <p:sp>
        <p:nvSpPr>
          <p:cNvPr id="252" name="Google Shape;252;g1451da43991_0_5"/>
          <p:cNvSpPr txBox="1"/>
          <p:nvPr/>
        </p:nvSpPr>
        <p:spPr>
          <a:xfrm>
            <a:off x="401515" y="1584375"/>
            <a:ext cx="1138890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Pertanyaan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 </a:t>
            </a:r>
            <a:r>
              <a:rPr lang="nn-NO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BMI mana yang lebih tinggi, seseorang perokok atau non perokok?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Jawaban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Smokers (274 persons) : 30,70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Non Smokers (1064 persons) : 30,65 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Smokers &gt; Non Smokers.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51da43991_0_0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 err="1"/>
              <a:t>Comperasion</a:t>
            </a:r>
            <a:r>
              <a:rPr lang="en-US" dirty="0"/>
              <a:t> of Mean Charges Base on Smokers </a:t>
            </a:r>
            <a:endParaRPr dirty="0"/>
          </a:p>
        </p:txBody>
      </p:sp>
      <p:sp>
        <p:nvSpPr>
          <p:cNvPr id="246" name="Google Shape;246;g1451da43991_0_0"/>
          <p:cNvSpPr txBox="1"/>
          <p:nvPr/>
        </p:nvSpPr>
        <p:spPr>
          <a:xfrm>
            <a:off x="401515" y="1584375"/>
            <a:ext cx="113889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Pertanyaan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 Mana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tinggi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rata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rata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kesehatan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?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Jawaban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 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Smokers (274 persons) : 32050,23183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Usd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Non Smokers (1064 persons) :8434,268298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Usd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(Smokers &gt; Non Smokers)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2ad2f6649_0_9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258" name="Google Shape;258;g142ad2f6649_0_94"/>
          <p:cNvSpPr txBox="1"/>
          <p:nvPr/>
        </p:nvSpPr>
        <p:spPr>
          <a:xfrm>
            <a:off x="401515" y="1584375"/>
            <a:ext cx="11388900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Interpretasi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br>
              <a:rPr lang="en-ID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</a:br>
            <a:r>
              <a:rPr lang="en-ID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Data yang </a:t>
            </a:r>
            <a:r>
              <a:rPr lang="en-ID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diambil</a:t>
            </a:r>
            <a:r>
              <a:rPr lang="en-ID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ID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ID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ID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ID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ID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ID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rata-rata </a:t>
            </a:r>
            <a:r>
              <a:rPr lang="en-ID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umur</a:t>
            </a:r>
            <a:r>
              <a:rPr lang="en-ID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ID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kisaran</a:t>
            </a:r>
            <a:r>
              <a:rPr lang="en-ID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39.2 </a:t>
            </a:r>
            <a:r>
              <a:rPr lang="en-ID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atau</a:t>
            </a:r>
            <a:r>
              <a:rPr lang="en-ID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39 </a:t>
            </a:r>
            <a:r>
              <a:rPr lang="en-ID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tahun</a:t>
            </a:r>
            <a:r>
              <a:rPr lang="en-ID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  <a:r>
              <a:rPr lang="en-ID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ID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rata-rata </a:t>
            </a:r>
            <a:r>
              <a:rPr lang="en-ID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umur</a:t>
            </a:r>
            <a:r>
              <a:rPr lang="en-ID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ID" sz="2000" dirty="0" err="1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ID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ID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antar</a:t>
            </a:r>
            <a:r>
              <a:rPr lang="en-ID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gender, </a:t>
            </a:r>
            <a:r>
              <a:rPr lang="en-ID" sz="2000" dirty="0" err="1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ID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&gt; male (38.6&gt;38.4).</a:t>
            </a:r>
          </a:p>
          <a:p>
            <a:endParaRPr lang="en-ID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r>
              <a:rPr lang="en-ID" sz="2000" dirty="0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	BMI</a:t>
            </a:r>
            <a:r>
              <a:rPr lang="en-ID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ID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merupakan</a:t>
            </a:r>
            <a:r>
              <a:rPr lang="en-ID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ID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berat</a:t>
            </a:r>
            <a:r>
              <a:rPr lang="en-ID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ID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massa</a:t>
            </a:r>
            <a:r>
              <a:rPr lang="en-ID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ID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tubuh</a:t>
            </a:r>
            <a:r>
              <a:rPr lang="en-ID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pada </a:t>
            </a:r>
            <a:r>
              <a:rPr lang="en-ID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seseorang</a:t>
            </a:r>
            <a:r>
              <a:rPr lang="en-ID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ID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dimana</a:t>
            </a:r>
            <a:r>
              <a:rPr lang="en-ID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ID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hal</a:t>
            </a:r>
            <a:r>
              <a:rPr lang="en-ID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ID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tersebut</a:t>
            </a:r>
            <a:r>
              <a:rPr lang="en-ID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ID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berpengaruh</a:t>
            </a:r>
            <a:r>
              <a:rPr lang="en-ID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pada Kesehatan, pada data BMI </a:t>
            </a:r>
            <a:r>
              <a:rPr lang="en-ID" sz="2000" dirty="0" err="1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lang="en-ID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 &gt; </a:t>
            </a:r>
            <a:r>
              <a:rPr lang="en-ID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ID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(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Male : 30,94 ; Female :30,37)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hal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menunjukan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bahwa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tersebut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masuk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pada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kategori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Obesitas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yaitu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&gt; 30.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Sedangkan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kategori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( </a:t>
            </a:r>
            <a:r>
              <a:rPr lang="en-US" sz="2000" dirty="0" err="1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  30.65 &gt; Non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 30.70).</a:t>
            </a:r>
          </a:p>
          <a:p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biaya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(</a:t>
            </a:r>
            <a:r>
              <a:rPr lang="en-US" sz="2000" dirty="0" err="1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 32050,23183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Usd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&gt; non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 8434,268298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Usd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)</a:t>
            </a:r>
          </a:p>
          <a:p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</a:t>
            </a:r>
          </a:p>
          <a:p>
            <a:endParaRPr lang="en-ID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  <p:extLst>
      <p:ext uri="{BB962C8B-B14F-4D97-AF65-F5344CB8AC3E}">
        <p14:creationId xmlns:p14="http://schemas.microsoft.com/office/powerpoint/2010/main" val="4105047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2ad2f6649_0_49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Categorical Variables Analysis</a:t>
            </a:r>
            <a:endParaRPr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2ad2f6649_0_10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Mean Charge of Gender</a:t>
            </a:r>
            <a:endParaRPr dirty="0"/>
          </a:p>
        </p:txBody>
      </p:sp>
      <p:sp>
        <p:nvSpPr>
          <p:cNvPr id="270" name="Google Shape;270;g142ad2f6649_0_104"/>
          <p:cNvSpPr txBox="1"/>
          <p:nvPr/>
        </p:nvSpPr>
        <p:spPr>
          <a:xfrm>
            <a:off x="401515" y="1584375"/>
            <a:ext cx="113889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Pertanyaan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 Gender Mana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paling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tinggi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?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Jawaban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- Female : 8234,09126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Usd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- Male : 7778,905534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Usd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harus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dibayarkan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Female&gt;Male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42ad2f6649_0_99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it-IT" sz="3000" dirty="0"/>
              <a:t>Distribution probability of each regions</a:t>
            </a:r>
            <a:endParaRPr sz="3000" dirty="0"/>
          </a:p>
        </p:txBody>
      </p:sp>
      <p:sp>
        <p:nvSpPr>
          <p:cNvPr id="276" name="Google Shape;276;g142ad2f6649_0_99"/>
          <p:cNvSpPr txBox="1"/>
          <p:nvPr/>
        </p:nvSpPr>
        <p:spPr>
          <a:xfrm>
            <a:off x="401515" y="1584375"/>
            <a:ext cx="1138890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Pertanyaan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Distribusi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tiap-tiap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region &gt;16,7k 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Jawaban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Northeast (324) : 65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Northwest (325) : 62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Southeast 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(364) : 95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Southwest (325) : 61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dilihat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bahwa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probability Southeast paling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tinggi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sedangkan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Southwest paling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rendah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51da43991_0_10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 err="1"/>
              <a:t>Proporsi</a:t>
            </a:r>
            <a:r>
              <a:rPr lang="en-US" dirty="0"/>
              <a:t> SUM of user insurance each</a:t>
            </a:r>
            <a:endParaRPr dirty="0"/>
          </a:p>
        </p:txBody>
      </p:sp>
      <p:sp>
        <p:nvSpPr>
          <p:cNvPr id="282" name="Google Shape;282;g1451da43991_0_10"/>
          <p:cNvSpPr txBox="1"/>
          <p:nvPr/>
        </p:nvSpPr>
        <p:spPr>
          <a:xfrm>
            <a:off x="401515" y="1584375"/>
            <a:ext cx="11388900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Pertanyaan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Apakah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setiap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region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proporsi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banyak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orang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sama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?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Jawaban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Northeast (324) : 0,2422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Northwest (325) : 0,2429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Southeast (364) : 0,2720</a:t>
            </a:r>
          </a:p>
          <a:p>
            <a:pPr marL="444500" indent="-342900">
              <a:buClr>
                <a:srgbClr val="103864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Southwest (325) : 0,2429</a:t>
            </a:r>
          </a:p>
          <a:p>
            <a:pPr marL="101600">
              <a:buClr>
                <a:srgbClr val="103864"/>
              </a:buClr>
              <a:buSzPts val="2000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dilihat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proporsi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pada wilayah Northwest = Southwest 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proporsi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tertinggi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pada Southeast.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451da43991_0_15"/>
          <p:cNvSpPr txBox="1">
            <a:spLocks noGrp="1"/>
          </p:cNvSpPr>
          <p:nvPr>
            <p:ph type="title"/>
          </p:nvPr>
        </p:nvSpPr>
        <p:spPr>
          <a:xfrm>
            <a:off x="388943" y="534811"/>
            <a:ext cx="11401500" cy="850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 err="1"/>
              <a:t>Comperasion</a:t>
            </a:r>
            <a:r>
              <a:rPr lang="en-US" dirty="0"/>
              <a:t> </a:t>
            </a:r>
            <a:r>
              <a:rPr lang="en-US" dirty="0" err="1"/>
              <a:t>Proporsi</a:t>
            </a:r>
            <a:r>
              <a:rPr lang="en-US" dirty="0"/>
              <a:t> of user Smoker and non smoker</a:t>
            </a:r>
            <a:endParaRPr dirty="0"/>
          </a:p>
        </p:txBody>
      </p:sp>
      <p:sp>
        <p:nvSpPr>
          <p:cNvPr id="288" name="Google Shape;288;g1451da43991_0_15"/>
          <p:cNvSpPr txBox="1"/>
          <p:nvPr/>
        </p:nvSpPr>
        <p:spPr>
          <a:xfrm>
            <a:off x="401515" y="1584375"/>
            <a:ext cx="1138890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Pertanyaan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 Mana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tinggi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proporsi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Jawaban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Smokers (274 orang) : 0,205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Non Smokers ( 1064 orang) : 0,795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dilihat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bahwa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proporsi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&gt;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451da43991_0_15"/>
          <p:cNvSpPr txBox="1">
            <a:spLocks noGrp="1"/>
          </p:cNvSpPr>
          <p:nvPr>
            <p:ph type="title"/>
          </p:nvPr>
        </p:nvSpPr>
        <p:spPr>
          <a:xfrm>
            <a:off x="388943" y="534811"/>
            <a:ext cx="11401500" cy="850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Probability of man and female is smoker</a:t>
            </a:r>
            <a:endParaRPr dirty="0"/>
          </a:p>
        </p:txBody>
      </p:sp>
      <p:sp>
        <p:nvSpPr>
          <p:cNvPr id="288" name="Google Shape;288;g1451da43991_0_15"/>
          <p:cNvSpPr txBox="1"/>
          <p:nvPr/>
        </p:nvSpPr>
        <p:spPr>
          <a:xfrm>
            <a:off x="401515" y="1584375"/>
            <a:ext cx="1138890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Pertanyaan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Berapa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seseorang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tersebut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?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Jawaban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</a:t>
            </a:r>
          </a:p>
          <a:p>
            <a:pPr marL="444500" indent="-342900">
              <a:buClr>
                <a:srgbClr val="103864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Male (159) : 0,580</a:t>
            </a:r>
          </a:p>
          <a:p>
            <a:pPr marL="444500" indent="-342900">
              <a:buClr>
                <a:srgbClr val="103864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Female (115) : 0,420</a:t>
            </a:r>
          </a:p>
          <a:p>
            <a:pPr marL="101600">
              <a:buClr>
                <a:srgbClr val="103864"/>
              </a:buClr>
              <a:buSzPts val="2000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dilihat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bahwa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Male &gt; Female </a:t>
            </a:r>
          </a:p>
        </p:txBody>
      </p:sp>
    </p:spTree>
    <p:extLst>
      <p:ext uri="{BB962C8B-B14F-4D97-AF65-F5344CB8AC3E}">
        <p14:creationId xmlns:p14="http://schemas.microsoft.com/office/powerpoint/2010/main" val="266672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98" name="Google Shape;198;p4"/>
          <p:cNvSpPr txBox="1"/>
          <p:nvPr/>
        </p:nvSpPr>
        <p:spPr>
          <a:xfrm>
            <a:off x="401515" y="1584375"/>
            <a:ext cx="113889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Introduction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Dataset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Descriptive Statistic Analysis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Categorical Variables Analysis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Continuous Variables Analysis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Variables Correlation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Hypothesis Testing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Conclusion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42ad2f6649_0_109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294" name="Google Shape;294;g142ad2f6649_0_109"/>
          <p:cNvSpPr txBox="1"/>
          <p:nvPr/>
        </p:nvSpPr>
        <p:spPr>
          <a:xfrm>
            <a:off x="401515" y="1584375"/>
            <a:ext cx="11388900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Interpretasi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Perbedaan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rata-rata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biaya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pada Male : 13956,75118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Usd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&gt; Female : 12569,57884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Usd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Wilayah Southeast 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distribusi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tertinggi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sejumlah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 95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sedangkan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Southwest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terendah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sejumlah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61.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Sedangkan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proporsi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tiap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daerah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Northwest = Southwest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(0,2429) 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proporsi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tertinggi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pada wilayah Southeast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(0,2720).</a:t>
            </a:r>
          </a:p>
          <a:p>
            <a:pPr marL="101600"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Perbandingan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proporsi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 0,795</a:t>
            </a:r>
          </a:p>
          <a:p>
            <a:pPr marL="101600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&gt;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 0,205.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Sedangkan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antara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pada gender (Male : 0,580</a:t>
            </a:r>
          </a:p>
          <a:p>
            <a:pPr marL="101600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 &gt; Female : 0,420)</a:t>
            </a:r>
          </a:p>
          <a:p>
            <a:pPr marL="101600"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2ad2f6649_0_64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Continuous Variables Analysis</a:t>
            </a:r>
            <a:endParaRPr sz="4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2ad2f6649_0_114"/>
          <p:cNvSpPr txBox="1">
            <a:spLocks noGrp="1"/>
          </p:cNvSpPr>
          <p:nvPr>
            <p:ph type="title"/>
          </p:nvPr>
        </p:nvSpPr>
        <p:spPr>
          <a:xfrm>
            <a:off x="388943" y="631598"/>
            <a:ext cx="11401500" cy="57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sz="2800" dirty="0"/>
              <a:t>Probability smoker and BMI &lt; 25 = Charge &gt; 16.7 K</a:t>
            </a:r>
            <a:endParaRPr sz="2800" dirty="0"/>
          </a:p>
        </p:txBody>
      </p:sp>
      <p:sp>
        <p:nvSpPr>
          <p:cNvPr id="306" name="Google Shape;306;g142ad2f6649_0_114"/>
          <p:cNvSpPr txBox="1"/>
          <p:nvPr/>
        </p:nvSpPr>
        <p:spPr>
          <a:xfrm>
            <a:off x="401515" y="1584375"/>
            <a:ext cx="113889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Pertanyaan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Mencari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kemungkin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terjadi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seorang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&lt; 25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mendapatkan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kesehatan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&gt; 16.7k.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Jawaban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 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(A|B)/(B) = 0,709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&lt; 25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membayar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&gt; 16,7k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0,709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42ad2f6649_0_119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sz="3200" dirty="0"/>
              <a:t>Probability smoker and BMI &gt; 25 = Charge &gt; 16.7 K</a:t>
            </a:r>
            <a:endParaRPr lang="en-US" dirty="0"/>
          </a:p>
        </p:txBody>
      </p:sp>
      <p:sp>
        <p:nvSpPr>
          <p:cNvPr id="2" name="Google Shape;306;g142ad2f6649_0_114">
            <a:extLst>
              <a:ext uri="{FF2B5EF4-FFF2-40B4-BE49-F238E27FC236}">
                <a16:creationId xmlns:a16="http://schemas.microsoft.com/office/drawing/2014/main" id="{C97E8613-66B2-94AB-CBE8-E42BF42DA168}"/>
              </a:ext>
            </a:extLst>
          </p:cNvPr>
          <p:cNvSpPr txBox="1"/>
          <p:nvPr/>
        </p:nvSpPr>
        <p:spPr>
          <a:xfrm>
            <a:off x="401515" y="1584375"/>
            <a:ext cx="113889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Pertanyaan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 </a:t>
            </a:r>
            <a:r>
              <a:rPr lang="sv-SE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Mencari kemungkin terjadi, seorang perokok dengan BMI diatas 25 akan mendapatkan tagihan kesehatan di atas 16.7k.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Jawaban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 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(A|B)/(B) = 0,981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&gt; 25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membayar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&gt; 16,7k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0,981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451da43991_0_20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Probability Smokers &gt; Charges 16.7 K</a:t>
            </a:r>
            <a:endParaRPr dirty="0"/>
          </a:p>
        </p:txBody>
      </p:sp>
      <p:sp>
        <p:nvSpPr>
          <p:cNvPr id="318" name="Google Shape;318;g1451da43991_0_20"/>
          <p:cNvSpPr txBox="1"/>
          <p:nvPr/>
        </p:nvSpPr>
        <p:spPr>
          <a:xfrm>
            <a:off x="401515" y="1584375"/>
            <a:ext cx="113889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Pertanyaan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Berapa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seseorang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acak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kesehatannya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16.7k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Jawaban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(A|B)/(B) = 0,927</a:t>
            </a:r>
          </a:p>
          <a:p>
            <a:pPr marL="444500" indent="-342900">
              <a:buClr>
                <a:srgbClr val="103864"/>
              </a:buClr>
              <a:buSzPts val="2000"/>
              <a:buFontTx/>
              <a:buChar char="-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membayar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&gt; 16,7k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0,927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451da43991_0_31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BMI &gt; 25 VS BMI &lt; 25</a:t>
            </a:r>
            <a:endParaRPr dirty="0"/>
          </a:p>
        </p:txBody>
      </p:sp>
      <p:sp>
        <p:nvSpPr>
          <p:cNvPr id="324" name="Google Shape;324;g1451da43991_0_31"/>
          <p:cNvSpPr txBox="1"/>
          <p:nvPr/>
        </p:nvSpPr>
        <p:spPr>
          <a:xfrm>
            <a:off x="401515" y="1584375"/>
            <a:ext cx="113889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Pertanyaan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Menemukan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perbandingan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apakah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berpengaruh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pada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&gt; 16,7K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tanpa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mempertimbangkan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Jawaban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BMI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25 = 0,259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BMI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kurang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25 = 0,206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bahwa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25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mempunyai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membayar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16,7K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dibandingkan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kurang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25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451da43991_0_31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 err="1"/>
              <a:t>Perokok</a:t>
            </a:r>
            <a:r>
              <a:rPr lang="en-US" dirty="0"/>
              <a:t> VS Non </a:t>
            </a:r>
            <a:r>
              <a:rPr lang="en-US" dirty="0" err="1"/>
              <a:t>perokok</a:t>
            </a:r>
            <a:r>
              <a:rPr lang="en-US" dirty="0"/>
              <a:t> (BMI &gt; 25)</a:t>
            </a:r>
            <a:endParaRPr dirty="0"/>
          </a:p>
        </p:txBody>
      </p:sp>
      <p:sp>
        <p:nvSpPr>
          <p:cNvPr id="324" name="Google Shape;324;g1451da43991_0_31"/>
          <p:cNvSpPr txBox="1"/>
          <p:nvPr/>
        </p:nvSpPr>
        <p:spPr>
          <a:xfrm>
            <a:off x="401515" y="1584375"/>
            <a:ext cx="113889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Pertanyaan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Menemukan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perbandingan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apakah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&gt; 25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berpengaruh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pada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&gt; 16,7K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mempertimbangkan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Jawaban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BMI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25 = 0,981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25 = 0,07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bahwa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25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mempunyai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membayar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16,7K Non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25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  <p:extLst>
      <p:ext uri="{BB962C8B-B14F-4D97-AF65-F5344CB8AC3E}">
        <p14:creationId xmlns:p14="http://schemas.microsoft.com/office/powerpoint/2010/main" val="646874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2ad2f6649_0_12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330" name="Google Shape;330;g142ad2f6649_0_124"/>
          <p:cNvSpPr txBox="1"/>
          <p:nvPr/>
        </p:nvSpPr>
        <p:spPr>
          <a:xfrm>
            <a:off x="401515" y="1584375"/>
            <a:ext cx="11388900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Interpretasi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pada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&lt; 25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mempunyai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0,77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membayar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&gt; 16,7k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dimana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nilai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tersebut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cukup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tinggi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Sedangkan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&gt; 25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mempunyai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0,981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membayar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&gt; 16,7k. 	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membayar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&gt; 16,7k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0,927.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Perbandingan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ideal &lt; 25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badan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sampai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obesitas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(&gt;25)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membayar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&gt; 16,7k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yaitu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0,259 (BMI&gt;25) . 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Sedangkan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perbandingan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&gt; 25 (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sampai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obesitas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)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membayar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&gt; 16,7k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yaitu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0,981.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42ad2f6649_0_149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Variables Correlation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42ad2f6649_0_15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Correlation </a:t>
            </a:r>
            <a:endParaRPr/>
          </a:p>
        </p:txBody>
      </p:sp>
      <p:sp>
        <p:nvSpPr>
          <p:cNvPr id="342" name="Google Shape;342;g142ad2f6649_0_154"/>
          <p:cNvSpPr txBox="1"/>
          <p:nvPr/>
        </p:nvSpPr>
        <p:spPr>
          <a:xfrm>
            <a:off x="401515" y="1584375"/>
            <a:ext cx="11388900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Pertanyaan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membuat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korelasi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antar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beberapa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variable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menemukan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variable mana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mempunyai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nilai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korelasi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tertinggi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terendah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dan rata-rata data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korelasinya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Jawaban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ID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ID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ID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ID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ID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ID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C9ECFC-631A-B619-9195-F327E60C8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" y="3148554"/>
            <a:ext cx="12186630" cy="31674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Introduction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42ad2f6649_0_15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Correlation </a:t>
            </a:r>
            <a:endParaRPr dirty="0"/>
          </a:p>
        </p:txBody>
      </p:sp>
      <p:sp>
        <p:nvSpPr>
          <p:cNvPr id="342" name="Google Shape;342;g142ad2f6649_0_154"/>
          <p:cNvSpPr txBox="1"/>
          <p:nvPr/>
        </p:nvSpPr>
        <p:spPr>
          <a:xfrm>
            <a:off x="401515" y="1584375"/>
            <a:ext cx="11388900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indent="-355600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Jawaban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Korelasi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tertinggi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(+)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pada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0,787251,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sedangkan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korelasi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terendah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(-)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pada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-0,78725.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Selain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pada table rata-rata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hasil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korelasi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antar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variable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yaitu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kategori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Very weak (-) or no association (0.0 to -0.2) dan Weak (–) association(-0.2 to – 0.4).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ID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ID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ID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ID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ID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ID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C93AD0-28A9-2607-E010-CF274C34A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259517"/>
              </p:ext>
            </p:extLst>
          </p:nvPr>
        </p:nvGraphicFramePr>
        <p:xfrm>
          <a:off x="1348032" y="3745087"/>
          <a:ext cx="8927183" cy="1253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3082">
                  <a:extLst>
                    <a:ext uri="{9D8B030D-6E8A-4147-A177-3AD203B41FA5}">
                      <a16:colId xmlns:a16="http://schemas.microsoft.com/office/drawing/2014/main" val="3460630588"/>
                    </a:ext>
                  </a:extLst>
                </a:gridCol>
                <a:gridCol w="3069396">
                  <a:extLst>
                    <a:ext uri="{9D8B030D-6E8A-4147-A177-3AD203B41FA5}">
                      <a16:colId xmlns:a16="http://schemas.microsoft.com/office/drawing/2014/main" val="2642341907"/>
                    </a:ext>
                  </a:extLst>
                </a:gridCol>
                <a:gridCol w="1037541">
                  <a:extLst>
                    <a:ext uri="{9D8B030D-6E8A-4147-A177-3AD203B41FA5}">
                      <a16:colId xmlns:a16="http://schemas.microsoft.com/office/drawing/2014/main" val="1314799733"/>
                    </a:ext>
                  </a:extLst>
                </a:gridCol>
                <a:gridCol w="3307164">
                  <a:extLst>
                    <a:ext uri="{9D8B030D-6E8A-4147-A177-3AD203B41FA5}">
                      <a16:colId xmlns:a16="http://schemas.microsoft.com/office/drawing/2014/main" val="3931222202"/>
                    </a:ext>
                  </a:extLst>
                </a:gridCol>
              </a:tblGrid>
              <a:tr h="250658"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 err="1">
                          <a:effectLst/>
                        </a:rPr>
                        <a:t>correlasi</a:t>
                      </a:r>
                      <a:r>
                        <a:rPr lang="en-ID" sz="1600" u="none" strike="noStrike" dirty="0">
                          <a:effectLst/>
                        </a:rPr>
                        <a:t> = 0,1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effectLst/>
                        </a:rPr>
                        <a:t>Age </a:t>
                      </a:r>
                      <a:r>
                        <a:rPr lang="en-ID" sz="1600" u="none" strike="noStrike" dirty="0" err="1">
                          <a:effectLst/>
                        </a:rPr>
                        <a:t>Kolerasi</a:t>
                      </a:r>
                      <a:r>
                        <a:rPr lang="en-ID" sz="1600" u="none" strike="noStrike" dirty="0">
                          <a:effectLst/>
                        </a:rPr>
                        <a:t> BMI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>
                          <a:effectLst/>
                        </a:rPr>
                        <a:t>0,1093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Very weak + or no association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20314110"/>
                  </a:ext>
                </a:extLst>
              </a:tr>
              <a:tr h="250658"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 err="1">
                          <a:effectLst/>
                        </a:rPr>
                        <a:t>colerasi</a:t>
                      </a:r>
                      <a:r>
                        <a:rPr lang="en-ID" sz="1600" u="none" strike="noStrike" dirty="0">
                          <a:effectLst/>
                        </a:rPr>
                        <a:t> = 0,2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effectLst/>
                        </a:rPr>
                        <a:t>Charge </a:t>
                      </a:r>
                      <a:r>
                        <a:rPr lang="en-ID" sz="1600" u="none" strike="noStrike" dirty="0" err="1">
                          <a:effectLst/>
                        </a:rPr>
                        <a:t>kolerasi</a:t>
                      </a:r>
                      <a:r>
                        <a:rPr lang="en-ID" sz="1600" u="none" strike="noStrike" dirty="0">
                          <a:effectLst/>
                        </a:rPr>
                        <a:t> age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effectLst/>
                        </a:rPr>
                        <a:t>0,29901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effectLst/>
                        </a:rPr>
                        <a:t>Weak + association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79649856"/>
                  </a:ext>
                </a:extLst>
              </a:tr>
              <a:tr h="250658"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 err="1">
                          <a:effectLst/>
                        </a:rPr>
                        <a:t>colerasi</a:t>
                      </a:r>
                      <a:r>
                        <a:rPr lang="en-ID" sz="1600" u="none" strike="noStrike" dirty="0">
                          <a:effectLst/>
                        </a:rPr>
                        <a:t> = 0,1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effectLst/>
                        </a:rPr>
                        <a:t>Charge </a:t>
                      </a:r>
                      <a:r>
                        <a:rPr lang="en-ID" sz="1600" u="none" strike="noStrike" dirty="0" err="1">
                          <a:effectLst/>
                        </a:rPr>
                        <a:t>kolerasi</a:t>
                      </a:r>
                      <a:r>
                        <a:rPr lang="en-ID" sz="1600" u="none" strike="noStrike" dirty="0">
                          <a:effectLst/>
                        </a:rPr>
                        <a:t> BMI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effectLst/>
                        </a:rPr>
                        <a:t>0,1983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Very weak + or no association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61445216"/>
                  </a:ext>
                </a:extLst>
              </a:tr>
              <a:tr h="250658"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 err="1">
                          <a:effectLst/>
                        </a:rPr>
                        <a:t>colerasi</a:t>
                      </a:r>
                      <a:r>
                        <a:rPr lang="en-ID" sz="1600" u="none" strike="noStrike" dirty="0">
                          <a:effectLst/>
                        </a:rPr>
                        <a:t> = 0,2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effectLst/>
                        </a:rPr>
                        <a:t>region southeast </a:t>
                      </a:r>
                      <a:r>
                        <a:rPr lang="en-ID" sz="1600" u="none" strike="noStrike" dirty="0" err="1">
                          <a:effectLst/>
                        </a:rPr>
                        <a:t>kolerasi</a:t>
                      </a:r>
                      <a:r>
                        <a:rPr lang="en-ID" sz="1600" u="none" strike="noStrike" dirty="0">
                          <a:effectLst/>
                        </a:rPr>
                        <a:t> BMI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effectLst/>
                        </a:rPr>
                        <a:t>0,2700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effectLst/>
                        </a:rPr>
                        <a:t>Weak + association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48914795"/>
                  </a:ext>
                </a:extLst>
              </a:tr>
              <a:tr h="250658"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 err="1">
                          <a:solidFill>
                            <a:srgbClr val="FFC000"/>
                          </a:solidFill>
                          <a:effectLst/>
                        </a:rPr>
                        <a:t>colerasi</a:t>
                      </a:r>
                      <a:r>
                        <a:rPr lang="en-ID" sz="16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 = -0,3</a:t>
                      </a:r>
                      <a:endParaRPr lang="en-ID" sz="1600" b="0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 err="1">
                          <a:solidFill>
                            <a:srgbClr val="FFC000"/>
                          </a:solidFill>
                          <a:effectLst/>
                        </a:rPr>
                        <a:t>kolerasi</a:t>
                      </a:r>
                      <a:r>
                        <a:rPr lang="en-ID" sz="16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 </a:t>
                      </a:r>
                      <a:r>
                        <a:rPr lang="en-ID" sz="1600" u="none" strike="noStrike" dirty="0" err="1">
                          <a:solidFill>
                            <a:srgbClr val="FFC000"/>
                          </a:solidFill>
                          <a:effectLst/>
                        </a:rPr>
                        <a:t>antar</a:t>
                      </a:r>
                      <a:r>
                        <a:rPr lang="en-ID" sz="16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 region </a:t>
                      </a:r>
                      <a:endParaRPr lang="en-ID" sz="1600" b="0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-0,32</a:t>
                      </a:r>
                      <a:endParaRPr lang="en-ID" sz="1600" b="0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Weak - association</a:t>
                      </a:r>
                      <a:endParaRPr lang="en-US" sz="1600" b="0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75904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565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2ad2f6649_0_69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Hypothesis Testing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2ad2f6649_0_129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 err="1"/>
              <a:t>Hipotesis</a:t>
            </a:r>
            <a:r>
              <a:rPr lang="en-US" dirty="0"/>
              <a:t> Testing #1 and Answer</a:t>
            </a:r>
            <a:endParaRPr dirty="0"/>
          </a:p>
        </p:txBody>
      </p:sp>
      <p:sp>
        <p:nvSpPr>
          <p:cNvPr id="354" name="Google Shape;354;g142ad2f6649_0_129"/>
          <p:cNvSpPr txBox="1"/>
          <p:nvPr/>
        </p:nvSpPr>
        <p:spPr>
          <a:xfrm>
            <a:off x="401515" y="1584375"/>
            <a:ext cx="113889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kesehatan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tinggi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daripada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kesehatan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?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(H0: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&lt;= Non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; H1 :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&gt; Non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)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id-ID" sz="2000" dirty="0">
                <a:solidFill>
                  <a:schemeClr val="accent5">
                    <a:lumMod val="50000"/>
                  </a:schemeClr>
                </a:solidFill>
                <a:latin typeface="Sora" panose="020B0604020202020204" charset="0"/>
                <a:cs typeface="Sora" panose="020B0604020202020204" charset="0"/>
              </a:rPr>
              <a:t>α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ora" panose="020B0604020202020204" charset="0"/>
                <a:cs typeface="Sora" panose="020B0604020202020204" charset="0"/>
              </a:rPr>
              <a:t> = 0.05 = 1.645 (t-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Sora" panose="020B0604020202020204" charset="0"/>
                <a:cs typeface="Sora" panose="020B0604020202020204" charset="0"/>
              </a:rPr>
              <a:t>kritis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ora" panose="020B0604020202020204" charset="0"/>
                <a:cs typeface="Sora" panose="020B0604020202020204" charset="0"/>
              </a:rPr>
              <a:t>)</a:t>
            </a:r>
            <a:endParaRPr sz="2000" dirty="0">
              <a:solidFill>
                <a:schemeClr val="accent5">
                  <a:lumMod val="50000"/>
                </a:schemeClr>
              </a:solidFill>
              <a:latin typeface="Sora" panose="020B0604020202020204" charset="0"/>
              <a:ea typeface="Sora"/>
              <a:cs typeface="Sora" panose="020B0604020202020204" charset="0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Result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○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Nilai t-Uji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1,646 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○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Jadi t-Uji &gt; t-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kritis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H0 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tolak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Uji H1 diterima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2ad2f6649_0_129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 err="1"/>
              <a:t>Hipotesis</a:t>
            </a:r>
            <a:r>
              <a:rPr lang="en-US" dirty="0"/>
              <a:t> Testing #2 and Answer</a:t>
            </a:r>
            <a:endParaRPr dirty="0"/>
          </a:p>
        </p:txBody>
      </p:sp>
      <p:sp>
        <p:nvSpPr>
          <p:cNvPr id="354" name="Google Shape;354;g142ad2f6649_0_129"/>
          <p:cNvSpPr txBox="1"/>
          <p:nvPr/>
        </p:nvSpPr>
        <p:spPr>
          <a:xfrm>
            <a:off x="401515" y="1584375"/>
            <a:ext cx="1138890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kesehatan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25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tinggi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daripada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kesehatan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dibawah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25?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(H0: BMI (&gt;25) &lt;= BMI (&lt;25) ; H1 : BMI (&gt;25) &gt; BMI (&lt;25) )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id-ID" sz="2000" dirty="0">
                <a:solidFill>
                  <a:schemeClr val="accent5">
                    <a:lumMod val="50000"/>
                  </a:schemeClr>
                </a:solidFill>
                <a:latin typeface="Sora" panose="020B0604020202020204" charset="0"/>
                <a:cs typeface="Sora" panose="020B0604020202020204" charset="0"/>
              </a:rPr>
              <a:t>α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ora" panose="020B0604020202020204" charset="0"/>
                <a:cs typeface="Sora" panose="020B0604020202020204" charset="0"/>
              </a:rPr>
              <a:t> = 0.05 = 1.645 (t-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Sora" panose="020B0604020202020204" charset="0"/>
                <a:cs typeface="Sora" panose="020B0604020202020204" charset="0"/>
              </a:rPr>
              <a:t>kritis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ora" panose="020B0604020202020204" charset="0"/>
                <a:cs typeface="Sora" panose="020B0604020202020204" charset="0"/>
              </a:rPr>
              <a:t>)</a:t>
            </a:r>
            <a:endParaRPr sz="2000" dirty="0">
              <a:solidFill>
                <a:schemeClr val="accent5">
                  <a:lumMod val="50000"/>
                </a:schemeClr>
              </a:solidFill>
              <a:latin typeface="Sora" panose="020B0604020202020204" charset="0"/>
              <a:ea typeface="Sora"/>
              <a:cs typeface="Sora" panose="020B0604020202020204" charset="0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Result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○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Nilai t-Uji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1,646 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○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Jadi t-Uji &gt; t-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kritis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H0 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tolak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Uji H1 diterima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  <p:extLst>
      <p:ext uri="{BB962C8B-B14F-4D97-AF65-F5344CB8AC3E}">
        <p14:creationId xmlns:p14="http://schemas.microsoft.com/office/powerpoint/2010/main" val="160580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42ad2f6649_0_13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Hypothesis Testing #3 and Answer</a:t>
            </a:r>
            <a:endParaRPr dirty="0"/>
          </a:p>
        </p:txBody>
      </p:sp>
      <p:sp>
        <p:nvSpPr>
          <p:cNvPr id="2" name="Google Shape;354;g142ad2f6649_0_129">
            <a:extLst>
              <a:ext uri="{FF2B5EF4-FFF2-40B4-BE49-F238E27FC236}">
                <a16:creationId xmlns:a16="http://schemas.microsoft.com/office/drawing/2014/main" id="{2707C786-6F8D-BA17-186B-3C8C7F188726}"/>
              </a:ext>
            </a:extLst>
          </p:cNvPr>
          <p:cNvSpPr txBox="1"/>
          <p:nvPr/>
        </p:nvSpPr>
        <p:spPr>
          <a:xfrm>
            <a:off x="401515" y="1584375"/>
            <a:ext cx="113889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fi-FI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 kesehatan laki-laki lebih besar dari perempuan?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(H0: Male &lt;= Female ; H1 : Male &gt; Female )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id-ID" sz="2000" dirty="0">
                <a:solidFill>
                  <a:schemeClr val="accent5">
                    <a:lumMod val="50000"/>
                  </a:schemeClr>
                </a:solidFill>
                <a:latin typeface="Sora" panose="020B0604020202020204" charset="0"/>
                <a:cs typeface="Sora" panose="020B0604020202020204" charset="0"/>
              </a:rPr>
              <a:t>α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ora" panose="020B0604020202020204" charset="0"/>
                <a:cs typeface="Sora" panose="020B0604020202020204" charset="0"/>
              </a:rPr>
              <a:t> = 0.05 = 1.645 (t-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Sora" panose="020B0604020202020204" charset="0"/>
                <a:cs typeface="Sora" panose="020B0604020202020204" charset="0"/>
              </a:rPr>
              <a:t>kritis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ora" panose="020B0604020202020204" charset="0"/>
                <a:cs typeface="Sora" panose="020B0604020202020204" charset="0"/>
              </a:rPr>
              <a:t>)</a:t>
            </a:r>
            <a:endParaRPr sz="2000" dirty="0">
              <a:solidFill>
                <a:schemeClr val="accent5">
                  <a:lumMod val="50000"/>
                </a:schemeClr>
              </a:solidFill>
              <a:latin typeface="Sora" panose="020B0604020202020204" charset="0"/>
              <a:ea typeface="Sora"/>
              <a:cs typeface="Sora" panose="020B0604020202020204" charset="0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Result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○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Nilai t-Uji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1,647 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○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Jadi t-Uji &gt; t-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kritis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H0 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tolak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Uji H1 diterima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42ad2f6649_0_144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Conclusion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42ad2f6649_0_139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78" name="Google Shape;378;g142ad2f6649_0_139"/>
          <p:cNvSpPr txBox="1"/>
          <p:nvPr/>
        </p:nvSpPr>
        <p:spPr>
          <a:xfrm>
            <a:off x="401515" y="1584375"/>
            <a:ext cx="11388900" cy="6857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ora" panose="020B0604020202020204" charset="0"/>
              <a:buChar char="•"/>
              <a:tabLst>
                <a:tab pos="457200" algn="l"/>
              </a:tabLst>
            </a:pP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Pengguna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asuransi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rata-rata di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umur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39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tahun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dan male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memiliki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umur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lebih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besar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dari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pada female.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Sedangkan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BMI pada male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lebih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besar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dari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pada female. BMI yang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tinggi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ada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pada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perokok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, BMI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tinggi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dan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diketahui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dia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perokok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memiliki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tagihan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lebih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besar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yaitu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32050,23183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Usd</a:t>
            </a:r>
            <a:endParaRPr lang="en-US" sz="2000" dirty="0">
              <a:solidFill>
                <a:schemeClr val="accent5">
                  <a:lumMod val="50000"/>
                </a:schemeClr>
              </a:solidFill>
              <a:effectLst/>
              <a:latin typeface="Sora" panose="020B0604020202020204" charset="0"/>
              <a:ea typeface="Calibri" panose="020F0502020204030204" pitchFamily="34" charset="0"/>
              <a:cs typeface="Sora" panose="020B060402020202020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ora" panose="020B0604020202020204" charset="0"/>
              <a:buChar char="•"/>
              <a:tabLst>
                <a:tab pos="457200" algn="l"/>
              </a:tabLst>
            </a:pP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Pengguna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asuransi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tertinggi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di wilayah Southeast dan wilayah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tersebut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mempunyai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proporsi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lebih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tinggi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non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perokok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dari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pada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perokok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dan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penggunanya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rata-rata female. Di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karenakan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female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memiliki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tagihan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lebih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tinggi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dari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pada male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maka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wilayah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tersebut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mempunyai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tagihan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asuransi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yang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tinggi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ora" panose="020B0604020202020204" charset="0"/>
              <a:buChar char="•"/>
              <a:tabLst>
                <a:tab pos="457200" algn="l"/>
              </a:tabLst>
            </a:pP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Pengguna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yang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mendapatkan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tagihan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&gt; 16.7 K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ada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pada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pengguna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yang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diketahui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dia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perokok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 dan BMI &gt; 25 juga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perokok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ora" panose="020B0604020202020204" charset="0"/>
                <a:ea typeface="Calibri" panose="020F0502020204030204" pitchFamily="34" charset="0"/>
                <a:cs typeface="Sora" panose="020B0604020202020204" charset="0"/>
              </a:rPr>
              <a:t>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ora" panose="020B0604020202020204" charset="0"/>
              <a:buChar char="•"/>
              <a:tabLst>
                <a:tab pos="457200" algn="l"/>
              </a:tabLst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Korelasi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tertinggi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(+)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pada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0,787251,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sedangkan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korelasi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terendah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(-)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pada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-0,78725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Sora" panose="020B0604020202020204" charset="0"/>
              <a:ea typeface="Calibri" panose="020F0502020204030204" pitchFamily="34" charset="0"/>
              <a:cs typeface="Sora" panose="020B060402020202020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ora" panose="020B0604020202020204" charset="0"/>
              <a:buChar char="•"/>
              <a:tabLst>
                <a:tab pos="457200" algn="l"/>
              </a:tabLst>
            </a:pPr>
            <a:endParaRPr lang="en-US" sz="2000" dirty="0">
              <a:solidFill>
                <a:schemeClr val="accent5">
                  <a:lumMod val="50000"/>
                </a:schemeClr>
              </a:solidFill>
              <a:effectLst/>
              <a:latin typeface="Sora" panose="020B0604020202020204" charset="0"/>
              <a:ea typeface="Calibri" panose="020F0502020204030204" pitchFamily="34" charset="0"/>
              <a:cs typeface="Sora" panose="020B060402020202020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ora" panose="020B0604020202020204" charset="0"/>
              <a:buChar char="•"/>
              <a:tabLst>
                <a:tab pos="457200" algn="l"/>
              </a:tabLst>
            </a:pPr>
            <a:endParaRPr lang="en-ID" sz="2000" dirty="0">
              <a:solidFill>
                <a:schemeClr val="accent5">
                  <a:lumMod val="50000"/>
                </a:schemeClr>
              </a:solidFill>
              <a:effectLst/>
              <a:latin typeface="Sora" panose="020B0604020202020204" charset="0"/>
              <a:ea typeface="Calibri" panose="020F0502020204030204" pitchFamily="34" charset="0"/>
              <a:cs typeface="Sora" panose="020B0604020202020204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42ad2f6649_0_139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78" name="Google Shape;378;g142ad2f6649_0_139"/>
          <p:cNvSpPr txBox="1"/>
          <p:nvPr/>
        </p:nvSpPr>
        <p:spPr>
          <a:xfrm>
            <a:off x="401515" y="1584375"/>
            <a:ext cx="11388900" cy="1182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ora" panose="020B0604020202020204" charset="0"/>
              <a:buChar char="•"/>
              <a:tabLst>
                <a:tab pos="457200" algn="l"/>
              </a:tabLst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Hasil Uji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Hipotesis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disimpulkan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bahwa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tertinggi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pada gender male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&gt; 25 (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diketegorikan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overweight 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obesitas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)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serta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  <p:extLst>
      <p:ext uri="{BB962C8B-B14F-4D97-AF65-F5344CB8AC3E}">
        <p14:creationId xmlns:p14="http://schemas.microsoft.com/office/powerpoint/2010/main" val="30620365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451da43991_0_41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Notes</a:t>
            </a:r>
            <a:endParaRPr/>
          </a:p>
        </p:txBody>
      </p:sp>
      <p:sp>
        <p:nvSpPr>
          <p:cNvPr id="384" name="Google Shape;384;g1451da43991_0_41"/>
          <p:cNvSpPr txBox="1"/>
          <p:nvPr/>
        </p:nvSpPr>
        <p:spPr>
          <a:xfrm>
            <a:off x="401515" y="1584375"/>
            <a:ext cx="1138890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Bagaimana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perusahaan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menentukan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biaya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yaitu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biaya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tinggi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diberikan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seseorang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&gt; 25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karena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semakin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badan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tidak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ideal 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berpotensi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pada Kesehatan dan juga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sangat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berpengaruh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pembayaran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karena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tau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bahwa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merusak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kesehatan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5099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390" name="Google Shape;390;p2"/>
          <p:cNvSpPr txBox="1"/>
          <p:nvPr/>
        </p:nvSpPr>
        <p:spPr>
          <a:xfrm>
            <a:off x="401515" y="1584375"/>
            <a:ext cx="11388900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Materi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Pacmann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Probability II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PPT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Assistensi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Probability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Kompas.com (BMI)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/>
              <a:buChar char="•"/>
            </a:pPr>
            <a:endParaRPr sz="1400" b="0" i="0" u="none" strike="noStrike" cap="none" dirty="0">
              <a:solidFill>
                <a:srgbClr val="000000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10" name="Google Shape;210;p3"/>
          <p:cNvSpPr txBox="1"/>
          <p:nvPr/>
        </p:nvSpPr>
        <p:spPr>
          <a:xfrm>
            <a:off x="401515" y="1584375"/>
            <a:ext cx="1138890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kesehatan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masalah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perhatian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membutuhkan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perencanaan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masa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depan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harus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membayar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teratur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(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premi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)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perusahaan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tapi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perusahaan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tim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butuh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bantuan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menganalisis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premi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L="285750" indent="-285750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Kemudian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proyek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menunjukkan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tentang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biaya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daerah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timur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laut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barat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laut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tenggara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dan barat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Tujuan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analisis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membantu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perusahaan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menentukan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biaya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dibayar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secara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teratur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(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premi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) dan "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apa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menyebabkan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perberbedaan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biaya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?".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2ad2f6649_0_74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Dataset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2ad2f6649_0_79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222" name="Google Shape;222;g142ad2f6649_0_79"/>
          <p:cNvSpPr txBox="1"/>
          <p:nvPr/>
        </p:nvSpPr>
        <p:spPr>
          <a:xfrm>
            <a:off x="401515" y="1584375"/>
            <a:ext cx="11388900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Analysis use Ms. excel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The analysis use correlation :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Age : 18 – 64 years 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sex : Female or male.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BMI (Body Mass Index).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Smokers (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pasif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or active).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Regions : northeast, northwest, southeast, and southwest. 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Many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Childern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Charges for insurance.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And user data as many as 1338 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2ad2f6649_0_44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Descriptive Statistics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2ad2f6649_0_8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Mean of Age</a:t>
            </a:r>
            <a:endParaRPr dirty="0"/>
          </a:p>
        </p:txBody>
      </p:sp>
      <p:sp>
        <p:nvSpPr>
          <p:cNvPr id="234" name="Google Shape;234;g142ad2f6649_0_84"/>
          <p:cNvSpPr txBox="1"/>
          <p:nvPr/>
        </p:nvSpPr>
        <p:spPr>
          <a:xfrm>
            <a:off x="401515" y="1584375"/>
            <a:ext cx="113889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Pertanyaan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Berapa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Rata-rata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umur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?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Hasilnya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 Dari data 1338,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usia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kisaran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18-64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tahun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rata-rata: 39,2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sekitar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39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tahun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tahu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bahwa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usia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tersebut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masuk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sudah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menikah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tanggungan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anak-anak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mempengaruhi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42ad2f6649_0_89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 err="1"/>
              <a:t>Comperasion</a:t>
            </a:r>
            <a:r>
              <a:rPr lang="en-US" dirty="0"/>
              <a:t> Age of Mean Female and Male Smokers</a:t>
            </a:r>
            <a:endParaRPr dirty="0"/>
          </a:p>
        </p:txBody>
      </p:sp>
      <p:sp>
        <p:nvSpPr>
          <p:cNvPr id="240" name="Google Shape;240;g142ad2f6649_0_89"/>
          <p:cNvSpPr txBox="1"/>
          <p:nvPr/>
        </p:nvSpPr>
        <p:spPr>
          <a:xfrm>
            <a:off x="401515" y="1584375"/>
            <a:ext cx="113889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Pertanyaan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 </a:t>
            </a:r>
            <a:r>
              <a:rPr lang="fi-FI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Apakah rata rata umur perempuan dan laki-laki yang merokok sama? 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Jawaban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 38.4 ; Female : 38.6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(Female &gt; Male) 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terdapat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perbedaan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angka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0.2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1860</Words>
  <Application>Microsoft Office PowerPoint</Application>
  <PresentationFormat>Widescreen</PresentationFormat>
  <Paragraphs>250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Calibri</vt:lpstr>
      <vt:lpstr>Roboto Mono Light</vt:lpstr>
      <vt:lpstr>Roboto Mono</vt:lpstr>
      <vt:lpstr>Sora</vt:lpstr>
      <vt:lpstr>Montserrat Light</vt:lpstr>
      <vt:lpstr>Arial</vt:lpstr>
      <vt:lpstr>Roboto Mono Medium</vt:lpstr>
      <vt:lpstr>1_Office Theme</vt:lpstr>
      <vt:lpstr>Office Theme</vt:lpstr>
      <vt:lpstr>PowerPoint Presentation</vt:lpstr>
      <vt:lpstr>Outline</vt:lpstr>
      <vt:lpstr>Introduction</vt:lpstr>
      <vt:lpstr>Introduction</vt:lpstr>
      <vt:lpstr>Dataset</vt:lpstr>
      <vt:lpstr>Dataset</vt:lpstr>
      <vt:lpstr>Descriptive Statistics Analysis</vt:lpstr>
      <vt:lpstr>Mean of Age</vt:lpstr>
      <vt:lpstr>Comperasion Age of Mean Female and Male Smokers</vt:lpstr>
      <vt:lpstr>Comperasion of Sum BMI Female and Male </vt:lpstr>
      <vt:lpstr>Sum of BMI Smokers and Non Smokers</vt:lpstr>
      <vt:lpstr>Comperasion of Mean Charges Base on Smokers </vt:lpstr>
      <vt:lpstr>Analysis</vt:lpstr>
      <vt:lpstr>Categorical Variables Analysis</vt:lpstr>
      <vt:lpstr>Mean Charge of Gender</vt:lpstr>
      <vt:lpstr>Distribution probability of each regions</vt:lpstr>
      <vt:lpstr>Proporsi SUM of user insurance each</vt:lpstr>
      <vt:lpstr>Comperasion Proporsi of user Smoker and non smoker</vt:lpstr>
      <vt:lpstr>Probability of man and female is smoker</vt:lpstr>
      <vt:lpstr>Analysis</vt:lpstr>
      <vt:lpstr>Continuous Variables Analysis</vt:lpstr>
      <vt:lpstr>Probability smoker and BMI &lt; 25 = Charge &gt; 16.7 K</vt:lpstr>
      <vt:lpstr>Probability smoker and BMI &gt; 25 = Charge &gt; 16.7 K</vt:lpstr>
      <vt:lpstr>Probability Smokers &gt; Charges 16.7 K</vt:lpstr>
      <vt:lpstr>BMI &gt; 25 VS BMI &lt; 25</vt:lpstr>
      <vt:lpstr>Perokok VS Non perokok (BMI &gt; 25)</vt:lpstr>
      <vt:lpstr>Analysis</vt:lpstr>
      <vt:lpstr>Variables Correlation</vt:lpstr>
      <vt:lpstr>Correlation </vt:lpstr>
      <vt:lpstr>Correlation </vt:lpstr>
      <vt:lpstr>Hypothesis Testing</vt:lpstr>
      <vt:lpstr>Hipotesis Testing #1 and Answer</vt:lpstr>
      <vt:lpstr>Hipotesis Testing #2 and Answer</vt:lpstr>
      <vt:lpstr>Hypothesis Testing #3 and Answer</vt:lpstr>
      <vt:lpstr>Conclusion</vt:lpstr>
      <vt:lpstr>Conclusion</vt:lpstr>
      <vt:lpstr>Conclusion</vt:lpstr>
      <vt:lpstr>Notes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RIDO TRI PUTRA</dc:creator>
  <cp:lastModifiedBy>pompy mandis</cp:lastModifiedBy>
  <cp:revision>348</cp:revision>
  <dcterms:created xsi:type="dcterms:W3CDTF">2022-06-30T03:08:43Z</dcterms:created>
  <dcterms:modified xsi:type="dcterms:W3CDTF">2022-10-08T06:59:36Z</dcterms:modified>
</cp:coreProperties>
</file>