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Albert Sans Medium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Albert Sans SemiBold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Albert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Medium-bold.fntdata"/><Relationship Id="rId25" Type="http://schemas.openxmlformats.org/officeDocument/2006/relationships/font" Target="fonts/AlbertSansMedium-regular.fntdata"/><Relationship Id="rId28" Type="http://schemas.openxmlformats.org/officeDocument/2006/relationships/font" Target="fonts/AlbertSansMedium-boldItalic.fntdata"/><Relationship Id="rId27" Type="http://schemas.openxmlformats.org/officeDocument/2006/relationships/font" Target="fonts/Albert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bertSansSemiBold-bold.fntdata"/><Relationship Id="rId30" Type="http://schemas.openxmlformats.org/officeDocument/2006/relationships/font" Target="fonts/AlbertSan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AlbertSan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AlbertSansSemiBold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AlbertSans-bold.fntdata"/><Relationship Id="rId14" Type="http://schemas.openxmlformats.org/officeDocument/2006/relationships/slide" Target="slides/slide9.xml"/><Relationship Id="rId36" Type="http://schemas.openxmlformats.org/officeDocument/2006/relationships/font" Target="fonts/AlbertSans-regular.fntdata"/><Relationship Id="rId17" Type="http://schemas.openxmlformats.org/officeDocument/2006/relationships/slide" Target="slides/slide12.xml"/><Relationship Id="rId39" Type="http://schemas.openxmlformats.org/officeDocument/2006/relationships/font" Target="fonts/Albert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Albert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9862fc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9862fc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459e70b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459e70b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7c2667b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7c2667b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f52a00d0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f52a00d0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8d152111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8d152111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function – provide </a:t>
            </a:r>
            <a:r>
              <a:rPr lang="en"/>
              <a:t>convenience</a:t>
            </a:r>
            <a:r>
              <a:rPr lang="en"/>
              <a:t> for the booth helper when they want to search for a specific ticketID especially when dealing with large num of ticketID.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export </a:t>
            </a:r>
            <a:r>
              <a:rPr lang="en"/>
              <a:t>function</a:t>
            </a:r>
            <a:r>
              <a:rPr lang="en"/>
              <a:t> – admin to export and use the data for future analysis / reporting.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count – admin to see an overview of the volume of tickets in each column. Better manage their workload.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 – admin to check when the ticket first joined the queue.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Profanity filtering – detects and removes inappropriate words before submitting engraving 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 is the UI, which to make it more visually appealing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718d95c5d78a6d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718d95c5d78a6d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now able to debug and troubleshoot the errors we faced. And gain a deeper understanding of ReactJS and improving our ability to build dynamic and responsive user interface. We also enhanced our </a:t>
            </a:r>
            <a:r>
              <a:rPr lang="en"/>
              <a:t>proficiency</a:t>
            </a:r>
            <a:r>
              <a:rPr lang="en"/>
              <a:t> with SQL </a:t>
            </a:r>
            <a:r>
              <a:rPr lang="en"/>
              <a:t>statements for better database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learnt some backend/ database skills:</a:t>
            </a:r>
            <a:br>
              <a:rPr lang="en"/>
            </a:br>
            <a:r>
              <a:rPr lang="en"/>
              <a:t>- such as fetching and handling data from the APIs, integrating real time data into our application. And also learn more about the using a serverless compute service such as AWS Lambda.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skills:</a:t>
            </a:r>
            <a:br>
              <a:rPr lang="en"/>
            </a:br>
            <a:r>
              <a:rPr lang="en"/>
              <a:t>- time management – ensure we complete it within the timeframe.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adaptability – the coding language was foreign to us and we had to learn a new language.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problem solving – had to debug and solve the errors faced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pair programming – fostered better communication and innovative ideas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f52a00d0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df52a00d0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cbd03e6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cbd03e6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f52a00d0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f52a00d0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459e70b7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459e70b7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Our project focuses on improving the visitor experience during the campus Open House by leveraging innovative technology. We are developing a mobile-friendly application that allows visitors to easily participate in different activities through an intuitive digital interface. Additionally, the app helps booth helpers efficiently manage the queue system, ensuring a seamless experience for both visitors and booth helper.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718d95c5d78a6d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718d95c5d78a6d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– </a:t>
            </a:r>
            <a:r>
              <a:rPr lang="en"/>
              <a:t>real time updating from the backend and frontend of the website.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459e70b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459e70b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f9e629e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f9e629e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8898af3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8898af3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f52a00d0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f52a00d0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850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1284000" y="1744025"/>
            <a:ext cx="6576000" cy="1393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1284000" y="3255175"/>
            <a:ext cx="65760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2" type="title"/>
          </p:nvPr>
        </p:nvSpPr>
        <p:spPr>
          <a:xfrm>
            <a:off x="813050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715100" y="21539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3" type="title"/>
          </p:nvPr>
        </p:nvSpPr>
        <p:spPr>
          <a:xfrm>
            <a:off x="33522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4" type="subTitle"/>
          </p:nvPr>
        </p:nvSpPr>
        <p:spPr>
          <a:xfrm>
            <a:off x="3254288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5" type="title"/>
          </p:nvPr>
        </p:nvSpPr>
        <p:spPr>
          <a:xfrm>
            <a:off x="80498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6" type="subTitle"/>
          </p:nvPr>
        </p:nvSpPr>
        <p:spPr>
          <a:xfrm>
            <a:off x="7191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7" type="title"/>
          </p:nvPr>
        </p:nvSpPr>
        <p:spPr>
          <a:xfrm>
            <a:off x="33476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3258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9" type="subTitle"/>
          </p:nvPr>
        </p:nvSpPr>
        <p:spPr>
          <a:xfrm>
            <a:off x="141035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3" type="subTitle"/>
          </p:nvPr>
        </p:nvSpPr>
        <p:spPr>
          <a:xfrm>
            <a:off x="3950738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4" type="subTitle"/>
          </p:nvPr>
        </p:nvSpPr>
        <p:spPr>
          <a:xfrm>
            <a:off x="14057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5" type="subTitle"/>
          </p:nvPr>
        </p:nvSpPr>
        <p:spPr>
          <a:xfrm>
            <a:off x="39449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6" type="title"/>
          </p:nvPr>
        </p:nvSpPr>
        <p:spPr>
          <a:xfrm>
            <a:off x="5891438" y="1559125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7" type="subTitle"/>
          </p:nvPr>
        </p:nvSpPr>
        <p:spPr>
          <a:xfrm>
            <a:off x="5799900" y="2152525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8" type="title"/>
          </p:nvPr>
        </p:nvSpPr>
        <p:spPr>
          <a:xfrm>
            <a:off x="5886838" y="3090200"/>
            <a:ext cx="597300" cy="59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9" type="subTitle"/>
          </p:nvPr>
        </p:nvSpPr>
        <p:spPr>
          <a:xfrm>
            <a:off x="5796363" y="3673250"/>
            <a:ext cx="2538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20" type="subTitle"/>
          </p:nvPr>
        </p:nvSpPr>
        <p:spPr>
          <a:xfrm>
            <a:off x="6488200" y="1559125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1" type="subTitle"/>
          </p:nvPr>
        </p:nvSpPr>
        <p:spPr>
          <a:xfrm>
            <a:off x="6484138" y="3090200"/>
            <a:ext cx="19407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>
            <a:off x="959850" y="-22675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831947" y="129996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 rot="654462">
            <a:off x="6471773" y="3274495"/>
            <a:ext cx="2430409" cy="2224834"/>
          </a:xfrm>
          <a:prstGeom prst="arc">
            <a:avLst>
              <a:gd fmla="val 18943264" name="adj1"/>
              <a:gd fmla="val 236312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flipH="1" rot="2838442">
            <a:off x="8518935" y="3605472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flipH="1" rot="10800000">
            <a:off x="295277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flipH="1" rot="10800000">
            <a:off x="447676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295275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0000" y="1433675"/>
            <a:ext cx="3489300" cy="12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0000" y="2632525"/>
            <a:ext cx="26553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1" name="Google Shape;101;p15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939600" y="1654663"/>
            <a:ext cx="34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939600" y="2454638"/>
            <a:ext cx="34893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6" name="Google Shape;106;p16"/>
          <p:cNvSpPr/>
          <p:nvPr/>
        </p:nvSpPr>
        <p:spPr>
          <a:xfrm flipH="1" rot="5400000">
            <a:off x="-4357104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 rot="5400000">
            <a:off x="573550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68650" y="1261275"/>
            <a:ext cx="3559500" cy="17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68650" y="3064725"/>
            <a:ext cx="3559500" cy="1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11" name="Google Shape;111;p17"/>
          <p:cNvSpPr/>
          <p:nvPr>
            <p:ph idx="2" type="pic"/>
          </p:nvPr>
        </p:nvSpPr>
        <p:spPr>
          <a:xfrm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8452603" y="4532131"/>
            <a:ext cx="176700" cy="177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6050850" y="539500"/>
            <a:ext cx="240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6050850" y="1799350"/>
            <a:ext cx="24021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8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/>
          <p:nvPr>
            <p:ph idx="4" type="pic"/>
          </p:nvPr>
        </p:nvSpPr>
        <p:spPr>
          <a:xfrm flipH="1">
            <a:off x="3671776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15100" y="3210625"/>
            <a:ext cx="6227700" cy="531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15100" y="1230325"/>
            <a:ext cx="62277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9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810925" y="1527350"/>
            <a:ext cx="47829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2810925" y="3177600"/>
            <a:ext cx="4782900" cy="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2810929" y="1977900"/>
            <a:ext cx="47829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2810929" y="3628200"/>
            <a:ext cx="47829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✦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720000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2" type="subTitle"/>
          </p:nvPr>
        </p:nvSpPr>
        <p:spPr>
          <a:xfrm>
            <a:off x="720000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3" type="subTitle"/>
          </p:nvPr>
        </p:nvSpPr>
        <p:spPr>
          <a:xfrm>
            <a:off x="3306355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4" type="subTitle"/>
          </p:nvPr>
        </p:nvSpPr>
        <p:spPr>
          <a:xfrm>
            <a:off x="5892709" y="3108463"/>
            <a:ext cx="2531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5" type="subTitle"/>
          </p:nvPr>
        </p:nvSpPr>
        <p:spPr>
          <a:xfrm>
            <a:off x="3306355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6" type="subTitle"/>
          </p:nvPr>
        </p:nvSpPr>
        <p:spPr>
          <a:xfrm>
            <a:off x="5892709" y="2669863"/>
            <a:ext cx="2531400" cy="48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41" name="Google Shape;141;p21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1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3277700" y="1357475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2" type="subTitle"/>
          </p:nvPr>
        </p:nvSpPr>
        <p:spPr>
          <a:xfrm>
            <a:off x="3277700" y="2500972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3" type="subTitle"/>
          </p:nvPr>
        </p:nvSpPr>
        <p:spPr>
          <a:xfrm>
            <a:off x="3277700" y="3644468"/>
            <a:ext cx="40461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4" type="subTitle"/>
          </p:nvPr>
        </p:nvSpPr>
        <p:spPr>
          <a:xfrm>
            <a:off x="3277700" y="18016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5" type="subTitle"/>
          </p:nvPr>
        </p:nvSpPr>
        <p:spPr>
          <a:xfrm>
            <a:off x="3277700" y="29451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6" type="subTitle"/>
          </p:nvPr>
        </p:nvSpPr>
        <p:spPr>
          <a:xfrm>
            <a:off x="3277700" y="4088650"/>
            <a:ext cx="40461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2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1776475" y="1371401"/>
            <a:ext cx="4515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2" type="subTitle"/>
          </p:nvPr>
        </p:nvSpPr>
        <p:spPr>
          <a:xfrm>
            <a:off x="1776475" y="855400"/>
            <a:ext cx="4515300" cy="516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3" type="subTitle"/>
          </p:nvPr>
        </p:nvSpPr>
        <p:spPr>
          <a:xfrm>
            <a:off x="1776475" y="2646001"/>
            <a:ext cx="4515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4" type="subTitle"/>
          </p:nvPr>
        </p:nvSpPr>
        <p:spPr>
          <a:xfrm>
            <a:off x="1776475" y="2130000"/>
            <a:ext cx="4515300" cy="516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5" type="subTitle"/>
          </p:nvPr>
        </p:nvSpPr>
        <p:spPr>
          <a:xfrm>
            <a:off x="1776475" y="3920600"/>
            <a:ext cx="45153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6" type="subTitle"/>
          </p:nvPr>
        </p:nvSpPr>
        <p:spPr>
          <a:xfrm>
            <a:off x="1776475" y="3404598"/>
            <a:ext cx="4515300" cy="516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Medium"/>
              <a:buNone/>
              <a:defRPr sz="24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1946871" y="1736175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1946850" y="2165325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3" type="subTitle"/>
          </p:nvPr>
        </p:nvSpPr>
        <p:spPr>
          <a:xfrm>
            <a:off x="5673076" y="2165325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1946850" y="3682100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5" type="subTitle"/>
          </p:nvPr>
        </p:nvSpPr>
        <p:spPr>
          <a:xfrm>
            <a:off x="5673076" y="3682100"/>
            <a:ext cx="204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1946925" y="3252950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7" type="subTitle"/>
          </p:nvPr>
        </p:nvSpPr>
        <p:spPr>
          <a:xfrm>
            <a:off x="5673078" y="1736175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idx="8" type="subTitle"/>
          </p:nvPr>
        </p:nvSpPr>
        <p:spPr>
          <a:xfrm>
            <a:off x="5673078" y="3252950"/>
            <a:ext cx="2042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75" name="Google Shape;175;p24"/>
          <p:cNvSpPr/>
          <p:nvPr/>
        </p:nvSpPr>
        <p:spPr>
          <a:xfrm rot="-5400000">
            <a:off x="-44294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-5400000">
            <a:off x="415421" y="470000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 rot="-5400000">
            <a:off x="6349125" y="1133175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 rot="-5400000">
            <a:off x="8556971" y="327753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13892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2" type="subTitle"/>
          </p:nvPr>
        </p:nvSpPr>
        <p:spPr>
          <a:xfrm>
            <a:off x="39561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3" type="subTitle"/>
          </p:nvPr>
        </p:nvSpPr>
        <p:spPr>
          <a:xfrm>
            <a:off x="6523000" y="2148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4" type="subTitle"/>
          </p:nvPr>
        </p:nvSpPr>
        <p:spPr>
          <a:xfrm>
            <a:off x="13892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5" type="subTitle"/>
          </p:nvPr>
        </p:nvSpPr>
        <p:spPr>
          <a:xfrm>
            <a:off x="39561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6" type="subTitle"/>
          </p:nvPr>
        </p:nvSpPr>
        <p:spPr>
          <a:xfrm>
            <a:off x="6523000" y="352617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7" type="subTitle"/>
          </p:nvPr>
        </p:nvSpPr>
        <p:spPr>
          <a:xfrm>
            <a:off x="13892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8" type="subTitle"/>
          </p:nvPr>
        </p:nvSpPr>
        <p:spPr>
          <a:xfrm>
            <a:off x="395610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9" type="subTitle"/>
          </p:nvPr>
        </p:nvSpPr>
        <p:spPr>
          <a:xfrm>
            <a:off x="6520750" y="1729025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3" type="subTitle"/>
          </p:nvPr>
        </p:nvSpPr>
        <p:spPr>
          <a:xfrm>
            <a:off x="13892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4" type="subTitle"/>
          </p:nvPr>
        </p:nvSpPr>
        <p:spPr>
          <a:xfrm>
            <a:off x="395610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5" type="subTitle"/>
          </p:nvPr>
        </p:nvSpPr>
        <p:spPr>
          <a:xfrm>
            <a:off x="6520750" y="3107174"/>
            <a:ext cx="19059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3" name="Google Shape;193;p25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hasCustomPrompt="1" type="title"/>
          </p:nvPr>
        </p:nvSpPr>
        <p:spPr>
          <a:xfrm>
            <a:off x="3429416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 flipH="1">
            <a:off x="3431700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198" name="Google Shape;198;p26"/>
          <p:cNvSpPr txBox="1"/>
          <p:nvPr>
            <p:ph hasCustomPrompt="1" idx="2" type="title"/>
          </p:nvPr>
        </p:nvSpPr>
        <p:spPr>
          <a:xfrm>
            <a:off x="717725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99" name="Google Shape;199;p26"/>
          <p:cNvSpPr txBox="1"/>
          <p:nvPr>
            <p:ph idx="3" type="subTitle"/>
          </p:nvPr>
        </p:nvSpPr>
        <p:spPr>
          <a:xfrm flipH="1">
            <a:off x="717718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hasCustomPrompt="1" idx="4" type="title"/>
          </p:nvPr>
        </p:nvSpPr>
        <p:spPr>
          <a:xfrm>
            <a:off x="6145677" y="1978339"/>
            <a:ext cx="2280600" cy="800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1" name="Google Shape;201;p26"/>
          <p:cNvSpPr txBox="1"/>
          <p:nvPr>
            <p:ph idx="5" type="subTitle"/>
          </p:nvPr>
        </p:nvSpPr>
        <p:spPr>
          <a:xfrm flipH="1">
            <a:off x="6145687" y="2886325"/>
            <a:ext cx="2280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717725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7" type="subTitle"/>
          </p:nvPr>
        </p:nvSpPr>
        <p:spPr>
          <a:xfrm>
            <a:off x="3431700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8" type="subTitle"/>
          </p:nvPr>
        </p:nvSpPr>
        <p:spPr>
          <a:xfrm>
            <a:off x="6143375" y="3159150"/>
            <a:ext cx="22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6"/>
          <p:cNvSpPr/>
          <p:nvPr/>
        </p:nvSpPr>
        <p:spPr>
          <a:xfrm flipH="1" rot="10800000">
            <a:off x="-653475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 flipH="1" rot="10567992">
            <a:off x="540846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 flipH="1">
            <a:off x="192346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715100" y="665375"/>
            <a:ext cx="40056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" name="Google Shape;210;p27"/>
          <p:cNvSpPr txBox="1"/>
          <p:nvPr>
            <p:ph idx="1" type="subTitle"/>
          </p:nvPr>
        </p:nvSpPr>
        <p:spPr>
          <a:xfrm>
            <a:off x="715100" y="1607375"/>
            <a:ext cx="40056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/>
        </p:nvSpPr>
        <p:spPr>
          <a:xfrm>
            <a:off x="715100" y="3754400"/>
            <a:ext cx="39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including icons by 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dk1"/>
              </a:solidFill>
              <a:highlight>
                <a:srgbClr val="DFDEFC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-804930">
            <a:off x="3666097" y="266076"/>
            <a:ext cx="5574305" cy="3295020"/>
          </a:xfrm>
          <a:prstGeom prst="arc">
            <a:avLst>
              <a:gd fmla="val 16057500" name="adj1"/>
              <a:gd fmla="val 5515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 flipH="1" rot="10800000">
            <a:off x="476902" y="46943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flipH="1" rot="10800000">
            <a:off x="629301" y="46085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 rot="-2254707">
            <a:off x="-4148942" y="-1447448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 rot="-2254707">
            <a:off x="6325708" y="3760577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/>
          <p:nvPr/>
        </p:nvSpPr>
        <p:spPr>
          <a:xfrm flipH="1">
            <a:off x="-243963" y="-245773"/>
            <a:ext cx="855913" cy="2600230"/>
          </a:xfrm>
          <a:custGeom>
            <a:rect b="b" l="l" r="r" t="t"/>
            <a:pathLst>
              <a:path extrusionOk="0" h="51697" w="17017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 flipH="1">
            <a:off x="8071540" y="-278604"/>
            <a:ext cx="1383960" cy="932103"/>
          </a:xfrm>
          <a:custGeom>
            <a:rect b="b" l="l" r="r" t="t"/>
            <a:pathLst>
              <a:path extrusionOk="0" h="15587" w="31345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 flipH="1">
            <a:off x="7717305" y="-93375"/>
            <a:ext cx="1730072" cy="2044587"/>
          </a:xfrm>
          <a:custGeom>
            <a:rect b="b" l="l" r="r" t="t"/>
            <a:pathLst>
              <a:path extrusionOk="0" h="46310" w="39184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27475"/>
            <a:ext cx="77040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-658375" y="87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rot="232008">
            <a:off x="535946" y="725651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 rot="10800000">
            <a:off x="8510156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-10567992">
            <a:off x="8429640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 rot="10800000">
            <a:off x="166252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flipH="1" rot="10800000">
            <a:off x="318651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5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 rot="10800000">
            <a:off x="8825348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8739549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78800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Google Shape;44;p6"/>
          <p:cNvSpPr/>
          <p:nvPr/>
        </p:nvSpPr>
        <p:spPr>
          <a:xfrm rot="10800000">
            <a:off x="187881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rot="-10567992">
            <a:off x="107365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>
            <p:ph idx="2" type="pic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301300" y="1536450"/>
            <a:ext cx="45414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301300" y="2517775"/>
            <a:ext cx="4541400" cy="97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924600" y="698700"/>
            <a:ext cx="7294800" cy="3746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026700" y="4465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026700" y="4128725"/>
            <a:ext cx="30906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13225" y="535000"/>
            <a:ext cx="3325500" cy="1024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875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 rot="2260023">
            <a:off x="2241254" y="-402920"/>
            <a:ext cx="4502416" cy="584919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type="ctrTitle"/>
          </p:nvPr>
        </p:nvSpPr>
        <p:spPr>
          <a:xfrm>
            <a:off x="1278975" y="695750"/>
            <a:ext cx="6797400" cy="29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Week 12 – </a:t>
            </a:r>
            <a:endParaRPr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Final </a:t>
            </a:r>
            <a:r>
              <a:rPr lang="en" sz="6600"/>
              <a:t>Presentation</a:t>
            </a:r>
            <a:endParaRPr sz="3800"/>
          </a:p>
        </p:txBody>
      </p:sp>
      <p:sp>
        <p:nvSpPr>
          <p:cNvPr id="234" name="Google Shape;234;p31"/>
          <p:cNvSpPr/>
          <p:nvPr/>
        </p:nvSpPr>
        <p:spPr>
          <a:xfrm rot="-428975">
            <a:off x="1955424" y="3663395"/>
            <a:ext cx="173549" cy="173549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 rot="-1124341">
            <a:off x="6652921" y="729319"/>
            <a:ext cx="250266" cy="250266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102450" y="3653275"/>
            <a:ext cx="2939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 Medium"/>
                <a:ea typeface="Albert Sans Medium"/>
                <a:cs typeface="Albert Sans Medium"/>
                <a:sym typeface="Albert Sans Medium"/>
              </a:rPr>
              <a:t>By:</a:t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0292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Dennis Tan Yong Jung – 221726Z</a:t>
            </a:r>
            <a:endParaRPr sz="1300">
              <a:solidFill>
                <a:srgbClr val="30292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0292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Teo Xue Ling Sharlene – 221429U</a:t>
            </a:r>
            <a:endParaRPr sz="1300">
              <a:solidFill>
                <a:srgbClr val="30292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24" name="Google Shape;324;p40"/>
          <p:cNvSpPr txBox="1"/>
          <p:nvPr/>
        </p:nvSpPr>
        <p:spPr>
          <a:xfrm>
            <a:off x="990600" y="1286350"/>
            <a:ext cx="71628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926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rPr>
              <a:t>Features that we have coded:</a:t>
            </a:r>
            <a:endParaRPr>
              <a:solidFill>
                <a:srgbClr val="302926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 Medium"/>
              <a:buChar char="●"/>
            </a:pPr>
            <a:r>
              <a:rPr lang="en">
                <a:solidFill>
                  <a:srgbClr val="30292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QR Scanner </a:t>
            </a:r>
            <a:endParaRPr>
              <a:solidFill>
                <a:srgbClr val="30292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Scan user ID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Engraving Selection 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 Medium"/>
              <a:buChar char="●"/>
            </a:pPr>
            <a:r>
              <a:rPr lang="en">
                <a:solidFill>
                  <a:srgbClr val="30292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Engraving Selection </a:t>
            </a:r>
            <a:endParaRPr>
              <a:solidFill>
                <a:srgbClr val="30292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Profanity Filtering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Luggage tag customisation 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 Medium"/>
              <a:buChar char="●"/>
            </a:pPr>
            <a:r>
              <a:rPr lang="en">
                <a:solidFill>
                  <a:srgbClr val="30292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Queue Management System</a:t>
            </a:r>
            <a:endParaRPr>
              <a:solidFill>
                <a:srgbClr val="30292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Multiple Queues (Queues, Engraving, Pending Collection and Collected)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Search function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CSV Export Function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Sub-tabs in “Collected” Queue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30" name="Google Shape;330;p41"/>
          <p:cNvSpPr txBox="1"/>
          <p:nvPr/>
        </p:nvSpPr>
        <p:spPr>
          <a:xfrm>
            <a:off x="990600" y="1446000"/>
            <a:ext cx="71628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926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rPr>
              <a:t>Challenges:</a:t>
            </a:r>
            <a:endParaRPr>
              <a:solidFill>
                <a:srgbClr val="302926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Unable to connect to websocket due to inexperience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UX/ UI issues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Queue was not able to show more than 4 ticketId originally 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Hard to go back to the queue when in the engravingSelection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Large quantities of data in the Collected queues after each day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Hard to tell which ticketId was what colour of luggage tag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Hard to locate where each ticketId was in the queue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No way to tell what is the error when moving to wrong queues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1" name="Google Shape;331;p41"/>
          <p:cNvSpPr/>
          <p:nvPr/>
        </p:nvSpPr>
        <p:spPr>
          <a:xfrm rot="2379046">
            <a:off x="4131152" y="1953420"/>
            <a:ext cx="5913904" cy="3407227"/>
          </a:xfrm>
          <a:prstGeom prst="arc">
            <a:avLst>
              <a:gd fmla="val 14291272" name="adj1"/>
              <a:gd fmla="val 349513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rot="-3715651">
            <a:off x="7206436" y="1675934"/>
            <a:ext cx="173400" cy="173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/>
          <p:nvPr/>
        </p:nvSpPr>
        <p:spPr>
          <a:xfrm rot="-3503550">
            <a:off x="7774874" y="111715"/>
            <a:ext cx="174013" cy="174013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2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made</a:t>
            </a:r>
            <a:endParaRPr/>
          </a:p>
        </p:txBody>
      </p:sp>
      <p:sp>
        <p:nvSpPr>
          <p:cNvPr id="339" name="Google Shape;339;p42"/>
          <p:cNvSpPr txBox="1"/>
          <p:nvPr>
            <p:ph idx="2" type="title"/>
          </p:nvPr>
        </p:nvSpPr>
        <p:spPr>
          <a:xfrm>
            <a:off x="715100" y="1990600"/>
            <a:ext cx="12366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made</a:t>
            </a:r>
            <a:endParaRPr/>
          </a:p>
        </p:txBody>
      </p:sp>
      <p:sp>
        <p:nvSpPr>
          <p:cNvPr id="345" name="Google Shape;345;p43"/>
          <p:cNvSpPr txBox="1"/>
          <p:nvPr/>
        </p:nvSpPr>
        <p:spPr>
          <a:xfrm>
            <a:off x="990600" y="1338850"/>
            <a:ext cx="71628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2926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rPr>
              <a:t>Improvements:</a:t>
            </a:r>
            <a:endParaRPr>
              <a:solidFill>
                <a:srgbClr val="302926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Search ticket id function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CSV Export function 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Have a report of what was engraved and timing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Show total number of tickets in each queue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Timestamp in the ticket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FIlter out </a:t>
            </a: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profanity</a:t>
            </a: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 languages 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Show all/ today button for the “Collected” column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Added vertical lines to visually divide each queue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Added a back button from the engravingSelection to back to the queue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Visually change the background of each ticketId in the queue to </a:t>
            </a: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reflect</a:t>
            </a: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 the colour of the luggage tag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4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  <a:latin typeface="Albert Sans"/>
                <a:ea typeface="Albert Sans"/>
                <a:cs typeface="Albert Sans"/>
                <a:sym typeface="Albert Sans"/>
              </a:rPr>
              <a:t>Added specific error messages for the various queues</a:t>
            </a:r>
            <a:endParaRPr>
              <a:solidFill>
                <a:srgbClr val="302926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030875" y="1264551"/>
            <a:ext cx="77040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02926"/>
                </a:solidFill>
              </a:rPr>
              <a:t>What we have learned:</a:t>
            </a:r>
            <a:endParaRPr b="1" sz="1400">
              <a:solidFill>
                <a:srgbClr val="30292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</a:rPr>
              <a:t>Learned how to troubleshoot issues </a:t>
            </a:r>
            <a:endParaRPr>
              <a:solidFill>
                <a:srgbClr val="30292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</a:rPr>
              <a:t>Learned importance of UI and the designing</a:t>
            </a:r>
            <a:endParaRPr>
              <a:solidFill>
                <a:srgbClr val="30292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</a:rPr>
              <a:t>Learned more in depth in:</a:t>
            </a:r>
            <a:endParaRPr>
              <a:solidFill>
                <a:srgbClr val="30292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</a:rPr>
              <a:t>ReactJS</a:t>
            </a:r>
            <a:endParaRPr>
              <a:solidFill>
                <a:srgbClr val="30292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</a:rPr>
              <a:t>SQL Statements </a:t>
            </a:r>
            <a:endParaRPr>
              <a:solidFill>
                <a:srgbClr val="30292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302926"/>
                </a:solidFill>
              </a:rPr>
              <a:t>Learned about Backend/ Database Skills:</a:t>
            </a:r>
            <a:endParaRPr>
              <a:solidFill>
                <a:srgbClr val="30292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Nunito"/>
              <a:buChar char="○"/>
            </a:pPr>
            <a:r>
              <a:rPr lang="en">
                <a:solidFill>
                  <a:srgbClr val="302926"/>
                </a:solidFill>
              </a:rPr>
              <a:t>Fetching and handling data from APIs</a:t>
            </a:r>
            <a:endParaRPr>
              <a:solidFill>
                <a:srgbClr val="30292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Nunito"/>
              <a:buChar char="○"/>
            </a:pPr>
            <a:r>
              <a:rPr lang="en">
                <a:solidFill>
                  <a:srgbClr val="302926"/>
                </a:solidFill>
              </a:rPr>
              <a:t>AWS Lambda &amp; Websocket </a:t>
            </a:r>
            <a:endParaRPr>
              <a:solidFill>
                <a:srgbClr val="302926"/>
              </a:solidFill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29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02926"/>
                </a:solidFill>
              </a:rPr>
              <a:t>Soft Skills:</a:t>
            </a:r>
            <a:endParaRPr b="1" sz="1400">
              <a:solidFill>
                <a:srgbClr val="30292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302926"/>
                </a:solidFill>
              </a:rPr>
              <a:t>TIme Management Skills</a:t>
            </a:r>
            <a:endParaRPr>
              <a:solidFill>
                <a:srgbClr val="30292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302926"/>
                </a:solidFill>
              </a:rPr>
              <a:t>Adaptability</a:t>
            </a:r>
            <a:endParaRPr>
              <a:solidFill>
                <a:srgbClr val="30292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Nunito"/>
              <a:buChar char="●"/>
            </a:pPr>
            <a:r>
              <a:rPr lang="en">
                <a:solidFill>
                  <a:srgbClr val="302926"/>
                </a:solidFill>
              </a:rPr>
              <a:t>Problem solving </a:t>
            </a:r>
            <a:endParaRPr>
              <a:solidFill>
                <a:srgbClr val="302926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Albert Sans"/>
              <a:buChar char="●"/>
            </a:pPr>
            <a:r>
              <a:rPr lang="en">
                <a:solidFill>
                  <a:srgbClr val="302926"/>
                </a:solidFill>
              </a:rPr>
              <a:t>Pair Programming:</a:t>
            </a:r>
            <a:endParaRPr>
              <a:solidFill>
                <a:srgbClr val="30292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2926"/>
              </a:buClr>
              <a:buSzPts val="1200"/>
              <a:buFont typeface="Albert Sans"/>
              <a:buChar char="○"/>
            </a:pPr>
            <a:r>
              <a:rPr lang="en">
                <a:solidFill>
                  <a:srgbClr val="302926"/>
                </a:solidFill>
              </a:rPr>
              <a:t>Have more ideas when brainstorming</a:t>
            </a:r>
            <a:endParaRPr>
              <a:solidFill>
                <a:srgbClr val="30292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57" name="Google Shape;357;p45"/>
          <p:cNvSpPr/>
          <p:nvPr/>
        </p:nvSpPr>
        <p:spPr>
          <a:xfrm>
            <a:off x="1158150" y="901725"/>
            <a:ext cx="6827700" cy="3137100"/>
          </a:xfrm>
          <a:prstGeom prst="arc">
            <a:avLst>
              <a:gd fmla="val 11863632" name="adj1"/>
              <a:gd fmla="val 2058929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 rot="10800000">
            <a:off x="1158150" y="1104675"/>
            <a:ext cx="6827700" cy="3137100"/>
          </a:xfrm>
          <a:prstGeom prst="arc">
            <a:avLst>
              <a:gd fmla="val 11863632" name="adj1"/>
              <a:gd fmla="val 2058929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/>
          <p:nvPr/>
        </p:nvSpPr>
        <p:spPr>
          <a:xfrm rot="-2380739">
            <a:off x="7341129" y="3435520"/>
            <a:ext cx="173849" cy="173849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"/>
          <p:cNvSpPr/>
          <p:nvPr/>
        </p:nvSpPr>
        <p:spPr>
          <a:xfrm rot="-2347356">
            <a:off x="1623776" y="1537392"/>
            <a:ext cx="174014" cy="1740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9" type="subTitle"/>
          </p:nvPr>
        </p:nvSpPr>
        <p:spPr>
          <a:xfrm>
            <a:off x="1668800" y="1629575"/>
            <a:ext cx="1940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242" name="Google Shape;242;p32"/>
          <p:cNvSpPr txBox="1"/>
          <p:nvPr>
            <p:ph idx="13" type="subTitle"/>
          </p:nvPr>
        </p:nvSpPr>
        <p:spPr>
          <a:xfrm>
            <a:off x="5841488" y="1629575"/>
            <a:ext cx="1940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243" name="Google Shape;243;p32"/>
          <p:cNvSpPr txBox="1"/>
          <p:nvPr>
            <p:ph idx="14" type="subTitle"/>
          </p:nvPr>
        </p:nvSpPr>
        <p:spPr>
          <a:xfrm>
            <a:off x="5859102" y="3195875"/>
            <a:ext cx="2213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made</a:t>
            </a:r>
            <a:endParaRPr/>
          </a:p>
        </p:txBody>
      </p:sp>
      <p:sp>
        <p:nvSpPr>
          <p:cNvPr id="244" name="Google Shape;244;p32"/>
          <p:cNvSpPr txBox="1"/>
          <p:nvPr>
            <p:ph idx="2" type="title"/>
          </p:nvPr>
        </p:nvSpPr>
        <p:spPr>
          <a:xfrm>
            <a:off x="1071500" y="1629575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5" name="Google Shape;245;p32"/>
          <p:cNvSpPr txBox="1"/>
          <p:nvPr>
            <p:ph idx="3" type="title"/>
          </p:nvPr>
        </p:nvSpPr>
        <p:spPr>
          <a:xfrm>
            <a:off x="5242988" y="1629575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6" name="Google Shape;246;p32"/>
          <p:cNvSpPr txBox="1"/>
          <p:nvPr>
            <p:ph idx="5" type="title"/>
          </p:nvPr>
        </p:nvSpPr>
        <p:spPr>
          <a:xfrm>
            <a:off x="5258338" y="3195875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8" name="Google Shape;248;p32"/>
          <p:cNvSpPr txBox="1"/>
          <p:nvPr>
            <p:ph idx="16" type="title"/>
          </p:nvPr>
        </p:nvSpPr>
        <p:spPr>
          <a:xfrm>
            <a:off x="1071488" y="3195875"/>
            <a:ext cx="597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2"/>
          <p:cNvSpPr txBox="1"/>
          <p:nvPr>
            <p:ph idx="20" type="subTitle"/>
          </p:nvPr>
        </p:nvSpPr>
        <p:spPr>
          <a:xfrm>
            <a:off x="1668250" y="3195875"/>
            <a:ext cx="2462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Challenges Faced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621175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255" name="Google Shape;255;p33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 rot="7104007">
            <a:off x="6890179" y="-1651021"/>
            <a:ext cx="3397838" cy="3397838"/>
          </a:xfrm>
          <a:prstGeom prst="arc">
            <a:avLst>
              <a:gd fmla="val 16200000" name="adj1"/>
              <a:gd fmla="val 211871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 rot="-9147592">
            <a:off x="6414495" y="-1129156"/>
            <a:ext cx="3397929" cy="3397929"/>
          </a:xfrm>
          <a:prstGeom prst="arc">
            <a:avLst>
              <a:gd fmla="val 16200000" name="adj1"/>
              <a:gd fmla="val 53263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 rot="-3800792">
            <a:off x="7303595" y="2020361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 rot="-3800792">
            <a:off x="7824720" y="1513686"/>
            <a:ext cx="173877" cy="173877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752300" y="1223550"/>
            <a:ext cx="5639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265" name="Google Shape;265;p34"/>
          <p:cNvSpPr txBox="1"/>
          <p:nvPr>
            <p:ph idx="1" type="subTitle"/>
          </p:nvPr>
        </p:nvSpPr>
        <p:spPr>
          <a:xfrm>
            <a:off x="1876950" y="2192800"/>
            <a:ext cx="53901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The project aims to enhance the visitor experience during the campus Open House event by integrating innovative technology solutions. </a:t>
            </a:r>
            <a:endParaRPr sz="13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This mobile-friendly application will allow visitors to participate in various activities via a user-friendly digital interface. It will also enable booth helpers to effectively manage the queue system while visitors engage in their activities.</a:t>
            </a:r>
            <a:endParaRPr sz="13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6" name="Google Shape;266;p34"/>
          <p:cNvSpPr/>
          <p:nvPr/>
        </p:nvSpPr>
        <p:spPr>
          <a:xfrm rot="-6325725">
            <a:off x="3015158" y="765387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 rot="-6325725">
            <a:off x="5953883" y="4203512"/>
            <a:ext cx="173658" cy="173658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1648322" y="1329990"/>
            <a:ext cx="2727900" cy="67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77C2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1648322" y="2212847"/>
            <a:ext cx="2727900" cy="67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77C2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1648322" y="3095704"/>
            <a:ext cx="2727900" cy="67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77C2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154" y="1416212"/>
            <a:ext cx="590135" cy="50717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2458489" y="1334352"/>
            <a:ext cx="179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465E"/>
                </a:solidFill>
                <a:latin typeface="Albert Sans"/>
                <a:ea typeface="Albert Sans"/>
                <a:cs typeface="Albert Sans"/>
                <a:sym typeface="Albert Sans"/>
              </a:rPr>
              <a:t>Visual Studio Code</a:t>
            </a:r>
            <a:endParaRPr>
              <a:solidFill>
                <a:srgbClr val="3D465E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2458489" y="2318116"/>
            <a:ext cx="179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465E"/>
                </a:solidFill>
                <a:latin typeface="Albert Sans"/>
                <a:ea typeface="Albert Sans"/>
                <a:cs typeface="Albert Sans"/>
                <a:sym typeface="Albert Sans"/>
              </a:rPr>
              <a:t>Node JS</a:t>
            </a:r>
            <a:endParaRPr b="1" sz="1800">
              <a:solidFill>
                <a:srgbClr val="3D465E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65E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746" y="3206845"/>
            <a:ext cx="354931" cy="45733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/>
        </p:nvSpPr>
        <p:spPr>
          <a:xfrm>
            <a:off x="2458489" y="3220148"/>
            <a:ext cx="179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465E"/>
                </a:solidFill>
                <a:latin typeface="Albert Sans"/>
                <a:ea typeface="Albert Sans"/>
                <a:cs typeface="Albert Sans"/>
                <a:sym typeface="Albert Sans"/>
              </a:rPr>
              <a:t>Figma</a:t>
            </a:r>
            <a:endParaRPr b="1" sz="1800">
              <a:solidFill>
                <a:srgbClr val="3D465E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65E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263" y="2386519"/>
            <a:ext cx="631893" cy="33228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4767774" y="1333832"/>
            <a:ext cx="2727900" cy="67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77C2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4767774" y="2216689"/>
            <a:ext cx="2727900" cy="67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77C2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4767774" y="3099546"/>
            <a:ext cx="2727900" cy="67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77C2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5563041" y="1465957"/>
            <a:ext cx="179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465E"/>
                </a:solidFill>
                <a:latin typeface="Albert Sans"/>
                <a:ea typeface="Albert Sans"/>
                <a:cs typeface="Albert Sans"/>
                <a:sym typeface="Albert Sans"/>
              </a:rPr>
              <a:t>React JS</a:t>
            </a:r>
            <a:endParaRPr b="1" sz="1800">
              <a:solidFill>
                <a:srgbClr val="3D465E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65E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5563041" y="2318121"/>
            <a:ext cx="1794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465E"/>
                </a:solidFill>
                <a:latin typeface="Albert Sans"/>
                <a:ea typeface="Albert Sans"/>
                <a:cs typeface="Albert Sans"/>
                <a:sym typeface="Albert Sans"/>
              </a:rPr>
              <a:t>MySQL</a:t>
            </a:r>
            <a:endParaRPr b="1" sz="1800">
              <a:solidFill>
                <a:srgbClr val="3D465E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65E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563052" y="3216321"/>
            <a:ext cx="1932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465E"/>
                </a:solidFill>
                <a:latin typeface="Albert Sans"/>
                <a:ea typeface="Albert Sans"/>
                <a:cs typeface="Albert Sans"/>
                <a:sym typeface="Albert Sans"/>
              </a:rPr>
              <a:t>Azure Devops</a:t>
            </a:r>
            <a:endParaRPr b="1" sz="1800">
              <a:solidFill>
                <a:srgbClr val="3D465E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65E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7043" y="1402807"/>
            <a:ext cx="959242" cy="54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7553" y="2327838"/>
            <a:ext cx="798221" cy="45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 rotWithShape="1">
          <a:blip r:embed="rId8">
            <a:alphaModFix/>
          </a:blip>
          <a:srcRect b="0" l="15306" r="15651" t="0"/>
          <a:stretch/>
        </p:blipFill>
        <p:spPr>
          <a:xfrm>
            <a:off x="4911596" y="3223971"/>
            <a:ext cx="590136" cy="45912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1622900" y="3915175"/>
            <a:ext cx="56133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rPr>
              <a:t>Software Tools:</a:t>
            </a:r>
            <a:endParaRPr sz="1300">
              <a:solidFill>
                <a:schemeClr val="dk1"/>
              </a:solidFill>
              <a:latin typeface="Albert Sans SemiBold"/>
              <a:ea typeface="Albert Sans SemiBold"/>
              <a:cs typeface="Albert Sans SemiBold"/>
              <a:sym typeface="Albert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AWS Websocket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AWS Lambda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(Engraving Selection)</a:t>
            </a:r>
            <a:endParaRPr/>
          </a:p>
        </p:txBody>
      </p:sp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00" y="2036225"/>
            <a:ext cx="8653799" cy="22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(Admin Queue)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50" y="1750375"/>
            <a:ext cx="8881499" cy="24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(Admin Queue)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5425"/>
            <a:ext cx="8839200" cy="335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574200" y="3053300"/>
            <a:ext cx="603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Challenges Faced</a:t>
            </a:r>
            <a:endParaRPr/>
          </a:p>
        </p:txBody>
      </p:sp>
      <p:sp>
        <p:nvSpPr>
          <p:cNvPr id="315" name="Google Shape;315;p39"/>
          <p:cNvSpPr txBox="1"/>
          <p:nvPr>
            <p:ph idx="2" type="title"/>
          </p:nvPr>
        </p:nvSpPr>
        <p:spPr>
          <a:xfrm>
            <a:off x="715100" y="1990600"/>
            <a:ext cx="1154400" cy="9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16" name="Google Shape;316;p39"/>
          <p:cNvGrpSpPr/>
          <p:nvPr/>
        </p:nvGrpSpPr>
        <p:grpSpPr>
          <a:xfrm rot="3944658">
            <a:off x="6285380" y="940265"/>
            <a:ext cx="3057529" cy="1539564"/>
            <a:chOff x="3043200" y="676200"/>
            <a:chExt cx="3057600" cy="1539600"/>
          </a:xfrm>
        </p:grpSpPr>
        <p:sp>
          <p:nvSpPr>
            <p:cNvPr id="317" name="Google Shape;317;p39"/>
            <p:cNvSpPr/>
            <p:nvPr/>
          </p:nvSpPr>
          <p:spPr>
            <a:xfrm>
              <a:off x="3043200" y="676200"/>
              <a:ext cx="3057600" cy="1539600"/>
            </a:xfrm>
            <a:prstGeom prst="arc">
              <a:avLst>
                <a:gd fmla="val 11863632" name="adj1"/>
                <a:gd fmla="val 20589295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 rot="-2347356">
              <a:off x="3140126" y="991467"/>
              <a:ext cx="174014" cy="174014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