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81" r:id="rId7"/>
    <p:sldId id="263" r:id="rId8"/>
    <p:sldId id="272" r:id="rId9"/>
    <p:sldId id="273" r:id="rId10"/>
    <p:sldId id="261" r:id="rId11"/>
    <p:sldId id="270" r:id="rId12"/>
    <p:sldId id="269" r:id="rId13"/>
    <p:sldId id="271" r:id="rId14"/>
    <p:sldId id="274" r:id="rId15"/>
    <p:sldId id="278" r:id="rId16"/>
    <p:sldId id="268" r:id="rId17"/>
    <p:sldId id="279" r:id="rId18"/>
    <p:sldId id="280" r:id="rId19"/>
    <p:sldId id="275" r:id="rId20"/>
    <p:sldId id="277" r:id="rId21"/>
    <p:sldId id="267" r:id="rId22"/>
    <p:sldId id="266" r:id="rId23"/>
    <p:sldId id="265" r:id="rId24"/>
    <p:sldId id="264" r:id="rId25"/>
    <p:sldId id="289" r:id="rId26"/>
    <p:sldId id="290" r:id="rId27"/>
    <p:sldId id="291"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473FE-1A8F-158D-5761-9D385E7B78F7}" v="22" dt="2025-05-08T21:23:55.614"/>
    <p1510:client id="{585CC410-B7D1-D876-7709-58A5E854F01D}" v="9592" dt="2025-05-07T22:37:54.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9C8E7-8C4E-446A-BDAB-49559F25BC73}"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5F926007-754E-4626-BA30-FA739D10671D}">
      <dgm:prSet/>
      <dgm:spPr/>
      <dgm:t>
        <a:bodyPr/>
        <a:lstStyle/>
        <a:p>
          <a:pPr rtl="0"/>
          <a:r>
            <a:rPr lang="en-US" b="0" i="0">
              <a:latin typeface="Univers Condensed"/>
            </a:rPr>
            <a:t>Battle Engine:</a:t>
          </a:r>
          <a:endParaRPr lang="en-US" b="0" i="0">
            <a:latin typeface="Century Gothic" panose="020B0502020202020204"/>
          </a:endParaRPr>
        </a:p>
      </dgm:t>
    </dgm:pt>
    <dgm:pt modelId="{5C309CBC-788F-417F-87CC-EF8D051B4D9A}" type="parTrans" cxnId="{F97D1B47-5A9B-4BAF-8AFA-F70502B718FA}">
      <dgm:prSet/>
      <dgm:spPr/>
      <dgm:t>
        <a:bodyPr/>
        <a:lstStyle/>
        <a:p>
          <a:endParaRPr lang="en-US"/>
        </a:p>
      </dgm:t>
    </dgm:pt>
    <dgm:pt modelId="{EB2268B6-FDEA-4EC5-99F3-F3ACD2EA1E67}" type="sibTrans" cxnId="{F97D1B47-5A9B-4BAF-8AFA-F70502B718FA}">
      <dgm:prSet/>
      <dgm:spPr/>
      <dgm:t>
        <a:bodyPr/>
        <a:lstStyle/>
        <a:p>
          <a:endParaRPr lang="en-US"/>
        </a:p>
      </dgm:t>
    </dgm:pt>
    <dgm:pt modelId="{7BE4C359-D971-45DA-876B-591B8FA66597}">
      <dgm:prSet/>
      <dgm:spPr/>
      <dgm:t>
        <a:bodyPr/>
        <a:lstStyle/>
        <a:p>
          <a:pPr rtl="0">
            <a:lnSpc>
              <a:spcPct val="100000"/>
            </a:lnSpc>
          </a:pPr>
          <a:r>
            <a:rPr lang="en-US" b="0" i="0">
              <a:latin typeface="Univers Condensed"/>
            </a:rPr>
            <a:t>Chat System</a:t>
          </a:r>
          <a:r>
            <a:rPr lang="en-US">
              <a:latin typeface="Univers Condensed"/>
            </a:rPr>
            <a:t>:</a:t>
          </a:r>
          <a:endParaRPr lang="en-US"/>
        </a:p>
      </dgm:t>
    </dgm:pt>
    <dgm:pt modelId="{94658F4F-8D95-4E6C-BF69-FFCEE15A38AE}" type="parTrans" cxnId="{A326867E-307B-4360-9739-10741C2316E5}">
      <dgm:prSet/>
      <dgm:spPr/>
      <dgm:t>
        <a:bodyPr/>
        <a:lstStyle/>
        <a:p>
          <a:endParaRPr lang="en-US"/>
        </a:p>
      </dgm:t>
    </dgm:pt>
    <dgm:pt modelId="{1795288F-4F1A-4A71-966B-F6CEEAE3382D}" type="sibTrans" cxnId="{A326867E-307B-4360-9739-10741C2316E5}">
      <dgm:prSet/>
      <dgm:spPr/>
      <dgm:t>
        <a:bodyPr/>
        <a:lstStyle/>
        <a:p>
          <a:endParaRPr lang="en-US"/>
        </a:p>
      </dgm:t>
    </dgm:pt>
    <dgm:pt modelId="{B54CEE35-5E07-488B-82F6-2CA3B1D7F99A}">
      <dgm:prSet/>
      <dgm:spPr/>
      <dgm:t>
        <a:bodyPr/>
        <a:lstStyle/>
        <a:p>
          <a:pPr rtl="0">
            <a:lnSpc>
              <a:spcPct val="100000"/>
            </a:lnSpc>
          </a:pPr>
          <a:r>
            <a:rPr lang="en-US" b="0" i="0">
              <a:latin typeface="Univers Condensed"/>
            </a:rPr>
            <a:t>Player to Player </a:t>
          </a:r>
          <a:r>
            <a:rPr lang="en-US">
              <a:latin typeface="Univers Condensed"/>
            </a:rPr>
            <a:t>text communication, as well see ones' own text as "You:"</a:t>
          </a:r>
          <a:endParaRPr lang="en-US"/>
        </a:p>
      </dgm:t>
    </dgm:pt>
    <dgm:pt modelId="{5BC2198E-946E-4112-AFD1-0C7834065DA8}" type="parTrans" cxnId="{46F4F8EE-3A01-4D94-B2EB-D9D4968FE2C2}">
      <dgm:prSet/>
      <dgm:spPr/>
      <dgm:t>
        <a:bodyPr/>
        <a:lstStyle/>
        <a:p>
          <a:endParaRPr lang="en-US"/>
        </a:p>
      </dgm:t>
    </dgm:pt>
    <dgm:pt modelId="{576983F8-0DA6-4716-A487-F0A7D9DF9864}" type="sibTrans" cxnId="{46F4F8EE-3A01-4D94-B2EB-D9D4968FE2C2}">
      <dgm:prSet/>
      <dgm:spPr/>
      <dgm:t>
        <a:bodyPr/>
        <a:lstStyle/>
        <a:p>
          <a:endParaRPr lang="en-US"/>
        </a:p>
      </dgm:t>
    </dgm:pt>
    <dgm:pt modelId="{7D074933-4F60-47C1-8A61-37FB9F4F57A8}">
      <dgm:prSet/>
      <dgm:spPr/>
      <dgm:t>
        <a:bodyPr/>
        <a:lstStyle/>
        <a:p>
          <a:pPr rtl="0">
            <a:lnSpc>
              <a:spcPct val="100000"/>
            </a:lnSpc>
          </a:pPr>
          <a:r>
            <a:rPr lang="en-US" b="0" i="0">
              <a:latin typeface="Univers Condensed"/>
            </a:rPr>
            <a:t>Smart ChatBot</a:t>
          </a:r>
          <a:r>
            <a:rPr lang="en-US">
              <a:latin typeface="Univers Condensed"/>
            </a:rPr>
            <a:t>:</a:t>
          </a:r>
          <a:endParaRPr lang="en-US"/>
        </a:p>
      </dgm:t>
    </dgm:pt>
    <dgm:pt modelId="{22C50BBE-3A77-40CA-855D-C8711CDA821D}" type="parTrans" cxnId="{CF86B54F-0DC6-4C5C-8D29-ED2B1D2281AE}">
      <dgm:prSet/>
      <dgm:spPr/>
      <dgm:t>
        <a:bodyPr/>
        <a:lstStyle/>
        <a:p>
          <a:endParaRPr lang="en-US"/>
        </a:p>
      </dgm:t>
    </dgm:pt>
    <dgm:pt modelId="{15D91460-EF67-4D6C-B1A9-2084727CE40E}" type="sibTrans" cxnId="{CF86B54F-0DC6-4C5C-8D29-ED2B1D2281AE}">
      <dgm:prSet/>
      <dgm:spPr/>
      <dgm:t>
        <a:bodyPr/>
        <a:lstStyle/>
        <a:p>
          <a:endParaRPr lang="en-US"/>
        </a:p>
      </dgm:t>
    </dgm:pt>
    <dgm:pt modelId="{23FDF254-F8D9-4478-9E31-2C44CDED6968}">
      <dgm:prSet/>
      <dgm:spPr/>
      <dgm:t>
        <a:bodyPr/>
        <a:lstStyle/>
        <a:p>
          <a:pPr rtl="0">
            <a:lnSpc>
              <a:spcPct val="100000"/>
            </a:lnSpc>
          </a:pPr>
          <a:r>
            <a:rPr lang="en-US" b="0" i="0">
              <a:latin typeface="Univers Condensed"/>
            </a:rPr>
            <a:t>Database Integration</a:t>
          </a:r>
          <a:r>
            <a:rPr lang="en-US" b="0" i="0"/>
            <a:t>:</a:t>
          </a:r>
          <a:endParaRPr lang="en-US"/>
        </a:p>
      </dgm:t>
    </dgm:pt>
    <dgm:pt modelId="{8002DC47-4A1C-447A-98CD-592B5AF456D9}" type="parTrans" cxnId="{5A569916-EB5E-436B-9A5C-58E00200F6F9}">
      <dgm:prSet/>
      <dgm:spPr/>
      <dgm:t>
        <a:bodyPr/>
        <a:lstStyle/>
        <a:p>
          <a:endParaRPr lang="en-US"/>
        </a:p>
      </dgm:t>
    </dgm:pt>
    <dgm:pt modelId="{C5DAD918-029D-42E7-9916-EAF74B5AE33B}" type="sibTrans" cxnId="{5A569916-EB5E-436B-9A5C-58E00200F6F9}">
      <dgm:prSet/>
      <dgm:spPr/>
      <dgm:t>
        <a:bodyPr/>
        <a:lstStyle/>
        <a:p>
          <a:endParaRPr lang="en-US"/>
        </a:p>
      </dgm:t>
    </dgm:pt>
    <dgm:pt modelId="{5EDE11B4-EF26-4907-B8DA-207825DF9CF7}">
      <dgm:prSet/>
      <dgm:spPr/>
      <dgm:t>
        <a:bodyPr/>
        <a:lstStyle/>
        <a:p>
          <a:pPr rtl="0">
            <a:lnSpc>
              <a:spcPct val="100000"/>
            </a:lnSpc>
          </a:pPr>
          <a:r>
            <a:rPr lang="en-US" b="0" i="0">
              <a:latin typeface="Univers Condensed"/>
            </a:rPr>
            <a:t>Store </a:t>
          </a:r>
          <a:r>
            <a:rPr lang="en-US">
              <a:latin typeface="Univers Condensed"/>
            </a:rPr>
            <a:t>message conversations, player names, chosen characters, chatbot queries</a:t>
          </a:r>
          <a:endParaRPr lang="en-US"/>
        </a:p>
      </dgm:t>
    </dgm:pt>
    <dgm:pt modelId="{CA003CB3-4BE6-4A85-85BC-AB51045565AB}" type="parTrans" cxnId="{FDD14CA3-7E2E-4C90-AA1B-3E34343E45DB}">
      <dgm:prSet/>
      <dgm:spPr/>
      <dgm:t>
        <a:bodyPr/>
        <a:lstStyle/>
        <a:p>
          <a:endParaRPr lang="en-US"/>
        </a:p>
      </dgm:t>
    </dgm:pt>
    <dgm:pt modelId="{1C5044F0-AF5A-47B7-90D6-FCE4EF48867F}" type="sibTrans" cxnId="{FDD14CA3-7E2E-4C90-AA1B-3E34343E45DB}">
      <dgm:prSet/>
      <dgm:spPr/>
      <dgm:t>
        <a:bodyPr/>
        <a:lstStyle/>
        <a:p>
          <a:endParaRPr lang="en-US"/>
        </a:p>
      </dgm:t>
    </dgm:pt>
    <dgm:pt modelId="{CA55BC33-A487-43DE-AF48-63FD81064303}">
      <dgm:prSet phldr="0"/>
      <dgm:spPr/>
      <dgm:t>
        <a:bodyPr/>
        <a:lstStyle/>
        <a:p>
          <a:pPr rtl="0"/>
          <a:r>
            <a:rPr lang="en-US" b="0" i="0">
              <a:latin typeface="Univers Condensed"/>
            </a:rPr>
            <a:t>Game </a:t>
          </a:r>
          <a:r>
            <a:rPr lang="en-US">
              <a:latin typeface="Univers Condensed"/>
            </a:rPr>
            <a:t>logic and interaction amongst clients connected to the server</a:t>
          </a:r>
          <a:endParaRPr lang="en-US"/>
        </a:p>
      </dgm:t>
    </dgm:pt>
    <dgm:pt modelId="{B75E070A-A7D9-4296-87B6-A3793DF95E20}" type="parTrans" cxnId="{EFA2F9DE-51D2-42C5-B2D8-9D2E67EA90EA}">
      <dgm:prSet/>
      <dgm:spPr/>
    </dgm:pt>
    <dgm:pt modelId="{08650AEE-CC5B-4268-AECF-6E6897ADFA89}" type="sibTrans" cxnId="{EFA2F9DE-51D2-42C5-B2D8-9D2E67EA90EA}">
      <dgm:prSet/>
      <dgm:spPr/>
    </dgm:pt>
    <dgm:pt modelId="{A338A508-A947-4618-8EF8-A96275232912}">
      <dgm:prSet phldr="0"/>
      <dgm:spPr/>
      <dgm:t>
        <a:bodyPr/>
        <a:lstStyle/>
        <a:p>
          <a:pPr rtl="0">
            <a:lnSpc>
              <a:spcPct val="100000"/>
            </a:lnSpc>
          </a:pPr>
          <a:r>
            <a:rPr lang="en-US" b="0" i="0">
              <a:latin typeface="Univers Condensed"/>
            </a:rPr>
            <a:t>AI assistant able to store which character each player chose to get more insight</a:t>
          </a:r>
        </a:p>
      </dgm:t>
    </dgm:pt>
    <dgm:pt modelId="{BB64356C-7191-4DED-ADCC-2D98F3EF25FD}" type="parTrans" cxnId="{1B90A056-62CF-49A6-A4C2-C7A8E169FC23}">
      <dgm:prSet/>
      <dgm:spPr/>
    </dgm:pt>
    <dgm:pt modelId="{97AD87B5-76E2-4D79-99F4-BE40647422EA}" type="sibTrans" cxnId="{1B90A056-62CF-49A6-A4C2-C7A8E169FC23}">
      <dgm:prSet/>
      <dgm:spPr/>
    </dgm:pt>
    <dgm:pt modelId="{8B1DB818-AC68-45D6-8E7A-846CD545D28E}">
      <dgm:prSet phldr="0"/>
      <dgm:spPr/>
      <dgm:t>
        <a:bodyPr/>
        <a:lstStyle/>
        <a:p>
          <a:pPr rtl="0">
            <a:lnSpc>
              <a:spcPct val="100000"/>
            </a:lnSpc>
          </a:pPr>
          <a:r>
            <a:rPr lang="en-US">
              <a:latin typeface="Univers Condensed"/>
            </a:rPr>
            <a:t>GUI Separation:</a:t>
          </a:r>
        </a:p>
      </dgm:t>
    </dgm:pt>
    <dgm:pt modelId="{19CD62A3-17D8-42D0-8C67-80CBB179F3DD}" type="parTrans" cxnId="{E1DCA0C6-364D-4270-904E-AFE63384679E}">
      <dgm:prSet/>
      <dgm:spPr/>
    </dgm:pt>
    <dgm:pt modelId="{0244DB50-D62F-4468-8171-C422BED47169}" type="sibTrans" cxnId="{E1DCA0C6-364D-4270-904E-AFE63384679E}">
      <dgm:prSet/>
      <dgm:spPr/>
    </dgm:pt>
    <dgm:pt modelId="{A3618F19-B29D-44C1-B5FF-D4EA39B32D73}">
      <dgm:prSet phldr="0"/>
      <dgm:spPr/>
      <dgm:t>
        <a:bodyPr/>
        <a:lstStyle/>
        <a:p>
          <a:pPr rtl="0">
            <a:lnSpc>
              <a:spcPct val="100000"/>
            </a:lnSpc>
          </a:pPr>
          <a:r>
            <a:rPr lang="en-US">
              <a:latin typeface="Univers Condensed"/>
            </a:rPr>
            <a:t>How to handle each GUI separately but combine them together to one interface</a:t>
          </a:r>
        </a:p>
      </dgm:t>
    </dgm:pt>
    <dgm:pt modelId="{D3C4ED5E-A9F0-45A0-95FF-AE7D9740F628}" type="parTrans" cxnId="{0921B86F-753B-447D-BEE9-75E45A877BE9}">
      <dgm:prSet/>
      <dgm:spPr/>
    </dgm:pt>
    <dgm:pt modelId="{65EFCB9D-9932-4CFF-BE44-C0D72AA656E4}" type="sibTrans" cxnId="{0921B86F-753B-447D-BEE9-75E45A877BE9}">
      <dgm:prSet/>
      <dgm:spPr/>
    </dgm:pt>
    <dgm:pt modelId="{1C4F82A7-D9E6-4804-9023-74DC01BC4EE1}" type="pres">
      <dgm:prSet presAssocID="{4459C8E7-8C4E-446A-BDAB-49559F25BC73}" presName="linear" presStyleCnt="0">
        <dgm:presLayoutVars>
          <dgm:animLvl val="lvl"/>
          <dgm:resizeHandles val="exact"/>
        </dgm:presLayoutVars>
      </dgm:prSet>
      <dgm:spPr/>
    </dgm:pt>
    <dgm:pt modelId="{06B9CAC2-A160-471A-894E-D6AF95139855}" type="pres">
      <dgm:prSet presAssocID="{5F926007-754E-4626-BA30-FA739D10671D}" presName="parentText" presStyleLbl="node1" presStyleIdx="0" presStyleCnt="5">
        <dgm:presLayoutVars>
          <dgm:chMax val="0"/>
          <dgm:bulletEnabled val="1"/>
        </dgm:presLayoutVars>
      </dgm:prSet>
      <dgm:spPr/>
    </dgm:pt>
    <dgm:pt modelId="{83FCF808-00DE-408D-AEF1-68039EA7E4A5}" type="pres">
      <dgm:prSet presAssocID="{5F926007-754E-4626-BA30-FA739D10671D}" presName="childText" presStyleLbl="revTx" presStyleIdx="0" presStyleCnt="5">
        <dgm:presLayoutVars>
          <dgm:bulletEnabled val="1"/>
        </dgm:presLayoutVars>
      </dgm:prSet>
      <dgm:spPr/>
    </dgm:pt>
    <dgm:pt modelId="{743B3E27-42EE-4A6A-8D1A-573429AE200D}" type="pres">
      <dgm:prSet presAssocID="{7BE4C359-D971-45DA-876B-591B8FA66597}" presName="parentText" presStyleLbl="node1" presStyleIdx="1" presStyleCnt="5">
        <dgm:presLayoutVars>
          <dgm:chMax val="0"/>
          <dgm:bulletEnabled val="1"/>
        </dgm:presLayoutVars>
      </dgm:prSet>
      <dgm:spPr/>
    </dgm:pt>
    <dgm:pt modelId="{BEF368F3-73BB-4FF5-962C-81484E5D56F3}" type="pres">
      <dgm:prSet presAssocID="{7BE4C359-D971-45DA-876B-591B8FA66597}" presName="childText" presStyleLbl="revTx" presStyleIdx="1" presStyleCnt="5">
        <dgm:presLayoutVars>
          <dgm:bulletEnabled val="1"/>
        </dgm:presLayoutVars>
      </dgm:prSet>
      <dgm:spPr/>
    </dgm:pt>
    <dgm:pt modelId="{4FECCDEF-2987-44BC-A81E-C5F5476B7B9C}" type="pres">
      <dgm:prSet presAssocID="{7D074933-4F60-47C1-8A61-37FB9F4F57A8}" presName="parentText" presStyleLbl="node1" presStyleIdx="2" presStyleCnt="5">
        <dgm:presLayoutVars>
          <dgm:chMax val="0"/>
          <dgm:bulletEnabled val="1"/>
        </dgm:presLayoutVars>
      </dgm:prSet>
      <dgm:spPr/>
    </dgm:pt>
    <dgm:pt modelId="{6D8F53BD-D868-4F46-B94E-97E94196D6E9}" type="pres">
      <dgm:prSet presAssocID="{7D074933-4F60-47C1-8A61-37FB9F4F57A8}" presName="childText" presStyleLbl="revTx" presStyleIdx="2" presStyleCnt="5">
        <dgm:presLayoutVars>
          <dgm:bulletEnabled val="1"/>
        </dgm:presLayoutVars>
      </dgm:prSet>
      <dgm:spPr/>
    </dgm:pt>
    <dgm:pt modelId="{B5D436BD-E56D-4005-82A9-C6E1917AEB5D}" type="pres">
      <dgm:prSet presAssocID="{23FDF254-F8D9-4478-9E31-2C44CDED6968}" presName="parentText" presStyleLbl="node1" presStyleIdx="3" presStyleCnt="5">
        <dgm:presLayoutVars>
          <dgm:chMax val="0"/>
          <dgm:bulletEnabled val="1"/>
        </dgm:presLayoutVars>
      </dgm:prSet>
      <dgm:spPr/>
    </dgm:pt>
    <dgm:pt modelId="{FCC0EBD7-C0B4-4035-9B68-48B65506ED0D}" type="pres">
      <dgm:prSet presAssocID="{23FDF254-F8D9-4478-9E31-2C44CDED6968}" presName="childText" presStyleLbl="revTx" presStyleIdx="3" presStyleCnt="5">
        <dgm:presLayoutVars>
          <dgm:bulletEnabled val="1"/>
        </dgm:presLayoutVars>
      </dgm:prSet>
      <dgm:spPr/>
    </dgm:pt>
    <dgm:pt modelId="{22FCB433-367D-4EA3-A714-7469A77D3AA8}" type="pres">
      <dgm:prSet presAssocID="{8B1DB818-AC68-45D6-8E7A-846CD545D28E}" presName="parentText" presStyleLbl="node1" presStyleIdx="4" presStyleCnt="5">
        <dgm:presLayoutVars>
          <dgm:chMax val="0"/>
          <dgm:bulletEnabled val="1"/>
        </dgm:presLayoutVars>
      </dgm:prSet>
      <dgm:spPr/>
    </dgm:pt>
    <dgm:pt modelId="{6A47D184-36ED-4A60-91FD-E63020C7640F}" type="pres">
      <dgm:prSet presAssocID="{8B1DB818-AC68-45D6-8E7A-846CD545D28E}" presName="childText" presStyleLbl="revTx" presStyleIdx="4" presStyleCnt="5">
        <dgm:presLayoutVars>
          <dgm:bulletEnabled val="1"/>
        </dgm:presLayoutVars>
      </dgm:prSet>
      <dgm:spPr/>
    </dgm:pt>
  </dgm:ptLst>
  <dgm:cxnLst>
    <dgm:cxn modelId="{09572208-17EC-4450-A91E-C0647AA8B619}" type="presOf" srcId="{23FDF254-F8D9-4478-9E31-2C44CDED6968}" destId="{B5D436BD-E56D-4005-82A9-C6E1917AEB5D}" srcOrd="0" destOrd="0" presId="urn:microsoft.com/office/officeart/2005/8/layout/vList2"/>
    <dgm:cxn modelId="{2E10B30A-F05D-441C-B91E-55B34564448F}" type="presOf" srcId="{5EDE11B4-EF26-4907-B8DA-207825DF9CF7}" destId="{FCC0EBD7-C0B4-4035-9B68-48B65506ED0D}" srcOrd="0" destOrd="0" presId="urn:microsoft.com/office/officeart/2005/8/layout/vList2"/>
    <dgm:cxn modelId="{5A569916-EB5E-436B-9A5C-58E00200F6F9}" srcId="{4459C8E7-8C4E-446A-BDAB-49559F25BC73}" destId="{23FDF254-F8D9-4478-9E31-2C44CDED6968}" srcOrd="3" destOrd="0" parTransId="{8002DC47-4A1C-447A-98CD-592B5AF456D9}" sibTransId="{C5DAD918-029D-42E7-9916-EAF74B5AE33B}"/>
    <dgm:cxn modelId="{280CB11C-71F5-42DF-81FD-5F78DBEB4D9E}" type="presOf" srcId="{4459C8E7-8C4E-446A-BDAB-49559F25BC73}" destId="{1C4F82A7-D9E6-4804-9023-74DC01BC4EE1}" srcOrd="0" destOrd="0" presId="urn:microsoft.com/office/officeart/2005/8/layout/vList2"/>
    <dgm:cxn modelId="{EA21AD36-841F-4B60-A37C-C613DA58FAC5}" type="presOf" srcId="{A3618F19-B29D-44C1-B5FF-D4EA39B32D73}" destId="{6A47D184-36ED-4A60-91FD-E63020C7640F}" srcOrd="0" destOrd="0" presId="urn:microsoft.com/office/officeart/2005/8/layout/vList2"/>
    <dgm:cxn modelId="{EF3EFB41-0A4E-4D23-A10F-76EDF6378507}" type="presOf" srcId="{A338A508-A947-4618-8EF8-A96275232912}" destId="{6D8F53BD-D868-4F46-B94E-97E94196D6E9}" srcOrd="0" destOrd="0" presId="urn:microsoft.com/office/officeart/2005/8/layout/vList2"/>
    <dgm:cxn modelId="{F97D1B47-5A9B-4BAF-8AFA-F70502B718FA}" srcId="{4459C8E7-8C4E-446A-BDAB-49559F25BC73}" destId="{5F926007-754E-4626-BA30-FA739D10671D}" srcOrd="0" destOrd="0" parTransId="{5C309CBC-788F-417F-87CC-EF8D051B4D9A}" sibTransId="{EB2268B6-FDEA-4EC5-99F3-F3ACD2EA1E67}"/>
    <dgm:cxn modelId="{E8F82649-45FA-4AA4-8C23-EE51E4B4AD8B}" type="presOf" srcId="{7D074933-4F60-47C1-8A61-37FB9F4F57A8}" destId="{4FECCDEF-2987-44BC-A81E-C5F5476B7B9C}" srcOrd="0" destOrd="0" presId="urn:microsoft.com/office/officeart/2005/8/layout/vList2"/>
    <dgm:cxn modelId="{CF86B54F-0DC6-4C5C-8D29-ED2B1D2281AE}" srcId="{4459C8E7-8C4E-446A-BDAB-49559F25BC73}" destId="{7D074933-4F60-47C1-8A61-37FB9F4F57A8}" srcOrd="2" destOrd="0" parTransId="{22C50BBE-3A77-40CA-855D-C8711CDA821D}" sibTransId="{15D91460-EF67-4D6C-B1A9-2084727CE40E}"/>
    <dgm:cxn modelId="{0921B86F-753B-447D-BEE9-75E45A877BE9}" srcId="{8B1DB818-AC68-45D6-8E7A-846CD545D28E}" destId="{A3618F19-B29D-44C1-B5FF-D4EA39B32D73}" srcOrd="0" destOrd="0" parTransId="{D3C4ED5E-A9F0-45A0-95FF-AE7D9740F628}" sibTransId="{65EFCB9D-9932-4CFF-BE44-C0D72AA656E4}"/>
    <dgm:cxn modelId="{1B90A056-62CF-49A6-A4C2-C7A8E169FC23}" srcId="{7D074933-4F60-47C1-8A61-37FB9F4F57A8}" destId="{A338A508-A947-4618-8EF8-A96275232912}" srcOrd="0" destOrd="0" parTransId="{BB64356C-7191-4DED-ADCC-2D98F3EF25FD}" sibTransId="{97AD87B5-76E2-4D79-99F4-BE40647422EA}"/>
    <dgm:cxn modelId="{A326867E-307B-4360-9739-10741C2316E5}" srcId="{4459C8E7-8C4E-446A-BDAB-49559F25BC73}" destId="{7BE4C359-D971-45DA-876B-591B8FA66597}" srcOrd="1" destOrd="0" parTransId="{94658F4F-8D95-4E6C-BF69-FFCEE15A38AE}" sibTransId="{1795288F-4F1A-4A71-966B-F6CEEAE3382D}"/>
    <dgm:cxn modelId="{1DF95798-924E-494A-BB3A-6011DC653AC8}" type="presOf" srcId="{7BE4C359-D971-45DA-876B-591B8FA66597}" destId="{743B3E27-42EE-4A6A-8D1A-573429AE200D}" srcOrd="0" destOrd="0" presId="urn:microsoft.com/office/officeart/2005/8/layout/vList2"/>
    <dgm:cxn modelId="{FDD14CA3-7E2E-4C90-AA1B-3E34343E45DB}" srcId="{23FDF254-F8D9-4478-9E31-2C44CDED6968}" destId="{5EDE11B4-EF26-4907-B8DA-207825DF9CF7}" srcOrd="0" destOrd="0" parTransId="{CA003CB3-4BE6-4A85-85BC-AB51045565AB}" sibTransId="{1C5044F0-AF5A-47B7-90D6-FCE4EF48867F}"/>
    <dgm:cxn modelId="{640780AB-FAE8-4FE7-9B6B-B3BD5B2B2C12}" type="presOf" srcId="{CA55BC33-A487-43DE-AF48-63FD81064303}" destId="{83FCF808-00DE-408D-AEF1-68039EA7E4A5}" srcOrd="0" destOrd="0" presId="urn:microsoft.com/office/officeart/2005/8/layout/vList2"/>
    <dgm:cxn modelId="{A32689B9-E1D8-4AFA-A092-25F4B0FB7885}" type="presOf" srcId="{8B1DB818-AC68-45D6-8E7A-846CD545D28E}" destId="{22FCB433-367D-4EA3-A714-7469A77D3AA8}" srcOrd="0" destOrd="0" presId="urn:microsoft.com/office/officeart/2005/8/layout/vList2"/>
    <dgm:cxn modelId="{E1DCA0C6-364D-4270-904E-AFE63384679E}" srcId="{4459C8E7-8C4E-446A-BDAB-49559F25BC73}" destId="{8B1DB818-AC68-45D6-8E7A-846CD545D28E}" srcOrd="4" destOrd="0" parTransId="{19CD62A3-17D8-42D0-8C67-80CBB179F3DD}" sibTransId="{0244DB50-D62F-4468-8171-C422BED47169}"/>
    <dgm:cxn modelId="{4323FCCC-9E87-439B-879B-0AA53F4656A9}" type="presOf" srcId="{B54CEE35-5E07-488B-82F6-2CA3B1D7F99A}" destId="{BEF368F3-73BB-4FF5-962C-81484E5D56F3}" srcOrd="0" destOrd="0" presId="urn:microsoft.com/office/officeart/2005/8/layout/vList2"/>
    <dgm:cxn modelId="{EFA2F9DE-51D2-42C5-B2D8-9D2E67EA90EA}" srcId="{5F926007-754E-4626-BA30-FA739D10671D}" destId="{CA55BC33-A487-43DE-AF48-63FD81064303}" srcOrd="0" destOrd="0" parTransId="{B75E070A-A7D9-4296-87B6-A3793DF95E20}" sibTransId="{08650AEE-CC5B-4268-AECF-6E6897ADFA89}"/>
    <dgm:cxn modelId="{46F4F8EE-3A01-4D94-B2EB-D9D4968FE2C2}" srcId="{7BE4C359-D971-45DA-876B-591B8FA66597}" destId="{B54CEE35-5E07-488B-82F6-2CA3B1D7F99A}" srcOrd="0" destOrd="0" parTransId="{5BC2198E-946E-4112-AFD1-0C7834065DA8}" sibTransId="{576983F8-0DA6-4716-A487-F0A7D9DF9864}"/>
    <dgm:cxn modelId="{2B1EE1F0-D267-4CAF-B4E9-E9BAFDCCEC56}" type="presOf" srcId="{5F926007-754E-4626-BA30-FA739D10671D}" destId="{06B9CAC2-A160-471A-894E-D6AF95139855}" srcOrd="0" destOrd="0" presId="urn:microsoft.com/office/officeart/2005/8/layout/vList2"/>
    <dgm:cxn modelId="{D5155B9F-F0E7-4650-A80F-A698A7E33BA4}" type="presParOf" srcId="{1C4F82A7-D9E6-4804-9023-74DC01BC4EE1}" destId="{06B9CAC2-A160-471A-894E-D6AF95139855}" srcOrd="0" destOrd="0" presId="urn:microsoft.com/office/officeart/2005/8/layout/vList2"/>
    <dgm:cxn modelId="{36806AC3-9B19-422D-95FB-35057AB2FDE6}" type="presParOf" srcId="{1C4F82A7-D9E6-4804-9023-74DC01BC4EE1}" destId="{83FCF808-00DE-408D-AEF1-68039EA7E4A5}" srcOrd="1" destOrd="0" presId="urn:microsoft.com/office/officeart/2005/8/layout/vList2"/>
    <dgm:cxn modelId="{0B3F3507-B1E7-4F88-9DE8-6851D2575524}" type="presParOf" srcId="{1C4F82A7-D9E6-4804-9023-74DC01BC4EE1}" destId="{743B3E27-42EE-4A6A-8D1A-573429AE200D}" srcOrd="2" destOrd="0" presId="urn:microsoft.com/office/officeart/2005/8/layout/vList2"/>
    <dgm:cxn modelId="{EC741C52-D4A7-450F-B98B-0A62CD18D555}" type="presParOf" srcId="{1C4F82A7-D9E6-4804-9023-74DC01BC4EE1}" destId="{BEF368F3-73BB-4FF5-962C-81484E5D56F3}" srcOrd="3" destOrd="0" presId="urn:microsoft.com/office/officeart/2005/8/layout/vList2"/>
    <dgm:cxn modelId="{5706222A-F0DF-4D81-B922-A837393F03F5}" type="presParOf" srcId="{1C4F82A7-D9E6-4804-9023-74DC01BC4EE1}" destId="{4FECCDEF-2987-44BC-A81E-C5F5476B7B9C}" srcOrd="4" destOrd="0" presId="urn:microsoft.com/office/officeart/2005/8/layout/vList2"/>
    <dgm:cxn modelId="{3C58750D-AF93-4355-8647-24A1B3701E00}" type="presParOf" srcId="{1C4F82A7-D9E6-4804-9023-74DC01BC4EE1}" destId="{6D8F53BD-D868-4F46-B94E-97E94196D6E9}" srcOrd="5" destOrd="0" presId="urn:microsoft.com/office/officeart/2005/8/layout/vList2"/>
    <dgm:cxn modelId="{BA376082-6230-476A-A09A-E2D981D98FF4}" type="presParOf" srcId="{1C4F82A7-D9E6-4804-9023-74DC01BC4EE1}" destId="{B5D436BD-E56D-4005-82A9-C6E1917AEB5D}" srcOrd="6" destOrd="0" presId="urn:microsoft.com/office/officeart/2005/8/layout/vList2"/>
    <dgm:cxn modelId="{2C72FCB5-7923-4941-A234-CD230316F48A}" type="presParOf" srcId="{1C4F82A7-D9E6-4804-9023-74DC01BC4EE1}" destId="{FCC0EBD7-C0B4-4035-9B68-48B65506ED0D}" srcOrd="7" destOrd="0" presId="urn:microsoft.com/office/officeart/2005/8/layout/vList2"/>
    <dgm:cxn modelId="{4EA94E94-BC65-48A0-9404-789D4B02BBF2}" type="presParOf" srcId="{1C4F82A7-D9E6-4804-9023-74DC01BC4EE1}" destId="{22FCB433-367D-4EA3-A714-7469A77D3AA8}" srcOrd="8" destOrd="0" presId="urn:microsoft.com/office/officeart/2005/8/layout/vList2"/>
    <dgm:cxn modelId="{4865851C-3EFC-47F1-9DF4-EF2EDFF91F83}" type="presParOf" srcId="{1C4F82A7-D9E6-4804-9023-74DC01BC4EE1}" destId="{6A47D184-36ED-4A60-91FD-E63020C764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EC423-A5DF-4316-AAE9-F2969D90B878}"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4E808C1-BF4D-4956-B69E-DDB43733620C}">
      <dgm:prSet/>
      <dgm:spPr/>
      <dgm:t>
        <a:bodyPr/>
        <a:lstStyle/>
        <a:p>
          <a:pPr rtl="0"/>
          <a:r>
            <a:rPr lang="en-US">
              <a:latin typeface="Univers Condensed"/>
            </a:rPr>
            <a:t>Maintaining functionality between unified GUI</a:t>
          </a:r>
          <a:endParaRPr lang="en-US"/>
        </a:p>
      </dgm:t>
    </dgm:pt>
    <dgm:pt modelId="{73168824-6BBD-40C7-BF77-302B52C22335}" type="parTrans" cxnId="{BEFD9BFF-14D1-459F-B4F7-2B939888BA69}">
      <dgm:prSet/>
      <dgm:spPr/>
      <dgm:t>
        <a:bodyPr/>
        <a:lstStyle/>
        <a:p>
          <a:endParaRPr lang="en-US"/>
        </a:p>
      </dgm:t>
    </dgm:pt>
    <dgm:pt modelId="{107D1BD2-DE9D-45D2-BBDC-3DE571A9DB2F}" type="sibTrans" cxnId="{BEFD9BFF-14D1-459F-B4F7-2B939888BA69}">
      <dgm:prSet/>
      <dgm:spPr/>
      <dgm:t>
        <a:bodyPr/>
        <a:lstStyle/>
        <a:p>
          <a:endParaRPr lang="en-US"/>
        </a:p>
      </dgm:t>
    </dgm:pt>
    <dgm:pt modelId="{DD3D7D1B-B1F7-4466-881C-2CF0F4DA375A}">
      <dgm:prSet phldr="0"/>
      <dgm:spPr/>
      <dgm:t>
        <a:bodyPr/>
        <a:lstStyle/>
        <a:p>
          <a:pPr rtl="0"/>
          <a:r>
            <a:rPr lang="en-US">
              <a:latin typeface="Univers Condensed"/>
            </a:rPr>
            <a:t>Players could choose a character that has already been chosen</a:t>
          </a:r>
          <a:endParaRPr lang="en-US"/>
        </a:p>
      </dgm:t>
    </dgm:pt>
    <dgm:pt modelId="{0B7CD7C4-3CE0-45BB-AB6A-369A57219087}" type="parTrans" cxnId="{8FFCA2DC-A676-43F2-AE87-006AEFAC05D6}">
      <dgm:prSet/>
      <dgm:spPr/>
      <dgm:t>
        <a:bodyPr/>
        <a:lstStyle/>
        <a:p>
          <a:endParaRPr lang="en-US"/>
        </a:p>
      </dgm:t>
    </dgm:pt>
    <dgm:pt modelId="{208B9FB7-5211-466B-B23C-2B53A458CFFC}" type="sibTrans" cxnId="{8FFCA2DC-A676-43F2-AE87-006AEFAC05D6}">
      <dgm:prSet/>
      <dgm:spPr/>
      <dgm:t>
        <a:bodyPr/>
        <a:lstStyle/>
        <a:p>
          <a:endParaRPr lang="en-US"/>
        </a:p>
      </dgm:t>
    </dgm:pt>
    <dgm:pt modelId="{916155A4-365C-4F43-811C-65486CAF884B}">
      <dgm:prSet phldr="0"/>
      <dgm:spPr/>
      <dgm:t>
        <a:bodyPr/>
        <a:lstStyle/>
        <a:p>
          <a:pPr rtl="0"/>
          <a:r>
            <a:rPr lang="en-US">
              <a:latin typeface="Univers Condensed"/>
            </a:rPr>
            <a:t>Players could sometimes take turns out of order</a:t>
          </a:r>
          <a:endParaRPr lang="en-US"/>
        </a:p>
      </dgm:t>
    </dgm:pt>
    <dgm:pt modelId="{BB11D535-44F4-4C21-A2AF-0648E0CE9687}" type="parTrans" cxnId="{1E94689C-583F-4630-9302-295A6E7599B9}">
      <dgm:prSet/>
      <dgm:spPr/>
      <dgm:t>
        <a:bodyPr/>
        <a:lstStyle/>
        <a:p>
          <a:endParaRPr lang="en-US"/>
        </a:p>
      </dgm:t>
    </dgm:pt>
    <dgm:pt modelId="{D146CF1A-AF73-43D6-871D-DA6717273915}" type="sibTrans" cxnId="{1E94689C-583F-4630-9302-295A6E7599B9}">
      <dgm:prSet/>
      <dgm:spPr/>
      <dgm:t>
        <a:bodyPr/>
        <a:lstStyle/>
        <a:p>
          <a:endParaRPr lang="en-US"/>
        </a:p>
      </dgm:t>
    </dgm:pt>
    <dgm:pt modelId="{7A408F9C-7FEB-487D-991A-FE9013DE89E0}">
      <dgm:prSet/>
      <dgm:spPr/>
      <dgm:t>
        <a:bodyPr/>
        <a:lstStyle/>
        <a:p>
          <a:pPr rtl="0"/>
          <a:r>
            <a:rPr lang="en-US">
              <a:latin typeface="Univers Condensed"/>
            </a:rPr>
            <a:t>Status effects would continue to happen even when the player is dead</a:t>
          </a:r>
          <a:endParaRPr lang="en-US"/>
        </a:p>
      </dgm:t>
    </dgm:pt>
    <dgm:pt modelId="{F1B6DCAC-2415-4896-827A-DBFD4D2CDF05}" type="parTrans" cxnId="{2166A0E6-7835-4706-846A-A5789DBAF30D}">
      <dgm:prSet/>
      <dgm:spPr/>
      <dgm:t>
        <a:bodyPr/>
        <a:lstStyle/>
        <a:p>
          <a:endParaRPr lang="en-US"/>
        </a:p>
      </dgm:t>
    </dgm:pt>
    <dgm:pt modelId="{7A476C36-4884-4F77-8D49-91C23E96E8CB}" type="sibTrans" cxnId="{2166A0E6-7835-4706-846A-A5789DBAF30D}">
      <dgm:prSet/>
      <dgm:spPr/>
      <dgm:t>
        <a:bodyPr/>
        <a:lstStyle/>
        <a:p>
          <a:endParaRPr lang="en-US"/>
        </a:p>
      </dgm:t>
    </dgm:pt>
    <dgm:pt modelId="{46866D24-6841-4315-A1FA-888C5D316696}" type="pres">
      <dgm:prSet presAssocID="{3F1EC423-A5DF-4316-AAE9-F2969D90B878}" presName="outerComposite" presStyleCnt="0">
        <dgm:presLayoutVars>
          <dgm:chMax val="5"/>
          <dgm:dir/>
          <dgm:resizeHandles val="exact"/>
        </dgm:presLayoutVars>
      </dgm:prSet>
      <dgm:spPr/>
    </dgm:pt>
    <dgm:pt modelId="{55EF5B1D-029D-4FD1-A3EC-13DED9B9CFE4}" type="pres">
      <dgm:prSet presAssocID="{3F1EC423-A5DF-4316-AAE9-F2969D90B878}" presName="dummyMaxCanvas" presStyleCnt="0">
        <dgm:presLayoutVars/>
      </dgm:prSet>
      <dgm:spPr/>
    </dgm:pt>
    <dgm:pt modelId="{735CC79D-0450-4423-A588-F184435A544A}" type="pres">
      <dgm:prSet presAssocID="{3F1EC423-A5DF-4316-AAE9-F2969D90B878}" presName="FourNodes_1" presStyleLbl="node1" presStyleIdx="0" presStyleCnt="4">
        <dgm:presLayoutVars>
          <dgm:bulletEnabled val="1"/>
        </dgm:presLayoutVars>
      </dgm:prSet>
      <dgm:spPr/>
    </dgm:pt>
    <dgm:pt modelId="{ADA350EE-6AED-4892-8AC7-6D29BC157528}" type="pres">
      <dgm:prSet presAssocID="{3F1EC423-A5DF-4316-AAE9-F2969D90B878}" presName="FourNodes_2" presStyleLbl="node1" presStyleIdx="1" presStyleCnt="4">
        <dgm:presLayoutVars>
          <dgm:bulletEnabled val="1"/>
        </dgm:presLayoutVars>
      </dgm:prSet>
      <dgm:spPr/>
    </dgm:pt>
    <dgm:pt modelId="{1E0A5FB5-C594-4402-AA7F-F9527DDAEAD9}" type="pres">
      <dgm:prSet presAssocID="{3F1EC423-A5DF-4316-AAE9-F2969D90B878}" presName="FourNodes_3" presStyleLbl="node1" presStyleIdx="2" presStyleCnt="4">
        <dgm:presLayoutVars>
          <dgm:bulletEnabled val="1"/>
        </dgm:presLayoutVars>
      </dgm:prSet>
      <dgm:spPr/>
    </dgm:pt>
    <dgm:pt modelId="{9FF61F00-7097-4BAC-BDD1-359E73A29C26}" type="pres">
      <dgm:prSet presAssocID="{3F1EC423-A5DF-4316-AAE9-F2969D90B878}" presName="FourNodes_4" presStyleLbl="node1" presStyleIdx="3" presStyleCnt="4">
        <dgm:presLayoutVars>
          <dgm:bulletEnabled val="1"/>
        </dgm:presLayoutVars>
      </dgm:prSet>
      <dgm:spPr/>
    </dgm:pt>
    <dgm:pt modelId="{3686C5A8-41D0-4A3D-A4C1-D3271F281C72}" type="pres">
      <dgm:prSet presAssocID="{3F1EC423-A5DF-4316-AAE9-F2969D90B878}" presName="FourConn_1-2" presStyleLbl="fgAccFollowNode1" presStyleIdx="0" presStyleCnt="3">
        <dgm:presLayoutVars>
          <dgm:bulletEnabled val="1"/>
        </dgm:presLayoutVars>
      </dgm:prSet>
      <dgm:spPr/>
    </dgm:pt>
    <dgm:pt modelId="{4E224049-3A1D-4223-A7A9-F52D08C9DECF}" type="pres">
      <dgm:prSet presAssocID="{3F1EC423-A5DF-4316-AAE9-F2969D90B878}" presName="FourConn_2-3" presStyleLbl="fgAccFollowNode1" presStyleIdx="1" presStyleCnt="3">
        <dgm:presLayoutVars>
          <dgm:bulletEnabled val="1"/>
        </dgm:presLayoutVars>
      </dgm:prSet>
      <dgm:spPr/>
    </dgm:pt>
    <dgm:pt modelId="{DBBB062C-1F6B-4C1C-8AD4-634B346E87B4}" type="pres">
      <dgm:prSet presAssocID="{3F1EC423-A5DF-4316-AAE9-F2969D90B878}" presName="FourConn_3-4" presStyleLbl="fgAccFollowNode1" presStyleIdx="2" presStyleCnt="3">
        <dgm:presLayoutVars>
          <dgm:bulletEnabled val="1"/>
        </dgm:presLayoutVars>
      </dgm:prSet>
      <dgm:spPr/>
    </dgm:pt>
    <dgm:pt modelId="{05764474-93DB-42A3-BEBB-281AFD3872BF}" type="pres">
      <dgm:prSet presAssocID="{3F1EC423-A5DF-4316-AAE9-F2969D90B878}" presName="FourNodes_1_text" presStyleLbl="node1" presStyleIdx="3" presStyleCnt="4">
        <dgm:presLayoutVars>
          <dgm:bulletEnabled val="1"/>
        </dgm:presLayoutVars>
      </dgm:prSet>
      <dgm:spPr/>
    </dgm:pt>
    <dgm:pt modelId="{13573D3C-FEAE-4633-8ABF-376AEAD95219}" type="pres">
      <dgm:prSet presAssocID="{3F1EC423-A5DF-4316-AAE9-F2969D90B878}" presName="FourNodes_2_text" presStyleLbl="node1" presStyleIdx="3" presStyleCnt="4">
        <dgm:presLayoutVars>
          <dgm:bulletEnabled val="1"/>
        </dgm:presLayoutVars>
      </dgm:prSet>
      <dgm:spPr/>
    </dgm:pt>
    <dgm:pt modelId="{6E20AA03-1A75-4DBD-8881-C54A2BD8E6B9}" type="pres">
      <dgm:prSet presAssocID="{3F1EC423-A5DF-4316-AAE9-F2969D90B878}" presName="FourNodes_3_text" presStyleLbl="node1" presStyleIdx="3" presStyleCnt="4">
        <dgm:presLayoutVars>
          <dgm:bulletEnabled val="1"/>
        </dgm:presLayoutVars>
      </dgm:prSet>
      <dgm:spPr/>
    </dgm:pt>
    <dgm:pt modelId="{1C26E91B-71C6-4100-811C-FE880F671D99}" type="pres">
      <dgm:prSet presAssocID="{3F1EC423-A5DF-4316-AAE9-F2969D90B878}" presName="FourNodes_4_text" presStyleLbl="node1" presStyleIdx="3" presStyleCnt="4">
        <dgm:presLayoutVars>
          <dgm:bulletEnabled val="1"/>
        </dgm:presLayoutVars>
      </dgm:prSet>
      <dgm:spPr/>
    </dgm:pt>
  </dgm:ptLst>
  <dgm:cxnLst>
    <dgm:cxn modelId="{D06B100E-E449-4442-82C3-6C3174ACEB14}" type="presOf" srcId="{7A408F9C-7FEB-487D-991A-FE9013DE89E0}" destId="{9FF61F00-7097-4BAC-BDD1-359E73A29C26}" srcOrd="0" destOrd="0" presId="urn:microsoft.com/office/officeart/2005/8/layout/vProcess5"/>
    <dgm:cxn modelId="{BFA5ED0E-5CFF-40A4-87BD-56734BE042E9}" type="presOf" srcId="{916155A4-365C-4F43-811C-65486CAF884B}" destId="{6E20AA03-1A75-4DBD-8881-C54A2BD8E6B9}" srcOrd="1" destOrd="0" presId="urn:microsoft.com/office/officeart/2005/8/layout/vProcess5"/>
    <dgm:cxn modelId="{1CB14719-DE3F-491F-B561-61D7FCB0254D}" type="presOf" srcId="{DD3D7D1B-B1F7-4466-881C-2CF0F4DA375A}" destId="{ADA350EE-6AED-4892-8AC7-6D29BC157528}" srcOrd="0" destOrd="0" presId="urn:microsoft.com/office/officeart/2005/8/layout/vProcess5"/>
    <dgm:cxn modelId="{52EF2735-50B2-414E-9800-177F055FD02E}" type="presOf" srcId="{D146CF1A-AF73-43D6-871D-DA6717273915}" destId="{DBBB062C-1F6B-4C1C-8AD4-634B346E87B4}" srcOrd="0" destOrd="0" presId="urn:microsoft.com/office/officeart/2005/8/layout/vProcess5"/>
    <dgm:cxn modelId="{183B7741-8358-473A-9EF8-55ADC5FF902C}" type="presOf" srcId="{DD3D7D1B-B1F7-4466-881C-2CF0F4DA375A}" destId="{13573D3C-FEAE-4633-8ABF-376AEAD95219}" srcOrd="1" destOrd="0" presId="urn:microsoft.com/office/officeart/2005/8/layout/vProcess5"/>
    <dgm:cxn modelId="{7AED244D-2A52-49B9-B04C-23A3EA7B9ED7}" type="presOf" srcId="{C4E808C1-BF4D-4956-B69E-DDB43733620C}" destId="{05764474-93DB-42A3-BEBB-281AFD3872BF}" srcOrd="1" destOrd="0" presId="urn:microsoft.com/office/officeart/2005/8/layout/vProcess5"/>
    <dgm:cxn modelId="{50E9F970-3A31-4FE1-8DB6-89407D6B66C0}" type="presOf" srcId="{916155A4-365C-4F43-811C-65486CAF884B}" destId="{1E0A5FB5-C594-4402-AA7F-F9527DDAEAD9}" srcOrd="0" destOrd="0" presId="urn:microsoft.com/office/officeart/2005/8/layout/vProcess5"/>
    <dgm:cxn modelId="{F97B5677-B9F7-4860-8A8A-AE2CA8E6D8F0}" type="presOf" srcId="{7A408F9C-7FEB-487D-991A-FE9013DE89E0}" destId="{1C26E91B-71C6-4100-811C-FE880F671D99}" srcOrd="1" destOrd="0" presId="urn:microsoft.com/office/officeart/2005/8/layout/vProcess5"/>
    <dgm:cxn modelId="{B7B6CD58-FCCD-491D-A332-7AC8345CD1C3}" type="presOf" srcId="{208B9FB7-5211-466B-B23C-2B53A458CFFC}" destId="{4E224049-3A1D-4223-A7A9-F52D08C9DECF}" srcOrd="0" destOrd="0" presId="urn:microsoft.com/office/officeart/2005/8/layout/vProcess5"/>
    <dgm:cxn modelId="{35ADFB5A-B4B9-4913-BA61-5337ED7011FA}" type="presOf" srcId="{107D1BD2-DE9D-45D2-BBDC-3DE571A9DB2F}" destId="{3686C5A8-41D0-4A3D-A4C1-D3271F281C72}" srcOrd="0" destOrd="0" presId="urn:microsoft.com/office/officeart/2005/8/layout/vProcess5"/>
    <dgm:cxn modelId="{627FD37D-A785-416D-B925-8AADC3026050}" type="presOf" srcId="{C4E808C1-BF4D-4956-B69E-DDB43733620C}" destId="{735CC79D-0450-4423-A588-F184435A544A}" srcOrd="0" destOrd="0" presId="urn:microsoft.com/office/officeart/2005/8/layout/vProcess5"/>
    <dgm:cxn modelId="{1E94689C-583F-4630-9302-295A6E7599B9}" srcId="{3F1EC423-A5DF-4316-AAE9-F2969D90B878}" destId="{916155A4-365C-4F43-811C-65486CAF884B}" srcOrd="2" destOrd="0" parTransId="{BB11D535-44F4-4C21-A2AF-0648E0CE9687}" sibTransId="{D146CF1A-AF73-43D6-871D-DA6717273915}"/>
    <dgm:cxn modelId="{3FB588BF-8631-4664-B956-E9029C5143E4}" type="presOf" srcId="{3F1EC423-A5DF-4316-AAE9-F2969D90B878}" destId="{46866D24-6841-4315-A1FA-888C5D316696}" srcOrd="0" destOrd="0" presId="urn:microsoft.com/office/officeart/2005/8/layout/vProcess5"/>
    <dgm:cxn modelId="{8FFCA2DC-A676-43F2-AE87-006AEFAC05D6}" srcId="{3F1EC423-A5DF-4316-AAE9-F2969D90B878}" destId="{DD3D7D1B-B1F7-4466-881C-2CF0F4DA375A}" srcOrd="1" destOrd="0" parTransId="{0B7CD7C4-3CE0-45BB-AB6A-369A57219087}" sibTransId="{208B9FB7-5211-466B-B23C-2B53A458CFFC}"/>
    <dgm:cxn modelId="{2166A0E6-7835-4706-846A-A5789DBAF30D}" srcId="{3F1EC423-A5DF-4316-AAE9-F2969D90B878}" destId="{7A408F9C-7FEB-487D-991A-FE9013DE89E0}" srcOrd="3" destOrd="0" parTransId="{F1B6DCAC-2415-4896-827A-DBFD4D2CDF05}" sibTransId="{7A476C36-4884-4F77-8D49-91C23E96E8CB}"/>
    <dgm:cxn modelId="{BEFD9BFF-14D1-459F-B4F7-2B939888BA69}" srcId="{3F1EC423-A5DF-4316-AAE9-F2969D90B878}" destId="{C4E808C1-BF4D-4956-B69E-DDB43733620C}" srcOrd="0" destOrd="0" parTransId="{73168824-6BBD-40C7-BF77-302B52C22335}" sibTransId="{107D1BD2-DE9D-45D2-BBDC-3DE571A9DB2F}"/>
    <dgm:cxn modelId="{C5A647D6-8B6E-4FD7-BA79-9A678723D2BB}" type="presParOf" srcId="{46866D24-6841-4315-A1FA-888C5D316696}" destId="{55EF5B1D-029D-4FD1-A3EC-13DED9B9CFE4}" srcOrd="0" destOrd="0" presId="urn:microsoft.com/office/officeart/2005/8/layout/vProcess5"/>
    <dgm:cxn modelId="{346E4310-BD05-4231-B44A-785F2556E367}" type="presParOf" srcId="{46866D24-6841-4315-A1FA-888C5D316696}" destId="{735CC79D-0450-4423-A588-F184435A544A}" srcOrd="1" destOrd="0" presId="urn:microsoft.com/office/officeart/2005/8/layout/vProcess5"/>
    <dgm:cxn modelId="{678E3B8A-D6AD-4A87-A20A-48C2EFD49C78}" type="presParOf" srcId="{46866D24-6841-4315-A1FA-888C5D316696}" destId="{ADA350EE-6AED-4892-8AC7-6D29BC157528}" srcOrd="2" destOrd="0" presId="urn:microsoft.com/office/officeart/2005/8/layout/vProcess5"/>
    <dgm:cxn modelId="{F6D55D5D-1D93-4E65-B316-EFD44111050E}" type="presParOf" srcId="{46866D24-6841-4315-A1FA-888C5D316696}" destId="{1E0A5FB5-C594-4402-AA7F-F9527DDAEAD9}" srcOrd="3" destOrd="0" presId="urn:microsoft.com/office/officeart/2005/8/layout/vProcess5"/>
    <dgm:cxn modelId="{0F2DA252-B7E5-4CBE-90A0-DBE5914B841C}" type="presParOf" srcId="{46866D24-6841-4315-A1FA-888C5D316696}" destId="{9FF61F00-7097-4BAC-BDD1-359E73A29C26}" srcOrd="4" destOrd="0" presId="urn:microsoft.com/office/officeart/2005/8/layout/vProcess5"/>
    <dgm:cxn modelId="{9E6929DF-4E57-46F6-829E-89D32612D7F6}" type="presParOf" srcId="{46866D24-6841-4315-A1FA-888C5D316696}" destId="{3686C5A8-41D0-4A3D-A4C1-D3271F281C72}" srcOrd="5" destOrd="0" presId="urn:microsoft.com/office/officeart/2005/8/layout/vProcess5"/>
    <dgm:cxn modelId="{CED7DE6C-120C-4EE0-9C8E-FA0C0F4F98B9}" type="presParOf" srcId="{46866D24-6841-4315-A1FA-888C5D316696}" destId="{4E224049-3A1D-4223-A7A9-F52D08C9DECF}" srcOrd="6" destOrd="0" presId="urn:microsoft.com/office/officeart/2005/8/layout/vProcess5"/>
    <dgm:cxn modelId="{128B77D6-F49E-4568-88DC-FE48D80CE14D}" type="presParOf" srcId="{46866D24-6841-4315-A1FA-888C5D316696}" destId="{DBBB062C-1F6B-4C1C-8AD4-634B346E87B4}" srcOrd="7" destOrd="0" presId="urn:microsoft.com/office/officeart/2005/8/layout/vProcess5"/>
    <dgm:cxn modelId="{03C69AAD-898F-401F-BF02-48ABA687DE90}" type="presParOf" srcId="{46866D24-6841-4315-A1FA-888C5D316696}" destId="{05764474-93DB-42A3-BEBB-281AFD3872BF}" srcOrd="8" destOrd="0" presId="urn:microsoft.com/office/officeart/2005/8/layout/vProcess5"/>
    <dgm:cxn modelId="{75712041-7AD1-40D6-976A-E30C0DF8DCD2}" type="presParOf" srcId="{46866D24-6841-4315-A1FA-888C5D316696}" destId="{13573D3C-FEAE-4633-8ABF-376AEAD95219}" srcOrd="9" destOrd="0" presId="urn:microsoft.com/office/officeart/2005/8/layout/vProcess5"/>
    <dgm:cxn modelId="{C7B31131-D9B3-45E2-82CD-2F93F2E7491F}" type="presParOf" srcId="{46866D24-6841-4315-A1FA-888C5D316696}" destId="{6E20AA03-1A75-4DBD-8881-C54A2BD8E6B9}" srcOrd="10" destOrd="0" presId="urn:microsoft.com/office/officeart/2005/8/layout/vProcess5"/>
    <dgm:cxn modelId="{B76FC8F4-4673-411E-B07C-7FAF1881C8CD}" type="presParOf" srcId="{46866D24-6841-4315-A1FA-888C5D316696}" destId="{1C26E91B-71C6-4100-811C-FE880F671D9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4B514B-3BFD-4B8B-8293-5E01FFA5BB1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A79DC07-252C-4EBC-96A4-0EAA1F0D98A6}">
      <dgm:prSet/>
      <dgm:spPr/>
      <dgm:t>
        <a:bodyPr/>
        <a:lstStyle/>
        <a:p>
          <a:r>
            <a:rPr lang="en-US"/>
            <a:t>OOP principles and design patterns (singleton/factory)</a:t>
          </a:r>
        </a:p>
      </dgm:t>
    </dgm:pt>
    <dgm:pt modelId="{FE50D4B9-10F0-451B-A4E1-1BA00FBA57C8}" type="parTrans" cxnId="{3D521FC0-BF65-4149-8AB3-C67417DD35F7}">
      <dgm:prSet/>
      <dgm:spPr/>
      <dgm:t>
        <a:bodyPr/>
        <a:lstStyle/>
        <a:p>
          <a:endParaRPr lang="en-US"/>
        </a:p>
      </dgm:t>
    </dgm:pt>
    <dgm:pt modelId="{3EFC043A-DC20-4FF7-B4BF-13E651429092}" type="sibTrans" cxnId="{3D521FC0-BF65-4149-8AB3-C67417DD35F7}">
      <dgm:prSet/>
      <dgm:spPr/>
      <dgm:t>
        <a:bodyPr/>
        <a:lstStyle/>
        <a:p>
          <a:endParaRPr lang="en-US"/>
        </a:p>
      </dgm:t>
    </dgm:pt>
    <dgm:pt modelId="{93591C1F-6F37-4231-8116-AC2F6D5D00BE}">
      <dgm:prSet/>
      <dgm:spPr/>
      <dgm:t>
        <a:bodyPr/>
        <a:lstStyle/>
        <a:p>
          <a:r>
            <a:rPr lang="en-US"/>
            <a:t>Polymorphism</a:t>
          </a:r>
        </a:p>
      </dgm:t>
    </dgm:pt>
    <dgm:pt modelId="{449DAB62-9450-43E3-A85C-8B7F01AB8F98}" type="parTrans" cxnId="{1E80B32B-67D5-4A60-85F7-0F851F12ACC3}">
      <dgm:prSet/>
      <dgm:spPr/>
      <dgm:t>
        <a:bodyPr/>
        <a:lstStyle/>
        <a:p>
          <a:endParaRPr lang="en-US"/>
        </a:p>
      </dgm:t>
    </dgm:pt>
    <dgm:pt modelId="{E55F2C73-07AC-4926-B97A-E4C2B8722045}" type="sibTrans" cxnId="{1E80B32B-67D5-4A60-85F7-0F851F12ACC3}">
      <dgm:prSet/>
      <dgm:spPr/>
      <dgm:t>
        <a:bodyPr/>
        <a:lstStyle/>
        <a:p>
          <a:endParaRPr lang="en-US"/>
        </a:p>
      </dgm:t>
    </dgm:pt>
    <dgm:pt modelId="{20559235-DABC-4890-AFFC-5BADD740A664}">
      <dgm:prSet/>
      <dgm:spPr/>
      <dgm:t>
        <a:bodyPr/>
        <a:lstStyle/>
        <a:p>
          <a:r>
            <a:rPr lang="en-US"/>
            <a:t>Inheritance</a:t>
          </a:r>
        </a:p>
      </dgm:t>
    </dgm:pt>
    <dgm:pt modelId="{0D8F35E4-1E31-4790-AB45-91E80085187C}" type="parTrans" cxnId="{45D66B57-A062-4A41-870C-47E2CCBFB09C}">
      <dgm:prSet/>
      <dgm:spPr/>
      <dgm:t>
        <a:bodyPr/>
        <a:lstStyle/>
        <a:p>
          <a:endParaRPr lang="en-US"/>
        </a:p>
      </dgm:t>
    </dgm:pt>
    <dgm:pt modelId="{24A38A82-C14C-42F7-9EC4-9BE8A950C91E}" type="sibTrans" cxnId="{45D66B57-A062-4A41-870C-47E2CCBFB09C}">
      <dgm:prSet/>
      <dgm:spPr/>
      <dgm:t>
        <a:bodyPr/>
        <a:lstStyle/>
        <a:p>
          <a:endParaRPr lang="en-US"/>
        </a:p>
      </dgm:t>
    </dgm:pt>
    <dgm:pt modelId="{DACBCF91-85C0-41CB-AA35-70760466AC43}">
      <dgm:prSet/>
      <dgm:spPr/>
      <dgm:t>
        <a:bodyPr/>
        <a:lstStyle/>
        <a:p>
          <a:r>
            <a:rPr lang="en-US"/>
            <a:t>Turn-Based System</a:t>
          </a:r>
        </a:p>
      </dgm:t>
    </dgm:pt>
    <dgm:pt modelId="{75480C6C-EAD5-4E8A-8C7A-3215827492B8}" type="parTrans" cxnId="{83D80FC8-7973-429A-BEBE-CE61CF69408E}">
      <dgm:prSet/>
      <dgm:spPr/>
      <dgm:t>
        <a:bodyPr/>
        <a:lstStyle/>
        <a:p>
          <a:endParaRPr lang="en-US"/>
        </a:p>
      </dgm:t>
    </dgm:pt>
    <dgm:pt modelId="{4C6CFB98-26E0-4354-AC4F-8ECCE32D3D74}" type="sibTrans" cxnId="{83D80FC8-7973-429A-BEBE-CE61CF69408E}">
      <dgm:prSet/>
      <dgm:spPr/>
      <dgm:t>
        <a:bodyPr/>
        <a:lstStyle/>
        <a:p>
          <a:endParaRPr lang="en-US"/>
        </a:p>
      </dgm:t>
    </dgm:pt>
    <dgm:pt modelId="{541FA3B1-15D7-4A53-AEA7-2FF58D674145}">
      <dgm:prSet/>
      <dgm:spPr/>
      <dgm:t>
        <a:bodyPr/>
        <a:lstStyle/>
        <a:p>
          <a:r>
            <a:rPr lang="en-US"/>
            <a:t>Abstraction</a:t>
          </a:r>
        </a:p>
      </dgm:t>
    </dgm:pt>
    <dgm:pt modelId="{431F34E7-86B3-4450-8E70-7DBCA6B1C634}" type="parTrans" cxnId="{E65F4651-68AA-4F75-A727-361881567D97}">
      <dgm:prSet/>
      <dgm:spPr/>
      <dgm:t>
        <a:bodyPr/>
        <a:lstStyle/>
        <a:p>
          <a:endParaRPr lang="en-US"/>
        </a:p>
      </dgm:t>
    </dgm:pt>
    <dgm:pt modelId="{EFE45AB5-1473-48D1-AAAA-75AB2870C677}" type="sibTrans" cxnId="{E65F4651-68AA-4F75-A727-361881567D97}">
      <dgm:prSet/>
      <dgm:spPr/>
      <dgm:t>
        <a:bodyPr/>
        <a:lstStyle/>
        <a:p>
          <a:endParaRPr lang="en-US"/>
        </a:p>
      </dgm:t>
    </dgm:pt>
    <dgm:pt modelId="{EB42EC6F-459A-4023-92C9-2A030783EACB}">
      <dgm:prSet/>
      <dgm:spPr/>
      <dgm:t>
        <a:bodyPr/>
        <a:lstStyle/>
        <a:p>
          <a:pPr rtl="0"/>
          <a:r>
            <a:rPr lang="en-US"/>
            <a:t>Getter/Setters </a:t>
          </a:r>
          <a:r>
            <a:rPr lang="en-US">
              <a:latin typeface="Univers Condensed"/>
            </a:rPr>
            <a:t>-&gt; @property/@attribute_name.setter</a:t>
          </a:r>
        </a:p>
      </dgm:t>
    </dgm:pt>
    <dgm:pt modelId="{253A7DB2-0043-48B9-AC3D-C86D40ACC80A}" type="parTrans" cxnId="{1E134913-B1F1-4E60-9FB7-170D8FF0D687}">
      <dgm:prSet/>
      <dgm:spPr/>
      <dgm:t>
        <a:bodyPr/>
        <a:lstStyle/>
        <a:p>
          <a:endParaRPr lang="en-US"/>
        </a:p>
      </dgm:t>
    </dgm:pt>
    <dgm:pt modelId="{2E357E76-6717-4EA0-80CC-4946B618D674}" type="sibTrans" cxnId="{1E134913-B1F1-4E60-9FB7-170D8FF0D687}">
      <dgm:prSet/>
      <dgm:spPr/>
      <dgm:t>
        <a:bodyPr/>
        <a:lstStyle/>
        <a:p>
          <a:endParaRPr lang="en-US"/>
        </a:p>
      </dgm:t>
    </dgm:pt>
    <dgm:pt modelId="{4F37353E-59B8-4EED-B156-D326F09873EC}">
      <dgm:prSet phldr="0"/>
      <dgm:spPr/>
      <dgm:t>
        <a:bodyPr/>
        <a:lstStyle/>
        <a:p>
          <a:pPr rtl="0"/>
          <a:r>
            <a:rPr lang="en-US" err="1">
              <a:latin typeface="Univers Condensed"/>
            </a:rPr>
            <a:t>Tkinter</a:t>
          </a:r>
          <a:r>
            <a:rPr lang="en-US">
              <a:latin typeface="Univers Condensed"/>
            </a:rPr>
            <a:t> (GUI), Socket/Threading</a:t>
          </a:r>
        </a:p>
      </dgm:t>
    </dgm:pt>
    <dgm:pt modelId="{36328E82-D286-41F5-98B1-8CF0FE957D39}" type="parTrans" cxnId="{44CC30A2-BC3E-4148-A50B-07A1C7009C47}">
      <dgm:prSet/>
      <dgm:spPr/>
    </dgm:pt>
    <dgm:pt modelId="{02C69210-C424-42D8-B911-E4A32BD0A318}" type="sibTrans" cxnId="{44CC30A2-BC3E-4148-A50B-07A1C7009C47}">
      <dgm:prSet/>
      <dgm:spPr/>
    </dgm:pt>
    <dgm:pt modelId="{E041CA84-ABC6-4998-8C46-0AE38BA0B142}" type="pres">
      <dgm:prSet presAssocID="{D14B514B-3BFD-4B8B-8293-5E01FFA5BB1C}" presName="diagram" presStyleCnt="0">
        <dgm:presLayoutVars>
          <dgm:dir/>
          <dgm:resizeHandles val="exact"/>
        </dgm:presLayoutVars>
      </dgm:prSet>
      <dgm:spPr/>
    </dgm:pt>
    <dgm:pt modelId="{8B00B0D5-B094-4067-84AD-B460BE44B49A}" type="pres">
      <dgm:prSet presAssocID="{5A79DC07-252C-4EBC-96A4-0EAA1F0D98A6}" presName="node" presStyleLbl="node1" presStyleIdx="0" presStyleCnt="7">
        <dgm:presLayoutVars>
          <dgm:bulletEnabled val="1"/>
        </dgm:presLayoutVars>
      </dgm:prSet>
      <dgm:spPr/>
    </dgm:pt>
    <dgm:pt modelId="{D04A3C06-9A85-46CB-9BD9-E1EACE96C5EE}" type="pres">
      <dgm:prSet presAssocID="{3EFC043A-DC20-4FF7-B4BF-13E651429092}" presName="sibTrans" presStyleCnt="0"/>
      <dgm:spPr/>
    </dgm:pt>
    <dgm:pt modelId="{D435891C-9F85-4D4B-BBD7-89CA796A677F}" type="pres">
      <dgm:prSet presAssocID="{93591C1F-6F37-4231-8116-AC2F6D5D00BE}" presName="node" presStyleLbl="node1" presStyleIdx="1" presStyleCnt="7">
        <dgm:presLayoutVars>
          <dgm:bulletEnabled val="1"/>
        </dgm:presLayoutVars>
      </dgm:prSet>
      <dgm:spPr/>
    </dgm:pt>
    <dgm:pt modelId="{82A493F9-FF8E-4F8D-B5CE-42E08C698233}" type="pres">
      <dgm:prSet presAssocID="{E55F2C73-07AC-4926-B97A-E4C2B8722045}" presName="sibTrans" presStyleCnt="0"/>
      <dgm:spPr/>
    </dgm:pt>
    <dgm:pt modelId="{7A744A6B-5392-4919-9E4F-5C8BFD43126E}" type="pres">
      <dgm:prSet presAssocID="{20559235-DABC-4890-AFFC-5BADD740A664}" presName="node" presStyleLbl="node1" presStyleIdx="2" presStyleCnt="7">
        <dgm:presLayoutVars>
          <dgm:bulletEnabled val="1"/>
        </dgm:presLayoutVars>
      </dgm:prSet>
      <dgm:spPr/>
    </dgm:pt>
    <dgm:pt modelId="{800FEAD5-B4FA-489A-88E0-584BF9C804F1}" type="pres">
      <dgm:prSet presAssocID="{24A38A82-C14C-42F7-9EC4-9BE8A950C91E}" presName="sibTrans" presStyleCnt="0"/>
      <dgm:spPr/>
    </dgm:pt>
    <dgm:pt modelId="{54685859-813A-433A-8E90-6A529267B234}" type="pres">
      <dgm:prSet presAssocID="{DACBCF91-85C0-41CB-AA35-70760466AC43}" presName="node" presStyleLbl="node1" presStyleIdx="3" presStyleCnt="7">
        <dgm:presLayoutVars>
          <dgm:bulletEnabled val="1"/>
        </dgm:presLayoutVars>
      </dgm:prSet>
      <dgm:spPr/>
    </dgm:pt>
    <dgm:pt modelId="{ED614D51-2ED9-487F-8B46-56F5B22071C5}" type="pres">
      <dgm:prSet presAssocID="{4C6CFB98-26E0-4354-AC4F-8ECCE32D3D74}" presName="sibTrans" presStyleCnt="0"/>
      <dgm:spPr/>
    </dgm:pt>
    <dgm:pt modelId="{991F3F71-9D4B-45EB-BC81-DAF510C17CA0}" type="pres">
      <dgm:prSet presAssocID="{541FA3B1-15D7-4A53-AEA7-2FF58D674145}" presName="node" presStyleLbl="node1" presStyleIdx="4" presStyleCnt="7">
        <dgm:presLayoutVars>
          <dgm:bulletEnabled val="1"/>
        </dgm:presLayoutVars>
      </dgm:prSet>
      <dgm:spPr/>
    </dgm:pt>
    <dgm:pt modelId="{D8B1ECF7-5FFF-4351-9C7F-6569B1362CFF}" type="pres">
      <dgm:prSet presAssocID="{EFE45AB5-1473-48D1-AAAA-75AB2870C677}" presName="sibTrans" presStyleCnt="0"/>
      <dgm:spPr/>
    </dgm:pt>
    <dgm:pt modelId="{D8849DF1-D6AE-486B-9118-ED3FC1BE4CC1}" type="pres">
      <dgm:prSet presAssocID="{EB42EC6F-459A-4023-92C9-2A030783EACB}" presName="node" presStyleLbl="node1" presStyleIdx="5" presStyleCnt="7">
        <dgm:presLayoutVars>
          <dgm:bulletEnabled val="1"/>
        </dgm:presLayoutVars>
      </dgm:prSet>
      <dgm:spPr/>
    </dgm:pt>
    <dgm:pt modelId="{46F151EC-EEFB-421C-B1FE-61E66B59C717}" type="pres">
      <dgm:prSet presAssocID="{2E357E76-6717-4EA0-80CC-4946B618D674}" presName="sibTrans" presStyleCnt="0"/>
      <dgm:spPr/>
    </dgm:pt>
    <dgm:pt modelId="{2A5F3FA8-3156-4341-8A8F-F28827DBDCA9}" type="pres">
      <dgm:prSet presAssocID="{4F37353E-59B8-4EED-B156-D326F09873EC}" presName="node" presStyleLbl="node1" presStyleIdx="6" presStyleCnt="7">
        <dgm:presLayoutVars>
          <dgm:bulletEnabled val="1"/>
        </dgm:presLayoutVars>
      </dgm:prSet>
      <dgm:spPr/>
    </dgm:pt>
  </dgm:ptLst>
  <dgm:cxnLst>
    <dgm:cxn modelId="{1E134913-B1F1-4E60-9FB7-170D8FF0D687}" srcId="{D14B514B-3BFD-4B8B-8293-5E01FFA5BB1C}" destId="{EB42EC6F-459A-4023-92C9-2A030783EACB}" srcOrd="5" destOrd="0" parTransId="{253A7DB2-0043-48B9-AC3D-C86D40ACC80A}" sibTransId="{2E357E76-6717-4EA0-80CC-4946B618D674}"/>
    <dgm:cxn modelId="{1E80B32B-67D5-4A60-85F7-0F851F12ACC3}" srcId="{D14B514B-3BFD-4B8B-8293-5E01FFA5BB1C}" destId="{93591C1F-6F37-4231-8116-AC2F6D5D00BE}" srcOrd="1" destOrd="0" parTransId="{449DAB62-9450-43E3-A85C-8B7F01AB8F98}" sibTransId="{E55F2C73-07AC-4926-B97A-E4C2B8722045}"/>
    <dgm:cxn modelId="{61C64534-86E4-40FE-9743-F3EA88458D1E}" type="presOf" srcId="{4F37353E-59B8-4EED-B156-D326F09873EC}" destId="{2A5F3FA8-3156-4341-8A8F-F28827DBDCA9}" srcOrd="0" destOrd="0" presId="urn:microsoft.com/office/officeart/2005/8/layout/default"/>
    <dgm:cxn modelId="{B44EF034-A063-45C6-B8BC-EA4E9F1D2FCD}" type="presOf" srcId="{EB42EC6F-459A-4023-92C9-2A030783EACB}" destId="{D8849DF1-D6AE-486B-9118-ED3FC1BE4CC1}" srcOrd="0" destOrd="0" presId="urn:microsoft.com/office/officeart/2005/8/layout/default"/>
    <dgm:cxn modelId="{22FF716F-C611-4825-9211-838E696571C0}" type="presOf" srcId="{DACBCF91-85C0-41CB-AA35-70760466AC43}" destId="{54685859-813A-433A-8E90-6A529267B234}" srcOrd="0" destOrd="0" presId="urn:microsoft.com/office/officeart/2005/8/layout/default"/>
    <dgm:cxn modelId="{E65F4651-68AA-4F75-A727-361881567D97}" srcId="{D14B514B-3BFD-4B8B-8293-5E01FFA5BB1C}" destId="{541FA3B1-15D7-4A53-AEA7-2FF58D674145}" srcOrd="4" destOrd="0" parTransId="{431F34E7-86B3-4450-8E70-7DBCA6B1C634}" sibTransId="{EFE45AB5-1473-48D1-AAAA-75AB2870C677}"/>
    <dgm:cxn modelId="{56554855-14E2-4506-9E17-C405569BE08D}" type="presOf" srcId="{5A79DC07-252C-4EBC-96A4-0EAA1F0D98A6}" destId="{8B00B0D5-B094-4067-84AD-B460BE44B49A}" srcOrd="0" destOrd="0" presId="urn:microsoft.com/office/officeart/2005/8/layout/default"/>
    <dgm:cxn modelId="{45D66B57-A062-4A41-870C-47E2CCBFB09C}" srcId="{D14B514B-3BFD-4B8B-8293-5E01FFA5BB1C}" destId="{20559235-DABC-4890-AFFC-5BADD740A664}" srcOrd="2" destOrd="0" parTransId="{0D8F35E4-1E31-4790-AB45-91E80085187C}" sibTransId="{24A38A82-C14C-42F7-9EC4-9BE8A950C91E}"/>
    <dgm:cxn modelId="{A18EF88D-9503-4E41-8022-FCBDE3F550FC}" type="presOf" srcId="{541FA3B1-15D7-4A53-AEA7-2FF58D674145}" destId="{991F3F71-9D4B-45EB-BC81-DAF510C17CA0}" srcOrd="0" destOrd="0" presId="urn:microsoft.com/office/officeart/2005/8/layout/default"/>
    <dgm:cxn modelId="{A72C3A94-5573-4E1E-8529-F61298E3BA31}" type="presOf" srcId="{D14B514B-3BFD-4B8B-8293-5E01FFA5BB1C}" destId="{E041CA84-ABC6-4998-8C46-0AE38BA0B142}" srcOrd="0" destOrd="0" presId="urn:microsoft.com/office/officeart/2005/8/layout/default"/>
    <dgm:cxn modelId="{44CC30A2-BC3E-4148-A50B-07A1C7009C47}" srcId="{D14B514B-3BFD-4B8B-8293-5E01FFA5BB1C}" destId="{4F37353E-59B8-4EED-B156-D326F09873EC}" srcOrd="6" destOrd="0" parTransId="{36328E82-D286-41F5-98B1-8CF0FE957D39}" sibTransId="{02C69210-C424-42D8-B911-E4A32BD0A318}"/>
    <dgm:cxn modelId="{D7D436B6-5F7F-4A92-816D-F9775134A93A}" type="presOf" srcId="{20559235-DABC-4890-AFFC-5BADD740A664}" destId="{7A744A6B-5392-4919-9E4F-5C8BFD43126E}" srcOrd="0" destOrd="0" presId="urn:microsoft.com/office/officeart/2005/8/layout/default"/>
    <dgm:cxn modelId="{3D521FC0-BF65-4149-8AB3-C67417DD35F7}" srcId="{D14B514B-3BFD-4B8B-8293-5E01FFA5BB1C}" destId="{5A79DC07-252C-4EBC-96A4-0EAA1F0D98A6}" srcOrd="0" destOrd="0" parTransId="{FE50D4B9-10F0-451B-A4E1-1BA00FBA57C8}" sibTransId="{3EFC043A-DC20-4FF7-B4BF-13E651429092}"/>
    <dgm:cxn modelId="{72C204C3-C2DB-498B-B7C1-6D9D2F6D3A28}" type="presOf" srcId="{93591C1F-6F37-4231-8116-AC2F6D5D00BE}" destId="{D435891C-9F85-4D4B-BBD7-89CA796A677F}" srcOrd="0" destOrd="0" presId="urn:microsoft.com/office/officeart/2005/8/layout/default"/>
    <dgm:cxn modelId="{83D80FC8-7973-429A-BEBE-CE61CF69408E}" srcId="{D14B514B-3BFD-4B8B-8293-5E01FFA5BB1C}" destId="{DACBCF91-85C0-41CB-AA35-70760466AC43}" srcOrd="3" destOrd="0" parTransId="{75480C6C-EAD5-4E8A-8C7A-3215827492B8}" sibTransId="{4C6CFB98-26E0-4354-AC4F-8ECCE32D3D74}"/>
    <dgm:cxn modelId="{EA36D18E-098E-4395-94BB-0186270975D3}" type="presParOf" srcId="{E041CA84-ABC6-4998-8C46-0AE38BA0B142}" destId="{8B00B0D5-B094-4067-84AD-B460BE44B49A}" srcOrd="0" destOrd="0" presId="urn:microsoft.com/office/officeart/2005/8/layout/default"/>
    <dgm:cxn modelId="{3F5E8E8E-7EE2-4DD5-8D2C-8D69C72BC807}" type="presParOf" srcId="{E041CA84-ABC6-4998-8C46-0AE38BA0B142}" destId="{D04A3C06-9A85-46CB-9BD9-E1EACE96C5EE}" srcOrd="1" destOrd="0" presId="urn:microsoft.com/office/officeart/2005/8/layout/default"/>
    <dgm:cxn modelId="{9C5E0575-CE3E-45F3-9F5D-1CC8BB783112}" type="presParOf" srcId="{E041CA84-ABC6-4998-8C46-0AE38BA0B142}" destId="{D435891C-9F85-4D4B-BBD7-89CA796A677F}" srcOrd="2" destOrd="0" presId="urn:microsoft.com/office/officeart/2005/8/layout/default"/>
    <dgm:cxn modelId="{909A5505-BFE3-4F63-9385-947916CB7266}" type="presParOf" srcId="{E041CA84-ABC6-4998-8C46-0AE38BA0B142}" destId="{82A493F9-FF8E-4F8D-B5CE-42E08C698233}" srcOrd="3" destOrd="0" presId="urn:microsoft.com/office/officeart/2005/8/layout/default"/>
    <dgm:cxn modelId="{FF36B523-0D28-49D2-9389-41BAB2E6C31A}" type="presParOf" srcId="{E041CA84-ABC6-4998-8C46-0AE38BA0B142}" destId="{7A744A6B-5392-4919-9E4F-5C8BFD43126E}" srcOrd="4" destOrd="0" presId="urn:microsoft.com/office/officeart/2005/8/layout/default"/>
    <dgm:cxn modelId="{6770C4D0-EEAF-49E7-B588-C5B946BF76A1}" type="presParOf" srcId="{E041CA84-ABC6-4998-8C46-0AE38BA0B142}" destId="{800FEAD5-B4FA-489A-88E0-584BF9C804F1}" srcOrd="5" destOrd="0" presId="urn:microsoft.com/office/officeart/2005/8/layout/default"/>
    <dgm:cxn modelId="{01716C6F-F47D-4F85-AD96-847844DD0852}" type="presParOf" srcId="{E041CA84-ABC6-4998-8C46-0AE38BA0B142}" destId="{54685859-813A-433A-8E90-6A529267B234}" srcOrd="6" destOrd="0" presId="urn:microsoft.com/office/officeart/2005/8/layout/default"/>
    <dgm:cxn modelId="{B1CC2C98-AE02-4E6F-87D3-9DD6121012AB}" type="presParOf" srcId="{E041CA84-ABC6-4998-8C46-0AE38BA0B142}" destId="{ED614D51-2ED9-487F-8B46-56F5B22071C5}" srcOrd="7" destOrd="0" presId="urn:microsoft.com/office/officeart/2005/8/layout/default"/>
    <dgm:cxn modelId="{81252BF1-A8B5-498D-816C-487A01136665}" type="presParOf" srcId="{E041CA84-ABC6-4998-8C46-0AE38BA0B142}" destId="{991F3F71-9D4B-45EB-BC81-DAF510C17CA0}" srcOrd="8" destOrd="0" presId="urn:microsoft.com/office/officeart/2005/8/layout/default"/>
    <dgm:cxn modelId="{9A98C507-C4DC-4F9D-8279-C592E11874B9}" type="presParOf" srcId="{E041CA84-ABC6-4998-8C46-0AE38BA0B142}" destId="{D8B1ECF7-5FFF-4351-9C7F-6569B1362CFF}" srcOrd="9" destOrd="0" presId="urn:microsoft.com/office/officeart/2005/8/layout/default"/>
    <dgm:cxn modelId="{73D3D76B-0114-4276-AF45-1EE382D5DD70}" type="presParOf" srcId="{E041CA84-ABC6-4998-8C46-0AE38BA0B142}" destId="{D8849DF1-D6AE-486B-9118-ED3FC1BE4CC1}" srcOrd="10" destOrd="0" presId="urn:microsoft.com/office/officeart/2005/8/layout/default"/>
    <dgm:cxn modelId="{9EE66059-79D0-45F0-8018-42E2ABC2B953}" type="presParOf" srcId="{E041CA84-ABC6-4998-8C46-0AE38BA0B142}" destId="{46F151EC-EEFB-421C-B1FE-61E66B59C717}" srcOrd="11" destOrd="0" presId="urn:microsoft.com/office/officeart/2005/8/layout/default"/>
    <dgm:cxn modelId="{A2E9302B-38EF-408C-8E58-02200BDB0EAE}" type="presParOf" srcId="{E041CA84-ABC6-4998-8C46-0AE38BA0B142}" destId="{2A5F3FA8-3156-4341-8A8F-F28827DBDCA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9CAC2-A160-471A-894E-D6AF95139855}">
      <dsp:nvSpPr>
        <dsp:cNvPr id="0" name=""/>
        <dsp:cNvSpPr/>
      </dsp:nvSpPr>
      <dsp:spPr>
        <a:xfrm>
          <a:off x="0" y="50275"/>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0" i="0" kern="1200">
              <a:latin typeface="Univers Condensed"/>
            </a:rPr>
            <a:t>Battle Engine:</a:t>
          </a:r>
          <a:endParaRPr lang="en-US" sz="1700" b="0" i="0" kern="1200">
            <a:latin typeface="Century Gothic" panose="020B0502020202020204"/>
          </a:endParaRPr>
        </a:p>
      </dsp:txBody>
      <dsp:txXfrm>
        <a:off x="21664" y="71939"/>
        <a:ext cx="10858034" cy="400467"/>
      </dsp:txXfrm>
    </dsp:sp>
    <dsp:sp modelId="{83FCF808-00DE-408D-AEF1-68039EA7E4A5}">
      <dsp:nvSpPr>
        <dsp:cNvPr id="0" name=""/>
        <dsp:cNvSpPr/>
      </dsp:nvSpPr>
      <dsp:spPr>
        <a:xfrm>
          <a:off x="0" y="494071"/>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b="0" i="0" kern="1200">
              <a:latin typeface="Univers Condensed"/>
            </a:rPr>
            <a:t>Game </a:t>
          </a:r>
          <a:r>
            <a:rPr lang="en-US" sz="1300" kern="1200">
              <a:latin typeface="Univers Condensed"/>
            </a:rPr>
            <a:t>logic and interaction amongst clients connected to the server</a:t>
          </a:r>
          <a:endParaRPr lang="en-US" sz="1300" kern="1200"/>
        </a:p>
      </dsp:txBody>
      <dsp:txXfrm>
        <a:off x="0" y="494071"/>
        <a:ext cx="10901362" cy="281520"/>
      </dsp:txXfrm>
    </dsp:sp>
    <dsp:sp modelId="{743B3E27-42EE-4A6A-8D1A-573429AE200D}">
      <dsp:nvSpPr>
        <dsp:cNvPr id="0" name=""/>
        <dsp:cNvSpPr/>
      </dsp:nvSpPr>
      <dsp:spPr>
        <a:xfrm>
          <a:off x="0" y="775591"/>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i="0" kern="1200">
              <a:latin typeface="Univers Condensed"/>
            </a:rPr>
            <a:t>Chat System</a:t>
          </a:r>
          <a:r>
            <a:rPr lang="en-US" sz="1700" kern="1200">
              <a:latin typeface="Univers Condensed"/>
            </a:rPr>
            <a:t>:</a:t>
          </a:r>
          <a:endParaRPr lang="en-US" sz="1700" kern="1200"/>
        </a:p>
      </dsp:txBody>
      <dsp:txXfrm>
        <a:off x="21664" y="797255"/>
        <a:ext cx="10858034" cy="400467"/>
      </dsp:txXfrm>
    </dsp:sp>
    <dsp:sp modelId="{BEF368F3-73BB-4FF5-962C-81484E5D56F3}">
      <dsp:nvSpPr>
        <dsp:cNvPr id="0" name=""/>
        <dsp:cNvSpPr/>
      </dsp:nvSpPr>
      <dsp:spPr>
        <a:xfrm>
          <a:off x="0" y="1219387"/>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b="0" i="0" kern="1200">
              <a:latin typeface="Univers Condensed"/>
            </a:rPr>
            <a:t>Player to Player </a:t>
          </a:r>
          <a:r>
            <a:rPr lang="en-US" sz="1300" kern="1200">
              <a:latin typeface="Univers Condensed"/>
            </a:rPr>
            <a:t>text communication, as well see ones' own text as "You:"</a:t>
          </a:r>
          <a:endParaRPr lang="en-US" sz="1300" kern="1200"/>
        </a:p>
      </dsp:txBody>
      <dsp:txXfrm>
        <a:off x="0" y="1219387"/>
        <a:ext cx="10901362" cy="281520"/>
      </dsp:txXfrm>
    </dsp:sp>
    <dsp:sp modelId="{4FECCDEF-2987-44BC-A81E-C5F5476B7B9C}">
      <dsp:nvSpPr>
        <dsp:cNvPr id="0" name=""/>
        <dsp:cNvSpPr/>
      </dsp:nvSpPr>
      <dsp:spPr>
        <a:xfrm>
          <a:off x="0" y="1500907"/>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i="0" kern="1200">
              <a:latin typeface="Univers Condensed"/>
            </a:rPr>
            <a:t>Smart ChatBot</a:t>
          </a:r>
          <a:r>
            <a:rPr lang="en-US" sz="1700" kern="1200">
              <a:latin typeface="Univers Condensed"/>
            </a:rPr>
            <a:t>:</a:t>
          </a:r>
          <a:endParaRPr lang="en-US" sz="1700" kern="1200"/>
        </a:p>
      </dsp:txBody>
      <dsp:txXfrm>
        <a:off x="21664" y="1522571"/>
        <a:ext cx="10858034" cy="400467"/>
      </dsp:txXfrm>
    </dsp:sp>
    <dsp:sp modelId="{6D8F53BD-D868-4F46-B94E-97E94196D6E9}">
      <dsp:nvSpPr>
        <dsp:cNvPr id="0" name=""/>
        <dsp:cNvSpPr/>
      </dsp:nvSpPr>
      <dsp:spPr>
        <a:xfrm>
          <a:off x="0" y="1944702"/>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b="0" i="0" kern="1200">
              <a:latin typeface="Univers Condensed"/>
            </a:rPr>
            <a:t>AI assistant able to store which character each player chose to get more insight</a:t>
          </a:r>
        </a:p>
      </dsp:txBody>
      <dsp:txXfrm>
        <a:off x="0" y="1944702"/>
        <a:ext cx="10901362" cy="281520"/>
      </dsp:txXfrm>
    </dsp:sp>
    <dsp:sp modelId="{B5D436BD-E56D-4005-82A9-C6E1917AEB5D}">
      <dsp:nvSpPr>
        <dsp:cNvPr id="0" name=""/>
        <dsp:cNvSpPr/>
      </dsp:nvSpPr>
      <dsp:spPr>
        <a:xfrm>
          <a:off x="0" y="2226222"/>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i="0" kern="1200">
              <a:latin typeface="Univers Condensed"/>
            </a:rPr>
            <a:t>Database Integration</a:t>
          </a:r>
          <a:r>
            <a:rPr lang="en-US" sz="1700" b="0" i="0" kern="1200"/>
            <a:t>:</a:t>
          </a:r>
          <a:endParaRPr lang="en-US" sz="1700" kern="1200"/>
        </a:p>
      </dsp:txBody>
      <dsp:txXfrm>
        <a:off x="21664" y="2247886"/>
        <a:ext cx="10858034" cy="400467"/>
      </dsp:txXfrm>
    </dsp:sp>
    <dsp:sp modelId="{FCC0EBD7-C0B4-4035-9B68-48B65506ED0D}">
      <dsp:nvSpPr>
        <dsp:cNvPr id="0" name=""/>
        <dsp:cNvSpPr/>
      </dsp:nvSpPr>
      <dsp:spPr>
        <a:xfrm>
          <a:off x="0" y="2670018"/>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b="0" i="0" kern="1200">
              <a:latin typeface="Univers Condensed"/>
            </a:rPr>
            <a:t>Store </a:t>
          </a:r>
          <a:r>
            <a:rPr lang="en-US" sz="1300" kern="1200">
              <a:latin typeface="Univers Condensed"/>
            </a:rPr>
            <a:t>message conversations, player names, chosen characters, chatbot queries</a:t>
          </a:r>
          <a:endParaRPr lang="en-US" sz="1300" kern="1200"/>
        </a:p>
      </dsp:txBody>
      <dsp:txXfrm>
        <a:off x="0" y="2670018"/>
        <a:ext cx="10901362" cy="281520"/>
      </dsp:txXfrm>
    </dsp:sp>
    <dsp:sp modelId="{22FCB433-367D-4EA3-A714-7469A77D3AA8}">
      <dsp:nvSpPr>
        <dsp:cNvPr id="0" name=""/>
        <dsp:cNvSpPr/>
      </dsp:nvSpPr>
      <dsp:spPr>
        <a:xfrm>
          <a:off x="0" y="2951538"/>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kern="1200">
              <a:latin typeface="Univers Condensed"/>
            </a:rPr>
            <a:t>GUI Separation:</a:t>
          </a:r>
        </a:p>
      </dsp:txBody>
      <dsp:txXfrm>
        <a:off x="21664" y="2973202"/>
        <a:ext cx="10858034" cy="400467"/>
      </dsp:txXfrm>
    </dsp:sp>
    <dsp:sp modelId="{6A47D184-36ED-4A60-91FD-E63020C7640F}">
      <dsp:nvSpPr>
        <dsp:cNvPr id="0" name=""/>
        <dsp:cNvSpPr/>
      </dsp:nvSpPr>
      <dsp:spPr>
        <a:xfrm>
          <a:off x="0" y="3395334"/>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kern="1200">
              <a:latin typeface="Univers Condensed"/>
            </a:rPr>
            <a:t>How to handle each GUI separately but combine them together to one interface</a:t>
          </a:r>
        </a:p>
      </dsp:txBody>
      <dsp:txXfrm>
        <a:off x="0" y="3395334"/>
        <a:ext cx="10901362" cy="28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CC79D-0450-4423-A588-F184435A544A}">
      <dsp:nvSpPr>
        <dsp:cNvPr id="0" name=""/>
        <dsp:cNvSpPr/>
      </dsp:nvSpPr>
      <dsp:spPr>
        <a:xfrm>
          <a:off x="0" y="0"/>
          <a:ext cx="7523481" cy="8924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Maintaining functionality between unified GUI</a:t>
          </a:r>
          <a:endParaRPr lang="en-US" sz="2300" kern="1200"/>
        </a:p>
      </dsp:txBody>
      <dsp:txXfrm>
        <a:off x="26138" y="26138"/>
        <a:ext cx="6485086" cy="840139"/>
      </dsp:txXfrm>
    </dsp:sp>
    <dsp:sp modelId="{ADA350EE-6AED-4892-8AC7-6D29BC157528}">
      <dsp:nvSpPr>
        <dsp:cNvPr id="0" name=""/>
        <dsp:cNvSpPr/>
      </dsp:nvSpPr>
      <dsp:spPr>
        <a:xfrm>
          <a:off x="630091" y="1054672"/>
          <a:ext cx="7523481" cy="8924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Players could choose a character that has already been chosen</a:t>
          </a:r>
          <a:endParaRPr lang="en-US" sz="2300" kern="1200"/>
        </a:p>
      </dsp:txBody>
      <dsp:txXfrm>
        <a:off x="656229" y="1080810"/>
        <a:ext cx="6261043" cy="840139"/>
      </dsp:txXfrm>
    </dsp:sp>
    <dsp:sp modelId="{1E0A5FB5-C594-4402-AA7F-F9527DDAEAD9}">
      <dsp:nvSpPr>
        <dsp:cNvPr id="0" name=""/>
        <dsp:cNvSpPr/>
      </dsp:nvSpPr>
      <dsp:spPr>
        <a:xfrm>
          <a:off x="1250778" y="2109345"/>
          <a:ext cx="7523481" cy="89241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Players could sometimes take turns out of order</a:t>
          </a:r>
          <a:endParaRPr lang="en-US" sz="2300" kern="1200"/>
        </a:p>
      </dsp:txBody>
      <dsp:txXfrm>
        <a:off x="1276916" y="2135483"/>
        <a:ext cx="6270448" cy="840139"/>
      </dsp:txXfrm>
    </dsp:sp>
    <dsp:sp modelId="{9FF61F00-7097-4BAC-BDD1-359E73A29C26}">
      <dsp:nvSpPr>
        <dsp:cNvPr id="0" name=""/>
        <dsp:cNvSpPr/>
      </dsp:nvSpPr>
      <dsp:spPr>
        <a:xfrm>
          <a:off x="1880870" y="3164018"/>
          <a:ext cx="7523481" cy="892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Status effects would continue to happen even when the player is dead</a:t>
          </a:r>
          <a:endParaRPr lang="en-US" sz="2300" kern="1200"/>
        </a:p>
      </dsp:txBody>
      <dsp:txXfrm>
        <a:off x="1907008" y="3190156"/>
        <a:ext cx="6261043" cy="840139"/>
      </dsp:txXfrm>
    </dsp:sp>
    <dsp:sp modelId="{3686C5A8-41D0-4A3D-A4C1-D3271F281C72}">
      <dsp:nvSpPr>
        <dsp:cNvPr id="0" name=""/>
        <dsp:cNvSpPr/>
      </dsp:nvSpPr>
      <dsp:spPr>
        <a:xfrm>
          <a:off x="6943411" y="683509"/>
          <a:ext cx="580070" cy="58007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073927" y="683509"/>
        <a:ext cx="319038" cy="436503"/>
      </dsp:txXfrm>
    </dsp:sp>
    <dsp:sp modelId="{4E224049-3A1D-4223-A7A9-F52D08C9DECF}">
      <dsp:nvSpPr>
        <dsp:cNvPr id="0" name=""/>
        <dsp:cNvSpPr/>
      </dsp:nvSpPr>
      <dsp:spPr>
        <a:xfrm>
          <a:off x="7573503" y="1738181"/>
          <a:ext cx="580070" cy="58007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704019" y="1738181"/>
        <a:ext cx="319038" cy="436503"/>
      </dsp:txXfrm>
    </dsp:sp>
    <dsp:sp modelId="{DBBB062C-1F6B-4C1C-8AD4-634B346E87B4}">
      <dsp:nvSpPr>
        <dsp:cNvPr id="0" name=""/>
        <dsp:cNvSpPr/>
      </dsp:nvSpPr>
      <dsp:spPr>
        <a:xfrm>
          <a:off x="8194190" y="2792854"/>
          <a:ext cx="580070" cy="58007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324706" y="2792854"/>
        <a:ext cx="319038" cy="436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0B0D5-B094-4067-84AD-B460BE44B49A}">
      <dsp:nvSpPr>
        <dsp:cNvPr id="0" name=""/>
        <dsp:cNvSpPr/>
      </dsp:nvSpPr>
      <dsp:spPr>
        <a:xfrm>
          <a:off x="3162" y="635938"/>
          <a:ext cx="2509289" cy="15055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OOP principles and design patterns (singleton/factory)</a:t>
          </a:r>
        </a:p>
      </dsp:txBody>
      <dsp:txXfrm>
        <a:off x="3162" y="635938"/>
        <a:ext cx="2509289" cy="1505573"/>
      </dsp:txXfrm>
    </dsp:sp>
    <dsp:sp modelId="{D435891C-9F85-4D4B-BBD7-89CA796A677F}">
      <dsp:nvSpPr>
        <dsp:cNvPr id="0" name=""/>
        <dsp:cNvSpPr/>
      </dsp:nvSpPr>
      <dsp:spPr>
        <a:xfrm>
          <a:off x="2763381" y="635938"/>
          <a:ext cx="2509289" cy="1505573"/>
        </a:xfrm>
        <a:prstGeom prst="rect">
          <a:avLst/>
        </a:prstGeom>
        <a:solidFill>
          <a:schemeClr val="accent5">
            <a:hueOff val="3168157"/>
            <a:satOff val="-4443"/>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Polymorphism</a:t>
          </a:r>
        </a:p>
      </dsp:txBody>
      <dsp:txXfrm>
        <a:off x="2763381" y="635938"/>
        <a:ext cx="2509289" cy="1505573"/>
      </dsp:txXfrm>
    </dsp:sp>
    <dsp:sp modelId="{7A744A6B-5392-4919-9E4F-5C8BFD43126E}">
      <dsp:nvSpPr>
        <dsp:cNvPr id="0" name=""/>
        <dsp:cNvSpPr/>
      </dsp:nvSpPr>
      <dsp:spPr>
        <a:xfrm>
          <a:off x="5523600" y="635938"/>
          <a:ext cx="2509289" cy="1505573"/>
        </a:xfrm>
        <a:prstGeom prst="rect">
          <a:avLst/>
        </a:prstGeom>
        <a:solidFill>
          <a:schemeClr val="accent5">
            <a:hueOff val="6336313"/>
            <a:satOff val="-8887"/>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Inheritance</a:t>
          </a:r>
        </a:p>
      </dsp:txBody>
      <dsp:txXfrm>
        <a:off x="5523600" y="635938"/>
        <a:ext cx="2509289" cy="1505573"/>
      </dsp:txXfrm>
    </dsp:sp>
    <dsp:sp modelId="{54685859-813A-433A-8E90-6A529267B234}">
      <dsp:nvSpPr>
        <dsp:cNvPr id="0" name=""/>
        <dsp:cNvSpPr/>
      </dsp:nvSpPr>
      <dsp:spPr>
        <a:xfrm>
          <a:off x="8283819" y="635938"/>
          <a:ext cx="2509289" cy="1505573"/>
        </a:xfrm>
        <a:prstGeom prst="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Turn-Based System</a:t>
          </a:r>
        </a:p>
      </dsp:txBody>
      <dsp:txXfrm>
        <a:off x="8283819" y="635938"/>
        <a:ext cx="2509289" cy="1505573"/>
      </dsp:txXfrm>
    </dsp:sp>
    <dsp:sp modelId="{991F3F71-9D4B-45EB-BC81-DAF510C17CA0}">
      <dsp:nvSpPr>
        <dsp:cNvPr id="0" name=""/>
        <dsp:cNvSpPr/>
      </dsp:nvSpPr>
      <dsp:spPr>
        <a:xfrm>
          <a:off x="1383272" y="2392441"/>
          <a:ext cx="2509289" cy="1505573"/>
        </a:xfrm>
        <a:prstGeom prst="rect">
          <a:avLst/>
        </a:prstGeom>
        <a:solidFill>
          <a:schemeClr val="accent5">
            <a:hueOff val="12672627"/>
            <a:satOff val="-17773"/>
            <a:lumOff val="-18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Abstraction</a:t>
          </a:r>
        </a:p>
      </dsp:txBody>
      <dsp:txXfrm>
        <a:off x="1383272" y="2392441"/>
        <a:ext cx="2509289" cy="1505573"/>
      </dsp:txXfrm>
    </dsp:sp>
    <dsp:sp modelId="{D8849DF1-D6AE-486B-9118-ED3FC1BE4CC1}">
      <dsp:nvSpPr>
        <dsp:cNvPr id="0" name=""/>
        <dsp:cNvSpPr/>
      </dsp:nvSpPr>
      <dsp:spPr>
        <a:xfrm>
          <a:off x="4143491" y="2392441"/>
          <a:ext cx="2509289" cy="1505573"/>
        </a:xfrm>
        <a:prstGeom prst="rect">
          <a:avLst/>
        </a:prstGeom>
        <a:solidFill>
          <a:schemeClr val="accent5">
            <a:hueOff val="15840784"/>
            <a:satOff val="-2221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Getter/Setters </a:t>
          </a:r>
          <a:r>
            <a:rPr lang="en-US" sz="1300" kern="1200">
              <a:latin typeface="Univers Condensed"/>
            </a:rPr>
            <a:t>-&gt; @property/@attribute_name.setter</a:t>
          </a:r>
        </a:p>
      </dsp:txBody>
      <dsp:txXfrm>
        <a:off x="4143491" y="2392441"/>
        <a:ext cx="2509289" cy="1505573"/>
      </dsp:txXfrm>
    </dsp:sp>
    <dsp:sp modelId="{2A5F3FA8-3156-4341-8A8F-F28827DBDCA9}">
      <dsp:nvSpPr>
        <dsp:cNvPr id="0" name=""/>
        <dsp:cNvSpPr/>
      </dsp:nvSpPr>
      <dsp:spPr>
        <a:xfrm>
          <a:off x="6903709" y="2392441"/>
          <a:ext cx="2509289" cy="1505573"/>
        </a:xfrm>
        <a:prstGeom prst="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err="1">
              <a:latin typeface="Univers Condensed"/>
            </a:rPr>
            <a:t>Tkinter</a:t>
          </a:r>
          <a:r>
            <a:rPr lang="en-US" sz="1300" kern="1200">
              <a:latin typeface="Univers Condensed"/>
            </a:rPr>
            <a:t> (GUI), Socket/Threading</a:t>
          </a:r>
        </a:p>
      </dsp:txBody>
      <dsp:txXfrm>
        <a:off x="6903709" y="2392441"/>
        <a:ext cx="2509289" cy="150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347609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481908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1722789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5/8/2025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411392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9973456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468210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2572529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473910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476609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060431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281468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715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ransition spd="slow">
    <p:wipe/>
  </p:transition>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F0C1C3E-4EBF-215A-DB31-5CB0AEB21658}"/>
              </a:ext>
            </a:extLst>
          </p:cNvPr>
          <p:cNvPicPr>
            <a:picLocks noChangeAspect="1"/>
          </p:cNvPicPr>
          <p:nvPr/>
        </p:nvPicPr>
        <p:blipFill>
          <a:blip r:embed="rId2"/>
          <a:srcRect t="8731" r="-2" b="35018"/>
          <a:stretch/>
        </p:blipFill>
        <p:spPr>
          <a:xfrm>
            <a:off x="1" y="10"/>
            <a:ext cx="12192000" cy="6857989"/>
          </a:xfrm>
          <a:prstGeom prst="rect">
            <a:avLst/>
          </a:prstGeom>
        </p:spPr>
      </p:pic>
      <p:sp>
        <p:nvSpPr>
          <p:cNvPr id="8" name="Rectangle 7">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4881" y="581721"/>
            <a:ext cx="6557615" cy="4495970"/>
          </a:xfrm>
        </p:spPr>
        <p:txBody>
          <a:bodyPr vert="horz" lIns="91440" tIns="45720" rIns="91440" bIns="45720" rtlCol="0" anchor="ctr">
            <a:normAutofit/>
          </a:bodyPr>
          <a:lstStyle/>
          <a:p>
            <a:r>
              <a:rPr lang="en-US">
                <a:solidFill>
                  <a:srgbClr val="FFFFFF"/>
                </a:solidFill>
              </a:rPr>
              <a:t>GoPirate</a:t>
            </a:r>
            <a:br>
              <a:rPr lang="en-US">
                <a:solidFill>
                  <a:srgbClr val="FFFFFF"/>
                </a:solidFill>
              </a:rPr>
            </a:br>
            <a:r>
              <a:rPr lang="en-US">
                <a:solidFill>
                  <a:srgbClr val="FFFFFF"/>
                </a:solidFill>
              </a:rPr>
              <a:t>Multi-player Game in Python Language</a:t>
            </a:r>
            <a:endParaRPr lang="en-US"/>
          </a:p>
        </p:txBody>
      </p:sp>
      <p:sp>
        <p:nvSpPr>
          <p:cNvPr id="3" name="Subtitle 2"/>
          <p:cNvSpPr>
            <a:spLocks noGrp="1"/>
          </p:cNvSpPr>
          <p:nvPr>
            <p:ph type="subTitle" idx="1"/>
          </p:nvPr>
        </p:nvSpPr>
        <p:spPr>
          <a:xfrm>
            <a:off x="8712865" y="1447799"/>
            <a:ext cx="2368905" cy="4076699"/>
          </a:xfrm>
        </p:spPr>
        <p:txBody>
          <a:bodyPr vert="horz" lIns="91440" tIns="45720" rIns="91440" bIns="45720" rtlCol="0" anchor="ctr">
            <a:normAutofit/>
          </a:bodyPr>
          <a:lstStyle/>
          <a:p>
            <a:r>
              <a:rPr lang="en-US">
                <a:solidFill>
                  <a:srgbClr val="FFFFFF"/>
                </a:solidFill>
              </a:rPr>
              <a:t>By: Marco Ponce, Brysen Pfingsten</a:t>
            </a:r>
          </a:p>
        </p:txBody>
      </p:sp>
      <p:cxnSp>
        <p:nvCxnSpPr>
          <p:cNvPr id="9" name="Straight Connector 8">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424837-4DD0-91E8-712E-0BCAE26A28B0}"/>
              </a:ext>
            </a:extLst>
          </p:cNvPr>
          <p:cNvSpPr txBox="1"/>
          <p:nvPr/>
        </p:nvSpPr>
        <p:spPr>
          <a:xfrm>
            <a:off x="1097775" y="5365719"/>
            <a:ext cx="592712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May 09, 2025</a:t>
            </a:r>
          </a:p>
          <a:p>
            <a:pPr algn="ctr">
              <a:spcAft>
                <a:spcPts val="600"/>
              </a:spcAft>
            </a:pPr>
            <a:r>
              <a:rPr lang="en-US"/>
              <a:t>CSAS2124 – Python Programming Language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668A8D-DE0B-01B7-10D9-B07C141B5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9D814-631F-452E-B50C-7D97A035934F}"/>
              </a:ext>
            </a:extLst>
          </p:cNvPr>
          <p:cNvSpPr>
            <a:spLocks noGrp="1"/>
          </p:cNvSpPr>
          <p:nvPr>
            <p:ph type="title"/>
          </p:nvPr>
        </p:nvSpPr>
        <p:spPr>
          <a:xfrm>
            <a:off x="721985" y="797138"/>
            <a:ext cx="3890370" cy="1354346"/>
          </a:xfrm>
        </p:spPr>
        <p:txBody>
          <a:bodyPr vert="horz" lIns="91440" tIns="45720" rIns="91440" bIns="45720" rtlCol="0" anchor="t">
            <a:normAutofit fontScale="90000"/>
          </a:bodyPr>
          <a:lstStyle/>
          <a:p>
            <a:r>
              <a:rPr lang="en-US">
                <a:solidFill>
                  <a:srgbClr val="0070C0"/>
                </a:solidFill>
              </a:rPr>
              <a:t>Smart Chatbot Integration:</a:t>
            </a:r>
          </a:p>
        </p:txBody>
      </p:sp>
      <p:pic>
        <p:nvPicPr>
          <p:cNvPr id="5" name="Picture 4">
            <a:extLst>
              <a:ext uri="{FF2B5EF4-FFF2-40B4-BE49-F238E27FC236}">
                <a16:creationId xmlns:a16="http://schemas.microsoft.com/office/drawing/2014/main" id="{975D4F17-FA14-9E15-6541-A209FB8C36D0}"/>
              </a:ext>
            </a:extLst>
          </p:cNvPr>
          <p:cNvPicPr>
            <a:picLocks noChangeAspect="1"/>
          </p:cNvPicPr>
          <p:nvPr/>
        </p:nvPicPr>
        <p:blipFill>
          <a:blip r:embed="rId2"/>
          <a:srcRect r="2" b="6260"/>
          <a:stretch/>
        </p:blipFill>
        <p:spPr>
          <a:xfrm>
            <a:off x="4876158" y="10"/>
            <a:ext cx="7315841" cy="6857990"/>
          </a:xfrm>
          <a:prstGeom prst="rect">
            <a:avLst/>
          </a:prstGeom>
        </p:spPr>
      </p:pic>
      <p:sp>
        <p:nvSpPr>
          <p:cNvPr id="4" name="TextBox 3">
            <a:extLst>
              <a:ext uri="{FF2B5EF4-FFF2-40B4-BE49-F238E27FC236}">
                <a16:creationId xmlns:a16="http://schemas.microsoft.com/office/drawing/2014/main" id="{704D6431-6EC0-F570-46D5-3B2FF2DB1D86}"/>
              </a:ext>
            </a:extLst>
          </p:cNvPr>
          <p:cNvSpPr txBox="1"/>
          <p:nvPr/>
        </p:nvSpPr>
        <p:spPr>
          <a:xfrm>
            <a:off x="721360" y="1899920"/>
            <a:ext cx="404368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smart chatbot handles each player's questions accordingly and has separate storages for each player, this will make it much faster and enhance the ability for the chatbot to be able to recognize what character that specific player chose to then directly connect with questions and answers for that specific character.</a:t>
            </a:r>
          </a:p>
          <a:p>
            <a:endParaRPr lang="en-US"/>
          </a:p>
          <a:p>
            <a:r>
              <a:rPr lang="en-US"/>
              <a:t>If the chatbot is unable to produce an answer, it will simulate connecting with a live agent, as well as, storing the unknown question into a </a:t>
            </a:r>
            <a:r>
              <a:rPr lang="en-US" err="1"/>
              <a:t>json</a:t>
            </a:r>
            <a:r>
              <a:rPr lang="en-US"/>
              <a:t> query file to be used for future updates.</a:t>
            </a:r>
          </a:p>
        </p:txBody>
      </p:sp>
      <p:pic>
        <p:nvPicPr>
          <p:cNvPr id="3" name="Picture 2" descr="A screenshot of a chatbot&#10;&#10;AI-generated content may be incorrect.">
            <a:extLst>
              <a:ext uri="{FF2B5EF4-FFF2-40B4-BE49-F238E27FC236}">
                <a16:creationId xmlns:a16="http://schemas.microsoft.com/office/drawing/2014/main" id="{2AF2E15C-0F8D-4CEF-8B15-327D4DAE8265}"/>
              </a:ext>
            </a:extLst>
          </p:cNvPr>
          <p:cNvPicPr>
            <a:picLocks noChangeAspect="1"/>
          </p:cNvPicPr>
          <p:nvPr/>
        </p:nvPicPr>
        <p:blipFill>
          <a:blip r:embed="rId3"/>
          <a:stretch>
            <a:fillRect/>
          </a:stretch>
        </p:blipFill>
        <p:spPr>
          <a:xfrm>
            <a:off x="5014595" y="2137410"/>
            <a:ext cx="7039610" cy="2573020"/>
          </a:xfrm>
          <a:prstGeom prst="rect">
            <a:avLst/>
          </a:prstGeom>
        </p:spPr>
      </p:pic>
    </p:spTree>
    <p:extLst>
      <p:ext uri="{BB962C8B-B14F-4D97-AF65-F5344CB8AC3E}">
        <p14:creationId xmlns:p14="http://schemas.microsoft.com/office/powerpoint/2010/main" val="150758674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7843E9-8DCB-F8EF-0E12-71C125AA5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57329-0FFA-D675-C003-A1665DBBEAE3}"/>
              </a:ext>
            </a:extLst>
          </p:cNvPr>
          <p:cNvSpPr>
            <a:spLocks noGrp="1"/>
          </p:cNvSpPr>
          <p:nvPr>
            <p:ph type="title"/>
          </p:nvPr>
        </p:nvSpPr>
        <p:spPr>
          <a:xfrm>
            <a:off x="1283015" y="823530"/>
            <a:ext cx="9615282" cy="754905"/>
          </a:xfrm>
        </p:spPr>
        <p:txBody>
          <a:bodyPr vert="horz" lIns="91440" tIns="45720" rIns="91440" bIns="45720" rtlCol="0" anchor="t">
            <a:normAutofit fontScale="90000"/>
          </a:bodyPr>
          <a:lstStyle/>
          <a:p>
            <a:r>
              <a:rPr lang="en-US" sz="3600"/>
              <a:t>Smart Chatbot Integration (UNKNOWN QUERY)</a:t>
            </a:r>
            <a:endParaRPr lang="en-US"/>
          </a:p>
        </p:txBody>
      </p:sp>
      <p:pic>
        <p:nvPicPr>
          <p:cNvPr id="4" name="Picture 3" descr="A screenshot of a computer&#10;&#10;AI-generated content may be incorrect.">
            <a:extLst>
              <a:ext uri="{FF2B5EF4-FFF2-40B4-BE49-F238E27FC236}">
                <a16:creationId xmlns:a16="http://schemas.microsoft.com/office/drawing/2014/main" id="{F8A6AAB6-D4A2-FB96-9761-44FD1B08652F}"/>
              </a:ext>
            </a:extLst>
          </p:cNvPr>
          <p:cNvPicPr>
            <a:picLocks noChangeAspect="1"/>
          </p:cNvPicPr>
          <p:nvPr/>
        </p:nvPicPr>
        <p:blipFill>
          <a:blip r:embed="rId2"/>
          <a:stretch>
            <a:fillRect/>
          </a:stretch>
        </p:blipFill>
        <p:spPr>
          <a:xfrm>
            <a:off x="1159595" y="1950023"/>
            <a:ext cx="9881235" cy="3501390"/>
          </a:xfrm>
          <a:prstGeom prst="rect">
            <a:avLst/>
          </a:prstGeom>
        </p:spPr>
      </p:pic>
    </p:spTree>
    <p:extLst>
      <p:ext uri="{BB962C8B-B14F-4D97-AF65-F5344CB8AC3E}">
        <p14:creationId xmlns:p14="http://schemas.microsoft.com/office/powerpoint/2010/main" val="4282652431"/>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898E57-9C1C-DEC4-7C11-ADB4B964B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A8ED2-ACD7-EDD0-4D10-D23B4C65D77C}"/>
              </a:ext>
            </a:extLst>
          </p:cNvPr>
          <p:cNvSpPr>
            <a:spLocks noGrp="1"/>
          </p:cNvSpPr>
          <p:nvPr>
            <p:ph type="title"/>
          </p:nvPr>
        </p:nvSpPr>
        <p:spPr>
          <a:xfrm>
            <a:off x="721985" y="797138"/>
            <a:ext cx="3890370" cy="761844"/>
          </a:xfrm>
        </p:spPr>
        <p:txBody>
          <a:bodyPr vert="horz" lIns="91440" tIns="45720" rIns="91440" bIns="45720" rtlCol="0" anchor="t">
            <a:normAutofit/>
          </a:bodyPr>
          <a:lstStyle/>
          <a:p>
            <a:r>
              <a:rPr lang="en-US">
                <a:solidFill>
                  <a:srgbClr val="0070C0"/>
                </a:solidFill>
              </a:rPr>
              <a:t>GUI Design: </a:t>
            </a:r>
          </a:p>
        </p:txBody>
      </p:sp>
      <p:pic>
        <p:nvPicPr>
          <p:cNvPr id="5" name="Picture 4">
            <a:extLst>
              <a:ext uri="{FF2B5EF4-FFF2-40B4-BE49-F238E27FC236}">
                <a16:creationId xmlns:a16="http://schemas.microsoft.com/office/drawing/2014/main" id="{09CE5FA4-0586-9A90-DE0D-1692E77B7018}"/>
              </a:ext>
            </a:extLst>
          </p:cNvPr>
          <p:cNvPicPr>
            <a:picLocks noChangeAspect="1"/>
          </p:cNvPicPr>
          <p:nvPr/>
        </p:nvPicPr>
        <p:blipFill>
          <a:blip r:embed="rId2"/>
          <a:srcRect r="2" b="6260"/>
          <a:stretch/>
        </p:blipFill>
        <p:spPr>
          <a:xfrm>
            <a:off x="4876158" y="10"/>
            <a:ext cx="7315841" cy="6857990"/>
          </a:xfrm>
          <a:prstGeom prst="rect">
            <a:avLst/>
          </a:prstGeom>
        </p:spPr>
      </p:pic>
      <p:sp>
        <p:nvSpPr>
          <p:cNvPr id="6" name="TextBox 5">
            <a:extLst>
              <a:ext uri="{FF2B5EF4-FFF2-40B4-BE49-F238E27FC236}">
                <a16:creationId xmlns:a16="http://schemas.microsoft.com/office/drawing/2014/main" id="{EE9786B1-4D2B-85D4-ED97-25CB47164066}"/>
              </a:ext>
            </a:extLst>
          </p:cNvPr>
          <p:cNvSpPr txBox="1"/>
          <p:nvPr/>
        </p:nvSpPr>
        <p:spPr>
          <a:xfrm>
            <a:off x="721360" y="1554480"/>
            <a:ext cx="37084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Each GUI design has its own separate interface; this allows for each to hold their functionality even if the client uses another interface. </a:t>
            </a:r>
          </a:p>
          <a:p>
            <a:endParaRPr lang="en-US"/>
          </a:p>
          <a:p>
            <a:r>
              <a:rPr lang="en-US" dirty="0"/>
              <a:t>The JJK Game was designated to be in the top left corner of the main interface, the chatbot is right beneath it, and since most of the interacting is in the player chat, we made it the biggest on the right side of the interface, each interface having the ability to scroll and is protected from having players interfering with the GUI and typing over it.</a:t>
            </a:r>
          </a:p>
        </p:txBody>
      </p:sp>
      <p:pic>
        <p:nvPicPr>
          <p:cNvPr id="7" name="Picture 6" descr="A screenshot of a computer&#10;&#10;AI-generated content may be incorrect.">
            <a:extLst>
              <a:ext uri="{FF2B5EF4-FFF2-40B4-BE49-F238E27FC236}">
                <a16:creationId xmlns:a16="http://schemas.microsoft.com/office/drawing/2014/main" id="{4764F225-6EC1-0206-26B8-A3B2FA8BE8FD}"/>
              </a:ext>
            </a:extLst>
          </p:cNvPr>
          <p:cNvPicPr>
            <a:picLocks noChangeAspect="1"/>
          </p:cNvPicPr>
          <p:nvPr/>
        </p:nvPicPr>
        <p:blipFill>
          <a:blip r:embed="rId3"/>
          <a:stretch>
            <a:fillRect/>
          </a:stretch>
        </p:blipFill>
        <p:spPr>
          <a:xfrm>
            <a:off x="5205413" y="1274128"/>
            <a:ext cx="6657975" cy="4695825"/>
          </a:xfrm>
          <a:prstGeom prst="rect">
            <a:avLst/>
          </a:prstGeom>
        </p:spPr>
      </p:pic>
    </p:spTree>
    <p:extLst>
      <p:ext uri="{BB962C8B-B14F-4D97-AF65-F5344CB8AC3E}">
        <p14:creationId xmlns:p14="http://schemas.microsoft.com/office/powerpoint/2010/main" val="6138642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21179F-2397-0264-E25F-D07A10035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27A0B-8A64-ED88-8E20-00B8D8375356}"/>
              </a:ext>
            </a:extLst>
          </p:cNvPr>
          <p:cNvSpPr>
            <a:spLocks noGrp="1"/>
          </p:cNvSpPr>
          <p:nvPr>
            <p:ph type="title"/>
          </p:nvPr>
        </p:nvSpPr>
        <p:spPr>
          <a:xfrm>
            <a:off x="3721415" y="762570"/>
            <a:ext cx="4738482" cy="826025"/>
          </a:xfrm>
        </p:spPr>
        <p:txBody>
          <a:bodyPr vert="horz" lIns="91440" tIns="45720" rIns="91440" bIns="45720" rtlCol="0" anchor="t">
            <a:normAutofit fontScale="90000"/>
          </a:bodyPr>
          <a:lstStyle/>
          <a:p>
            <a:r>
              <a:rPr lang="en-US"/>
              <a:t>GUI Design (Chatbot)</a:t>
            </a:r>
          </a:p>
        </p:txBody>
      </p:sp>
      <p:pic>
        <p:nvPicPr>
          <p:cNvPr id="4" name="Picture 3" descr="A screenshot of a chatbot&#10;&#10;AI-generated content may be incorrect.">
            <a:extLst>
              <a:ext uri="{FF2B5EF4-FFF2-40B4-BE49-F238E27FC236}">
                <a16:creationId xmlns:a16="http://schemas.microsoft.com/office/drawing/2014/main" id="{938E9E30-2BE9-319E-627B-27E87687F6CD}"/>
              </a:ext>
            </a:extLst>
          </p:cNvPr>
          <p:cNvPicPr>
            <a:picLocks noChangeAspect="1"/>
          </p:cNvPicPr>
          <p:nvPr/>
        </p:nvPicPr>
        <p:blipFill>
          <a:blip r:embed="rId2"/>
          <a:stretch>
            <a:fillRect/>
          </a:stretch>
        </p:blipFill>
        <p:spPr>
          <a:xfrm>
            <a:off x="2800350" y="2252662"/>
            <a:ext cx="6591300" cy="2352675"/>
          </a:xfrm>
          <a:prstGeom prst="rect">
            <a:avLst/>
          </a:prstGeom>
        </p:spPr>
      </p:pic>
    </p:spTree>
    <p:extLst>
      <p:ext uri="{BB962C8B-B14F-4D97-AF65-F5344CB8AC3E}">
        <p14:creationId xmlns:p14="http://schemas.microsoft.com/office/powerpoint/2010/main" val="1155773349"/>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E6478D-03CF-C448-7AE3-90D2127C5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8F6F9-778B-77B9-79CB-F73C45147F28}"/>
              </a:ext>
            </a:extLst>
          </p:cNvPr>
          <p:cNvSpPr>
            <a:spLocks noGrp="1"/>
          </p:cNvSpPr>
          <p:nvPr>
            <p:ph type="title"/>
          </p:nvPr>
        </p:nvSpPr>
        <p:spPr>
          <a:xfrm>
            <a:off x="3375975" y="782890"/>
            <a:ext cx="5510642" cy="754905"/>
          </a:xfrm>
        </p:spPr>
        <p:txBody>
          <a:bodyPr vert="horz" lIns="91440" tIns="45720" rIns="91440" bIns="45720" rtlCol="0" anchor="t">
            <a:normAutofit fontScale="90000"/>
          </a:bodyPr>
          <a:lstStyle/>
          <a:p>
            <a:r>
              <a:rPr lang="en-US"/>
              <a:t>GUI DESIGN (Player Chat)</a:t>
            </a:r>
          </a:p>
        </p:txBody>
      </p:sp>
      <p:pic>
        <p:nvPicPr>
          <p:cNvPr id="4" name="Picture 3" descr="A screenshot of a chat&#10;&#10;AI-generated content may be incorrect.">
            <a:extLst>
              <a:ext uri="{FF2B5EF4-FFF2-40B4-BE49-F238E27FC236}">
                <a16:creationId xmlns:a16="http://schemas.microsoft.com/office/drawing/2014/main" id="{380300D7-A480-24E2-C33D-D89679BA05F7}"/>
              </a:ext>
            </a:extLst>
          </p:cNvPr>
          <p:cNvPicPr>
            <a:picLocks noChangeAspect="1"/>
          </p:cNvPicPr>
          <p:nvPr/>
        </p:nvPicPr>
        <p:blipFill>
          <a:blip r:embed="rId2"/>
          <a:stretch>
            <a:fillRect/>
          </a:stretch>
        </p:blipFill>
        <p:spPr>
          <a:xfrm>
            <a:off x="3816009" y="1534160"/>
            <a:ext cx="4570141" cy="5008880"/>
          </a:xfrm>
          <a:prstGeom prst="rect">
            <a:avLst/>
          </a:prstGeom>
        </p:spPr>
      </p:pic>
    </p:spTree>
    <p:extLst>
      <p:ext uri="{BB962C8B-B14F-4D97-AF65-F5344CB8AC3E}">
        <p14:creationId xmlns:p14="http://schemas.microsoft.com/office/powerpoint/2010/main" val="89605261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13743A-8C15-5939-62D0-035DF94A0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E671D-3456-869E-DB70-A1BCE313DEAD}"/>
              </a:ext>
            </a:extLst>
          </p:cNvPr>
          <p:cNvSpPr>
            <a:spLocks noGrp="1"/>
          </p:cNvSpPr>
          <p:nvPr>
            <p:ph type="title"/>
          </p:nvPr>
        </p:nvSpPr>
        <p:spPr>
          <a:xfrm>
            <a:off x="3335335" y="752410"/>
            <a:ext cx="5520802" cy="693945"/>
          </a:xfrm>
        </p:spPr>
        <p:txBody>
          <a:bodyPr vert="horz" lIns="91440" tIns="45720" rIns="91440" bIns="45720" rtlCol="0" anchor="t">
            <a:normAutofit fontScale="90000"/>
          </a:bodyPr>
          <a:lstStyle/>
          <a:p>
            <a:r>
              <a:rPr lang="en-US"/>
              <a:t>GUI DESIGN (Altogether)</a:t>
            </a:r>
          </a:p>
        </p:txBody>
      </p:sp>
      <p:pic>
        <p:nvPicPr>
          <p:cNvPr id="4" name="Picture 3" descr="A screenshot of a computer&#10;&#10;AI-generated content may be incorrect.">
            <a:extLst>
              <a:ext uri="{FF2B5EF4-FFF2-40B4-BE49-F238E27FC236}">
                <a16:creationId xmlns:a16="http://schemas.microsoft.com/office/drawing/2014/main" id="{0EFB32CC-AB21-2C08-6C63-BC7948140A62}"/>
              </a:ext>
            </a:extLst>
          </p:cNvPr>
          <p:cNvPicPr>
            <a:picLocks noChangeAspect="1"/>
          </p:cNvPicPr>
          <p:nvPr/>
        </p:nvPicPr>
        <p:blipFill>
          <a:blip r:embed="rId2"/>
          <a:stretch>
            <a:fillRect/>
          </a:stretch>
        </p:blipFill>
        <p:spPr>
          <a:xfrm>
            <a:off x="1320800" y="1439930"/>
            <a:ext cx="9550400" cy="5075419"/>
          </a:xfrm>
          <a:prstGeom prst="rect">
            <a:avLst/>
          </a:prstGeom>
        </p:spPr>
      </p:pic>
    </p:spTree>
    <p:extLst>
      <p:ext uri="{BB962C8B-B14F-4D97-AF65-F5344CB8AC3E}">
        <p14:creationId xmlns:p14="http://schemas.microsoft.com/office/powerpoint/2010/main" val="207158725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A7EADF-4DF3-DFBB-1499-36B0D072B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B3964-7689-D48E-AB80-6B645918E754}"/>
              </a:ext>
            </a:extLst>
          </p:cNvPr>
          <p:cNvSpPr>
            <a:spLocks noGrp="1"/>
          </p:cNvSpPr>
          <p:nvPr>
            <p:ph type="title"/>
          </p:nvPr>
        </p:nvSpPr>
        <p:spPr>
          <a:xfrm>
            <a:off x="732145" y="858098"/>
            <a:ext cx="3920850" cy="680564"/>
          </a:xfrm>
        </p:spPr>
        <p:txBody>
          <a:bodyPr vert="horz" lIns="91440" tIns="45720" rIns="91440" bIns="45720" rtlCol="0" anchor="t">
            <a:normAutofit fontScale="90000"/>
          </a:bodyPr>
          <a:lstStyle/>
          <a:p>
            <a:r>
              <a:rPr lang="en-US">
                <a:solidFill>
                  <a:srgbClr val="0070C0"/>
                </a:solidFill>
              </a:rPr>
              <a:t>Database Usage:</a:t>
            </a:r>
          </a:p>
        </p:txBody>
      </p:sp>
      <p:pic>
        <p:nvPicPr>
          <p:cNvPr id="5" name="Picture 4">
            <a:extLst>
              <a:ext uri="{FF2B5EF4-FFF2-40B4-BE49-F238E27FC236}">
                <a16:creationId xmlns:a16="http://schemas.microsoft.com/office/drawing/2014/main" id="{FA551BC4-C34D-69BF-904D-5C5626C72677}"/>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B65E1D75-CFDB-8B00-5EED-6FAE9B361CA1}"/>
              </a:ext>
            </a:extLst>
          </p:cNvPr>
          <p:cNvSpPr txBox="1"/>
          <p:nvPr/>
        </p:nvSpPr>
        <p:spPr>
          <a:xfrm>
            <a:off x="731520" y="1645919"/>
            <a:ext cx="41656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way we used sqlite3 to create a database that incorporate tables was by breaking down the tables we needed to create to represent all the necessary information. </a:t>
            </a:r>
          </a:p>
          <a:p>
            <a:endParaRPr lang="en-US"/>
          </a:p>
          <a:p>
            <a:r>
              <a:rPr lang="en-US"/>
              <a:t>We have one main database that is for player interactions, that includes tables like (messages), (</a:t>
            </a:r>
            <a:r>
              <a:rPr lang="en-US" err="1"/>
              <a:t>player_profiles</a:t>
            </a:r>
            <a:r>
              <a:rPr lang="en-US"/>
              <a:t>), (</a:t>
            </a:r>
            <a:r>
              <a:rPr lang="en-US" err="1"/>
              <a:t>chatbot_queries</a:t>
            </a:r>
            <a:r>
              <a:rPr lang="en-US"/>
              <a:t>), (</a:t>
            </a:r>
            <a:r>
              <a:rPr lang="en-US" err="1"/>
              <a:t>unknown_queries</a:t>
            </a:r>
            <a:r>
              <a:rPr lang="en-US"/>
              <a:t>), (statistics). Each table has their own properties and columns that will return information appropriate for each table and have important information stored within the database.</a:t>
            </a:r>
          </a:p>
        </p:txBody>
      </p:sp>
      <p:pic>
        <p:nvPicPr>
          <p:cNvPr id="6" name="Picture 5" descr="A screen shot of a computer screen&#10;&#10;AI-generated content may be incorrect.">
            <a:extLst>
              <a:ext uri="{FF2B5EF4-FFF2-40B4-BE49-F238E27FC236}">
                <a16:creationId xmlns:a16="http://schemas.microsoft.com/office/drawing/2014/main" id="{9D8C2650-40FA-AC5E-5E32-07E3B5EED6C7}"/>
              </a:ext>
            </a:extLst>
          </p:cNvPr>
          <p:cNvPicPr>
            <a:picLocks noChangeAspect="1"/>
          </p:cNvPicPr>
          <p:nvPr/>
        </p:nvPicPr>
        <p:blipFill>
          <a:blip r:embed="rId3"/>
          <a:stretch>
            <a:fillRect/>
          </a:stretch>
        </p:blipFill>
        <p:spPr>
          <a:xfrm>
            <a:off x="5361622" y="2300287"/>
            <a:ext cx="6355715" cy="2470785"/>
          </a:xfrm>
          <a:prstGeom prst="rect">
            <a:avLst/>
          </a:prstGeom>
        </p:spPr>
      </p:pic>
    </p:spTree>
    <p:extLst>
      <p:ext uri="{BB962C8B-B14F-4D97-AF65-F5344CB8AC3E}">
        <p14:creationId xmlns:p14="http://schemas.microsoft.com/office/powerpoint/2010/main" val="420391968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8451D7-F597-1353-00E1-31E165D09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89033-2578-B226-F3DE-19DC9BF8813D}"/>
              </a:ext>
            </a:extLst>
          </p:cNvPr>
          <p:cNvSpPr>
            <a:spLocks noGrp="1"/>
          </p:cNvSpPr>
          <p:nvPr>
            <p:ph type="title"/>
          </p:nvPr>
        </p:nvSpPr>
        <p:spPr>
          <a:xfrm>
            <a:off x="1669095" y="772730"/>
            <a:ext cx="8843122" cy="805705"/>
          </a:xfrm>
        </p:spPr>
        <p:txBody>
          <a:bodyPr vert="horz" lIns="91440" tIns="45720" rIns="91440" bIns="45720" rtlCol="0" anchor="t">
            <a:normAutofit/>
          </a:bodyPr>
          <a:lstStyle/>
          <a:p>
            <a:r>
              <a:rPr lang="en-US"/>
              <a:t>Database Usage (Player Profiles)</a:t>
            </a:r>
          </a:p>
        </p:txBody>
      </p:sp>
      <p:pic>
        <p:nvPicPr>
          <p:cNvPr id="4" name="Picture 3" descr="A screen shot of a computer&#10;&#10;AI-generated content may be incorrect.">
            <a:extLst>
              <a:ext uri="{FF2B5EF4-FFF2-40B4-BE49-F238E27FC236}">
                <a16:creationId xmlns:a16="http://schemas.microsoft.com/office/drawing/2014/main" id="{5A54D943-A45A-1340-55CC-FFCBD37F3416}"/>
              </a:ext>
            </a:extLst>
          </p:cNvPr>
          <p:cNvPicPr>
            <a:picLocks noChangeAspect="1"/>
          </p:cNvPicPr>
          <p:nvPr/>
        </p:nvPicPr>
        <p:blipFill>
          <a:blip r:embed="rId2"/>
          <a:stretch>
            <a:fillRect/>
          </a:stretch>
        </p:blipFill>
        <p:spPr>
          <a:xfrm>
            <a:off x="1627505" y="2276157"/>
            <a:ext cx="8936990" cy="2539365"/>
          </a:xfrm>
          <a:prstGeom prst="rect">
            <a:avLst/>
          </a:prstGeom>
        </p:spPr>
      </p:pic>
    </p:spTree>
    <p:extLst>
      <p:ext uri="{BB962C8B-B14F-4D97-AF65-F5344CB8AC3E}">
        <p14:creationId xmlns:p14="http://schemas.microsoft.com/office/powerpoint/2010/main" val="278699935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7A9B76-0A4F-38FF-8D9F-424ED0BA9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2EAF6-0D5C-00D8-00C9-703C086DB84D}"/>
              </a:ext>
            </a:extLst>
          </p:cNvPr>
          <p:cNvSpPr>
            <a:spLocks noGrp="1"/>
          </p:cNvSpPr>
          <p:nvPr>
            <p:ph type="title"/>
          </p:nvPr>
        </p:nvSpPr>
        <p:spPr>
          <a:xfrm>
            <a:off x="1537015" y="752410"/>
            <a:ext cx="9107282" cy="724425"/>
          </a:xfrm>
        </p:spPr>
        <p:txBody>
          <a:bodyPr vert="horz" lIns="91440" tIns="45720" rIns="91440" bIns="45720" rtlCol="0" anchor="t">
            <a:normAutofit/>
          </a:bodyPr>
          <a:lstStyle/>
          <a:p>
            <a:r>
              <a:rPr lang="en-US"/>
              <a:t>Database Usage (Chatbot Queries)</a:t>
            </a:r>
            <a:endParaRPr lang="en-US">
              <a:solidFill>
                <a:srgbClr val="000000"/>
              </a:solidFill>
            </a:endParaRPr>
          </a:p>
        </p:txBody>
      </p:sp>
      <p:pic>
        <p:nvPicPr>
          <p:cNvPr id="4" name="Picture 3" descr="A black background with white text&#10;&#10;AI-generated content may be incorrect.">
            <a:extLst>
              <a:ext uri="{FF2B5EF4-FFF2-40B4-BE49-F238E27FC236}">
                <a16:creationId xmlns:a16="http://schemas.microsoft.com/office/drawing/2014/main" id="{98734C51-B11D-5CCD-F78A-CD33F55AC547}"/>
              </a:ext>
            </a:extLst>
          </p:cNvPr>
          <p:cNvPicPr>
            <a:picLocks noChangeAspect="1"/>
          </p:cNvPicPr>
          <p:nvPr/>
        </p:nvPicPr>
        <p:blipFill>
          <a:blip r:embed="rId2"/>
          <a:stretch>
            <a:fillRect/>
          </a:stretch>
        </p:blipFill>
        <p:spPr>
          <a:xfrm>
            <a:off x="1294634" y="2581995"/>
            <a:ext cx="9435465" cy="1702435"/>
          </a:xfrm>
          <a:prstGeom prst="rect">
            <a:avLst/>
          </a:prstGeom>
        </p:spPr>
      </p:pic>
    </p:spTree>
    <p:extLst>
      <p:ext uri="{BB962C8B-B14F-4D97-AF65-F5344CB8AC3E}">
        <p14:creationId xmlns:p14="http://schemas.microsoft.com/office/powerpoint/2010/main" val="216847001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CC3CA8-0A35-28D5-B127-55355009BC4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945E323-C812-C728-5354-2E0A17CFFF7E}"/>
              </a:ext>
            </a:extLst>
          </p:cNvPr>
          <p:cNvSpPr txBox="1">
            <a:spLocks/>
          </p:cNvSpPr>
          <p:nvPr/>
        </p:nvSpPr>
        <p:spPr>
          <a:xfrm>
            <a:off x="1537015" y="752410"/>
            <a:ext cx="9107282" cy="72442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a:t>Database Usage (Unknown Queries)</a:t>
            </a:r>
            <a:endParaRPr lang="en-US">
              <a:solidFill>
                <a:srgbClr val="000000"/>
              </a:solidFill>
            </a:endParaRPr>
          </a:p>
        </p:txBody>
      </p:sp>
      <p:pic>
        <p:nvPicPr>
          <p:cNvPr id="8" name="Picture 7" descr="A black screen with white text&#10;&#10;AI-generated content may be incorrect.">
            <a:extLst>
              <a:ext uri="{FF2B5EF4-FFF2-40B4-BE49-F238E27FC236}">
                <a16:creationId xmlns:a16="http://schemas.microsoft.com/office/drawing/2014/main" id="{8EDF9F39-BADA-412D-BD8E-EAA75364B6C4}"/>
              </a:ext>
            </a:extLst>
          </p:cNvPr>
          <p:cNvPicPr>
            <a:picLocks noChangeAspect="1"/>
          </p:cNvPicPr>
          <p:nvPr/>
        </p:nvPicPr>
        <p:blipFill>
          <a:blip r:embed="rId2"/>
          <a:stretch>
            <a:fillRect/>
          </a:stretch>
        </p:blipFill>
        <p:spPr>
          <a:xfrm>
            <a:off x="1062990" y="2565083"/>
            <a:ext cx="10066020" cy="1727835"/>
          </a:xfrm>
          <a:prstGeom prst="rect">
            <a:avLst/>
          </a:prstGeom>
        </p:spPr>
      </p:pic>
    </p:spTree>
    <p:extLst>
      <p:ext uri="{BB962C8B-B14F-4D97-AF65-F5344CB8AC3E}">
        <p14:creationId xmlns:p14="http://schemas.microsoft.com/office/powerpoint/2010/main" val="49837393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A67D0-1693-85F4-7C99-7C59535CC407}"/>
              </a:ext>
            </a:extLst>
          </p:cNvPr>
          <p:cNvSpPr>
            <a:spLocks noGrp="1"/>
          </p:cNvSpPr>
          <p:nvPr>
            <p:ph type="title"/>
          </p:nvPr>
        </p:nvSpPr>
        <p:spPr>
          <a:xfrm>
            <a:off x="601180" y="815724"/>
            <a:ext cx="3620882" cy="1345053"/>
          </a:xfrm>
        </p:spPr>
        <p:txBody>
          <a:bodyPr vert="horz" lIns="91440" tIns="45720" rIns="91440" bIns="45720" rtlCol="0" anchor="t">
            <a:normAutofit/>
          </a:bodyPr>
          <a:lstStyle/>
          <a:p>
            <a:r>
              <a:rPr lang="en-US">
                <a:solidFill>
                  <a:srgbClr val="0070C0"/>
                </a:solidFill>
              </a:rPr>
              <a:t>Project </a:t>
            </a:r>
            <a:br>
              <a:rPr lang="en-US">
                <a:solidFill>
                  <a:srgbClr val="0070C0"/>
                </a:solidFill>
              </a:rPr>
            </a:br>
            <a:r>
              <a:rPr lang="en-US">
                <a:solidFill>
                  <a:srgbClr val="0070C0"/>
                </a:solidFill>
              </a:rPr>
              <a:t>Overview:</a:t>
            </a:r>
          </a:p>
        </p:txBody>
      </p:sp>
      <p:cxnSp>
        <p:nvCxnSpPr>
          <p:cNvPr id="29" name="Straight Connector 2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0AFBEAB-EECC-D455-0EE3-ED1E1A5911B0}"/>
              </a:ext>
            </a:extLst>
          </p:cNvPr>
          <p:cNvPicPr>
            <a:picLocks noChangeAspect="1"/>
          </p:cNvPicPr>
          <p:nvPr/>
        </p:nvPicPr>
        <p:blipFill>
          <a:blip r:embed="rId2"/>
          <a:srcRect r="2" b="6260"/>
          <a:stretch/>
        </p:blipFill>
        <p:spPr>
          <a:xfrm>
            <a:off x="4876158" y="10"/>
            <a:ext cx="7315841" cy="6857990"/>
          </a:xfrm>
          <a:prstGeom prst="rect">
            <a:avLst/>
          </a:prstGeom>
        </p:spPr>
      </p:pic>
      <p:sp>
        <p:nvSpPr>
          <p:cNvPr id="7" name="TextBox 6">
            <a:extLst>
              <a:ext uri="{FF2B5EF4-FFF2-40B4-BE49-F238E27FC236}">
                <a16:creationId xmlns:a16="http://schemas.microsoft.com/office/drawing/2014/main" id="{800DF2A8-8909-33AB-8126-D5D3C7AFDA2C}"/>
              </a:ext>
            </a:extLst>
          </p:cNvPr>
          <p:cNvSpPr txBox="1"/>
          <p:nvPr/>
        </p:nvSpPr>
        <p:spPr>
          <a:xfrm>
            <a:off x="604768" y="2164823"/>
            <a:ext cx="379984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The GoPirate project consists of designing and developing a complete software system that combines two different applications into a single integrated program.</a:t>
            </a:r>
          </a:p>
          <a:p>
            <a:endParaRPr lang="en-US"/>
          </a:p>
          <a:p>
            <a:r>
              <a:rPr lang="en-US">
                <a:solidFill>
                  <a:srgbClr val="FFFFFF"/>
                </a:solidFill>
              </a:rPr>
              <a:t>This includes are previously built JJK turn-based battle game, Chatbot support system within the same environment, and client-text communication across devices.</a:t>
            </a:r>
          </a:p>
          <a:p>
            <a:endParaRPr lang="en-US">
              <a:solidFill>
                <a:srgbClr val="FFFFFF"/>
              </a:solidFill>
            </a:endParaRPr>
          </a:p>
          <a:p>
            <a:r>
              <a:rPr lang="en-US">
                <a:solidFill>
                  <a:srgbClr val="FFFFFF"/>
                </a:solidFill>
              </a:rPr>
              <a:t>Key components include understand distributive programming, design patterns, OOP principles, and GUI modules.</a:t>
            </a:r>
          </a:p>
        </p:txBody>
      </p:sp>
      <p:pic>
        <p:nvPicPr>
          <p:cNvPr id="15" name="Picture 14" descr="A screenshot of a computer&#10;&#10;AI-generated content may be incorrect.">
            <a:extLst>
              <a:ext uri="{FF2B5EF4-FFF2-40B4-BE49-F238E27FC236}">
                <a16:creationId xmlns:a16="http://schemas.microsoft.com/office/drawing/2014/main" id="{ECC25449-451F-6E38-3200-44684BFCAA4D}"/>
              </a:ext>
            </a:extLst>
          </p:cNvPr>
          <p:cNvPicPr>
            <a:picLocks noChangeAspect="1"/>
          </p:cNvPicPr>
          <p:nvPr/>
        </p:nvPicPr>
        <p:blipFill>
          <a:blip r:embed="rId3"/>
          <a:stretch>
            <a:fillRect/>
          </a:stretch>
        </p:blipFill>
        <p:spPr>
          <a:xfrm>
            <a:off x="5074563" y="176561"/>
            <a:ext cx="4616946" cy="4878658"/>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E66EA921-6DEF-E8F6-B183-2B94D7F0E4D9}"/>
              </a:ext>
            </a:extLst>
          </p:cNvPr>
          <p:cNvPicPr>
            <a:picLocks noChangeAspect="1"/>
          </p:cNvPicPr>
          <p:nvPr/>
        </p:nvPicPr>
        <p:blipFill>
          <a:blip r:embed="rId4"/>
          <a:stretch>
            <a:fillRect/>
          </a:stretch>
        </p:blipFill>
        <p:spPr>
          <a:xfrm>
            <a:off x="7652657" y="2286000"/>
            <a:ext cx="4367296" cy="4404732"/>
          </a:xfrm>
          <a:prstGeom prst="rect">
            <a:avLst/>
          </a:prstGeom>
        </p:spPr>
      </p:pic>
    </p:spTree>
    <p:extLst>
      <p:ext uri="{BB962C8B-B14F-4D97-AF65-F5344CB8AC3E}">
        <p14:creationId xmlns:p14="http://schemas.microsoft.com/office/powerpoint/2010/main" val="365563123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9BDEEF-AF42-9BAE-2EC1-742B924AD9AC}"/>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C567E3D-E88A-02C9-B6AE-47D5D876AA13}"/>
              </a:ext>
            </a:extLst>
          </p:cNvPr>
          <p:cNvSpPr txBox="1">
            <a:spLocks/>
          </p:cNvSpPr>
          <p:nvPr/>
        </p:nvSpPr>
        <p:spPr>
          <a:xfrm>
            <a:off x="2654615" y="772730"/>
            <a:ext cx="6882242" cy="724425"/>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a:t>Database Usage (Statistics)</a:t>
            </a:r>
            <a:endParaRPr lang="en-US">
              <a:solidFill>
                <a:srgbClr val="000000"/>
              </a:solidFill>
            </a:endParaRPr>
          </a:p>
        </p:txBody>
      </p:sp>
      <p:pic>
        <p:nvPicPr>
          <p:cNvPr id="9" name="Picture 8" descr="A black screen with white text&#10;&#10;AI-generated content may be incorrect.">
            <a:extLst>
              <a:ext uri="{FF2B5EF4-FFF2-40B4-BE49-F238E27FC236}">
                <a16:creationId xmlns:a16="http://schemas.microsoft.com/office/drawing/2014/main" id="{3309E509-AAE2-0AA0-AA4F-0A222823714F}"/>
              </a:ext>
            </a:extLst>
          </p:cNvPr>
          <p:cNvPicPr>
            <a:picLocks noChangeAspect="1"/>
          </p:cNvPicPr>
          <p:nvPr/>
        </p:nvPicPr>
        <p:blipFill>
          <a:blip r:embed="rId2"/>
          <a:stretch>
            <a:fillRect/>
          </a:stretch>
        </p:blipFill>
        <p:spPr>
          <a:xfrm>
            <a:off x="1178560" y="2694305"/>
            <a:ext cx="9845040" cy="1469390"/>
          </a:xfrm>
          <a:prstGeom prst="rect">
            <a:avLst/>
          </a:prstGeom>
        </p:spPr>
      </p:pic>
    </p:spTree>
    <p:extLst>
      <p:ext uri="{BB962C8B-B14F-4D97-AF65-F5344CB8AC3E}">
        <p14:creationId xmlns:p14="http://schemas.microsoft.com/office/powerpoint/2010/main" val="139301447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8ABA03-2106-D3D5-DE66-E12C316C0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D159C-6DBE-3E2D-C24F-4AF458E50C00}"/>
              </a:ext>
            </a:extLst>
          </p:cNvPr>
          <p:cNvSpPr>
            <a:spLocks noGrp="1"/>
          </p:cNvSpPr>
          <p:nvPr>
            <p:ph type="title"/>
          </p:nvPr>
        </p:nvSpPr>
        <p:spPr>
          <a:xfrm>
            <a:off x="721985" y="797138"/>
            <a:ext cx="3890370" cy="1307883"/>
          </a:xfrm>
        </p:spPr>
        <p:txBody>
          <a:bodyPr vert="horz" lIns="91440" tIns="45720" rIns="91440" bIns="45720" rtlCol="0" anchor="t">
            <a:normAutofit fontScale="90000"/>
          </a:bodyPr>
          <a:lstStyle/>
          <a:p>
            <a:r>
              <a:rPr lang="en-US">
                <a:solidFill>
                  <a:srgbClr val="0070C0"/>
                </a:solidFill>
              </a:rPr>
              <a:t>Application of OOP Principles:</a:t>
            </a:r>
          </a:p>
        </p:txBody>
      </p:sp>
      <p:sp>
        <p:nvSpPr>
          <p:cNvPr id="3" name="TextBox 2">
            <a:extLst>
              <a:ext uri="{FF2B5EF4-FFF2-40B4-BE49-F238E27FC236}">
                <a16:creationId xmlns:a16="http://schemas.microsoft.com/office/drawing/2014/main" id="{C2CA4A4E-F0E2-B62C-EE76-8BD4B58B6C65}"/>
              </a:ext>
            </a:extLst>
          </p:cNvPr>
          <p:cNvSpPr txBox="1"/>
          <p:nvPr/>
        </p:nvSpPr>
        <p:spPr>
          <a:xfrm>
            <a:off x="725201" y="2105722"/>
            <a:ext cx="1127487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2D050"/>
                </a:solidFill>
              </a:rPr>
              <a:t>Encapsulation:</a:t>
            </a:r>
            <a:r>
              <a:rPr lang="en-US"/>
              <a:t> We used encapsulation to bundle data and methods that operate on that data into a class, restricting direct access to some of its components (getter/setter methods)</a:t>
            </a:r>
          </a:p>
          <a:p>
            <a:r>
              <a:rPr lang="en-US"/>
              <a:t> - Ex: input name, player hp, player character, turns</a:t>
            </a:r>
          </a:p>
          <a:p>
            <a:endParaRPr lang="en-US"/>
          </a:p>
          <a:p>
            <a:r>
              <a:rPr lang="en-US">
                <a:solidFill>
                  <a:srgbClr val="92D050"/>
                </a:solidFill>
              </a:rPr>
              <a:t>Inheritance:</a:t>
            </a:r>
            <a:r>
              <a:rPr lang="en-US"/>
              <a:t> Allows a class to inherit properties from another class and avoiding duplicate code</a:t>
            </a:r>
          </a:p>
          <a:p>
            <a:r>
              <a:rPr lang="en-US"/>
              <a:t> - Ex: </a:t>
            </a:r>
            <a:r>
              <a:rPr lang="en-US" err="1"/>
              <a:t>StatusEffect</a:t>
            </a:r>
            <a:r>
              <a:rPr lang="en-US"/>
              <a:t>, Attack, Defense, </a:t>
            </a:r>
            <a:r>
              <a:rPr lang="en-US" err="1"/>
              <a:t>SpecialMove</a:t>
            </a:r>
            <a:r>
              <a:rPr lang="en-US"/>
              <a:t>, Characters, </a:t>
            </a:r>
            <a:r>
              <a:rPr lang="en-US" err="1"/>
              <a:t>UnifiedGUI</a:t>
            </a:r>
            <a:endParaRPr lang="en-US"/>
          </a:p>
          <a:p>
            <a:endParaRPr lang="en-US"/>
          </a:p>
          <a:p>
            <a:r>
              <a:rPr lang="en-US">
                <a:solidFill>
                  <a:srgbClr val="92D050"/>
                </a:solidFill>
              </a:rPr>
              <a:t>Polymorphism: </a:t>
            </a:r>
            <a:r>
              <a:rPr lang="en-US"/>
              <a:t>Enables objects of classes to be treated as an object of a superclass, able to use method overriding </a:t>
            </a:r>
          </a:p>
          <a:p>
            <a:r>
              <a:rPr lang="en-US"/>
              <a:t> - Ex: apply for </a:t>
            </a:r>
            <a:r>
              <a:rPr lang="en-US" err="1"/>
              <a:t>SpecialMove</a:t>
            </a:r>
            <a:r>
              <a:rPr lang="en-US"/>
              <a:t> based on character, handle for </a:t>
            </a:r>
            <a:r>
              <a:rPr lang="en-US" err="1"/>
              <a:t>StatusEffect</a:t>
            </a:r>
            <a:r>
              <a:rPr lang="en-US"/>
              <a:t> based on poison/stun object</a:t>
            </a:r>
          </a:p>
          <a:p>
            <a:endParaRPr lang="en-US"/>
          </a:p>
          <a:p>
            <a:r>
              <a:rPr lang="en-US">
                <a:solidFill>
                  <a:srgbClr val="92D050"/>
                </a:solidFill>
              </a:rPr>
              <a:t>Abstraction:</a:t>
            </a:r>
            <a:r>
              <a:rPr lang="en-US"/>
              <a:t> Hides the complexity of the code by only showing the essential features and behavior while hiding the internal implementation</a:t>
            </a:r>
          </a:p>
          <a:p>
            <a:r>
              <a:rPr lang="en-US"/>
              <a:t> - Ex: </a:t>
            </a:r>
            <a:r>
              <a:rPr lang="en-US" err="1"/>
              <a:t>QueryHandler</a:t>
            </a:r>
            <a:r>
              <a:rPr lang="en-US"/>
              <a:t>, Action, </a:t>
            </a:r>
            <a:r>
              <a:rPr lang="en-US" err="1"/>
              <a:t>StatusEffect</a:t>
            </a:r>
            <a:r>
              <a:rPr lang="en-US"/>
              <a:t>, </a:t>
            </a:r>
            <a:r>
              <a:rPr lang="en-US" err="1"/>
              <a:t>GameGUI</a:t>
            </a:r>
            <a:r>
              <a:rPr lang="en-US"/>
              <a:t>, </a:t>
            </a:r>
            <a:r>
              <a:rPr lang="en-US" err="1"/>
              <a:t>ChatGUI</a:t>
            </a:r>
            <a:r>
              <a:rPr lang="en-US"/>
              <a:t>, </a:t>
            </a:r>
            <a:r>
              <a:rPr lang="en-US" err="1"/>
              <a:t>ChatBotGUI</a:t>
            </a:r>
            <a:r>
              <a:rPr lang="en-US"/>
              <a:t>, </a:t>
            </a:r>
            <a:r>
              <a:rPr lang="en-US" err="1"/>
              <a:t>UnifiedGUI</a:t>
            </a:r>
          </a:p>
        </p:txBody>
      </p:sp>
    </p:spTree>
    <p:extLst>
      <p:ext uri="{BB962C8B-B14F-4D97-AF65-F5344CB8AC3E}">
        <p14:creationId xmlns:p14="http://schemas.microsoft.com/office/powerpoint/2010/main" val="172525358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DD9FCE-778D-2F31-A665-B93AD6EB9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C0289-2C9E-3105-2CF4-26F201ACF71D}"/>
              </a:ext>
            </a:extLst>
          </p:cNvPr>
          <p:cNvSpPr>
            <a:spLocks noGrp="1"/>
          </p:cNvSpPr>
          <p:nvPr>
            <p:ph type="title"/>
          </p:nvPr>
        </p:nvSpPr>
        <p:spPr>
          <a:xfrm>
            <a:off x="721985" y="797138"/>
            <a:ext cx="3890370" cy="2204564"/>
          </a:xfrm>
        </p:spPr>
        <p:txBody>
          <a:bodyPr vert="horz" lIns="91440" tIns="45720" rIns="91440" bIns="45720" rtlCol="0" anchor="t">
            <a:normAutofit/>
          </a:bodyPr>
          <a:lstStyle/>
          <a:p>
            <a:r>
              <a:rPr lang="en-US">
                <a:solidFill>
                  <a:srgbClr val="0070C0"/>
                </a:solidFill>
              </a:rPr>
              <a:t>Design Patterns Used:</a:t>
            </a:r>
          </a:p>
        </p:txBody>
      </p:sp>
      <p:sp>
        <p:nvSpPr>
          <p:cNvPr id="3" name="TextBox 2">
            <a:extLst>
              <a:ext uri="{FF2B5EF4-FFF2-40B4-BE49-F238E27FC236}">
                <a16:creationId xmlns:a16="http://schemas.microsoft.com/office/drawing/2014/main" id="{69D07F8F-740E-5F18-030A-0866B76E5CDA}"/>
              </a:ext>
            </a:extLst>
          </p:cNvPr>
          <p:cNvSpPr txBox="1"/>
          <p:nvPr/>
        </p:nvSpPr>
        <p:spPr>
          <a:xfrm>
            <a:off x="721360" y="2194560"/>
            <a:ext cx="1013968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2D050"/>
                </a:solidFill>
              </a:rPr>
              <a:t>Observer Pattern:</a:t>
            </a:r>
            <a:r>
              <a:rPr lang="en-US"/>
              <a:t> Used in the event handler system for GUI components</a:t>
            </a:r>
          </a:p>
          <a:p>
            <a:r>
              <a:rPr lang="en-US">
                <a:solidFill>
                  <a:srgbClr val="92D050"/>
                </a:solidFill>
              </a:rPr>
              <a:t>Command Pattern:</a:t>
            </a:r>
            <a:r>
              <a:rPr lang="en-US"/>
              <a:t> Used for handling game actions (Attack, Defend, </a:t>
            </a:r>
            <a:r>
              <a:rPr lang="en-US" err="1"/>
              <a:t>SpecialMove</a:t>
            </a:r>
            <a:r>
              <a:rPr lang="en-US"/>
              <a:t>)</a:t>
            </a:r>
          </a:p>
          <a:p>
            <a:r>
              <a:rPr lang="en-US">
                <a:solidFill>
                  <a:srgbClr val="92D050"/>
                </a:solidFill>
              </a:rPr>
              <a:t>Factory Pattern:</a:t>
            </a:r>
            <a:r>
              <a:rPr lang="en-US"/>
              <a:t> Used for creating different character types (Gojo, Sukuna, Nanami, Megumi, </a:t>
            </a:r>
            <a:r>
              <a:rPr lang="en-US" err="1"/>
              <a:t>Nobara</a:t>
            </a:r>
            <a:r>
              <a:rPr lang="en-US"/>
              <a:t>)</a:t>
            </a:r>
          </a:p>
          <a:p>
            <a:r>
              <a:rPr lang="en-US">
                <a:solidFill>
                  <a:srgbClr val="92D050"/>
                </a:solidFill>
              </a:rPr>
              <a:t>Strategy Pattern:</a:t>
            </a:r>
            <a:r>
              <a:rPr lang="en-US"/>
              <a:t> Used for different query handlers in the chat system</a:t>
            </a:r>
          </a:p>
          <a:p>
            <a:r>
              <a:rPr lang="en-US">
                <a:solidFill>
                  <a:srgbClr val="92D050"/>
                </a:solidFill>
              </a:rPr>
              <a:t>Singleton Pattern:</a:t>
            </a:r>
            <a:r>
              <a:rPr lang="en-US"/>
              <a:t> Used for managing shared resources like the chat server and only one exists</a:t>
            </a:r>
          </a:p>
          <a:p>
            <a:r>
              <a:rPr lang="en-US">
                <a:solidFill>
                  <a:srgbClr val="92D050"/>
                </a:solidFill>
              </a:rPr>
              <a:t>State Pattern:</a:t>
            </a:r>
            <a:r>
              <a:rPr lang="en-US"/>
              <a:t> Used to manage game states (character selection, battle, game over)</a:t>
            </a:r>
          </a:p>
          <a:p>
            <a:r>
              <a:rPr lang="en-US">
                <a:solidFill>
                  <a:srgbClr val="92D050"/>
                </a:solidFill>
              </a:rPr>
              <a:t>Template Method Pattern: </a:t>
            </a:r>
            <a:r>
              <a:rPr lang="en-US"/>
              <a:t>Used for the character base class to define the blueprint for specific character behaviors</a:t>
            </a:r>
          </a:p>
          <a:p>
            <a:r>
              <a:rPr lang="en-US">
                <a:solidFill>
                  <a:srgbClr val="92D050"/>
                </a:solidFill>
              </a:rPr>
              <a:t>Chain of Responsibility Pattern:</a:t>
            </a:r>
            <a:r>
              <a:rPr lang="en-US"/>
              <a:t> Used in the chat system's query handling (handler1/handler2...</a:t>
            </a:r>
            <a:r>
              <a:rPr lang="en-US" err="1"/>
              <a:t>etc</a:t>
            </a:r>
            <a:r>
              <a:rPr lang="en-US"/>
              <a:t>)</a:t>
            </a:r>
          </a:p>
          <a:p>
            <a:r>
              <a:rPr lang="en-US">
                <a:solidFill>
                  <a:srgbClr val="92D050"/>
                </a:solidFill>
              </a:rPr>
              <a:t>Flyweight Pattern:</a:t>
            </a:r>
            <a:r>
              <a:rPr lang="en-US"/>
              <a:t> Used in the common responses to save memory and similar response pools</a:t>
            </a:r>
          </a:p>
          <a:p>
            <a:r>
              <a:rPr lang="en-US">
                <a:solidFill>
                  <a:srgbClr val="92D050"/>
                </a:solidFill>
              </a:rPr>
              <a:t>Adapter Pattern:</a:t>
            </a:r>
            <a:r>
              <a:rPr lang="en-US"/>
              <a:t> Used to provide a unified interface for different services </a:t>
            </a:r>
          </a:p>
          <a:p>
            <a:r>
              <a:rPr lang="en-US">
                <a:solidFill>
                  <a:srgbClr val="92D050"/>
                </a:solidFill>
              </a:rPr>
              <a:t>Proxy Pattern:</a:t>
            </a:r>
            <a:r>
              <a:rPr lang="en-US"/>
              <a:t> Used for the lazy loading of game resources and creating characters when loaded</a:t>
            </a:r>
          </a:p>
          <a:p>
            <a:r>
              <a:rPr lang="en-US">
                <a:solidFill>
                  <a:srgbClr val="92D050"/>
                </a:solidFill>
              </a:rPr>
              <a:t>Memento Pattern:</a:t>
            </a:r>
            <a:r>
              <a:rPr lang="en-US"/>
              <a:t> Used to maintain game state history and player chat history</a:t>
            </a:r>
          </a:p>
        </p:txBody>
      </p:sp>
    </p:spTree>
    <p:extLst>
      <p:ext uri="{BB962C8B-B14F-4D97-AF65-F5344CB8AC3E}">
        <p14:creationId xmlns:p14="http://schemas.microsoft.com/office/powerpoint/2010/main" val="127944714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36E8ED-F5BD-01A2-720B-109697396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348E86-0697-A0D3-099B-DA9B7A30B07B}"/>
              </a:ext>
            </a:extLst>
          </p:cNvPr>
          <p:cNvSpPr>
            <a:spLocks noGrp="1"/>
          </p:cNvSpPr>
          <p:nvPr>
            <p:ph type="title"/>
          </p:nvPr>
        </p:nvSpPr>
        <p:spPr>
          <a:xfrm>
            <a:off x="721985" y="797138"/>
            <a:ext cx="3890370" cy="792324"/>
          </a:xfrm>
        </p:spPr>
        <p:txBody>
          <a:bodyPr vert="horz" lIns="91440" tIns="45720" rIns="91440" bIns="45720" rtlCol="0" anchor="t">
            <a:normAutofit/>
          </a:bodyPr>
          <a:lstStyle/>
          <a:p>
            <a:r>
              <a:rPr lang="en-US">
                <a:solidFill>
                  <a:srgbClr val="0070C0"/>
                </a:solidFill>
              </a:rPr>
              <a:t>Unit  Testing:</a:t>
            </a:r>
          </a:p>
        </p:txBody>
      </p:sp>
      <p:pic>
        <p:nvPicPr>
          <p:cNvPr id="5" name="Picture 4">
            <a:extLst>
              <a:ext uri="{FF2B5EF4-FFF2-40B4-BE49-F238E27FC236}">
                <a16:creationId xmlns:a16="http://schemas.microsoft.com/office/drawing/2014/main" id="{43915644-C81F-7452-8B4F-E5C740D37700}"/>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B230537D-D8AC-1115-C45C-250FDE7A2407}"/>
              </a:ext>
            </a:extLst>
          </p:cNvPr>
          <p:cNvSpPr txBox="1"/>
          <p:nvPr/>
        </p:nvSpPr>
        <p:spPr>
          <a:xfrm>
            <a:off x="721359" y="1717040"/>
            <a:ext cx="389127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unit tests that we created were to ensure correct behavior was happening throughout our software system. Most of the methods were covered in the majority of the classes, although some were showing promising behavior, was just difficult to write out the </a:t>
            </a:r>
            <a:r>
              <a:rPr lang="en-US" err="1"/>
              <a:t>unittest</a:t>
            </a:r>
            <a:r>
              <a:rPr lang="en-US"/>
              <a:t> in code, we ran multiple sub tests to ensure predictable outcomes with our methods built. We ensure that our code would behave 98% accurately and as intended with its functionality.</a:t>
            </a:r>
          </a:p>
        </p:txBody>
      </p:sp>
      <p:pic>
        <p:nvPicPr>
          <p:cNvPr id="6" name="Picture 5" descr="A screen shot of a computer&#10;&#10;AI-generated content may be incorrect.">
            <a:extLst>
              <a:ext uri="{FF2B5EF4-FFF2-40B4-BE49-F238E27FC236}">
                <a16:creationId xmlns:a16="http://schemas.microsoft.com/office/drawing/2014/main" id="{02C22F6D-3725-5B52-D629-9C0286C46BFE}"/>
              </a:ext>
            </a:extLst>
          </p:cNvPr>
          <p:cNvPicPr>
            <a:picLocks noChangeAspect="1"/>
          </p:cNvPicPr>
          <p:nvPr/>
        </p:nvPicPr>
        <p:blipFill>
          <a:blip r:embed="rId3"/>
          <a:stretch>
            <a:fillRect/>
          </a:stretch>
        </p:blipFill>
        <p:spPr>
          <a:xfrm>
            <a:off x="5395912" y="1057275"/>
            <a:ext cx="6276975" cy="4743450"/>
          </a:xfrm>
          <a:prstGeom prst="rect">
            <a:avLst/>
          </a:prstGeom>
        </p:spPr>
      </p:pic>
    </p:spTree>
    <p:extLst>
      <p:ext uri="{BB962C8B-B14F-4D97-AF65-F5344CB8AC3E}">
        <p14:creationId xmlns:p14="http://schemas.microsoft.com/office/powerpoint/2010/main" val="919629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470E7-1F58-0AC6-7FF1-EE1D9C2AFBD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2B4AC-B5E5-4716-810B-1B67237E28C4}"/>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Bugs Faced:</a:t>
            </a:r>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D246B562-ABF0-6926-9884-4ABC75FEE5BF}"/>
              </a:ext>
            </a:extLst>
          </p:cNvPr>
          <p:cNvGraphicFramePr>
            <a:graphicFrameLocks noGrp="1"/>
          </p:cNvGraphicFramePr>
          <p:nvPr>
            <p:extLst>
              <p:ext uri="{D42A27DB-BD31-4B8C-83A1-F6EECF244321}">
                <p14:modId xmlns:p14="http://schemas.microsoft.com/office/powerpoint/2010/main" val="1297427485"/>
              </p:ext>
            </p:extLst>
          </p:nvPr>
        </p:nvGraphicFramePr>
        <p:xfrm>
          <a:off x="1265871" y="18352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58549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638DBB-93D3-2310-FA95-3F413F1033E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42BB024-67B6-B271-7160-D49AD1A222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2B7453-910F-3A4D-4204-758CF18CE9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828B765-733E-74D0-F217-F387C9C50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F3086-041D-BA3F-6BAD-6552D8764A64}"/>
              </a:ext>
            </a:extLst>
          </p:cNvPr>
          <p:cNvSpPr>
            <a:spLocks noGrp="1"/>
          </p:cNvSpPr>
          <p:nvPr>
            <p:ph type="title"/>
          </p:nvPr>
        </p:nvSpPr>
        <p:spPr>
          <a:xfrm>
            <a:off x="685800" y="899024"/>
            <a:ext cx="3970112" cy="805987"/>
          </a:xfrm>
        </p:spPr>
        <p:txBody>
          <a:bodyPr vert="horz" lIns="91440" tIns="45720" rIns="91440" bIns="45720" rtlCol="0" anchor="t">
            <a:normAutofit/>
          </a:bodyPr>
          <a:lstStyle/>
          <a:p>
            <a:r>
              <a:rPr lang="en-US"/>
              <a:t>Skills </a:t>
            </a:r>
            <a:r>
              <a:rPr lang="en-US" err="1"/>
              <a:t>LEarned</a:t>
            </a:r>
            <a:r>
              <a:rPr lang="en-US"/>
              <a:t>:</a:t>
            </a:r>
          </a:p>
        </p:txBody>
      </p:sp>
      <p:cxnSp>
        <p:nvCxnSpPr>
          <p:cNvPr id="14" name="Straight Connector 13">
            <a:extLst>
              <a:ext uri="{FF2B5EF4-FFF2-40B4-BE49-F238E27FC236}">
                <a16:creationId xmlns:a16="http://schemas.microsoft.com/office/drawing/2014/main" id="{D4E5915C-2B53-80E8-4084-10889A0751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8" name="Content Placeholder 2">
            <a:extLst>
              <a:ext uri="{FF2B5EF4-FFF2-40B4-BE49-F238E27FC236}">
                <a16:creationId xmlns:a16="http://schemas.microsoft.com/office/drawing/2014/main" id="{02C59879-13E5-A1A1-294A-933DEE2A5C21}"/>
              </a:ext>
            </a:extLst>
          </p:cNvPr>
          <p:cNvGraphicFramePr>
            <a:graphicFrameLocks noGrp="1"/>
          </p:cNvGraphicFramePr>
          <p:nvPr>
            <p:extLst>
              <p:ext uri="{D42A27DB-BD31-4B8C-83A1-F6EECF244321}">
                <p14:modId xmlns:p14="http://schemas.microsoft.com/office/powerpoint/2010/main" val="2888505221"/>
              </p:ext>
            </p:extLst>
          </p:nvPr>
        </p:nvGraphicFramePr>
        <p:xfrm>
          <a:off x="696911" y="1713365"/>
          <a:ext cx="10796272" cy="4533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481097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AFFE04-F6FA-441A-7E0A-2C23D839AA8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3A8C708-36A5-69EC-B670-0F00376962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BDBF680-4429-A773-F478-4A56D7604F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EDE9A08-B6E9-100B-7A40-3B4BD9B71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80C03-99D1-3BFC-D374-0EE65E8644B0}"/>
              </a:ext>
            </a:extLst>
          </p:cNvPr>
          <p:cNvSpPr>
            <a:spLocks noGrp="1"/>
          </p:cNvSpPr>
          <p:nvPr>
            <p:ph type="title"/>
          </p:nvPr>
        </p:nvSpPr>
        <p:spPr>
          <a:xfrm>
            <a:off x="685800" y="899024"/>
            <a:ext cx="5189312" cy="805987"/>
          </a:xfrm>
        </p:spPr>
        <p:txBody>
          <a:bodyPr vert="horz" lIns="91440" tIns="45720" rIns="91440" bIns="45720" rtlCol="0" anchor="t">
            <a:normAutofit/>
          </a:bodyPr>
          <a:lstStyle/>
          <a:p>
            <a:r>
              <a:rPr lang="en-US"/>
              <a:t>Team Contribution:</a:t>
            </a:r>
          </a:p>
        </p:txBody>
      </p:sp>
      <p:cxnSp>
        <p:nvCxnSpPr>
          <p:cNvPr id="14" name="Straight Connector 13">
            <a:extLst>
              <a:ext uri="{FF2B5EF4-FFF2-40B4-BE49-F238E27FC236}">
                <a16:creationId xmlns:a16="http://schemas.microsoft.com/office/drawing/2014/main" id="{1BA401B4-F3D5-45F3-3171-ACCE3DB3D4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51C32F8-9D62-0A2D-AB80-A7A1039E00E4}"/>
              </a:ext>
            </a:extLst>
          </p:cNvPr>
          <p:cNvSpPr txBox="1"/>
          <p:nvPr/>
        </p:nvSpPr>
        <p:spPr>
          <a:xfrm>
            <a:off x="802640" y="2824480"/>
            <a:ext cx="105867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solidFill>
                  <a:srgbClr val="000000"/>
                </a:solidFill>
              </a:rPr>
              <a:t>Marco:</a:t>
            </a:r>
            <a:r>
              <a:rPr lang="en-US" dirty="0"/>
              <a:t> Chat Bot GUI, </a:t>
            </a:r>
            <a:r>
              <a:rPr lang="en-US" dirty="0" err="1"/>
              <a:t>JJK_Game</a:t>
            </a:r>
            <a:r>
              <a:rPr lang="en-US" dirty="0"/>
              <a:t> GUI, Player Chat GUI, </a:t>
            </a:r>
            <a:r>
              <a:rPr lang="en-US" dirty="0" err="1"/>
              <a:t>UnifiedGUI</a:t>
            </a:r>
            <a:r>
              <a:rPr lang="en-US" dirty="0"/>
              <a:t>, Client, Server, Network Manager, Game Frame Design, UML Diagram, Presentation, Report</a:t>
            </a:r>
          </a:p>
          <a:p>
            <a:endParaRPr lang="en-US"/>
          </a:p>
          <a:p>
            <a:r>
              <a:rPr lang="en-US" u="sng" dirty="0">
                <a:solidFill>
                  <a:srgbClr val="000000"/>
                </a:solidFill>
              </a:rPr>
              <a:t>Brysen:</a:t>
            </a:r>
            <a:r>
              <a:rPr lang="en-US" dirty="0"/>
              <a:t> </a:t>
            </a:r>
            <a:r>
              <a:rPr lang="en-US" dirty="0" err="1"/>
              <a:t>JJK_Game</a:t>
            </a:r>
            <a:r>
              <a:rPr lang="en-US" dirty="0"/>
              <a:t> functionality, Tests, Threading and Socket functionality, Chat Bot functionality</a:t>
            </a:r>
          </a:p>
        </p:txBody>
      </p:sp>
    </p:spTree>
    <p:extLst>
      <p:ext uri="{BB962C8B-B14F-4D97-AF65-F5344CB8AC3E}">
        <p14:creationId xmlns:p14="http://schemas.microsoft.com/office/powerpoint/2010/main" val="181727775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439607-DD58-0BA0-B631-B01BB1BE37C3}"/>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F59CC6F-8C2B-6DAA-73B1-D7142387A3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355F7D-981C-367F-E906-AEB0540EC1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410B165-5382-3D65-EEAE-5E3188666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3F225-6D09-30E3-798B-7C88078ABFED}"/>
              </a:ext>
            </a:extLst>
          </p:cNvPr>
          <p:cNvSpPr>
            <a:spLocks noGrp="1"/>
          </p:cNvSpPr>
          <p:nvPr>
            <p:ph type="title"/>
          </p:nvPr>
        </p:nvSpPr>
        <p:spPr>
          <a:xfrm>
            <a:off x="624840" y="899024"/>
            <a:ext cx="7830912" cy="805987"/>
          </a:xfrm>
        </p:spPr>
        <p:txBody>
          <a:bodyPr vert="horz" lIns="91440" tIns="45720" rIns="91440" bIns="45720" rtlCol="0" anchor="t">
            <a:normAutofit fontScale="90000"/>
          </a:bodyPr>
          <a:lstStyle/>
          <a:p>
            <a:r>
              <a:rPr lang="en-US"/>
              <a:t>Potential Add-ins/Improvements:</a:t>
            </a:r>
          </a:p>
        </p:txBody>
      </p:sp>
      <p:cxnSp>
        <p:nvCxnSpPr>
          <p:cNvPr id="14" name="Straight Connector 13">
            <a:extLst>
              <a:ext uri="{FF2B5EF4-FFF2-40B4-BE49-F238E27FC236}">
                <a16:creationId xmlns:a16="http://schemas.microsoft.com/office/drawing/2014/main" id="{7AC76D92-690D-7B27-BF68-C310668A8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98DE1C-54C3-39F3-331C-E07417AFE9D9}"/>
              </a:ext>
            </a:extLst>
          </p:cNvPr>
          <p:cNvSpPr txBox="1"/>
          <p:nvPr/>
        </p:nvSpPr>
        <p:spPr>
          <a:xfrm>
            <a:off x="629920" y="1534160"/>
            <a:ext cx="10922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Enhance the player chat to also have a voice chat option for those who prefer that option</a:t>
            </a:r>
          </a:p>
          <a:p>
            <a:pPr marL="285750" indent="-285750">
              <a:buFont typeface="Arial"/>
              <a:buChar char="•"/>
            </a:pPr>
            <a:r>
              <a:rPr lang="en-US"/>
              <a:t>Counter-attack mechanics having a change to dodge an incoming attack</a:t>
            </a:r>
          </a:p>
          <a:p>
            <a:pPr marL="285750" indent="-285750">
              <a:buFont typeface="Arial"/>
              <a:buChar char="•"/>
            </a:pPr>
            <a:r>
              <a:rPr lang="en-US"/>
              <a:t>Experience points and leveling up system</a:t>
            </a:r>
          </a:p>
          <a:p>
            <a:pPr marL="285750" indent="-285750">
              <a:buFont typeface="Arial"/>
              <a:buChar char="•"/>
            </a:pPr>
            <a:r>
              <a:rPr lang="en-US"/>
              <a:t>Unlockable abilities</a:t>
            </a:r>
          </a:p>
          <a:p>
            <a:pPr marL="285750" indent="-285750">
              <a:buFont typeface="Arial"/>
              <a:buChar char="•"/>
            </a:pPr>
            <a:r>
              <a:rPr lang="en-US"/>
              <a:t>Character customization option</a:t>
            </a:r>
          </a:p>
          <a:p>
            <a:pPr marL="285750" indent="-285750">
              <a:buFont typeface="Arial"/>
              <a:buChar char="•"/>
            </a:pPr>
            <a:endParaRPr lang="en-US"/>
          </a:p>
          <a:p>
            <a:pPr marL="285750" indent="-285750">
              <a:buFont typeface="Arial"/>
              <a:buChar char="•"/>
            </a:pPr>
            <a:endParaRPr lang="en-US"/>
          </a:p>
        </p:txBody>
      </p:sp>
      <p:sp>
        <p:nvSpPr>
          <p:cNvPr id="6" name="TextBox 5">
            <a:extLst>
              <a:ext uri="{FF2B5EF4-FFF2-40B4-BE49-F238E27FC236}">
                <a16:creationId xmlns:a16="http://schemas.microsoft.com/office/drawing/2014/main" id="{D937D0A8-D622-3CD4-E737-B31CE561C8C7}"/>
              </a:ext>
            </a:extLst>
          </p:cNvPr>
          <p:cNvSpPr txBox="1"/>
          <p:nvPr/>
        </p:nvSpPr>
        <p:spPr>
          <a:xfrm>
            <a:off x="640080" y="3434080"/>
            <a:ext cx="109118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Visual </a:t>
            </a:r>
            <a:r>
              <a:rPr lang="en-US" err="1"/>
              <a:t>enchanements</a:t>
            </a:r>
            <a:r>
              <a:rPr lang="en-US"/>
              <a:t> (pictures for each character)</a:t>
            </a:r>
          </a:p>
          <a:p>
            <a:pPr marL="285750" indent="-285750">
              <a:buFont typeface="Arial"/>
              <a:buChar char="•"/>
            </a:pPr>
            <a:r>
              <a:rPr lang="en-US"/>
              <a:t>Animations and movements of characters</a:t>
            </a:r>
          </a:p>
          <a:p>
            <a:pPr marL="285750" indent="-285750">
              <a:buFont typeface="Arial"/>
              <a:buChar char="•"/>
            </a:pPr>
            <a:r>
              <a:rPr lang="en-US"/>
              <a:t>Tournament mode</a:t>
            </a:r>
          </a:p>
          <a:p>
            <a:pPr marL="285750" indent="-285750">
              <a:buFont typeface="Arial"/>
              <a:buChar char="•"/>
            </a:pPr>
            <a:r>
              <a:rPr lang="en-US"/>
              <a:t>Story mode</a:t>
            </a:r>
          </a:p>
          <a:p>
            <a:pPr marL="285750" indent="-285750">
              <a:buFont typeface="Arial"/>
              <a:buChar char="•"/>
            </a:pPr>
            <a:r>
              <a:rPr lang="en-US"/>
              <a:t>Friending system </a:t>
            </a:r>
          </a:p>
          <a:p>
            <a:pPr marL="285750" indent="-285750">
              <a:buFont typeface="Arial"/>
              <a:buChar char="•"/>
            </a:pPr>
            <a:r>
              <a:rPr lang="en-US"/>
              <a:t>Spectating mode for on-going battles</a:t>
            </a:r>
          </a:p>
          <a:p>
            <a:pPr marL="285750" indent="-285750">
              <a:buFont typeface="Arial"/>
              <a:buChar char="•"/>
            </a:pPr>
            <a:r>
              <a:rPr lang="en-US"/>
              <a:t>Sound effects when an attack is done, or when the game starts/ends</a:t>
            </a:r>
          </a:p>
          <a:p>
            <a:pPr marL="285750" indent="-285750">
              <a:buFont typeface="Arial"/>
              <a:buChar char="•"/>
            </a:pPr>
            <a:endParaRPr lang="en-US"/>
          </a:p>
        </p:txBody>
      </p:sp>
    </p:spTree>
    <p:extLst>
      <p:ext uri="{BB962C8B-B14F-4D97-AF65-F5344CB8AC3E}">
        <p14:creationId xmlns:p14="http://schemas.microsoft.com/office/powerpoint/2010/main" val="305131360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ABC294-803B-CFB5-BB41-74B351646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53EE3-857F-41D4-BF6B-CBAFF3E01349}"/>
              </a:ext>
            </a:extLst>
          </p:cNvPr>
          <p:cNvSpPr>
            <a:spLocks noGrp="1"/>
          </p:cNvSpPr>
          <p:nvPr>
            <p:ph type="title"/>
          </p:nvPr>
        </p:nvSpPr>
        <p:spPr>
          <a:xfrm>
            <a:off x="1585585" y="2443058"/>
            <a:ext cx="9021170" cy="1615284"/>
          </a:xfrm>
        </p:spPr>
        <p:txBody>
          <a:bodyPr vert="horz" lIns="91440" tIns="45720" rIns="91440" bIns="45720" rtlCol="0" anchor="t">
            <a:normAutofit/>
          </a:bodyPr>
          <a:lstStyle/>
          <a:p>
            <a:pPr algn="ctr"/>
            <a:r>
              <a:rPr lang="en-US" sz="9600">
                <a:solidFill>
                  <a:srgbClr val="0070C0"/>
                </a:solidFill>
              </a:rPr>
              <a:t>Thank  YOU </a:t>
            </a:r>
            <a:r>
              <a:rPr lang="en-US" sz="9600">
                <a:solidFill>
                  <a:srgbClr val="0070C0"/>
                </a:solidFill>
                <a:latin typeface="Century Gothic"/>
              </a:rPr>
              <a:t>☺</a:t>
            </a:r>
            <a:endParaRPr lang="en-US">
              <a:solidFill>
                <a:srgbClr val="0070C0"/>
              </a:solidFill>
            </a:endParaRPr>
          </a:p>
        </p:txBody>
      </p:sp>
    </p:spTree>
    <p:extLst>
      <p:ext uri="{BB962C8B-B14F-4D97-AF65-F5344CB8AC3E}">
        <p14:creationId xmlns:p14="http://schemas.microsoft.com/office/powerpoint/2010/main" val="26785372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A67D0-1693-85F4-7C99-7C59535CC407}"/>
              </a:ext>
            </a:extLst>
          </p:cNvPr>
          <p:cNvSpPr>
            <a:spLocks noGrp="1"/>
          </p:cNvSpPr>
          <p:nvPr>
            <p:ph type="title"/>
          </p:nvPr>
        </p:nvSpPr>
        <p:spPr>
          <a:xfrm>
            <a:off x="642440" y="908651"/>
            <a:ext cx="5453305" cy="1120335"/>
          </a:xfrm>
        </p:spPr>
        <p:txBody>
          <a:bodyPr vert="horz" lIns="91440" tIns="45720" rIns="91440" bIns="45720" rtlCol="0" anchor="t">
            <a:normAutofit fontScale="90000"/>
          </a:bodyPr>
          <a:lstStyle/>
          <a:p>
            <a:r>
              <a:rPr lang="en-US" sz="6500"/>
              <a:t>Initial Ideas:</a:t>
            </a:r>
            <a:br>
              <a:rPr lang="en-US" sz="6500"/>
            </a:br>
            <a:br>
              <a:rPr lang="en-US" sz="6500"/>
            </a:br>
            <a:br>
              <a:rPr lang="en-US" sz="6500"/>
            </a:br>
            <a:endParaRPr lang="en-US" sz="200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E9BE36FB-3847-3A17-CA5B-95A86106C3E4}"/>
              </a:ext>
            </a:extLst>
          </p:cNvPr>
          <p:cNvGraphicFramePr>
            <a:graphicFrameLocks noGrp="1"/>
          </p:cNvGraphicFramePr>
          <p:nvPr>
            <p:extLst>
              <p:ext uri="{D42A27DB-BD31-4B8C-83A1-F6EECF244321}">
                <p14:modId xmlns:p14="http://schemas.microsoft.com/office/powerpoint/2010/main" val="3778259231"/>
              </p:ext>
            </p:extLst>
          </p:nvPr>
        </p:nvGraphicFramePr>
        <p:xfrm>
          <a:off x="646113" y="2154558"/>
          <a:ext cx="10901362" cy="372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6612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A953BF-6B0A-3B7D-78F5-CADF67064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84DC1-DEA8-3AB4-DFFD-EA50FFEEF41C}"/>
              </a:ext>
            </a:extLst>
          </p:cNvPr>
          <p:cNvSpPr>
            <a:spLocks noGrp="1"/>
          </p:cNvSpPr>
          <p:nvPr>
            <p:ph type="title"/>
          </p:nvPr>
        </p:nvSpPr>
        <p:spPr>
          <a:xfrm>
            <a:off x="4290375" y="732090"/>
            <a:ext cx="3620882" cy="3640345"/>
          </a:xfrm>
        </p:spPr>
        <p:txBody>
          <a:bodyPr vert="horz" lIns="91440" tIns="45720" rIns="91440" bIns="45720" rtlCol="0" anchor="t">
            <a:normAutofit/>
          </a:bodyPr>
          <a:lstStyle/>
          <a:p>
            <a:r>
              <a:rPr lang="en-US"/>
              <a:t>UML Diagram</a:t>
            </a:r>
          </a:p>
        </p:txBody>
      </p:sp>
      <p:pic>
        <p:nvPicPr>
          <p:cNvPr id="3" name="Picture 2" descr="A qr code with black squares&#10;&#10;AI-generated content may be incorrect.">
            <a:extLst>
              <a:ext uri="{FF2B5EF4-FFF2-40B4-BE49-F238E27FC236}">
                <a16:creationId xmlns:a16="http://schemas.microsoft.com/office/drawing/2014/main" id="{BEDBDFD4-40A8-A245-EA4E-705A14D350A0}"/>
              </a:ext>
            </a:extLst>
          </p:cNvPr>
          <p:cNvPicPr>
            <a:picLocks noChangeAspect="1"/>
          </p:cNvPicPr>
          <p:nvPr/>
        </p:nvPicPr>
        <p:blipFill>
          <a:blip r:embed="rId2"/>
          <a:stretch>
            <a:fillRect/>
          </a:stretch>
        </p:blipFill>
        <p:spPr>
          <a:xfrm>
            <a:off x="4039994" y="1577432"/>
            <a:ext cx="4121305" cy="4139891"/>
          </a:xfrm>
          <a:prstGeom prst="rect">
            <a:avLst/>
          </a:prstGeom>
        </p:spPr>
      </p:pic>
    </p:spTree>
    <p:extLst>
      <p:ext uri="{BB962C8B-B14F-4D97-AF65-F5344CB8AC3E}">
        <p14:creationId xmlns:p14="http://schemas.microsoft.com/office/powerpoint/2010/main" val="141450902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A953BF-6B0A-3B7D-78F5-CADF67064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84DC1-DEA8-3AB4-DFFD-EA50FFEEF41C}"/>
              </a:ext>
            </a:extLst>
          </p:cNvPr>
          <p:cNvSpPr>
            <a:spLocks noGrp="1"/>
          </p:cNvSpPr>
          <p:nvPr>
            <p:ph type="title"/>
          </p:nvPr>
        </p:nvSpPr>
        <p:spPr>
          <a:xfrm>
            <a:off x="721985" y="797138"/>
            <a:ext cx="3890370" cy="2042004"/>
          </a:xfrm>
        </p:spPr>
        <p:txBody>
          <a:bodyPr vert="horz" lIns="91440" tIns="45720" rIns="91440" bIns="45720" rtlCol="0" anchor="t">
            <a:normAutofit/>
          </a:bodyPr>
          <a:lstStyle/>
          <a:p>
            <a:r>
              <a:rPr lang="en-US">
                <a:solidFill>
                  <a:srgbClr val="0070C0"/>
                </a:solidFill>
              </a:rPr>
              <a:t>Character Selection and Battle System:</a:t>
            </a:r>
          </a:p>
        </p:txBody>
      </p:sp>
      <p:pic>
        <p:nvPicPr>
          <p:cNvPr id="5" name="Picture 4">
            <a:extLst>
              <a:ext uri="{FF2B5EF4-FFF2-40B4-BE49-F238E27FC236}">
                <a16:creationId xmlns:a16="http://schemas.microsoft.com/office/drawing/2014/main" id="{5ABED62E-04D0-14AC-25D2-9DF228C88FE6}"/>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753103FA-5253-C62D-507D-86AE178B71A3}"/>
              </a:ext>
            </a:extLst>
          </p:cNvPr>
          <p:cNvSpPr txBox="1"/>
          <p:nvPr/>
        </p:nvSpPr>
        <p:spPr>
          <a:xfrm>
            <a:off x="724334" y="2772813"/>
            <a:ext cx="41249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Once all the players have joined the server and entered their name, the first person who joined the server will be considered the "host". The host is the only one with permission to start the game. Once the game starts each player will take turns picking which character they would like to play as and battle it out between each other until one remaining player is left standing, declared the winner. </a:t>
            </a:r>
          </a:p>
        </p:txBody>
      </p:sp>
    </p:spTree>
    <p:extLst>
      <p:ext uri="{BB962C8B-B14F-4D97-AF65-F5344CB8AC3E}">
        <p14:creationId xmlns:p14="http://schemas.microsoft.com/office/powerpoint/2010/main" val="328477082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737216-B2D9-4C63-343D-F076A31E7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385C96-A0A6-7EE5-7EB9-02F73C8EE6E8}"/>
              </a:ext>
            </a:extLst>
          </p:cNvPr>
          <p:cNvSpPr>
            <a:spLocks noGrp="1"/>
          </p:cNvSpPr>
          <p:nvPr>
            <p:ph type="title"/>
          </p:nvPr>
        </p:nvSpPr>
        <p:spPr>
          <a:xfrm>
            <a:off x="1008695" y="752410"/>
            <a:ext cx="10163922" cy="815865"/>
          </a:xfrm>
        </p:spPr>
        <p:txBody>
          <a:bodyPr vert="horz" lIns="91440" tIns="45720" rIns="91440" bIns="45720" rtlCol="0" anchor="t">
            <a:normAutofit/>
          </a:bodyPr>
          <a:lstStyle/>
          <a:p>
            <a:r>
              <a:rPr lang="en-US"/>
              <a:t>CHARACTER SELECTION and battle system</a:t>
            </a:r>
          </a:p>
        </p:txBody>
      </p:sp>
    </p:spTree>
    <p:extLst>
      <p:ext uri="{BB962C8B-B14F-4D97-AF65-F5344CB8AC3E}">
        <p14:creationId xmlns:p14="http://schemas.microsoft.com/office/powerpoint/2010/main" val="146327996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ED0147-249D-4A48-EC71-B626BD861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46BAA-FD37-09D3-C103-7860309C3D10}"/>
              </a:ext>
            </a:extLst>
          </p:cNvPr>
          <p:cNvSpPr>
            <a:spLocks noGrp="1"/>
          </p:cNvSpPr>
          <p:nvPr>
            <p:ph type="title"/>
          </p:nvPr>
        </p:nvSpPr>
        <p:spPr>
          <a:xfrm>
            <a:off x="805619" y="797138"/>
            <a:ext cx="4076223" cy="1214956"/>
          </a:xfrm>
        </p:spPr>
        <p:txBody>
          <a:bodyPr vert="horz" lIns="91440" tIns="45720" rIns="91440" bIns="45720" rtlCol="0" anchor="t">
            <a:noAutofit/>
          </a:bodyPr>
          <a:lstStyle/>
          <a:p>
            <a:r>
              <a:rPr lang="en-US">
                <a:solidFill>
                  <a:srgbClr val="0070C0"/>
                </a:solidFill>
              </a:rPr>
              <a:t>Player-to-Player Chat:</a:t>
            </a:r>
          </a:p>
        </p:txBody>
      </p:sp>
      <p:pic>
        <p:nvPicPr>
          <p:cNvPr id="5" name="Picture 4">
            <a:extLst>
              <a:ext uri="{FF2B5EF4-FFF2-40B4-BE49-F238E27FC236}">
                <a16:creationId xmlns:a16="http://schemas.microsoft.com/office/drawing/2014/main" id="{AC8C8BE4-E88F-55B1-8674-84BE58A0EB16}"/>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E8F10137-DAC6-DF2C-4E39-8B6256E4A03C}"/>
              </a:ext>
            </a:extLst>
          </p:cNvPr>
          <p:cNvSpPr txBox="1"/>
          <p:nvPr/>
        </p:nvSpPr>
        <p:spPr>
          <a:xfrm>
            <a:off x="809951" y="2010936"/>
            <a:ext cx="367792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Once a player joins, they will either their name and a message will be broadcasted from the system letting everyone know someone joined. </a:t>
            </a:r>
          </a:p>
          <a:p>
            <a:endParaRPr lang="en-US"/>
          </a:p>
          <a:p>
            <a:r>
              <a:rPr lang="en-US"/>
              <a:t>The player-to-player chat will let new players come in and chat with others during mid-game and once a player leaves the system will broadcast it allowing everyone to know that a specific person has left, if the clients fail to connect to the server a "</a:t>
            </a:r>
            <a:r>
              <a:rPr lang="en-US">
                <a:ea typeface="+mn-lt"/>
                <a:cs typeface="+mn-lt"/>
              </a:rPr>
              <a:t>Connection to server lost"</a:t>
            </a:r>
            <a:r>
              <a:rPr lang="en-US"/>
              <a:t> message will appear.</a:t>
            </a:r>
          </a:p>
        </p:txBody>
      </p:sp>
      <p:pic>
        <p:nvPicPr>
          <p:cNvPr id="4" name="Picture 3" descr="A screenshot of a chat&#10;&#10;AI-generated content may be incorrect.">
            <a:extLst>
              <a:ext uri="{FF2B5EF4-FFF2-40B4-BE49-F238E27FC236}">
                <a16:creationId xmlns:a16="http://schemas.microsoft.com/office/drawing/2014/main" id="{4E772A0D-4B6B-02CD-0AD3-1987C8A050CC}"/>
              </a:ext>
            </a:extLst>
          </p:cNvPr>
          <p:cNvPicPr>
            <a:picLocks noChangeAspect="1"/>
          </p:cNvPicPr>
          <p:nvPr/>
        </p:nvPicPr>
        <p:blipFill>
          <a:blip r:embed="rId3"/>
          <a:stretch>
            <a:fillRect/>
          </a:stretch>
        </p:blipFill>
        <p:spPr>
          <a:xfrm>
            <a:off x="5041747" y="185852"/>
            <a:ext cx="5351652" cy="5677831"/>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E3E004B9-36D8-6AD0-C6CA-3AE7B51BDE49}"/>
              </a:ext>
            </a:extLst>
          </p:cNvPr>
          <p:cNvPicPr>
            <a:picLocks noChangeAspect="1"/>
          </p:cNvPicPr>
          <p:nvPr/>
        </p:nvPicPr>
        <p:blipFill>
          <a:blip r:embed="rId4"/>
          <a:stretch>
            <a:fillRect/>
          </a:stretch>
        </p:blipFill>
        <p:spPr>
          <a:xfrm>
            <a:off x="7137590" y="1486829"/>
            <a:ext cx="4877039" cy="5092391"/>
          </a:xfrm>
          <a:prstGeom prst="rect">
            <a:avLst/>
          </a:prstGeom>
        </p:spPr>
      </p:pic>
    </p:spTree>
    <p:extLst>
      <p:ext uri="{BB962C8B-B14F-4D97-AF65-F5344CB8AC3E}">
        <p14:creationId xmlns:p14="http://schemas.microsoft.com/office/powerpoint/2010/main" val="275459043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050201-1677-F177-12DB-2E5562E38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058B1-1EDA-C5A5-EBFE-5EA06787F8C3}"/>
              </a:ext>
            </a:extLst>
          </p:cNvPr>
          <p:cNvSpPr>
            <a:spLocks noGrp="1"/>
          </p:cNvSpPr>
          <p:nvPr>
            <p:ph type="title"/>
          </p:nvPr>
        </p:nvSpPr>
        <p:spPr>
          <a:xfrm>
            <a:off x="2134473" y="778553"/>
            <a:ext cx="7932686" cy="703858"/>
          </a:xfrm>
        </p:spPr>
        <p:txBody>
          <a:bodyPr vert="horz" lIns="91440" tIns="45720" rIns="91440" bIns="45720" rtlCol="0" anchor="t">
            <a:normAutofit fontScale="90000"/>
          </a:bodyPr>
          <a:lstStyle/>
          <a:p>
            <a:r>
              <a:rPr lang="en-US"/>
              <a:t>Player-to-Player Chat (late join)</a:t>
            </a:r>
          </a:p>
        </p:txBody>
      </p:sp>
      <p:pic>
        <p:nvPicPr>
          <p:cNvPr id="6" name="Picture 5" descr="A screenshot of a chat&#10;&#10;AI-generated content may be incorrect.">
            <a:extLst>
              <a:ext uri="{FF2B5EF4-FFF2-40B4-BE49-F238E27FC236}">
                <a16:creationId xmlns:a16="http://schemas.microsoft.com/office/drawing/2014/main" id="{BCF38AA3-A0FA-F47A-4C99-A6EF0EAA6CA9}"/>
              </a:ext>
            </a:extLst>
          </p:cNvPr>
          <p:cNvPicPr>
            <a:picLocks noChangeAspect="1"/>
          </p:cNvPicPr>
          <p:nvPr/>
        </p:nvPicPr>
        <p:blipFill>
          <a:blip r:embed="rId2"/>
          <a:stretch>
            <a:fillRect/>
          </a:stretch>
        </p:blipFill>
        <p:spPr>
          <a:xfrm>
            <a:off x="828009" y="1431073"/>
            <a:ext cx="5071882" cy="5287538"/>
          </a:xfrm>
          <a:prstGeom prst="rect">
            <a:avLst/>
          </a:prstGeom>
        </p:spPr>
      </p:pic>
      <p:pic>
        <p:nvPicPr>
          <p:cNvPr id="7" name="Picture 6" descr="A screenshot of a chat&#10;&#10;AI-generated content may be incorrect.">
            <a:extLst>
              <a:ext uri="{FF2B5EF4-FFF2-40B4-BE49-F238E27FC236}">
                <a16:creationId xmlns:a16="http://schemas.microsoft.com/office/drawing/2014/main" id="{801D3FFF-A28C-03BA-5030-B77646C8DB43}"/>
              </a:ext>
            </a:extLst>
          </p:cNvPr>
          <p:cNvPicPr>
            <a:picLocks noChangeAspect="1"/>
          </p:cNvPicPr>
          <p:nvPr/>
        </p:nvPicPr>
        <p:blipFill>
          <a:blip r:embed="rId3"/>
          <a:stretch>
            <a:fillRect/>
          </a:stretch>
        </p:blipFill>
        <p:spPr>
          <a:xfrm>
            <a:off x="6291980" y="1431074"/>
            <a:ext cx="5081429" cy="5287538"/>
          </a:xfrm>
          <a:prstGeom prst="rect">
            <a:avLst/>
          </a:prstGeom>
        </p:spPr>
      </p:pic>
    </p:spTree>
    <p:extLst>
      <p:ext uri="{BB962C8B-B14F-4D97-AF65-F5344CB8AC3E}">
        <p14:creationId xmlns:p14="http://schemas.microsoft.com/office/powerpoint/2010/main" val="2473524763"/>
      </p:ext>
    </p:extLst>
  </p:cSld>
  <p:clrMapOvr>
    <a:overrideClrMapping bg1="dk1" tx1="lt1" bg2="dk2" tx2="lt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AFF97E-8C1A-2FAF-AB0E-1AFDCD8A7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A2B4-DE74-720E-046D-1B175D4A1C07}"/>
              </a:ext>
            </a:extLst>
          </p:cNvPr>
          <p:cNvSpPr>
            <a:spLocks noGrp="1"/>
          </p:cNvSpPr>
          <p:nvPr>
            <p:ph type="title"/>
          </p:nvPr>
        </p:nvSpPr>
        <p:spPr>
          <a:xfrm>
            <a:off x="2134473" y="778553"/>
            <a:ext cx="8267222" cy="703858"/>
          </a:xfrm>
        </p:spPr>
        <p:txBody>
          <a:bodyPr vert="horz" lIns="91440" tIns="45720" rIns="91440" bIns="45720" rtlCol="0" anchor="t">
            <a:normAutofit fontScale="90000"/>
          </a:bodyPr>
          <a:lstStyle/>
          <a:p>
            <a:r>
              <a:rPr lang="en-US"/>
              <a:t>Player-to-Player Chat (Player Left)</a:t>
            </a:r>
          </a:p>
        </p:txBody>
      </p:sp>
      <p:pic>
        <p:nvPicPr>
          <p:cNvPr id="3" name="Picture 2" descr="A screenshot of a computer&#10;&#10;AI-generated content may be incorrect.">
            <a:extLst>
              <a:ext uri="{FF2B5EF4-FFF2-40B4-BE49-F238E27FC236}">
                <a16:creationId xmlns:a16="http://schemas.microsoft.com/office/drawing/2014/main" id="{09BDFFD9-E5B7-5CD2-4A2B-3DF5BDC8A111}"/>
              </a:ext>
            </a:extLst>
          </p:cNvPr>
          <p:cNvPicPr>
            <a:picLocks noChangeAspect="1"/>
          </p:cNvPicPr>
          <p:nvPr/>
        </p:nvPicPr>
        <p:blipFill>
          <a:blip r:embed="rId2"/>
          <a:stretch>
            <a:fillRect/>
          </a:stretch>
        </p:blipFill>
        <p:spPr>
          <a:xfrm>
            <a:off x="6269342" y="1486828"/>
            <a:ext cx="5089539" cy="5231782"/>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3869619D-6442-9DAA-B078-85760A3EFE96}"/>
              </a:ext>
            </a:extLst>
          </p:cNvPr>
          <p:cNvPicPr>
            <a:picLocks noChangeAspect="1"/>
          </p:cNvPicPr>
          <p:nvPr/>
        </p:nvPicPr>
        <p:blipFill>
          <a:blip r:embed="rId3"/>
          <a:stretch>
            <a:fillRect/>
          </a:stretch>
        </p:blipFill>
        <p:spPr>
          <a:xfrm>
            <a:off x="837139" y="1486829"/>
            <a:ext cx="4960699" cy="5231781"/>
          </a:xfrm>
          <a:prstGeom prst="rect">
            <a:avLst/>
          </a:prstGeom>
        </p:spPr>
      </p:pic>
    </p:spTree>
    <p:extLst>
      <p:ext uri="{BB962C8B-B14F-4D97-AF65-F5344CB8AC3E}">
        <p14:creationId xmlns:p14="http://schemas.microsoft.com/office/powerpoint/2010/main" val="1169800717"/>
      </p:ext>
    </p:extLst>
  </p:cSld>
  <p:clrMapOvr>
    <a:overrideClrMapping bg1="dk1" tx1="lt1" bg2="dk2" tx2="lt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ChronicleVTI</vt:lpstr>
      <vt:lpstr>GoPirate Multi-player Game in Python Language</vt:lpstr>
      <vt:lpstr>Project  Overview:</vt:lpstr>
      <vt:lpstr>Initial Ideas:   </vt:lpstr>
      <vt:lpstr>UML Diagram</vt:lpstr>
      <vt:lpstr>Character Selection and Battle System:</vt:lpstr>
      <vt:lpstr>CHARACTER SELECTION and battle system</vt:lpstr>
      <vt:lpstr>Player-to-Player Chat:</vt:lpstr>
      <vt:lpstr>Player-to-Player Chat (late join)</vt:lpstr>
      <vt:lpstr>Player-to-Player Chat (Player Left)</vt:lpstr>
      <vt:lpstr>Smart Chatbot Integration:</vt:lpstr>
      <vt:lpstr>Smart Chatbot Integration (UNKNOWN QUERY)</vt:lpstr>
      <vt:lpstr>GUI Design: </vt:lpstr>
      <vt:lpstr>GUI Design (Chatbot)</vt:lpstr>
      <vt:lpstr>GUI DESIGN (Player Chat)</vt:lpstr>
      <vt:lpstr>GUI DESIGN (Altogether)</vt:lpstr>
      <vt:lpstr>Database Usage:</vt:lpstr>
      <vt:lpstr>Database Usage (Player Profiles)</vt:lpstr>
      <vt:lpstr>Database Usage (Chatbot Queries)</vt:lpstr>
      <vt:lpstr>PowerPoint Presentation</vt:lpstr>
      <vt:lpstr>PowerPoint Presentation</vt:lpstr>
      <vt:lpstr>Application of OOP Principles:</vt:lpstr>
      <vt:lpstr>Design Patterns Used:</vt:lpstr>
      <vt:lpstr>Unit  Testing:</vt:lpstr>
      <vt:lpstr>Bugs Faced:</vt:lpstr>
      <vt:lpstr>Skills LEarned:</vt:lpstr>
      <vt:lpstr>Team Contribution:</vt:lpstr>
      <vt:lpstr>Potential Add-ins/Improvements: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cp:revision>
  <dcterms:created xsi:type="dcterms:W3CDTF">2025-05-07T17:42:07Z</dcterms:created>
  <dcterms:modified xsi:type="dcterms:W3CDTF">2025-05-09T01:14:07Z</dcterms:modified>
</cp:coreProperties>
</file>