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8" r:id="rId3"/>
    <p:sldId id="291" r:id="rId4"/>
    <p:sldId id="292" r:id="rId5"/>
    <p:sldId id="293" r:id="rId6"/>
    <p:sldId id="294" r:id="rId7"/>
    <p:sldId id="272" r:id="rId8"/>
    <p:sldId id="274" r:id="rId9"/>
    <p:sldId id="277" r:id="rId10"/>
    <p:sldId id="278" r:id="rId11"/>
    <p:sldId id="280" r:id="rId12"/>
    <p:sldId id="279" r:id="rId13"/>
    <p:sldId id="281" r:id="rId14"/>
    <p:sldId id="261" r:id="rId15"/>
    <p:sldId id="262" r:id="rId16"/>
    <p:sldId id="263" r:id="rId17"/>
    <p:sldId id="1188" r:id="rId18"/>
    <p:sldId id="264" r:id="rId19"/>
    <p:sldId id="265" r:id="rId20"/>
    <p:sldId id="266" r:id="rId21"/>
    <p:sldId id="267" r:id="rId22"/>
    <p:sldId id="268" r:id="rId23"/>
    <p:sldId id="288" r:id="rId24"/>
    <p:sldId id="284" r:id="rId25"/>
    <p:sldId id="1187" r:id="rId26"/>
    <p:sldId id="492" r:id="rId27"/>
    <p:sldId id="1186" r:id="rId28"/>
    <p:sldId id="383" r:id="rId29"/>
    <p:sldId id="1184" r:id="rId30"/>
    <p:sldId id="491" r:id="rId31"/>
    <p:sldId id="494" r:id="rId32"/>
    <p:sldId id="495" r:id="rId33"/>
    <p:sldId id="428" r:id="rId34"/>
    <p:sldId id="1181" r:id="rId35"/>
    <p:sldId id="595" r:id="rId36"/>
    <p:sldId id="593" r:id="rId37"/>
    <p:sldId id="429" r:id="rId38"/>
    <p:sldId id="430" r:id="rId39"/>
    <p:sldId id="1182" r:id="rId40"/>
    <p:sldId id="1183" r:id="rId41"/>
    <p:sldId id="391" r:id="rId42"/>
    <p:sldId id="303" r:id="rId43"/>
    <p:sldId id="302" r:id="rId44"/>
    <p:sldId id="282" r:id="rId45"/>
  </p:sldIdLst>
  <p:sldSz cx="12192000" cy="6858000"/>
  <p:notesSz cx="68072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0" autoAdjust="0"/>
    <p:restoredTop sz="86364" autoAdjust="0"/>
  </p:normalViewPr>
  <p:slideViewPr>
    <p:cSldViewPr snapToGrid="0">
      <p:cViewPr>
        <p:scale>
          <a:sx n="70" d="100"/>
          <a:sy n="70" d="100"/>
        </p:scale>
        <p:origin x="48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4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1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E7AAA-BB69-45EA-B99E-276DAE4A523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73374"/>
            <a:ext cx="544576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9787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21044"/>
            <a:ext cx="2949787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75EA3-68FB-4FA5-A2F8-58CADEFC4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C49D099-B33F-470D-B47A-A9A449CB1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EED55A93-5F0F-457D-B139-4E3D8508B5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72479A2-3661-4B98-8B27-3F9E9407D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798784-89FC-4F12-A667-0FAD7433C783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6A10CA-D78F-4FED-BBFA-EBCA049415A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08276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6A10CA-D78F-4FED-BBFA-EBCA049415A2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404304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7ECC0D-70C5-4083-9D9E-E6332B03713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007545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CC843B-6905-41D7-9B6A-897B16BEBD0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267572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E68605-BA28-4DD0-9023-6CA92235471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13235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E68605-BA28-4DD0-9023-6CA92235471C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3674858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EDE164-064D-4CA9-B78D-BD94C2279F0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702194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67682D-DC7C-44E3-93FB-03B8ABC86017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3665568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C9F087-E13A-49CA-A117-6D4A48305D3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2059988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8EA0AC-B68B-4F9C-A98F-668E2B38BD9B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384778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4/16/2022 7:40 PM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170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57EB31-7B08-4D44-9F6F-D64A2F4A1044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777019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644E36-F744-454D-B8EB-D56E302421D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4007778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3FA302-4C28-473C-B82F-8C53C18E199D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026033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8E38179-41AC-464C-9D1B-D15342B7A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85ED1A-A930-42E3-B306-3511A0174772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57A6A70-3E8E-492A-A6DC-5A89E57D4F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14DB710-CC28-4B1C-A456-EC6BB13E7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2847468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6CE6C61-6E1D-4FDA-BF2C-83A2070894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543B90-05BC-4564-9AA9-37B316F9FF33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FC91B04-B61B-4013-8560-453B386FEA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0926F39-A93E-448B-82A9-8B7C0F1EB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4680E4D-5DD9-49AE-A50A-4591573C2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9B5E57-569A-4467-A027-784108F0CA14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E886C1E-CC12-4571-A1AB-9ADFAC566A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80C8F16-6732-443F-8490-0B58DB1A7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44B6014-6460-4E4F-800C-80A851F34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6C089D-9731-4797-8EB5-0F1C8E5C1AD6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DEF50FA-2F05-4166-A2A0-E1294E73AC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67166B6-8FC1-4849-8A9F-DC437EB93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E57CF5D-D0D5-4D57-8901-78DD9B191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EB5C58-B97C-474C-8E37-87F4EC13E883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B71E4A9-D847-4ABC-B40E-B026E6F337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FAA4590-3413-49AB-93B9-40C1EB74F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CFCEB16-1D3C-4EF2-BEB7-BAD309C34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94BA61-DAAC-4FE9-A003-ED66CB9E2C6E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D9FF61B-9F69-4030-88E4-EFF77591A5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37F28FF2-04CB-4028-A29E-9A8EF1DD9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596CC0B-4A7E-4DDE-902F-7A5C5F275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1D735-14A1-46D2-9704-6C28475175E8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AB0EE00-33E0-4953-B19A-911B63C940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679FFFB-57AB-4894-8990-F9955EA5D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4/16/2022 7:40 PM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143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66F0BB05-1616-443C-A593-C0EBD92CB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9EDDF1-31F0-4292-AFCC-D028A34333E9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9C5D381-A7E6-42DA-826E-5F1B790773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C0001C4-CB2F-4027-A179-12B7739CE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8E38179-41AC-464C-9D1B-D15342B7A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85ED1A-A930-42E3-B306-3511A0174772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57A6A70-3E8E-492A-A6DC-5A89E57D4F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14DB710-CC28-4B1C-A456-EC6BB13E7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06DDE1F1-5FA8-4009-AB15-F2128B9A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F279FF-B617-4EC6-A633-4C6737A1195F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CD60BA7-2267-4CD2-95A2-9A66C3C15E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04DB4B5-FDBA-4C26-9CEC-EAA28D915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23BF14E-C005-4A48-87E0-AB28AE8C3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9C3927-6D80-463E-9410-B0CF98ABF818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EC18815-1BFC-4E5B-ABE7-146DDCA01A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7EC68E5-B839-4687-9920-2EABD1817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BAF33A0-0D01-47E2-A7AC-7C377951E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807D1C-0F79-41A7-87EA-0D6F412D3FEF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10623D9-2A4D-473E-AE4D-B616F1854A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909B683-9749-4542-AC07-2CC7543FB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1AB1090-3789-4F40-BB32-1AC98695A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2E0DBF-1756-487E-A4C1-F0DE55A8892A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DEC4F8C-1943-4E1B-9084-0799C2436C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A3CECD1-310A-4E0D-97BD-6E7C84F5E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CA2AA05-BCC3-49B7-B5CD-3D74D1AAA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773300-6B41-4707-9E2B-F6A18AAB0651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25BE06D-5371-4FC7-A5C5-12C967EA6B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20788" y="720725"/>
            <a:ext cx="4876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28D6497-3528-4FCB-87E1-EFBB651CE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AFDD0144-0AA9-484C-9221-80B4BDDBC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0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6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5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20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92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64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36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3707E9E-62BD-4811-B73D-D26EA75ABE69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DE9CB6C-0B79-42F5-9CD2-35A483010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6E523E43-2FF6-480D-987F-864336C55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10BFA334-6298-495A-9042-BE5C4E009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950B96-91F3-4A1A-AEA9-99FEB26C0E8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F88881A-F9FE-4B28-89AD-39056EF86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0338" y="781050"/>
            <a:ext cx="6943725" cy="3906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98DCB943-7798-4D74-B4FE-62068D69F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B0F6AB1-6374-43C3-9016-495E584E3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9BC561-5DAB-4566-BE33-B2DE17AC92E7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2B51E1F-C460-46A9-9646-9D2E83D4B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A20FCCBC-85F7-49A7-886B-A7417243D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4/16/2022 7:40 PM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965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4/17/2022 1:24 PM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42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066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4/17/2022 1:26 PM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43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385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4F8B2F-A875-4A52-A919-0ABED044D911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718966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4/16/2022 7:40 PM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95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CA1368-7005-4752-A894-A9BBAB960B8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51031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54ED1E-E1C6-4D65-BD44-5E553FEBAD1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285853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2C0A3E-3292-4B63-9E5D-85464B8DD2E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204419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7387CC-4F1D-417B-BB3E-E26234D76BB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245495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5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sz="12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24800" y="6400800"/>
            <a:ext cx="1219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7C8C247-11D4-4B64-A111-DBC7744CB2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B40ED-9E14-4427-A0CF-9A994D131C24}" type="datetime1">
              <a:rPr lang="en-US"/>
              <a:pPr>
                <a:defRPr/>
              </a:pPr>
              <a:t>4/16/2022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68BC0E4-961A-4C7A-B1D7-15FEF77C62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</a:rPr>
              <a:t>ASR-NLP-ML-AI Driven Applications        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F0A8F075-7651-4A1B-971F-8E6476E763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3EF4-4492-46B4-A423-2A9447057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38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sz="12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24800" y="6400800"/>
            <a:ext cx="1219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7C8C247-11D4-4B64-A111-DBC7744CB2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B40ED-9E14-4427-A0CF-9A994D131C24}" type="datetime1">
              <a:rPr lang="en-US"/>
              <a:pPr>
                <a:defRPr/>
              </a:pPr>
              <a:t>4/16/2022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68BC0E4-961A-4C7A-B1D7-15FEF77C62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</a:rPr>
              <a:t>ASR-NLP-ML-AI Driven Applications        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F0A8F075-7651-4A1B-971F-8E6476E763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3EF4-4492-46B4-A423-2A9447057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67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sz="12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24800" y="6400800"/>
            <a:ext cx="1219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7C8C247-11D4-4B64-A111-DBC7744CB2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B40ED-9E14-4427-A0CF-9A994D131C24}" type="datetime1">
              <a:rPr lang="en-US"/>
              <a:pPr>
                <a:defRPr/>
              </a:pPr>
              <a:t>4/16/2022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68BC0E4-961A-4C7A-B1D7-15FEF77C62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</a:rPr>
              <a:t>ASR-NLP-ML-AI Driven Applications        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F0A8F075-7651-4A1B-971F-8E6476E763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3EF4-4492-46B4-A423-2A9447057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609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sz="12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24800" y="6400800"/>
            <a:ext cx="1219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7C8C247-11D4-4B64-A111-DBC7744CB2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B40ED-9E14-4427-A0CF-9A994D131C24}" type="datetime1">
              <a:rPr lang="en-US"/>
              <a:pPr>
                <a:defRPr/>
              </a:pPr>
              <a:t>4/16/2022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68BC0E4-961A-4C7A-B1D7-15FEF77C62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</a:rPr>
              <a:t>ASR-NLP-ML-AI Driven Applications        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F0A8F075-7651-4A1B-971F-8E6476E763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3EF4-4492-46B4-A423-2A9447057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76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sz="12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24800" y="6400800"/>
            <a:ext cx="1219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7C8C247-11D4-4B64-A111-DBC7744CB2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B40ED-9E14-4427-A0CF-9A994D131C24}" type="datetime1">
              <a:rPr lang="en-US"/>
              <a:pPr>
                <a:defRPr/>
              </a:pPr>
              <a:t>4/16/2022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68BC0E4-961A-4C7A-B1D7-15FEF77C62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</a:rPr>
              <a:t>ASR-NLP-ML-AI Driven Applications        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F0A8F075-7651-4A1B-971F-8E6476E763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3EF4-4492-46B4-A423-2A9447057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239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sz="12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24800" y="6400800"/>
            <a:ext cx="1219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7C8C247-11D4-4B64-A111-DBC7744CB2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B40ED-9E14-4427-A0CF-9A994D131C24}" type="datetime1">
              <a:rPr lang="en-US"/>
              <a:pPr>
                <a:defRPr/>
              </a:pPr>
              <a:t>4/16/2022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68BC0E4-961A-4C7A-B1D7-15FEF77C62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  <a:r>
              <a:rPr lang="en-US">
                <a:solidFill>
                  <a:srgbClr val="000000"/>
                </a:solidFill>
                <a:latin typeface="Calibri Light" panose="020F0302020204030204" pitchFamily="34" charset="0"/>
              </a:rPr>
              <a:t>ASR-NLP-ML-AI Driven Applications        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F0A8F075-7651-4A1B-971F-8E6476E763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3EF4-4492-46B4-A423-2A9447057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76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9EBE-58EE-4E65-9014-CFDBDC82420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seas.org/wseas/cms.action?id=12693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rantthornton.ie/db/Attachments/Publications/Forensic_&amp;_inve/Grant%20Thornton%20-The%20problem%20of%20analysing%20unstructured%20data.pdf" TargetMode="External"/><Relationship Id="rId4" Type="http://schemas.openxmlformats.org/officeDocument/2006/relationships/hyperlink" Target="http://public.dhe.ibm.com/common/ssi/ecm/en/iml14296usen/IML14296USE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TsaES--OTz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62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AI, Machine Learning, Big Data, Algorithms &amp; </a:t>
            </a:r>
            <a:r>
              <a:rPr lang="en-US" b="1" dirty="0">
                <a:solidFill>
                  <a:srgbClr val="002060"/>
                </a:solidFill>
              </a:rPr>
              <a:t>Intelligent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92606"/>
            <a:ext cx="9144000" cy="2387599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ADVANCED TOPICS</a:t>
            </a:r>
          </a:p>
          <a:p>
            <a:r>
              <a:rPr lang="en-US" sz="2800" b="1" dirty="0"/>
              <a:t>CS 582 (Machine Learning), CS 435 (Algorithms), CS 425 –Software Engineering) Advanced Topics</a:t>
            </a:r>
          </a:p>
          <a:p>
            <a:r>
              <a:rPr lang="en-US" sz="2800" b="1" dirty="0"/>
              <a:t>Dr. Emdad Khan</a:t>
            </a:r>
          </a:p>
          <a:p>
            <a:r>
              <a:rPr lang="en-US" sz="2800" b="1" dirty="0"/>
              <a:t>Professor of Computer Science</a:t>
            </a:r>
          </a:p>
          <a:p>
            <a:r>
              <a:rPr lang="en-US" sz="2800" b="1" dirty="0"/>
              <a:t>April 2022</a:t>
            </a:r>
          </a:p>
          <a:p>
            <a:r>
              <a:rPr lang="en-US" sz="2800" b="1" dirty="0"/>
              <a:t>MIU</a:t>
            </a:r>
          </a:p>
        </p:txBody>
      </p:sp>
    </p:spTree>
    <p:extLst>
      <p:ext uri="{BB962C8B-B14F-4D97-AF65-F5344CB8AC3E}">
        <p14:creationId xmlns:p14="http://schemas.microsoft.com/office/powerpoint/2010/main" val="216092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467600" cy="990600"/>
          </a:xfrm>
        </p:spPr>
        <p:txBody>
          <a:bodyPr>
            <a:noAutofit/>
          </a:bodyPr>
          <a:lstStyle/>
          <a:p>
            <a:r>
              <a:rPr lang="en-US" altLang="en-US" sz="4000" b="1" dirty="0"/>
              <a:t>Issues Dealing with Unstructured Data</a:t>
            </a:r>
            <a:br>
              <a:rPr lang="en-US" altLang="en-US" sz="4000" b="1" dirty="0"/>
            </a:br>
            <a:endParaRPr lang="en-US" altLang="en-US" sz="40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Meaning is needed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</a:pP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</a:rPr>
              <a:t>Context is very important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</a:t>
            </a:r>
            <a:r>
              <a:rPr lang="en-US" altLang="en-US" b="1" i="1" dirty="0"/>
              <a:t>“John rides in a mustang” and “John rides on a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1" dirty="0"/>
              <a:t>mustang”: (a) [2</a:t>
            </a:r>
            <a:r>
              <a:rPr lang="en-US" altLang="en-US" b="1" i="1" baseline="30000" dirty="0"/>
              <a:t>nd</a:t>
            </a:r>
            <a:r>
              <a:rPr lang="en-US" altLang="en-US" b="1" i="1" dirty="0"/>
              <a:t> is riding on a horse] (b) O </a:t>
            </a:r>
            <a:r>
              <a:rPr lang="en-US" altLang="en-US" b="1" i="1" dirty="0" err="1"/>
              <a:t>vrs</a:t>
            </a:r>
            <a:r>
              <a:rPr lang="en-US" altLang="en-US" b="1" i="1" dirty="0"/>
              <a:t>. I might be  a typo</a:t>
            </a:r>
            <a:endParaRPr lang="en-US" altLang="en-US" b="1" i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FF0066"/>
              </a:buClr>
            </a:pP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</a:rPr>
              <a:t>World Knowledge is needed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F487F4F-90A0-4B8E-B9BA-E637FD57C9CC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9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4695" y="8001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Issues Dealing with Unstructured Data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brain can understand these instantly but computers cannot.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</a:pP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Keyword is not the answer.</a:t>
            </a: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Semantics using Predicate logic, Ontology and the like have issues – need to define semantics for almost everything!</a:t>
            </a: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C8E407C-3C77-4450-A8C4-79011A2D59FE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0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467600" cy="990600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    Big Data – Key Ingredients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08150"/>
            <a:ext cx="8382000" cy="46482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1. Infrastructure / frameworks / tools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[Map Reduce / Hadoop, Hive, Pig, Spark, Storm…]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2. Big Data Algorithms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3. Analytics (including emphasis on combining     unstructured and structured data)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4. DB &amp; Data Types (especially unstructured data and associated database e.g. NoSQL)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5. Natural Language Processing, AI, ML, UI</a:t>
            </a:r>
          </a:p>
          <a:p>
            <a:pPr marL="0" indent="0" fontAlgn="t">
              <a:buNone/>
            </a:pPr>
            <a:r>
              <a:rPr lang="en-US" dirty="0"/>
              <a:t>   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C8E407C-3C77-4450-A8C4-79011A2D59FE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6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Some Future Applications –</a:t>
            </a:r>
            <a:br>
              <a:rPr lang="en-US" b="1" dirty="0"/>
            </a:br>
            <a:r>
              <a:rPr lang="en-US" b="1" dirty="0">
                <a:solidFill>
                  <a:srgbClr val="002060"/>
                </a:solidFill>
              </a:rPr>
              <a:t>Intelligent Internet, Intelligent Search, Question Answering, Summarization,…</a:t>
            </a:r>
          </a:p>
        </p:txBody>
      </p:sp>
    </p:spTree>
    <p:extLst>
      <p:ext uri="{BB962C8B-B14F-4D97-AF65-F5344CB8AC3E}">
        <p14:creationId xmlns:p14="http://schemas.microsoft.com/office/powerpoint/2010/main" val="403828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/>
              <a:t>    </a:t>
            </a:r>
            <a:br>
              <a:rPr lang="en-US" sz="4000" b="1" dirty="0"/>
            </a:br>
            <a:r>
              <a:rPr lang="en-US" sz="4000" b="1" dirty="0"/>
              <a:t>  </a:t>
            </a:r>
            <a:r>
              <a:rPr lang="en-US" sz="4000" b="1" dirty="0">
                <a:solidFill>
                  <a:srgbClr val="0070C0"/>
                </a:solidFill>
                <a:cs typeface="Arial" pitchFamily="34" charset="0"/>
              </a:rPr>
              <a:t>The Progression of the Internet</a:t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382000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Internet Sort of Started with Portal (like Yahoo)</a:t>
            </a:r>
          </a:p>
          <a:p>
            <a:pPr>
              <a:buClr>
                <a:srgbClr val="FF0066"/>
              </a:buClr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b="1">
                <a:solidFill>
                  <a:srgbClr val="0070C0"/>
                </a:solidFill>
              </a:rPr>
              <a:t>Then Moved to Search (e.g. Yahoo, MSN, Google)</a:t>
            </a:r>
          </a:p>
          <a:p>
            <a:pPr>
              <a:buClr>
                <a:srgbClr val="000099"/>
              </a:buClr>
            </a:pPr>
            <a:endParaRPr lang="en-US" altLang="en-US" b="1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</a:rPr>
              <a:t>Then Moved to Transaction (eBay, Amazon)</a:t>
            </a:r>
          </a:p>
          <a:p>
            <a:pPr>
              <a:buClr>
                <a:srgbClr val="FF0066"/>
              </a:buClr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70C0"/>
              </a:buClr>
            </a:pPr>
            <a:r>
              <a:rPr lang="en-US" altLang="en-US" b="1">
                <a:solidFill>
                  <a:srgbClr val="0070C0"/>
                </a:solidFill>
              </a:rPr>
              <a:t>Then to Social Networks (Facebook, Twitter)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70C0"/>
                </a:solidFill>
              </a:rPr>
              <a:t>                      </a:t>
            </a:r>
            <a:r>
              <a:rPr lang="en-US" altLang="en-US" sz="3200" b="1">
                <a:solidFill>
                  <a:srgbClr val="00B050"/>
                </a:solidFill>
              </a:rPr>
              <a:t>What’s Next?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EB4FEE6-2DEF-45FB-AE2A-C81DD2DFF836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223134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4000" b="1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What’s Next?</a:t>
            </a:r>
            <a:endParaRPr 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B050"/>
                </a:solidFill>
              </a:rPr>
              <a:t>We See a Clear Trend that the future Internet is going to be something that can provide 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sz="3200" b="1">
              <a:solidFill>
                <a:srgbClr val="00B050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/>
              <a:t>Very Specific 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>
                <a:solidFill>
                  <a:srgbClr val="0070C0"/>
                </a:solidFill>
              </a:rPr>
              <a:t>More Precise and Direct Information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/>
              <a:t>In a Very Easy Way so that 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>
                <a:solidFill>
                  <a:srgbClr val="0070C0"/>
                </a:solidFill>
              </a:rPr>
              <a:t>Anyone including an Illiterate Person can Access and Use it at Ease 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236D2A6-B261-42D7-9092-A0B6B684A932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15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223987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4000" b="1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What’s Next?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B050"/>
                </a:solidFill>
              </a:rPr>
              <a:t>This Means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/>
              <a:t>Much Smaller set of Search Results Instead of Millions of Hits  (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en-US" b="1"/>
              <a:t> Under 100)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>
                <a:solidFill>
                  <a:srgbClr val="0070C0"/>
                </a:solidFill>
              </a:rPr>
              <a:t>Answer (a Small set of Answers) to a Question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/>
              <a:t>Summarization of Articles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>
                <a:solidFill>
                  <a:srgbClr val="0070C0"/>
                </a:solidFill>
              </a:rPr>
              <a:t>Drawing Inference from set of Documents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/>
              <a:t>More Including </a:t>
            </a:r>
            <a:r>
              <a:rPr lang="en-US" altLang="en-US" b="1">
                <a:solidFill>
                  <a:srgbClr val="C00000"/>
                </a:solidFill>
              </a:rPr>
              <a:t>Specific Request</a:t>
            </a:r>
            <a:r>
              <a:rPr lang="en-US" altLang="en-US" b="1"/>
              <a:t>, Smart Transactions</a:t>
            </a: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70C0"/>
                </a:solidFill>
              </a:rPr>
              <a:t>         </a:t>
            </a:r>
            <a:r>
              <a:rPr lang="en-US" altLang="en-US" b="1">
                <a:solidFill>
                  <a:srgbClr val="00B050"/>
                </a:solidFill>
              </a:rPr>
              <a:t>Using Natural Language Dialogues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C89AF73-1A8D-4FFE-A7D4-C190165EF9FC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23379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4000" b="1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What’s Next?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rgbClr val="00B050"/>
                </a:solidFill>
              </a:rPr>
              <a:t>Examples: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70C0"/>
                </a:solidFill>
              </a:rPr>
              <a:t> How many students graduated from MIU in CS in 2021 (</a:t>
            </a:r>
            <a:r>
              <a:rPr lang="en-US" altLang="en-US" b="1" dirty="0">
                <a:solidFill>
                  <a:srgbClr val="C00000"/>
                </a:solidFill>
              </a:rPr>
              <a:t>today you won’t get a real answer!)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 dirty="0"/>
              <a:t> I would like to buy ML book by Stephen </a:t>
            </a:r>
            <a:r>
              <a:rPr lang="en-US" altLang="en-US" b="1" dirty="0" err="1"/>
              <a:t>Marsland</a:t>
            </a:r>
            <a:r>
              <a:rPr lang="en-US" altLang="en-US" b="1" dirty="0"/>
              <a:t>, please use my credit card on file and send it to my home address” (</a:t>
            </a:r>
            <a:r>
              <a:rPr lang="en-US" altLang="en-US" b="1" dirty="0">
                <a:solidFill>
                  <a:srgbClr val="C00000"/>
                </a:solidFill>
              </a:rPr>
              <a:t>Would you receive the book today”)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70C0"/>
                </a:solidFill>
              </a:rPr>
              <a:t> Drawing Inference from set of Documents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 dirty="0"/>
              <a:t> A good summary of an article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More ……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C89AF73-1A8D-4FFE-A7D4-C190165EF9FC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113256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3600" b="1" dirty="0">
                <a:solidFill>
                  <a:srgbClr val="0070C0"/>
                </a:solidFill>
              </a:rPr>
              <a:t>The Next Generation Internet: Intelligent Internet (IINT)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70C0"/>
                </a:solidFill>
                <a:cs typeface="Arial" panose="020B0604020202020204" pitchFamily="34" charset="0"/>
              </a:rPr>
              <a:t>Major Components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b="1">
                <a:solidFill>
                  <a:srgbClr val="0070C0"/>
                </a:solidFill>
              </a:rPr>
              <a:t>Big Data Handling Capability</a:t>
            </a:r>
          </a:p>
          <a:p>
            <a:pPr>
              <a:buClr>
                <a:srgbClr val="000099"/>
              </a:buClr>
            </a:pPr>
            <a:endParaRPr lang="en-US" altLang="en-US" b="1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</a:rPr>
              <a:t>Natural Language Capability</a:t>
            </a:r>
          </a:p>
          <a:p>
            <a:pPr>
              <a:buClr>
                <a:srgbClr val="FF0066"/>
              </a:buClr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70C0"/>
              </a:buClr>
            </a:pPr>
            <a:r>
              <a:rPr lang="en-US" altLang="en-US" b="1">
                <a:solidFill>
                  <a:srgbClr val="0070C0"/>
                </a:solidFill>
              </a:rPr>
              <a:t>Intelligent Agent</a:t>
            </a:r>
          </a:p>
          <a:p>
            <a:pPr>
              <a:buClr>
                <a:srgbClr val="FF0066"/>
              </a:buClr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DF6F8E0-B78E-47B2-8CB6-5ACFEA342483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0" y="6172201"/>
            <a:ext cx="6629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419474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3600" b="1" dirty="0">
                <a:solidFill>
                  <a:srgbClr val="0070C0"/>
                </a:solidFill>
              </a:rPr>
              <a:t>Intelligent Internet (IINT): Architecture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124200"/>
            <a:ext cx="6477000" cy="1219200"/>
          </a:xfrm>
        </p:spPr>
        <p:txBody>
          <a:bodyPr>
            <a:normAutofit fontScale="55000" lnSpcReduction="20000"/>
          </a:bodyPr>
          <a:lstStyle/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grpSp>
        <p:nvGrpSpPr>
          <p:cNvPr id="15364" name="Group 2"/>
          <p:cNvGrpSpPr>
            <a:grpSpLocks noChangeAspect="1"/>
          </p:cNvGrpSpPr>
          <p:nvPr/>
        </p:nvGrpSpPr>
        <p:grpSpPr bwMode="auto">
          <a:xfrm>
            <a:off x="3048001" y="1371600"/>
            <a:ext cx="4735513" cy="3898900"/>
            <a:chOff x="2604" y="4205"/>
            <a:chExt cx="7200" cy="5931"/>
          </a:xfrm>
        </p:grpSpPr>
        <p:sp>
          <p:nvSpPr>
            <p:cNvPr id="15368" name="AutoShape 3"/>
            <p:cNvSpPr>
              <a:spLocks noChangeAspect="1" noChangeArrowheads="1"/>
            </p:cNvSpPr>
            <p:nvPr/>
          </p:nvSpPr>
          <p:spPr bwMode="auto">
            <a:xfrm>
              <a:off x="2604" y="4205"/>
              <a:ext cx="7200" cy="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5175" y="7028"/>
              <a:ext cx="2059" cy="1130"/>
            </a:xfrm>
            <a:prstGeom prst="rect">
              <a:avLst/>
            </a:prstGeom>
            <a:solidFill>
              <a:srgbClr val="4F81B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Calibri" pitchFamily="34" charset="0"/>
                </a:rPr>
                <a:t>  Main Agent</a:t>
              </a:r>
            </a:p>
            <a:p>
              <a:pPr>
                <a:defRPr/>
              </a:pPr>
              <a:r>
                <a:rPr lang="en-US" sz="1600" dirty="0">
                  <a:latin typeface="Calibri" pitchFamily="34" charset="0"/>
                </a:rPr>
                <a:t>        (IA)</a:t>
              </a:r>
              <a:endParaRPr lang="en-US" sz="1600" dirty="0"/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7627" y="7525"/>
              <a:ext cx="1971" cy="9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Calibri" panose="020F0502020204030204" pitchFamily="34" charset="0"/>
                </a:rPr>
                <a:t>Sub Agent 2</a:t>
              </a:r>
              <a:endParaRPr lang="en-US" altLang="en-US" sz="1400" b="1"/>
            </a:p>
          </p:txBody>
        </p:sp>
        <p:sp>
          <p:nvSpPr>
            <p:cNvPr id="15371" name="Rectangle 6"/>
            <p:cNvSpPr>
              <a:spLocks noChangeArrowheads="1"/>
            </p:cNvSpPr>
            <p:nvPr/>
          </p:nvSpPr>
          <p:spPr bwMode="auto">
            <a:xfrm>
              <a:off x="2861" y="7627"/>
              <a:ext cx="1937" cy="9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Calibri" panose="020F0502020204030204" pitchFamily="34" charset="0"/>
                </a:rPr>
                <a:t>Sub Agent 1</a:t>
              </a:r>
              <a:endParaRPr lang="en-US" altLang="en-US" sz="1400" b="1"/>
            </a:p>
          </p:txBody>
        </p:sp>
        <p:cxnSp>
          <p:nvCxnSpPr>
            <p:cNvPr id="15372" name="AutoShape 7"/>
            <p:cNvCxnSpPr>
              <a:cxnSpLocks noChangeShapeType="1"/>
              <a:stCxn id="15371" idx="3"/>
              <a:endCxn id="45060" idx="1"/>
            </p:cNvCxnSpPr>
            <p:nvPr/>
          </p:nvCxnSpPr>
          <p:spPr bwMode="auto">
            <a:xfrm flipV="1">
              <a:off x="4798" y="7593"/>
              <a:ext cx="335" cy="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8"/>
            <p:cNvCxnSpPr>
              <a:cxnSpLocks noChangeShapeType="1"/>
              <a:stCxn id="15370" idx="1"/>
              <a:endCxn id="45060" idx="3"/>
            </p:cNvCxnSpPr>
            <p:nvPr/>
          </p:nvCxnSpPr>
          <p:spPr bwMode="auto">
            <a:xfrm flipH="1" flipV="1">
              <a:off x="7275" y="7593"/>
              <a:ext cx="352" cy="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3994" y="5016"/>
              <a:ext cx="4559" cy="1355"/>
            </a:xfrm>
            <a:prstGeom prst="ellipse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en-US" dirty="0">
                  <a:latin typeface="Calibri" pitchFamily="34" charset="0"/>
                </a:rPr>
                <a:t>           Internet</a:t>
              </a:r>
              <a:endParaRPr lang="en-US" dirty="0"/>
            </a:p>
          </p:txBody>
        </p:sp>
        <p:cxnSp>
          <p:nvCxnSpPr>
            <p:cNvPr id="15375" name="AutoShape 10"/>
            <p:cNvCxnSpPr>
              <a:cxnSpLocks noChangeShapeType="1"/>
              <a:stCxn id="45060" idx="0"/>
            </p:cNvCxnSpPr>
            <p:nvPr/>
          </p:nvCxnSpPr>
          <p:spPr bwMode="auto">
            <a:xfrm flipH="1" flipV="1">
              <a:off x="6187" y="6445"/>
              <a:ext cx="17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6" name="Rectangle 11"/>
            <p:cNvSpPr>
              <a:spLocks noChangeArrowheads="1"/>
            </p:cNvSpPr>
            <p:nvPr/>
          </p:nvSpPr>
          <p:spPr bwMode="auto">
            <a:xfrm>
              <a:off x="3547" y="8832"/>
              <a:ext cx="5040" cy="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400" b="1">
                  <a:latin typeface="Calibri" panose="020F0502020204030204" pitchFamily="34" charset="0"/>
                </a:rPr>
                <a:t>                      Agents of a Website, W1</a:t>
              </a:r>
              <a:endParaRPr lang="en-US" altLang="en-US" sz="1400" b="1"/>
            </a:p>
          </p:txBody>
        </p:sp>
        <p:sp>
          <p:nvSpPr>
            <p:cNvPr id="15377" name="Rectangle 12"/>
            <p:cNvSpPr>
              <a:spLocks noChangeArrowheads="1"/>
            </p:cNvSpPr>
            <p:nvPr/>
          </p:nvSpPr>
          <p:spPr bwMode="auto">
            <a:xfrm>
              <a:off x="2981" y="6445"/>
              <a:ext cx="1303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400">
                  <a:latin typeface="Calibri" panose="020F0502020204030204" pitchFamily="34" charset="0"/>
                </a:rPr>
                <a:t>    </a:t>
              </a:r>
              <a:r>
                <a:rPr lang="en-US" altLang="en-US" sz="1400" b="1">
                  <a:latin typeface="Calibri" panose="020F0502020204030204" pitchFamily="34" charset="0"/>
                </a:rPr>
                <a:t>W2</a:t>
              </a:r>
              <a:endParaRPr lang="en-US" altLang="en-US" sz="1400" b="1"/>
            </a:p>
          </p:txBody>
        </p:sp>
        <p:sp>
          <p:nvSpPr>
            <p:cNvPr id="15378" name="Rectangle 13"/>
            <p:cNvSpPr>
              <a:spLocks noChangeArrowheads="1"/>
            </p:cNvSpPr>
            <p:nvPr/>
          </p:nvSpPr>
          <p:spPr bwMode="auto">
            <a:xfrm>
              <a:off x="8295" y="6308"/>
              <a:ext cx="1303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400">
                  <a:latin typeface="Calibri" panose="020F0502020204030204" pitchFamily="34" charset="0"/>
                </a:rPr>
                <a:t>   </a:t>
              </a:r>
              <a:r>
                <a:rPr lang="en-US" altLang="en-US" sz="1400" b="1">
                  <a:latin typeface="Calibri" panose="020F0502020204030204" pitchFamily="34" charset="0"/>
                </a:rPr>
                <a:t>W3</a:t>
              </a:r>
              <a:endParaRPr lang="en-US" altLang="en-US" sz="1400" b="1"/>
            </a:p>
          </p:txBody>
        </p:sp>
        <p:cxnSp>
          <p:nvCxnSpPr>
            <p:cNvPr id="15379" name="AutoShape 14"/>
            <p:cNvCxnSpPr>
              <a:cxnSpLocks noChangeShapeType="1"/>
            </p:cNvCxnSpPr>
            <p:nvPr/>
          </p:nvCxnSpPr>
          <p:spPr bwMode="auto">
            <a:xfrm flipH="1" flipV="1">
              <a:off x="8628" y="5712"/>
              <a:ext cx="206" cy="6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5"/>
            <p:cNvCxnSpPr>
              <a:cxnSpLocks noChangeShapeType="1"/>
              <a:stCxn id="15377" idx="0"/>
              <a:endCxn id="45065" idx="2"/>
            </p:cNvCxnSpPr>
            <p:nvPr/>
          </p:nvCxnSpPr>
          <p:spPr bwMode="auto">
            <a:xfrm flipV="1">
              <a:off x="3632" y="5694"/>
              <a:ext cx="362" cy="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5" name="Text Box 17"/>
          <p:cNvSpPr txBox="1">
            <a:spLocks noChangeArrowheads="1"/>
          </p:cNvSpPr>
          <p:nvPr/>
        </p:nvSpPr>
        <p:spPr bwMode="auto">
          <a:xfrm>
            <a:off x="2895600" y="5105400"/>
            <a:ext cx="5867400" cy="615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1000"/>
              </a:spcAft>
            </a:pPr>
            <a:r>
              <a:rPr lang="en-US" altLang="en-US" sz="1000" b="1">
                <a:latin typeface="Times New Roman" panose="02020603050405020304" pitchFamily="18" charset="0"/>
              </a:rPr>
              <a:t>Figure 1: Intelligent Internet (IINT) - showing a website with a main Intelligent Agent (IA) and 2 sub Agents.  Sub Agents can perform functions like transactions or e-Learning etc. Such a website can have a Super Intelligent Agent (SIA) to handle more difficult tasks by collaborating with other websites. The Agents may reside on a different website(s).</a:t>
            </a:r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5243695-9094-4ED4-9CC4-B8E5F2DDA6EE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2286000" y="6248401"/>
            <a:ext cx="6629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305015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212BBA1C-2DC8-44BC-B921-DD113100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AD840-DD9F-427C-B9F6-BC5E001ABFD0}" type="slidenum">
              <a:rPr lang="en-US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6635A86A-5B82-4635-ADB5-0E7127C7B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1"/>
            <a:ext cx="7772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Following are Based on Some of my  Papers &amp; Plenary Talks </a:t>
            </a:r>
            <a:r>
              <a:rPr lang="en-US" altLang="en-US" sz="3200" b="1" dirty="0">
                <a:solidFill>
                  <a:srgbClr val="0070C0"/>
                </a:solidFill>
              </a:rPr>
              <a:t> - 2 Examples are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n-US" altLang="en-US" sz="2400" b="1" dirty="0">
                <a:solidFill>
                  <a:srgbClr val="C00000"/>
                </a:solidFill>
              </a:rPr>
              <a:t>Paper on </a:t>
            </a:r>
            <a:r>
              <a:rPr lang="en-US" altLang="en-US" sz="2400" b="1" dirty="0" err="1">
                <a:solidFill>
                  <a:srgbClr val="C00000"/>
                </a:solidFill>
              </a:rPr>
              <a:t>LifeLong</a:t>
            </a:r>
            <a:r>
              <a:rPr lang="en-US" altLang="en-US" sz="2400" b="1" dirty="0">
                <a:solidFill>
                  <a:srgbClr val="C00000"/>
                </a:solidFill>
              </a:rPr>
              <a:t> Machine Learning at</a:t>
            </a:r>
            <a:r>
              <a:rPr lang="en-US" altLang="en-US" sz="2400" b="1" dirty="0"/>
              <a:t> </a:t>
            </a:r>
            <a:r>
              <a:rPr lang="fr-FR" sz="2400" b="1" i="0" u="none" strike="noStrike" baseline="0" dirty="0" err="1"/>
              <a:t>Int’l</a:t>
            </a:r>
            <a:r>
              <a:rPr lang="fr-FR" sz="2400" b="1" i="0" u="none" strike="noStrike" baseline="0" dirty="0"/>
              <a:t> Conf on </a:t>
            </a:r>
            <a:r>
              <a:rPr lang="fr-FR" sz="2400" b="1" i="0" u="none" strike="noStrike" baseline="0" dirty="0" err="1"/>
              <a:t>Artificial</a:t>
            </a:r>
            <a:r>
              <a:rPr lang="fr-FR" sz="2400" b="1" i="0" u="none" strike="noStrike" baseline="0" dirty="0"/>
              <a:t> Intelligence at ICAI’2019 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arenR"/>
            </a:pPr>
            <a:endParaRPr lang="fr-FR" altLang="en-US" sz="2400" b="1" dirty="0"/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arenR"/>
            </a:pPr>
            <a:endParaRPr lang="en-US" altLang="en-US" sz="24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                </a:t>
            </a:r>
            <a:r>
              <a:rPr lang="en-US" altLang="en-US" sz="4400" i="1" dirty="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7510A3C7-246E-4E71-A27C-307257D58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55252"/>
            <a:ext cx="7620000" cy="1785938"/>
          </a:xfrm>
          <a:prstGeom prst="rect">
            <a:avLst/>
          </a:prstGeom>
          <a:solidFill>
            <a:srgbClr val="6666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	</a:t>
            </a: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          Dr. </a:t>
            </a:r>
            <a:r>
              <a:rPr lang="en-US" alt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Emdad Khan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		           Prof.,  Dept. of CS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	               Maharishi International University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	                   Iowa, USA, ekhan@miu.edu	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C55B932-6748-42C3-8F82-40911491E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188" y="6057899"/>
            <a:ext cx="6705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Natural Language  Computing          </a:t>
            </a:r>
          </a:p>
        </p:txBody>
      </p:sp>
      <p:sp>
        <p:nvSpPr>
          <p:cNvPr id="11270" name="Rectangle 9">
            <a:extLst>
              <a:ext uri="{FF2B5EF4-FFF2-40B4-BE49-F238E27FC236}">
                <a16:creationId xmlns:a16="http://schemas.microsoft.com/office/drawing/2014/main" id="{1E8904BD-529E-48E1-8F32-B1EA365DA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919"/>
            <a:ext cx="74437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2) Plenary Talk at </a:t>
            </a:r>
            <a:r>
              <a:rPr lang="en-US" altLang="en-US" sz="2400" b="1" dirty="0"/>
              <a:t>17th International Conference on</a:t>
            </a:r>
            <a:br>
              <a:rPr lang="en-US" altLang="en-US" sz="2400" b="1" dirty="0"/>
            </a:br>
            <a:r>
              <a:rPr lang="en-US" altLang="en-US" sz="2400" b="1" dirty="0"/>
              <a:t>ARTIFICIAL INTELLIGENCE, KNOWLEDGE ENGINEERING       and DATA BASES (AIKED '17),  Feb 25, 2017, Cambridge University, UL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1272" name="Picture 1">
            <a:extLst>
              <a:ext uri="{FF2B5EF4-FFF2-40B4-BE49-F238E27FC236}">
                <a16:creationId xmlns:a16="http://schemas.microsoft.com/office/drawing/2014/main" id="{72AADF8C-CF01-4572-AF71-97D2C362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6011864"/>
            <a:ext cx="93662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3600" b="1" dirty="0">
                <a:solidFill>
                  <a:srgbClr val="0070C0"/>
                </a:solidFill>
              </a:rPr>
              <a:t>Intelligent Internet (IINT): Key Algorithms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82000" cy="43434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rgbClr val="00B050"/>
                </a:solidFill>
              </a:rPr>
              <a:t>   High Level Description as Each Can be a Separate Presentation</a:t>
            </a:r>
          </a:p>
          <a:p>
            <a:pPr>
              <a:buClrTx/>
            </a:pPr>
            <a:r>
              <a:rPr lang="en-US" altLang="en-US" sz="2600" b="1" dirty="0"/>
              <a:t>Delivering Requested Content</a:t>
            </a:r>
          </a:p>
          <a:p>
            <a:pPr>
              <a:buClrTx/>
            </a:pPr>
            <a:r>
              <a:rPr lang="en-US" altLang="en-US" sz="2600" b="1" dirty="0">
                <a:solidFill>
                  <a:srgbClr val="0070C0"/>
                </a:solidFill>
              </a:rPr>
              <a:t>Calculating Some Functions – e.g. currency conversion</a:t>
            </a:r>
          </a:p>
          <a:p>
            <a:pPr>
              <a:buClrTx/>
            </a:pPr>
            <a:r>
              <a:rPr lang="en-US" altLang="en-US" sz="2600" b="1" dirty="0"/>
              <a:t>Performing Transactions – e.g. an e-Commerce application</a:t>
            </a:r>
          </a:p>
          <a:p>
            <a:r>
              <a:rPr lang="en-US" altLang="en-US" sz="2600" b="1" dirty="0">
                <a:solidFill>
                  <a:srgbClr val="0070C0"/>
                </a:solidFill>
              </a:rPr>
              <a:t>Performing Networking Type Activities</a:t>
            </a:r>
          </a:p>
          <a:p>
            <a:pPr>
              <a:buClrTx/>
            </a:pPr>
            <a:r>
              <a:rPr lang="en-US" altLang="en-US" sz="2600" b="1" dirty="0"/>
              <a:t>Performing Teaching and Learning – e.g. an e-Learning application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F193FF0-BC46-4BD0-9733-B266C05C3845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3193934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3600" b="1" dirty="0">
                <a:solidFill>
                  <a:srgbClr val="0070C0"/>
                </a:solidFill>
              </a:rPr>
              <a:t>Intelligent Internet (IINT): Key Algorithms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382000" cy="43434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Tx/>
            </a:pPr>
            <a:r>
              <a:rPr lang="en-US" altLang="en-US" sz="2600" b="1" dirty="0"/>
              <a:t>Conversational AI</a:t>
            </a:r>
          </a:p>
          <a:p>
            <a:pPr>
              <a:buClrTx/>
            </a:pPr>
            <a:r>
              <a:rPr lang="en-US" altLang="en-US" sz="2600" b="1" dirty="0">
                <a:solidFill>
                  <a:srgbClr val="0070C0"/>
                </a:solidFill>
              </a:rPr>
              <a:t>Intelligent Information Retrieval</a:t>
            </a:r>
          </a:p>
          <a:p>
            <a:pPr>
              <a:buClrTx/>
            </a:pPr>
            <a:r>
              <a:rPr lang="en-US" altLang="en-US" sz="2600" b="1" dirty="0"/>
              <a:t>Intelligent Search (Covered in the Demo)</a:t>
            </a:r>
          </a:p>
          <a:p>
            <a:pPr>
              <a:buClrTx/>
            </a:pPr>
            <a:r>
              <a:rPr lang="en-US" altLang="en-US" sz="2600" b="1" dirty="0">
                <a:solidFill>
                  <a:srgbClr val="0070C0"/>
                </a:solidFill>
              </a:rPr>
              <a:t>General Q&amp;A (Covered under Sample Application)</a:t>
            </a:r>
          </a:p>
          <a:p>
            <a:pPr>
              <a:buClrTx/>
            </a:pPr>
            <a:r>
              <a:rPr lang="en-US" altLang="en-US" sz="2600" b="1" dirty="0"/>
              <a:t>Summarization</a:t>
            </a:r>
          </a:p>
          <a:p>
            <a:pPr>
              <a:buClrTx/>
            </a:pPr>
            <a:r>
              <a:rPr lang="en-US" altLang="en-US" sz="2600" b="1" dirty="0">
                <a:solidFill>
                  <a:srgbClr val="0070C0"/>
                </a:solidFill>
              </a:rPr>
              <a:t>Drawing Inference</a:t>
            </a:r>
          </a:p>
          <a:p>
            <a:pPr>
              <a:buClrTx/>
            </a:pPr>
            <a:r>
              <a:rPr lang="en-US" altLang="en-US" sz="2600" b="1" dirty="0"/>
              <a:t>Complex Content Manipulation </a:t>
            </a:r>
          </a:p>
          <a:p>
            <a:pPr>
              <a:buClr>
                <a:srgbClr val="0070C0"/>
              </a:buClr>
            </a:pPr>
            <a:endParaRPr lang="en-US" altLang="en-US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FB8250A-4E9B-4E87-B502-AA911C670869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70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931639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4000" b="1" dirty="0"/>
              <a:t>Some Applications -  </a:t>
            </a:r>
            <a:r>
              <a:rPr lang="en-US" sz="3600" b="1" dirty="0">
                <a:solidFill>
                  <a:srgbClr val="0070C0"/>
                </a:solidFill>
              </a:rPr>
              <a:t>Search 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600" b="1" dirty="0">
                <a:solidFill>
                  <a:srgbClr val="0070C0"/>
                </a:solidFill>
                <a:cs typeface="Arial" panose="020B0604020202020204" pitchFamily="34" charset="0"/>
              </a:rPr>
              <a:t>Today’s Search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Uses String Match (# of words, IDF,….) Plus Page Ranking – Millions of hits!</a:t>
            </a:r>
          </a:p>
          <a:p>
            <a:r>
              <a:rPr lang="en-GB" altLang="en-US" b="1" dirty="0"/>
              <a:t>Example - "Auto body shops in San Francisco bay area",</a:t>
            </a:r>
            <a:r>
              <a:rPr lang="en-GB" altLang="en-US" dirty="0"/>
              <a:t>  Google gave the following: </a:t>
            </a:r>
            <a:endParaRPr lang="en-US" altLang="en-US" dirty="0"/>
          </a:p>
          <a:p>
            <a:pPr lvl="1"/>
            <a:r>
              <a:rPr lang="en-GB" altLang="en-US" sz="2500" b="1" dirty="0">
                <a:solidFill>
                  <a:srgbClr val="C00000"/>
                </a:solidFill>
              </a:rPr>
              <a:t>" About 1,200,000 results (0,45 seconds) ".</a:t>
            </a:r>
            <a:endParaRPr lang="en-US" altLang="en-US" sz="2500" b="1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There are probably not 1.2M Auto body shops in the whole world!   </a:t>
            </a:r>
            <a:r>
              <a:rPr lang="en-US" altLang="en-US" dirty="0">
                <a:solidFill>
                  <a:srgbClr val="00B050"/>
                </a:solidFill>
              </a:rPr>
              <a:t>         </a:t>
            </a:r>
            <a:r>
              <a:rPr lang="en-US" altLang="en-US" b="1" dirty="0">
                <a:solidFill>
                  <a:srgbClr val="00B050"/>
                </a:solidFill>
              </a:rPr>
              <a:t>  So, there are Key Issues!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8922C17-2D62-47BC-838B-4EEEF513C105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57400" y="6248401"/>
            <a:ext cx="701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62985" y="3815745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dirty="0"/>
            </a:br>
            <a:r>
              <a:rPr lang="en-US" sz="4000" dirty="0"/>
              <a:t>DEMO on </a:t>
            </a:r>
            <a:r>
              <a:rPr lang="en-US" sz="3600" dirty="0">
                <a:solidFill>
                  <a:srgbClr val="0070C0"/>
                </a:solidFill>
              </a:rPr>
              <a:t>Intelligent Search </a:t>
            </a:r>
            <a:br>
              <a:rPr lang="en-US" sz="4000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600" b="1" dirty="0">
                <a:solidFill>
                  <a:srgbClr val="0070C0"/>
                </a:solidFill>
                <a:cs typeface="Arial" panose="020B0604020202020204" pitchFamily="34" charset="0"/>
              </a:rPr>
              <a:t>Intelligent Search Means Search That: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sz="2400" b="1" dirty="0">
                <a:solidFill>
                  <a:srgbClr val="0070C0"/>
                </a:solidFill>
              </a:rPr>
              <a:t>Uses Semantics and Deep Semantics (not just string matching) of NLP</a:t>
            </a:r>
          </a:p>
          <a:p>
            <a:pPr>
              <a:buClr>
                <a:srgbClr val="FF0066"/>
              </a:buClr>
            </a:pPr>
            <a:r>
              <a:rPr lang="en-US" altLang="en-US" sz="2400" b="1" dirty="0">
                <a:solidFill>
                  <a:srgbClr val="FF0000"/>
                </a:solidFill>
              </a:rPr>
              <a:t>Uses Meaning of Words to derive the Meaning of the (a) Input String / Sentence and (b) Title of the Results</a:t>
            </a:r>
            <a:endParaRPr lang="en-US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70C0"/>
              </a:buClr>
            </a:pPr>
            <a:r>
              <a:rPr lang="en-US" altLang="en-US" sz="2400" b="1" dirty="0">
                <a:solidFill>
                  <a:srgbClr val="0070C0"/>
                </a:solidFill>
              </a:rPr>
              <a:t>Uses Semantic Matching of the Titles with Input Sentence to Derive Results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B050"/>
                </a:solidFill>
              </a:rPr>
              <a:t>Demo Using SEBLA (Semantic Engine Using Brain-Like Approach)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“Low Price Thai Restaurant Silicon Valley”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D5B108-DE60-4A3F-BF2C-D7D489E788A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57400" y="6248401"/>
            <a:ext cx="7010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NLP Based Computing        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8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46451F1-3CAB-4E99-8F01-95BF5ACEF8C2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24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28900" y="6492875"/>
            <a:ext cx="701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16" y="518616"/>
            <a:ext cx="8366078" cy="536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9EF19A-914E-4D7F-9BCA-D484C722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</a:t>
            </a:r>
            <a:r>
              <a:rPr lang="en-US" sz="2000" b="1" dirty="0">
                <a:solidFill>
                  <a:srgbClr val="C00000"/>
                </a:solidFill>
              </a:rPr>
              <a:t>Courtesy: </a:t>
            </a:r>
            <a:r>
              <a:rPr lang="en-US" sz="2000" b="1" dirty="0" err="1">
                <a:solidFill>
                  <a:srgbClr val="C00000"/>
                </a:solidFill>
              </a:rPr>
              <a:t>InternetSpeech</a:t>
            </a:r>
            <a:r>
              <a:rPr lang="en-US" sz="2000" b="1" dirty="0">
                <a:solidFill>
                  <a:srgbClr val="C00000"/>
                </a:solidFill>
              </a:rPr>
              <a:t>, Inc</a:t>
            </a:r>
          </a:p>
        </p:txBody>
      </p:sp>
    </p:spTree>
    <p:extLst>
      <p:ext uri="{BB962C8B-B14F-4D97-AF65-F5344CB8AC3E}">
        <p14:creationId xmlns:p14="http://schemas.microsoft.com/office/powerpoint/2010/main" val="151899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46708E04-BD5F-43E9-BC78-E5499F189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7563" y="11430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buClr>
                <a:srgbClr val="FF0066"/>
              </a:buClr>
              <a:buNone/>
              <a:defRPr/>
            </a:pPr>
            <a:endParaRPr lang="en-US" alt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Clr>
                <a:srgbClr val="FF0066"/>
              </a:buClr>
              <a:buNone/>
              <a:defRPr/>
            </a:pPr>
            <a:endParaRPr lang="en-US" alt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Clr>
                <a:srgbClr val="FF0066"/>
              </a:buClr>
              <a:buNone/>
              <a:defRPr/>
            </a:pPr>
            <a:r>
              <a:rPr lang="en-US" altLang="en-US" b="1" dirty="0">
                <a:solidFill>
                  <a:srgbClr val="0070C0"/>
                </a:solidFill>
                <a:cs typeface="Arial" panose="020B0604020202020204" pitchFamily="34" charset="0"/>
              </a:rPr>
              <a:t>                         </a:t>
            </a:r>
            <a:r>
              <a:rPr lang="en-US" altLang="en-US" sz="4000" b="1" dirty="0">
                <a:solidFill>
                  <a:srgbClr val="0070C0"/>
                </a:solidFill>
                <a:cs typeface="Arial" panose="020B0604020202020204" pitchFamily="34" charset="0"/>
              </a:rPr>
              <a:t>Conversational AI</a:t>
            </a:r>
          </a:p>
          <a:p>
            <a:pPr marL="0" indent="0">
              <a:buClr>
                <a:srgbClr val="FF0066"/>
              </a:buClr>
              <a:buNone/>
              <a:defRPr/>
            </a:pPr>
            <a:r>
              <a:rPr lang="en-US" altLang="en-US" sz="3600" b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endParaRPr lang="en-US" altLang="en-US" b="1" dirty="0">
              <a:solidFill>
                <a:srgbClr val="00B05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76803" name="Slide Number Placeholder 4">
            <a:extLst>
              <a:ext uri="{FF2B5EF4-FFF2-40B4-BE49-F238E27FC236}">
                <a16:creationId xmlns:a16="http://schemas.microsoft.com/office/drawing/2014/main" id="{03BCD9A8-C19F-4E95-916A-D5BB3368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9883FD84-2496-4758-B47A-1388A58693F4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FDCACA-4696-4400-9DE1-3AF78D98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1" y="626427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Lifelong Machine Learning based Intelligent Bots      </a:t>
            </a:r>
          </a:p>
        </p:txBody>
      </p:sp>
      <p:sp>
        <p:nvSpPr>
          <p:cNvPr id="76805" name="Title 5">
            <a:extLst>
              <a:ext uri="{FF2B5EF4-FFF2-40B4-BE49-F238E27FC236}">
                <a16:creationId xmlns:a16="http://schemas.microsoft.com/office/drawing/2014/main" id="{0B1889DE-E4FF-4056-AF8D-89EC1437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81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AE715CF-61CD-4F77-9F92-F57A11CF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077200" cy="9906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  </a:t>
            </a:r>
            <a:r>
              <a:rPr lang="en-US" altLang="en-US" sz="3600" dirty="0">
                <a:solidFill>
                  <a:srgbClr val="000099"/>
                </a:solidFill>
              </a:rPr>
              <a:t>ASR, NLP, ML, Conversational AI and Internet </a:t>
            </a:r>
            <a:r>
              <a:rPr lang="en-US" altLang="en-US" sz="4000" dirty="0">
                <a:solidFill>
                  <a:srgbClr val="000099"/>
                </a:solidFill>
              </a:rPr>
              <a:t>	                 </a:t>
            </a:r>
            <a:endParaRPr lang="en-US" altLang="en-US" sz="40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1DB77D1-7AF6-4EA8-95F1-315B32EAA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/>
              <a:buNone/>
              <a:defRPr/>
            </a:pPr>
            <a:endParaRPr lang="en-US" altLang="en-US" dirty="0"/>
          </a:p>
          <a:p>
            <a:pPr>
              <a:buClr>
                <a:srgbClr val="0070C0"/>
              </a:buClr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We are basically talking about a Conversational System to talk to computers naturally!</a:t>
            </a:r>
          </a:p>
          <a:p>
            <a:pPr>
              <a:buClr>
                <a:srgbClr val="0070C0"/>
              </a:buClr>
              <a:defRPr/>
            </a:pPr>
            <a:r>
              <a:rPr lang="en-US" altLang="en-US" b="1" dirty="0">
                <a:cs typeface="Arial" panose="020B0604020202020204" pitchFamily="34" charset="0"/>
              </a:rPr>
              <a:t>For this we need ASR, NLP, ML, AI and more. </a:t>
            </a:r>
          </a:p>
          <a:p>
            <a:pPr>
              <a:buClr>
                <a:srgbClr val="0070C0"/>
              </a:buClr>
              <a:defRPr/>
            </a:pPr>
            <a:r>
              <a:rPr lang="en-US" altLang="en-US" b="1" dirty="0">
                <a:solidFill>
                  <a:srgbClr val="0070C0"/>
                </a:solidFill>
                <a:cs typeface="Arial" panose="020B0604020202020204" pitchFamily="34" charset="0"/>
              </a:rPr>
              <a:t>But it is getting there – it is one of the key trend: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</a:p>
          <a:p>
            <a:pPr lvl="1">
              <a:buClr>
                <a:srgbClr val="0070C0"/>
              </a:buClr>
              <a:defRPr/>
            </a:pPr>
            <a:r>
              <a:rPr lang="en-US" altLang="en-US" sz="2500" b="1" dirty="0">
                <a:solidFill>
                  <a:srgbClr val="0070C0"/>
                </a:solidFill>
                <a:cs typeface="Arial" panose="020B0604020202020204" pitchFamily="34" charset="0"/>
              </a:rPr>
              <a:t>Conversational AI / Intelligent Bots are growing fast in many industries</a:t>
            </a:r>
          </a:p>
          <a:p>
            <a:pPr lvl="1">
              <a:buClr>
                <a:srgbClr val="0070C0"/>
              </a:buClr>
              <a:defRPr/>
            </a:pPr>
            <a:r>
              <a:rPr lang="en-US" altLang="en-US" sz="2500" b="1" dirty="0">
                <a:solidFill>
                  <a:srgbClr val="0070C0"/>
                </a:solidFill>
                <a:cs typeface="Arial" panose="020B0604020202020204" pitchFamily="34" charset="0"/>
              </a:rPr>
              <a:t>In fact, many researchers are thinking this as </a:t>
            </a:r>
            <a:r>
              <a:rPr lang="en-US" altLang="en-US" sz="2500" b="1" dirty="0">
                <a:solidFill>
                  <a:srgbClr val="C00000"/>
                </a:solidFill>
                <a:cs typeface="Arial" panose="020B0604020202020204" pitchFamily="34" charset="0"/>
              </a:rPr>
              <a:t>the “next generation Internet” after Yahoo (Portal) -&gt; Search (Google) -&gt; Amazon / e-Bay -&gt; Facebook.</a:t>
            </a:r>
          </a:p>
          <a:p>
            <a:pPr marL="0" indent="0">
              <a:buClr>
                <a:srgbClr val="0070C0"/>
              </a:buClr>
              <a:buNone/>
              <a:defRPr/>
            </a:pPr>
            <a:r>
              <a:rPr lang="en-US" altLang="en-US" b="1" dirty="0"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2F96E-3CF8-4072-843C-EA38269C28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43200" y="5943600"/>
            <a:ext cx="7086600" cy="457200"/>
          </a:xfrm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</a:rPr>
              <a:t>ASR-NLP-ML-AI Driven Paradigm</a:t>
            </a:r>
          </a:p>
        </p:txBody>
      </p:sp>
      <p:sp>
        <p:nvSpPr>
          <p:cNvPr id="56325" name="Slide Number Placeholder 4">
            <a:extLst>
              <a:ext uri="{FF2B5EF4-FFF2-40B4-BE49-F238E27FC236}">
                <a16:creationId xmlns:a16="http://schemas.microsoft.com/office/drawing/2014/main" id="{4F827736-F196-4419-BD29-6BACE7069A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B7A82C83-2453-4C38-9C27-374D3AC7A86F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7C5EE0D-7683-4167-AF5D-70F1F508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077200" cy="990600"/>
          </a:xfrm>
        </p:spPr>
        <p:txBody>
          <a:bodyPr/>
          <a:lstStyle/>
          <a:p>
            <a:r>
              <a:rPr lang="en-US" altLang="en-US" sz="3600">
                <a:solidFill>
                  <a:srgbClr val="000099"/>
                </a:solidFill>
              </a:rPr>
              <a:t>Conversational AI –  Some Examples </a:t>
            </a:r>
            <a:r>
              <a:rPr lang="en-US" altLang="en-US" sz="4000">
                <a:solidFill>
                  <a:srgbClr val="000099"/>
                </a:solidFill>
              </a:rPr>
              <a:t>                 </a:t>
            </a:r>
            <a:endParaRPr lang="en-US" altLang="en-US" sz="40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B4E2122-B430-43C7-B9EA-64702879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82000" cy="4648200"/>
          </a:xfrm>
        </p:spPr>
        <p:txBody>
          <a:bodyPr/>
          <a:lstStyle/>
          <a:p>
            <a:pPr>
              <a:buFont typeface="Monotype Sorts"/>
              <a:buNone/>
              <a:defRPr/>
            </a:pPr>
            <a:endParaRPr lang="en-US" altLang="en-US" dirty="0"/>
          </a:p>
          <a:p>
            <a:pPr marL="0" indent="0">
              <a:buClr>
                <a:srgbClr val="0070C0"/>
              </a:buClr>
              <a:buNone/>
              <a:defRPr/>
            </a:pPr>
            <a:r>
              <a:rPr lang="en-US" altLang="en-US" b="1" dirty="0"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B823E-F7AA-4485-A2CF-901B40E29D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43200" y="5943600"/>
            <a:ext cx="7086600" cy="457200"/>
          </a:xfrm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</a:rPr>
              <a:t>ASR-NLP-ML-AI Driven Paradigm</a:t>
            </a:r>
          </a:p>
        </p:txBody>
      </p:sp>
      <p:sp>
        <p:nvSpPr>
          <p:cNvPr id="58373" name="Slide Number Placeholder 4">
            <a:extLst>
              <a:ext uri="{FF2B5EF4-FFF2-40B4-BE49-F238E27FC236}">
                <a16:creationId xmlns:a16="http://schemas.microsoft.com/office/drawing/2014/main" id="{EEB6DABD-91D3-411C-BF8D-F8D5311300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5FC1161F-BFA5-44EE-9D60-154644B6A2FA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pic>
        <p:nvPicPr>
          <p:cNvPr id="58374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F240D2A-61FB-44E5-B98D-4A70D223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70038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96F90A2-0F4B-422B-B176-602A5B75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077200" cy="9906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   </a:t>
            </a:r>
            <a:r>
              <a:rPr lang="en-US" altLang="en-US" sz="3200" dirty="0">
                <a:solidFill>
                  <a:srgbClr val="000099"/>
                </a:solidFill>
              </a:rPr>
              <a:t>Conversational AI Market &amp; Opportunities</a:t>
            </a:r>
            <a:br>
              <a:rPr lang="en-US" altLang="en-US" sz="4000" dirty="0">
                <a:solidFill>
                  <a:srgbClr val="000099"/>
                </a:solidFill>
              </a:rPr>
            </a:br>
            <a:r>
              <a:rPr lang="en-US" altLang="en-US" sz="4000" dirty="0">
                <a:solidFill>
                  <a:srgbClr val="000099"/>
                </a:solidFill>
              </a:rPr>
              <a:t>	   </a:t>
            </a:r>
            <a:endParaRPr lang="en-US" altLang="en-US" sz="40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6883445-5C94-4568-950D-2AB040E13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82000" cy="4648200"/>
          </a:xfrm>
        </p:spPr>
        <p:txBody>
          <a:bodyPr/>
          <a:lstStyle/>
          <a:p>
            <a:pPr marL="0" indent="0">
              <a:buClr>
                <a:srgbClr val="FF0066"/>
              </a:buClr>
              <a:buNone/>
              <a:defRPr/>
            </a:pPr>
            <a:r>
              <a:rPr lang="en-US" b="1" dirty="0">
                <a:solidFill>
                  <a:srgbClr val="0070C0"/>
                </a:solidFill>
              </a:rPr>
              <a:t>Global Conversational AI Market Report 2021</a:t>
            </a:r>
          </a:p>
          <a:p>
            <a:pPr marL="0" indent="0">
              <a:buClr>
                <a:srgbClr val="FF0066"/>
              </a:buClr>
              <a:buNone/>
              <a:defRPr/>
            </a:pPr>
            <a:endParaRPr lang="en-US" b="1" dirty="0"/>
          </a:p>
          <a:p>
            <a:pPr>
              <a:buClrTx/>
              <a:defRPr/>
            </a:pPr>
            <a:r>
              <a:rPr lang="en-US" b="1" dirty="0"/>
              <a:t>Estimated to be Worth $5.1 Billion in 2020 </a:t>
            </a:r>
          </a:p>
          <a:p>
            <a:pPr>
              <a:buClrTx/>
              <a:defRPr/>
            </a:pPr>
            <a:r>
              <a:rPr lang="en-US" b="1" dirty="0">
                <a:solidFill>
                  <a:srgbClr val="0070C0"/>
                </a:solidFill>
              </a:rPr>
              <a:t>Expected to Reach $12.12 Billion by 2025</a:t>
            </a:r>
            <a:r>
              <a:rPr lang="en-US" b="1" dirty="0"/>
              <a:t> </a:t>
            </a:r>
          </a:p>
          <a:p>
            <a:pPr>
              <a:buClrTx/>
              <a:defRPr/>
            </a:pPr>
            <a:r>
              <a:rPr lang="en-US" b="1" dirty="0"/>
              <a:t>Growing at a CAGR of 18.9%</a:t>
            </a:r>
          </a:p>
          <a:p>
            <a:pPr>
              <a:buClr>
                <a:srgbClr val="FF0066"/>
              </a:buClr>
              <a:defRPr/>
            </a:pPr>
            <a:endParaRPr lang="en-US" b="1" dirty="0"/>
          </a:p>
          <a:p>
            <a:pPr lvl="1">
              <a:buClrTx/>
              <a:defRPr/>
            </a:pPr>
            <a:r>
              <a:rPr lang="en-US" sz="3600" b="1" dirty="0">
                <a:solidFill>
                  <a:srgbClr val="C00000"/>
                </a:solidFill>
              </a:rPr>
              <a:t>Expected to grow even at higher rate!</a:t>
            </a: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A5F8-06AC-43FC-94EC-324F53830F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552700" y="6248400"/>
            <a:ext cx="7086600" cy="457200"/>
          </a:xfrm>
        </p:spPr>
        <p:txBody>
          <a:bodyPr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ASR-NLP-ML-AI Driven Paradigm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E607CC8F-293B-4C9D-AEE9-D9EA2D51CA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3D413B1C-74DC-4450-A715-9BBE1D5367D6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769FD17-7CE5-430E-9632-5A0E9647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077200" cy="990600"/>
          </a:xfrm>
        </p:spPr>
        <p:txBody>
          <a:bodyPr/>
          <a:lstStyle/>
          <a:p>
            <a:r>
              <a:rPr lang="en-US" altLang="en-US" sz="4000"/>
              <a:t>  </a:t>
            </a:r>
            <a:r>
              <a:rPr lang="en-US" altLang="en-US" sz="3600">
                <a:solidFill>
                  <a:srgbClr val="000099"/>
                </a:solidFill>
              </a:rPr>
              <a:t>Conversational AI Example Architecture</a:t>
            </a:r>
            <a:r>
              <a:rPr lang="en-US" altLang="en-US" sz="4000">
                <a:solidFill>
                  <a:srgbClr val="000099"/>
                </a:solidFill>
              </a:rPr>
              <a:t>                </a:t>
            </a:r>
            <a:endParaRPr lang="en-US" altLang="en-US" sz="40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BA53E70-D156-4927-882E-8C51B73F4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82000" cy="4648200"/>
          </a:xfrm>
        </p:spPr>
        <p:txBody>
          <a:bodyPr/>
          <a:lstStyle/>
          <a:p>
            <a:pPr>
              <a:buFont typeface="Monotype Sorts"/>
              <a:buNone/>
              <a:defRPr/>
            </a:pPr>
            <a:endParaRPr lang="en-US" altLang="en-US" dirty="0"/>
          </a:p>
          <a:p>
            <a:pPr marL="0" indent="0">
              <a:buClr>
                <a:srgbClr val="0070C0"/>
              </a:buClr>
              <a:buNone/>
              <a:defRPr/>
            </a:pPr>
            <a:r>
              <a:rPr lang="en-US" altLang="en-US" b="1" dirty="0"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B65E-DF56-4E82-8F82-A1E42743EB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43200" y="6213475"/>
            <a:ext cx="7086600" cy="457200"/>
          </a:xfrm>
        </p:spPr>
        <p:txBody>
          <a:bodyPr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ASR-NLP-ML-AI Driven Paradigm</a:t>
            </a:r>
          </a:p>
        </p:txBody>
      </p:sp>
      <p:sp>
        <p:nvSpPr>
          <p:cNvPr id="62469" name="Slide Number Placeholder 4">
            <a:extLst>
              <a:ext uri="{FF2B5EF4-FFF2-40B4-BE49-F238E27FC236}">
                <a16:creationId xmlns:a16="http://schemas.microsoft.com/office/drawing/2014/main" id="{696CA40E-3F9B-496E-A819-3D3DA810B6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62A60321-8285-4225-A5D5-C24562FB2FAA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pic>
        <p:nvPicPr>
          <p:cNvPr id="62470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0B3E289-9117-44CB-903C-38937B83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1295401"/>
            <a:ext cx="8189912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What is Machine Learning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5999" y="1409700"/>
            <a:ext cx="79669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Gives computers  ability to learn  from data &amp; program themselves.</a:t>
            </a:r>
          </a:p>
          <a:p>
            <a:pPr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/>
              <a:t> Programs can </a:t>
            </a:r>
            <a:r>
              <a:rPr lang="en-US" sz="1800" dirty="0"/>
              <a:t>grow, reconfigure &amp; change when exposed to new data.  </a:t>
            </a: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572000" y="3124200"/>
            <a:ext cx="2743200" cy="762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charset="0"/>
              <a:ea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276600" y="3274367"/>
            <a:ext cx="12954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315200" y="3521242"/>
            <a:ext cx="12954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163167" y="3274367"/>
            <a:ext cx="11279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276600" y="3702169"/>
            <a:ext cx="12954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948048" y="289395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1017" y="33528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81017" y="4358154"/>
            <a:ext cx="5604112" cy="1398706"/>
            <a:chOff x="1482488" y="4083287"/>
            <a:chExt cx="5604112" cy="1288692"/>
          </a:xfrm>
        </p:grpSpPr>
        <p:sp>
          <p:nvSpPr>
            <p:cNvPr id="4" name="Rectangle 3"/>
            <p:cNvSpPr/>
            <p:nvPr/>
          </p:nvSpPr>
          <p:spPr bwMode="auto">
            <a:xfrm>
              <a:off x="3048000" y="4343399"/>
              <a:ext cx="2743200" cy="6609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5791200" y="4648200"/>
              <a:ext cx="1295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752600" y="4413356"/>
              <a:ext cx="1295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3588225" y="4413356"/>
              <a:ext cx="1127937" cy="34028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1752600" y="4861211"/>
              <a:ext cx="1295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1482488" y="4083287"/>
              <a:ext cx="1295400" cy="340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91246" y="4521273"/>
              <a:ext cx="2108129" cy="85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</a:t>
              </a:r>
            </a:p>
            <a:p>
              <a:endParaRPr lang="en-US" b="1" dirty="0"/>
            </a:p>
            <a:p>
              <a:r>
                <a:rPr lang="en-US" b="1" dirty="0"/>
                <a:t>(desired)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13123" y="30686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66174" y="457592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2465470"/>
            <a:ext cx="423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Traditional Programming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28971" y="3952941"/>
            <a:ext cx="423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0069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E643ACB-6175-4DE4-A322-60864E90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altLang="en-US" sz="3600" b="1">
                <a:solidFill>
                  <a:srgbClr val="000099"/>
                </a:solidFill>
              </a:rPr>
              <a:t>Much More Complex Approach Needed for  NLP</a:t>
            </a:r>
            <a:endParaRPr lang="en-US" altLang="en-US" sz="3600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18BD759-6A4D-4F4B-87E8-0D2D1423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382000" cy="46482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</a:rPr>
              <a:t>NLP helps in 2 broad ways 	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Natural dialogs and conversation with computing machine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Dealing with unstructured data (text, audio, video, image) associated in interacting with information source (e.g. Internet).</a:t>
            </a:r>
          </a:p>
          <a:p>
            <a:pPr marL="0" lvl="1">
              <a:defRPr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80% of the content is unstructured data.  NLP is essential to deal with such data. </a:t>
            </a:r>
            <a:endParaRPr lang="en-US" sz="2100" b="1" dirty="0">
              <a:solidFill>
                <a:srgbClr val="FF0000"/>
              </a:solidFill>
            </a:endParaRPr>
          </a:p>
          <a:p>
            <a:pPr marL="319088" lvl="1" indent="-319088">
              <a:spcBef>
                <a:spcPts val="700"/>
              </a:spcBef>
              <a:buClr>
                <a:srgbClr val="FF0066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lang="en-US" b="1" dirty="0">
                <a:solidFill>
                  <a:srgbClr val="0070C0"/>
                </a:solidFill>
              </a:rPr>
              <a:t>The key is to use NLP based computing with a highly capable and efficient </a:t>
            </a:r>
            <a:r>
              <a:rPr lang="en-US" b="1" dirty="0">
                <a:solidFill>
                  <a:srgbClr val="C00000"/>
                </a:solidFill>
              </a:rPr>
              <a:t>Semantic Engine. </a:t>
            </a:r>
          </a:p>
          <a:p>
            <a:pPr marL="0" lvl="1" indent="0">
              <a:spcBef>
                <a:spcPts val="700"/>
              </a:spcBef>
              <a:buClr>
                <a:srgbClr val="FF0066"/>
              </a:buClr>
              <a:buSzPct val="60000"/>
              <a:buNone/>
              <a:defRPr/>
            </a:pPr>
            <a:r>
              <a:rPr lang="en-US" dirty="0"/>
              <a:t> </a:t>
            </a:r>
          </a:p>
          <a:p>
            <a:pPr marL="319088" lvl="1" indent="-319088">
              <a:spcBef>
                <a:spcPts val="700"/>
              </a:spcBef>
              <a:buClr>
                <a:srgbClr val="FF0066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lang="en-US" sz="2500" dirty="0"/>
          </a:p>
          <a:p>
            <a:pPr marL="319088" lvl="1" indent="-319088">
              <a:spcBef>
                <a:spcPts val="700"/>
              </a:spcBef>
              <a:buClr>
                <a:srgbClr val="FF0066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lang="en-US" sz="2500" dirty="0"/>
          </a:p>
          <a:p>
            <a:pPr>
              <a:buClr>
                <a:srgbClr val="FF0066"/>
              </a:buClr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68612" name="Slide Number Placeholder 4">
            <a:extLst>
              <a:ext uri="{FF2B5EF4-FFF2-40B4-BE49-F238E27FC236}">
                <a16:creationId xmlns:a16="http://schemas.microsoft.com/office/drawing/2014/main" id="{473C89C4-B179-40B6-8582-1488212B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88996984-F99E-4D07-919A-7568138734C4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A3B70E9-559B-4FAD-B8BF-F54B60FD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              </a:t>
            </a:r>
            <a:r>
              <a:rPr lang="en-US" altLang="en-US" sz="3200">
                <a:solidFill>
                  <a:srgbClr val="0070C0"/>
                </a:solidFill>
              </a:rPr>
              <a:t>Example with Existing </a:t>
            </a:r>
            <a:br>
              <a:rPr lang="en-US" altLang="en-US" sz="3200">
                <a:solidFill>
                  <a:srgbClr val="0070C0"/>
                </a:solidFill>
              </a:rPr>
            </a:br>
            <a:r>
              <a:rPr lang="en-US" altLang="en-US" sz="3200">
                <a:solidFill>
                  <a:srgbClr val="0070C0"/>
                </a:solidFill>
              </a:rPr>
              <a:t>                 Methods for  Semantics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F0EBDB9-9CD4-4F51-A958-9D4771C7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1430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Tx/>
            </a:pPr>
            <a:r>
              <a:rPr lang="en-US" altLang="en-US" sz="2400" b="1"/>
              <a:t>“Maharani serves vegetarian food.”  </a:t>
            </a:r>
          </a:p>
          <a:p>
            <a:pPr>
              <a:buClrTx/>
            </a:pPr>
            <a:r>
              <a:rPr lang="en-US" altLang="en-US" sz="2400" b="1"/>
              <a:t>Semantics represented by existing methods, e.g. Predicate Logic, is </a:t>
            </a:r>
          </a:p>
          <a:p>
            <a:pPr lvl="1">
              <a:buClrTx/>
            </a:pPr>
            <a:r>
              <a:rPr lang="en-US" altLang="en-US" b="1"/>
              <a:t>Serves(Maharani, Vegetarian Food) and</a:t>
            </a:r>
          </a:p>
          <a:p>
            <a:pPr lvl="1">
              <a:buClrTx/>
            </a:pPr>
            <a:r>
              <a:rPr lang="en-US" altLang="en-US" b="1"/>
              <a:t>Restaurant(Maharani)</a:t>
            </a:r>
          </a:p>
          <a:p>
            <a:pPr>
              <a:buClrTx/>
            </a:pPr>
            <a:r>
              <a:rPr lang="en-US" altLang="en-US" sz="2400" b="1"/>
              <a:t>Now, if we ask </a:t>
            </a:r>
          </a:p>
          <a:p>
            <a:pPr>
              <a:buClrTx/>
              <a:buFont typeface="Monotype Sorts" pitchFamily="2" charset="2"/>
              <a:buNone/>
            </a:pPr>
            <a:r>
              <a:rPr lang="en-US" altLang="en-US" sz="2400" b="1"/>
              <a:t>      “is vegetarian dishes served at Maharani ? </a:t>
            </a: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buClrTx/>
              <a:buFontTx/>
              <a:buNone/>
            </a:pPr>
            <a:r>
              <a:rPr lang="en-US" altLang="en-US" b="1"/>
              <a:t>  – System will NOT be able to answer </a:t>
            </a:r>
          </a:p>
          <a:p>
            <a:pPr lvl="1">
              <a:buClr>
                <a:srgbClr val="000099"/>
              </a:buClr>
              <a:buFontTx/>
              <a:buNone/>
            </a:pPr>
            <a:r>
              <a:rPr lang="en-US" altLang="en-US" b="1"/>
              <a:t>[we need to define semantics for vegetarian dishes!</a:t>
            </a:r>
          </a:p>
          <a:p>
            <a:pPr lvl="1">
              <a:buClr>
                <a:srgbClr val="000099"/>
              </a:buClr>
              <a:buFontTx/>
              <a:buNone/>
            </a:pP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&gt;&gt; Mechanical Semantics]</a:t>
            </a: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77674-A5DF-4757-BF8C-7B04BFB38E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81401" y="6294439"/>
            <a:ext cx="5421313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ASR-NLP-ML-AI Driven Paradigm</a:t>
            </a:r>
          </a:p>
        </p:txBody>
      </p:sp>
      <p:sp>
        <p:nvSpPr>
          <p:cNvPr id="70661" name="Slide Number Placeholder 4">
            <a:extLst>
              <a:ext uri="{FF2B5EF4-FFF2-40B4-BE49-F238E27FC236}">
                <a16:creationId xmlns:a16="http://schemas.microsoft.com/office/drawing/2014/main" id="{3C3CD3CB-9160-476D-BE5C-E515582DB4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91F06C1D-D434-497E-A15E-AE7C02912783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1862C6C-7BE2-4D7A-9726-48962907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5334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       </a:t>
            </a:r>
            <a:r>
              <a:rPr lang="en-US" altLang="en-US" sz="4000">
                <a:solidFill>
                  <a:srgbClr val="0070C0"/>
                </a:solidFill>
              </a:rPr>
              <a:t>SEBLA and its Key Concepts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A55EAC2-9EFF-4D4E-BB53-2110D938E4DB}"/>
              </a:ext>
            </a:extLst>
          </p:cNvPr>
          <p:cNvSpPr>
            <a:spLocks/>
          </p:cNvSpPr>
          <p:nvPr>
            <p:ph type="body" idx="1"/>
          </p:nvPr>
        </p:nvSpPr>
        <p:spPr>
          <a:xfrm>
            <a:off x="1828800" y="16002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Semantic Engine Using Brain-Like Approach (SEBLA).</a:t>
            </a:r>
          </a:p>
          <a:p>
            <a:pPr>
              <a:buClr>
                <a:srgbClr val="000099"/>
              </a:buClr>
            </a:pP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Considers Each Word as Object.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latin typeface="Arial" panose="020B0604020202020204" pitchFamily="34" charset="0"/>
              </a:rPr>
              <a:t>Semantics of a sentence is calculated by using the semantics of words.</a:t>
            </a:r>
          </a:p>
          <a:p>
            <a:pPr>
              <a:buClr>
                <a:srgbClr val="002060"/>
              </a:buClr>
            </a:pPr>
            <a:r>
              <a:rPr lang="en-US" altLang="en-US" b="1">
                <a:solidFill>
                  <a:srgbClr val="002060"/>
                </a:solidFill>
                <a:latin typeface="Arial" panose="020B0604020202020204" pitchFamily="34" charset="0"/>
              </a:rPr>
              <a:t>Semantics of a Paragraph is calculated using the Semantics of Sentences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altLang="en-US" b="1">
                <a:latin typeface="Arial" panose="020B0604020202020204" pitchFamily="34" charset="0"/>
              </a:rPr>
              <a:t>Natural Semantics as opposed to Mechanical Semantics.</a:t>
            </a:r>
          </a:p>
          <a:p>
            <a:pPr>
              <a:buClr>
                <a:srgbClr val="FF0066"/>
              </a:buClr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1FAB4-23E8-421C-8A10-C23ADDE890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84551" y="6324601"/>
            <a:ext cx="5421313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ASR-NLP-ML-AI Driven Paradigm</a:t>
            </a:r>
          </a:p>
        </p:txBody>
      </p:sp>
      <p:sp>
        <p:nvSpPr>
          <p:cNvPr id="72709" name="Slide Number Placeholder 4">
            <a:extLst>
              <a:ext uri="{FF2B5EF4-FFF2-40B4-BE49-F238E27FC236}">
                <a16:creationId xmlns:a16="http://schemas.microsoft.com/office/drawing/2014/main" id="{D277A20E-D994-4120-BCDB-EA7B121079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C73E9849-F8DE-439A-8424-D5E172359B7D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46708E04-BD5F-43E9-BC78-E5499F189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7563" y="11430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buClr>
                <a:srgbClr val="FF0066"/>
              </a:buClr>
              <a:buNone/>
              <a:defRPr/>
            </a:pPr>
            <a:endParaRPr lang="en-US" alt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Clr>
                <a:srgbClr val="FF0066"/>
              </a:buClr>
              <a:buNone/>
              <a:defRPr/>
            </a:pPr>
            <a:endParaRPr lang="en-US" altLang="en-US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Clr>
                <a:srgbClr val="FF0066"/>
              </a:buClr>
              <a:buNone/>
              <a:defRPr/>
            </a:pPr>
            <a:r>
              <a:rPr lang="en-US" altLang="en-US" b="1" dirty="0">
                <a:solidFill>
                  <a:srgbClr val="0070C0"/>
                </a:solidFill>
                <a:cs typeface="Arial" panose="020B0604020202020204" pitchFamily="34" charset="0"/>
              </a:rPr>
              <a:t>              </a:t>
            </a:r>
            <a:r>
              <a:rPr lang="en-US" altLang="en-US" sz="3600" b="1" dirty="0">
                <a:solidFill>
                  <a:srgbClr val="0070C0"/>
                </a:solidFill>
                <a:cs typeface="Arial" panose="020B0604020202020204" pitchFamily="34" charset="0"/>
              </a:rPr>
              <a:t>Lifelong Machine Learning</a:t>
            </a:r>
          </a:p>
          <a:p>
            <a:pPr marL="0" indent="0">
              <a:buClr>
                <a:srgbClr val="FF0066"/>
              </a:buClr>
              <a:buNone/>
              <a:defRPr/>
            </a:pPr>
            <a:r>
              <a:rPr lang="en-US" altLang="en-US" sz="3600" b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en-US" sz="3600" b="1" dirty="0">
                <a:solidFill>
                  <a:srgbClr val="00B050"/>
                </a:solidFill>
              </a:rPr>
              <a:t>Help </a:t>
            </a:r>
            <a:r>
              <a:rPr lang="en-US" altLang="en-US" sz="3600" b="1" dirty="0">
                <a:solidFill>
                  <a:srgbClr val="00B050"/>
                </a:solidFill>
                <a:cs typeface="Arial" panose="020B0604020202020204" pitchFamily="34" charset="0"/>
              </a:rPr>
              <a:t>Achieving </a:t>
            </a:r>
            <a:r>
              <a:rPr lang="en-US" sz="3600" b="1" dirty="0">
                <a:solidFill>
                  <a:srgbClr val="00B050"/>
                </a:solidFill>
              </a:rPr>
              <a:t>Human Like Intelligence</a:t>
            </a:r>
            <a:endParaRPr lang="en-US" altLang="en-US" b="1" dirty="0">
              <a:solidFill>
                <a:srgbClr val="00B05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76803" name="Slide Number Placeholder 4">
            <a:extLst>
              <a:ext uri="{FF2B5EF4-FFF2-40B4-BE49-F238E27FC236}">
                <a16:creationId xmlns:a16="http://schemas.microsoft.com/office/drawing/2014/main" id="{03BCD9A8-C19F-4E95-916A-D5BB3368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9883FD84-2496-4758-B47A-1388A58693F4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FDCACA-4696-4400-9DE1-3AF78D98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1" y="626427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Lifelong Machine Learning based Intelligent Bots      </a:t>
            </a:r>
          </a:p>
        </p:txBody>
      </p:sp>
      <p:sp>
        <p:nvSpPr>
          <p:cNvPr id="76805" name="Title 5">
            <a:extLst>
              <a:ext uri="{FF2B5EF4-FFF2-40B4-BE49-F238E27FC236}">
                <a16:creationId xmlns:a16="http://schemas.microsoft.com/office/drawing/2014/main" id="{0B1889DE-E4FF-4056-AF8D-89EC1437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5FC189E-C974-498E-83A9-4CCB778E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cs typeface="Arial" panose="020B0604020202020204" pitchFamily="34" charset="0"/>
              </a:rPr>
              <a:t>Existing ML &amp; Its Limitations</a:t>
            </a:r>
            <a:endParaRPr lang="en-US" altLang="en-US" sz="3600" b="1" dirty="0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ACC1B4F-C1FC-42D1-9136-955CC47B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1317626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3600" dirty="0"/>
              <a:t>Existing ML approaches have 2 key issues:</a:t>
            </a:r>
          </a:p>
          <a:p>
            <a:pPr lvl="1">
              <a:defRPr/>
            </a:pPr>
            <a:r>
              <a:rPr lang="en-US" altLang="en-US" sz="2800" b="1" dirty="0"/>
              <a:t>Representing learned information (knowledge) in suitable form  (Knowledge Representation)</a:t>
            </a:r>
          </a:p>
          <a:p>
            <a:pPr lvl="1">
              <a:defRPr/>
            </a:pPr>
            <a:endParaRPr lang="en-US" altLang="en-US" sz="2800" b="1" dirty="0"/>
          </a:p>
          <a:p>
            <a:pPr lvl="1">
              <a:defRPr/>
            </a:pPr>
            <a:r>
              <a:rPr lang="en-US" altLang="en-US" sz="2800" b="1" dirty="0">
                <a:solidFill>
                  <a:srgbClr val="C00000"/>
                </a:solidFill>
              </a:rPr>
              <a:t>Limited generalization capability</a:t>
            </a:r>
          </a:p>
          <a:p>
            <a:pPr lvl="1">
              <a:defRPr/>
            </a:pPr>
            <a:endParaRPr lang="en-US" altLang="en-US" sz="2800" b="1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en-US" sz="2800" b="1" dirty="0">
                <a:solidFill>
                  <a:srgbClr val="00B050"/>
                </a:solidFill>
              </a:rPr>
              <a:t>Lifelong Machine Learning Addresses such issues (Next Topic)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buClr>
                <a:srgbClr val="0070C0"/>
              </a:buClr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2326EFAB-D572-4737-B2EB-03279DF4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7A7965FB-98B2-49C7-8312-C574600CF2FC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2DC6A5-3C78-44BF-9875-966AEACC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1" y="6248401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Lifelong Machine Learning Using Logic, Semantics and NLP   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D9B993A-E072-48A5-9562-8F1B99E6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82550"/>
            <a:ext cx="8534400" cy="755650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rgbClr val="0070C0"/>
                </a:solidFill>
                <a:cs typeface="Arial" panose="020B0604020202020204" pitchFamily="34" charset="0"/>
              </a:rPr>
              <a:t>Achieving </a:t>
            </a:r>
            <a:r>
              <a:rPr lang="en-US" altLang="en-US" sz="4000" b="1" dirty="0">
                <a:solidFill>
                  <a:srgbClr val="0070C0"/>
                </a:solidFill>
              </a:rPr>
              <a:t>Human Like Intelligence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51B5CBA-B0B8-48A8-9EC5-ADBE70647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758950"/>
            <a:ext cx="8382000" cy="3803650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70C0"/>
                </a:solidFill>
              </a:rPr>
              <a:t> While achieving “</a:t>
            </a:r>
            <a:r>
              <a:rPr lang="en-US" b="1" dirty="0">
                <a:solidFill>
                  <a:srgbClr val="0070C0"/>
                </a:solidFill>
              </a:rPr>
              <a:t>Human Like Intelligence” is  our ambition, the path to achieve is a very difficult one! 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b="1" dirty="0"/>
              <a:t> It is a complex multi-disciplinary area!</a:t>
            </a:r>
          </a:p>
          <a:p>
            <a:pPr marL="0" indent="0">
              <a:buClr>
                <a:srgbClr val="002060"/>
              </a:buClr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     -   </a:t>
            </a:r>
            <a:r>
              <a:rPr lang="en-US" b="1" dirty="0">
                <a:solidFill>
                  <a:srgbClr val="00B050"/>
                </a:solidFill>
              </a:rPr>
              <a:t>AI, ML, NLP, Data Science, Knowledge, Experience, Cognitive Computing, </a:t>
            </a:r>
            <a:r>
              <a:rPr lang="en-US" b="1" dirty="0">
                <a:solidFill>
                  <a:srgbClr val="FF0000"/>
                </a:solidFill>
              </a:rPr>
              <a:t>Lifelong  Machine Learning </a:t>
            </a:r>
            <a:r>
              <a:rPr lang="en-US" b="1" dirty="0">
                <a:solidFill>
                  <a:srgbClr val="00B050"/>
                </a:solidFill>
              </a:rPr>
              <a:t>and many more!</a:t>
            </a:r>
          </a:p>
          <a:p>
            <a:pPr marL="0" indent="0">
              <a:buClr>
                <a:srgbClr val="002060"/>
              </a:buClr>
              <a:buNone/>
              <a:defRPr/>
            </a:pPr>
            <a:endParaRPr lang="en-US" b="1" dirty="0">
              <a:solidFill>
                <a:srgbClr val="00B05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 Major Challenges Comes with Major Opportunities! 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Clr>
                <a:srgbClr val="002060"/>
              </a:buClr>
              <a:buNone/>
              <a:defRPr/>
            </a:pPr>
            <a:endParaRPr lang="en-US" sz="2400" b="1" dirty="0">
              <a:solidFill>
                <a:srgbClr val="00B05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endParaRPr lang="en-US" sz="2400" b="1" dirty="0">
              <a:solidFill>
                <a:srgbClr val="00B05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BF8BA-F81D-4CBA-86A5-D0E5B124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1" y="6140451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Lifelong Machine Learning based Intelligent Bots      </a:t>
            </a:r>
          </a:p>
        </p:txBody>
      </p:sp>
      <p:sp>
        <p:nvSpPr>
          <p:cNvPr id="78853" name="Slide Number Placeholder 3">
            <a:extLst>
              <a:ext uri="{FF2B5EF4-FFF2-40B4-BE49-F238E27FC236}">
                <a16:creationId xmlns:a16="http://schemas.microsoft.com/office/drawing/2014/main" id="{31CC12FD-6536-412B-BB55-2049422061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CCC5BAF3-69B1-4C77-AE90-A46C32A14D4D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>
                <a:lnSpc>
                  <a:spcPct val="80000"/>
                </a:lnSpc>
              </a:pPr>
              <a:t>35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6F62018-C286-483C-8716-20FCFB80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82550"/>
            <a:ext cx="8534400" cy="755650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</a:rPr>
              <a:t>Human-Like Intelligent Robots/Softbots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B8C15-109D-42A3-A768-D1D6AFE4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1" y="6280151"/>
            <a:ext cx="5421313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ASR-NLP-ML-AI Driven Paradigm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152EF610-B4B4-4C97-B8CA-C766C5A58E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31CFAE30-12BE-4A76-B910-4F3BC6E961F6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>
                <a:lnSpc>
                  <a:spcPct val="80000"/>
                </a:lnSpc>
              </a:pPr>
              <a:t>36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80901" name="Picture 9" descr="Image result for ai nlp ml venn diagram">
            <a:extLst>
              <a:ext uri="{FF2B5EF4-FFF2-40B4-BE49-F238E27FC236}">
                <a16:creationId xmlns:a16="http://schemas.microsoft.com/office/drawing/2014/main" id="{3A0F8F2A-3B96-4A94-B30B-9FC2F21B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09700"/>
            <a:ext cx="73152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F39AEA-810A-4864-AC58-CFFDF1EEC395}"/>
              </a:ext>
            </a:extLst>
          </p:cNvPr>
          <p:cNvSpPr/>
          <p:nvPr/>
        </p:nvSpPr>
        <p:spPr>
          <a:xfrm>
            <a:off x="2738438" y="3429001"/>
            <a:ext cx="3021012" cy="200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Lifelong Machine Learning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A716EB9-8236-4294-825E-9BD3BF08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7467600" cy="99060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  <a:cs typeface="Arial" panose="020B0604020202020204" pitchFamily="34" charset="0"/>
              </a:rPr>
              <a:t>Lifelong Machine Learning  - 1</a:t>
            </a:r>
            <a:endParaRPr lang="en-US" altLang="en-US" sz="4000" b="1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29A1585-28DB-4C80-B03D-696C634EF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3438" y="13716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buClr>
                <a:srgbClr val="0070C0"/>
              </a:buClr>
              <a:defRPr/>
            </a:pPr>
            <a:r>
              <a:rPr lang="en-US" altLang="en-US" b="1" dirty="0">
                <a:solidFill>
                  <a:srgbClr val="0070C0"/>
                </a:solidFill>
                <a:cs typeface="Arial" panose="020B0604020202020204" pitchFamily="34" charset="0"/>
              </a:rPr>
              <a:t>Machine Learning that can Accumulate Knowledge over time</a:t>
            </a:r>
          </a:p>
          <a:p>
            <a:pPr>
              <a:buClr>
                <a:srgbClr val="FF0066"/>
              </a:buClr>
              <a:defRPr/>
            </a:pPr>
            <a:r>
              <a:rPr lang="en-US" altLang="en-US" b="1" dirty="0">
                <a:cs typeface="Arial" panose="020B0604020202020204" pitchFamily="34" charset="0"/>
              </a:rPr>
              <a:t>Machine Learning that can Integrate Various Types of Knowledge</a:t>
            </a:r>
          </a:p>
          <a:p>
            <a:pPr>
              <a:buClr>
                <a:srgbClr val="0070C0"/>
              </a:buClr>
              <a:defRPr/>
            </a:pPr>
            <a:r>
              <a:rPr lang="en-US" altLang="en-US" b="1" dirty="0">
                <a:solidFill>
                  <a:srgbClr val="0070C0"/>
                </a:solidFill>
                <a:cs typeface="Arial" panose="020B0604020202020204" pitchFamily="34" charset="0"/>
              </a:rPr>
              <a:t>Learning that is Semantics  &amp; Logic Driven</a:t>
            </a:r>
          </a:p>
          <a:p>
            <a:pPr>
              <a:buClr>
                <a:srgbClr val="FF0066"/>
              </a:buClr>
              <a:defRPr/>
            </a:pPr>
            <a:r>
              <a:rPr lang="en-US" altLang="en-US" b="1" dirty="0">
                <a:cs typeface="Arial" panose="020B0604020202020204" pitchFamily="34" charset="0"/>
              </a:rPr>
              <a:t>Learning from one application can easily be used in other applications (Better Transfer Learning)</a:t>
            </a:r>
          </a:p>
          <a:p>
            <a:pPr marL="0" indent="0">
              <a:buClr>
                <a:srgbClr val="000099"/>
              </a:buClr>
              <a:buNone/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82948" name="Slide Number Placeholder 4">
            <a:extLst>
              <a:ext uri="{FF2B5EF4-FFF2-40B4-BE49-F238E27FC236}">
                <a16:creationId xmlns:a16="http://schemas.microsoft.com/office/drawing/2014/main" id="{D6C60558-2786-454E-8BBB-C82F6BC9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4108DCB6-DF38-4137-ADF6-355C5378FB85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3C59E-AB45-401F-BB6F-B3499100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1" y="627062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Lifelong Machine Learning based Intelligent Bots  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3A36952-6FDB-4A23-A63F-A07F7EEE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7467600" cy="9906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  <a:cs typeface="Arial" panose="020B0604020202020204" pitchFamily="34" charset="0"/>
              </a:rPr>
              <a:t>Lifelong Machine Learning - 2</a:t>
            </a:r>
            <a:endParaRPr lang="en-US" altLang="en-US" sz="4000" b="1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3FB4882-9555-4320-8701-23C7CE69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7563" y="1143000"/>
            <a:ext cx="8382000" cy="51054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buClrTx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Learning that has Better Generalization Capability</a:t>
            </a:r>
          </a:p>
          <a:p>
            <a:pPr>
              <a:buClr>
                <a:srgbClr val="000099"/>
              </a:buClr>
              <a:defRPr/>
            </a:pPr>
            <a:r>
              <a:rPr lang="en-US" altLang="en-US" b="1" dirty="0"/>
              <a:t>Learning that enables new knowledge creation</a:t>
            </a:r>
          </a:p>
          <a:p>
            <a:pPr>
              <a:buClrTx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Learning that can convert Numerical (Structured data) Machine Learning into good “Knowledge representation” </a:t>
            </a:r>
          </a:p>
          <a:p>
            <a:pPr>
              <a:buClr>
                <a:srgbClr val="000099"/>
              </a:buClr>
              <a:defRPr/>
            </a:pPr>
            <a:r>
              <a:rPr lang="en-US" altLang="en-US" b="1" dirty="0"/>
              <a:t>Learning that can Integrate  Existing Numerical Data Driven Learning with Unstructured Data Driven Learning</a:t>
            </a:r>
          </a:p>
          <a:p>
            <a:pPr marL="0" indent="0">
              <a:buClr>
                <a:srgbClr val="000099"/>
              </a:buClr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         </a:t>
            </a:r>
            <a:r>
              <a:rPr lang="en-US" altLang="en-US" b="1" dirty="0">
                <a:solidFill>
                  <a:srgbClr val="00B050"/>
                </a:solidFill>
              </a:rPr>
              <a:t>LML can significantly help to advance AI Growth</a:t>
            </a:r>
          </a:p>
          <a:p>
            <a:pPr>
              <a:buClr>
                <a:srgbClr val="000099"/>
              </a:buClr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84996" name="Slide Number Placeholder 4">
            <a:extLst>
              <a:ext uri="{FF2B5EF4-FFF2-40B4-BE49-F238E27FC236}">
                <a16:creationId xmlns:a16="http://schemas.microsoft.com/office/drawing/2014/main" id="{016A8D5E-AE60-45F5-A1C8-98FD215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FBD69072-80DD-4AA9-9E70-89ACEAE0FC2D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61E052-8BD3-4C2D-B232-A27B6FB6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1" y="6248401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Lifelong Machine Learning based Intelligent Bots     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ED93E1F-F93C-4890-9027-D7C8464A942A}"/>
              </a:ext>
            </a:extLst>
          </p:cNvPr>
          <p:cNvSpPr/>
          <p:nvPr/>
        </p:nvSpPr>
        <p:spPr>
          <a:xfrm>
            <a:off x="2133600" y="54102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2E27E23-67E6-44EE-B2AF-58FA26571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LML System using Natural Language,   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 Semantics &amp; Logic (</a:t>
            </a:r>
            <a:r>
              <a:rPr lang="en-US" sz="3200" dirty="0">
                <a:solidFill>
                  <a:srgbClr val="0070C0"/>
                </a:solidFill>
              </a:rPr>
              <a:t>LMLS_NL_SEM_LOGIC)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D8029D2-F465-4646-8B54-5B6027C4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1066800"/>
            <a:ext cx="7848600" cy="440848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87044" name="Slide Number Placeholder 4">
            <a:extLst>
              <a:ext uri="{FF2B5EF4-FFF2-40B4-BE49-F238E27FC236}">
                <a16:creationId xmlns:a16="http://schemas.microsoft.com/office/drawing/2014/main" id="{3112BA72-3D82-42FF-AAB9-39DA3D2526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30AE3F6F-81EA-4CDE-9CAB-2008A28AF904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>
                <a:lnSpc>
                  <a:spcPct val="80000"/>
                </a:lnSpc>
              </a:pPr>
              <a:t>39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5656BD-32ED-49C2-87A6-8AF41507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451" y="6036468"/>
            <a:ext cx="5421313" cy="651672"/>
          </a:xfrm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C00000"/>
                </a:solidFill>
              </a:rPr>
              <a:t>Courtesy:  </a:t>
            </a:r>
            <a:r>
              <a:rPr lang="en-US" sz="1400" b="1" dirty="0" err="1">
                <a:solidFill>
                  <a:srgbClr val="C00000"/>
                </a:solidFill>
              </a:rPr>
              <a:t>InternetSpeech</a:t>
            </a:r>
            <a:r>
              <a:rPr lang="en-US" sz="1400" b="1" dirty="0">
                <a:solidFill>
                  <a:srgbClr val="C00000"/>
                </a:solidFill>
              </a:rPr>
              <a:t>, Inc</a:t>
            </a:r>
          </a:p>
        </p:txBody>
      </p:sp>
      <p:pic>
        <p:nvPicPr>
          <p:cNvPr id="87046" name="Picture 2">
            <a:extLst>
              <a:ext uri="{FF2B5EF4-FFF2-40B4-BE49-F238E27FC236}">
                <a16:creationId xmlns:a16="http://schemas.microsoft.com/office/drawing/2014/main" id="{2FFC7E1F-75BE-440C-BC35-90F50804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86681"/>
            <a:ext cx="73914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3">
            <a:extLst>
              <a:ext uri="{FF2B5EF4-FFF2-40B4-BE49-F238E27FC236}">
                <a16:creationId xmlns:a16="http://schemas.microsoft.com/office/drawing/2014/main" id="{D7DC4EA7-4A8A-43B1-9CC3-D67A8F90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5350272"/>
            <a:ext cx="5934075" cy="68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Why Machine Learning?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Computers &amp; Internet have significantly changed our lives &amp; society.</a:t>
            </a:r>
          </a:p>
          <a:p>
            <a:pPr algn="just" eaLnBrk="1" hangingPunct="1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C00000"/>
                </a:solidFill>
              </a:rPr>
              <a:t>Programming is the KEY for this.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</a:rPr>
              <a:t> Hence </a:t>
            </a:r>
            <a:r>
              <a:rPr lang="en-US" altLang="en-US" sz="1800" dirty="0"/>
              <a:t>I</a:t>
            </a:r>
            <a:r>
              <a:rPr lang="en-US" sz="1800" dirty="0"/>
              <a:t>mproving &amp; automating “How to program”  is VERY important.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 ML addresses this VERY important part.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We do NOT have good algorithms to solve Data Driven problems, for example, Regression and Classification: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/>
              <a:t>Spam filtering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C00000"/>
                </a:solidFill>
              </a:rPr>
              <a:t>Detecting fraud transactions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/>
              <a:t>Reliable Speech Recognition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C00000"/>
                </a:solidFill>
              </a:rPr>
              <a:t>Auto-driving of vehicles, …..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ML can  successfully address  all these problems.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ML is also the key for Big Data as the data size and complexity is very large; automation is a MUST for this.</a:t>
            </a:r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03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C52F031-5816-4AFD-B98B-733841A59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0" y="442913"/>
            <a:ext cx="8172450" cy="74295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000" dirty="0"/>
              <a:t> </a:t>
            </a:r>
            <a:r>
              <a:rPr lang="en-US" sz="3200" b="1" dirty="0">
                <a:solidFill>
                  <a:srgbClr val="0070C0"/>
                </a:solidFill>
              </a:rPr>
              <a:t>LMLS_NL_SEM_LOGIC – Application 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403331-30DE-4660-8805-07342A1C3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95600" y="1082675"/>
            <a:ext cx="6286500" cy="348615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  <a:defRPr/>
            </a:pPr>
            <a:endParaRPr lang="en-US" altLang="en-US" sz="9600" b="1" dirty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endParaRPr lang="en-US" altLang="en-US" sz="3800" b="1" dirty="0">
              <a:solidFill>
                <a:srgbClr val="C0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 </a:t>
            </a:r>
            <a:endParaRPr lang="en-US" altLang="en-US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89092" name="Slide Number Placeholder 4">
            <a:extLst>
              <a:ext uri="{FF2B5EF4-FFF2-40B4-BE49-F238E27FC236}">
                <a16:creationId xmlns:a16="http://schemas.microsoft.com/office/drawing/2014/main" id="{D31CFE77-CDC4-4037-BEC9-6441AEE8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fld id="{9DCA7CCB-2E02-43BF-9D5C-827EB5F90ABD}" type="slidenum">
              <a:rPr lang="en-US" altLang="en-US" sz="1300">
                <a:solidFill>
                  <a:srgbClr val="FFFFFF"/>
                </a:solidFill>
                <a:latin typeface="Tw Cen MT" panose="020B0602020104020603" pitchFamily="34" charset="0"/>
              </a:rPr>
              <a:pPr>
                <a:lnSpc>
                  <a:spcPct val="70000"/>
                </a:lnSpc>
              </a:pPr>
              <a:t>40</a:t>
            </a:fld>
            <a:endParaRPr lang="en-US" altLang="en-US" sz="13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8BCC4E-84DE-4404-989A-B8EC3003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17826" y="5775326"/>
            <a:ext cx="5421313" cy="822326"/>
          </a:xfrm>
        </p:spPr>
        <p:txBody>
          <a:bodyPr/>
          <a:lstStyle/>
          <a:p>
            <a:pPr>
              <a:defRPr/>
            </a:pPr>
            <a:r>
              <a:rPr lang="en-US" sz="1200" b="1" dirty="0">
                <a:solidFill>
                  <a:srgbClr val="C00000"/>
                </a:solidFill>
              </a:rPr>
              <a:t>Courtesy:  </a:t>
            </a:r>
            <a:r>
              <a:rPr lang="en-US" sz="1200" b="1" dirty="0" err="1">
                <a:solidFill>
                  <a:srgbClr val="C00000"/>
                </a:solidFill>
              </a:rPr>
              <a:t>InternetSpeech</a:t>
            </a:r>
            <a:r>
              <a:rPr lang="en-US" sz="1200" b="1" dirty="0">
                <a:solidFill>
                  <a:srgbClr val="C00000"/>
                </a:solidFill>
              </a:rPr>
              <a:t>, Inc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Lifelong Machine Learning based Intelligent Bots      </a:t>
            </a:r>
          </a:p>
        </p:txBody>
      </p:sp>
      <p:pic>
        <p:nvPicPr>
          <p:cNvPr id="89094" name="Picture 2">
            <a:extLst>
              <a:ext uri="{FF2B5EF4-FFF2-40B4-BE49-F238E27FC236}">
                <a16:creationId xmlns:a16="http://schemas.microsoft.com/office/drawing/2014/main" id="{117F1BA3-2D0D-4F6E-AEDE-321C1012F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1" y="1749425"/>
            <a:ext cx="6977063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2392437-B07B-4432-ABFD-F756A7F68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dirty="0"/>
            </a:br>
            <a:r>
              <a:rPr lang="en-US" sz="3600" b="1" dirty="0">
                <a:solidFill>
                  <a:srgbClr val="0070C0"/>
                </a:solidFill>
              </a:rPr>
              <a:t>Inference Drawn by LMLS_NL_SEM_LOGIC</a:t>
            </a:r>
            <a:br>
              <a:rPr lang="en-US" sz="4000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6DE8905-8043-4369-9494-5073F719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1255713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rgbClr val="0070C0"/>
                </a:solidFill>
              </a:rPr>
              <a:t> On June 30, Sandy will be in San Francisco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rgbClr val="FF0000"/>
                </a:solidFill>
              </a:rPr>
              <a:t> Shelly will be in Australia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rgbClr val="0070C0"/>
                </a:solidFill>
              </a:rPr>
              <a:t> Bob will be in Indonesia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rgbClr val="FF0000"/>
                </a:solidFill>
              </a:rPr>
              <a:t> Ron will most possibly in Australia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rgbClr val="0070C0"/>
                </a:solidFill>
              </a:rPr>
              <a:t> The inference for the Ron is the most difficult one. But the conversation #3 in meeting 2, implies with some confidence that Ron has seen China enough</a:t>
            </a:r>
            <a:endParaRPr lang="en-US" altLang="en-US" sz="3000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91140" name="Slide Number Placeholder 4">
            <a:extLst>
              <a:ext uri="{FF2B5EF4-FFF2-40B4-BE49-F238E27FC236}">
                <a16:creationId xmlns:a16="http://schemas.microsoft.com/office/drawing/2014/main" id="{D11E53F4-605C-448C-98A6-5C6E612BF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339DC325-3CC7-451C-B93A-0E4790D77673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>
                <a:lnSpc>
                  <a:spcPct val="80000"/>
                </a:lnSpc>
              </a:pPr>
              <a:t>41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426AC-7321-4824-9DE2-D60BAD8E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Lifelong Machine Learning based Intelligent Bots     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952" y="419101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sz="3200" b="1" dirty="0">
                <a:solidFill>
                  <a:srgbClr val="2C61F6"/>
                </a:solidFill>
                <a:cs typeface="Times New Roman" charset="0"/>
              </a:rPr>
              <a:t>Software for Intelligent Systems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en-US" sz="1800" b="1" dirty="0">
                <a:solidFill>
                  <a:srgbClr val="002060"/>
                </a:solidFill>
              </a:rPr>
              <a:t>Industry Needs and growth</a:t>
            </a: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C00000"/>
                </a:solidFill>
              </a:rPr>
              <a:t> Many data driven applications need ML today</a:t>
            </a: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endParaRPr lang="en-US" altLang="en-US" sz="1800" b="1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en-US" sz="1800" b="1" dirty="0">
                <a:solidFill>
                  <a:srgbClr val="002060"/>
                </a:solidFill>
              </a:rPr>
              <a:t>So, software have Frontend, Backend, AI-ML-NLP, Big Data …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C00000"/>
                </a:solidFill>
              </a:rPr>
              <a:t> This trend will continue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en-US" sz="1800" b="1" dirty="0">
                <a:solidFill>
                  <a:srgbClr val="002060"/>
                </a:solidFill>
              </a:rPr>
              <a:t>Impact on S/w life cycle</a:t>
            </a:r>
          </a:p>
          <a:p>
            <a:pPr lvl="1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b="1" dirty="0">
                <a:solidFill>
                  <a:srgbClr val="002060"/>
                </a:solidFill>
              </a:rPr>
              <a:t>Req, dev, test etc.</a:t>
            </a:r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altLang="en-US" sz="1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  A great Opportunity for you to Grow and Shine!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B050"/>
                </a:solidFill>
              </a:rPr>
              <a:t> A great opportunity to help underdeveloped and developing nations; thus help minimize rich-poor gap and help prosperity!</a:t>
            </a: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2400" i="1" dirty="0">
                <a:solidFill>
                  <a:srgbClr val="0070C0"/>
                </a:solidFill>
              </a:rPr>
              <a:t>  </a:t>
            </a:r>
            <a:endParaRPr lang="en-US" sz="2400" b="1" i="1" dirty="0">
              <a:solidFill>
                <a:srgbClr val="0070C0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4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sz="3200" b="1" dirty="0">
                <a:solidFill>
                  <a:srgbClr val="2C61F6"/>
                </a:solidFill>
                <a:cs typeface="Times New Roman" charset="0"/>
              </a:rPr>
              <a:t>How AI -ML Relates to Your Future?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 You will be working on Software and Programming.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C00000"/>
                </a:solidFill>
              </a:rPr>
              <a:t> Many data driven applications need ML today.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1800" b="1" dirty="0"/>
              <a:t>With the rapid growth of Big Data / Data Science, applications needing ML is growing very rapidly!</a:t>
            </a:r>
            <a:endParaRPr lang="en-US" sz="1800" b="1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  Thus, ML will help you in the following ways: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Higher chance to get jobs more quickly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Higher salary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Broader range of industries and companies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Rapid Future growth, especially when you also take  S/W </a:t>
            </a:r>
            <a:r>
              <a:rPr lang="en-US" sz="1800" b="1" dirty="0" err="1">
                <a:solidFill>
                  <a:srgbClr val="C00000"/>
                </a:solidFill>
              </a:rPr>
              <a:t>Engg</a:t>
            </a:r>
            <a:r>
              <a:rPr lang="en-US" sz="1800" b="1" dirty="0">
                <a:solidFill>
                  <a:srgbClr val="C00000"/>
                </a:solidFill>
              </a:rPr>
              <a:t>., WAP, WAA, EA,..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Enable yourself to become an entrepreneur &amp; innovator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i="1" dirty="0"/>
              <a:t>ML, Big Data, AI &amp; Natural Language Processing are hot areas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2400" i="1" dirty="0">
                <a:solidFill>
                  <a:srgbClr val="0070C0"/>
                </a:solidFill>
              </a:rPr>
              <a:t>  </a:t>
            </a:r>
            <a:r>
              <a:rPr lang="en-US" sz="2400" b="1" i="1" dirty="0">
                <a:solidFill>
                  <a:srgbClr val="0070C0"/>
                </a:solidFill>
              </a:rPr>
              <a:t>“A breakthrough in machine learning would be worth ten </a:t>
            </a:r>
            <a:r>
              <a:rPr lang="en-US" sz="2400" b="1" i="1" dirty="0" err="1">
                <a:solidFill>
                  <a:srgbClr val="0070C0"/>
                </a:solidFill>
              </a:rPr>
              <a:t>Microsofts</a:t>
            </a:r>
            <a:r>
              <a:rPr lang="en-US" sz="2400" b="1" i="1" dirty="0">
                <a:solidFill>
                  <a:srgbClr val="0070C0"/>
                </a:solidFill>
              </a:rPr>
              <a:t>” (Bill Gates, Microsoft)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6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990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/>
              <a:t> 	      </a:t>
            </a:r>
            <a:br>
              <a:rPr lang="en-US" sz="4000" b="1" dirty="0"/>
            </a:br>
            <a:r>
              <a:rPr lang="en-US" sz="2800" b="1" dirty="0"/>
              <a:t>References / Further Reading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763000" cy="4648200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  <a:defRPr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[1]  E. Khan,</a:t>
            </a:r>
            <a:r>
              <a:rPr lang="en-US" sz="1000" b="1" dirty="0"/>
              <a:t> “Lifelong Machine Learning with Logic, Semantics and Natural Language Processing”, </a:t>
            </a:r>
            <a:r>
              <a:rPr lang="en-US" sz="1000" dirty="0"/>
              <a:t>International Conference on Artificial Intelligence (ICAI 2019)</a:t>
            </a:r>
            <a:r>
              <a:rPr lang="en-US" sz="1000" b="1" dirty="0"/>
              <a:t>, </a:t>
            </a:r>
            <a:r>
              <a:rPr lang="en-US" sz="1000" dirty="0"/>
              <a:t>July 29 -Aug 1, Las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Vegas, USA. </a:t>
            </a:r>
          </a:p>
          <a:p>
            <a:pPr lvl="0">
              <a:buNone/>
              <a:defRPr/>
            </a:pPr>
            <a:r>
              <a:rPr lang="en-US" sz="1000" dirty="0"/>
              <a:t>[2] E. Khan, “</a:t>
            </a:r>
            <a:r>
              <a:rPr lang="en-US" sz="1000" b="1" i="1" dirty="0"/>
              <a:t>N</a:t>
            </a:r>
            <a:r>
              <a:rPr lang="en-US" sz="1000" b="1" dirty="0"/>
              <a:t>atural Language Processing: Key for Next Generation Big Data and Data Science” Plenary talk</a:t>
            </a:r>
            <a:r>
              <a:rPr lang="en-US" sz="1000" dirty="0"/>
              <a:t> </a:t>
            </a:r>
            <a:r>
              <a:rPr lang="en-US" sz="1000" i="1" dirty="0"/>
              <a:t>at   15th International Conference on Applied Computer and Applied Computational Science, March 18-20, 2016</a:t>
            </a:r>
            <a:r>
              <a:rPr lang="en-US" sz="1000" b="1" i="1" dirty="0"/>
              <a:t>          </a:t>
            </a:r>
            <a:r>
              <a:rPr lang="en-US" sz="1000" b="1" u="sng" dirty="0">
                <a:hlinkClick r:id="rId3"/>
              </a:rPr>
              <a:t>http://www.wseas.org/wseas/cms.action?id=12693</a:t>
            </a:r>
            <a:endParaRPr lang="en-US" sz="1000" dirty="0"/>
          </a:p>
          <a:p>
            <a:pPr lvl="0">
              <a:buNone/>
              <a:defRPr/>
            </a:pPr>
            <a:r>
              <a:rPr lang="en-US" sz="1000" dirty="0"/>
              <a:t>[3] E. Khan, "</a:t>
            </a:r>
            <a:r>
              <a:rPr lang="en-US" sz="1000" b="1" dirty="0"/>
              <a:t>Next generation web - intelligent search, question answering, summarization and more", </a:t>
            </a:r>
            <a:r>
              <a:rPr lang="en-US" sz="1000" dirty="0"/>
              <a:t>INTERNATIONAL JOURNAL of COMPUTERS AND COMMUNICATIONS, (NAUN &amp; UNIVERSITY PRESS), Vol. 9,  June 2015.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[4] E. Khan, "</a:t>
            </a:r>
            <a:r>
              <a:rPr lang="en-US" sz="1000" b="1" dirty="0"/>
              <a:t> Intelligent Internet: Natural Language and Question &amp; Answer based  Interaction</a:t>
            </a:r>
            <a:r>
              <a:rPr lang="en-US" sz="1000" dirty="0"/>
              <a:t>”, INTERNATIONAL JOURNAL of COMPUTERS AND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        COMMUNICATIONS, (NAUN &amp; UNIVERSITY PRESS) Oct. 2013. </a:t>
            </a:r>
          </a:p>
          <a:p>
            <a:pPr lvl="0">
              <a:buNone/>
              <a:defRPr/>
            </a:pPr>
            <a:r>
              <a:rPr lang="en-US" sz="1000" dirty="0"/>
              <a:t>[5] E. Khan, "</a:t>
            </a:r>
            <a:r>
              <a:rPr lang="en-US" sz="1000" b="1" dirty="0"/>
              <a:t>Natural Language Processing, Big Data, Bioinformatics and  Biology”, </a:t>
            </a:r>
            <a:r>
              <a:rPr lang="en-US" sz="1000" dirty="0"/>
              <a:t>INTERNATIONAL JOURNAL OF BIOLOGY AND BIOMEDICAL ENGINEERING (NAUN &amp; UNIVERSITY PRESS), June 2014.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[6]</a:t>
            </a:r>
            <a:r>
              <a:rPr lang="en-US" sz="1000" b="1" dirty="0"/>
              <a:t> </a:t>
            </a:r>
            <a:r>
              <a:rPr lang="en-US" sz="1000" dirty="0"/>
              <a:t>C. Eaton et al, “</a:t>
            </a:r>
            <a:r>
              <a:rPr lang="en-US" sz="1000" b="1" dirty="0"/>
              <a:t>Understanding Big Data: Analytics for enterprise class  </a:t>
            </a:r>
            <a:r>
              <a:rPr lang="en-US" sz="1000" b="1" dirty="0" err="1"/>
              <a:t>Hadoop</a:t>
            </a:r>
            <a:r>
              <a:rPr lang="en-US" sz="1000" b="1" dirty="0"/>
              <a:t> and  Streaming Data</a:t>
            </a:r>
            <a:r>
              <a:rPr lang="en-US" sz="1000" dirty="0"/>
              <a:t>”,    </a:t>
            </a:r>
            <a:r>
              <a:rPr lang="en-US" sz="1000" u="sng" dirty="0">
                <a:hlinkClick r:id="rId4"/>
              </a:rPr>
              <a:t>http://public.dhe.ibm.com/common/ssi/ecm/en/iml14296usen/IML14296USEN.PDF</a:t>
            </a:r>
            <a:endParaRPr lang="en-US" sz="1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 [7] P. Ryan et al, “</a:t>
            </a:r>
            <a:r>
              <a:rPr lang="en-US" sz="1000" b="1" dirty="0"/>
              <a:t>The Problem of Analyzing  Unstructured Data</a:t>
            </a:r>
            <a:r>
              <a:rPr lang="en-US" sz="1000" dirty="0"/>
              <a:t>”, Grant </a:t>
            </a:r>
            <a:r>
              <a:rPr lang="en-US" sz="1000" dirty="0" err="1"/>
              <a:t>Thoronton</a:t>
            </a:r>
            <a:r>
              <a:rPr lang="en-US" sz="1000" dirty="0"/>
              <a:t>, 2009,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u="sng" dirty="0">
                <a:hlinkClick r:id="rId5"/>
              </a:rPr>
              <a:t> http://www.grantthornton.ie/db/Attachments/Publications/Forensic_&amp;_inve/Grant%20Thornton%20-The%20problem%20of%20analysing%20unstructured%20data.pdf</a:t>
            </a:r>
            <a:endParaRPr lang="en-US" sz="1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[8] E. Khan, "</a:t>
            </a:r>
            <a:r>
              <a:rPr lang="en-US" sz="1000" b="1" dirty="0"/>
              <a:t>Processing Big Data with Natural Semantics and Natural</a:t>
            </a:r>
            <a:r>
              <a:rPr lang="en-US" sz="1000" dirty="0"/>
              <a:t>  </a:t>
            </a:r>
            <a:r>
              <a:rPr lang="en-US" sz="1000" b="1" dirty="0"/>
              <a:t>Language Understanding using Brain-Like Approach”,</a:t>
            </a:r>
            <a:r>
              <a:rPr lang="en-US" sz="1000" dirty="0"/>
              <a:t> INTERNATIONAL JOURNAL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      of COMPUTERS AND COMMUNICATIONS, (NAUN &amp; UNIVERSITY PRESS) January 2014.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[9] E. Khan,: </a:t>
            </a:r>
            <a:r>
              <a:rPr lang="en-US" sz="1000" b="1" dirty="0"/>
              <a:t>Natural Language Understanding Using Brain-Like Approach:</a:t>
            </a:r>
            <a:r>
              <a:rPr lang="en-US" sz="1000" dirty="0"/>
              <a:t> </a:t>
            </a:r>
            <a:r>
              <a:rPr lang="en-US" sz="1000" b="1" dirty="0"/>
              <a:t> Word Objects and Word Semantics Based Approaches help Sentence Level </a:t>
            </a:r>
            <a:endParaRPr lang="en-US" sz="1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b="1" dirty="0"/>
              <a:t>        Understanding</a:t>
            </a:r>
            <a:r>
              <a:rPr lang="en-US" sz="1000" dirty="0"/>
              <a:t>,  US Patent filed on July, 2011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 [10] Khan, E., (2011): </a:t>
            </a:r>
            <a:r>
              <a:rPr lang="en-US" sz="1000" b="1" dirty="0"/>
              <a:t>Internet For Everyone: Reshaping the Global Economy by Bridging the  Digital Divide” published in  Aug, 2011; 978-1-4620-     4251-7 (SC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b="1" dirty="0"/>
              <a:t>          ISBN)</a:t>
            </a:r>
          </a:p>
          <a:p>
            <a:pPr marL="0" indent="0">
              <a:buNone/>
            </a:pPr>
            <a:r>
              <a:rPr lang="en-US" sz="1000" dirty="0"/>
              <a:t> [11] E. Khan </a:t>
            </a:r>
            <a:r>
              <a:rPr lang="en-US" sz="1000" dirty="0" err="1"/>
              <a:t>etal</a:t>
            </a:r>
            <a:r>
              <a:rPr lang="en-US" sz="1000" dirty="0"/>
              <a:t>, “</a:t>
            </a:r>
            <a:r>
              <a:rPr lang="en-US" sz="1000" b="1" dirty="0"/>
              <a:t>Intelligent Agent Based Mapping of Software Requirement Specification to Design Model”, </a:t>
            </a:r>
            <a:r>
              <a:rPr lang="en-US" sz="1000" b="1" i="1" dirty="0"/>
              <a:t>Journal of Software Engineering and Applications</a:t>
            </a:r>
            <a:r>
              <a:rPr lang="en-US" sz="1000" b="1" dirty="0"/>
              <a:t>, 2013, 6, 630-637  </a:t>
            </a:r>
          </a:p>
          <a:p>
            <a:pPr marL="0" indent="0">
              <a:buNone/>
            </a:pPr>
            <a:r>
              <a:rPr lang="en-US" sz="1000" b="1" dirty="0"/>
              <a:t>         </a:t>
            </a:r>
            <a:r>
              <a:rPr lang="en-US" sz="1000" dirty="0"/>
              <a:t>Published Online December 2013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400" dirty="0"/>
              <a:t> </a:t>
            </a:r>
            <a:endParaRPr lang="en-US" sz="1400" b="1" dirty="0">
              <a:solidFill>
                <a:srgbClr val="000099"/>
              </a:solidFill>
              <a:latin typeface="+mj-lt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sz="1400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sz="1400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113D24C-B655-463A-B419-252B7E7961D6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44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408891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Applications  - 1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Many application areas - Software Engineering, Internet, Healthcare, Financing, Engineering, Automotive Industry, Physics, Biology, Bioinformatics, Meteorology, Economics, Education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,……</a:t>
            </a:r>
            <a:endParaRPr lang="en-US" alt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1800" dirty="0"/>
              <a:t> </a:t>
            </a: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1800" dirty="0"/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1800" dirty="0"/>
              <a:t> </a:t>
            </a: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3147269"/>
            <a:ext cx="7239000" cy="2493236"/>
          </a:xfrm>
        </p:spPr>
        <p:txBody>
          <a:bodyPr/>
          <a:lstStyle/>
          <a:p>
            <a:pPr algn="just"/>
            <a:r>
              <a:rPr lang="en-US" sz="2800" i="1" dirty="0">
                <a:solidFill>
                  <a:srgbClr val="002060"/>
                </a:solidFill>
              </a:rPr>
              <a:t>Macy's Inc. and real-time pricing</a:t>
            </a:r>
            <a:r>
              <a:rPr lang="en-US" sz="2800" dirty="0">
                <a:solidFill>
                  <a:srgbClr val="002060"/>
                </a:solidFill>
              </a:rPr>
              <a:t>. The retailer adjusts pricing in near-real time for 73 million (!) items, based on demand and inventory, using technology from SAS Institute.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Applications  - 2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0"/>
            <a:ext cx="75438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marL="0" lvl="1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/>
              <a:t>Self driving Cars</a:t>
            </a:r>
          </a:p>
          <a:p>
            <a:pPr marL="400050" lvl="2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Many sensors and many data.</a:t>
            </a:r>
          </a:p>
          <a:p>
            <a:pPr marL="400050" lvl="2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Traditional  Algorithm does  / can NOT solve the problem.</a:t>
            </a:r>
          </a:p>
          <a:p>
            <a:pPr marL="400050" lvl="2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 ML approach Appropriately process the real-time data from sensors and make decisions as appropriate.</a:t>
            </a:r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2400" b="1" dirty="0">
                <a:solidFill>
                  <a:srgbClr val="4C3F81"/>
                </a:solidFill>
                <a:hlinkClick r:id="rId4"/>
              </a:rPr>
              <a:t>Google Self Driving Car  -</a:t>
            </a:r>
            <a:endParaRPr lang="en-US" sz="2400" b="1" dirty="0">
              <a:solidFill>
                <a:srgbClr val="4C3F8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9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467600" cy="990600"/>
          </a:xfrm>
        </p:spPr>
        <p:txBody>
          <a:bodyPr/>
          <a:lstStyle/>
          <a:p>
            <a:r>
              <a:rPr lang="en-US" altLang="en-US" sz="4000" b="1"/>
              <a:t>              </a:t>
            </a:r>
            <a:r>
              <a:rPr lang="en-US" altLang="en-US" sz="4000" b="1">
                <a:solidFill>
                  <a:srgbClr val="000099"/>
                </a:solidFill>
              </a:rPr>
              <a:t>What Is Big Data?</a:t>
            </a:r>
            <a:endParaRPr lang="en-US" altLang="en-US" sz="40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</a:pP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The amount of data  has been exploding FAST!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2 </a:t>
            </a:r>
            <a:r>
              <a:rPr lang="en-US" altLang="en-US" b="1" dirty="0" err="1">
                <a:solidFill>
                  <a:srgbClr val="0070C0"/>
                </a:solidFill>
              </a:rPr>
              <a:t>Exa</a:t>
            </a:r>
            <a:r>
              <a:rPr lang="en-US" altLang="en-US" b="1" dirty="0">
                <a:solidFill>
                  <a:srgbClr val="0070C0"/>
                </a:solidFill>
              </a:rPr>
              <a:t> Bytes (10</a:t>
            </a:r>
            <a:r>
              <a:rPr lang="en-US" altLang="en-US" b="1" baseline="30000" dirty="0">
                <a:solidFill>
                  <a:srgbClr val="0070C0"/>
                </a:solidFill>
              </a:rPr>
              <a:t>18</a:t>
            </a:r>
            <a:r>
              <a:rPr lang="en-US" altLang="en-US" b="1" dirty="0">
                <a:solidFill>
                  <a:srgbClr val="0070C0"/>
                </a:solidFill>
              </a:rPr>
              <a:t>) per day!</a:t>
            </a:r>
          </a:p>
          <a:p>
            <a:pPr>
              <a:buClr>
                <a:srgbClr val="000099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r>
              <a:rPr lang="en-US" altLang="en-US" b="1" dirty="0">
                <a:solidFill>
                  <a:srgbClr val="FF0000"/>
                </a:solidFill>
              </a:rPr>
              <a:t>This Large data set is called Big Data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FF0066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providing both challenges and opportunities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AB6C1C1-4092-42FD-A5CC-40A674B7E80F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4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467600" cy="990600"/>
          </a:xfrm>
        </p:spPr>
        <p:txBody>
          <a:bodyPr/>
          <a:lstStyle/>
          <a:p>
            <a:r>
              <a:rPr lang="en-US" altLang="en-US" sz="4000" b="1"/>
              <a:t>     </a:t>
            </a:r>
            <a:r>
              <a:rPr lang="en-US" altLang="en-US" sz="4000" b="1">
                <a:solidFill>
                  <a:srgbClr val="000099"/>
                </a:solidFill>
              </a:rPr>
              <a:t>Key Problems With Big Data</a:t>
            </a:r>
            <a:endParaRPr lang="en-US" altLang="en-US" sz="4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000099"/>
              </a:buClr>
            </a:pPr>
            <a:r>
              <a:rPr lang="en-US" altLang="en-US" b="1">
                <a:solidFill>
                  <a:srgbClr val="000099"/>
                </a:solidFill>
              </a:rPr>
              <a:t>Searching, Transferring, Sharing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5050"/>
                </a:solidFill>
              </a:rPr>
              <a:t>Analyzing, Processing, Viewing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000099"/>
                </a:solidFill>
              </a:rPr>
              <a:t>Deriving Meaning / Semantics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</a:rPr>
              <a:t>Summarization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000099"/>
                </a:solidFill>
              </a:rPr>
              <a:t>Discovering Knowledge 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5050"/>
                </a:solidFill>
              </a:rPr>
              <a:t>Drawing Inference, Making Predictions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0070C0"/>
                </a:solidFill>
              </a:rPr>
              <a:t>More (including mining)</a:t>
            </a: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1053BE5-746A-433F-893D-FB1E6FD48555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1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467600" cy="990600"/>
          </a:xfrm>
        </p:spPr>
        <p:txBody>
          <a:bodyPr/>
          <a:lstStyle/>
          <a:p>
            <a:r>
              <a:rPr lang="en-US" altLang="en-US" sz="4000" b="1"/>
              <a:t>                </a:t>
            </a:r>
            <a:r>
              <a:rPr lang="en-US" altLang="en-US" sz="4000" b="1">
                <a:solidFill>
                  <a:srgbClr val="000099"/>
                </a:solidFill>
              </a:rPr>
              <a:t>Big Data Types</a:t>
            </a:r>
            <a:endParaRPr lang="en-US" altLang="en-US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dirty="0"/>
          </a:p>
          <a:p>
            <a:pPr>
              <a:buClr>
                <a:srgbClr val="FF0066"/>
              </a:buClr>
              <a:defRPr/>
            </a:pPr>
            <a:r>
              <a:rPr lang="en-US" b="1" dirty="0">
                <a:solidFill>
                  <a:srgbClr val="FF0000"/>
                </a:solidFill>
              </a:rPr>
              <a:t>Unstructured 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Texts on the Internet or other sources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Video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Images 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Sound</a:t>
            </a:r>
          </a:p>
          <a:p>
            <a:pPr>
              <a:buClr>
                <a:srgbClr val="FF0066"/>
              </a:buClr>
              <a:defRPr/>
            </a:pPr>
            <a:r>
              <a:rPr lang="en-US" b="1" dirty="0">
                <a:solidFill>
                  <a:srgbClr val="FF0000"/>
                </a:solidFill>
              </a:rPr>
              <a:t>Structured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Data in a Database</a:t>
            </a:r>
            <a:endParaRPr lang="en-US" b="1" dirty="0">
              <a:solidFill>
                <a:srgbClr val="FF0000"/>
              </a:solidFill>
            </a:endParaRPr>
          </a:p>
          <a:p>
            <a:pPr marL="342900" lvl="1" indent="-342900">
              <a:buClr>
                <a:srgbClr val="FF0066"/>
              </a:buClr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3200" b="1" i="1" dirty="0">
                <a:solidFill>
                  <a:srgbClr val="0070C0"/>
                </a:solidFill>
              </a:rPr>
              <a:t>Unstructured Data Dominates with Wide Margin!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Clr>
                <a:srgbClr val="FF0066"/>
              </a:buClr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Clr>
                <a:srgbClr val="FF0066"/>
              </a:buClr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>
              <a:buClr>
                <a:srgbClr val="000099"/>
              </a:buClr>
              <a:defRPr/>
            </a:pP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EA2FFBF-0D0E-42D2-A8B2-E41BC4809216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6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4420</Words>
  <Application>Microsoft Office PowerPoint</Application>
  <PresentationFormat>Widescreen</PresentationFormat>
  <Paragraphs>689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Monotype Sorts</vt:lpstr>
      <vt:lpstr>Tahoma</vt:lpstr>
      <vt:lpstr>Times New Roman</vt:lpstr>
      <vt:lpstr>Tw Cen MT</vt:lpstr>
      <vt:lpstr>Wingdings</vt:lpstr>
      <vt:lpstr>Office Theme</vt:lpstr>
      <vt:lpstr>AI, Machine Learning, Big Data, Algorithms &amp; Intelligent Systems </vt:lpstr>
      <vt:lpstr>PowerPoint Presentation</vt:lpstr>
      <vt:lpstr>What is Machine Learning</vt:lpstr>
      <vt:lpstr>Why Machine Learning?</vt:lpstr>
      <vt:lpstr>Applications  - 1</vt:lpstr>
      <vt:lpstr>Applications  - 2</vt:lpstr>
      <vt:lpstr>              What Is Big Data?</vt:lpstr>
      <vt:lpstr>     Key Problems With Big Data</vt:lpstr>
      <vt:lpstr>                Big Data Types</vt:lpstr>
      <vt:lpstr>Issues Dealing with Unstructured Data </vt:lpstr>
      <vt:lpstr>Issues Dealing with Unstructured Data </vt:lpstr>
      <vt:lpstr>    Big Data – Key Ingredients</vt:lpstr>
      <vt:lpstr>Some Future Applications – Intelligent Internet, Intelligent Search, Question Answering, Summarization,…</vt:lpstr>
      <vt:lpstr>       The Progression of the Internet </vt:lpstr>
      <vt:lpstr> What’s Next?</vt:lpstr>
      <vt:lpstr> What’s Next?</vt:lpstr>
      <vt:lpstr> What’s Next?</vt:lpstr>
      <vt:lpstr> The Next Generation Internet: Intelligent Internet (IINT) </vt:lpstr>
      <vt:lpstr> Intelligent Internet (IINT): Architecture </vt:lpstr>
      <vt:lpstr> Intelligent Internet (IINT): Key Algorithms </vt:lpstr>
      <vt:lpstr> Intelligent Internet (IINT): Key Algorithms </vt:lpstr>
      <vt:lpstr> Some Applications -  Search  </vt:lpstr>
      <vt:lpstr> DEMO on Intelligent Search  </vt:lpstr>
      <vt:lpstr>                                                      Courtesy: InternetSpeech, Inc</vt:lpstr>
      <vt:lpstr> </vt:lpstr>
      <vt:lpstr>  ASR, NLP, ML, Conversational AI and Internet                   </vt:lpstr>
      <vt:lpstr>Conversational AI –  Some Examples                  </vt:lpstr>
      <vt:lpstr>   Conversational AI Market &amp; Opportunities     </vt:lpstr>
      <vt:lpstr>  Conversational AI Example Architecture                </vt:lpstr>
      <vt:lpstr>Much More Complex Approach Needed for  NLP</vt:lpstr>
      <vt:lpstr>              Example with Existing                   Methods for  Semantics </vt:lpstr>
      <vt:lpstr>       SEBLA and its Key Concepts </vt:lpstr>
      <vt:lpstr> </vt:lpstr>
      <vt:lpstr>Existing ML &amp; Its Limitations</vt:lpstr>
      <vt:lpstr>Achieving Human Like Intelligence</vt:lpstr>
      <vt:lpstr>Human-Like Intelligent Robots/Softbots </vt:lpstr>
      <vt:lpstr>Lifelong Machine Learning  - 1</vt:lpstr>
      <vt:lpstr>Lifelong Machine Learning - 2</vt:lpstr>
      <vt:lpstr> LML System using Natural Language,     Semantics &amp; Logic (LMLS_NL_SEM_LOGIC)</vt:lpstr>
      <vt:lpstr> LMLS_NL_SEM_LOGIC – Application Example</vt:lpstr>
      <vt:lpstr> Inference Drawn by LMLS_NL_SEM_LOGIC </vt:lpstr>
      <vt:lpstr>Software for Intelligent Systems</vt:lpstr>
      <vt:lpstr>How AI -ML Relates to Your Future?</vt:lpstr>
      <vt:lpstr>         References / Further 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Algorithms</dc:title>
  <dc:creator>Emdad Khan</dc:creator>
  <cp:lastModifiedBy>Emdad</cp:lastModifiedBy>
  <cp:revision>75</cp:revision>
  <dcterms:created xsi:type="dcterms:W3CDTF">2015-11-10T15:03:12Z</dcterms:created>
  <dcterms:modified xsi:type="dcterms:W3CDTF">2022-04-17T20:43:48Z</dcterms:modified>
</cp:coreProperties>
</file>