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9"/>
  </p:notesMasterIdLst>
  <p:sldIdLst>
    <p:sldId id="277" r:id="rId2"/>
    <p:sldId id="276" r:id="rId3"/>
    <p:sldId id="267" r:id="rId4"/>
    <p:sldId id="257" r:id="rId5"/>
    <p:sldId id="268" r:id="rId6"/>
    <p:sldId id="266" r:id="rId7"/>
    <p:sldId id="258" r:id="rId8"/>
    <p:sldId id="259" r:id="rId9"/>
    <p:sldId id="260" r:id="rId10"/>
    <p:sldId id="261" r:id="rId11"/>
    <p:sldId id="262" r:id="rId12"/>
    <p:sldId id="263" r:id="rId13"/>
    <p:sldId id="256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485" autoAdjust="0"/>
  </p:normalViewPr>
  <p:slideViewPr>
    <p:cSldViewPr snapToGrid="0" snapToObjects="1">
      <p:cViewPr varScale="1">
        <p:scale>
          <a:sx n="87" d="100"/>
          <a:sy n="87" d="100"/>
        </p:scale>
        <p:origin x="-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EE3CE-3AFE-604F-91F2-8945FBEEDADE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D8993-1220-1945-A062-EE713136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6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8993-1220-1945-A062-EE71313656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60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8993-1220-1945-A062-EE71313656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17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8993-1220-1945-A062-EE71313656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17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8993-1220-1945-A062-EE71313656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17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the perspective of Ayurveda, the human body and all of its functions are governed by these subtle </a:t>
            </a:r>
            <a:r>
              <a:rPr lang="en-US" baseline="0" dirty="0" smtClean="0"/>
              <a:t>types of energy or functioning principles. They create our mind-body type.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8993-1220-1945-A062-EE71313656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17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C36C-7CA3-BB46-B40C-A4BAE7F1A2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7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8993-1220-1945-A062-EE71313656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8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The three Doshas govern and are seen in the different times of day, in the seasons of the year: as well as in our individual physiologies.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Aligning the rhythms of individual life to the rhythms of nature is beneficial for all aspects of mental and physical health.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For example, following the Ayurvedic daily routine of rising before 6:00 am, Vāta time, brings with it the qualities of Vāta—lightness, freshness, alertness, and quickness.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Sleep is aided by going to bed before 10:00 pm, Kapha time, taking advantage of the heavier, settling influence of Kapha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8993-1220-1945-A062-EE71313656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11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8993-1220-1945-A062-EE71313656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78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 smtClean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8993-1220-1945-A062-EE71313656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8993-1220-1945-A062-EE71313656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17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8993-1220-1945-A062-EE71313656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1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8/19/22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8/19/22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8/19/22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8/19/22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D1D110F-3F4E-48D9-B8AA-5D0E825AFDBA}" type="datetime1">
              <a:rPr lang="en-US" smtClean="0"/>
              <a:pPr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2331" y="1596869"/>
            <a:ext cx="7136689" cy="32916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400" dirty="0" smtClean="0">
                <a:solidFill>
                  <a:srgbClr val="344E6D"/>
                </a:solidFill>
              </a:rPr>
              <a:t>A Very Brief Overview </a:t>
            </a:r>
          </a:p>
          <a:p>
            <a:pPr algn="ctr">
              <a:lnSpc>
                <a:spcPct val="130000"/>
              </a:lnSpc>
            </a:pPr>
            <a:r>
              <a:rPr lang="en-US" sz="5400" dirty="0" smtClean="0">
                <a:solidFill>
                  <a:srgbClr val="344E6D"/>
                </a:solidFill>
              </a:rPr>
              <a:t>of</a:t>
            </a:r>
          </a:p>
          <a:p>
            <a:pPr algn="ctr">
              <a:lnSpc>
                <a:spcPct val="130000"/>
              </a:lnSpc>
            </a:pPr>
            <a:r>
              <a:rPr lang="en-US" sz="5400" dirty="0" smtClean="0">
                <a:solidFill>
                  <a:srgbClr val="344E6D"/>
                </a:solidFill>
              </a:rPr>
              <a:t>Maharishi </a:t>
            </a:r>
            <a:r>
              <a:rPr lang="en-US" sz="5400" dirty="0">
                <a:solidFill>
                  <a:srgbClr val="344E6D"/>
                </a:solidFill>
              </a:rPr>
              <a:t>AyurVeda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6994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74005" y="0"/>
            <a:ext cx="4718807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09" y="0"/>
            <a:ext cx="3065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3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1306" y="393700"/>
            <a:ext cx="4737100" cy="6057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06" y="0"/>
            <a:ext cx="3065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1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46998" y="0"/>
            <a:ext cx="4710165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06" y="0"/>
            <a:ext cx="3065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5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214" y="367188"/>
            <a:ext cx="8400010" cy="6349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Positive 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behaviors that enhance health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,</a:t>
            </a:r>
          </a:p>
          <a:p>
            <a:pPr algn="ctr">
              <a:lnSpc>
                <a:spcPct val="130000"/>
              </a:lnSpc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happiness 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and longevity</a:t>
            </a:r>
            <a:endParaRPr lang="en-US" sz="28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780108"/>
          </a:xfrm>
        </p:spPr>
        <p:txBody>
          <a:bodyPr/>
          <a:lstStyle/>
          <a:p>
            <a:r>
              <a:rPr lang="en-US" sz="6000" dirty="0" smtClean="0">
                <a:solidFill>
                  <a:srgbClr val="344E6D"/>
                </a:solidFill>
              </a:rPr>
              <a:t>Maharishi AyurVeda</a:t>
            </a:r>
            <a:endParaRPr lang="en-US" sz="6000" dirty="0">
              <a:solidFill>
                <a:srgbClr val="344E6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22998"/>
            <a:ext cx="6400800" cy="1219200"/>
          </a:xfrm>
        </p:spPr>
        <p:txBody>
          <a:bodyPr>
            <a:normAutofit fontScale="70000" lnSpcReduction="20000"/>
          </a:bodyPr>
          <a:lstStyle/>
          <a:p>
            <a:r>
              <a:rPr lang="en-US" sz="6000" u="sng" dirty="0" smtClean="0"/>
              <a:t>Behavioral </a:t>
            </a:r>
            <a:r>
              <a:rPr lang="en-US" sz="6000" u="sng" dirty="0" err="1" smtClean="0"/>
              <a:t>Rasanyanas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3871286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214" y="367188"/>
            <a:ext cx="8400010" cy="6349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91419"/>
            <a:ext cx="7772400" cy="1780108"/>
          </a:xfrm>
        </p:spPr>
        <p:txBody>
          <a:bodyPr/>
          <a:lstStyle/>
          <a:p>
            <a:r>
              <a:rPr lang="en-US" sz="6000" dirty="0" smtClean="0">
                <a:solidFill>
                  <a:srgbClr val="344E6D"/>
                </a:solidFill>
              </a:rPr>
              <a:t>Maharishi AyurVeda</a:t>
            </a:r>
            <a:endParaRPr lang="en-US" sz="6000" dirty="0">
              <a:solidFill>
                <a:srgbClr val="344E6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13398"/>
            <a:ext cx="6400800" cy="1219200"/>
          </a:xfrm>
        </p:spPr>
        <p:txBody>
          <a:bodyPr>
            <a:normAutofit fontScale="70000" lnSpcReduction="20000"/>
          </a:bodyPr>
          <a:lstStyle/>
          <a:p>
            <a:r>
              <a:rPr lang="en-US" sz="6000" u="sng" dirty="0" smtClean="0"/>
              <a:t>Behavioral </a:t>
            </a:r>
            <a:r>
              <a:rPr lang="en-US" sz="6000" u="sng" dirty="0" err="1" smtClean="0"/>
              <a:t>Rasanyanas</a:t>
            </a:r>
            <a:endParaRPr lang="en-US" sz="6000" u="sng" dirty="0"/>
          </a:p>
        </p:txBody>
      </p:sp>
      <p:sp>
        <p:nvSpPr>
          <p:cNvPr id="4" name="Rectangle 3"/>
          <p:cNvSpPr/>
          <p:nvPr/>
        </p:nvSpPr>
        <p:spPr>
          <a:xfrm>
            <a:off x="1031176" y="2957623"/>
            <a:ext cx="7086600" cy="3472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1. Maintain </a:t>
            </a:r>
            <a:r>
              <a:rPr lang="en-US" sz="2000" dirty="0">
                <a:solidFill>
                  <a:srgbClr val="244A58"/>
                </a:solidFill>
                <a:latin typeface="+mj-lt"/>
              </a:rPr>
              <a:t>a positive, calm outlook</a:t>
            </a: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sz="2000" dirty="0">
              <a:solidFill>
                <a:srgbClr val="244A58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244A58"/>
                </a:solidFill>
                <a:latin typeface="+mj-lt"/>
              </a:rPr>
              <a:t>2. Practice cleanliness of all kinds. </a:t>
            </a:r>
          </a:p>
          <a:p>
            <a:pPr>
              <a:lnSpc>
                <a:spcPct val="110000"/>
              </a:lnSpc>
            </a:pPr>
            <a:endParaRPr lang="en-US" sz="2000" dirty="0">
              <a:solidFill>
                <a:srgbClr val="244A58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244A58"/>
                </a:solidFill>
                <a:latin typeface="+mj-lt"/>
              </a:rPr>
              <a:t>3. Be charitable with your time, your attention, your actions, and your finances</a:t>
            </a: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2000" dirty="0">
              <a:solidFill>
                <a:srgbClr val="244A58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244A58"/>
                </a:solidFill>
                <a:latin typeface="+mj-lt"/>
              </a:rPr>
              <a:t>4. Follow the precepts of your religious or spiritual beliefs. Meditate regularly. Be devoted to knowledge and developing higher states of consciousness. </a:t>
            </a:r>
          </a:p>
        </p:txBody>
      </p:sp>
    </p:spTree>
    <p:extLst>
      <p:ext uri="{BB962C8B-B14F-4D97-AF65-F5344CB8AC3E}">
        <p14:creationId xmlns:p14="http://schemas.microsoft.com/office/powerpoint/2010/main" val="403644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214" y="367188"/>
            <a:ext cx="8400010" cy="6349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91419"/>
            <a:ext cx="7772400" cy="1780108"/>
          </a:xfrm>
        </p:spPr>
        <p:txBody>
          <a:bodyPr/>
          <a:lstStyle/>
          <a:p>
            <a:r>
              <a:rPr lang="en-US" sz="6000" dirty="0" smtClean="0">
                <a:solidFill>
                  <a:srgbClr val="344E6D"/>
                </a:solidFill>
              </a:rPr>
              <a:t>Maharishi AyurVeda</a:t>
            </a:r>
            <a:endParaRPr lang="en-US" sz="6000" dirty="0">
              <a:solidFill>
                <a:srgbClr val="344E6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13398"/>
            <a:ext cx="6400800" cy="1219200"/>
          </a:xfrm>
        </p:spPr>
        <p:txBody>
          <a:bodyPr>
            <a:normAutofit fontScale="70000" lnSpcReduction="20000"/>
          </a:bodyPr>
          <a:lstStyle/>
          <a:p>
            <a:r>
              <a:rPr lang="en-US" sz="6000" u="sng" dirty="0" smtClean="0"/>
              <a:t>Behavioral </a:t>
            </a:r>
            <a:r>
              <a:rPr lang="en-US" sz="6000" u="sng" dirty="0" err="1" smtClean="0"/>
              <a:t>Rasanyanas</a:t>
            </a:r>
            <a:endParaRPr lang="en-US" sz="6000" u="sng" dirty="0"/>
          </a:p>
        </p:txBody>
      </p:sp>
      <p:sp>
        <p:nvSpPr>
          <p:cNvPr id="6" name="Rectangle 5"/>
          <p:cNvSpPr/>
          <p:nvPr/>
        </p:nvSpPr>
        <p:spPr>
          <a:xfrm>
            <a:off x="1126020" y="3077208"/>
            <a:ext cx="707031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44A58"/>
                </a:solidFill>
                <a:latin typeface="+mj-lt"/>
              </a:rPr>
              <a:t>5. Be loving and compassionate. </a:t>
            </a:r>
            <a:endParaRPr lang="en-US" sz="2000" dirty="0" smtClean="0">
              <a:solidFill>
                <a:srgbClr val="244A58"/>
              </a:solidFill>
              <a:latin typeface="+mj-lt"/>
            </a:endParaRPr>
          </a:p>
          <a:p>
            <a:endParaRPr lang="en-US" sz="2000" dirty="0">
              <a:solidFill>
                <a:srgbClr val="244A58"/>
              </a:solidFill>
              <a:latin typeface="+mj-lt"/>
            </a:endParaRPr>
          </a:p>
          <a:p>
            <a:r>
              <a:rPr lang="en-US" sz="2000" dirty="0">
                <a:solidFill>
                  <a:srgbClr val="244A58"/>
                </a:solidFill>
                <a:latin typeface="+mj-lt"/>
              </a:rPr>
              <a:t>6. Always speak the truth, but speak sweetly. Speak well of others. Speak in a </a:t>
            </a: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way </a:t>
            </a:r>
            <a:r>
              <a:rPr lang="en-US" sz="2000" dirty="0">
                <a:solidFill>
                  <a:srgbClr val="244A58"/>
                </a:solidFill>
                <a:latin typeface="+mj-lt"/>
              </a:rPr>
              <a:t>that uplifts people. Avoid harsh or hurtful speech and speaking ill of others behind their </a:t>
            </a: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backs</a:t>
            </a:r>
          </a:p>
          <a:p>
            <a:endParaRPr lang="en-US" sz="2000" dirty="0">
              <a:solidFill>
                <a:srgbClr val="244A58"/>
              </a:solidFill>
              <a:latin typeface="+mj-lt"/>
            </a:endParaRPr>
          </a:p>
          <a:p>
            <a:r>
              <a:rPr lang="en-US" sz="2000" dirty="0">
                <a:solidFill>
                  <a:srgbClr val="244A58"/>
                </a:solidFill>
                <a:latin typeface="+mj-lt"/>
              </a:rPr>
              <a:t>7. </a:t>
            </a: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Perseverance</a:t>
            </a:r>
          </a:p>
          <a:p>
            <a:endParaRPr lang="en-US" sz="2000" dirty="0">
              <a:solidFill>
                <a:srgbClr val="244A58"/>
              </a:solidFill>
              <a:latin typeface="+mj-lt"/>
            </a:endParaRPr>
          </a:p>
          <a:p>
            <a:r>
              <a:rPr lang="en-US" sz="2000" dirty="0">
                <a:solidFill>
                  <a:srgbClr val="244A58"/>
                </a:solidFill>
                <a:latin typeface="+mj-lt"/>
              </a:rPr>
              <a:t>8. Avoid conceit, pride, arrogance, egotism, or selfishness</a:t>
            </a:r>
          </a:p>
        </p:txBody>
      </p:sp>
    </p:spTree>
    <p:extLst>
      <p:ext uri="{BB962C8B-B14F-4D97-AF65-F5344CB8AC3E}">
        <p14:creationId xmlns:p14="http://schemas.microsoft.com/office/powerpoint/2010/main" val="275935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214" y="367188"/>
            <a:ext cx="8400010" cy="6349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91419"/>
            <a:ext cx="7772400" cy="1780108"/>
          </a:xfrm>
        </p:spPr>
        <p:txBody>
          <a:bodyPr/>
          <a:lstStyle/>
          <a:p>
            <a:r>
              <a:rPr lang="en-US" sz="6000" dirty="0" smtClean="0">
                <a:solidFill>
                  <a:srgbClr val="344E6D"/>
                </a:solidFill>
              </a:rPr>
              <a:t>Maharishi AyurVeda</a:t>
            </a:r>
            <a:endParaRPr lang="en-US" sz="6000" dirty="0">
              <a:solidFill>
                <a:srgbClr val="344E6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13398"/>
            <a:ext cx="6400800" cy="1219200"/>
          </a:xfrm>
        </p:spPr>
        <p:txBody>
          <a:bodyPr>
            <a:normAutofit fontScale="70000" lnSpcReduction="20000"/>
          </a:bodyPr>
          <a:lstStyle/>
          <a:p>
            <a:r>
              <a:rPr lang="en-US" sz="6000" u="sng" dirty="0" smtClean="0"/>
              <a:t>Behavioral </a:t>
            </a:r>
            <a:r>
              <a:rPr lang="en-US" sz="6000" u="sng" dirty="0" err="1" smtClean="0"/>
              <a:t>Rasanyanas</a:t>
            </a:r>
            <a:endParaRPr lang="en-US" sz="6000" u="sng" dirty="0"/>
          </a:p>
        </p:txBody>
      </p:sp>
      <p:sp>
        <p:nvSpPr>
          <p:cNvPr id="6" name="Rectangle 5"/>
          <p:cNvSpPr/>
          <p:nvPr/>
        </p:nvSpPr>
        <p:spPr>
          <a:xfrm>
            <a:off x="1371600" y="3232598"/>
            <a:ext cx="64549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44A58"/>
                </a:solidFill>
                <a:latin typeface="+mj-lt"/>
              </a:rPr>
              <a:t>9. Be free of anger, violence, and </a:t>
            </a: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hostility</a:t>
            </a:r>
          </a:p>
          <a:p>
            <a:endParaRPr lang="en-US" sz="2000" dirty="0">
              <a:solidFill>
                <a:srgbClr val="244A58"/>
              </a:solidFill>
              <a:latin typeface="+mj-lt"/>
            </a:endParaRPr>
          </a:p>
          <a:p>
            <a:r>
              <a:rPr lang="en-US" sz="2000" dirty="0">
                <a:solidFill>
                  <a:srgbClr val="244A58"/>
                </a:solidFill>
                <a:latin typeface="+mj-lt"/>
              </a:rPr>
              <a:t>10. Moderation and self-control </a:t>
            </a: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in </a:t>
            </a:r>
            <a:r>
              <a:rPr lang="en-US" sz="2000" dirty="0">
                <a:solidFill>
                  <a:srgbClr val="244A58"/>
                </a:solidFill>
                <a:latin typeface="+mj-lt"/>
              </a:rPr>
              <a:t>any activity that can lead to </a:t>
            </a: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imbalances </a:t>
            </a:r>
          </a:p>
          <a:p>
            <a:endParaRPr lang="en-US" sz="2000" dirty="0">
              <a:solidFill>
                <a:srgbClr val="244A58"/>
              </a:solidFill>
              <a:latin typeface="+mj-lt"/>
            </a:endParaRPr>
          </a:p>
          <a:p>
            <a:r>
              <a:rPr lang="en-US" sz="2000" dirty="0">
                <a:solidFill>
                  <a:srgbClr val="244A58"/>
                </a:solidFill>
                <a:latin typeface="+mj-lt"/>
              </a:rPr>
              <a:t>11. Avoid coveting another's </a:t>
            </a: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possessions</a:t>
            </a:r>
          </a:p>
          <a:p>
            <a:endParaRPr lang="en-US" sz="2000" dirty="0">
              <a:solidFill>
                <a:srgbClr val="244A58"/>
              </a:solidFill>
              <a:latin typeface="+mj-lt"/>
            </a:endParaRPr>
          </a:p>
          <a:p>
            <a:endParaRPr lang="en-US" sz="2000" dirty="0">
              <a:solidFill>
                <a:srgbClr val="244A5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670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214" y="367188"/>
            <a:ext cx="8400010" cy="6349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91419"/>
            <a:ext cx="7772400" cy="1780108"/>
          </a:xfrm>
        </p:spPr>
        <p:txBody>
          <a:bodyPr/>
          <a:lstStyle/>
          <a:p>
            <a:r>
              <a:rPr lang="en-US" sz="6000" dirty="0" smtClean="0">
                <a:solidFill>
                  <a:srgbClr val="344E6D"/>
                </a:solidFill>
              </a:rPr>
              <a:t>Maharishi AyurVeda</a:t>
            </a:r>
            <a:endParaRPr lang="en-US" sz="6000" dirty="0">
              <a:solidFill>
                <a:srgbClr val="344E6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13398"/>
            <a:ext cx="6400800" cy="1219200"/>
          </a:xfrm>
        </p:spPr>
        <p:txBody>
          <a:bodyPr>
            <a:normAutofit fontScale="70000" lnSpcReduction="20000"/>
          </a:bodyPr>
          <a:lstStyle/>
          <a:p>
            <a:r>
              <a:rPr lang="en-US" sz="6000" u="sng" dirty="0" smtClean="0"/>
              <a:t>Behavioral </a:t>
            </a:r>
            <a:r>
              <a:rPr lang="en-US" sz="6000" u="sng" dirty="0" err="1" smtClean="0"/>
              <a:t>Rasanyanas</a:t>
            </a:r>
            <a:endParaRPr lang="en-US" sz="6000" u="sng" dirty="0"/>
          </a:p>
        </p:txBody>
      </p:sp>
      <p:sp>
        <p:nvSpPr>
          <p:cNvPr id="6" name="Rectangle 5"/>
          <p:cNvSpPr/>
          <p:nvPr/>
        </p:nvSpPr>
        <p:spPr>
          <a:xfrm>
            <a:off x="968900" y="3077208"/>
            <a:ext cx="70965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44A58"/>
                </a:solidFill>
                <a:latin typeface="+mj-lt"/>
              </a:rPr>
              <a:t>12. </a:t>
            </a: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Culture </a:t>
            </a:r>
            <a:r>
              <a:rPr lang="en-US" sz="2000" dirty="0">
                <a:solidFill>
                  <a:srgbClr val="244A58"/>
                </a:solidFill>
                <a:latin typeface="+mj-lt"/>
              </a:rPr>
              <a:t>humility, innocence and simple, guileless behavior. Avoid dishonesty or </a:t>
            </a: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duplicity</a:t>
            </a:r>
          </a:p>
          <a:p>
            <a:endParaRPr lang="en-US" sz="2000" dirty="0" smtClean="0">
              <a:solidFill>
                <a:srgbClr val="244A58"/>
              </a:solidFill>
              <a:latin typeface="+mj-lt"/>
            </a:endParaRPr>
          </a:p>
          <a:p>
            <a:r>
              <a:rPr lang="en-US" sz="2000" dirty="0">
                <a:solidFill>
                  <a:srgbClr val="244A58"/>
                </a:solidFill>
                <a:latin typeface="+mj-lt"/>
              </a:rPr>
              <a:t>13. Have respect toward teachers, parents and elders</a:t>
            </a:r>
          </a:p>
          <a:p>
            <a:endParaRPr lang="en-US" sz="2000" dirty="0">
              <a:solidFill>
                <a:srgbClr val="244A58"/>
              </a:solidFill>
              <a:latin typeface="+mj-lt"/>
            </a:endParaRPr>
          </a:p>
          <a:p>
            <a:r>
              <a:rPr lang="en-US" sz="2000" dirty="0">
                <a:solidFill>
                  <a:srgbClr val="244A58"/>
                </a:solidFill>
                <a:latin typeface="+mj-lt"/>
              </a:rPr>
              <a:t>14. Keep the company of the wise, of people who uplift and bring out your best</a:t>
            </a:r>
            <a:r>
              <a:rPr lang="en-US" sz="2000" dirty="0" smtClean="0">
                <a:solidFill>
                  <a:srgbClr val="244A58"/>
                </a:solidFill>
                <a:latin typeface="+mj-lt"/>
              </a:rPr>
              <a:t>.</a:t>
            </a:r>
          </a:p>
          <a:p>
            <a:endParaRPr lang="en-US" sz="2000" dirty="0">
              <a:solidFill>
                <a:srgbClr val="244A58"/>
              </a:solidFill>
              <a:latin typeface="+mj-lt"/>
            </a:endParaRPr>
          </a:p>
          <a:p>
            <a:endParaRPr lang="en-US" sz="2000" dirty="0">
              <a:solidFill>
                <a:srgbClr val="244A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5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214" y="367188"/>
            <a:ext cx="8400010" cy="6349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91419"/>
            <a:ext cx="7772400" cy="1780108"/>
          </a:xfrm>
        </p:spPr>
        <p:txBody>
          <a:bodyPr/>
          <a:lstStyle/>
          <a:p>
            <a:r>
              <a:rPr lang="en-US" sz="6000" dirty="0" smtClean="0">
                <a:solidFill>
                  <a:srgbClr val="344E6D"/>
                </a:solidFill>
              </a:rPr>
              <a:t>Maharishi AyurVeda</a:t>
            </a:r>
            <a:endParaRPr lang="en-US" sz="6000" dirty="0">
              <a:solidFill>
                <a:srgbClr val="344E6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88689"/>
            <a:ext cx="6400800" cy="1219200"/>
          </a:xfrm>
        </p:spPr>
        <p:txBody>
          <a:bodyPr>
            <a:normAutofit/>
          </a:bodyPr>
          <a:lstStyle/>
          <a:p>
            <a:r>
              <a:rPr lang="en-US" sz="6000" u="sng" dirty="0" smtClean="0"/>
              <a:t>The 3 Doshas</a:t>
            </a:r>
            <a:endParaRPr lang="en-US" sz="6000" u="sng" dirty="0"/>
          </a:p>
        </p:txBody>
      </p:sp>
      <p:pic>
        <p:nvPicPr>
          <p:cNvPr id="4" name="Picture 3" descr="DOSH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512" y="2658348"/>
            <a:ext cx="3760600" cy="3795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8303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yurveda+elements.jpg"/>
          <p:cNvPicPr>
            <a:picLocks noChangeAspect="1"/>
          </p:cNvPicPr>
          <p:nvPr/>
        </p:nvPicPr>
        <p:blipFill>
          <a:blip r:embed="rId3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24" y="511941"/>
            <a:ext cx="8128000" cy="2514600"/>
          </a:xfrm>
          <a:prstGeom prst="rect">
            <a:avLst/>
          </a:prstGeom>
          <a:ln w="28575" cmpd="sng">
            <a:solidFill>
              <a:schemeClr val="bg2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</p:pic>
      <p:sp>
        <p:nvSpPr>
          <p:cNvPr id="4" name="Rectangle 3"/>
          <p:cNvSpPr/>
          <p:nvPr/>
        </p:nvSpPr>
        <p:spPr>
          <a:xfrm>
            <a:off x="607552" y="4574049"/>
            <a:ext cx="808782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Everything in creation is made up of 5 elements,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including us. Each one of us is a unique combination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of these elements – and the basic types of energy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or functioning principles that are present in them.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Picture 4" descr="images-1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43"/>
          <a:stretch/>
        </p:blipFill>
        <p:spPr>
          <a:xfrm>
            <a:off x="7028423" y="511941"/>
            <a:ext cx="1581302" cy="2514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69489" y="2479359"/>
            <a:ext cx="723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5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861" y="1900270"/>
            <a:ext cx="1024235" cy="10115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861" y="5194675"/>
            <a:ext cx="1024235" cy="10179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130" y="3534185"/>
            <a:ext cx="1017966" cy="10306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4918" y="1427446"/>
            <a:ext cx="771148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latin typeface="+mj-lt"/>
            </a:endParaRPr>
          </a:p>
          <a:p>
            <a:r>
              <a:rPr lang="en-US" sz="2400" b="1" u="sng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Vata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has the characteristics of air and space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, 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is light, and is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responsible for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movement. </a:t>
            </a: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lvl="0"/>
            <a:r>
              <a:rPr lang="en-US" sz="2400" b="1" u="sng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Pitta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has the characteristics of water and 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fire, is hot, and is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responsible for digestion and 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metabolism. </a:t>
            </a:r>
          </a:p>
          <a:p>
            <a:pPr lvl="0"/>
            <a:endParaRPr lang="en-US" sz="2400" dirty="0" smtClean="0">
              <a:latin typeface="+mj-lt"/>
            </a:endParaRPr>
          </a:p>
          <a:p>
            <a:pPr lvl="0"/>
            <a:endParaRPr lang="en-US" sz="2400" dirty="0">
              <a:latin typeface="+mj-lt"/>
            </a:endParaRPr>
          </a:p>
          <a:p>
            <a:r>
              <a:rPr lang="en-US" sz="2400" b="1" u="sng" dirty="0" smtClean="0">
                <a:solidFill>
                  <a:srgbClr val="800000"/>
                </a:solidFill>
                <a:latin typeface="+mj-lt"/>
              </a:rPr>
              <a:t>Kapha</a:t>
            </a:r>
            <a:r>
              <a:rPr lang="en-US" sz="2400" dirty="0" smtClean="0">
                <a:solidFill>
                  <a:srgbClr val="80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+mj-lt"/>
              </a:rPr>
              <a:t>has the characteristics of earth </a:t>
            </a:r>
            <a:r>
              <a:rPr lang="en-US" sz="2400" dirty="0" smtClean="0">
                <a:solidFill>
                  <a:srgbClr val="800000"/>
                </a:solidFill>
                <a:latin typeface="+mj-lt"/>
              </a:rPr>
              <a:t>and</a:t>
            </a:r>
          </a:p>
          <a:p>
            <a:r>
              <a:rPr lang="en-US" sz="2400" dirty="0" smtClean="0">
                <a:solidFill>
                  <a:srgbClr val="800000"/>
                </a:solidFill>
                <a:latin typeface="+mj-lt"/>
              </a:rPr>
              <a:t>Water, is heavy, </a:t>
            </a:r>
            <a:r>
              <a:rPr lang="en-US" sz="2400" dirty="0">
                <a:solidFill>
                  <a:srgbClr val="800000"/>
                </a:solidFill>
                <a:latin typeface="+mj-lt"/>
              </a:rPr>
              <a:t>and is responsible for structure </a:t>
            </a:r>
            <a:endParaRPr lang="en-US" sz="2400" dirty="0" smtClean="0">
              <a:solidFill>
                <a:srgbClr val="800000"/>
              </a:solidFill>
              <a:latin typeface="+mj-lt"/>
            </a:endParaRPr>
          </a:p>
          <a:p>
            <a:pPr lvl="0"/>
            <a:r>
              <a:rPr lang="en-US" sz="2400" dirty="0" smtClean="0">
                <a:solidFill>
                  <a:srgbClr val="800000"/>
                </a:solidFill>
                <a:latin typeface="+mj-lt"/>
              </a:rPr>
              <a:t>and </a:t>
            </a:r>
            <a:r>
              <a:rPr lang="en-US" sz="2400" dirty="0">
                <a:solidFill>
                  <a:srgbClr val="800000"/>
                </a:solidFill>
                <a:latin typeface="+mj-lt"/>
              </a:rPr>
              <a:t>lubrication</a:t>
            </a:r>
            <a:r>
              <a:rPr lang="en-US" sz="2400" dirty="0" smtClean="0">
                <a:solidFill>
                  <a:srgbClr val="800000"/>
                </a:solidFill>
                <a:latin typeface="+mj-lt"/>
              </a:rPr>
              <a:t>. 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8297" y="490425"/>
            <a:ext cx="757581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dist"/>
            <a:r>
              <a:rPr lang="en-US" sz="3600" dirty="0" smtClean="0">
                <a:solidFill>
                  <a:srgbClr val="344E6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Doshas</a:t>
            </a:r>
            <a:r>
              <a:rPr lang="en-US" sz="3600" dirty="0">
                <a:solidFill>
                  <a:srgbClr val="344E6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—</a:t>
            </a:r>
            <a:r>
              <a:rPr lang="en-US" sz="3600" dirty="0" err="1">
                <a:solidFill>
                  <a:srgbClr val="344E6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Vata</a:t>
            </a:r>
            <a:r>
              <a:rPr lang="en-US" sz="3600" dirty="0">
                <a:solidFill>
                  <a:srgbClr val="344E6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Pitta, and Kapha</a:t>
            </a:r>
          </a:p>
        </p:txBody>
      </p:sp>
    </p:spTree>
    <p:extLst>
      <p:ext uri="{BB962C8B-B14F-4D97-AF65-F5344CB8AC3E}">
        <p14:creationId xmlns:p14="http://schemas.microsoft.com/office/powerpoint/2010/main" val="377966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14914"/>
            <a:ext cx="28782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  <a:latin typeface="+mj-lt"/>
              </a:rPr>
              <a:t>The Seasons</a:t>
            </a:r>
            <a:endParaRPr lang="en-US" sz="3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7542" y="1466514"/>
            <a:ext cx="3916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  <a:latin typeface="+mj-lt"/>
              </a:rPr>
              <a:t>The Times of Day</a:t>
            </a:r>
            <a:endParaRPr lang="en-US" sz="3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" name="Picture 3" descr="ekhydUVNQ6iX7QpCT9EQ_ritusandhi_2018_kapha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548569" cy="46179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8" name="Picture 7" descr="3 doshas cloc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69" y="2248284"/>
            <a:ext cx="4595430" cy="460749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8577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02" y="5105245"/>
            <a:ext cx="8960393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latin typeface="+mj-lt"/>
              </a:rPr>
              <a:t>Your </a:t>
            </a:r>
            <a:r>
              <a:rPr lang="en-US" sz="2000" dirty="0" err="1">
                <a:latin typeface="+mj-lt"/>
              </a:rPr>
              <a:t>dosha</a:t>
            </a:r>
            <a:r>
              <a:rPr lang="en-US" sz="2000" dirty="0">
                <a:latin typeface="+mj-lt"/>
              </a:rPr>
              <a:t> makeup, or </a:t>
            </a:r>
            <a:r>
              <a:rPr lang="en-US" sz="2000" i="1" dirty="0" err="1">
                <a:latin typeface="+mj-lt"/>
              </a:rPr>
              <a:t>prakriti</a:t>
            </a:r>
            <a:r>
              <a:rPr lang="en-US" sz="2000" dirty="0">
                <a:latin typeface="+mj-lt"/>
              </a:rPr>
              <a:t>, determines everything </a:t>
            </a:r>
            <a:r>
              <a:rPr lang="en-US" sz="2000" dirty="0" smtClean="0">
                <a:latin typeface="+mj-lt"/>
              </a:rPr>
              <a:t>from </a:t>
            </a:r>
            <a:r>
              <a:rPr lang="en-US" sz="2000" dirty="0">
                <a:latin typeface="+mj-lt"/>
              </a:rPr>
              <a:t>the shape of your body to the way your mind, emotions, and body work</a:t>
            </a:r>
            <a:r>
              <a:rPr lang="en-US" sz="2000" dirty="0" smtClean="0">
                <a:latin typeface="+mj-lt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It is your underlying, unique nature. </a:t>
            </a:r>
          </a:p>
        </p:txBody>
      </p:sp>
      <p:pic>
        <p:nvPicPr>
          <p:cNvPr id="3" name="Picture 2" descr="dosha-typ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19" y="397986"/>
            <a:ext cx="8118862" cy="456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6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7510" y="413596"/>
            <a:ext cx="4749800" cy="6083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07" y="0"/>
            <a:ext cx="3065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r="-243" b="320"/>
          <a:stretch/>
        </p:blipFill>
        <p:spPr>
          <a:xfrm>
            <a:off x="3824750" y="0"/>
            <a:ext cx="4674921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07" y="0"/>
            <a:ext cx="3065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9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31815" y="413980"/>
            <a:ext cx="4762500" cy="6070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09" y="0"/>
            <a:ext cx="3065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51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1838</TotalTime>
  <Words>550</Words>
  <Application>Microsoft Macintosh PowerPoint</Application>
  <PresentationFormat>On-screen Show (4:3)</PresentationFormat>
  <Paragraphs>86</Paragraphs>
  <Slides>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Executive</vt:lpstr>
      <vt:lpstr>PowerPoint Presentation</vt:lpstr>
      <vt:lpstr>Maharishi AyurVeda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Maharishi AyurVeda</vt:lpstr>
      <vt:lpstr>Maharishi AyurVeda</vt:lpstr>
      <vt:lpstr>Maharishi AyurVeda</vt:lpstr>
      <vt:lpstr>Maharishi AyurVeda</vt:lpstr>
      <vt:lpstr>Maharishi AyurVeda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Maharishi AyurVeda</dc:title>
  <dc:creator>Elinor Wolfe</dc:creator>
  <cp:lastModifiedBy>Elinor Wolfe</cp:lastModifiedBy>
  <cp:revision>29</cp:revision>
  <dcterms:created xsi:type="dcterms:W3CDTF">2020-11-12T22:15:35Z</dcterms:created>
  <dcterms:modified xsi:type="dcterms:W3CDTF">2022-08-20T01:46:42Z</dcterms:modified>
</cp:coreProperties>
</file>