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Medium" panose="020B0604020202020204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91">
          <p15:clr>
            <a:srgbClr val="A4A3A4"/>
          </p15:clr>
        </p15:guide>
        <p15:guide id="2" pos="4932">
          <p15:clr>
            <a:srgbClr val="A4A3A4"/>
          </p15:clr>
        </p15:guide>
        <p15:guide id="3" pos="8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2"/>
      </p:cViewPr>
      <p:guideLst>
        <p:guide orient="horz" pos="2891"/>
        <p:guide pos="4932"/>
        <p:guide pos="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8b1f3ed8e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" name="Google Shape;18;g8b1f3ed8e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0fa81a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0fa81a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0fa81a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0fa81a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0fa81a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0fa81a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1f3ed8e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1f3ed8e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0fa8176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0fa81760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b0fa817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b0fa817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b0fa81a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b0fa81a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0fa81a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0fa81a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1f3ed8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1f3ed8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0fa81a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0fa81a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ndasi Presentation 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alah.co.id/network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gonfig.net/infrastruktur-jaringan-komput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gonfig.net/networking-model.html" TargetMode="External"/><Relationship Id="rId4" Type="http://schemas.openxmlformats.org/officeDocument/2006/relationships/hyperlink" Target="https://ngonfig.net/jaringan-enterpris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514892" y="1422054"/>
            <a:ext cx="6480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Dari </a:t>
            </a:r>
            <a:r>
              <a:rPr lang="en-US" sz="1100" dirty="0" err="1">
                <a:solidFill>
                  <a:schemeClr val="dk1"/>
                </a:solidFill>
              </a:rPr>
              <a:t>gambar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diatas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dapat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dilihat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bahwa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ada</a:t>
            </a:r>
            <a:r>
              <a:rPr lang="en-US" sz="1100" dirty="0">
                <a:solidFill>
                  <a:schemeClr val="dk1"/>
                </a:solidFill>
              </a:rPr>
              <a:t> 3 </a:t>
            </a:r>
            <a:r>
              <a:rPr lang="en-US" sz="1100" dirty="0" err="1">
                <a:solidFill>
                  <a:schemeClr val="dk1"/>
                </a:solidFill>
              </a:rPr>
              <a:t>ip</a:t>
            </a:r>
            <a:r>
              <a:rPr lang="en-US" sz="1100" dirty="0">
                <a:solidFill>
                  <a:schemeClr val="dk1"/>
                </a:solidFill>
              </a:rPr>
              <a:t> yang di </a:t>
            </a:r>
            <a:r>
              <a:rPr lang="en-US" sz="1100" dirty="0" err="1">
                <a:solidFill>
                  <a:schemeClr val="dk1"/>
                </a:solidFill>
              </a:rPr>
              <a:t>pisahkan</a:t>
            </a:r>
            <a:r>
              <a:rPr lang="en-US" sz="1100" dirty="0">
                <a:solidFill>
                  <a:schemeClr val="dk1"/>
                </a:solidFill>
              </a:rPr>
              <a:t> oleh prefix.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dirty="0" err="1">
                <a:solidFill>
                  <a:schemeClr val="dk1"/>
                </a:solidFill>
              </a:rPr>
              <a:t>Urutan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dalam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melakukan</a:t>
            </a:r>
            <a:r>
              <a:rPr lang="en-US" sz="1100" dirty="0">
                <a:solidFill>
                  <a:schemeClr val="dk1"/>
                </a:solidFill>
              </a:rPr>
              <a:t> Subnetting </a:t>
            </a:r>
            <a:r>
              <a:rPr lang="en-US" sz="1100" dirty="0" err="1">
                <a:solidFill>
                  <a:schemeClr val="dk1"/>
                </a:solidFill>
              </a:rPr>
              <a:t>yakni</a:t>
            </a:r>
            <a:r>
              <a:rPr lang="en-US" sz="1100" dirty="0">
                <a:solidFill>
                  <a:schemeClr val="dk1"/>
                </a:solidFill>
              </a:rPr>
              <a:t>:</a:t>
            </a:r>
          </a:p>
          <a:p>
            <a:pPr marL="261449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 err="1">
                <a:solidFill>
                  <a:schemeClr val="dk1"/>
                </a:solidFill>
              </a:rPr>
              <a:t>Jadikan</a:t>
            </a:r>
            <a:r>
              <a:rPr lang="en-US" sz="1100" dirty="0">
                <a:solidFill>
                  <a:schemeClr val="dk1"/>
                </a:solidFill>
              </a:rPr>
              <a:t> subnet mask / </a:t>
            </a:r>
            <a:r>
              <a:rPr lang="en-US" sz="1100" dirty="0" err="1">
                <a:solidFill>
                  <a:schemeClr val="dk1"/>
                </a:solidFill>
              </a:rPr>
              <a:t>prefixnya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menjadi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bilangan</a:t>
            </a:r>
            <a:r>
              <a:rPr lang="en-US" sz="1100" dirty="0">
                <a:solidFill>
                  <a:schemeClr val="dk1"/>
                </a:solidFill>
              </a:rPr>
              <a:t> biner.</a:t>
            </a:r>
          </a:p>
          <a:p>
            <a:pPr marL="261449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 err="1">
                <a:solidFill>
                  <a:schemeClr val="dk1"/>
                </a:solidFill>
              </a:rPr>
              <a:t>gunakan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rumus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2^X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untuk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menemukan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jumlah</a:t>
            </a:r>
            <a:r>
              <a:rPr lang="en-US" sz="1100" dirty="0">
                <a:solidFill>
                  <a:schemeClr val="dk1"/>
                </a:solidFill>
              </a:rPr>
              <a:t> subnet yang </a:t>
            </a:r>
            <a:r>
              <a:rPr lang="en-US" sz="1100" dirty="0" err="1">
                <a:solidFill>
                  <a:schemeClr val="dk1"/>
                </a:solidFill>
              </a:rPr>
              <a:t>bisa</a:t>
            </a:r>
            <a:r>
              <a:rPr lang="en-US" sz="1100" dirty="0">
                <a:solidFill>
                  <a:schemeClr val="dk1"/>
                </a:solidFill>
              </a:rPr>
              <a:t> di </a:t>
            </a:r>
            <a:r>
              <a:rPr lang="en-US" sz="1100" dirty="0" err="1">
                <a:solidFill>
                  <a:schemeClr val="dk1"/>
                </a:solidFill>
              </a:rPr>
              <a:t>ciptakan</a:t>
            </a:r>
            <a:r>
              <a:rPr lang="en-US" sz="1100" dirty="0">
                <a:solidFill>
                  <a:schemeClr val="dk1"/>
                </a:solidFill>
              </a:rPr>
              <a:t>.</a:t>
            </a:r>
          </a:p>
          <a:p>
            <a:pPr marL="261449" indent="-17145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 err="1">
                <a:solidFill>
                  <a:schemeClr val="dk1"/>
                </a:solidFill>
              </a:rPr>
              <a:t>gunakan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rumus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2y^2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untuk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menemukan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jumlah</a:t>
            </a:r>
            <a:r>
              <a:rPr lang="en-US" sz="1100" dirty="0">
                <a:solidFill>
                  <a:schemeClr val="dk1"/>
                </a:solidFill>
              </a:rPr>
              <a:t> host </a:t>
            </a:r>
            <a:r>
              <a:rPr lang="en-US" sz="1100" dirty="0" err="1">
                <a:solidFill>
                  <a:schemeClr val="dk1"/>
                </a:solidFill>
              </a:rPr>
              <a:t>dalam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tiap</a:t>
            </a:r>
            <a:r>
              <a:rPr lang="en-US" sz="1100" dirty="0">
                <a:solidFill>
                  <a:schemeClr val="dk1"/>
                </a:solidFill>
              </a:rPr>
              <a:t> subnet.</a:t>
            </a:r>
          </a:p>
          <a:p>
            <a:pPr marL="261449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 err="1">
                <a:solidFill>
                  <a:schemeClr val="dk1"/>
                </a:solidFill>
              </a:rPr>
              <a:t>Gunakan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rumus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256 – </a:t>
            </a:r>
            <a:r>
              <a:rPr lang="en-US" sz="1100" b="1" dirty="0" err="1">
                <a:solidFill>
                  <a:schemeClr val="dk1"/>
                </a:solidFill>
              </a:rPr>
              <a:t>subnetmask</a:t>
            </a:r>
            <a:r>
              <a:rPr lang="en-US" sz="1100" b="1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untuk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menemukan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jumlah</a:t>
            </a:r>
            <a:r>
              <a:rPr lang="en-US" sz="1100" dirty="0">
                <a:solidFill>
                  <a:schemeClr val="dk1"/>
                </a:solidFill>
              </a:rPr>
              <a:t> block </a:t>
            </a:r>
            <a:r>
              <a:rPr lang="en-US" sz="1100" dirty="0" err="1">
                <a:solidFill>
                  <a:schemeClr val="dk1"/>
                </a:solidFill>
              </a:rPr>
              <a:t>tiap</a:t>
            </a:r>
            <a:r>
              <a:rPr lang="en-US" sz="1100" dirty="0">
                <a:solidFill>
                  <a:schemeClr val="dk1"/>
                </a:solidFill>
              </a:rPr>
              <a:t> subnet.</a:t>
            </a:r>
          </a:p>
          <a:p>
            <a:pPr marL="89999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</a:rPr>
              <a:t>Note:</a:t>
            </a:r>
          </a:p>
          <a:p>
            <a:pPr marL="89999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</a:rPr>
              <a:t>X = </a:t>
            </a:r>
            <a:r>
              <a:rPr lang="en-US" sz="1100" dirty="0" err="1">
                <a:solidFill>
                  <a:schemeClr val="dk1"/>
                </a:solidFill>
              </a:rPr>
              <a:t>nilai</a:t>
            </a:r>
            <a:r>
              <a:rPr lang="en-US" sz="1100" dirty="0">
                <a:solidFill>
                  <a:schemeClr val="dk1"/>
                </a:solidFill>
              </a:rPr>
              <a:t> 1 pada binary subnet mask</a:t>
            </a:r>
          </a:p>
          <a:p>
            <a:pPr marL="89999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</a:rPr>
              <a:t>Y = </a:t>
            </a:r>
            <a:r>
              <a:rPr lang="en-US" sz="1100" dirty="0" err="1">
                <a:solidFill>
                  <a:schemeClr val="dk1"/>
                </a:solidFill>
              </a:rPr>
              <a:t>nilai</a:t>
            </a:r>
            <a:r>
              <a:rPr lang="en-US" sz="1100" dirty="0">
                <a:solidFill>
                  <a:schemeClr val="dk1"/>
                </a:solidFill>
              </a:rPr>
              <a:t> 0 pada binary subnet mask</a:t>
            </a:r>
          </a:p>
          <a:p>
            <a:pPr marL="89999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100" dirty="0">
              <a:solidFill>
                <a:schemeClr val="dk1"/>
              </a:solidFill>
            </a:endParaRPr>
          </a:p>
          <a:p>
            <a:pPr marL="89999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100" dirty="0">
              <a:solidFill>
                <a:schemeClr val="dk1"/>
              </a:solidFill>
            </a:endParaRPr>
          </a:p>
          <a:p>
            <a:pPr marL="89999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 dirty="0" err="1">
                <a:solidFill>
                  <a:schemeClr val="dk1"/>
                </a:solidFill>
              </a:rPr>
              <a:t>Selesai</a:t>
            </a:r>
            <a:r>
              <a:rPr lang="en-US" sz="1100" dirty="0">
                <a:solidFill>
                  <a:schemeClr val="dk1"/>
                </a:solidFill>
              </a:rPr>
              <a:t> dan </a:t>
            </a:r>
            <a:r>
              <a:rPr lang="en-US" sz="1100" dirty="0" err="1">
                <a:solidFill>
                  <a:schemeClr val="dk1"/>
                </a:solidFill>
              </a:rPr>
              <a:t>selamat</a:t>
            </a:r>
            <a:r>
              <a:rPr lang="en-US" sz="1100" dirty="0">
                <a:solidFill>
                  <a:schemeClr val="dk1"/>
                </a:solidFill>
              </a:rPr>
              <a:t>. Kalian </a:t>
            </a:r>
            <a:r>
              <a:rPr lang="en-US" sz="1100" dirty="0" err="1">
                <a:solidFill>
                  <a:schemeClr val="dk1"/>
                </a:solidFill>
              </a:rPr>
              <a:t>sudah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bisa</a:t>
            </a:r>
            <a:r>
              <a:rPr lang="en-US" sz="1100" dirty="0">
                <a:solidFill>
                  <a:schemeClr val="dk1"/>
                </a:solidFill>
              </a:rPr>
              <a:t> Subnetting. Masih </a:t>
            </a:r>
            <a:r>
              <a:rPr lang="en-US" sz="1100" dirty="0" err="1">
                <a:solidFill>
                  <a:schemeClr val="dk1"/>
                </a:solidFill>
              </a:rPr>
              <a:t>bingung</a:t>
            </a:r>
            <a:r>
              <a:rPr lang="en-US" sz="1100" dirty="0">
                <a:solidFill>
                  <a:schemeClr val="dk1"/>
                </a:solidFill>
              </a:rPr>
              <a:t>? Kita </a:t>
            </a:r>
            <a:r>
              <a:rPr lang="en-US" sz="1100" dirty="0" err="1">
                <a:solidFill>
                  <a:schemeClr val="dk1"/>
                </a:solidFill>
              </a:rPr>
              <a:t>coba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bahas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contoh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soal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ini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ya</a:t>
            </a:r>
            <a:r>
              <a:rPr lang="en-US" sz="1100" dirty="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407925" y="6792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332000" y="1315950"/>
            <a:ext cx="6480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100" dirty="0">
              <a:solidFill>
                <a:schemeClr val="dk1"/>
              </a:solidFill>
            </a:endParaRPr>
          </a:p>
          <a:p>
            <a:pPr algn="just"/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Contoh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alamat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networknya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192.168.100.0/25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atau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dengan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 mask 255.255.255.128.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Lihat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oktet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terakhir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(128),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jika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diubah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menjadi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binari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maka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hasilnya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1000000.</a:t>
            </a:r>
          </a:p>
          <a:p>
            <a:pPr algn="just"/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Mari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kita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hitung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sesuai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rumus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menghitung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subnetting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diatas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Berapa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 yang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bisa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dibentuk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? 2^X(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nilai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bit yang on),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en-ID" sz="1100" b="1" i="0" dirty="0">
                <a:solidFill>
                  <a:srgbClr val="333333"/>
                </a:solidFill>
                <a:effectLst/>
                <a:latin typeface="+mn-lt"/>
              </a:rPr>
              <a:t>1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000000,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hanya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 yang on.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Berarti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2^1 = 2 subnet (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ingat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angka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ini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baik-baik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Jumlah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host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tiap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subnet? 2^Y(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nilai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bit yang off)-2. Dari 1</a:t>
            </a:r>
            <a:r>
              <a:rPr lang="en-ID" sz="1100" b="1" i="0" dirty="0">
                <a:solidFill>
                  <a:srgbClr val="333333"/>
                </a:solidFill>
                <a:effectLst/>
                <a:latin typeface="+mn-lt"/>
              </a:rPr>
              <a:t>000000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7 bit yang off,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berarti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2^7-2 = 126 host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setiap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subnetnya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Block size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atau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alamat-alamat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dibentuk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= 256 – 128 (subnet-mask),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hasilnya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128.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Ingat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, subnet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pertama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dimulai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0,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maka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kedua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128.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Cuma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itu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, 0 dan 128.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Totalnya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2 subnet,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kan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Alamat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broadcastnya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: subnet 0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127, dan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alamat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broadcast subnet 128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255.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Inget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lagi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rumus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diatas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Host yang valid: subnet 0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sampai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127, dan host yang valid subnet 128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129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sampai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254.</a:t>
            </a:r>
          </a:p>
        </p:txBody>
      </p:sp>
      <p:sp>
        <p:nvSpPr>
          <p:cNvPr id="84" name="Google Shape;84;p18"/>
          <p:cNvSpPr txBox="1"/>
          <p:nvPr/>
        </p:nvSpPr>
        <p:spPr>
          <a:xfrm>
            <a:off x="1903175" y="19527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1616813" y="1338414"/>
            <a:ext cx="6480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Gimana</a:t>
            </a:r>
            <a:r>
              <a:rPr lang="en-US" sz="1100" dirty="0"/>
              <a:t>? </a:t>
            </a:r>
            <a:r>
              <a:rPr lang="en-US" sz="1100" dirty="0" err="1"/>
              <a:t>Udah</a:t>
            </a:r>
            <a:r>
              <a:rPr lang="en-US" sz="1100" dirty="0"/>
              <a:t> </a:t>
            </a:r>
            <a:r>
              <a:rPr lang="en-US" sz="1100" dirty="0" err="1"/>
              <a:t>mulai</a:t>
            </a:r>
            <a:r>
              <a:rPr lang="en-US" sz="1100" dirty="0"/>
              <a:t> </a:t>
            </a:r>
            <a:r>
              <a:rPr lang="en-US" sz="1100" dirty="0" err="1"/>
              <a:t>paham</a:t>
            </a:r>
            <a:r>
              <a:rPr lang="en-US" sz="1100" dirty="0"/>
              <a:t> </a:t>
            </a:r>
            <a:r>
              <a:rPr lang="en-US" sz="1100" dirty="0" err="1"/>
              <a:t>kan</a:t>
            </a:r>
            <a:r>
              <a:rPr lang="en-US" sz="1100" dirty="0"/>
              <a:t>? Kita </a:t>
            </a:r>
            <a:r>
              <a:rPr lang="en-US" sz="1100" dirty="0" err="1"/>
              <a:t>coba</a:t>
            </a:r>
            <a:r>
              <a:rPr lang="en-US" sz="1100" dirty="0"/>
              <a:t> 1 </a:t>
            </a:r>
            <a:r>
              <a:rPr lang="en-US" sz="1100" dirty="0" err="1"/>
              <a:t>soal</a:t>
            </a:r>
            <a:r>
              <a:rPr lang="en-US" sz="1100" dirty="0"/>
              <a:t> </a:t>
            </a:r>
            <a:r>
              <a:rPr lang="en-US" sz="1100" dirty="0" err="1"/>
              <a:t>lagi</a:t>
            </a:r>
            <a:r>
              <a:rPr lang="en-US" sz="1100" dirty="0"/>
              <a:t> </a:t>
            </a:r>
            <a:r>
              <a:rPr lang="en-US" sz="1100" dirty="0" err="1"/>
              <a:t>deh</a:t>
            </a:r>
            <a:r>
              <a:rPr lang="en-US" sz="1100" dirty="0"/>
              <a:t> </a:t>
            </a:r>
            <a:r>
              <a:rPr lang="en-US" sz="1100" dirty="0" err="1"/>
              <a:t>buat</a:t>
            </a:r>
            <a:r>
              <a:rPr lang="en-US" sz="1100" dirty="0"/>
              <a:t> </a:t>
            </a:r>
            <a:r>
              <a:rPr lang="en-US" sz="1100" dirty="0" err="1"/>
              <a:t>memastikan</a:t>
            </a:r>
            <a:r>
              <a:rPr lang="en-US" sz="1100" dirty="0"/>
              <a:t>.</a:t>
            </a:r>
          </a:p>
          <a:p>
            <a:pPr algn="l"/>
            <a:endParaRPr lang="en-ID" sz="14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Sekarang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mari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kita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hitung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subnetting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dengan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alamat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network 192.168.100.0 subnet mask 255.255.255.192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atau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/26.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Binarinya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110000.</a:t>
            </a:r>
          </a:p>
          <a:p>
            <a:pPr algn="l"/>
            <a:endParaRPr lang="en-ID" sz="11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Jumlah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subnet: 2^2 = 4 subnet yang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bisa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dibentuk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. Ada 2 bit yang on,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en-ID" sz="1100" b="1" i="0" dirty="0">
                <a:solidFill>
                  <a:srgbClr val="333333"/>
                </a:solidFill>
                <a:effectLst/>
                <a:latin typeface="+mn-lt"/>
              </a:rPr>
              <a:t>11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000000.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Jumlah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host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tiap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subnet: 2^y-2 = 62 host. Ada 6 bit yang off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dari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11</a:t>
            </a:r>
            <a:r>
              <a:rPr lang="en-ID" sz="1100" b="1" i="0" dirty="0">
                <a:solidFill>
                  <a:srgbClr val="333333"/>
                </a:solidFill>
                <a:effectLst/>
                <a:latin typeface="+mn-lt"/>
              </a:rPr>
              <a:t>000000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maka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2^6 = 64 – 2 (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untuk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network dan broadcast),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berarti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62.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Block size dan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alamat-alamat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yaitu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256-192 = 64.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Kelipatan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64.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Berarti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0, 64, 128, 192. Total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ada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4 subnet.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Alamat broadcast </a:t>
            </a:r>
            <a:r>
              <a:rPr lang="en-ID" sz="1100" b="0" i="0" dirty="0" err="1">
                <a:solidFill>
                  <a:srgbClr val="333333"/>
                </a:solidFill>
                <a:effectLst/>
                <a:latin typeface="+mn-lt"/>
              </a:rPr>
              <a:t>masing-masing</a:t>
            </a: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subnet: 63, 127, 191, dan 255.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rgbClr val="333333"/>
                </a:solidFill>
                <a:effectLst/>
                <a:latin typeface="+mn-lt"/>
              </a:rPr>
              <a:t> Host subnet yang valid: 1-62, 65-126, 129-190, dan 193-254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2582375" y="2009300"/>
            <a:ext cx="447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 b="1"/>
              <a:t>TANYA - JAWAB</a:t>
            </a:r>
            <a:endParaRPr sz="3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4394625" y="119552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TERIMA KASIH, SAMPAI JUMPA LAGI!</a:t>
            </a:r>
            <a:endParaRPr sz="30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4394625" y="2066050"/>
            <a:ext cx="39000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rgbClr val="FFFFFF"/>
                </a:solidFill>
                <a:highlight>
                  <a:srgbClr val="000000"/>
                </a:highlight>
              </a:rPr>
              <a:t>JANGAN LUPA </a:t>
            </a:r>
            <a:r>
              <a:rPr lang="id" sz="500" i="1">
                <a:solidFill>
                  <a:srgbClr val="FFFFFF"/>
                </a:solidFill>
                <a:highlight>
                  <a:srgbClr val="000000"/>
                </a:highlight>
              </a:rPr>
              <a:t>LIKE</a:t>
            </a:r>
            <a:r>
              <a:rPr lang="id" sz="50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id" sz="500" i="1">
                <a:solidFill>
                  <a:srgbClr val="FFFFFF"/>
                </a:solidFill>
                <a:highlight>
                  <a:srgbClr val="000000"/>
                </a:highlight>
              </a:rPr>
              <a:t>COMMENT, &amp; SUBSCRIBE CHANNEL CALON SARJANA YAAAA</a:t>
            </a:r>
            <a:endParaRPr sz="500" i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/>
        </p:nvSpPr>
        <p:spPr>
          <a:xfrm>
            <a:off x="3480450" y="1958850"/>
            <a:ext cx="53844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latin typeface="Roboto Mono"/>
                <a:ea typeface="Roboto Mono"/>
                <a:cs typeface="Roboto Mono"/>
                <a:sym typeface="Roboto Mono"/>
              </a:rPr>
              <a:t>“Pengenalan dasar </a:t>
            </a:r>
            <a:r>
              <a:rPr lang="en-US" sz="2000" i="1" dirty="0" err="1">
                <a:latin typeface="Roboto Mono"/>
                <a:ea typeface="Roboto Mono"/>
                <a:cs typeface="Roboto Mono"/>
                <a:sym typeface="Roboto Mono"/>
              </a:rPr>
              <a:t>Jaringan</a:t>
            </a:r>
            <a:r>
              <a:rPr lang="en-US" sz="2000" i="1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i="1" dirty="0" err="1">
                <a:latin typeface="Roboto Mono"/>
                <a:ea typeface="Roboto Mono"/>
                <a:cs typeface="Roboto Mono"/>
                <a:sym typeface="Roboto Mono"/>
              </a:rPr>
              <a:t>Komputer</a:t>
            </a:r>
            <a:r>
              <a:rPr lang="id" sz="2000" dirty="0"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353883" y="2170650"/>
            <a:ext cx="2561703" cy="20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NETWORKING</a:t>
            </a:r>
            <a:endParaRPr sz="2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/>
        </p:nvSpPr>
        <p:spPr>
          <a:xfrm>
            <a:off x="2209875" y="349555"/>
            <a:ext cx="35415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Roboto Mono"/>
                <a:ea typeface="Roboto Mono"/>
                <a:cs typeface="Roboto Mono"/>
                <a:sym typeface="Roboto Mono"/>
              </a:rPr>
              <a:t>Ryandhi Wijaya</a:t>
            </a:r>
            <a:endParaRPr sz="2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" name="Google Shape;31;p10"/>
          <p:cNvSpPr txBox="1"/>
          <p:nvPr/>
        </p:nvSpPr>
        <p:spPr>
          <a:xfrm>
            <a:off x="1347025" y="1312425"/>
            <a:ext cx="2800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Roboto Mono"/>
                <a:ea typeface="Roboto Mono"/>
                <a:cs typeface="Roboto Mono"/>
                <a:sym typeface="Roboto Mono"/>
              </a:rPr>
              <a:t>+62-812-9</a:t>
            </a:r>
            <a:r>
              <a:rPr lang="en-US" dirty="0">
                <a:latin typeface="Roboto Mono"/>
                <a:ea typeface="Roboto Mono"/>
                <a:cs typeface="Roboto Mono"/>
                <a:sym typeface="Roboto Mono"/>
              </a:rPr>
              <a:t>699</a:t>
            </a:r>
            <a:r>
              <a:rPr lang="id" dirty="0"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dirty="0">
                <a:latin typeface="Roboto Mono"/>
                <a:ea typeface="Roboto Mono"/>
                <a:cs typeface="Roboto Mono"/>
                <a:sym typeface="Roboto Mono"/>
              </a:rPr>
              <a:t>88</a:t>
            </a:r>
            <a:r>
              <a:rPr lang="id" dirty="0">
                <a:latin typeface="Roboto Mono"/>
                <a:ea typeface="Roboto Mono"/>
                <a:cs typeface="Roboto Mono"/>
                <a:sym typeface="Roboto Mono"/>
              </a:rPr>
              <a:t>-{00..99}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" name="Google Shape;32;p10"/>
          <p:cNvSpPr txBox="1"/>
          <p:nvPr/>
        </p:nvSpPr>
        <p:spPr>
          <a:xfrm>
            <a:off x="1347025" y="2063125"/>
            <a:ext cx="3449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Mono"/>
                <a:ea typeface="Roboto Mono"/>
                <a:cs typeface="Roboto Mono"/>
                <a:sym typeface="Roboto Mono"/>
              </a:rPr>
              <a:t>Cilodong</a:t>
            </a:r>
            <a:r>
              <a:rPr lang="id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dirty="0">
                <a:latin typeface="Roboto Mono"/>
                <a:ea typeface="Roboto Mono"/>
                <a:cs typeface="Roboto Mono"/>
                <a:sym typeface="Roboto Mono"/>
              </a:rPr>
              <a:t>Depok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1347025" y="2871725"/>
            <a:ext cx="28989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Mono"/>
                <a:ea typeface="Roboto Mono"/>
                <a:cs typeface="Roboto Mono"/>
                <a:sym typeface="Roboto Mono"/>
              </a:rPr>
              <a:t>ryandhi</a:t>
            </a:r>
            <a:r>
              <a:rPr lang="id" dirty="0">
                <a:latin typeface="Roboto Mono"/>
                <a:ea typeface="Roboto Mono"/>
                <a:cs typeface="Roboto Mono"/>
                <a:sym typeface="Roboto Mono"/>
              </a:rPr>
              <a:t>@gmail.com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" name="Google Shape;34;p10"/>
          <p:cNvSpPr txBox="1"/>
          <p:nvPr/>
        </p:nvSpPr>
        <p:spPr>
          <a:xfrm>
            <a:off x="1347025" y="3593475"/>
            <a:ext cx="3768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oboto Mono"/>
                <a:ea typeface="Roboto Mono"/>
                <a:cs typeface="Roboto Mono"/>
                <a:sym typeface="Roboto Mono"/>
              </a:rPr>
              <a:t>https://rb.gy/0cexq4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" name="Google Shape;37;p10"/>
          <p:cNvSpPr txBox="1"/>
          <p:nvPr/>
        </p:nvSpPr>
        <p:spPr>
          <a:xfrm>
            <a:off x="8013425" y="1858175"/>
            <a:ext cx="7488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DE1E93C7-9290-4A2F-AB17-DC3D6104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109" y="1495725"/>
            <a:ext cx="1552116" cy="19113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1350000" y="6367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Definition of Networking</a:t>
            </a:r>
            <a:br>
              <a:rPr lang="id" b="1" dirty="0">
                <a:solidFill>
                  <a:schemeClr val="dk1"/>
                </a:solidFill>
              </a:rPr>
            </a:br>
            <a:r>
              <a:rPr lang="en-ID" dirty="0">
                <a:hlinkClick r:id="rId3"/>
              </a:rPr>
              <a:t>https://adalah.co.id/networking/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3" name="Google Shape;43;p11"/>
          <p:cNvSpPr txBox="1"/>
          <p:nvPr/>
        </p:nvSpPr>
        <p:spPr>
          <a:xfrm>
            <a:off x="1350000" y="2469175"/>
            <a:ext cx="635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1"/>
          <p:cNvSpPr txBox="1"/>
          <p:nvPr/>
        </p:nvSpPr>
        <p:spPr>
          <a:xfrm>
            <a:off x="1683850" y="12735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. Setelah </a:t>
            </a:r>
            <a:r>
              <a:rPr lang="en-US" dirty="0" err="1"/>
              <a:t>itu</a:t>
            </a:r>
            <a:r>
              <a:rPr lang="en-US" dirty="0"/>
              <a:t>? Let’s roll the f***</a:t>
            </a:r>
            <a:r>
              <a:rPr lang="en-US" dirty="0" err="1"/>
              <a:t>ing</a:t>
            </a:r>
            <a:r>
              <a:rPr lang="en-US" dirty="0"/>
              <a:t> exercise.</a:t>
            </a:r>
            <a:endParaRPr dirty="0"/>
          </a:p>
        </p:txBody>
      </p:sp>
      <p:sp>
        <p:nvSpPr>
          <p:cNvPr id="45" name="Google Shape;45;p11"/>
          <p:cNvSpPr txBox="1"/>
          <p:nvPr/>
        </p:nvSpPr>
        <p:spPr>
          <a:xfrm>
            <a:off x="1350000" y="2469175"/>
            <a:ext cx="6480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/>
              <a:t>Lingkungan kerja </a:t>
            </a:r>
            <a:r>
              <a:rPr lang="en-US" b="1" i="1" dirty="0"/>
              <a:t>Networking?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dasarnya</a:t>
            </a:r>
            <a:r>
              <a:rPr lang="en-US" dirty="0"/>
              <a:t>. Networking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. Dan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i="1" dirty="0"/>
              <a:t>Network Administrator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Subnetting</a:t>
            </a:r>
            <a:r>
              <a:rPr lang="en-US" dirty="0"/>
              <a:t> dan </a:t>
            </a:r>
            <a:r>
              <a:rPr lang="en-US" i="1" dirty="0"/>
              <a:t>Routing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/>
        </p:nvSpPr>
        <p:spPr>
          <a:xfrm>
            <a:off x="2582375" y="2009300"/>
            <a:ext cx="447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 b="1" dirty="0"/>
              <a:t>PRE-</a:t>
            </a:r>
            <a:r>
              <a:rPr lang="en-US" sz="3400" b="1" dirty="0"/>
              <a:t>REQUISITE</a:t>
            </a:r>
            <a:endParaRPr sz="3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 b="1" dirty="0"/>
              <a:t>(</a:t>
            </a:r>
            <a:r>
              <a:rPr lang="en-US" sz="3400" b="1" dirty="0"/>
              <a:t>TEORI</a:t>
            </a:r>
            <a:r>
              <a:rPr lang="id" sz="3400" b="1" dirty="0"/>
              <a:t>)</a:t>
            </a:r>
            <a:endParaRPr sz="3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577725" y="636750"/>
            <a:ext cx="6155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SUBNETTING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Pengalamatan</a:t>
            </a:r>
            <a:r>
              <a:rPr lang="en-US" dirty="0"/>
              <a:t> Subnet (Subnetting)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IP Address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Alamat IP Address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 Teknik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i="1" dirty="0"/>
              <a:t>network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subnetwork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Analogi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pada </a:t>
            </a:r>
            <a:r>
              <a:rPr lang="en-US" dirty="0" err="1"/>
              <a:t>komplek</a:t>
            </a:r>
            <a:r>
              <a:rPr lang="en-US" dirty="0"/>
              <a:t> </a:t>
            </a:r>
            <a:r>
              <a:rPr lang="en-US" dirty="0" err="1"/>
              <a:t>perumahan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Sebelum</a:t>
            </a:r>
            <a:r>
              <a:rPr lang="en-US" dirty="0"/>
              <a:t> kalian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Subnetting,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link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en-ID" dirty="0">
                <a:hlinkClick r:id="rId3"/>
              </a:rPr>
              <a:t>https://ngonfig.net/infrastruktur-jaringan-komputer.html</a:t>
            </a:r>
            <a:br>
              <a:rPr lang="en-ID" dirty="0"/>
            </a:br>
            <a:r>
              <a:rPr lang="en-ID" dirty="0"/>
              <a:t>- </a:t>
            </a:r>
            <a:r>
              <a:rPr lang="en-ID" dirty="0">
                <a:hlinkClick r:id="rId4"/>
              </a:rPr>
              <a:t>https://ngonfig.net/jaringan-enterprise.html</a:t>
            </a:r>
            <a:br>
              <a:rPr lang="en-ID" dirty="0"/>
            </a:br>
            <a:r>
              <a:rPr lang="en-ID" dirty="0"/>
              <a:t>- </a:t>
            </a:r>
            <a:r>
              <a:rPr lang="en-ID" dirty="0">
                <a:hlinkClick r:id="rId5"/>
              </a:rPr>
              <a:t>https://ngonfig.net/networking-model.html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kalian </a:t>
            </a:r>
            <a:r>
              <a:rPr lang="en-ID" dirty="0" err="1"/>
              <a:t>pahami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bicara</a:t>
            </a:r>
            <a:r>
              <a:rPr lang="en-ID" dirty="0"/>
              <a:t> subnetting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. Karena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networking, kalian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paham</a:t>
            </a:r>
            <a:r>
              <a:rPr lang="en-ID" dirty="0"/>
              <a:t> subnetting.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775825" y="672125"/>
            <a:ext cx="3219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lain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. </a:t>
            </a:r>
            <a:r>
              <a:rPr lang="en-US" dirty="0" err="1"/>
              <a:t>Soorang</a:t>
            </a:r>
            <a:r>
              <a:rPr lang="en-US" dirty="0"/>
              <a:t> Network Administrator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betul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jaringan</a:t>
            </a:r>
            <a:r>
              <a:rPr lang="en-US" dirty="0"/>
              <a:t> agar pada </a:t>
            </a:r>
            <a:r>
              <a:rPr lang="en-US" dirty="0" err="1"/>
              <a:t>saat</a:t>
            </a:r>
            <a:r>
              <a:rPr lang="en-US" dirty="0"/>
              <a:t> Troubleshoot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Subnetting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Subnet Class C pada IPv4.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dewasa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Subnetting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tampung</a:t>
            </a:r>
            <a:r>
              <a:rPr lang="en-US" dirty="0"/>
              <a:t> bit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kalkulasi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i="1" dirty="0"/>
              <a:t>software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4994825" y="6721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Proses </a:t>
            </a:r>
            <a:r>
              <a:rPr lang="en-US" dirty="0" err="1">
                <a:solidFill>
                  <a:schemeClr val="dk1"/>
                </a:solidFill>
              </a:rPr>
              <a:t>ini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bertujuan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untuk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mencari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beberapa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hal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Yakni</a:t>
            </a:r>
            <a:r>
              <a:rPr lang="en-US" dirty="0">
                <a:solidFill>
                  <a:schemeClr val="dk1"/>
                </a:solidFill>
              </a:rPr>
              <a:t>: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-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subnet yang </a:t>
            </a:r>
            <a:r>
              <a:rPr lang="en-ID" dirty="0" err="1"/>
              <a:t>dihasilkan</a:t>
            </a:r>
            <a:r>
              <a:rPr lang="en-ID" dirty="0"/>
              <a:t> oleh subnet mask</a:t>
            </a:r>
          </a:p>
          <a:p>
            <a:pPr algn="l" fontAlgn="base"/>
            <a:r>
              <a:rPr lang="en-ID" dirty="0"/>
              <a:t>-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host per subnet</a:t>
            </a:r>
          </a:p>
          <a:p>
            <a:pPr algn="l" fontAlgn="base"/>
            <a:r>
              <a:rPr lang="en-ID" dirty="0"/>
              <a:t>- </a:t>
            </a:r>
            <a:r>
              <a:rPr lang="en-ID" dirty="0" err="1"/>
              <a:t>Menentukan</a:t>
            </a:r>
            <a:r>
              <a:rPr lang="en-ID" dirty="0"/>
              <a:t> subnet yang valid</a:t>
            </a:r>
          </a:p>
          <a:p>
            <a:pPr algn="l" fontAlgn="base"/>
            <a:r>
              <a:rPr lang="en-ID" dirty="0"/>
              <a:t>-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broadcast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subnet</a:t>
            </a:r>
          </a:p>
          <a:p>
            <a:pPr algn="l" fontAlgn="base"/>
            <a:r>
              <a:rPr lang="en-ID" dirty="0"/>
              <a:t>- </a:t>
            </a:r>
            <a:r>
              <a:rPr lang="en-ID" dirty="0" err="1"/>
              <a:t>Menentukan</a:t>
            </a:r>
            <a:r>
              <a:rPr lang="en-ID" dirty="0"/>
              <a:t> host – host yang valid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subnet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cukup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memakan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waktu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memang</a:t>
            </a:r>
            <a:r>
              <a:rPr lang="en-US" dirty="0">
                <a:solidFill>
                  <a:schemeClr val="dk1"/>
                </a:solidFill>
              </a:rPr>
              <a:t> dan </a:t>
            </a:r>
            <a:r>
              <a:rPr lang="en-US" dirty="0" err="1">
                <a:solidFill>
                  <a:schemeClr val="dk1"/>
                </a:solidFill>
              </a:rPr>
              <a:t>banyak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membuat</a:t>
            </a:r>
            <a:r>
              <a:rPr lang="en-US" dirty="0">
                <a:solidFill>
                  <a:schemeClr val="dk1"/>
                </a:solidFill>
              </a:rPr>
              <a:t> para Network Administrator </a:t>
            </a:r>
            <a:r>
              <a:rPr lang="en-US" dirty="0" err="1">
                <a:solidFill>
                  <a:schemeClr val="dk1"/>
                </a:solidFill>
              </a:rPr>
              <a:t>frustasi</a:t>
            </a:r>
            <a:r>
              <a:rPr lang="en-US" dirty="0">
                <a:solidFill>
                  <a:schemeClr val="dk1"/>
                </a:solidFill>
              </a:rPr>
              <a:t>.</a:t>
            </a: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dirty="0" err="1">
                <a:solidFill>
                  <a:schemeClr val="dk1"/>
                </a:solidFill>
              </a:rPr>
              <a:t>Namun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kalau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tidak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ada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tekanan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tidak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ada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gaya</a:t>
            </a:r>
            <a:r>
              <a:rPr lang="en-US" dirty="0">
                <a:solidFill>
                  <a:schemeClr val="dk1"/>
                </a:solidFill>
              </a:rPr>
              <a:t> yang </a:t>
            </a:r>
            <a:r>
              <a:rPr lang="en-US" dirty="0" err="1">
                <a:solidFill>
                  <a:schemeClr val="dk1"/>
                </a:solidFill>
              </a:rPr>
              <a:t>dihasilkan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bukan</a:t>
            </a:r>
            <a:r>
              <a:rPr lang="en-US" dirty="0">
                <a:solidFill>
                  <a:schemeClr val="dk1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582375" y="2009300"/>
            <a:ext cx="447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 b="1" dirty="0"/>
              <a:t>PRE-</a:t>
            </a:r>
            <a:r>
              <a:rPr lang="en-US" sz="3400" b="1" dirty="0"/>
              <a:t>REQUISITE</a:t>
            </a:r>
            <a:endParaRPr sz="3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 b="1" dirty="0"/>
              <a:t>(</a:t>
            </a:r>
            <a:r>
              <a:rPr lang="en-US" sz="3400" b="1" dirty="0"/>
              <a:t>PRAKTEK</a:t>
            </a:r>
            <a:r>
              <a:rPr lang="id" sz="3400" b="1" dirty="0"/>
              <a:t>)</a:t>
            </a:r>
            <a:endParaRPr sz="3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350000" y="672125"/>
            <a:ext cx="6480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900" b="1" dirty="0">
              <a:solidFill>
                <a:srgbClr val="575756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350000" y="2430000"/>
            <a:ext cx="6480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71AB205-B665-4E0E-88BE-129B7216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81" y="1035339"/>
            <a:ext cx="5594638" cy="29529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ndas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858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 Mono</vt:lpstr>
      <vt:lpstr>Source Sans Pro</vt:lpstr>
      <vt:lpstr>Roboto</vt:lpstr>
      <vt:lpstr>Roboto Medium</vt:lpstr>
      <vt:lpstr>Arial</vt:lpstr>
      <vt:lpstr>Pondasi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Ryandhi Cahyarantaka</dc:creator>
  <cp:lastModifiedBy>Ryandhi Cahyarantaka</cp:lastModifiedBy>
  <cp:revision>21</cp:revision>
  <dcterms:modified xsi:type="dcterms:W3CDTF">2020-07-12T11:09:10Z</dcterms:modified>
</cp:coreProperties>
</file>