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842f31e22cc310f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42f31e22cc310f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842f31e22cc310f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42f31e22cc310f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1842f31e22cc310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42f31e22cc310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1842f31e22cc310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42f31e22cc310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842f31e22cc310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42f31e22cc310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842f31e22cc310f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42f31e22cc310f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842f31e22cc310f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42f31e22cc310f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842f31e22cc310f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42f31e22cc310f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842f31e22cc310f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42f31e22cc310f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1842f31e22cc310f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42f31e22cc310f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reakthroughinitiatives.org/initiative/3" TargetMode="External"/><Relationship Id="rId4" Type="http://schemas.openxmlformats.org/officeDocument/2006/relationships/hyperlink" Target="https://www.deepspace.ucsb.edu/wp-content/uploads/2015/04/A-Roadmap-to-Interstellar-Flight-15-o.pdf" TargetMode="External"/><Relationship Id="rId5" Type="http://schemas.openxmlformats.org/officeDocument/2006/relationships/hyperlink" Target="https://i4is.org/what-we-do/technical/project-glowworm/" TargetMode="External"/><Relationship Id="rId6" Type="http://schemas.openxmlformats.org/officeDocument/2006/relationships/hyperlink" Target="https://www.researchgate.net/publication/328202365_Project_Glowworm_Testing_Laser_Sail_Propulsion_in_LEO" TargetMode="External"/><Relationship Id="rId7" Type="http://schemas.openxmlformats.org/officeDocument/2006/relationships/hyperlink" Target="https://www.universetoday.com/143992/whats-the-best-way-to-sail-from-world-to-world-electric-sails-or-solar-sai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Laser Propulsion of Nanosat to Low Earth Orbit</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09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Dr Harshal Oza</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rPr lang="en-GB" sz="1800">
                <a:latin typeface="Times New Roman"/>
                <a:ea typeface="Times New Roman"/>
                <a:cs typeface="Times New Roman"/>
                <a:sym typeface="Times New Roman"/>
              </a:rPr>
              <a:t>Sakshi Shrivastava (AU1401090)</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Who is working on this problem</a:t>
            </a:r>
            <a:endParaRPr>
              <a:latin typeface="Times New Roman"/>
              <a:ea typeface="Times New Roman"/>
              <a:cs typeface="Times New Roman"/>
              <a:sym typeface="Times New Roman"/>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NASA, Breakthrough Starshot initiative. Established by Yuri Miller (billionare, investor) and Stephen Hawking (physicist). [1]</a:t>
            </a:r>
            <a:endParaRPr>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Headed by Dr Philip Lubin, professor at UC Santa Barbara. He wrote the white paper for interstellar flight using laser propulsion. [2]</a:t>
            </a:r>
            <a:endParaRPr>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Initiative for Interstellar studies: Project Glowworm. [3][4]</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AutoNum type="arabicPeriod"/>
            </a:pPr>
            <a:r>
              <a:rPr lang="en-GB" u="sng">
                <a:solidFill>
                  <a:srgbClr val="000000"/>
                </a:solidFill>
                <a:latin typeface="Times New Roman"/>
                <a:ea typeface="Times New Roman"/>
                <a:cs typeface="Times New Roman"/>
                <a:sym typeface="Times New Roman"/>
                <a:hlinkClick r:id="rId3"/>
              </a:rPr>
              <a:t>https://breakthroughinitiatives.org/initiative/3</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GB" u="sng">
                <a:solidFill>
                  <a:srgbClr val="000000"/>
                </a:solidFill>
                <a:latin typeface="Times New Roman"/>
                <a:ea typeface="Times New Roman"/>
                <a:cs typeface="Times New Roman"/>
                <a:sym typeface="Times New Roman"/>
                <a:hlinkClick r:id="rId4"/>
              </a:rPr>
              <a:t>https://www.deepspace.ucsb.edu/wp-content/uploads/2015/04/A-Roadmap-to-Interstellar-Flight-15-o.pdf</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GB" u="sng">
                <a:solidFill>
                  <a:srgbClr val="000000"/>
                </a:solidFill>
                <a:latin typeface="Times New Roman"/>
                <a:ea typeface="Times New Roman"/>
                <a:cs typeface="Times New Roman"/>
                <a:sym typeface="Times New Roman"/>
                <a:hlinkClick r:id="rId5"/>
              </a:rPr>
              <a:t>https://i4is.org/what-we-do/technical/project-glowworm/</a:t>
            </a:r>
            <a:r>
              <a:rPr lang="en-GB">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GB" u="sng">
                <a:solidFill>
                  <a:srgbClr val="000000"/>
                </a:solidFill>
                <a:latin typeface="Times New Roman"/>
                <a:ea typeface="Times New Roman"/>
                <a:cs typeface="Times New Roman"/>
                <a:sym typeface="Times New Roman"/>
                <a:hlinkClick r:id="rId6"/>
              </a:rPr>
              <a:t>https://www.researchgate.net/publication/328202365_Project_Glowworm_Testing_Laser_Sail_Propulsion_in_LEO</a:t>
            </a:r>
            <a:r>
              <a:rPr lang="en-GB">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GB" u="sng">
                <a:solidFill>
                  <a:srgbClr val="000000"/>
                </a:solidFill>
                <a:latin typeface="Times New Roman"/>
                <a:ea typeface="Times New Roman"/>
                <a:cs typeface="Times New Roman"/>
                <a:sym typeface="Times New Roman"/>
                <a:hlinkClick r:id="rId7"/>
              </a:rPr>
              <a:t>https://www.universetoday.com/143992/whats-the-best-way-to-sail-from-world-to-world-electric-sails-or-solar-sails/</a:t>
            </a:r>
            <a:endParaRPr>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Chemically propelled rockets - a limitation</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81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The most distant space probe, voyager 1, has been travelling for about 42 years currently at the speed of 17 km/s or 0.006% of light speed. It will take it another 300 years to cross the outer edges of solar system.</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GB">
                <a:solidFill>
                  <a:srgbClr val="000000"/>
                </a:solidFill>
              </a:rPr>
              <a:t>This impedes research. </a:t>
            </a:r>
            <a:r>
              <a:rPr lang="en-GB">
                <a:solidFill>
                  <a:srgbClr val="000000"/>
                </a:solidFill>
              </a:rPr>
              <a:t>In the vast distances of space, we are hemmed by our solar system. We want to look closely at other solar systems and celestial objects for more data. Looking from afar can only get us so much.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GB">
                <a:solidFill>
                  <a:srgbClr val="000000"/>
                </a:solidFill>
              </a:rPr>
              <a:t>Mass of rockets becomes an issue, limiting speeds achieved.</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Looking towards other forms of propulsion</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solidFill>
                  <a:srgbClr val="000000"/>
                </a:solidFill>
                <a:latin typeface="Times New Roman"/>
                <a:ea typeface="Times New Roman"/>
                <a:cs typeface="Times New Roman"/>
                <a:sym typeface="Times New Roman"/>
              </a:rPr>
              <a:t>How do we solve the speed issue? </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Directed energy</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Nuclear Fission-Fusion engine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Ion engine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Antimatter engine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Nuclear thermal</a:t>
            </a:r>
            <a:endParaRPr>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rPr lang="en-GB">
                <a:solidFill>
                  <a:srgbClr val="000000"/>
                </a:solidFill>
                <a:latin typeface="Times New Roman"/>
                <a:ea typeface="Times New Roman"/>
                <a:cs typeface="Times New Roman"/>
                <a:sym typeface="Times New Roman"/>
              </a:rPr>
              <a:t>What if we could leave the engine at home?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Directed energy propulsion</a:t>
            </a:r>
            <a:endParaRPr>
              <a:latin typeface="Times New Roman"/>
              <a:ea typeface="Times New Roman"/>
              <a:cs typeface="Times New Roman"/>
              <a:sym typeface="Times New Roman"/>
            </a:endParaRPr>
          </a:p>
        </p:txBody>
      </p:sp>
      <p:sp>
        <p:nvSpPr>
          <p:cNvPr id="73" name="Google Shape;73;p16"/>
          <p:cNvSpPr txBox="1"/>
          <p:nvPr>
            <p:ph idx="1" type="body"/>
          </p:nvPr>
        </p:nvSpPr>
        <p:spPr>
          <a:xfrm>
            <a:off x="5411100" y="1230475"/>
            <a:ext cx="3421200" cy="281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The basic idea is to provide thrust to spacecraft using photons.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We can ‘sail’ using this photonic wind.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Laser ablative propulsion.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Space debri removal.</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Gram scale spacecrafts.</a:t>
            </a:r>
            <a:endParaRPr>
              <a:solidFill>
                <a:srgbClr val="000000"/>
              </a:solidFill>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374525" y="1170125"/>
            <a:ext cx="4669100" cy="287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Different types of sail</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5218800" cy="366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latin typeface="Times New Roman"/>
                <a:ea typeface="Times New Roman"/>
                <a:cs typeface="Times New Roman"/>
                <a:sym typeface="Times New Roman"/>
              </a:rPr>
              <a:t>Solar sail: As we head deeper into space, weaker would be solar energy.</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Magnetic or electric sail: </a:t>
            </a:r>
            <a:endParaRPr>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Uses static magnetic field to deflect charged particles radiated by the Sun as a plasma wind. </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Could achieve 0.1% c eventually from repeatedly achieving close proximity with stars, they estimated that this would take 10,000 encounters over the course of one million years.</a:t>
            </a:r>
            <a:endParaRPr sz="16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Char char="●"/>
            </a:pPr>
            <a:r>
              <a:rPr lang="en-GB">
                <a:solidFill>
                  <a:srgbClr val="000000"/>
                </a:solidFill>
                <a:latin typeface="Times New Roman"/>
                <a:ea typeface="Times New Roman"/>
                <a:cs typeface="Times New Roman"/>
                <a:sym typeface="Times New Roman"/>
              </a:rPr>
              <a:t>Laser sail: Directed lasers. Achieves 10% c. </a:t>
            </a:r>
            <a:endParaRPr>
              <a:solidFill>
                <a:srgbClr val="000000"/>
              </a:solidFill>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5355725" y="1310850"/>
            <a:ext cx="3635876" cy="3071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Some equations</a:t>
            </a:r>
            <a:endParaRPr>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3808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a = acceleration</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GB">
                <a:solidFill>
                  <a:srgbClr val="000000"/>
                </a:solidFill>
                <a:latin typeface="Times New Roman"/>
                <a:ea typeface="Times New Roman"/>
                <a:cs typeface="Times New Roman"/>
                <a:sym typeface="Times New Roman"/>
              </a:rPr>
              <a:t>c = speed of light</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GB">
                <a:solidFill>
                  <a:srgbClr val="000000"/>
                </a:solidFill>
                <a:latin typeface="Times New Roman"/>
                <a:ea typeface="Times New Roman"/>
                <a:cs typeface="Times New Roman"/>
                <a:sym typeface="Times New Roman"/>
              </a:rPr>
              <a:t>dspot = laser spot size</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GB">
                <a:solidFill>
                  <a:srgbClr val="000000"/>
                </a:solidFill>
                <a:latin typeface="Times New Roman"/>
                <a:ea typeface="Times New Roman"/>
                <a:cs typeface="Times New Roman"/>
                <a:sym typeface="Times New Roman"/>
              </a:rPr>
              <a:t>D = diameter of laser optics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GB">
                <a:solidFill>
                  <a:srgbClr val="000000"/>
                </a:solidFill>
                <a:latin typeface="Times New Roman"/>
                <a:ea typeface="Times New Roman"/>
                <a:cs typeface="Times New Roman"/>
                <a:sym typeface="Times New Roman"/>
              </a:rPr>
              <a:t>r = distance from laser to sail</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GB">
                <a:solidFill>
                  <a:srgbClr val="000000"/>
                </a:solidFill>
                <a:highlight>
                  <a:srgbClr val="FFFFFF"/>
                </a:highlight>
                <a:latin typeface="Times New Roman"/>
                <a:ea typeface="Times New Roman"/>
                <a:cs typeface="Times New Roman"/>
                <a:sym typeface="Times New Roman"/>
              </a:rPr>
              <a:t>λ = laser wavelength</a:t>
            </a:r>
            <a:endParaRPr>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t/>
            </a:r>
            <a:endParaRPr>
              <a:latin typeface="Times New Roman"/>
              <a:ea typeface="Times New Roman"/>
              <a:cs typeface="Times New Roman"/>
              <a:sym typeface="Times New Roman"/>
            </a:endParaRPr>
          </a:p>
        </p:txBody>
      </p:sp>
      <p:sp>
        <p:nvSpPr>
          <p:cNvPr id="88" name="Google Shape;88;p18"/>
          <p:cNvSpPr txBox="1"/>
          <p:nvPr>
            <p:ph idx="1" type="body"/>
          </p:nvPr>
        </p:nvSpPr>
        <p:spPr>
          <a:xfrm>
            <a:off x="5024100" y="1292375"/>
            <a:ext cx="3808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highlight>
                  <a:srgbClr val="FFFFFF"/>
                </a:highlight>
                <a:latin typeface="Times New Roman"/>
                <a:ea typeface="Times New Roman"/>
                <a:cs typeface="Times New Roman"/>
                <a:sym typeface="Times New Roman"/>
              </a:rPr>
              <a:t>n = sail reflectance</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en-GB">
                <a:solidFill>
                  <a:schemeClr val="dk1"/>
                </a:solidFill>
                <a:highlight>
                  <a:srgbClr val="FFFFFF"/>
                </a:highlight>
                <a:latin typeface="Times New Roman"/>
                <a:ea typeface="Times New Roman"/>
                <a:cs typeface="Times New Roman"/>
                <a:sym typeface="Times New Roman"/>
              </a:rPr>
              <a:t>Δv = change in velocity</a:t>
            </a:r>
            <a:endParaRPr>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GB">
                <a:solidFill>
                  <a:srgbClr val="000000"/>
                </a:solidFill>
                <a:highlight>
                  <a:srgbClr val="FFFFFF"/>
                </a:highlight>
                <a:latin typeface="Times New Roman"/>
                <a:ea typeface="Times New Roman"/>
                <a:cs typeface="Times New Roman"/>
                <a:sym typeface="Times New Roman"/>
              </a:rPr>
              <a:t>M = sailscraft mass</a:t>
            </a:r>
            <a:endParaRPr>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GB">
                <a:solidFill>
                  <a:srgbClr val="000000"/>
                </a:solidFill>
                <a:highlight>
                  <a:srgbClr val="FFFFFF"/>
                </a:highlight>
                <a:latin typeface="Times New Roman"/>
                <a:ea typeface="Times New Roman"/>
                <a:cs typeface="Times New Roman"/>
                <a:sym typeface="Times New Roman"/>
              </a:rPr>
              <a:t>P = laser power</a:t>
            </a:r>
            <a:endParaRPr>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GB">
                <a:solidFill>
                  <a:srgbClr val="000000"/>
                </a:solidFill>
                <a:highlight>
                  <a:srgbClr val="FFFFFF"/>
                </a:highlight>
                <a:latin typeface="Times New Roman"/>
                <a:ea typeface="Times New Roman"/>
                <a:cs typeface="Times New Roman"/>
                <a:sym typeface="Times New Roman"/>
              </a:rPr>
              <a:t>t = time</a:t>
            </a:r>
            <a:endParaRPr>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Some equations</a:t>
            </a:r>
            <a:endParaRPr>
              <a:latin typeface="Times New Roman"/>
              <a:ea typeface="Times New Roman"/>
              <a:cs typeface="Times New Roman"/>
              <a:sym typeface="Times New Roman"/>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Forward’s equation for acceleration of laser sail (1989):</a:t>
            </a:r>
            <a:endParaRPr>
              <a:solidFill>
                <a:srgbClr val="000000"/>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a:t>
            </a:r>
            <a:r>
              <a:rPr lang="en-GB" sz="1800">
                <a:solidFill>
                  <a:srgbClr val="000000"/>
                </a:solidFill>
                <a:latin typeface="Times New Roman"/>
                <a:ea typeface="Times New Roman"/>
                <a:cs typeface="Times New Roman"/>
                <a:sym typeface="Times New Roman"/>
              </a:rPr>
              <a:t>  = [2 * n * P] / [M * c]  </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Size of sail</a:t>
            </a:r>
            <a:endParaRPr>
              <a:solidFill>
                <a:srgbClr val="000000"/>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Sail diameter = diameter of beam at its operational range</a:t>
            </a:r>
            <a:endParaRPr sz="1800">
              <a:solidFill>
                <a:srgbClr val="000000"/>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&gt; unecessary mass and acceleration decreases</a:t>
            </a:r>
            <a:endParaRPr sz="1800">
              <a:solidFill>
                <a:srgbClr val="000000"/>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&lt; energy wastage and inefficiency</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a:t>
            </a:r>
            <a:r>
              <a:rPr lang="en-GB">
                <a:solidFill>
                  <a:srgbClr val="000000"/>
                </a:solidFill>
                <a:latin typeface="Times New Roman"/>
                <a:ea typeface="Times New Roman"/>
                <a:cs typeface="Times New Roman"/>
                <a:sym typeface="Times New Roman"/>
              </a:rPr>
              <a:t>spot = 2.44 * </a:t>
            </a:r>
            <a:r>
              <a:rPr lang="en-GB">
                <a:solidFill>
                  <a:srgbClr val="000000"/>
                </a:solidFill>
                <a:highlight>
                  <a:srgbClr val="FFFFFF"/>
                </a:highlight>
                <a:latin typeface="Times New Roman"/>
                <a:ea typeface="Times New Roman"/>
                <a:cs typeface="Times New Roman"/>
                <a:sym typeface="Times New Roman"/>
              </a:rPr>
              <a:t>λ * r / D</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λ</a:t>
            </a:r>
            <a:r>
              <a:rPr lang="en-GB">
                <a:solidFill>
                  <a:srgbClr val="000000"/>
                </a:solidFill>
                <a:highlight>
                  <a:srgbClr val="FFFFFF"/>
                </a:highlight>
                <a:latin typeface="Times New Roman"/>
                <a:ea typeface="Times New Roman"/>
                <a:cs typeface="Times New Roman"/>
                <a:sym typeface="Times New Roman"/>
              </a:rPr>
              <a:t> = c/v; c = dspot * D * v / 2.44r</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a</a:t>
            </a:r>
            <a:r>
              <a:rPr lang="en-GB">
                <a:solidFill>
                  <a:srgbClr val="000000"/>
                </a:solidFill>
                <a:highlight>
                  <a:srgbClr val="FFFFFF"/>
                </a:highlight>
                <a:latin typeface="Times New Roman"/>
                <a:ea typeface="Times New Roman"/>
                <a:cs typeface="Times New Roman"/>
                <a:sym typeface="Times New Roman"/>
              </a:rPr>
              <a:t> = </a:t>
            </a:r>
            <a:r>
              <a:rPr lang="en-GB">
                <a:solidFill>
                  <a:srgbClr val="000000"/>
                </a:solidFill>
                <a:latin typeface="Times New Roman"/>
                <a:ea typeface="Times New Roman"/>
                <a:cs typeface="Times New Roman"/>
                <a:sym typeface="Times New Roman"/>
              </a:rPr>
              <a:t>[2 * n * P * 2.44r] / [M * dspot * D * v ]</a:t>
            </a:r>
            <a:endParaRPr>
              <a:solidFill>
                <a:srgbClr val="000000"/>
              </a:solidFill>
              <a:highlight>
                <a:srgbClr val="FFFFFF"/>
              </a:highlight>
              <a:latin typeface="Times New Roman"/>
              <a:ea typeface="Times New Roman"/>
              <a:cs typeface="Times New Roman"/>
              <a:sym typeface="Times New Roman"/>
            </a:endParaRPr>
          </a:p>
          <a:p>
            <a:pPr indent="0" lvl="0" marL="91440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Scope of BTP</a:t>
            </a:r>
            <a:endParaRPr>
              <a:latin typeface="Times New Roman"/>
              <a:ea typeface="Times New Roman"/>
              <a:cs typeface="Times New Roman"/>
              <a:sym typeface="Times New Roman"/>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Char char="●"/>
            </a:pPr>
            <a:r>
              <a:rPr lang="en-GB">
                <a:solidFill>
                  <a:schemeClr val="dk1"/>
                </a:solidFill>
              </a:rPr>
              <a:t>Project glowworm: achieving a 10 km altitude change using laser propulsion in low earth orbit. </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GB">
                <a:solidFill>
                  <a:schemeClr val="dk1"/>
                </a:solidFill>
              </a:rPr>
              <a:t>Well defined orbital mechanics. </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GB">
                <a:solidFill>
                  <a:srgbClr val="000000"/>
                </a:solidFill>
              </a:rPr>
              <a:t>Study dynamics of laser propelled spacecraft and identify control parameters.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GB">
                <a:solidFill>
                  <a:srgbClr val="000000"/>
                </a:solidFill>
              </a:rPr>
              <a:t>Synthesize </a:t>
            </a:r>
            <a:r>
              <a:rPr lang="en-GB">
                <a:solidFill>
                  <a:srgbClr val="000000"/>
                </a:solidFill>
              </a:rPr>
              <a:t>guidance</a:t>
            </a:r>
            <a:r>
              <a:rPr lang="en-GB">
                <a:solidFill>
                  <a:srgbClr val="000000"/>
                </a:solidFill>
              </a:rPr>
              <a:t> and control equations for the system.</a:t>
            </a:r>
            <a:endParaRPr>
              <a:solidFill>
                <a:srgbClr val="000000"/>
              </a:solidFill>
            </a:endParaRPr>
          </a:p>
          <a:p>
            <a:pPr indent="0" lvl="0" marL="457200" rtl="0" algn="l">
              <a:lnSpc>
                <a:spcPct val="200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Challenges ahead</a:t>
            </a:r>
            <a:endParaRPr>
              <a:latin typeface="Times New Roman"/>
              <a:ea typeface="Times New Roman"/>
              <a:cs typeface="Times New Roman"/>
              <a:sym typeface="Times New Roman"/>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Laser power station - power requirement, generation, efficiency</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If ground based - atmospheric perturbation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Economic issues - 100x reduction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Material issue for sail and </a:t>
            </a:r>
            <a:r>
              <a:rPr lang="en-GB">
                <a:solidFill>
                  <a:srgbClr val="000000"/>
                </a:solidFill>
                <a:latin typeface="Times New Roman"/>
                <a:ea typeface="Times New Roman"/>
                <a:cs typeface="Times New Roman"/>
                <a:sym typeface="Times New Roman"/>
              </a:rPr>
              <a:t>sailcraft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Radiation damage - extreme front edge damage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Interstellar Communication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