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C44D1C-7FFF-44D4-8E37-BE2C42061304}">
  <a:tblStyle styleId="{12C44D1C-7FFF-44D4-8E37-BE2C420613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Slab-bold.fntdata"/><Relationship Id="rId6" Type="http://schemas.openxmlformats.org/officeDocument/2006/relationships/notesMaster" Target="notesMasters/notesMaster1.xml"/><Relationship Id="rId18"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03f980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03f980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03f980b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03f980b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703f98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703f98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703f980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703f980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703f980b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703f980b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703f980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703f980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703f980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703f980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03f980b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03f980b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703f980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703f980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703f980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03f980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Laser Propulsion of Nanosat from Earth to Low Earth Orbit (LEO)</a:t>
            </a:r>
            <a:endParaRPr sz="3600">
              <a:latin typeface="Times New Roman"/>
              <a:ea typeface="Times New Roman"/>
              <a:cs typeface="Times New Roman"/>
              <a:sym typeface="Times New Roman"/>
            </a:endParaRPr>
          </a:p>
        </p:txBody>
      </p:sp>
      <p:sp>
        <p:nvSpPr>
          <p:cNvPr id="64" name="Google Shape;64;p13"/>
          <p:cNvSpPr txBox="1"/>
          <p:nvPr>
            <p:ph idx="1" type="subTitle"/>
          </p:nvPr>
        </p:nvSpPr>
        <p:spPr>
          <a:xfrm>
            <a:off x="311700" y="2834125"/>
            <a:ext cx="8520600" cy="12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Sakshi Shrivastava (AU1401090)</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Project Mentor: Dr Harshal Oza</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Project Site: School of Engineering and Applied Sciences, Ahmedabad University</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2995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21" name="Google Shape;121;p22"/>
          <p:cNvSpPr txBox="1"/>
          <p:nvPr>
            <p:ph idx="1" type="body"/>
          </p:nvPr>
        </p:nvSpPr>
        <p:spPr>
          <a:xfrm>
            <a:off x="311700" y="1035600"/>
            <a:ext cx="8520600" cy="38778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Tsander, F., “Flight to Other Planets,” Development of Russian Rocket Technology, edited by Y. Moshkin, Mashinostroyeniye Press, Moscow, 1973 (in Russian).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Tsiolkovsky, K., “Plan of Space Exploration,” Exploration of the Universe with Reaction Machines: Exploring the Unknown, NASA History Series. NASA SP 4407, Washington, D.C., 1995 (English translation).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Oberth, H., “Die Rakete zu den Planetenräumen,” Oldenbourg Verlag, Munich, 1923.</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Goddard, R., “A Method of Reaching Extreme Altitudes,” Smithsonian Miscellaneous Collections, Vol. 71, No. 2, 1919</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Sänger, E., “Zur Theorie der Photonenraketen,” Probleme der Weltraumforschung, International Astronautical Federation, Zürich, 1954.</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Moeckel W.E. (1972). Comparison of advanced propulsion concepts for deep space exploration. J. Spacecraft and Rockets 9, 863–868.</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Moeckel W.E. (1975). Optimum exhaust velocity for laser driven rockets. J. Spacecraft and Rockets 12, 700–701.</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Rubbia, C., “A Nuclear Propulsion Concept,” 6th International Symposium on Propulsion for Space Transportation of the 21st Century, Association Aéronautique et Astronautique de France, Paper S24.0, Versailles, France, 14–17 May 2002.</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Myrabo, L., Knowles, T., Bagford, J., Seibert, D., and Harris, H., “Laser-Boosted Light Sail Experiments with the 150 kW LHMELII CO2 Laser,” High-Power Laser Ablation IV,Proceedings of SPIE: The International Society for Optical Engineering, Vol. 4760, SPIE, Bellingham, WA, 2002, pp. 774–798.</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294150"/>
            <a:ext cx="8520600" cy="4274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Herbeck, L., Eiden, M., Leipold, M., Sickinger, C., and Unckenbold, W., “Development and Test of Deployable Ultralightweight CFRPBooms for a Solar Sail,” Proceedings of the European Conference on Spacecraft Structures, Materials and Mechanical Testing, European Space Research and Technology Centre, Noordwijk, The Netherlands, 2001, pp. 107–112.</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Marx, G., “Interstellar Vehicle Propelled by Terrestrial Laser Beam,” Nature, Vol. 211, No. 5044, 1966, pp. 22–23. doi:10.1038/211022a0</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Redding, J. L., “Interstellar Vehicle Propelled by Terrestrial Laser Beam,” Nature, Vol. 213, No. 5076, 1967, pp. 588–589. PHIPPS ET AL. 633 doi:10.1038/213588a0ica. 146. 10.1016/j.actaastro.2018.02.018.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Simmons, J., and McInnes, C., “Was Marx Right? Or How Efficient are Laser Driven Interstellar Spacecraft?,” American Journal of Physics, Vol. 61, No. 3, 1993, pp. 205–207. doi:10.1119/1.17291</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Mansell, Justin &amp; Spencer, David &amp; Plante, Barbara &amp; Diaz, Alex &amp; Fernandez, Michael &amp; Bellardo, John &amp; Betts, Bruce &amp; Nye, Bill. (2020). Orbit and Attitude Performance of the LightSail 2 Solar Sail Spacecraft. 10.2514/6.2020-2177</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Phipps, Claude &amp; Bonnal, Christophe &amp; Masson, Fréderic &amp; Boustie, Michel &amp; Berthe, Laurent &amp; Schneider, Matthieu &amp; BATON, Sophie &amp; Brambrink, Erik &amp; Chevalier, Jean-Marc &amp; Videau, Laurent &amp; Boyer, Séverine. (2018). Transfers from Earth to LEO and LEO to interplanetary space using lasers. Acta Astronaut</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109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pic>
        <p:nvPicPr>
          <p:cNvPr id="70" name="Google Shape;70;p14"/>
          <p:cNvPicPr preferRelativeResize="0"/>
          <p:nvPr/>
        </p:nvPicPr>
        <p:blipFill>
          <a:blip r:embed="rId3">
            <a:alphaModFix/>
          </a:blip>
          <a:stretch>
            <a:fillRect/>
          </a:stretch>
        </p:blipFill>
        <p:spPr>
          <a:xfrm>
            <a:off x="152400" y="681725"/>
            <a:ext cx="4419600" cy="4309375"/>
          </a:xfrm>
          <a:prstGeom prst="rect">
            <a:avLst/>
          </a:prstGeom>
          <a:noFill/>
          <a:ln>
            <a:noFill/>
          </a:ln>
        </p:spPr>
      </p:pic>
      <p:sp>
        <p:nvSpPr>
          <p:cNvPr id="71" name="Google Shape;71;p14"/>
          <p:cNvSpPr txBox="1"/>
          <p:nvPr/>
        </p:nvSpPr>
        <p:spPr>
          <a:xfrm>
            <a:off x="5120475" y="955050"/>
            <a:ext cx="3348600" cy="386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Since 1957 to 2018, there has been a 750% in spacecraft speed.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Still we have only reached 0.02% of light speed.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Due to major technological advancements in the last decade, photonic propulsion has become a feasible idea for propulsion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21490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77" name="Google Shape;77;p15"/>
          <p:cNvGraphicFramePr/>
          <p:nvPr/>
        </p:nvGraphicFramePr>
        <p:xfrm>
          <a:off x="80850" y="787600"/>
          <a:ext cx="3000000" cy="3000000"/>
        </p:xfrm>
        <a:graphic>
          <a:graphicData uri="http://schemas.openxmlformats.org/drawingml/2006/table">
            <a:tbl>
              <a:tblPr>
                <a:noFill/>
                <a:tableStyleId>{12C44D1C-7FFF-44D4-8E37-BE2C42061304}</a:tableStyleId>
              </a:tblPr>
              <a:tblGrid>
                <a:gridCol w="688950"/>
                <a:gridCol w="2209800"/>
                <a:gridCol w="6083550"/>
              </a:tblGrid>
              <a:tr h="940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1923 - 24</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Russian pioneers Fridrikh Tsander, Konstantin Tsiolkovsky and, independently, the German Hermann Oberth</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mentioned the idea of propulsion by light pressure, leading to the concept of solar sail.</a:t>
                      </a:r>
                      <a:endParaRPr sz="1200">
                        <a:latin typeface="Times New Roman"/>
                        <a:ea typeface="Times New Roman"/>
                        <a:cs typeface="Times New Roman"/>
                        <a:sym typeface="Times New Roman"/>
                      </a:endParaRPr>
                    </a:p>
                  </a:txBody>
                  <a:tcPr marT="91425" marB="91425" marR="91425" marL="91425"/>
                </a:tc>
              </a:tr>
              <a:tr h="5099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1930s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Oberth in Germany and Goddard in US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1930s, rocket technology developed through the independently in West.</a:t>
                      </a:r>
                      <a:endParaRPr sz="1200">
                        <a:latin typeface="Times New Roman"/>
                        <a:ea typeface="Times New Roman"/>
                        <a:cs typeface="Times New Roman"/>
                        <a:sym typeface="Times New Roman"/>
                      </a:endParaRPr>
                    </a:p>
                  </a:txBody>
                  <a:tcPr marT="91425" marB="91425" marR="91425" marL="91425"/>
                </a:tc>
              </a:tr>
              <a:tr h="5067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1953</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Eugene Sänger, Germany</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envisioned photonic propulsion based on the continuum radiation of a hot plasma generated by a fission reactor placed at the focal point of a large reflector</a:t>
                      </a:r>
                      <a:endParaRPr sz="1200">
                        <a:solidFill>
                          <a:schemeClr val="dk1"/>
                        </a:solidFill>
                        <a:latin typeface="Times New Roman"/>
                        <a:ea typeface="Times New Roman"/>
                        <a:cs typeface="Times New Roman"/>
                        <a:sym typeface="Times New Roman"/>
                      </a:endParaRPr>
                    </a:p>
                  </a:txBody>
                  <a:tcPr marT="91425" marB="91425" marR="91425" marL="91425"/>
                </a:tc>
              </a:tr>
              <a:tr h="7547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1966</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Georgii Marx, Budapest</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arrived at a surprising conclusion in his paper, that though the instantaneous and total efficiencies of laser energy transfer start at zero, they reach around 42 and 67%, respectively, at half the speed of light and reach 100% at the speed of light itself </a:t>
                      </a:r>
                      <a:endParaRPr sz="1200">
                        <a:solidFill>
                          <a:schemeClr val="dk1"/>
                        </a:solidFill>
                        <a:latin typeface="Times New Roman"/>
                        <a:ea typeface="Times New Roman"/>
                        <a:cs typeface="Times New Roman"/>
                        <a:sym typeface="Times New Roman"/>
                      </a:endParaRPr>
                    </a:p>
                  </a:txBody>
                  <a:tcPr marT="91425" marB="91425" marR="91425" marL="91425"/>
                </a:tc>
              </a:tr>
              <a:tr h="6282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1967</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J.L Redding</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 correction factor must be included that would reduce the Marxian efficiencies by half at c=2 and to zero at the speed of light itself.</a:t>
                      </a:r>
                      <a:endParaRPr sz="1200">
                        <a:solidFill>
                          <a:schemeClr val="dk1"/>
                        </a:solidFill>
                        <a:latin typeface="Times New Roman"/>
                        <a:ea typeface="Times New Roman"/>
                        <a:cs typeface="Times New Roman"/>
                        <a:sym typeface="Times New Roman"/>
                      </a:endParaRPr>
                    </a:p>
                  </a:txBody>
                  <a:tcPr marT="91425" marB="91425" marR="91425" marL="91425"/>
                </a:tc>
              </a:tr>
              <a:tr h="5229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1970s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Arthur Kantrowitz and </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Arthur Kantrowitz </a:t>
                      </a:r>
                      <a:r>
                        <a:rPr lang="en" sz="1200">
                          <a:solidFill>
                            <a:schemeClr val="dk1"/>
                          </a:solidFill>
                          <a:latin typeface="Times New Roman"/>
                          <a:ea typeface="Times New Roman"/>
                          <a:cs typeface="Times New Roman"/>
                          <a:sym typeface="Times New Roman"/>
                        </a:rPr>
                        <a:t>demonstrated the existence of suitable lasers and popularized laser propulsion. </a:t>
                      </a:r>
                      <a:endParaRPr sz="12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graphicFrame>
        <p:nvGraphicFramePr>
          <p:cNvPr id="82" name="Google Shape;82;p16"/>
          <p:cNvGraphicFramePr/>
          <p:nvPr/>
        </p:nvGraphicFramePr>
        <p:xfrm>
          <a:off x="382975" y="344550"/>
          <a:ext cx="3000000" cy="3000000"/>
        </p:xfrm>
        <a:graphic>
          <a:graphicData uri="http://schemas.openxmlformats.org/drawingml/2006/table">
            <a:tbl>
              <a:tblPr>
                <a:noFill/>
                <a:tableStyleId>{12C44D1C-7FFF-44D4-8E37-BE2C42061304}</a:tableStyleId>
              </a:tblPr>
              <a:tblGrid>
                <a:gridCol w="917100"/>
                <a:gridCol w="1780100"/>
                <a:gridCol w="5680900"/>
              </a:tblGrid>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1972, 75</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Wolfgang Moeckel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Moeckel devised the basic equations for non-chemical propulsion and was the first scientist to promote the idea that, while almost unlimited exhaust velocities are possible for laser propulsion, the highest exhaust velocity is not necessarily the best. Most of the energy might go into the plume rather than the spacecraft</a:t>
                      </a:r>
                      <a:endParaRPr sz="12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1993</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Simmons and McInnes</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Proved Marx’s right and rederived one of Marx’s most valuable equations. The relativistic velocity attained depends on the Marxian energy quotient Pt = Mc^2, which is the ratio of laser output energy to the spacecraft mass expressed as Mc^2.</a:t>
                      </a:r>
                      <a:endParaRPr sz="1200">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2000</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Laser-Hardened Materials Evaluation Laboratory facility</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tested a</a:t>
                      </a:r>
                      <a:r>
                        <a:rPr lang="en" sz="1200">
                          <a:solidFill>
                            <a:schemeClr val="dk1"/>
                          </a:solidFill>
                          <a:latin typeface="Times New Roman"/>
                          <a:ea typeface="Times New Roman"/>
                          <a:cs typeface="Times New Roman"/>
                          <a:sym typeface="Times New Roman"/>
                        </a:rPr>
                        <a:t>n advanced lightsail material </a:t>
                      </a:r>
                      <a:r>
                        <a:rPr lang="en" sz="1200">
                          <a:solidFill>
                            <a:schemeClr val="dk1"/>
                          </a:solidFill>
                          <a:latin typeface="Times New Roman"/>
                          <a:ea typeface="Times New Roman"/>
                          <a:cs typeface="Times New Roman"/>
                          <a:sym typeface="Times New Roman"/>
                        </a:rPr>
                        <a:t>with high-power CO2 lasers</a:t>
                      </a:r>
                      <a:endParaRPr sz="1200">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2000</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DLR German Aerospace Center</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Developed a </a:t>
                      </a:r>
                      <a:r>
                        <a:rPr lang="en" sz="1200">
                          <a:solidFill>
                            <a:schemeClr val="dk1"/>
                          </a:solidFill>
                          <a:latin typeface="Times New Roman"/>
                          <a:ea typeface="Times New Roman"/>
                          <a:cs typeface="Times New Roman"/>
                          <a:sym typeface="Times New Roman"/>
                        </a:rPr>
                        <a:t>large solar sail.</a:t>
                      </a:r>
                      <a:endParaRPr sz="1200">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2002</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Carlo Rubbia </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revisited the photonic propulsion scheme using a nuclear-pumped gas laser using a few kilograms of Americium 242 as the energy source for a 3 GW laser.</a:t>
                      </a:r>
                      <a:endParaRPr sz="1200">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2008</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LuxSpace, a Luxembourg company</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was awarded a </a:t>
                      </a:r>
                      <a:r>
                        <a:rPr lang="en" sz="1200">
                          <a:solidFill>
                            <a:schemeClr val="dk1"/>
                          </a:solidFill>
                          <a:latin typeface="Times New Roman"/>
                          <a:ea typeface="Times New Roman"/>
                          <a:cs typeface="Times New Roman"/>
                          <a:sym typeface="Times New Roman"/>
                        </a:rPr>
                        <a:t>A two year project,</a:t>
                      </a:r>
                      <a:r>
                        <a:rPr lang="en" sz="1200">
                          <a:solidFill>
                            <a:schemeClr val="dk1"/>
                          </a:solidFill>
                          <a:latin typeface="Times New Roman"/>
                          <a:ea typeface="Times New Roman"/>
                          <a:cs typeface="Times New Roman"/>
                          <a:sym typeface="Times New Roman"/>
                        </a:rPr>
                        <a:t> by ESA, to develop solar sail materials.</a:t>
                      </a:r>
                      <a:endParaRPr sz="12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Laser Propulsion Theory</a:t>
            </a:r>
            <a:endParaRPr>
              <a:latin typeface="Times New Roman"/>
              <a:ea typeface="Times New Roman"/>
              <a:cs typeface="Times New Roman"/>
              <a:sym typeface="Times New Roman"/>
            </a:endParaRPr>
          </a:p>
        </p:txBody>
      </p:sp>
      <p:pic>
        <p:nvPicPr>
          <p:cNvPr id="88" name="Google Shape;88;p17"/>
          <p:cNvPicPr preferRelativeResize="0"/>
          <p:nvPr/>
        </p:nvPicPr>
        <p:blipFill>
          <a:blip r:embed="rId3">
            <a:alphaModFix/>
          </a:blip>
          <a:stretch>
            <a:fillRect/>
          </a:stretch>
        </p:blipFill>
        <p:spPr>
          <a:xfrm>
            <a:off x="3320850" y="2755850"/>
            <a:ext cx="5753100" cy="2238375"/>
          </a:xfrm>
          <a:prstGeom prst="rect">
            <a:avLst/>
          </a:prstGeom>
          <a:noFill/>
          <a:ln>
            <a:noFill/>
          </a:ln>
        </p:spPr>
      </p:pic>
      <p:pic>
        <p:nvPicPr>
          <p:cNvPr id="89" name="Google Shape;89;p17"/>
          <p:cNvPicPr preferRelativeResize="0"/>
          <p:nvPr/>
        </p:nvPicPr>
        <p:blipFill>
          <a:blip r:embed="rId4">
            <a:alphaModFix/>
          </a:blip>
          <a:stretch>
            <a:fillRect/>
          </a:stretch>
        </p:blipFill>
        <p:spPr>
          <a:xfrm>
            <a:off x="57423" y="1204625"/>
            <a:ext cx="3263427" cy="223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a:t>
            </a:r>
            <a:r>
              <a:rPr lang="en">
                <a:latin typeface="Times New Roman"/>
                <a:ea typeface="Times New Roman"/>
                <a:cs typeface="Times New Roman"/>
                <a:sym typeface="Times New Roman"/>
              </a:rPr>
              <a:t>Control Problem</a:t>
            </a:r>
            <a:endParaRPr>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3521025" y="1285200"/>
            <a:ext cx="5426325" cy="3438525"/>
          </a:xfrm>
          <a:prstGeom prst="rect">
            <a:avLst/>
          </a:prstGeom>
          <a:noFill/>
          <a:ln>
            <a:noFill/>
          </a:ln>
        </p:spPr>
      </p:pic>
      <p:pic>
        <p:nvPicPr>
          <p:cNvPr id="96" name="Google Shape;96;p18"/>
          <p:cNvPicPr preferRelativeResize="0"/>
          <p:nvPr/>
        </p:nvPicPr>
        <p:blipFill>
          <a:blip r:embed="rId4">
            <a:alphaModFix/>
          </a:blip>
          <a:stretch>
            <a:fillRect/>
          </a:stretch>
        </p:blipFill>
        <p:spPr>
          <a:xfrm>
            <a:off x="497600" y="1208675"/>
            <a:ext cx="2647950" cy="552450"/>
          </a:xfrm>
          <a:prstGeom prst="rect">
            <a:avLst/>
          </a:prstGeom>
          <a:noFill/>
          <a:ln>
            <a:noFill/>
          </a:ln>
        </p:spPr>
      </p:pic>
      <p:sp>
        <p:nvSpPr>
          <p:cNvPr id="97" name="Google Shape;97;p18"/>
          <p:cNvSpPr txBox="1"/>
          <p:nvPr/>
        </p:nvSpPr>
        <p:spPr>
          <a:xfrm>
            <a:off x="320525" y="2117200"/>
            <a:ext cx="3002100" cy="10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Test case values:</a:t>
            </a:r>
            <a:endParaRPr b="1"/>
          </a:p>
          <a:p>
            <a:pPr indent="0" lvl="0" marL="0" rtl="0" algn="l">
              <a:spcBef>
                <a:spcPts val="0"/>
              </a:spcBef>
              <a:spcAft>
                <a:spcPts val="0"/>
              </a:spcAft>
              <a:buNone/>
            </a:pPr>
            <a:r>
              <a:rPr lang="en"/>
              <a:t>Cm = 4</a:t>
            </a:r>
            <a:endParaRPr/>
          </a:p>
          <a:p>
            <a:pPr indent="0" lvl="0" marL="0" rtl="0" algn="l">
              <a:spcBef>
                <a:spcPts val="0"/>
              </a:spcBef>
              <a:spcAft>
                <a:spcPts val="0"/>
              </a:spcAft>
              <a:buNone/>
            </a:pPr>
            <a:r>
              <a:rPr lang="en"/>
              <a:t>m = 100</a:t>
            </a:r>
            <a:endParaRPr/>
          </a:p>
          <a:p>
            <a:pPr indent="0" lvl="0" marL="0" rtl="0" algn="l">
              <a:spcBef>
                <a:spcPts val="0"/>
              </a:spcBef>
              <a:spcAft>
                <a:spcPts val="0"/>
              </a:spcAft>
              <a:buNone/>
            </a:pPr>
            <a:r>
              <a:rPr lang="en"/>
              <a:t>Power (P) = step signal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52400" y="152400"/>
            <a:ext cx="8707775"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129400" y="279000"/>
            <a:ext cx="6694101" cy="4355300"/>
          </a:xfrm>
          <a:prstGeom prst="rect">
            <a:avLst/>
          </a:prstGeom>
          <a:noFill/>
          <a:ln>
            <a:noFill/>
          </a:ln>
        </p:spPr>
      </p:pic>
      <p:sp>
        <p:nvSpPr>
          <p:cNvPr id="108" name="Google Shape;108;p20"/>
          <p:cNvSpPr txBox="1"/>
          <p:nvPr/>
        </p:nvSpPr>
        <p:spPr>
          <a:xfrm>
            <a:off x="7053600" y="1047100"/>
            <a:ext cx="1656900" cy="28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Tuned PID controller values: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Proportional (P): 0.18567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Integral (I): 0.00869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Derivative (D): 0.97392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Filter Coefficient (N): 5.45397</a:t>
            </a:r>
            <a:endParaRPr/>
          </a:p>
        </p:txBody>
      </p:sp>
      <p:pic>
        <p:nvPicPr>
          <p:cNvPr id="109" name="Google Shape;109;p20"/>
          <p:cNvPicPr preferRelativeResize="0"/>
          <p:nvPr/>
        </p:nvPicPr>
        <p:blipFill>
          <a:blip r:embed="rId4">
            <a:alphaModFix/>
          </a:blip>
          <a:stretch>
            <a:fillRect/>
          </a:stretch>
        </p:blipFill>
        <p:spPr>
          <a:xfrm>
            <a:off x="6881075" y="272100"/>
            <a:ext cx="20021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Conclusion &amp; </a:t>
            </a: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115" name="Google Shape;115;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Modeled motion equations and control parameters were identified.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Using MATLAB software synthesised control variables to control the trajectory of the spacecraft.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Stabilized the spacecraft’s trajectory using a PID controller.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Future scope: trajectory planning for spacecraft.</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