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Staatliches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Staatliches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8e49ee2f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8e49ee2f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9d9603c84_3_3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9d9603c84_3_3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8e49ee2f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8e49ee2f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d9603c84_3_3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9d9603c84_3_3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c3dddbb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c3dddbb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8e49ee2f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8e49ee2f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c3dddbb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c3dddbb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8e49ee2f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8e49ee2f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e49ee2f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e49ee2f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16900" y="4950"/>
            <a:ext cx="5350200" cy="517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35925" y="922800"/>
            <a:ext cx="3708300" cy="23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62125" y="3846900"/>
            <a:ext cx="40020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13225" y="1339575"/>
            <a:ext cx="7724400" cy="1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2321575" y="2816325"/>
            <a:ext cx="45078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709593" y="3581625"/>
            <a:ext cx="8447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bullet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4572075" y="1425075"/>
            <a:ext cx="3858600" cy="27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hasCustomPrompt="1" type="title"/>
          </p:nvPr>
        </p:nvSpPr>
        <p:spPr>
          <a:xfrm>
            <a:off x="3214050" y="953238"/>
            <a:ext cx="27159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829300" y="1855563"/>
            <a:ext cx="348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2" type="title"/>
          </p:nvPr>
        </p:nvSpPr>
        <p:spPr>
          <a:xfrm>
            <a:off x="3214650" y="2826488"/>
            <a:ext cx="27147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3" type="subTitle"/>
          </p:nvPr>
        </p:nvSpPr>
        <p:spPr>
          <a:xfrm>
            <a:off x="2829300" y="3662138"/>
            <a:ext cx="348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4" type="subTitle"/>
          </p:nvPr>
        </p:nvSpPr>
        <p:spPr>
          <a:xfrm>
            <a:off x="2830050" y="3722625"/>
            <a:ext cx="34839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 rot="10800000">
            <a:off x="-19125" y="2543350"/>
            <a:ext cx="8429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17575" y="354900"/>
            <a:ext cx="42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TITLE_ONLY_1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17575" y="1713400"/>
            <a:ext cx="3858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617575" y="2669975"/>
            <a:ext cx="30498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TITLE_ONLY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345824" y="1706950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3" type="title"/>
          </p:nvPr>
        </p:nvSpPr>
        <p:spPr>
          <a:xfrm>
            <a:off x="4618572" y="1706950"/>
            <a:ext cx="7041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345824" y="2520938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hasCustomPrompt="1" idx="5" type="title"/>
          </p:nvPr>
        </p:nvSpPr>
        <p:spPr>
          <a:xfrm>
            <a:off x="4618572" y="2520938"/>
            <a:ext cx="7041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hasCustomPrompt="1" idx="6" type="title"/>
          </p:nvPr>
        </p:nvSpPr>
        <p:spPr>
          <a:xfrm>
            <a:off x="7345824" y="3344795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hasCustomPrompt="1" idx="7" type="title"/>
          </p:nvPr>
        </p:nvSpPr>
        <p:spPr>
          <a:xfrm>
            <a:off x="4618573" y="3344800"/>
            <a:ext cx="7032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TWO_COLUMNS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979925" y="2685453"/>
            <a:ext cx="14874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subTitle"/>
          </p:nvPr>
        </p:nvSpPr>
        <p:spPr>
          <a:xfrm>
            <a:off x="713225" y="2947865"/>
            <a:ext cx="20208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3" name="Google Shape;143;p18"/>
          <p:cNvSpPr txBox="1"/>
          <p:nvPr>
            <p:ph idx="3" type="subTitle"/>
          </p:nvPr>
        </p:nvSpPr>
        <p:spPr>
          <a:xfrm>
            <a:off x="6679784" y="2685453"/>
            <a:ext cx="14874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4" type="subTitle"/>
          </p:nvPr>
        </p:nvSpPr>
        <p:spPr>
          <a:xfrm>
            <a:off x="6408279" y="2945560"/>
            <a:ext cx="20205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5" name="Google Shape;145;p18"/>
          <p:cNvSpPr txBox="1"/>
          <p:nvPr>
            <p:ph idx="5" type="subTitle"/>
          </p:nvPr>
        </p:nvSpPr>
        <p:spPr>
          <a:xfrm>
            <a:off x="3827450" y="2689653"/>
            <a:ext cx="14874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6" type="subTitle"/>
          </p:nvPr>
        </p:nvSpPr>
        <p:spPr>
          <a:xfrm>
            <a:off x="3560757" y="2945110"/>
            <a:ext cx="2020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5941137" y="1743051"/>
            <a:ext cx="1487400" cy="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2" type="subTitle"/>
          </p:nvPr>
        </p:nvSpPr>
        <p:spPr>
          <a:xfrm>
            <a:off x="5674587" y="2025265"/>
            <a:ext cx="20205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1720708" y="1743076"/>
            <a:ext cx="1487400" cy="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4" type="subTitle"/>
          </p:nvPr>
        </p:nvSpPr>
        <p:spPr>
          <a:xfrm>
            <a:off x="1454008" y="2026915"/>
            <a:ext cx="20208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 rot="5400000">
            <a:off x="2846775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774475" y="2243519"/>
            <a:ext cx="1696200" cy="2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69" name="Google Shape;169;p20"/>
          <p:cNvSpPr txBox="1"/>
          <p:nvPr>
            <p:ph idx="2" type="subTitle"/>
          </p:nvPr>
        </p:nvSpPr>
        <p:spPr>
          <a:xfrm>
            <a:off x="774500" y="2508188"/>
            <a:ext cx="1810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0" name="Google Shape;170;p20"/>
          <p:cNvSpPr txBox="1"/>
          <p:nvPr>
            <p:ph idx="3" type="subTitle"/>
          </p:nvPr>
        </p:nvSpPr>
        <p:spPr>
          <a:xfrm>
            <a:off x="6623271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1" name="Google Shape;171;p20"/>
          <p:cNvSpPr txBox="1"/>
          <p:nvPr>
            <p:ph idx="4" type="subTitle"/>
          </p:nvPr>
        </p:nvSpPr>
        <p:spPr>
          <a:xfrm>
            <a:off x="6623275" y="2508050"/>
            <a:ext cx="180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0"/>
          <p:cNvSpPr txBox="1"/>
          <p:nvPr>
            <p:ph idx="5" type="subTitle"/>
          </p:nvPr>
        </p:nvSpPr>
        <p:spPr>
          <a:xfrm>
            <a:off x="2762337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3" name="Google Shape;173;p20"/>
          <p:cNvSpPr txBox="1"/>
          <p:nvPr>
            <p:ph idx="6" type="subTitle"/>
          </p:nvPr>
        </p:nvSpPr>
        <p:spPr>
          <a:xfrm>
            <a:off x="2762337" y="2508038"/>
            <a:ext cx="1810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4" name="Google Shape;174;p20"/>
          <p:cNvSpPr txBox="1"/>
          <p:nvPr>
            <p:ph hasCustomPrompt="1" idx="7" type="title"/>
          </p:nvPr>
        </p:nvSpPr>
        <p:spPr>
          <a:xfrm>
            <a:off x="752474" y="1743900"/>
            <a:ext cx="513000" cy="429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0"/>
          <p:cNvSpPr txBox="1"/>
          <p:nvPr>
            <p:ph hasCustomPrompt="1" idx="8" type="title"/>
          </p:nvPr>
        </p:nvSpPr>
        <p:spPr>
          <a:xfrm>
            <a:off x="2718834" y="1737000"/>
            <a:ext cx="5463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0"/>
          <p:cNvSpPr txBox="1"/>
          <p:nvPr>
            <p:ph idx="9" type="subTitle"/>
          </p:nvPr>
        </p:nvSpPr>
        <p:spPr>
          <a:xfrm>
            <a:off x="4631342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7" name="Google Shape;177;p20"/>
          <p:cNvSpPr txBox="1"/>
          <p:nvPr>
            <p:ph idx="13" type="subTitle"/>
          </p:nvPr>
        </p:nvSpPr>
        <p:spPr>
          <a:xfrm>
            <a:off x="4631342" y="2508038"/>
            <a:ext cx="1810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8" name="Google Shape;178;p20"/>
          <p:cNvSpPr txBox="1"/>
          <p:nvPr>
            <p:ph hasCustomPrompt="1" idx="14" type="title"/>
          </p:nvPr>
        </p:nvSpPr>
        <p:spPr>
          <a:xfrm>
            <a:off x="4591045" y="1737000"/>
            <a:ext cx="5487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0"/>
          <p:cNvSpPr txBox="1"/>
          <p:nvPr>
            <p:ph hasCustomPrompt="1" idx="15" type="title"/>
          </p:nvPr>
        </p:nvSpPr>
        <p:spPr>
          <a:xfrm>
            <a:off x="6588580" y="1737000"/>
            <a:ext cx="5487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0"/>
          <p:cNvSpPr/>
          <p:nvPr/>
        </p:nvSpPr>
        <p:spPr>
          <a:xfrm rot="5400000">
            <a:off x="-104531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5400000">
            <a:off x="94799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5400000">
            <a:off x="281384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5400000">
            <a:off x="4802615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862484" y="2433975"/>
            <a:ext cx="28158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2558584" y="1907400"/>
            <a:ext cx="1799100" cy="13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2250338" y="2698869"/>
            <a:ext cx="4643323" cy="283800"/>
            <a:chOff x="-983175" y="1792000"/>
            <a:chExt cx="4572000" cy="283800"/>
          </a:xfrm>
        </p:grpSpPr>
        <p:sp>
          <p:nvSpPr>
            <p:cNvPr id="16" name="Google Shape;16;p3"/>
            <p:cNvSpPr/>
            <p:nvPr/>
          </p:nvSpPr>
          <p:spPr>
            <a:xfrm>
              <a:off x="-983175" y="190555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983175" y="20191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83175" y="17920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862484" y="1953100"/>
            <a:ext cx="30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781550" y="1693375"/>
            <a:ext cx="30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4572000" y="2457450"/>
            <a:ext cx="29526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3" name="Google Shape;193;p21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5">
  <p:cSld name="TITLE_AND_BODY_2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781550" y="1282663"/>
            <a:ext cx="27384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4781550" y="2981888"/>
            <a:ext cx="18240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2" type="subTitle"/>
          </p:nvPr>
        </p:nvSpPr>
        <p:spPr>
          <a:xfrm>
            <a:off x="4781550" y="3229934"/>
            <a:ext cx="2020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03" name="Google Shape;203;p22"/>
          <p:cNvSpPr txBox="1"/>
          <p:nvPr>
            <p:ph idx="3" type="subTitle"/>
          </p:nvPr>
        </p:nvSpPr>
        <p:spPr>
          <a:xfrm>
            <a:off x="4781550" y="1904595"/>
            <a:ext cx="1819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4" type="subTitle"/>
          </p:nvPr>
        </p:nvSpPr>
        <p:spPr>
          <a:xfrm>
            <a:off x="4781550" y="2160492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14450" y="1693375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1634275" y="2470463"/>
            <a:ext cx="29730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-9525" y="254340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-9525" y="26569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-9525" y="24298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2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957375" y="1884325"/>
            <a:ext cx="22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3957375" y="2478588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24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-9525" y="254340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-9525" y="26569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-9525" y="24298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1969725" y="1895746"/>
            <a:ext cx="1487400" cy="2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2" type="subTitle"/>
          </p:nvPr>
        </p:nvSpPr>
        <p:spPr>
          <a:xfrm>
            <a:off x="1969725" y="2195975"/>
            <a:ext cx="20208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5705915" y="332215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5172815" y="3612284"/>
            <a:ext cx="2020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1969724" y="332215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1969724" y="3612284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8" name="Google Shape;228;p25"/>
          <p:cNvSpPr txBox="1"/>
          <p:nvPr>
            <p:ph idx="7" type="subTitle"/>
          </p:nvPr>
        </p:nvSpPr>
        <p:spPr>
          <a:xfrm>
            <a:off x="5705915" y="189799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5172515" y="2189342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986819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720119" y="2222883"/>
            <a:ext cx="20208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0" name="Google Shape;240;p26"/>
          <p:cNvSpPr txBox="1"/>
          <p:nvPr>
            <p:ph idx="3" type="subTitle"/>
          </p:nvPr>
        </p:nvSpPr>
        <p:spPr>
          <a:xfrm>
            <a:off x="3839103" y="3362579"/>
            <a:ext cx="1487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4" type="subTitle"/>
          </p:nvPr>
        </p:nvSpPr>
        <p:spPr>
          <a:xfrm>
            <a:off x="3572553" y="3672434"/>
            <a:ext cx="2020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2" name="Google Shape;242;p26"/>
          <p:cNvSpPr txBox="1"/>
          <p:nvPr>
            <p:ph idx="5" type="subTitle"/>
          </p:nvPr>
        </p:nvSpPr>
        <p:spPr>
          <a:xfrm>
            <a:off x="986819" y="336422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6" type="subTitle"/>
          </p:nvPr>
        </p:nvSpPr>
        <p:spPr>
          <a:xfrm>
            <a:off x="720119" y="3672434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4" name="Google Shape;244;p26"/>
          <p:cNvSpPr txBox="1"/>
          <p:nvPr>
            <p:ph idx="7" type="subTitle"/>
          </p:nvPr>
        </p:nvSpPr>
        <p:spPr>
          <a:xfrm>
            <a:off x="3839103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8" type="subTitle"/>
          </p:nvPr>
        </p:nvSpPr>
        <p:spPr>
          <a:xfrm>
            <a:off x="3572403" y="2224983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6" name="Google Shape;246;p26"/>
          <p:cNvSpPr txBox="1"/>
          <p:nvPr>
            <p:ph idx="9" type="subTitle"/>
          </p:nvPr>
        </p:nvSpPr>
        <p:spPr>
          <a:xfrm>
            <a:off x="6688815" y="3362579"/>
            <a:ext cx="1487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13" type="subTitle"/>
          </p:nvPr>
        </p:nvSpPr>
        <p:spPr>
          <a:xfrm>
            <a:off x="6422265" y="3672434"/>
            <a:ext cx="2020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8" name="Google Shape;248;p26"/>
          <p:cNvSpPr txBox="1"/>
          <p:nvPr>
            <p:ph idx="14" type="subTitle"/>
          </p:nvPr>
        </p:nvSpPr>
        <p:spPr>
          <a:xfrm>
            <a:off x="6688815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15" type="subTitle"/>
          </p:nvPr>
        </p:nvSpPr>
        <p:spPr>
          <a:xfrm>
            <a:off x="6422115" y="2224983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50" name="Google Shape;250;p26"/>
          <p:cNvSpPr/>
          <p:nvPr/>
        </p:nvSpPr>
        <p:spPr>
          <a:xfrm rot="5400000">
            <a:off x="1413138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rot="5400000">
            <a:off x="4291475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1826700" y="3205877"/>
            <a:ext cx="27453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900"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900300" y="2163624"/>
            <a:ext cx="3671700" cy="11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536575" y="1166000"/>
            <a:ext cx="78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4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4648025" y="1552575"/>
            <a:ext cx="43476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9"/>
          <p:cNvSpPr/>
          <p:nvPr/>
        </p:nvSpPr>
        <p:spPr>
          <a:xfrm>
            <a:off x="-39" y="1995725"/>
            <a:ext cx="4572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4648025" y="2399075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29"/>
          <p:cNvSpPr txBox="1"/>
          <p:nvPr/>
        </p:nvSpPr>
        <p:spPr>
          <a:xfrm>
            <a:off x="4648025" y="3282987"/>
            <a:ext cx="3000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Freepik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9"/>
          <p:cNvSpPr txBox="1"/>
          <p:nvPr>
            <p:ph idx="2" type="subTitle"/>
          </p:nvPr>
        </p:nvSpPr>
        <p:spPr>
          <a:xfrm>
            <a:off x="4648025" y="4118325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phrase ">
  <p:cSld name="CUSTOM_1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962425" y="1737725"/>
            <a:ext cx="43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0"/>
          <p:cNvSpPr/>
          <p:nvPr/>
        </p:nvSpPr>
        <p:spPr>
          <a:xfrm>
            <a:off x="8355858" y="199572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8355858" y="210927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355858" y="188217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3962425" y="2310425"/>
            <a:ext cx="37845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36575" y="1166000"/>
            <a:ext cx="78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770607" y="1333643"/>
            <a:ext cx="1487400" cy="2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19900" y="1581987"/>
            <a:ext cx="27888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770607" y="2829668"/>
            <a:ext cx="1487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18400" y="3078462"/>
            <a:ext cx="2791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4572000" y="2543400"/>
            <a:ext cx="4647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-23800" y="64690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-23800" y="76045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23800" y="53335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5921475" y="3497563"/>
            <a:ext cx="26136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121950" y="401387"/>
            <a:ext cx="29001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2368650" y="1290287"/>
            <a:ext cx="4406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64690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7604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333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6374250" y="64690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374250" y="7604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6374250" y="5333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1756212" y="2446525"/>
            <a:ext cx="28158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hasCustomPrompt="1" type="title"/>
          </p:nvPr>
        </p:nvSpPr>
        <p:spPr>
          <a:xfrm>
            <a:off x="75872" y="1907400"/>
            <a:ext cx="1799100" cy="13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8" name="Google Shape;68;p9"/>
          <p:cNvGrpSpPr/>
          <p:nvPr/>
        </p:nvGrpSpPr>
        <p:grpSpPr>
          <a:xfrm>
            <a:off x="2" y="3315675"/>
            <a:ext cx="9157259" cy="283800"/>
            <a:chOff x="-983175" y="1792000"/>
            <a:chExt cx="4572000" cy="283800"/>
          </a:xfrm>
        </p:grpSpPr>
        <p:sp>
          <p:nvSpPr>
            <p:cNvPr id="69" name="Google Shape;69;p9"/>
            <p:cNvSpPr/>
            <p:nvPr/>
          </p:nvSpPr>
          <p:spPr>
            <a:xfrm>
              <a:off x="-983175" y="190555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983175" y="20191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-983175" y="17920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idx="2" type="title"/>
          </p:nvPr>
        </p:nvSpPr>
        <p:spPr>
          <a:xfrm>
            <a:off x="1756206" y="1953100"/>
            <a:ext cx="30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ctrTitle"/>
          </p:nvPr>
        </p:nvSpPr>
        <p:spPr>
          <a:xfrm>
            <a:off x="6286500" y="922800"/>
            <a:ext cx="2257800" cy="23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450" y="1152475"/>
            <a:ext cx="789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ximgPmJ9A5s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0" y="0"/>
            <a:ext cx="5939700" cy="51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1"/>
          <p:cNvGrpSpPr/>
          <p:nvPr/>
        </p:nvGrpSpPr>
        <p:grpSpPr>
          <a:xfrm>
            <a:off x="4830263" y="3364400"/>
            <a:ext cx="3594900" cy="359650"/>
            <a:chOff x="4835925" y="3364400"/>
            <a:chExt cx="3594900" cy="359650"/>
          </a:xfrm>
        </p:grpSpPr>
        <p:sp>
          <p:nvSpPr>
            <p:cNvPr id="288" name="Google Shape;288;p31"/>
            <p:cNvSpPr/>
            <p:nvPr/>
          </p:nvSpPr>
          <p:spPr>
            <a:xfrm>
              <a:off x="4835925" y="3364400"/>
              <a:ext cx="3594900" cy="85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835925" y="3501625"/>
              <a:ext cx="3594900" cy="85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835925" y="3638850"/>
              <a:ext cx="3594900" cy="85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31"/>
          <p:cNvSpPr txBox="1"/>
          <p:nvPr>
            <p:ph type="ctrTitle"/>
          </p:nvPr>
        </p:nvSpPr>
        <p:spPr>
          <a:xfrm>
            <a:off x="4835925" y="1490525"/>
            <a:ext cx="3708300" cy="18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DEMOCRATIC BACKSLIDING</a:t>
            </a:r>
            <a:r>
              <a:rPr lang="en"/>
              <a:t> 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4527950" y="3846900"/>
            <a:ext cx="4002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Introduction to international Relations</a:t>
            </a:r>
            <a:endParaRPr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Mentor: Keita Omi</a:t>
            </a:r>
            <a:endParaRPr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Presented by: Sakshi Shrivastava</a:t>
            </a:r>
            <a:endParaRPr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965750"/>
            <a:ext cx="3364400" cy="33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4648025" y="1552575"/>
            <a:ext cx="43476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 b="16153" l="0" r="0" t="19025"/>
          <a:stretch/>
        </p:blipFill>
        <p:spPr>
          <a:xfrm>
            <a:off x="1141437" y="1552575"/>
            <a:ext cx="2691924" cy="17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445875" y="1222250"/>
            <a:ext cx="32532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John Oliver notes three characteristics of authoritarian leaders: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Dismantling institutions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Demonizing enemies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3. Displaying force on a grand scale </a:t>
            </a:r>
            <a:endParaRPr sz="1900"/>
          </a:p>
        </p:txBody>
      </p:sp>
      <p:pic>
        <p:nvPicPr>
          <p:cNvPr descr="John Oliver discusses the growing number of authoritarian leaders around the world, their common characteristics, and whether or not one of them is currently our president.&#10;&#10;Connect with Last Week Tonight online...&#10;&#10;Subscribe to the Last Week Tonight YouTube channel for more almost news as it almost happens: www.youtube.com/user/LastWeekTonight&#10;&#10;Find Last Week Tonight on Facebook like your mom would: http://Facebook.com/LastWeekTonight&#10;&#10;Follow us on Twitter for news about jokes and jokes about news: http://Twitter.com/LastWeekTonight&#10;&#10;Visit our official site for all that other stuff at once: http://www.hbo.com/lastweektonight" id="299" name="Google Shape;299;p32" title="Authoritarianism: Last Week Tonight with John Oliver (HBO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700" y="1222238"/>
            <a:ext cx="4363025" cy="327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391225" y="355125"/>
            <a:ext cx="46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democratic BACKsliding?</a:t>
            </a:r>
            <a:endParaRPr sz="2600"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610050" y="1236784"/>
            <a:ext cx="79128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Some definitions</a:t>
            </a:r>
            <a:r>
              <a:rPr lang="en" sz="2100"/>
              <a:t> that are used:</a:t>
            </a:r>
            <a:r>
              <a:rPr lang="en" sz="2100"/>
              <a:t>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AutoNum type="arabicPeriod"/>
            </a:pPr>
            <a:r>
              <a:rPr b="1" lang="en" sz="2100"/>
              <a:t>Decay</a:t>
            </a:r>
            <a:r>
              <a:rPr lang="en" sz="2100"/>
              <a:t> of </a:t>
            </a:r>
            <a:r>
              <a:rPr b="1" lang="en" sz="2100"/>
              <a:t>democratic characteristics</a:t>
            </a:r>
            <a:r>
              <a:rPr lang="en" sz="2100"/>
              <a:t> possessed by a government.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AutoNum type="arabicPeriod"/>
            </a:pPr>
            <a:r>
              <a:rPr b="1" lang="en" sz="2100"/>
              <a:t>Decay</a:t>
            </a:r>
            <a:r>
              <a:rPr lang="en" sz="2100"/>
              <a:t> of </a:t>
            </a:r>
            <a:r>
              <a:rPr b="1" lang="en" sz="2100"/>
              <a:t>institutions</a:t>
            </a:r>
            <a:r>
              <a:rPr lang="en" sz="2100"/>
              <a:t> that affect arenas of democracy. 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AutoNum type="arabicPeriod"/>
            </a:pPr>
            <a:r>
              <a:rPr lang="en" sz="2100"/>
              <a:t>Democratic backsliding also may be </a:t>
            </a:r>
            <a:r>
              <a:rPr b="1" lang="en" sz="2100"/>
              <a:t>formal</a:t>
            </a:r>
            <a:r>
              <a:rPr lang="en" sz="2100"/>
              <a:t> (e.g. in the form of laws) as well as </a:t>
            </a:r>
            <a:r>
              <a:rPr b="1" lang="en" sz="2100"/>
              <a:t>informal</a:t>
            </a:r>
            <a:r>
              <a:rPr lang="en" sz="2100"/>
              <a:t> (generally acting contrary to institutional norms).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878550" y="224925"/>
            <a:ext cx="73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But Backsliding isn’t reversion to autocracy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630875" y="940950"/>
            <a:ext cx="8031900" cy="84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Unwelcome Change: Coming to Terms with Democratic Backsliding</a:t>
            </a:r>
            <a:endParaRPr sz="1300">
              <a:solidFill>
                <a:srgbClr val="EFEFE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David Waldner and Ellen Lust</a:t>
            </a:r>
            <a:endParaRPr sz="1300">
              <a:solidFill>
                <a:srgbClr val="EFEFE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Annual Review of Political Science 2018 21:1, 93-113</a:t>
            </a:r>
            <a:endParaRPr sz="1300">
              <a:solidFill>
                <a:srgbClr val="EFEFE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907675" y="2086075"/>
            <a:ext cx="71658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“We understand backsliding as potentially occurring through a discontinuous series of incremental actions, not a one-time coup de grâce.” </a:t>
            </a:r>
            <a:endParaRPr sz="2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36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>
            <p:ph idx="4294967295" type="subTitle"/>
          </p:nvPr>
        </p:nvSpPr>
        <p:spPr>
          <a:xfrm>
            <a:off x="606900" y="4124350"/>
            <a:ext cx="7930200" cy="8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Staatliches"/>
              <a:buAutoNum type="romanUcPeriod"/>
            </a:pPr>
            <a:r>
              <a:rPr lang="en" sz="25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Competition	II. Participation		III. Answerability</a:t>
            </a:r>
            <a:endParaRPr sz="25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4" type="subTitle"/>
          </p:nvPr>
        </p:nvSpPr>
        <p:spPr>
          <a:xfrm>
            <a:off x="4060550" y="1321650"/>
            <a:ext cx="49911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Emphasizing </a:t>
            </a:r>
            <a:r>
              <a:rPr b="1" lang="en" sz="1600"/>
              <a:t>democracy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strengthening </a:t>
            </a:r>
            <a:r>
              <a:rPr b="1" lang="en" sz="1600"/>
              <a:t>programs 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in </a:t>
            </a:r>
            <a:r>
              <a:rPr b="1" lang="en" sz="1600"/>
              <a:t>foreign assistance.</a:t>
            </a:r>
            <a:endParaRPr b="1"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Focusing attention and </a:t>
            </a:r>
            <a:r>
              <a:rPr b="1" lang="en" sz="1600"/>
              <a:t>funding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on </a:t>
            </a:r>
            <a:r>
              <a:rPr b="1" lang="en" sz="1600"/>
              <a:t>countries 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at critical junctures.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Supporting civil society and </a:t>
            </a:r>
            <a:r>
              <a:rPr b="1" lang="en" sz="1600"/>
              <a:t>grassroots movements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calling for democracy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Investing in </a:t>
            </a:r>
            <a:r>
              <a:rPr b="1" lang="en" sz="1600"/>
              <a:t>alliances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with other democracies, and in multilateral institutions.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Addressing impunity by imposing </a:t>
            </a:r>
            <a:r>
              <a:rPr b="1" lang="en" sz="1600"/>
              <a:t>targeted sanctions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on individuals and entities involved in human rights abuses and acts of corruption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Some Recommendations for defending democracies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1353550" y="891750"/>
            <a:ext cx="6258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FREEDOM HOUSE 2020 ‘FREEDOM IN THE WORLD’ REPORT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50" y="3094538"/>
            <a:ext cx="1583325" cy="8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125" y="1579675"/>
            <a:ext cx="1057825" cy="13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3113" y="2954823"/>
            <a:ext cx="1057825" cy="114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850" y="1553148"/>
            <a:ext cx="1128400" cy="10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3849" y="4093224"/>
            <a:ext cx="891207" cy="10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9"/>
          <p:cNvGrpSpPr/>
          <p:nvPr/>
        </p:nvGrpSpPr>
        <p:grpSpPr>
          <a:xfrm>
            <a:off x="-4797" y="4466675"/>
            <a:ext cx="8434426" cy="283800"/>
            <a:chOff x="-983175" y="1792000"/>
            <a:chExt cx="4572000" cy="283800"/>
          </a:xfrm>
        </p:grpSpPr>
        <p:sp>
          <p:nvSpPr>
            <p:cNvPr id="346" name="Google Shape;346;p39"/>
            <p:cNvSpPr/>
            <p:nvPr/>
          </p:nvSpPr>
          <p:spPr>
            <a:xfrm>
              <a:off x="-983175" y="190555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-983175" y="20191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-983175" y="17920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9"/>
          <p:cNvSpPr txBox="1"/>
          <p:nvPr>
            <p:ph type="ctrTitle"/>
          </p:nvPr>
        </p:nvSpPr>
        <p:spPr>
          <a:xfrm>
            <a:off x="382150" y="289250"/>
            <a:ext cx="1980300" cy="12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Questions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573275" y="1353550"/>
            <a:ext cx="81054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In context of 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Democratic Peace theory, </a:t>
            </a:r>
            <a:r>
              <a:rPr lang="en" sz="2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should other democracies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interfere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covertly or overtly </a:t>
            </a:r>
            <a:r>
              <a:rPr lang="en" sz="2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with other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declining democracies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Freedom house in its suggestions to promote democracy talks about supporting grassroots movements.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Will bypassing state actors to support other actors, affect the </a:t>
            </a:r>
            <a:r>
              <a:rPr b="1"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stability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a </a:t>
            </a:r>
            <a:r>
              <a:rPr b="1"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democracy</a:t>
            </a:r>
            <a:r>
              <a:rPr lang="en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Lives Matter by Slidesgo ">
  <a:themeElements>
    <a:clrScheme name="Simple Light">
      <a:dk1>
        <a:srgbClr val="20282C"/>
      </a:dk1>
      <a:lt1>
        <a:srgbClr val="FFFFFF"/>
      </a:lt1>
      <a:dk2>
        <a:srgbClr val="313C42"/>
      </a:dk2>
      <a:lt2>
        <a:srgbClr val="F3DA03"/>
      </a:lt2>
      <a:accent1>
        <a:srgbClr val="F3DA03"/>
      </a:accent1>
      <a:accent2>
        <a:srgbClr val="313C42"/>
      </a:accent2>
      <a:accent3>
        <a:srgbClr val="F3DA03"/>
      </a:accent3>
      <a:accent4>
        <a:srgbClr val="F3DA03"/>
      </a:accent4>
      <a:accent5>
        <a:srgbClr val="20282C"/>
      </a:accent5>
      <a:accent6>
        <a:srgbClr val="20282C"/>
      </a:accent6>
      <a:hlink>
        <a:srgbClr val="2028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