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3" r:id="rId4"/>
    <p:sldId id="268" r:id="rId5"/>
    <p:sldId id="260" r:id="rId6"/>
    <p:sldId id="267"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94660"/>
  </p:normalViewPr>
  <p:slideViewPr>
    <p:cSldViewPr snapToGrid="0">
      <p:cViewPr varScale="1">
        <p:scale>
          <a:sx n="77" d="100"/>
          <a:sy n="77"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pong9\Desktop\Amazonpricing%20analysisdatya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pong9\Desktop\Amazonpricing%20analysisdatya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pong9\Desktop\Amazonpricing%20analysisdatya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'09-19-Amazon-Ranking-Analysis'!$V$3</c:f>
              <c:strCache>
                <c:ptCount val="1"/>
              </c:strCache>
            </c:strRef>
          </c:tx>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'09-19-Amazon-Ranking-Analysis'!$W$2:$X$2</c:f>
              <c:strCache>
                <c:ptCount val="2"/>
                <c:pt idx="0">
                  <c:v>Win Buy Box</c:v>
                </c:pt>
                <c:pt idx="1">
                  <c:v>Didn't Win Buy Box</c:v>
                </c:pt>
              </c:strCache>
            </c:strRef>
          </c:cat>
          <c:val>
            <c:numRef>
              <c:f>'09-19-Amazon-Ranking-Analysis'!$W$3:$X$3</c:f>
            </c:numRef>
          </c:val>
          <c:extLst>
            <c:ext xmlns:c16="http://schemas.microsoft.com/office/drawing/2014/chart" uri="{C3380CC4-5D6E-409C-BE32-E72D297353CC}">
              <c16:uniqueId val="{00000000-644D-4BAD-9167-5F02A061B18D}"/>
            </c:ext>
          </c:extLst>
        </c:ser>
        <c:ser>
          <c:idx val="1"/>
          <c:order val="1"/>
          <c:tx>
            <c:strRef>
              <c:f>'09-19-Amazon-Ranking-Analysis'!$V$4</c:f>
              <c:strCache>
                <c:ptCount val="1"/>
                <c:pt idx="0">
                  <c:v>Amazon</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2-644D-4BAD-9167-5F02A061B18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4-644D-4BAD-9167-5F02A061B18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'09-19-Amazon-Ranking-Analysis'!$W$2:$X$2</c:f>
              <c:strCache>
                <c:ptCount val="2"/>
                <c:pt idx="0">
                  <c:v>Win Buy Box</c:v>
                </c:pt>
                <c:pt idx="1">
                  <c:v>Didn't Win Buy Box</c:v>
                </c:pt>
              </c:strCache>
            </c:strRef>
          </c:cat>
          <c:val>
            <c:numRef>
              <c:f>'09-19-Amazon-Ranking-Analysis'!$W$4:$X$4</c:f>
              <c:numCache>
                <c:formatCode>General</c:formatCode>
                <c:ptCount val="2"/>
                <c:pt idx="0">
                  <c:v>179</c:v>
                </c:pt>
                <c:pt idx="1">
                  <c:v>13</c:v>
                </c:pt>
              </c:numCache>
            </c:numRef>
          </c:val>
          <c:extLst>
            <c:ext xmlns:c16="http://schemas.microsoft.com/office/drawing/2014/chart" uri="{C3380CC4-5D6E-409C-BE32-E72D297353CC}">
              <c16:uniqueId val="{00000005-644D-4BAD-9167-5F02A061B18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'09-19-Amazon-Ranking-Analysis'!$V$12</c:f>
              <c:strCache>
                <c:ptCount val="1"/>
                <c:pt idx="0">
                  <c:v>FBA</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3EC-4F0B-BA00-142BD481B55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3EC-4F0B-BA00-142BD481B55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'09-19-Amazon-Ranking-Analysis'!$W$11:$X$11</c:f>
              <c:strCache>
                <c:ptCount val="2"/>
                <c:pt idx="0">
                  <c:v>Win Buy Box</c:v>
                </c:pt>
                <c:pt idx="1">
                  <c:v>Didn't Win Buy Box</c:v>
                </c:pt>
              </c:strCache>
            </c:strRef>
          </c:cat>
          <c:val>
            <c:numRef>
              <c:f>'09-19-Amazon-Ranking-Analysis'!$W$12:$X$12</c:f>
              <c:numCache>
                <c:formatCode>General</c:formatCode>
                <c:ptCount val="2"/>
                <c:pt idx="0">
                  <c:v>58</c:v>
                </c:pt>
                <c:pt idx="1">
                  <c:v>351</c:v>
                </c:pt>
              </c:numCache>
            </c:numRef>
          </c:val>
          <c:extLst>
            <c:ext xmlns:c16="http://schemas.microsoft.com/office/drawing/2014/chart" uri="{C3380CC4-5D6E-409C-BE32-E72D297353CC}">
              <c16:uniqueId val="{00000004-F3EC-4F0B-BA00-142BD481B55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'09-19-Amazon-Ranking-Analysis'!$V$18</c:f>
              <c:strCache>
                <c:ptCount val="1"/>
                <c:pt idx="0">
                  <c:v>Others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8FB-4C1F-AF1F-082A033A79B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8FB-4C1F-AF1F-082A033A79B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'09-19-Amazon-Ranking-Analysis'!$W$17:$X$17</c:f>
              <c:strCache>
                <c:ptCount val="2"/>
                <c:pt idx="0">
                  <c:v>Win Buy Box</c:v>
                </c:pt>
                <c:pt idx="1">
                  <c:v>Didn't Win Buy Box</c:v>
                </c:pt>
              </c:strCache>
            </c:strRef>
          </c:cat>
          <c:val>
            <c:numRef>
              <c:f>'09-19-Amazon-Ranking-Analysis'!$W$18:$X$18</c:f>
              <c:numCache>
                <c:formatCode>General</c:formatCode>
                <c:ptCount val="2"/>
                <c:pt idx="0">
                  <c:v>105</c:v>
                </c:pt>
                <c:pt idx="1">
                  <c:v>6267</c:v>
                </c:pt>
              </c:numCache>
            </c:numRef>
          </c:val>
          <c:extLst>
            <c:ext xmlns:c16="http://schemas.microsoft.com/office/drawing/2014/chart" uri="{C3380CC4-5D6E-409C-BE32-E72D297353CC}">
              <c16:uniqueId val="{00000004-58FB-4C1F-AF1F-082A033A79B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2/25/2019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2/25/2019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000" b="1" dirty="0" smtClean="0"/>
              <a:t>Amazon Price War</a:t>
            </a:r>
            <a:endParaRPr lang="en-US" sz="5000" dirty="0"/>
          </a:p>
        </p:txBody>
      </p:sp>
      <p:sp>
        <p:nvSpPr>
          <p:cNvPr id="3" name="Subtitle 2"/>
          <p:cNvSpPr>
            <a:spLocks noGrp="1"/>
          </p:cNvSpPr>
          <p:nvPr>
            <p:ph type="subTitle" idx="1"/>
          </p:nvPr>
        </p:nvSpPr>
        <p:spPr/>
        <p:txBody>
          <a:bodyPr>
            <a:noAutofit/>
          </a:bodyPr>
          <a:lstStyle/>
          <a:p>
            <a:r>
              <a:rPr lang="en-US" sz="3000" dirty="0" smtClean="0"/>
              <a:t>General Assemble: Data Science Remote</a:t>
            </a:r>
            <a:endParaRPr lang="en-US" sz="3000" dirty="0"/>
          </a:p>
        </p:txBody>
      </p:sp>
    </p:spTree>
    <p:extLst>
      <p:ext uri="{BB962C8B-B14F-4D97-AF65-F5344CB8AC3E}">
        <p14:creationId xmlns:p14="http://schemas.microsoft.com/office/powerpoint/2010/main" val="1935422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Assumptions, and Goals</a:t>
            </a:r>
            <a:endParaRPr lang="en-US" dirty="0"/>
          </a:p>
        </p:txBody>
      </p:sp>
      <p:sp>
        <p:nvSpPr>
          <p:cNvPr id="3" name="Content Placeholder 2"/>
          <p:cNvSpPr>
            <a:spLocks noGrp="1"/>
          </p:cNvSpPr>
          <p:nvPr>
            <p:ph idx="1"/>
          </p:nvPr>
        </p:nvSpPr>
        <p:spPr>
          <a:xfrm>
            <a:off x="680321" y="2336873"/>
            <a:ext cx="7361389" cy="3599316"/>
          </a:xfrm>
        </p:spPr>
        <p:txBody>
          <a:bodyPr/>
          <a:lstStyle/>
          <a:p>
            <a:pPr marL="0" indent="0">
              <a:buNone/>
            </a:pPr>
            <a:r>
              <a:rPr lang="en-US" dirty="0" smtClean="0"/>
              <a:t>How win the </a:t>
            </a:r>
            <a:r>
              <a:rPr lang="en-US" dirty="0" smtClean="0">
                <a:solidFill>
                  <a:srgbClr val="FFFF00"/>
                </a:solidFill>
              </a:rPr>
              <a:t>Buy Box </a:t>
            </a:r>
            <a:r>
              <a:rPr lang="en-US" dirty="0" smtClean="0"/>
              <a:t>among multiple type of Amazon Reseller?</a:t>
            </a:r>
          </a:p>
          <a:p>
            <a:pPr marL="0" indent="0">
              <a:buNone/>
            </a:pPr>
            <a:endParaRPr lang="en-US" dirty="0" smtClean="0"/>
          </a:p>
          <a:p>
            <a:r>
              <a:rPr lang="en-US" dirty="0" smtClean="0"/>
              <a:t>Lower the price?</a:t>
            </a:r>
          </a:p>
          <a:p>
            <a:r>
              <a:rPr lang="en-US" dirty="0" smtClean="0"/>
              <a:t>Higher the ranking?</a:t>
            </a:r>
          </a:p>
          <a:p>
            <a:r>
              <a:rPr lang="en-US" dirty="0" smtClean="0"/>
              <a:t>Use </a:t>
            </a:r>
            <a:r>
              <a:rPr lang="en-US" dirty="0"/>
              <a:t>Amazon platform?</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8041710" y="2052494"/>
            <a:ext cx="2679134" cy="4499136"/>
          </a:xfrm>
          <a:prstGeom prst="rect">
            <a:avLst/>
          </a:prstGeom>
        </p:spPr>
      </p:pic>
      <p:pic>
        <p:nvPicPr>
          <p:cNvPr id="6" name="Picture 5"/>
          <p:cNvPicPr>
            <a:picLocks noChangeAspect="1"/>
          </p:cNvPicPr>
          <p:nvPr/>
        </p:nvPicPr>
        <p:blipFill>
          <a:blip r:embed="rId3"/>
          <a:stretch>
            <a:fillRect/>
          </a:stretch>
        </p:blipFill>
        <p:spPr>
          <a:xfrm>
            <a:off x="761744" y="5219301"/>
            <a:ext cx="6134100" cy="952500"/>
          </a:xfrm>
          <a:prstGeom prst="rect">
            <a:avLst/>
          </a:prstGeom>
        </p:spPr>
      </p:pic>
      <p:sp>
        <p:nvSpPr>
          <p:cNvPr id="7" name="Oval 6"/>
          <p:cNvSpPr/>
          <p:nvPr/>
        </p:nvSpPr>
        <p:spPr>
          <a:xfrm>
            <a:off x="7816241" y="5961241"/>
            <a:ext cx="3194137" cy="677553"/>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575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Data: </a:t>
            </a:r>
            <a:r>
              <a:rPr lang="en-US" dirty="0" smtClean="0"/>
              <a:t>Amazon </a:t>
            </a:r>
            <a:r>
              <a:rPr lang="en-US" dirty="0"/>
              <a:t>Ranking Analysis during summer </a:t>
            </a:r>
            <a:r>
              <a:rPr lang="en-US" dirty="0" smtClean="0"/>
              <a:t>2016</a:t>
            </a:r>
          </a:p>
          <a:p>
            <a:endParaRPr lang="en-US" dirty="0"/>
          </a:p>
          <a:p>
            <a:pPr marL="0" indent="0">
              <a:buNone/>
            </a:pPr>
            <a:r>
              <a:rPr lang="en-US" dirty="0" err="1">
                <a:solidFill>
                  <a:srgbClr val="FFFF00"/>
                </a:solidFill>
              </a:rPr>
              <a:t>ProPublica</a:t>
            </a:r>
            <a:r>
              <a:rPr lang="en-US" dirty="0">
                <a:solidFill>
                  <a:srgbClr val="FFFF00"/>
                </a:solidFill>
              </a:rPr>
              <a:t> reporters </a:t>
            </a:r>
            <a:r>
              <a:rPr lang="en-US" dirty="0"/>
              <a:t>examined Amazon’s shopping algorithm. We scraped data from the company's website to examine listings for </a:t>
            </a:r>
            <a:r>
              <a:rPr lang="en-US" b="1" u="sng" dirty="0">
                <a:solidFill>
                  <a:srgbClr val="FFFF00"/>
                </a:solidFill>
              </a:rPr>
              <a:t>250 best-selling products</a:t>
            </a:r>
            <a:r>
              <a:rPr lang="en-US" dirty="0">
                <a:solidFill>
                  <a:srgbClr val="FFFF00"/>
                </a:solidFill>
              </a:rPr>
              <a:t> </a:t>
            </a:r>
            <a:r>
              <a:rPr lang="en-US" dirty="0"/>
              <a:t>across a wide range of categories, from electronics to household supplies, over a period of several weeks during summer 2016. We compared pricing and shipping costs for products offered by multiple vendors, including those sold by Amazon and sellers in the "Fulfilled by Amazon" program. In total, we examined </a:t>
            </a:r>
            <a:r>
              <a:rPr lang="en-US" b="1" u="sng" dirty="0">
                <a:solidFill>
                  <a:srgbClr val="FFFF00"/>
                </a:solidFill>
              </a:rPr>
              <a:t>6,973</a:t>
            </a:r>
            <a:r>
              <a:rPr lang="en-US" dirty="0"/>
              <a:t> vendor listings</a:t>
            </a:r>
            <a:r>
              <a:rPr lang="en-US" dirty="0" smtClean="0"/>
              <a:t>.</a:t>
            </a:r>
            <a:endParaRPr lang="en-US" dirty="0"/>
          </a:p>
        </p:txBody>
      </p:sp>
    </p:spTree>
    <p:extLst>
      <p:ext uri="{BB962C8B-B14F-4D97-AF65-F5344CB8AC3E}">
        <p14:creationId xmlns:p14="http://schemas.microsoft.com/office/powerpoint/2010/main" val="2608122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br>
              <a:rPr lang="en-US" dirty="0" smtClean="0"/>
            </a:br>
            <a:endParaRPr lang="en-US" dirty="0"/>
          </a:p>
        </p:txBody>
      </p:sp>
      <p:sp>
        <p:nvSpPr>
          <p:cNvPr id="3" name="Content Placeholder 2"/>
          <p:cNvSpPr>
            <a:spLocks noGrp="1"/>
          </p:cNvSpPr>
          <p:nvPr>
            <p:ph idx="1"/>
          </p:nvPr>
        </p:nvSpPr>
        <p:spPr>
          <a:xfrm>
            <a:off x="680321" y="2336872"/>
            <a:ext cx="10267427" cy="3926141"/>
          </a:xfrm>
        </p:spPr>
        <p:txBody>
          <a:bodyPr/>
          <a:lstStyle/>
          <a:p>
            <a:r>
              <a:rPr lang="en-US" dirty="0" smtClean="0"/>
              <a:t>The data source has been split to training set (70%) and testing set (30%).</a:t>
            </a:r>
          </a:p>
          <a:p>
            <a:endParaRPr lang="en-US" dirty="0"/>
          </a:p>
          <a:p>
            <a:r>
              <a:rPr lang="en-US" dirty="0" smtClean="0"/>
              <a:t>Tried out four different models, including:</a:t>
            </a:r>
          </a:p>
          <a:p>
            <a:pPr lvl="1"/>
            <a:r>
              <a:rPr lang="en-US" dirty="0" smtClean="0"/>
              <a:t>Logistic Regression</a:t>
            </a:r>
          </a:p>
          <a:p>
            <a:pPr lvl="1"/>
            <a:r>
              <a:rPr lang="en-US" dirty="0" smtClean="0"/>
              <a:t>K-Nearest Neighbors</a:t>
            </a:r>
          </a:p>
          <a:p>
            <a:pPr lvl="1"/>
            <a:r>
              <a:rPr lang="en-US" dirty="0" smtClean="0"/>
              <a:t>Decision Tree Classifier</a:t>
            </a:r>
          </a:p>
          <a:p>
            <a:pPr lvl="1"/>
            <a:r>
              <a:rPr lang="en-US" dirty="0" smtClean="0"/>
              <a:t>Random Forest</a:t>
            </a:r>
            <a:endParaRPr lang="en-US" dirty="0"/>
          </a:p>
        </p:txBody>
      </p:sp>
    </p:spTree>
    <p:extLst>
      <p:ext uri="{BB962C8B-B14F-4D97-AF65-F5344CB8AC3E}">
        <p14:creationId xmlns:p14="http://schemas.microsoft.com/office/powerpoint/2010/main" val="1005878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682409" y="2789897"/>
            <a:ext cx="5319646" cy="1230957"/>
          </a:xfrm>
        </p:spPr>
        <p:txBody>
          <a:bodyPr/>
          <a:lstStyle/>
          <a:p>
            <a:r>
              <a:rPr lang="en-US" dirty="0" smtClean="0"/>
              <a:t>Logistic Regression</a:t>
            </a:r>
          </a:p>
          <a:p>
            <a:pPr lvl="1"/>
            <a:r>
              <a:rPr lang="en-US" dirty="0" smtClean="0"/>
              <a:t>Accuracy Score: 98%</a:t>
            </a:r>
          </a:p>
        </p:txBody>
      </p:sp>
      <p:sp>
        <p:nvSpPr>
          <p:cNvPr id="4" name="Content Placeholder 2"/>
          <p:cNvSpPr txBox="1">
            <a:spLocks/>
          </p:cNvSpPr>
          <p:nvPr/>
        </p:nvSpPr>
        <p:spPr>
          <a:xfrm>
            <a:off x="6145834" y="2789898"/>
            <a:ext cx="5319646" cy="1331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Decision Tree (depth=6)</a:t>
            </a:r>
          </a:p>
          <a:p>
            <a:pPr lvl="1"/>
            <a:r>
              <a:rPr lang="en-US" dirty="0" smtClean="0"/>
              <a:t>Accuracy Score: 97%</a:t>
            </a:r>
            <a:endParaRPr lang="en-US" dirty="0"/>
          </a:p>
        </p:txBody>
      </p:sp>
      <p:sp>
        <p:nvSpPr>
          <p:cNvPr id="5" name="Content Placeholder 2"/>
          <p:cNvSpPr txBox="1">
            <a:spLocks/>
          </p:cNvSpPr>
          <p:nvPr/>
        </p:nvSpPr>
        <p:spPr>
          <a:xfrm>
            <a:off x="682409" y="4069637"/>
            <a:ext cx="5319646" cy="1400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K-Nearest Neighbors (neighbors=7)</a:t>
            </a:r>
          </a:p>
          <a:p>
            <a:pPr lvl="1"/>
            <a:r>
              <a:rPr lang="en-US" dirty="0" smtClean="0"/>
              <a:t>Accuracy Score: 97%</a:t>
            </a:r>
          </a:p>
        </p:txBody>
      </p:sp>
      <p:sp>
        <p:nvSpPr>
          <p:cNvPr id="6" name="Content Placeholder 2"/>
          <p:cNvSpPr txBox="1">
            <a:spLocks/>
          </p:cNvSpPr>
          <p:nvPr/>
        </p:nvSpPr>
        <p:spPr>
          <a:xfrm>
            <a:off x="6145834" y="4069638"/>
            <a:ext cx="5319646" cy="1341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Random Forest (features=3)</a:t>
            </a:r>
          </a:p>
          <a:p>
            <a:pPr lvl="1"/>
            <a:r>
              <a:rPr lang="en-US" dirty="0" smtClean="0"/>
              <a:t>Mean Accuracy Score: 80%</a:t>
            </a:r>
            <a:endParaRPr lang="en-US" dirty="0"/>
          </a:p>
        </p:txBody>
      </p:sp>
    </p:spTree>
    <p:extLst>
      <p:ext uri="{BB962C8B-B14F-4D97-AF65-F5344CB8AC3E}">
        <p14:creationId xmlns:p14="http://schemas.microsoft.com/office/powerpoint/2010/main" val="2848467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Statistic</a:t>
            </a:r>
            <a:endParaRPr lang="en-US" dirty="0"/>
          </a:p>
        </p:txBody>
      </p:sp>
      <p:sp>
        <p:nvSpPr>
          <p:cNvPr id="3" name="Content Placeholder 2"/>
          <p:cNvSpPr>
            <a:spLocks noGrp="1"/>
          </p:cNvSpPr>
          <p:nvPr>
            <p:ph idx="1"/>
          </p:nvPr>
        </p:nvSpPr>
        <p:spPr>
          <a:xfrm>
            <a:off x="680322" y="2900543"/>
            <a:ext cx="6346780" cy="2911532"/>
          </a:xfrm>
        </p:spPr>
        <p:txBody>
          <a:bodyPr>
            <a:normAutofit/>
          </a:bodyPr>
          <a:lstStyle/>
          <a:p>
            <a:endParaRPr lang="en-US" dirty="0" smtClean="0"/>
          </a:p>
          <a:p>
            <a:r>
              <a:rPr lang="en-US" dirty="0" smtClean="0"/>
              <a:t>The items that lacked a shipping price were sold by Amazon or sellers in the “</a:t>
            </a:r>
            <a:r>
              <a:rPr lang="en-US" u="sng" dirty="0" err="1" smtClean="0">
                <a:solidFill>
                  <a:srgbClr val="FFFF00"/>
                </a:solidFill>
              </a:rPr>
              <a:t>Fultilled</a:t>
            </a:r>
            <a:r>
              <a:rPr lang="en-US" u="sng" dirty="0" smtClean="0">
                <a:solidFill>
                  <a:srgbClr val="FFFF00"/>
                </a:solidFill>
              </a:rPr>
              <a:t> by Amazon</a:t>
            </a:r>
            <a:r>
              <a:rPr lang="en-US" dirty="0" smtClean="0"/>
              <a:t>” program</a:t>
            </a:r>
          </a:p>
          <a:p>
            <a:endParaRPr lang="en-US" dirty="0" smtClean="0"/>
          </a:p>
          <a:p>
            <a:r>
              <a:rPr lang="en-US" dirty="0" smtClean="0"/>
              <a:t>Amazon-linked </a:t>
            </a:r>
            <a:r>
              <a:rPr lang="en-US" dirty="0"/>
              <a:t>products </a:t>
            </a:r>
            <a:r>
              <a:rPr lang="en-US" dirty="0">
                <a:solidFill>
                  <a:srgbClr val="FFFF00"/>
                </a:solidFill>
              </a:rPr>
              <a:t>higher rankings </a:t>
            </a:r>
            <a:r>
              <a:rPr lang="en-US" dirty="0"/>
              <a:t>in more than 80 percent of cases.</a:t>
            </a:r>
          </a:p>
          <a:p>
            <a:endParaRPr lang="en-US" dirty="0" smtClean="0"/>
          </a:p>
          <a:p>
            <a:pPr marL="0" indent="0">
              <a:buNone/>
            </a:pP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7023239" y="3256194"/>
            <a:ext cx="4904483" cy="2742052"/>
          </a:xfrm>
          <a:prstGeom prst="rect">
            <a:avLst/>
          </a:prstGeom>
        </p:spPr>
      </p:pic>
      <p:sp>
        <p:nvSpPr>
          <p:cNvPr id="5" name="Content Placeholder 2"/>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FFFF00"/>
                </a:solidFill>
              </a:rPr>
              <a:t>The </a:t>
            </a:r>
            <a:r>
              <a:rPr lang="en-US" dirty="0" smtClean="0">
                <a:solidFill>
                  <a:srgbClr val="FFFF00"/>
                </a:solidFill>
              </a:rPr>
              <a:t>seller who use Amazon Platform has a higher chance to win the buy box. </a:t>
            </a:r>
            <a:endParaRPr lang="en-US" dirty="0">
              <a:solidFill>
                <a:srgbClr val="FFFF00"/>
              </a:solidFill>
            </a:endParaRPr>
          </a:p>
        </p:txBody>
      </p:sp>
    </p:spTree>
    <p:extLst>
      <p:ext uri="{BB962C8B-B14F-4D97-AF65-F5344CB8AC3E}">
        <p14:creationId xmlns:p14="http://schemas.microsoft.com/office/powerpoint/2010/main" val="2884260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Statistic</a:t>
            </a:r>
            <a:endParaRPr lang="en-US" dirty="0"/>
          </a:p>
        </p:txBody>
      </p:sp>
      <p:sp>
        <p:nvSpPr>
          <p:cNvPr id="5" name="Content Placeholder 4"/>
          <p:cNvSpPr>
            <a:spLocks noGrp="1"/>
          </p:cNvSpPr>
          <p:nvPr>
            <p:ph idx="1"/>
          </p:nvPr>
        </p:nvSpPr>
        <p:spPr>
          <a:xfrm>
            <a:off x="154229" y="2336873"/>
            <a:ext cx="11732972" cy="606743"/>
          </a:xfrm>
        </p:spPr>
        <p:txBody>
          <a:bodyPr/>
          <a:lstStyle/>
          <a:p>
            <a:pPr marL="457200" lvl="1" indent="0">
              <a:buNone/>
            </a:pPr>
            <a:r>
              <a:rPr lang="en-US" dirty="0" smtClean="0">
                <a:solidFill>
                  <a:schemeClr val="bg1"/>
                </a:solidFill>
              </a:rPr>
              <a:t>Amazon = 179/192 = 93%		FBA = 58 /409 = 14%		Others = 105 / 6372 = 1%</a:t>
            </a:r>
            <a:endParaRPr lang="en-US" dirty="0">
              <a:solidFill>
                <a:schemeClr val="bg1"/>
              </a:solidFill>
            </a:endParaRPr>
          </a:p>
        </p:txBody>
      </p:sp>
      <p:graphicFrame>
        <p:nvGraphicFramePr>
          <p:cNvPr id="7" name="Chart 6"/>
          <p:cNvGraphicFramePr>
            <a:graphicFrameLocks/>
          </p:cNvGraphicFramePr>
          <p:nvPr>
            <p:extLst>
              <p:ext uri="{D42A27DB-BD31-4B8C-83A1-F6EECF244321}">
                <p14:modId xmlns:p14="http://schemas.microsoft.com/office/powerpoint/2010/main" val="138310551"/>
              </p:ext>
            </p:extLst>
          </p:nvPr>
        </p:nvGraphicFramePr>
        <p:xfrm>
          <a:off x="-781913" y="3068877"/>
          <a:ext cx="5533192" cy="3319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3408336817"/>
              </p:ext>
            </p:extLst>
          </p:nvPr>
        </p:nvGraphicFramePr>
        <p:xfrm>
          <a:off x="3124380" y="3056869"/>
          <a:ext cx="5533192" cy="33199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2138637728"/>
              </p:ext>
            </p:extLst>
          </p:nvPr>
        </p:nvGraphicFramePr>
        <p:xfrm>
          <a:off x="7290151" y="3068877"/>
          <a:ext cx="5533192" cy="33199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4173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181</TotalTime>
  <Words>268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Amazon Price War</vt:lpstr>
      <vt:lpstr>Hypothesis, Assumptions, and Goals</vt:lpstr>
      <vt:lpstr>Data Set</vt:lpstr>
      <vt:lpstr>Models </vt:lpstr>
      <vt:lpstr>Results</vt:lpstr>
      <vt:lpstr>Current Statistic</vt:lpstr>
      <vt:lpstr>Current Statistic</vt:lpstr>
    </vt:vector>
  </TitlesOfParts>
  <Company>Bloomberg 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Price War</dc:title>
  <dc:creator>spong9</dc:creator>
  <cp:lastModifiedBy>spong9</cp:lastModifiedBy>
  <cp:revision>16</cp:revision>
  <dcterms:created xsi:type="dcterms:W3CDTF">2019-02-25T17:01:38Z</dcterms:created>
  <dcterms:modified xsi:type="dcterms:W3CDTF">2019-02-25T20:03:43Z</dcterms:modified>
</cp:coreProperties>
</file>