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8"/>
  </p:notesMasterIdLst>
  <p:handoutMasterIdLst>
    <p:handoutMasterId r:id="rId49"/>
  </p:handoutMasterIdLst>
  <p:sldIdLst>
    <p:sldId id="256" r:id="rId5"/>
    <p:sldId id="269" r:id="rId6"/>
    <p:sldId id="273" r:id="rId7"/>
    <p:sldId id="257" r:id="rId8"/>
    <p:sldId id="270" r:id="rId9"/>
    <p:sldId id="271" r:id="rId10"/>
    <p:sldId id="285" r:id="rId11"/>
    <p:sldId id="286" r:id="rId12"/>
    <p:sldId id="287" r:id="rId13"/>
    <p:sldId id="288" r:id="rId14"/>
    <p:sldId id="289" r:id="rId15"/>
    <p:sldId id="290" r:id="rId16"/>
    <p:sldId id="291" r:id="rId17"/>
    <p:sldId id="292" r:id="rId18"/>
    <p:sldId id="293" r:id="rId19"/>
    <p:sldId id="294" r:id="rId20"/>
    <p:sldId id="295" r:id="rId21"/>
    <p:sldId id="284" r:id="rId22"/>
    <p:sldId id="272" r:id="rId23"/>
    <p:sldId id="276" r:id="rId24"/>
    <p:sldId id="277" r:id="rId25"/>
    <p:sldId id="278" r:id="rId26"/>
    <p:sldId id="279" r:id="rId27"/>
    <p:sldId id="280" r:id="rId28"/>
    <p:sldId id="281" r:id="rId29"/>
    <p:sldId id="282" r:id="rId30"/>
    <p:sldId id="283" r:id="rId31"/>
    <p:sldId id="274" r:id="rId32"/>
    <p:sldId id="275" r:id="rId33"/>
    <p:sldId id="296" r:id="rId34"/>
    <p:sldId id="297" r:id="rId35"/>
    <p:sldId id="298" r:id="rId36"/>
    <p:sldId id="299" r:id="rId37"/>
    <p:sldId id="300" r:id="rId38"/>
    <p:sldId id="302" r:id="rId39"/>
    <p:sldId id="301" r:id="rId40"/>
    <p:sldId id="303" r:id="rId41"/>
    <p:sldId id="304" r:id="rId42"/>
    <p:sldId id="305" r:id="rId43"/>
    <p:sldId id="306" r:id="rId44"/>
    <p:sldId id="308" r:id="rId45"/>
    <p:sldId id="309" r:id="rId46"/>
    <p:sldId id="307" r:id="rId47"/>
  </p:sldIdLst>
  <p:sldSz cx="12192000" cy="6858000"/>
  <p:notesSz cx="9296400" cy="688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showGuides="1">
      <p:cViewPr varScale="1">
        <p:scale>
          <a:sx n="66" d="100"/>
          <a:sy n="66" d="100"/>
        </p:scale>
        <p:origin x="524" y="3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45286"/>
          </a:xfrm>
          <a:prstGeom prst="rect">
            <a:avLst/>
          </a:prstGeom>
        </p:spPr>
        <p:txBody>
          <a:bodyPr vert="horz" lIns="92446" tIns="46223" rIns="92446" bIns="46223" rtlCol="0"/>
          <a:lstStyle>
            <a:lvl1pPr algn="l">
              <a:defRPr sz="1200"/>
            </a:lvl1pPr>
          </a:lstStyle>
          <a:p>
            <a:endParaRPr/>
          </a:p>
        </p:txBody>
      </p:sp>
      <p:sp>
        <p:nvSpPr>
          <p:cNvPr id="3" name="Date Placeholder 2"/>
          <p:cNvSpPr>
            <a:spLocks noGrp="1"/>
          </p:cNvSpPr>
          <p:nvPr>
            <p:ph type="dt" sz="quarter" idx="1"/>
          </p:nvPr>
        </p:nvSpPr>
        <p:spPr>
          <a:xfrm>
            <a:off x="5265809" y="0"/>
            <a:ext cx="4028440" cy="345286"/>
          </a:xfrm>
          <a:prstGeom prst="rect">
            <a:avLst/>
          </a:prstGeom>
        </p:spPr>
        <p:txBody>
          <a:bodyPr vert="horz" lIns="92446" tIns="46223" rIns="92446" bIns="46223" rtlCol="0"/>
          <a:lstStyle>
            <a:lvl1pPr algn="r">
              <a:defRPr sz="1200"/>
            </a:lvl1pPr>
          </a:lstStyle>
          <a:p>
            <a:fld id="{23CEAAF3-9831-450B-8D59-2C09DB96C8FC}" type="datetimeFigureOut">
              <a:rPr lang="en-US"/>
              <a:t>6/25/2020</a:t>
            </a:fld>
            <a:endParaRPr/>
          </a:p>
        </p:txBody>
      </p:sp>
      <p:sp>
        <p:nvSpPr>
          <p:cNvPr id="4" name="Footer Placeholder 3"/>
          <p:cNvSpPr>
            <a:spLocks noGrp="1"/>
          </p:cNvSpPr>
          <p:nvPr>
            <p:ph type="ftr" sz="quarter" idx="2"/>
          </p:nvPr>
        </p:nvSpPr>
        <p:spPr>
          <a:xfrm>
            <a:off x="0" y="6536528"/>
            <a:ext cx="4028440" cy="345285"/>
          </a:xfrm>
          <a:prstGeom prst="rect">
            <a:avLst/>
          </a:prstGeom>
        </p:spPr>
        <p:txBody>
          <a:bodyPr vert="horz" lIns="92446" tIns="46223" rIns="92446" bIns="46223" rtlCol="0" anchor="b"/>
          <a:lstStyle>
            <a:lvl1pPr algn="l">
              <a:defRPr sz="1200"/>
            </a:lvl1pPr>
          </a:lstStyle>
          <a:p>
            <a:endParaRPr/>
          </a:p>
        </p:txBody>
      </p:sp>
      <p:sp>
        <p:nvSpPr>
          <p:cNvPr id="5" name="Slide Number Placeholder 4"/>
          <p:cNvSpPr>
            <a:spLocks noGrp="1"/>
          </p:cNvSpPr>
          <p:nvPr>
            <p:ph type="sldNum" sz="quarter" idx="3"/>
          </p:nvPr>
        </p:nvSpPr>
        <p:spPr>
          <a:xfrm>
            <a:off x="5265809" y="6536528"/>
            <a:ext cx="4028440" cy="345285"/>
          </a:xfrm>
          <a:prstGeom prst="rect">
            <a:avLst/>
          </a:prstGeom>
        </p:spPr>
        <p:txBody>
          <a:bodyPr vert="horz" lIns="92446" tIns="46223" rIns="92446" bIns="46223"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45286"/>
          </a:xfrm>
          <a:prstGeom prst="rect">
            <a:avLst/>
          </a:prstGeom>
        </p:spPr>
        <p:txBody>
          <a:bodyPr vert="horz" lIns="92446" tIns="46223" rIns="92446" bIns="46223" rtlCol="0"/>
          <a:lstStyle>
            <a:lvl1pPr algn="l">
              <a:defRPr sz="1200"/>
            </a:lvl1pPr>
          </a:lstStyle>
          <a:p>
            <a:endParaRPr/>
          </a:p>
        </p:txBody>
      </p:sp>
      <p:sp>
        <p:nvSpPr>
          <p:cNvPr id="3" name="Date Placeholder 2"/>
          <p:cNvSpPr>
            <a:spLocks noGrp="1"/>
          </p:cNvSpPr>
          <p:nvPr>
            <p:ph type="dt" idx="1"/>
          </p:nvPr>
        </p:nvSpPr>
        <p:spPr>
          <a:xfrm>
            <a:off x="5265809" y="0"/>
            <a:ext cx="4028440" cy="345286"/>
          </a:xfrm>
          <a:prstGeom prst="rect">
            <a:avLst/>
          </a:prstGeom>
        </p:spPr>
        <p:txBody>
          <a:bodyPr vert="horz" lIns="92446" tIns="46223" rIns="92446" bIns="46223" rtlCol="0"/>
          <a:lstStyle>
            <a:lvl1pPr algn="r">
              <a:defRPr sz="1200"/>
            </a:lvl1pPr>
          </a:lstStyle>
          <a:p>
            <a:fld id="{2D50CD79-FC16-4410-AB61-17F26E6D3BC8}" type="datetimeFigureOut">
              <a:rPr lang="en-US"/>
              <a:t>6/25/2020</a:t>
            </a:fld>
            <a:endParaRPr/>
          </a:p>
        </p:txBody>
      </p:sp>
      <p:sp>
        <p:nvSpPr>
          <p:cNvPr id="4" name="Slide Image Placeholder 3"/>
          <p:cNvSpPr>
            <a:spLocks noGrp="1" noRot="1" noChangeAspect="1"/>
          </p:cNvSpPr>
          <p:nvPr>
            <p:ph type="sldImg" idx="2"/>
          </p:nvPr>
        </p:nvSpPr>
        <p:spPr>
          <a:xfrm>
            <a:off x="2584450" y="860425"/>
            <a:ext cx="4127500" cy="2322513"/>
          </a:xfrm>
          <a:prstGeom prst="rect">
            <a:avLst/>
          </a:prstGeom>
          <a:noFill/>
          <a:ln w="12700">
            <a:solidFill>
              <a:prstClr val="black"/>
            </a:solidFill>
          </a:ln>
        </p:spPr>
        <p:txBody>
          <a:bodyPr vert="horz" lIns="92446" tIns="46223" rIns="92446" bIns="46223" rtlCol="0" anchor="ctr"/>
          <a:lstStyle/>
          <a:p>
            <a:endParaRPr/>
          </a:p>
        </p:txBody>
      </p:sp>
      <p:sp>
        <p:nvSpPr>
          <p:cNvPr id="5" name="Notes Placeholder 4"/>
          <p:cNvSpPr>
            <a:spLocks noGrp="1"/>
          </p:cNvSpPr>
          <p:nvPr>
            <p:ph type="body" sz="quarter" idx="3"/>
          </p:nvPr>
        </p:nvSpPr>
        <p:spPr>
          <a:xfrm>
            <a:off x="929640" y="3311872"/>
            <a:ext cx="7437120" cy="2709714"/>
          </a:xfrm>
          <a:prstGeom prst="rect">
            <a:avLst/>
          </a:prstGeom>
        </p:spPr>
        <p:txBody>
          <a:bodyPr vert="horz" lIns="92446" tIns="46223" rIns="92446" bIns="46223"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6536528"/>
            <a:ext cx="4028440" cy="345285"/>
          </a:xfrm>
          <a:prstGeom prst="rect">
            <a:avLst/>
          </a:prstGeom>
        </p:spPr>
        <p:txBody>
          <a:bodyPr vert="horz" lIns="92446" tIns="46223" rIns="92446" bIns="46223" rtlCol="0" anchor="b"/>
          <a:lstStyle>
            <a:lvl1pPr algn="l">
              <a:defRPr sz="1200"/>
            </a:lvl1pPr>
          </a:lstStyle>
          <a:p>
            <a:endParaRPr/>
          </a:p>
        </p:txBody>
      </p:sp>
      <p:sp>
        <p:nvSpPr>
          <p:cNvPr id="7" name="Slide Number Placeholder 6"/>
          <p:cNvSpPr>
            <a:spLocks noGrp="1"/>
          </p:cNvSpPr>
          <p:nvPr>
            <p:ph type="sldNum" sz="quarter" idx="5"/>
          </p:nvPr>
        </p:nvSpPr>
        <p:spPr>
          <a:xfrm>
            <a:off x="5265809" y="6536528"/>
            <a:ext cx="4028440" cy="345285"/>
          </a:xfrm>
          <a:prstGeom prst="rect">
            <a:avLst/>
          </a:prstGeom>
        </p:spPr>
        <p:txBody>
          <a:bodyPr vert="horz" lIns="92446" tIns="46223" rIns="92446" bIns="46223"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9F9D1C4C-6BEC-4CE9-96BA-C6BDE5BECDB3}" type="datetime1">
              <a:rPr lang="en-US" smtClean="0"/>
              <a:t>6/25/2020</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041EB477-9EAF-4A22-8652-EB24F041E10C}" type="datetime1">
              <a:rPr lang="en-US" smtClean="0"/>
              <a:t>6/25/2020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B1F5A59-FEA8-442D-8552-F53F0889D316}" type="datetime1">
              <a:rPr lang="en-US" smtClean="0"/>
              <a:t>6/25/2020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BDB8831-02BA-461D-807C-E8D0BFF0F2DD}" type="datetime1">
              <a:rPr lang="en-US" smtClean="0"/>
              <a:t>6/25/2020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CB23864-E25D-4BC5-96DB-58C32665B4BE}" type="datetime1">
              <a:rPr lang="en-US" smtClean="0"/>
              <a:t>6/25/2020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smtClean="0"/>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7A36EF-D824-4A91-8680-1377121CA2E6}" type="datetime1">
              <a:rPr lang="en-US" smtClean="0"/>
              <a:t>6/25/2020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B974CC5-0483-46C8-8DD3-455127C06F3F}" type="datetime1">
              <a:rPr lang="en-US" smtClean="0"/>
              <a:t>6/25/2020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839BE37-B495-4ED0-9B23-7E93E89A20EF}" type="datetime1">
              <a:rPr lang="en-US" smtClean="0"/>
              <a:t>6/25/2020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EE9FA005-13B0-49E8-879C-511D48B321E3}" type="datetime1">
              <a:rPr lang="en-US" smtClean="0"/>
              <a:t>6/25/2020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A500BA-4A9B-4957-8A7B-FB745B80C3A9}" type="datetime1">
              <a:rPr lang="en-US" smtClean="0"/>
              <a:t>6/25/2020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320D362C-D421-4D89-9CE4-BC2C432BE7DB}" type="datetime1">
              <a:rPr lang="en-US" smtClean="0"/>
              <a:t>6/25/2020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2C54CA7-DF73-493C-A870-FB028BEA666E}" type="datetime1">
              <a:rPr lang="en-US" smtClean="0"/>
              <a:t>6/25/2020</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reactjs.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reactjs.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reactjs.or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hyperlink" Target="https://reactjs.or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pPr fontAlgn="base"/>
            <a:r>
              <a:rPr lang="en-US" b="1" dirty="0"/>
              <a:t>React </a:t>
            </a:r>
            <a:r>
              <a:rPr lang="en-US" b="1" dirty="0" smtClean="0"/>
              <a:t>Fundamentals</a:t>
            </a:r>
            <a:endParaRPr lang="en-US" b="1" dirty="0"/>
          </a:p>
        </p:txBody>
      </p:sp>
      <p:sp>
        <p:nvSpPr>
          <p:cNvPr id="7" name="Subtitle 6"/>
          <p:cNvSpPr>
            <a:spLocks noGrp="1"/>
          </p:cNvSpPr>
          <p:nvPr>
            <p:ph type="subTitle" idx="1"/>
          </p:nvPr>
        </p:nvSpPr>
        <p:spPr/>
        <p:txBody>
          <a:bodyPr/>
          <a:lstStyle/>
          <a:p>
            <a:r>
              <a:rPr lang="en-US" dirty="0" err="1" smtClean="0"/>
              <a:t>Aj.Amonpan</a:t>
            </a:r>
            <a:r>
              <a:rPr lang="en-US" dirty="0" smtClean="0"/>
              <a:t> Chomklin</a:t>
            </a:r>
          </a:p>
          <a:p>
            <a:r>
              <a:rPr lang="en-US" dirty="0" smtClean="0"/>
              <a:t>Information Technology 1/2563</a:t>
            </a:r>
            <a:endParaRPr lang="en-US" dirty="0"/>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
        <p:nvSpPr>
          <p:cNvPr id="5" name="Subtitle 6"/>
          <p:cNvSpPr txBox="1">
            <a:spLocks/>
          </p:cNvSpPr>
          <p:nvPr/>
        </p:nvSpPr>
        <p:spPr>
          <a:xfrm>
            <a:off x="7694240" y="5814278"/>
            <a:ext cx="4447488" cy="35085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0"/>
              </a:spcBef>
              <a:buFont typeface="Wingdings" panose="05000000000000000000" pitchFamily="2" charset="2"/>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6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9pPr>
          </a:lstStyle>
          <a:p>
            <a:pPr algn="r"/>
            <a:r>
              <a:rPr lang="en-US" sz="1600" dirty="0" err="1" smtClean="0">
                <a:solidFill>
                  <a:schemeClr val="bg1"/>
                </a:solidFill>
              </a:rPr>
              <a:t>Ref:</a:t>
            </a:r>
            <a:r>
              <a:rPr lang="en-US" sz="1600" dirty="0" err="1">
                <a:solidFill>
                  <a:schemeClr val="bg1"/>
                </a:solidFill>
              </a:rPr>
              <a:t>https</a:t>
            </a:r>
            <a:r>
              <a:rPr lang="en-US" sz="1600" dirty="0">
                <a:solidFill>
                  <a:schemeClr val="bg1"/>
                </a:solidFill>
              </a:rPr>
              <a:t>://</a:t>
            </a:r>
            <a:r>
              <a:rPr lang="en-US" sz="1600" dirty="0" err="1">
                <a:solidFill>
                  <a:schemeClr val="bg1"/>
                </a:solidFill>
              </a:rPr>
              <a:t>reactnative.dev</a:t>
            </a:r>
            <a:r>
              <a:rPr lang="en-US" sz="1600" dirty="0">
                <a:solidFill>
                  <a:schemeClr val="bg1"/>
                </a:solidFill>
              </a:rPr>
              <a:t>/docs/intro-react</a:t>
            </a:r>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Native Components</a:t>
            </a:r>
          </a:p>
        </p:txBody>
      </p:sp>
      <p:sp>
        <p:nvSpPr>
          <p:cNvPr id="4" name="Content Placeholder 3"/>
          <p:cNvSpPr>
            <a:spLocks noGrp="1"/>
          </p:cNvSpPr>
          <p:nvPr>
            <p:ph idx="1"/>
          </p:nvPr>
        </p:nvSpPr>
        <p:spPr/>
        <p:txBody>
          <a:bodyPr>
            <a:normAutofit fontScale="85000" lnSpcReduction="10000"/>
          </a:bodyPr>
          <a:lstStyle/>
          <a:p>
            <a:pPr>
              <a:lnSpc>
                <a:spcPct val="150000"/>
              </a:lnSpc>
            </a:pPr>
            <a:r>
              <a:rPr lang="en-US" dirty="0"/>
              <a:t>With React Native, you can invoke these views with JavaScript using React components. At runtime, React Native creates the corresponding Android and iOS views for those components. Because React Native components are backed by the same views as Android and iOS, React Native apps look, feel, and perform like any other apps. We call these platform-backed components Native Components.</a:t>
            </a:r>
          </a:p>
          <a:p>
            <a:pPr>
              <a:lnSpc>
                <a:spcPct val="150000"/>
              </a:lnSpc>
            </a:pPr>
            <a:r>
              <a:rPr lang="en-US" dirty="0" smtClean="0"/>
              <a:t>React </a:t>
            </a:r>
            <a:r>
              <a:rPr lang="en-US" dirty="0"/>
              <a:t>Native lets you to build your own Native Components for Android and iOS to suit your app’s unique needs. We also have a thriving ecosystem of these community-contributed components. Check out React Native Directory to find what the community has been creating</a:t>
            </a:r>
            <a:r>
              <a:rPr lang="en-US" dirty="0" smtClean="0"/>
              <a:t>.</a:t>
            </a:r>
          </a:p>
          <a:p>
            <a:pPr>
              <a:lnSpc>
                <a:spcPct val="150000"/>
              </a:lnSpc>
            </a:pPr>
            <a:r>
              <a:rPr lang="en-US" dirty="0"/>
              <a:t>React Native also includes a set of essential, ready-to-use Native Components you can use to start building your app today. These are React Native's Core Components</a:t>
            </a:r>
            <a:r>
              <a:rPr lang="en-US" dirty="0" smtClean="0"/>
              <a:t>.</a:t>
            </a:r>
            <a:endParaRPr lang="en-US" dirty="0"/>
          </a:p>
        </p:txBody>
      </p:sp>
      <p:sp>
        <p:nvSpPr>
          <p:cNvPr id="2" name="Slide Number Placeholder 1"/>
          <p:cNvSpPr>
            <a:spLocks noGrp="1"/>
          </p:cNvSpPr>
          <p:nvPr>
            <p:ph type="sldNum" sz="quarter" idx="12"/>
          </p:nvPr>
        </p:nvSpPr>
        <p:spPr/>
        <p:txBody>
          <a:bodyPr/>
          <a:lstStyle/>
          <a:p>
            <a:fld id="{0FF54DE5-C571-48E8-A5BC-B369434E2F44}" type="slidenum">
              <a:rPr lang="en-US" smtClean="0"/>
              <a:t>10</a:t>
            </a:fld>
            <a:endParaRPr lang="en-US"/>
          </a:p>
        </p:txBody>
      </p:sp>
    </p:spTree>
    <p:extLst>
      <p:ext uri="{BB962C8B-B14F-4D97-AF65-F5344CB8AC3E}">
        <p14:creationId xmlns:p14="http://schemas.microsoft.com/office/powerpoint/2010/main" val="244550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Core Components</a:t>
            </a:r>
          </a:p>
        </p:txBody>
      </p:sp>
      <p:sp>
        <p:nvSpPr>
          <p:cNvPr id="3" name="Content Placeholder 2"/>
          <p:cNvSpPr>
            <a:spLocks noGrp="1"/>
          </p:cNvSpPr>
          <p:nvPr>
            <p:ph idx="1"/>
          </p:nvPr>
        </p:nvSpPr>
        <p:spPr/>
        <p:txBody>
          <a:bodyPr/>
          <a:lstStyle/>
          <a:p>
            <a:r>
              <a:rPr lang="en-US" dirty="0"/>
              <a:t>React Native has many Core Components for everything from form controls to activity indicators. You can find them all documented in the API section. You will mostly work with the following Core Components:</a:t>
            </a:r>
          </a:p>
        </p:txBody>
      </p:sp>
      <p:sp>
        <p:nvSpPr>
          <p:cNvPr id="4" name="Slide Number Placeholder 3"/>
          <p:cNvSpPr>
            <a:spLocks noGrp="1"/>
          </p:cNvSpPr>
          <p:nvPr>
            <p:ph type="sldNum" sz="quarter" idx="12"/>
          </p:nvPr>
        </p:nvSpPr>
        <p:spPr/>
        <p:txBody>
          <a:bodyPr/>
          <a:lstStyle/>
          <a:p>
            <a:fld id="{0FF54DE5-C571-48E8-A5BC-B369434E2F44}" type="slidenum">
              <a:rPr lang="en-US" smtClean="0"/>
              <a:t>11</a:t>
            </a:fld>
            <a:endParaRPr lang="en-US"/>
          </a:p>
        </p:txBody>
      </p:sp>
      <p:pic>
        <p:nvPicPr>
          <p:cNvPr id="5" name="Picture 4"/>
          <p:cNvPicPr>
            <a:picLocks noChangeAspect="1"/>
          </p:cNvPicPr>
          <p:nvPr/>
        </p:nvPicPr>
        <p:blipFill>
          <a:blip r:embed="rId2"/>
          <a:stretch>
            <a:fillRect/>
          </a:stretch>
        </p:blipFill>
        <p:spPr>
          <a:xfrm>
            <a:off x="1401504" y="2492376"/>
            <a:ext cx="6305550" cy="4229100"/>
          </a:xfrm>
          <a:prstGeom prst="rect">
            <a:avLst/>
          </a:prstGeom>
        </p:spPr>
      </p:pic>
    </p:spTree>
    <p:extLst>
      <p:ext uri="{BB962C8B-B14F-4D97-AF65-F5344CB8AC3E}">
        <p14:creationId xmlns:p14="http://schemas.microsoft.com/office/powerpoint/2010/main" val="1259753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FF54DE5-C571-48E8-A5BC-B369434E2F44}" type="slidenum">
              <a:rPr lang="en-US" smtClean="0"/>
              <a:t>12</a:t>
            </a:fld>
            <a:endParaRPr lang="en-US"/>
          </a:p>
        </p:txBody>
      </p:sp>
      <p:sp>
        <p:nvSpPr>
          <p:cNvPr id="5" name="Rectangle 4"/>
          <p:cNvSpPr/>
          <p:nvPr/>
        </p:nvSpPr>
        <p:spPr>
          <a:xfrm>
            <a:off x="421757" y="483597"/>
            <a:ext cx="10976345" cy="5386090"/>
          </a:xfrm>
          <a:prstGeom prst="rect">
            <a:avLst/>
          </a:prstGeom>
          <a:ln>
            <a:solidFill>
              <a:schemeClr val="accent4"/>
            </a:solidFill>
          </a:ln>
        </p:spPr>
        <p:txBody>
          <a:bodyPr wrap="square">
            <a:spAutoFit/>
          </a:bodyPr>
          <a:lstStyle/>
          <a:p>
            <a:pPr marL="342900" indent="-342900">
              <a:buFont typeface="+mj-lt"/>
              <a:buAutoNum type="arabicPeriod"/>
            </a:pPr>
            <a:r>
              <a:rPr lang="en-US" sz="1600" dirty="0">
                <a:solidFill>
                  <a:srgbClr val="F2590C"/>
                </a:solidFill>
                <a:latin typeface="var(--font-monospace)"/>
              </a:rPr>
              <a:t>import</a:t>
            </a:r>
            <a:r>
              <a:rPr lang="en-US" sz="1600" dirty="0">
                <a:solidFill>
                  <a:srgbClr val="5C6773"/>
                </a:solidFill>
                <a:latin typeface="var(--font-monospace)"/>
              </a:rPr>
              <a:t> </a:t>
            </a:r>
            <a:r>
              <a:rPr lang="en-US" sz="1600" dirty="0">
                <a:solidFill>
                  <a:srgbClr val="41A6D9"/>
                </a:solidFill>
                <a:latin typeface="var(--font-monospace)"/>
              </a:rPr>
              <a:t>React</a:t>
            </a:r>
            <a:r>
              <a:rPr lang="en-US" sz="1600" dirty="0">
                <a:solidFill>
                  <a:srgbClr val="5C6773"/>
                </a:solidFill>
                <a:latin typeface="var(--font-monospace)"/>
              </a:rPr>
              <a:t> </a:t>
            </a:r>
            <a:r>
              <a:rPr lang="en-US" sz="1600" dirty="0">
                <a:solidFill>
                  <a:srgbClr val="F2590C"/>
                </a:solidFill>
                <a:latin typeface="var(--font-monospace)"/>
              </a:rPr>
              <a:t>from</a:t>
            </a:r>
            <a:r>
              <a:rPr lang="en-US" sz="1600" dirty="0">
                <a:solidFill>
                  <a:srgbClr val="5C6773"/>
                </a:solidFill>
                <a:latin typeface="var(--font-monospace)"/>
              </a:rPr>
              <a:t> </a:t>
            </a:r>
            <a:r>
              <a:rPr lang="en-US" sz="1600" dirty="0">
                <a:solidFill>
                  <a:srgbClr val="86B300"/>
                </a:solidFill>
                <a:latin typeface="var(--font-monospace)"/>
              </a:rPr>
              <a:t>'react'</a:t>
            </a:r>
            <a:r>
              <a:rPr lang="en-US" sz="1600" dirty="0">
                <a:solidFill>
                  <a:srgbClr val="5C6773"/>
                </a:solidFill>
                <a:latin typeface="var(--font-monospace)"/>
              </a:rPr>
              <a:t>;</a:t>
            </a:r>
          </a:p>
          <a:p>
            <a:pPr marL="342900" indent="-342900">
              <a:buFont typeface="+mj-lt"/>
              <a:buAutoNum type="arabicPeriod"/>
            </a:pPr>
            <a:r>
              <a:rPr lang="en-US" sz="1600" dirty="0">
                <a:solidFill>
                  <a:srgbClr val="F2590C"/>
                </a:solidFill>
                <a:latin typeface="var(--font-monospace)"/>
              </a:rPr>
              <a:t>import</a:t>
            </a:r>
            <a:r>
              <a:rPr lang="en-US" sz="1600" dirty="0">
                <a:solidFill>
                  <a:srgbClr val="5C6773"/>
                </a:solidFill>
                <a:latin typeface="var(--font-monospace)"/>
              </a:rPr>
              <a:t> { </a:t>
            </a:r>
            <a:r>
              <a:rPr lang="en-US" sz="1600" dirty="0">
                <a:solidFill>
                  <a:srgbClr val="41A6D9"/>
                </a:solidFill>
                <a:latin typeface="var(--font-monospace)"/>
              </a:rPr>
              <a:t>View</a:t>
            </a:r>
            <a:r>
              <a:rPr lang="en-US" sz="1600" dirty="0">
                <a:solidFill>
                  <a:srgbClr val="5C6773"/>
                </a:solidFill>
                <a:latin typeface="var(--font-monospace)"/>
              </a:rPr>
              <a:t>, </a:t>
            </a:r>
            <a:r>
              <a:rPr lang="en-US" sz="1600" dirty="0">
                <a:solidFill>
                  <a:srgbClr val="41A6D9"/>
                </a:solidFill>
                <a:latin typeface="var(--font-monospace)"/>
              </a:rPr>
              <a:t>Text</a:t>
            </a:r>
            <a:r>
              <a:rPr lang="en-US" sz="1600" dirty="0">
                <a:solidFill>
                  <a:srgbClr val="5C6773"/>
                </a:solidFill>
                <a:latin typeface="var(--font-monospace)"/>
              </a:rPr>
              <a:t>, </a:t>
            </a:r>
            <a:r>
              <a:rPr lang="en-US" sz="1600" dirty="0">
                <a:solidFill>
                  <a:srgbClr val="41A6D9"/>
                </a:solidFill>
                <a:latin typeface="var(--font-monospace)"/>
              </a:rPr>
              <a:t>Image</a:t>
            </a:r>
            <a:r>
              <a:rPr lang="en-US" sz="1600" dirty="0">
                <a:solidFill>
                  <a:srgbClr val="5C6773"/>
                </a:solidFill>
                <a:latin typeface="var(--font-monospace)"/>
              </a:rPr>
              <a:t>, </a:t>
            </a:r>
            <a:r>
              <a:rPr lang="en-US" sz="1600" dirty="0" err="1">
                <a:solidFill>
                  <a:srgbClr val="41A6D9"/>
                </a:solidFill>
                <a:latin typeface="var(--font-monospace)"/>
              </a:rPr>
              <a:t>ScrollView</a:t>
            </a:r>
            <a:r>
              <a:rPr lang="en-US" sz="1600" dirty="0">
                <a:solidFill>
                  <a:srgbClr val="5C6773"/>
                </a:solidFill>
                <a:latin typeface="var(--font-monospace)"/>
              </a:rPr>
              <a:t>, </a:t>
            </a:r>
            <a:r>
              <a:rPr lang="en-US" sz="1600" dirty="0" err="1">
                <a:solidFill>
                  <a:srgbClr val="41A6D9"/>
                </a:solidFill>
                <a:latin typeface="var(--font-monospace)"/>
              </a:rPr>
              <a:t>TextInput</a:t>
            </a:r>
            <a:r>
              <a:rPr lang="en-US" sz="1600" dirty="0">
                <a:solidFill>
                  <a:srgbClr val="5C6773"/>
                </a:solidFill>
                <a:latin typeface="var(--font-monospace)"/>
              </a:rPr>
              <a:t> } </a:t>
            </a:r>
            <a:r>
              <a:rPr lang="en-US" sz="1600" dirty="0">
                <a:solidFill>
                  <a:srgbClr val="F2590C"/>
                </a:solidFill>
                <a:latin typeface="var(--font-monospace)"/>
              </a:rPr>
              <a:t>from</a:t>
            </a:r>
            <a:r>
              <a:rPr lang="en-US" sz="1600" dirty="0">
                <a:solidFill>
                  <a:srgbClr val="5C6773"/>
                </a:solidFill>
                <a:latin typeface="var(--font-monospace)"/>
              </a:rPr>
              <a:t> </a:t>
            </a:r>
            <a:r>
              <a:rPr lang="en-US" sz="1600" dirty="0">
                <a:solidFill>
                  <a:srgbClr val="86B300"/>
                </a:solidFill>
                <a:latin typeface="var(--font-monospace)"/>
              </a:rPr>
              <a:t>'react-native'</a:t>
            </a:r>
            <a:r>
              <a:rPr lang="en-US" sz="1600" dirty="0">
                <a:solidFill>
                  <a:srgbClr val="5C6773"/>
                </a:solidFill>
                <a:latin typeface="var(--font-monospace)"/>
              </a:rPr>
              <a:t>;</a:t>
            </a:r>
          </a:p>
          <a:p>
            <a:pPr marL="342900" indent="-342900">
              <a:buFont typeface="+mj-lt"/>
              <a:buAutoNum type="arabicPeriod"/>
            </a:pPr>
            <a:r>
              <a:rPr lang="en-US" sz="1600" dirty="0" smtClean="0">
                <a:solidFill>
                  <a:srgbClr val="F2590C"/>
                </a:solidFill>
                <a:latin typeface="var(--font-monospace)"/>
              </a:rPr>
              <a:t>export</a:t>
            </a:r>
            <a:r>
              <a:rPr lang="en-US" sz="1600" dirty="0">
                <a:solidFill>
                  <a:srgbClr val="5C6773"/>
                </a:solidFill>
                <a:latin typeface="var(--font-monospace)"/>
              </a:rPr>
              <a:t> </a:t>
            </a:r>
            <a:r>
              <a:rPr lang="en-US" sz="1600" dirty="0">
                <a:solidFill>
                  <a:srgbClr val="F2590C"/>
                </a:solidFill>
                <a:latin typeface="var(--font-monospace)"/>
              </a:rPr>
              <a:t>default</a:t>
            </a:r>
            <a:r>
              <a:rPr lang="en-US" sz="1600" dirty="0">
                <a:solidFill>
                  <a:srgbClr val="5C6773"/>
                </a:solidFill>
                <a:latin typeface="var(--font-monospace)"/>
              </a:rPr>
              <a:t> </a:t>
            </a:r>
            <a:r>
              <a:rPr lang="en-US" sz="1600" dirty="0">
                <a:solidFill>
                  <a:srgbClr val="F2590C"/>
                </a:solidFill>
                <a:latin typeface="var(--font-monospace)"/>
              </a:rPr>
              <a:t>function</a:t>
            </a:r>
            <a:r>
              <a:rPr lang="en-US" sz="1600" dirty="0">
                <a:solidFill>
                  <a:srgbClr val="5C6773"/>
                </a:solidFill>
                <a:latin typeface="var(--font-monospace)"/>
              </a:rPr>
              <a:t> </a:t>
            </a:r>
            <a:r>
              <a:rPr lang="en-US" sz="1600" dirty="0">
                <a:solidFill>
                  <a:srgbClr val="41A6D9"/>
                </a:solidFill>
                <a:latin typeface="var(--font-monospace)"/>
              </a:rPr>
              <a:t>App</a:t>
            </a:r>
            <a:r>
              <a:rPr lang="en-US" sz="1600" dirty="0">
                <a:solidFill>
                  <a:srgbClr val="5C6773"/>
                </a:solidFill>
                <a:latin typeface="var(--font-monospace)"/>
              </a:rPr>
              <a:t>() {</a:t>
            </a:r>
          </a:p>
          <a:p>
            <a:pPr marL="342900" indent="-342900">
              <a:buFont typeface="+mj-lt"/>
              <a:buAutoNum type="arabicPeriod"/>
            </a:pPr>
            <a:r>
              <a:rPr lang="en-US" sz="1600" dirty="0">
                <a:solidFill>
                  <a:srgbClr val="5C6773"/>
                </a:solidFill>
                <a:latin typeface="var(--font-monospace)"/>
              </a:rPr>
              <a:t>  </a:t>
            </a:r>
            <a:r>
              <a:rPr lang="en-US" sz="1600" dirty="0">
                <a:solidFill>
                  <a:srgbClr val="F2590C"/>
                </a:solidFill>
                <a:latin typeface="var(--font-monospace)"/>
              </a:rPr>
              <a:t>return</a:t>
            </a:r>
            <a:r>
              <a:rPr lang="en-US" sz="1600" dirty="0">
                <a:solidFill>
                  <a:srgbClr val="5C6773"/>
                </a:solidFill>
                <a:latin typeface="var(--font-monospace)"/>
              </a:rPr>
              <a:t> (</a:t>
            </a:r>
          </a:p>
          <a:p>
            <a:pPr marL="342900" indent="-342900">
              <a:buFont typeface="+mj-lt"/>
              <a:buAutoNum type="arabicPeriod"/>
            </a:pPr>
            <a:r>
              <a:rPr lang="en-US" sz="1600" dirty="0">
                <a:solidFill>
                  <a:srgbClr val="5C6773"/>
                </a:solidFill>
                <a:latin typeface="var(--font-monospace)"/>
              </a:rPr>
              <a:t>    &lt;</a:t>
            </a:r>
            <a:r>
              <a:rPr lang="en-US" sz="1600" dirty="0" err="1">
                <a:solidFill>
                  <a:srgbClr val="41A6D9"/>
                </a:solidFill>
                <a:latin typeface="var(--font-monospace)"/>
              </a:rPr>
              <a:t>ScrollView</a:t>
            </a:r>
            <a:r>
              <a:rPr lang="en-US" sz="1600" dirty="0">
                <a:solidFill>
                  <a:srgbClr val="5C6773"/>
                </a:solidFill>
                <a:latin typeface="var(--font-monospace)"/>
              </a:rPr>
              <a:t>&gt;</a:t>
            </a:r>
          </a:p>
          <a:p>
            <a:pPr marL="342900" indent="-342900">
              <a:buFont typeface="+mj-lt"/>
              <a:buAutoNum type="arabicPeriod"/>
            </a:pPr>
            <a:r>
              <a:rPr lang="en-US" sz="1600" dirty="0">
                <a:solidFill>
                  <a:srgbClr val="5C6773"/>
                </a:solidFill>
                <a:latin typeface="var(--font-monospace)"/>
              </a:rPr>
              <a:t>      &lt;</a:t>
            </a:r>
            <a:r>
              <a:rPr lang="en-US" sz="1600" dirty="0">
                <a:solidFill>
                  <a:srgbClr val="41A6D9"/>
                </a:solidFill>
                <a:latin typeface="var(--font-monospace)"/>
              </a:rPr>
              <a:t>Text</a:t>
            </a:r>
            <a:r>
              <a:rPr lang="en-US" sz="1600" dirty="0">
                <a:solidFill>
                  <a:srgbClr val="5C6773"/>
                </a:solidFill>
                <a:latin typeface="var(--font-monospace)"/>
              </a:rPr>
              <a:t>&gt;</a:t>
            </a:r>
            <a:r>
              <a:rPr lang="en-US" sz="1600" dirty="0">
                <a:solidFill>
                  <a:srgbClr val="41A6D9"/>
                </a:solidFill>
                <a:latin typeface="var(--font-monospace)"/>
              </a:rPr>
              <a:t>Some</a:t>
            </a:r>
            <a:r>
              <a:rPr lang="en-US" sz="1600" dirty="0">
                <a:solidFill>
                  <a:srgbClr val="5C6773"/>
                </a:solidFill>
                <a:latin typeface="var(--font-monospace)"/>
              </a:rPr>
              <a:t> text&lt;/</a:t>
            </a:r>
            <a:r>
              <a:rPr lang="en-US" sz="1600" dirty="0">
                <a:solidFill>
                  <a:srgbClr val="41A6D9"/>
                </a:solidFill>
                <a:latin typeface="var(--font-monospace)"/>
              </a:rPr>
              <a:t>Text</a:t>
            </a:r>
            <a:r>
              <a:rPr lang="en-US" sz="1600" dirty="0">
                <a:solidFill>
                  <a:srgbClr val="5C6773"/>
                </a:solidFill>
                <a:latin typeface="var(--font-monospace)"/>
              </a:rPr>
              <a:t>&gt;</a:t>
            </a:r>
          </a:p>
          <a:p>
            <a:pPr marL="342900" indent="-342900">
              <a:buFont typeface="+mj-lt"/>
              <a:buAutoNum type="arabicPeriod"/>
            </a:pPr>
            <a:r>
              <a:rPr lang="en-US" sz="1600" dirty="0">
                <a:solidFill>
                  <a:srgbClr val="5C6773"/>
                </a:solidFill>
                <a:latin typeface="var(--font-monospace)"/>
              </a:rPr>
              <a:t>      &lt;</a:t>
            </a:r>
            <a:r>
              <a:rPr lang="en-US" sz="1600" dirty="0">
                <a:solidFill>
                  <a:srgbClr val="41A6D9"/>
                </a:solidFill>
                <a:latin typeface="var(--font-monospace)"/>
              </a:rPr>
              <a:t>View</a:t>
            </a:r>
            <a:r>
              <a:rPr lang="en-US" sz="1600" dirty="0">
                <a:solidFill>
                  <a:srgbClr val="5C6773"/>
                </a:solidFill>
                <a:latin typeface="var(--font-monospace)"/>
              </a:rPr>
              <a:t>&gt;</a:t>
            </a:r>
          </a:p>
          <a:p>
            <a:pPr marL="342900" indent="-342900">
              <a:buFont typeface="+mj-lt"/>
              <a:buAutoNum type="arabicPeriod"/>
            </a:pPr>
            <a:r>
              <a:rPr lang="en-US" sz="1600" dirty="0">
                <a:solidFill>
                  <a:srgbClr val="5C6773"/>
                </a:solidFill>
                <a:latin typeface="var(--font-monospace)"/>
              </a:rPr>
              <a:t>        &lt;</a:t>
            </a:r>
            <a:r>
              <a:rPr lang="en-US" sz="1600" dirty="0">
                <a:solidFill>
                  <a:srgbClr val="41A6D9"/>
                </a:solidFill>
                <a:latin typeface="var(--font-monospace)"/>
              </a:rPr>
              <a:t>Text</a:t>
            </a:r>
            <a:r>
              <a:rPr lang="en-US" sz="1600" dirty="0">
                <a:solidFill>
                  <a:srgbClr val="5C6773"/>
                </a:solidFill>
                <a:latin typeface="var(--font-monospace)"/>
              </a:rPr>
              <a:t>&gt;</a:t>
            </a:r>
            <a:r>
              <a:rPr lang="en-US" sz="1600" dirty="0">
                <a:solidFill>
                  <a:srgbClr val="41A6D9"/>
                </a:solidFill>
                <a:latin typeface="var(--font-monospace)"/>
              </a:rPr>
              <a:t>Some</a:t>
            </a:r>
            <a:r>
              <a:rPr lang="en-US" sz="1600" dirty="0">
                <a:solidFill>
                  <a:srgbClr val="5C6773"/>
                </a:solidFill>
                <a:latin typeface="var(--font-monospace)"/>
              </a:rPr>
              <a:t> more text&lt;/</a:t>
            </a:r>
            <a:r>
              <a:rPr lang="en-US" sz="1600" dirty="0">
                <a:solidFill>
                  <a:srgbClr val="41A6D9"/>
                </a:solidFill>
                <a:latin typeface="var(--font-monospace)"/>
              </a:rPr>
              <a:t>Text</a:t>
            </a:r>
            <a:r>
              <a:rPr lang="en-US" sz="1600" dirty="0">
                <a:solidFill>
                  <a:srgbClr val="5C6773"/>
                </a:solidFill>
                <a:latin typeface="var(--font-monospace)"/>
              </a:rPr>
              <a:t>&gt;</a:t>
            </a:r>
          </a:p>
          <a:p>
            <a:pPr marL="342900" indent="-342900">
              <a:buFont typeface="+mj-lt"/>
              <a:buAutoNum type="arabicPeriod"/>
            </a:pPr>
            <a:r>
              <a:rPr lang="en-US" sz="1600" dirty="0">
                <a:solidFill>
                  <a:srgbClr val="5C6773"/>
                </a:solidFill>
                <a:latin typeface="var(--font-monospace)"/>
              </a:rPr>
              <a:t>        &lt;</a:t>
            </a:r>
            <a:r>
              <a:rPr lang="en-US" sz="1600" dirty="0">
                <a:solidFill>
                  <a:srgbClr val="41A6D9"/>
                </a:solidFill>
                <a:latin typeface="var(--font-monospace)"/>
              </a:rPr>
              <a:t>Image</a:t>
            </a:r>
            <a:r>
              <a:rPr lang="en-US" sz="1600" dirty="0">
                <a:solidFill>
                  <a:srgbClr val="5C6773"/>
                </a:solidFill>
                <a:latin typeface="var(--font-monospace)"/>
              </a:rPr>
              <a:t> source={{</a:t>
            </a:r>
            <a:r>
              <a:rPr lang="en-US" sz="1600" dirty="0" err="1">
                <a:solidFill>
                  <a:srgbClr val="5C6773"/>
                </a:solidFill>
                <a:latin typeface="var(--font-monospace)"/>
              </a:rPr>
              <a:t>uri</a:t>
            </a:r>
            <a:r>
              <a:rPr lang="en-US" sz="1600" dirty="0">
                <a:solidFill>
                  <a:srgbClr val="5C6773"/>
                </a:solidFill>
                <a:latin typeface="var(--font-monospace)"/>
              </a:rPr>
              <a:t>: </a:t>
            </a:r>
            <a:r>
              <a:rPr lang="en-US" sz="1600" dirty="0">
                <a:solidFill>
                  <a:srgbClr val="86B300"/>
                </a:solidFill>
                <a:latin typeface="var(--font-monospace)"/>
              </a:rPr>
              <a:t>"https://reactnative.dev/docs/assets/p_cat2.png"</a:t>
            </a:r>
            <a:r>
              <a:rPr lang="en-US" sz="1600" dirty="0">
                <a:solidFill>
                  <a:srgbClr val="5C6773"/>
                </a:solidFill>
                <a:latin typeface="var(--font-monospace)"/>
              </a:rPr>
              <a:t>}} style={{width: </a:t>
            </a:r>
            <a:r>
              <a:rPr lang="en-US" sz="1600" dirty="0">
                <a:solidFill>
                  <a:srgbClr val="F08C36"/>
                </a:solidFill>
                <a:latin typeface="var(--font-monospace)"/>
              </a:rPr>
              <a:t>200</a:t>
            </a:r>
            <a:r>
              <a:rPr lang="en-US" sz="1600" dirty="0">
                <a:solidFill>
                  <a:srgbClr val="5C6773"/>
                </a:solidFill>
                <a:latin typeface="var(--font-monospace)"/>
              </a:rPr>
              <a:t>, height: </a:t>
            </a:r>
            <a:r>
              <a:rPr lang="en-US" sz="1600" dirty="0">
                <a:solidFill>
                  <a:srgbClr val="F08C36"/>
                </a:solidFill>
                <a:latin typeface="var(--font-monospace)"/>
              </a:rPr>
              <a:t>200</a:t>
            </a:r>
            <a:r>
              <a:rPr lang="en-US" sz="1600" dirty="0">
                <a:solidFill>
                  <a:srgbClr val="5C6773"/>
                </a:solidFill>
                <a:latin typeface="var(--font-monospace)"/>
              </a:rPr>
              <a:t>}}/&gt;</a:t>
            </a:r>
          </a:p>
          <a:p>
            <a:pPr marL="342900" indent="-342900">
              <a:buFont typeface="+mj-lt"/>
              <a:buAutoNum type="arabicPeriod"/>
            </a:pPr>
            <a:r>
              <a:rPr lang="en-US" sz="1600" dirty="0">
                <a:solidFill>
                  <a:srgbClr val="5C6773"/>
                </a:solidFill>
                <a:latin typeface="var(--font-monospace)"/>
              </a:rPr>
              <a:t>      &lt;/</a:t>
            </a:r>
            <a:r>
              <a:rPr lang="en-US" sz="1600" dirty="0">
                <a:solidFill>
                  <a:srgbClr val="41A6D9"/>
                </a:solidFill>
                <a:latin typeface="var(--font-monospace)"/>
              </a:rPr>
              <a:t>View</a:t>
            </a:r>
            <a:r>
              <a:rPr lang="en-US" sz="1600" dirty="0">
                <a:solidFill>
                  <a:srgbClr val="5C6773"/>
                </a:solidFill>
                <a:latin typeface="var(--font-monospace)"/>
              </a:rPr>
              <a:t>&gt;</a:t>
            </a:r>
          </a:p>
          <a:p>
            <a:pPr marL="342900" indent="-342900">
              <a:buFont typeface="+mj-lt"/>
              <a:buAutoNum type="arabicPeriod"/>
            </a:pPr>
            <a:r>
              <a:rPr lang="en-US" sz="1600" dirty="0">
                <a:solidFill>
                  <a:srgbClr val="5C6773"/>
                </a:solidFill>
                <a:latin typeface="var(--font-monospace)"/>
              </a:rPr>
              <a:t>      &lt;</a:t>
            </a:r>
            <a:r>
              <a:rPr lang="en-US" sz="1600" dirty="0" err="1">
                <a:solidFill>
                  <a:srgbClr val="41A6D9"/>
                </a:solidFill>
                <a:latin typeface="var(--font-monospace)"/>
              </a:rPr>
              <a:t>TextInput</a:t>
            </a:r>
            <a:endParaRPr lang="en-US" sz="1600" dirty="0">
              <a:solidFill>
                <a:srgbClr val="5C6773"/>
              </a:solidFill>
              <a:latin typeface="var(--font-monospace)"/>
            </a:endParaRPr>
          </a:p>
          <a:p>
            <a:pPr marL="342900" indent="-342900">
              <a:buFont typeface="+mj-lt"/>
              <a:buAutoNum type="arabicPeriod"/>
            </a:pPr>
            <a:r>
              <a:rPr lang="en-US" sz="1600" dirty="0">
                <a:solidFill>
                  <a:srgbClr val="5C6773"/>
                </a:solidFill>
                <a:latin typeface="var(--font-monospace)"/>
              </a:rPr>
              <a:t>        style={{</a:t>
            </a:r>
          </a:p>
          <a:p>
            <a:pPr marL="342900" indent="-342900">
              <a:buFont typeface="+mj-lt"/>
              <a:buAutoNum type="arabicPeriod"/>
            </a:pPr>
            <a:r>
              <a:rPr lang="en-US" sz="1600" dirty="0">
                <a:solidFill>
                  <a:srgbClr val="5C6773"/>
                </a:solidFill>
                <a:latin typeface="var(--font-monospace)"/>
              </a:rPr>
              <a:t>          height: </a:t>
            </a:r>
            <a:r>
              <a:rPr lang="en-US" sz="1600" dirty="0">
                <a:solidFill>
                  <a:srgbClr val="F08C36"/>
                </a:solidFill>
                <a:latin typeface="var(--font-monospace)"/>
              </a:rPr>
              <a:t>40</a:t>
            </a:r>
            <a:r>
              <a:rPr lang="en-US" sz="1600" dirty="0">
                <a:solidFill>
                  <a:srgbClr val="5C6773"/>
                </a:solidFill>
                <a:latin typeface="var(--font-monospace)"/>
              </a:rPr>
              <a:t>,</a:t>
            </a:r>
          </a:p>
          <a:p>
            <a:pPr marL="342900" indent="-342900">
              <a:buFont typeface="+mj-lt"/>
              <a:buAutoNum type="arabicPeriod"/>
            </a:pPr>
            <a:r>
              <a:rPr lang="en-US" sz="1600" dirty="0">
                <a:solidFill>
                  <a:srgbClr val="5C6773"/>
                </a:solidFill>
                <a:latin typeface="var(--font-monospace)"/>
              </a:rPr>
              <a:t>          </a:t>
            </a:r>
            <a:r>
              <a:rPr lang="en-US" sz="1600" dirty="0" err="1">
                <a:solidFill>
                  <a:srgbClr val="5C6773"/>
                </a:solidFill>
                <a:latin typeface="var(--font-monospace)"/>
              </a:rPr>
              <a:t>borderColor</a:t>
            </a:r>
            <a:r>
              <a:rPr lang="en-US" sz="1600" dirty="0">
                <a:solidFill>
                  <a:srgbClr val="5C6773"/>
                </a:solidFill>
                <a:latin typeface="var(--font-monospace)"/>
              </a:rPr>
              <a:t>: </a:t>
            </a:r>
            <a:r>
              <a:rPr lang="en-US" sz="1600" dirty="0">
                <a:solidFill>
                  <a:srgbClr val="86B300"/>
                </a:solidFill>
                <a:latin typeface="var(--font-monospace)"/>
              </a:rPr>
              <a:t>'gray'</a:t>
            </a:r>
            <a:r>
              <a:rPr lang="en-US" sz="1600" dirty="0">
                <a:solidFill>
                  <a:srgbClr val="5C6773"/>
                </a:solidFill>
                <a:latin typeface="var(--font-monospace)"/>
              </a:rPr>
              <a:t>,</a:t>
            </a:r>
          </a:p>
          <a:p>
            <a:pPr marL="342900" indent="-342900">
              <a:buFont typeface="+mj-lt"/>
              <a:buAutoNum type="arabicPeriod"/>
            </a:pPr>
            <a:r>
              <a:rPr lang="en-US" sz="1600" dirty="0">
                <a:solidFill>
                  <a:srgbClr val="5C6773"/>
                </a:solidFill>
                <a:latin typeface="var(--font-monospace)"/>
              </a:rPr>
              <a:t>          </a:t>
            </a:r>
            <a:r>
              <a:rPr lang="en-US" sz="1600" dirty="0" err="1">
                <a:solidFill>
                  <a:srgbClr val="5C6773"/>
                </a:solidFill>
                <a:latin typeface="var(--font-monospace)"/>
              </a:rPr>
              <a:t>borderWidth</a:t>
            </a:r>
            <a:r>
              <a:rPr lang="en-US" sz="1600" dirty="0">
                <a:solidFill>
                  <a:srgbClr val="5C6773"/>
                </a:solidFill>
                <a:latin typeface="var(--font-monospace)"/>
              </a:rPr>
              <a:t>: </a:t>
            </a:r>
            <a:r>
              <a:rPr lang="en-US" sz="1600" dirty="0">
                <a:solidFill>
                  <a:srgbClr val="F08C36"/>
                </a:solidFill>
                <a:latin typeface="var(--font-monospace)"/>
              </a:rPr>
              <a:t>1</a:t>
            </a:r>
            <a:endParaRPr lang="en-US" sz="1600" dirty="0">
              <a:solidFill>
                <a:srgbClr val="5C6773"/>
              </a:solidFill>
              <a:latin typeface="var(--font-monospace)"/>
            </a:endParaRPr>
          </a:p>
          <a:p>
            <a:pPr marL="342900" indent="-342900">
              <a:buFont typeface="+mj-lt"/>
              <a:buAutoNum type="arabicPeriod"/>
            </a:pPr>
            <a:r>
              <a:rPr lang="en-US" sz="1600" dirty="0">
                <a:solidFill>
                  <a:srgbClr val="5C6773"/>
                </a:solidFill>
                <a:latin typeface="var(--font-monospace)"/>
              </a:rPr>
              <a:t>        }}</a:t>
            </a:r>
          </a:p>
          <a:p>
            <a:pPr marL="342900" indent="-342900">
              <a:buFont typeface="+mj-lt"/>
              <a:buAutoNum type="arabicPeriod"/>
            </a:pPr>
            <a:r>
              <a:rPr lang="en-US" sz="1600" dirty="0">
                <a:solidFill>
                  <a:srgbClr val="5C6773"/>
                </a:solidFill>
                <a:latin typeface="var(--font-monospace)"/>
              </a:rPr>
              <a:t>        </a:t>
            </a:r>
            <a:r>
              <a:rPr lang="en-US" sz="1600" dirty="0" err="1">
                <a:solidFill>
                  <a:srgbClr val="5C6773"/>
                </a:solidFill>
                <a:latin typeface="var(--font-monospace)"/>
              </a:rPr>
              <a:t>defaultValue</a:t>
            </a:r>
            <a:r>
              <a:rPr lang="en-US" sz="1600" dirty="0">
                <a:solidFill>
                  <a:srgbClr val="5C6773"/>
                </a:solidFill>
                <a:latin typeface="var(--font-monospace)"/>
              </a:rPr>
              <a:t>=</a:t>
            </a:r>
            <a:r>
              <a:rPr lang="en-US" sz="1600" dirty="0">
                <a:solidFill>
                  <a:srgbClr val="86B300"/>
                </a:solidFill>
                <a:latin typeface="var(--font-monospace)"/>
              </a:rPr>
              <a:t>"You can type in me"</a:t>
            </a:r>
            <a:endParaRPr lang="en-US" sz="1600" dirty="0">
              <a:solidFill>
                <a:srgbClr val="5C6773"/>
              </a:solidFill>
              <a:latin typeface="var(--font-monospace)"/>
            </a:endParaRPr>
          </a:p>
          <a:p>
            <a:pPr marL="342900" indent="-342900">
              <a:buFont typeface="+mj-lt"/>
              <a:buAutoNum type="arabicPeriod"/>
            </a:pPr>
            <a:r>
              <a:rPr lang="en-US" sz="1600" dirty="0">
                <a:solidFill>
                  <a:srgbClr val="5C6773"/>
                </a:solidFill>
                <a:latin typeface="var(--font-monospace)"/>
              </a:rPr>
              <a:t>      /&gt;</a:t>
            </a:r>
          </a:p>
          <a:p>
            <a:pPr marL="342900" indent="-342900">
              <a:buFont typeface="+mj-lt"/>
              <a:buAutoNum type="arabicPeriod"/>
            </a:pPr>
            <a:r>
              <a:rPr lang="en-US" sz="1600" dirty="0">
                <a:solidFill>
                  <a:srgbClr val="5C6773"/>
                </a:solidFill>
                <a:latin typeface="var(--font-monospace)"/>
              </a:rPr>
              <a:t>    &lt;/</a:t>
            </a:r>
            <a:r>
              <a:rPr lang="en-US" sz="1600" dirty="0" err="1">
                <a:solidFill>
                  <a:srgbClr val="41A6D9"/>
                </a:solidFill>
                <a:latin typeface="var(--font-monospace)"/>
              </a:rPr>
              <a:t>ScrollView</a:t>
            </a:r>
            <a:r>
              <a:rPr lang="en-US" sz="1600" dirty="0">
                <a:solidFill>
                  <a:srgbClr val="5C6773"/>
                </a:solidFill>
                <a:latin typeface="var(--font-monospace)"/>
              </a:rPr>
              <a:t>&gt;</a:t>
            </a:r>
          </a:p>
          <a:p>
            <a:pPr marL="342900" indent="-342900">
              <a:buFont typeface="+mj-lt"/>
              <a:buAutoNum type="arabicPeriod"/>
            </a:pPr>
            <a:r>
              <a:rPr lang="en-US" sz="1600" dirty="0">
                <a:solidFill>
                  <a:srgbClr val="5C6773"/>
                </a:solidFill>
                <a:latin typeface="var(--font-monospace)"/>
              </a:rPr>
              <a:t>  );</a:t>
            </a:r>
          </a:p>
          <a:p>
            <a:pPr marL="342900" indent="-342900">
              <a:buFont typeface="+mj-lt"/>
              <a:buAutoNum type="arabicPeriod"/>
            </a:pPr>
            <a:r>
              <a:rPr lang="en-US" sz="1600" dirty="0" smtClean="0">
                <a:solidFill>
                  <a:srgbClr val="5C6773"/>
                </a:solidFill>
                <a:latin typeface="var(--font-monospace)"/>
              </a:rPr>
              <a:t>}</a:t>
            </a:r>
            <a:endParaRPr lang="en-US" sz="1600" b="0" dirty="0">
              <a:solidFill>
                <a:srgbClr val="5C6773"/>
              </a:solidFill>
              <a:effectLst/>
              <a:latin typeface="var(--font-monospace)"/>
            </a:endParaRPr>
          </a:p>
        </p:txBody>
      </p:sp>
      <p:pic>
        <p:nvPicPr>
          <p:cNvPr id="6" name="Picture 5"/>
          <p:cNvPicPr>
            <a:picLocks noChangeAspect="1"/>
          </p:cNvPicPr>
          <p:nvPr/>
        </p:nvPicPr>
        <p:blipFill>
          <a:blip r:embed="rId2"/>
          <a:stretch>
            <a:fillRect/>
          </a:stretch>
        </p:blipFill>
        <p:spPr>
          <a:xfrm>
            <a:off x="6373587" y="3176642"/>
            <a:ext cx="3918730" cy="3335586"/>
          </a:xfrm>
          <a:prstGeom prst="rect">
            <a:avLst/>
          </a:prstGeom>
          <a:ln>
            <a:solidFill>
              <a:schemeClr val="accent4"/>
            </a:solidFill>
          </a:ln>
        </p:spPr>
      </p:pic>
    </p:spTree>
    <p:extLst>
      <p:ext uri="{BB962C8B-B14F-4D97-AF65-F5344CB8AC3E}">
        <p14:creationId xmlns:p14="http://schemas.microsoft.com/office/powerpoint/2010/main" val="448206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Core Components</a:t>
            </a:r>
            <a:endParaRPr lang="en-US" dirty="0"/>
          </a:p>
        </p:txBody>
      </p:sp>
      <p:sp>
        <p:nvSpPr>
          <p:cNvPr id="4" name="Content Placeholder 3"/>
          <p:cNvSpPr>
            <a:spLocks noGrp="1"/>
          </p:cNvSpPr>
          <p:nvPr>
            <p:ph idx="1"/>
          </p:nvPr>
        </p:nvSpPr>
        <p:spPr/>
        <p:txBody>
          <a:bodyPr>
            <a:normAutofit/>
          </a:bodyPr>
          <a:lstStyle/>
          <a:p>
            <a:pPr>
              <a:lnSpc>
                <a:spcPct val="150000"/>
              </a:lnSpc>
            </a:pPr>
            <a:r>
              <a:rPr lang="en-US" sz="2400" dirty="0"/>
              <a:t>Because React Native uses the same API structure as React components, you’ll need to understand React component APIs to get started.</a:t>
            </a:r>
          </a:p>
        </p:txBody>
      </p:sp>
      <p:sp>
        <p:nvSpPr>
          <p:cNvPr id="2" name="Slide Number Placeholder 1"/>
          <p:cNvSpPr>
            <a:spLocks noGrp="1"/>
          </p:cNvSpPr>
          <p:nvPr>
            <p:ph type="sldNum" sz="quarter" idx="12"/>
          </p:nvPr>
        </p:nvSpPr>
        <p:spPr/>
        <p:txBody>
          <a:bodyPr/>
          <a:lstStyle/>
          <a:p>
            <a:fld id="{0FF54DE5-C571-48E8-A5BC-B369434E2F44}" type="slidenum">
              <a:rPr lang="en-US" smtClean="0"/>
              <a:t>13</a:t>
            </a:fld>
            <a:endParaRPr lang="en-US"/>
          </a:p>
        </p:txBody>
      </p:sp>
      <p:pic>
        <p:nvPicPr>
          <p:cNvPr id="5" name="Picture 4"/>
          <p:cNvPicPr>
            <a:picLocks noChangeAspect="1"/>
          </p:cNvPicPr>
          <p:nvPr/>
        </p:nvPicPr>
        <p:blipFill>
          <a:blip r:embed="rId2"/>
          <a:stretch>
            <a:fillRect/>
          </a:stretch>
        </p:blipFill>
        <p:spPr>
          <a:xfrm>
            <a:off x="3092208" y="3102122"/>
            <a:ext cx="5541429" cy="3370641"/>
          </a:xfrm>
          <a:prstGeom prst="rect">
            <a:avLst/>
          </a:prstGeom>
        </p:spPr>
      </p:pic>
    </p:spTree>
    <p:extLst>
      <p:ext uri="{BB962C8B-B14F-4D97-AF65-F5344CB8AC3E}">
        <p14:creationId xmlns:p14="http://schemas.microsoft.com/office/powerpoint/2010/main" val="28044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Components</a:t>
            </a:r>
          </a:p>
        </p:txBody>
      </p:sp>
      <p:sp>
        <p:nvSpPr>
          <p:cNvPr id="3" name="Content Placeholder 2"/>
          <p:cNvSpPr>
            <a:spLocks noGrp="1"/>
          </p:cNvSpPr>
          <p:nvPr>
            <p:ph idx="1"/>
          </p:nvPr>
        </p:nvSpPr>
        <p:spPr/>
        <p:txBody>
          <a:bodyPr/>
          <a:lstStyle/>
          <a:p>
            <a:pPr>
              <a:lnSpc>
                <a:spcPct val="150000"/>
              </a:lnSpc>
            </a:pPr>
            <a:r>
              <a:rPr lang="en-US" dirty="0"/>
              <a:t>You’ve already met React Native’s Core Components. React lets you nest these components inside each other to create new components. These </a:t>
            </a:r>
            <a:r>
              <a:rPr lang="en-US" dirty="0" err="1"/>
              <a:t>nestable</a:t>
            </a:r>
            <a:r>
              <a:rPr lang="en-US" dirty="0"/>
              <a:t>, reusable components are at the heart of the React paradigm</a:t>
            </a:r>
            <a:r>
              <a:rPr lang="en-US" dirty="0" smtClean="0"/>
              <a:t>.</a:t>
            </a:r>
          </a:p>
          <a:p>
            <a:pPr>
              <a:lnSpc>
                <a:spcPct val="150000"/>
              </a:lnSpc>
            </a:pPr>
            <a:r>
              <a:rPr lang="en-US" dirty="0"/>
              <a:t>For example, you can nest Text and </a:t>
            </a:r>
            <a:r>
              <a:rPr lang="en-US" dirty="0" err="1"/>
              <a:t>TextInput</a:t>
            </a:r>
            <a:r>
              <a:rPr lang="en-US" dirty="0"/>
              <a:t> inside a View below, and React Native will render them together:</a:t>
            </a:r>
          </a:p>
        </p:txBody>
      </p:sp>
      <p:sp>
        <p:nvSpPr>
          <p:cNvPr id="4" name="Slide Number Placeholder 3"/>
          <p:cNvSpPr>
            <a:spLocks noGrp="1"/>
          </p:cNvSpPr>
          <p:nvPr>
            <p:ph type="sldNum" sz="quarter" idx="12"/>
          </p:nvPr>
        </p:nvSpPr>
        <p:spPr/>
        <p:txBody>
          <a:bodyPr/>
          <a:lstStyle/>
          <a:p>
            <a:fld id="{0FF54DE5-C571-48E8-A5BC-B369434E2F44}" type="slidenum">
              <a:rPr lang="en-US" smtClean="0"/>
              <a:t>14</a:t>
            </a:fld>
            <a:endParaRPr lang="en-US"/>
          </a:p>
        </p:txBody>
      </p:sp>
    </p:spTree>
    <p:extLst>
      <p:ext uri="{BB962C8B-B14F-4D97-AF65-F5344CB8AC3E}">
        <p14:creationId xmlns:p14="http://schemas.microsoft.com/office/powerpoint/2010/main" val="3189751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FF54DE5-C571-48E8-A5BC-B369434E2F44}" type="slidenum">
              <a:rPr lang="en-US" smtClean="0"/>
              <a:t>15</a:t>
            </a:fld>
            <a:endParaRPr lang="en-US"/>
          </a:p>
        </p:txBody>
      </p:sp>
      <p:sp>
        <p:nvSpPr>
          <p:cNvPr id="5" name="Rectangle 4"/>
          <p:cNvSpPr/>
          <p:nvPr/>
        </p:nvSpPr>
        <p:spPr>
          <a:xfrm>
            <a:off x="772001" y="754937"/>
            <a:ext cx="9399181" cy="4801314"/>
          </a:xfrm>
          <a:prstGeom prst="rect">
            <a:avLst/>
          </a:prstGeom>
          <a:ln>
            <a:solidFill>
              <a:schemeClr val="accent4"/>
            </a:solidFill>
          </a:ln>
        </p:spPr>
        <p:txBody>
          <a:bodyPr wrap="square">
            <a:spAutoFit/>
          </a:bodyPr>
          <a:lstStyle/>
          <a:p>
            <a:pPr marL="342900" indent="-342900">
              <a:buFont typeface="+mj-lt"/>
              <a:buAutoNum type="arabicPeriod"/>
            </a:pPr>
            <a:r>
              <a:rPr lang="en-US" dirty="0" smtClean="0">
                <a:solidFill>
                  <a:srgbClr val="F2590C"/>
                </a:solidFill>
                <a:latin typeface="var(--font-monospace)"/>
              </a:rPr>
              <a:t>import</a:t>
            </a:r>
            <a:r>
              <a:rPr lang="en-US" dirty="0">
                <a:solidFill>
                  <a:srgbClr val="5C6773"/>
                </a:solidFill>
                <a:latin typeface="var(--font-monospace)"/>
              </a:rPr>
              <a:t> </a:t>
            </a:r>
            <a:r>
              <a:rPr lang="en-US" dirty="0">
                <a:solidFill>
                  <a:srgbClr val="41A6D9"/>
                </a:solidFill>
                <a:latin typeface="var(--font-monospace)"/>
              </a:rPr>
              <a:t>React</a:t>
            </a:r>
            <a:r>
              <a:rPr lang="en-US" dirty="0">
                <a:solidFill>
                  <a:srgbClr val="5C6773"/>
                </a:solidFill>
                <a:latin typeface="var(--font-monospace)"/>
              </a:rPr>
              <a:t> </a:t>
            </a:r>
            <a:r>
              <a:rPr lang="en-US" dirty="0">
                <a:solidFill>
                  <a:srgbClr val="F2590C"/>
                </a:solidFill>
                <a:latin typeface="var(--font-monospace)"/>
              </a:rPr>
              <a:t>from</a:t>
            </a:r>
            <a:r>
              <a:rPr lang="en-US" dirty="0">
                <a:solidFill>
                  <a:srgbClr val="5C6773"/>
                </a:solidFill>
                <a:latin typeface="var(--font-monospace)"/>
              </a:rPr>
              <a:t> </a:t>
            </a:r>
            <a:r>
              <a:rPr lang="en-US" dirty="0">
                <a:solidFill>
                  <a:srgbClr val="86B300"/>
                </a:solidFill>
                <a:latin typeface="var(--font-monospace)"/>
              </a:rPr>
              <a:t>'react'</a:t>
            </a:r>
            <a:r>
              <a:rPr lang="en-US" dirty="0">
                <a:solidFill>
                  <a:srgbClr val="5C6773"/>
                </a:solidFill>
                <a:latin typeface="var(--font-monospace)"/>
              </a:rPr>
              <a:t>;</a:t>
            </a:r>
          </a:p>
          <a:p>
            <a:pPr marL="342900" indent="-342900">
              <a:buFont typeface="+mj-lt"/>
              <a:buAutoNum type="arabicPeriod"/>
            </a:pPr>
            <a:r>
              <a:rPr lang="en-US" dirty="0">
                <a:solidFill>
                  <a:srgbClr val="F2590C"/>
                </a:solidFill>
                <a:latin typeface="var(--font-monospace)"/>
              </a:rPr>
              <a:t>import</a:t>
            </a:r>
            <a:r>
              <a:rPr lang="en-US" dirty="0">
                <a:solidFill>
                  <a:srgbClr val="5C6773"/>
                </a:solidFill>
                <a:latin typeface="var(--font-monospace)"/>
              </a:rPr>
              <a:t> { </a:t>
            </a:r>
            <a:r>
              <a:rPr lang="en-US" dirty="0">
                <a:solidFill>
                  <a:srgbClr val="41A6D9"/>
                </a:solidFill>
                <a:latin typeface="var(--font-monospace)"/>
              </a:rPr>
              <a:t>Text</a:t>
            </a:r>
            <a:r>
              <a:rPr lang="en-US" dirty="0">
                <a:solidFill>
                  <a:srgbClr val="5C6773"/>
                </a:solidFill>
                <a:latin typeface="var(--font-monospace)"/>
              </a:rPr>
              <a:t>, </a:t>
            </a:r>
            <a:r>
              <a:rPr lang="en-US" dirty="0" err="1">
                <a:solidFill>
                  <a:srgbClr val="41A6D9"/>
                </a:solidFill>
                <a:latin typeface="var(--font-monospace)"/>
              </a:rPr>
              <a:t>TextInput</a:t>
            </a:r>
            <a:r>
              <a:rPr lang="en-US" dirty="0">
                <a:solidFill>
                  <a:srgbClr val="5C6773"/>
                </a:solidFill>
                <a:latin typeface="var(--font-monospace)"/>
              </a:rPr>
              <a:t>, </a:t>
            </a:r>
            <a:r>
              <a:rPr lang="en-US" dirty="0">
                <a:solidFill>
                  <a:srgbClr val="41A6D9"/>
                </a:solidFill>
                <a:latin typeface="var(--font-monospace)"/>
              </a:rPr>
              <a:t>View</a:t>
            </a:r>
            <a:r>
              <a:rPr lang="en-US" dirty="0">
                <a:solidFill>
                  <a:srgbClr val="5C6773"/>
                </a:solidFill>
                <a:latin typeface="var(--font-monospace)"/>
              </a:rPr>
              <a:t> } </a:t>
            </a:r>
            <a:r>
              <a:rPr lang="en-US" dirty="0">
                <a:solidFill>
                  <a:srgbClr val="F2590C"/>
                </a:solidFill>
                <a:latin typeface="var(--font-monospace)"/>
              </a:rPr>
              <a:t>from</a:t>
            </a:r>
            <a:r>
              <a:rPr lang="en-US" dirty="0">
                <a:solidFill>
                  <a:srgbClr val="5C6773"/>
                </a:solidFill>
                <a:latin typeface="var(--font-monospace)"/>
              </a:rPr>
              <a:t> </a:t>
            </a:r>
            <a:r>
              <a:rPr lang="en-US" dirty="0">
                <a:solidFill>
                  <a:srgbClr val="86B300"/>
                </a:solidFill>
                <a:latin typeface="var(--font-monospace)"/>
              </a:rPr>
              <a:t>'react-native'</a:t>
            </a:r>
            <a:r>
              <a:rPr lang="en-US" dirty="0">
                <a:solidFill>
                  <a:srgbClr val="5C6773"/>
                </a:solidFill>
                <a:latin typeface="var(--font-monospace)"/>
              </a:rPr>
              <a:t>;</a:t>
            </a:r>
          </a:p>
          <a:p>
            <a:pPr marL="342900" indent="-342900">
              <a:buFont typeface="+mj-lt"/>
              <a:buAutoNum type="arabicPeriod"/>
            </a:pPr>
            <a:r>
              <a:rPr lang="en-US" dirty="0" smtClean="0">
                <a:solidFill>
                  <a:srgbClr val="F2590C"/>
                </a:solidFill>
                <a:latin typeface="var(--font-monospace)"/>
              </a:rPr>
              <a:t>export</a:t>
            </a:r>
            <a:r>
              <a:rPr lang="en-US" dirty="0">
                <a:solidFill>
                  <a:srgbClr val="5C6773"/>
                </a:solidFill>
                <a:latin typeface="var(--font-monospace)"/>
              </a:rPr>
              <a:t> </a:t>
            </a:r>
            <a:r>
              <a:rPr lang="en-US" dirty="0">
                <a:solidFill>
                  <a:srgbClr val="F2590C"/>
                </a:solidFill>
                <a:latin typeface="var(--font-monospace)"/>
              </a:rPr>
              <a:t>default</a:t>
            </a:r>
            <a:r>
              <a:rPr lang="en-US" dirty="0">
                <a:solidFill>
                  <a:srgbClr val="5C6773"/>
                </a:solidFill>
                <a:latin typeface="var(--font-monospace)"/>
              </a:rPr>
              <a:t> </a:t>
            </a:r>
            <a:r>
              <a:rPr lang="en-US" dirty="0">
                <a:solidFill>
                  <a:srgbClr val="F2590C"/>
                </a:solidFill>
                <a:latin typeface="var(--font-monospace)"/>
              </a:rPr>
              <a:t>function</a:t>
            </a:r>
            <a:r>
              <a:rPr lang="en-US" dirty="0">
                <a:solidFill>
                  <a:srgbClr val="5C6773"/>
                </a:solidFill>
                <a:latin typeface="var(--font-monospace)"/>
              </a:rPr>
              <a:t> </a:t>
            </a:r>
            <a:r>
              <a:rPr lang="en-US" dirty="0">
                <a:solidFill>
                  <a:srgbClr val="41A6D9"/>
                </a:solidFill>
                <a:latin typeface="var(--font-monospace)"/>
              </a:rPr>
              <a:t>Cat</a:t>
            </a:r>
            <a:r>
              <a:rPr lang="en-US" dirty="0">
                <a:solidFill>
                  <a:srgbClr val="5C6773"/>
                </a:solidFill>
                <a:latin typeface="var(--font-monospace)"/>
              </a:rPr>
              <a:t>() {</a:t>
            </a:r>
          </a:p>
          <a:p>
            <a:pPr marL="342900" indent="-342900">
              <a:buFont typeface="+mj-lt"/>
              <a:buAutoNum type="arabicPeriod"/>
            </a:pPr>
            <a:r>
              <a:rPr lang="en-US" dirty="0">
                <a:solidFill>
                  <a:srgbClr val="5C6773"/>
                </a:solidFill>
                <a:latin typeface="var(--font-monospace)"/>
              </a:rPr>
              <a:t>  </a:t>
            </a:r>
            <a:r>
              <a:rPr lang="en-US" dirty="0">
                <a:solidFill>
                  <a:srgbClr val="F2590C"/>
                </a:solidFill>
                <a:latin typeface="var(--font-monospace)"/>
              </a:rPr>
              <a:t>return</a:t>
            </a:r>
            <a:r>
              <a:rPr lang="en-US" dirty="0">
                <a:solidFill>
                  <a:srgbClr val="5C6773"/>
                </a:solidFill>
                <a:latin typeface="var(--font-monospace)"/>
              </a:rPr>
              <a:t> (</a:t>
            </a:r>
          </a:p>
          <a:p>
            <a:pPr marL="342900" indent="-342900">
              <a:buFont typeface="+mj-lt"/>
              <a:buAutoNum type="arabicPeriod"/>
            </a:pPr>
            <a:r>
              <a:rPr lang="en-US" dirty="0">
                <a:solidFill>
                  <a:srgbClr val="5C6773"/>
                </a:solidFill>
                <a:latin typeface="var(--font-monospace)"/>
              </a:rPr>
              <a:t>    &lt;</a:t>
            </a:r>
            <a:r>
              <a:rPr lang="en-US" dirty="0">
                <a:solidFill>
                  <a:srgbClr val="41A6D9"/>
                </a:solidFill>
                <a:latin typeface="var(--font-monospace)"/>
              </a:rPr>
              <a:t>View</a:t>
            </a:r>
            <a:r>
              <a:rPr lang="en-US" dirty="0">
                <a:solidFill>
                  <a:srgbClr val="5C6773"/>
                </a:solidFill>
                <a:latin typeface="var(--font-monospace)"/>
              </a:rPr>
              <a:t>&gt;</a:t>
            </a:r>
          </a:p>
          <a:p>
            <a:pPr marL="342900" indent="-342900">
              <a:buFont typeface="+mj-lt"/>
              <a:buAutoNum type="arabicPeriod"/>
            </a:pPr>
            <a:r>
              <a:rPr lang="en-US" dirty="0">
                <a:solidFill>
                  <a:srgbClr val="5C6773"/>
                </a:solidFill>
                <a:latin typeface="var(--font-monospace)"/>
              </a:rPr>
              <a:t>      &lt;</a:t>
            </a:r>
            <a:r>
              <a:rPr lang="en-US" dirty="0">
                <a:solidFill>
                  <a:srgbClr val="41A6D9"/>
                </a:solidFill>
                <a:latin typeface="var(--font-monospace)"/>
              </a:rPr>
              <a:t>Text</a:t>
            </a:r>
            <a:r>
              <a:rPr lang="en-US" dirty="0">
                <a:solidFill>
                  <a:srgbClr val="5C6773"/>
                </a:solidFill>
                <a:latin typeface="var(--font-monospace)"/>
              </a:rPr>
              <a:t>&gt;</a:t>
            </a:r>
            <a:r>
              <a:rPr lang="en-US" dirty="0">
                <a:solidFill>
                  <a:srgbClr val="41A6D9"/>
                </a:solidFill>
                <a:latin typeface="var(--font-monospace)"/>
              </a:rPr>
              <a:t>Hello</a:t>
            </a:r>
            <a:r>
              <a:rPr lang="en-US" dirty="0">
                <a:solidFill>
                  <a:srgbClr val="5C6773"/>
                </a:solidFill>
                <a:latin typeface="var(--font-monospace)"/>
              </a:rPr>
              <a:t>, </a:t>
            </a:r>
            <a:r>
              <a:rPr lang="en-US" dirty="0">
                <a:solidFill>
                  <a:srgbClr val="41A6D9"/>
                </a:solidFill>
                <a:latin typeface="var(--font-monospace)"/>
              </a:rPr>
              <a:t>I</a:t>
            </a:r>
            <a:r>
              <a:rPr lang="en-US" dirty="0">
                <a:solidFill>
                  <a:srgbClr val="5C6773"/>
                </a:solidFill>
                <a:latin typeface="var(--font-monospace)"/>
              </a:rPr>
              <a:t> am...&lt;/</a:t>
            </a:r>
            <a:r>
              <a:rPr lang="en-US" dirty="0">
                <a:solidFill>
                  <a:srgbClr val="41A6D9"/>
                </a:solidFill>
                <a:latin typeface="var(--font-monospace)"/>
              </a:rPr>
              <a:t>Text</a:t>
            </a:r>
            <a:r>
              <a:rPr lang="en-US" dirty="0">
                <a:solidFill>
                  <a:srgbClr val="5C6773"/>
                </a:solidFill>
                <a:latin typeface="var(--font-monospace)"/>
              </a:rPr>
              <a:t>&gt;</a:t>
            </a:r>
          </a:p>
          <a:p>
            <a:pPr marL="342900" indent="-342900">
              <a:buFont typeface="+mj-lt"/>
              <a:buAutoNum type="arabicPeriod"/>
            </a:pPr>
            <a:r>
              <a:rPr lang="en-US" dirty="0">
                <a:solidFill>
                  <a:srgbClr val="5C6773"/>
                </a:solidFill>
                <a:latin typeface="var(--font-monospace)"/>
              </a:rPr>
              <a:t>      &lt;</a:t>
            </a:r>
            <a:r>
              <a:rPr lang="en-US" dirty="0" err="1">
                <a:solidFill>
                  <a:srgbClr val="41A6D9"/>
                </a:solidFill>
                <a:latin typeface="var(--font-monospace)"/>
              </a:rPr>
              <a:t>TextInput</a:t>
            </a:r>
            <a:endParaRPr lang="en-US" dirty="0">
              <a:solidFill>
                <a:srgbClr val="5C6773"/>
              </a:solidFill>
              <a:latin typeface="var(--font-monospace)"/>
            </a:endParaRPr>
          </a:p>
          <a:p>
            <a:pPr marL="342900" indent="-342900">
              <a:buFont typeface="+mj-lt"/>
              <a:buAutoNum type="arabicPeriod"/>
            </a:pPr>
            <a:r>
              <a:rPr lang="en-US" dirty="0">
                <a:solidFill>
                  <a:srgbClr val="5C6773"/>
                </a:solidFill>
                <a:latin typeface="var(--font-monospace)"/>
              </a:rPr>
              <a:t>        style={{</a:t>
            </a:r>
          </a:p>
          <a:p>
            <a:pPr marL="342900" indent="-342900">
              <a:buFont typeface="+mj-lt"/>
              <a:buAutoNum type="arabicPeriod"/>
            </a:pPr>
            <a:r>
              <a:rPr lang="en-US" dirty="0">
                <a:solidFill>
                  <a:srgbClr val="5C6773"/>
                </a:solidFill>
                <a:latin typeface="var(--font-monospace)"/>
              </a:rPr>
              <a:t>          height: </a:t>
            </a:r>
            <a:r>
              <a:rPr lang="en-US" dirty="0">
                <a:solidFill>
                  <a:srgbClr val="F08C36"/>
                </a:solidFill>
                <a:latin typeface="var(--font-monospace)"/>
              </a:rPr>
              <a:t>40</a:t>
            </a:r>
            <a:r>
              <a:rPr lang="en-US" dirty="0">
                <a:solidFill>
                  <a:srgbClr val="5C6773"/>
                </a:solidFill>
                <a:latin typeface="var(--font-monospace)"/>
              </a:rPr>
              <a:t>,</a:t>
            </a:r>
          </a:p>
          <a:p>
            <a:pPr marL="342900" indent="-342900">
              <a:buFont typeface="+mj-lt"/>
              <a:buAutoNum type="arabicPeriod"/>
            </a:pPr>
            <a:r>
              <a:rPr lang="en-US" dirty="0">
                <a:solidFill>
                  <a:srgbClr val="5C6773"/>
                </a:solidFill>
                <a:latin typeface="var(--font-monospace)"/>
              </a:rPr>
              <a:t>          </a:t>
            </a:r>
            <a:r>
              <a:rPr lang="en-US" dirty="0" err="1">
                <a:solidFill>
                  <a:srgbClr val="5C6773"/>
                </a:solidFill>
                <a:latin typeface="var(--font-monospace)"/>
              </a:rPr>
              <a:t>borderColor</a:t>
            </a:r>
            <a:r>
              <a:rPr lang="en-US" dirty="0">
                <a:solidFill>
                  <a:srgbClr val="5C6773"/>
                </a:solidFill>
                <a:latin typeface="var(--font-monospace)"/>
              </a:rPr>
              <a:t>: </a:t>
            </a:r>
            <a:r>
              <a:rPr lang="en-US" dirty="0">
                <a:solidFill>
                  <a:srgbClr val="86B300"/>
                </a:solidFill>
                <a:latin typeface="var(--font-monospace)"/>
              </a:rPr>
              <a:t>'gray'</a:t>
            </a:r>
            <a:r>
              <a:rPr lang="en-US" dirty="0">
                <a:solidFill>
                  <a:srgbClr val="5C6773"/>
                </a:solidFill>
                <a:latin typeface="var(--font-monospace)"/>
              </a:rPr>
              <a:t>,</a:t>
            </a:r>
          </a:p>
          <a:p>
            <a:pPr marL="342900" indent="-342900">
              <a:buFont typeface="+mj-lt"/>
              <a:buAutoNum type="arabicPeriod"/>
            </a:pPr>
            <a:r>
              <a:rPr lang="en-US" dirty="0">
                <a:solidFill>
                  <a:srgbClr val="5C6773"/>
                </a:solidFill>
                <a:latin typeface="var(--font-monospace)"/>
              </a:rPr>
              <a:t>          </a:t>
            </a:r>
            <a:r>
              <a:rPr lang="en-US" dirty="0" err="1">
                <a:solidFill>
                  <a:srgbClr val="5C6773"/>
                </a:solidFill>
                <a:latin typeface="var(--font-monospace)"/>
              </a:rPr>
              <a:t>borderWidth</a:t>
            </a:r>
            <a:r>
              <a:rPr lang="en-US" dirty="0">
                <a:solidFill>
                  <a:srgbClr val="5C6773"/>
                </a:solidFill>
                <a:latin typeface="var(--font-monospace)"/>
              </a:rPr>
              <a:t>: </a:t>
            </a:r>
            <a:r>
              <a:rPr lang="en-US" dirty="0">
                <a:solidFill>
                  <a:srgbClr val="F08C36"/>
                </a:solidFill>
                <a:latin typeface="var(--font-monospace)"/>
              </a:rPr>
              <a:t>1</a:t>
            </a:r>
            <a:endParaRPr lang="en-US" dirty="0">
              <a:solidFill>
                <a:srgbClr val="5C6773"/>
              </a:solidFill>
              <a:latin typeface="var(--font-monospace)"/>
            </a:endParaRPr>
          </a:p>
          <a:p>
            <a:pPr marL="342900" indent="-342900">
              <a:buFont typeface="+mj-lt"/>
              <a:buAutoNum type="arabicPeriod"/>
            </a:pPr>
            <a:r>
              <a:rPr lang="en-US" dirty="0">
                <a:solidFill>
                  <a:srgbClr val="5C6773"/>
                </a:solidFill>
                <a:latin typeface="var(--font-monospace)"/>
              </a:rPr>
              <a:t>        }}</a:t>
            </a:r>
          </a:p>
          <a:p>
            <a:pPr marL="342900" indent="-342900">
              <a:buFont typeface="+mj-lt"/>
              <a:buAutoNum type="arabicPeriod"/>
            </a:pPr>
            <a:r>
              <a:rPr lang="en-US" dirty="0">
                <a:solidFill>
                  <a:srgbClr val="5C6773"/>
                </a:solidFill>
                <a:latin typeface="var(--font-monospace)"/>
              </a:rPr>
              <a:t>        </a:t>
            </a:r>
            <a:r>
              <a:rPr lang="en-US" dirty="0" err="1">
                <a:solidFill>
                  <a:srgbClr val="5C6773"/>
                </a:solidFill>
                <a:latin typeface="var(--font-monospace)"/>
              </a:rPr>
              <a:t>defaultValue</a:t>
            </a:r>
            <a:r>
              <a:rPr lang="en-US" dirty="0">
                <a:solidFill>
                  <a:srgbClr val="5C6773"/>
                </a:solidFill>
                <a:latin typeface="var(--font-monospace)"/>
              </a:rPr>
              <a:t>=</a:t>
            </a:r>
            <a:r>
              <a:rPr lang="en-US" dirty="0">
                <a:solidFill>
                  <a:srgbClr val="86B300"/>
                </a:solidFill>
                <a:latin typeface="var(--font-monospace)"/>
              </a:rPr>
              <a:t>"Name me!"</a:t>
            </a:r>
            <a:endParaRPr lang="en-US" dirty="0">
              <a:solidFill>
                <a:srgbClr val="5C6773"/>
              </a:solidFill>
              <a:latin typeface="var(--font-monospace)"/>
            </a:endParaRPr>
          </a:p>
          <a:p>
            <a:pPr marL="342900" indent="-342900">
              <a:buFont typeface="+mj-lt"/>
              <a:buAutoNum type="arabicPeriod"/>
            </a:pPr>
            <a:r>
              <a:rPr lang="en-US" dirty="0">
                <a:solidFill>
                  <a:srgbClr val="5C6773"/>
                </a:solidFill>
                <a:latin typeface="var(--font-monospace)"/>
              </a:rPr>
              <a:t>      /&gt;</a:t>
            </a:r>
          </a:p>
          <a:p>
            <a:pPr marL="342900" indent="-342900">
              <a:buFont typeface="+mj-lt"/>
              <a:buAutoNum type="arabicPeriod"/>
            </a:pPr>
            <a:r>
              <a:rPr lang="en-US" dirty="0">
                <a:solidFill>
                  <a:srgbClr val="5C6773"/>
                </a:solidFill>
                <a:latin typeface="var(--font-monospace)"/>
              </a:rPr>
              <a:t>    &lt;/</a:t>
            </a:r>
            <a:r>
              <a:rPr lang="en-US" dirty="0">
                <a:solidFill>
                  <a:srgbClr val="41A6D9"/>
                </a:solidFill>
                <a:latin typeface="var(--font-monospace)"/>
              </a:rPr>
              <a:t>View</a:t>
            </a:r>
            <a:r>
              <a:rPr lang="en-US" dirty="0">
                <a:solidFill>
                  <a:srgbClr val="5C6773"/>
                </a:solidFill>
                <a:latin typeface="var(--font-monospace)"/>
              </a:rPr>
              <a:t>&gt;</a:t>
            </a:r>
          </a:p>
          <a:p>
            <a:pPr marL="342900" indent="-342900">
              <a:buFont typeface="+mj-lt"/>
              <a:buAutoNum type="arabicPeriod"/>
            </a:pPr>
            <a:r>
              <a:rPr lang="en-US" dirty="0">
                <a:solidFill>
                  <a:srgbClr val="5C6773"/>
                </a:solidFill>
                <a:latin typeface="var(--font-monospace)"/>
              </a:rPr>
              <a:t>  );</a:t>
            </a:r>
          </a:p>
          <a:p>
            <a:pPr marL="342900" indent="-342900">
              <a:buFont typeface="+mj-lt"/>
              <a:buAutoNum type="arabicPeriod"/>
            </a:pPr>
            <a:r>
              <a:rPr lang="en-US" dirty="0">
                <a:solidFill>
                  <a:srgbClr val="5C6773"/>
                </a:solidFill>
                <a:latin typeface="var(--font-monospace)"/>
              </a:rPr>
              <a:t>}</a:t>
            </a:r>
            <a:endParaRPr lang="en-US" b="0" dirty="0">
              <a:solidFill>
                <a:srgbClr val="5C6773"/>
              </a:solidFill>
              <a:effectLst/>
              <a:latin typeface="var(--font-monospace)"/>
            </a:endParaRPr>
          </a:p>
        </p:txBody>
      </p:sp>
      <p:pic>
        <p:nvPicPr>
          <p:cNvPr id="6" name="Picture 5"/>
          <p:cNvPicPr>
            <a:picLocks noChangeAspect="1"/>
          </p:cNvPicPr>
          <p:nvPr/>
        </p:nvPicPr>
        <p:blipFill>
          <a:blip r:embed="rId2"/>
          <a:stretch>
            <a:fillRect/>
          </a:stretch>
        </p:blipFill>
        <p:spPr>
          <a:xfrm>
            <a:off x="6252198" y="5535271"/>
            <a:ext cx="3918984" cy="1003642"/>
          </a:xfrm>
          <a:prstGeom prst="rect">
            <a:avLst/>
          </a:prstGeom>
        </p:spPr>
      </p:pic>
    </p:spTree>
    <p:extLst>
      <p:ext uri="{BB962C8B-B14F-4D97-AF65-F5344CB8AC3E}">
        <p14:creationId xmlns:p14="http://schemas.microsoft.com/office/powerpoint/2010/main" val="97381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F54DE5-C571-48E8-A5BC-B369434E2F44}" type="slidenum">
              <a:rPr lang="en-US" smtClean="0"/>
              <a:t>16</a:t>
            </a:fld>
            <a:endParaRPr lang="en-US"/>
          </a:p>
        </p:txBody>
      </p:sp>
      <p:sp>
        <p:nvSpPr>
          <p:cNvPr id="3" name="Rectangle 2"/>
          <p:cNvSpPr/>
          <p:nvPr/>
        </p:nvSpPr>
        <p:spPr>
          <a:xfrm>
            <a:off x="878958" y="651573"/>
            <a:ext cx="8190613" cy="5355312"/>
          </a:xfrm>
          <a:prstGeom prst="rect">
            <a:avLst/>
          </a:prstGeom>
          <a:ln>
            <a:solidFill>
              <a:schemeClr val="accent4"/>
            </a:solidFill>
          </a:ln>
        </p:spPr>
        <p:txBody>
          <a:bodyPr wrap="square">
            <a:spAutoFit/>
          </a:bodyPr>
          <a:lstStyle/>
          <a:p>
            <a:pPr marL="342900" indent="-342900">
              <a:buFont typeface="+mj-lt"/>
              <a:buAutoNum type="arabicPeriod"/>
            </a:pPr>
            <a:r>
              <a:rPr lang="en-US" dirty="0">
                <a:solidFill>
                  <a:srgbClr val="F2590C"/>
                </a:solidFill>
                <a:latin typeface="var(--font-monospace)"/>
              </a:rPr>
              <a:t>import</a:t>
            </a:r>
            <a:r>
              <a:rPr lang="en-US" dirty="0">
                <a:solidFill>
                  <a:srgbClr val="5C6773"/>
                </a:solidFill>
                <a:latin typeface="var(--font-monospace)"/>
              </a:rPr>
              <a:t> </a:t>
            </a:r>
            <a:r>
              <a:rPr lang="en-US" dirty="0">
                <a:solidFill>
                  <a:srgbClr val="41A6D9"/>
                </a:solidFill>
                <a:latin typeface="var(--font-monospace)"/>
              </a:rPr>
              <a:t>React</a:t>
            </a:r>
            <a:r>
              <a:rPr lang="en-US" dirty="0">
                <a:solidFill>
                  <a:srgbClr val="5C6773"/>
                </a:solidFill>
                <a:latin typeface="var(--font-monospace)"/>
              </a:rPr>
              <a:t> </a:t>
            </a:r>
            <a:r>
              <a:rPr lang="en-US" dirty="0">
                <a:solidFill>
                  <a:srgbClr val="F2590C"/>
                </a:solidFill>
                <a:latin typeface="var(--font-monospace)"/>
              </a:rPr>
              <a:t>from</a:t>
            </a:r>
            <a:r>
              <a:rPr lang="en-US" dirty="0">
                <a:solidFill>
                  <a:srgbClr val="5C6773"/>
                </a:solidFill>
                <a:latin typeface="var(--font-monospace)"/>
              </a:rPr>
              <a:t> </a:t>
            </a:r>
            <a:r>
              <a:rPr lang="en-US" dirty="0">
                <a:solidFill>
                  <a:srgbClr val="86B300"/>
                </a:solidFill>
                <a:latin typeface="var(--font-monospace)"/>
              </a:rPr>
              <a:t>'react'</a:t>
            </a:r>
            <a:r>
              <a:rPr lang="en-US" dirty="0">
                <a:solidFill>
                  <a:srgbClr val="5C6773"/>
                </a:solidFill>
                <a:latin typeface="var(--font-monospace)"/>
              </a:rPr>
              <a:t>;</a:t>
            </a:r>
          </a:p>
          <a:p>
            <a:pPr marL="342900" indent="-342900">
              <a:buFont typeface="+mj-lt"/>
              <a:buAutoNum type="arabicPeriod"/>
            </a:pPr>
            <a:r>
              <a:rPr lang="en-US" dirty="0">
                <a:solidFill>
                  <a:srgbClr val="F2590C"/>
                </a:solidFill>
                <a:latin typeface="var(--font-monospace)"/>
              </a:rPr>
              <a:t>import</a:t>
            </a:r>
            <a:r>
              <a:rPr lang="en-US" dirty="0">
                <a:solidFill>
                  <a:srgbClr val="5C6773"/>
                </a:solidFill>
                <a:latin typeface="var(--font-monospace)"/>
              </a:rPr>
              <a:t> { </a:t>
            </a:r>
            <a:r>
              <a:rPr lang="en-US" dirty="0">
                <a:solidFill>
                  <a:srgbClr val="41A6D9"/>
                </a:solidFill>
                <a:latin typeface="var(--font-monospace)"/>
              </a:rPr>
              <a:t>Text</a:t>
            </a:r>
            <a:r>
              <a:rPr lang="en-US" dirty="0">
                <a:solidFill>
                  <a:srgbClr val="5C6773"/>
                </a:solidFill>
                <a:latin typeface="var(--font-monospace)"/>
              </a:rPr>
              <a:t>, </a:t>
            </a:r>
            <a:r>
              <a:rPr lang="en-US" dirty="0" err="1">
                <a:solidFill>
                  <a:srgbClr val="41A6D9"/>
                </a:solidFill>
                <a:latin typeface="var(--font-monospace)"/>
              </a:rPr>
              <a:t>TextInput</a:t>
            </a:r>
            <a:r>
              <a:rPr lang="en-US" dirty="0">
                <a:solidFill>
                  <a:srgbClr val="5C6773"/>
                </a:solidFill>
                <a:latin typeface="var(--font-monospace)"/>
              </a:rPr>
              <a:t>, </a:t>
            </a:r>
            <a:r>
              <a:rPr lang="en-US" dirty="0">
                <a:solidFill>
                  <a:srgbClr val="41A6D9"/>
                </a:solidFill>
                <a:latin typeface="var(--font-monospace)"/>
              </a:rPr>
              <a:t>View</a:t>
            </a:r>
            <a:r>
              <a:rPr lang="en-US" dirty="0">
                <a:solidFill>
                  <a:srgbClr val="5C6773"/>
                </a:solidFill>
                <a:latin typeface="var(--font-monospace)"/>
              </a:rPr>
              <a:t> } </a:t>
            </a:r>
            <a:r>
              <a:rPr lang="en-US" dirty="0">
                <a:solidFill>
                  <a:srgbClr val="F2590C"/>
                </a:solidFill>
                <a:latin typeface="var(--font-monospace)"/>
              </a:rPr>
              <a:t>from</a:t>
            </a:r>
            <a:r>
              <a:rPr lang="en-US" dirty="0">
                <a:solidFill>
                  <a:srgbClr val="5C6773"/>
                </a:solidFill>
                <a:latin typeface="var(--font-monospace)"/>
              </a:rPr>
              <a:t> </a:t>
            </a:r>
            <a:r>
              <a:rPr lang="en-US" dirty="0">
                <a:solidFill>
                  <a:srgbClr val="86B300"/>
                </a:solidFill>
                <a:latin typeface="var(--font-monospace)"/>
              </a:rPr>
              <a:t>'react-native'</a:t>
            </a:r>
            <a:r>
              <a:rPr lang="en-US" dirty="0">
                <a:solidFill>
                  <a:srgbClr val="5C6773"/>
                </a:solidFill>
                <a:latin typeface="var(--font-monospace)"/>
              </a:rPr>
              <a:t>;</a:t>
            </a:r>
          </a:p>
          <a:p>
            <a:pPr marL="342900" indent="-342900">
              <a:buFont typeface="+mj-lt"/>
              <a:buAutoNum type="arabicPeriod"/>
            </a:pPr>
            <a:r>
              <a:rPr lang="en-US" dirty="0" smtClean="0">
                <a:solidFill>
                  <a:srgbClr val="F2590C"/>
                </a:solidFill>
                <a:latin typeface="var(--font-monospace)"/>
              </a:rPr>
              <a:t>function</a:t>
            </a:r>
            <a:r>
              <a:rPr lang="en-US" dirty="0">
                <a:solidFill>
                  <a:srgbClr val="5C6773"/>
                </a:solidFill>
                <a:latin typeface="var(--font-monospace)"/>
              </a:rPr>
              <a:t> </a:t>
            </a:r>
            <a:r>
              <a:rPr lang="en-US" dirty="0">
                <a:solidFill>
                  <a:srgbClr val="41A6D9"/>
                </a:solidFill>
                <a:latin typeface="var(--font-monospace)"/>
              </a:rPr>
              <a:t>Cat</a:t>
            </a:r>
            <a:r>
              <a:rPr lang="en-US" dirty="0">
                <a:solidFill>
                  <a:srgbClr val="5C6773"/>
                </a:solidFill>
                <a:latin typeface="var(--font-monospace)"/>
              </a:rPr>
              <a:t>() {</a:t>
            </a:r>
          </a:p>
          <a:p>
            <a:pPr marL="342900" indent="-342900">
              <a:buFont typeface="+mj-lt"/>
              <a:buAutoNum type="arabicPeriod"/>
            </a:pPr>
            <a:r>
              <a:rPr lang="en-US" dirty="0">
                <a:solidFill>
                  <a:srgbClr val="5C6773"/>
                </a:solidFill>
                <a:latin typeface="var(--font-monospace)"/>
              </a:rPr>
              <a:t>  </a:t>
            </a:r>
            <a:r>
              <a:rPr lang="en-US" dirty="0">
                <a:solidFill>
                  <a:srgbClr val="F2590C"/>
                </a:solidFill>
                <a:latin typeface="var(--font-monospace)"/>
              </a:rPr>
              <a:t>return</a:t>
            </a:r>
            <a:r>
              <a:rPr lang="en-US" dirty="0">
                <a:solidFill>
                  <a:srgbClr val="5C6773"/>
                </a:solidFill>
                <a:latin typeface="var(--font-monospace)"/>
              </a:rPr>
              <a:t> (</a:t>
            </a:r>
          </a:p>
          <a:p>
            <a:pPr marL="342900" indent="-342900">
              <a:buFont typeface="+mj-lt"/>
              <a:buAutoNum type="arabicPeriod"/>
            </a:pPr>
            <a:r>
              <a:rPr lang="en-US" dirty="0">
                <a:solidFill>
                  <a:srgbClr val="5C6773"/>
                </a:solidFill>
                <a:latin typeface="var(--font-monospace)"/>
              </a:rPr>
              <a:t>    &lt;</a:t>
            </a:r>
            <a:r>
              <a:rPr lang="en-US" dirty="0">
                <a:solidFill>
                  <a:srgbClr val="41A6D9"/>
                </a:solidFill>
                <a:latin typeface="var(--font-monospace)"/>
              </a:rPr>
              <a:t>View</a:t>
            </a:r>
            <a:r>
              <a:rPr lang="en-US" dirty="0">
                <a:solidFill>
                  <a:srgbClr val="5C6773"/>
                </a:solidFill>
                <a:latin typeface="var(--font-monospace)"/>
              </a:rPr>
              <a:t>&gt;</a:t>
            </a:r>
          </a:p>
          <a:p>
            <a:pPr marL="342900" indent="-342900">
              <a:buFont typeface="+mj-lt"/>
              <a:buAutoNum type="arabicPeriod"/>
            </a:pPr>
            <a:r>
              <a:rPr lang="en-US" dirty="0">
                <a:solidFill>
                  <a:srgbClr val="5C6773"/>
                </a:solidFill>
                <a:latin typeface="var(--font-monospace)"/>
              </a:rPr>
              <a:t>      &lt;</a:t>
            </a:r>
            <a:r>
              <a:rPr lang="en-US" dirty="0">
                <a:solidFill>
                  <a:srgbClr val="41A6D9"/>
                </a:solidFill>
                <a:latin typeface="var(--font-monospace)"/>
              </a:rPr>
              <a:t>Text</a:t>
            </a:r>
            <a:r>
              <a:rPr lang="en-US" dirty="0">
                <a:solidFill>
                  <a:srgbClr val="5C6773"/>
                </a:solidFill>
                <a:latin typeface="var(--font-monospace)"/>
              </a:rPr>
              <a:t>&gt;</a:t>
            </a:r>
            <a:r>
              <a:rPr lang="en-US" dirty="0">
                <a:solidFill>
                  <a:srgbClr val="41A6D9"/>
                </a:solidFill>
                <a:latin typeface="var(--font-monospace)"/>
              </a:rPr>
              <a:t>I</a:t>
            </a:r>
            <a:r>
              <a:rPr lang="en-US" dirty="0">
                <a:solidFill>
                  <a:srgbClr val="5C6773"/>
                </a:solidFill>
                <a:latin typeface="var(--font-monospace)"/>
              </a:rPr>
              <a:t> am a also cat!&lt;/</a:t>
            </a:r>
            <a:r>
              <a:rPr lang="en-US" dirty="0">
                <a:solidFill>
                  <a:srgbClr val="41A6D9"/>
                </a:solidFill>
                <a:latin typeface="var(--font-monospace)"/>
              </a:rPr>
              <a:t>Text</a:t>
            </a:r>
            <a:r>
              <a:rPr lang="en-US" dirty="0">
                <a:solidFill>
                  <a:srgbClr val="5C6773"/>
                </a:solidFill>
                <a:latin typeface="var(--font-monospace)"/>
              </a:rPr>
              <a:t>&gt;</a:t>
            </a:r>
          </a:p>
          <a:p>
            <a:pPr marL="342900" indent="-342900">
              <a:buFont typeface="+mj-lt"/>
              <a:buAutoNum type="arabicPeriod"/>
            </a:pPr>
            <a:r>
              <a:rPr lang="en-US" dirty="0">
                <a:solidFill>
                  <a:srgbClr val="5C6773"/>
                </a:solidFill>
                <a:latin typeface="var(--font-monospace)"/>
              </a:rPr>
              <a:t>    &lt;/</a:t>
            </a:r>
            <a:r>
              <a:rPr lang="en-US" dirty="0">
                <a:solidFill>
                  <a:srgbClr val="41A6D9"/>
                </a:solidFill>
                <a:latin typeface="var(--font-monospace)"/>
              </a:rPr>
              <a:t>View</a:t>
            </a:r>
            <a:r>
              <a:rPr lang="en-US" dirty="0">
                <a:solidFill>
                  <a:srgbClr val="5C6773"/>
                </a:solidFill>
                <a:latin typeface="var(--font-monospace)"/>
              </a:rPr>
              <a:t>&gt;</a:t>
            </a:r>
          </a:p>
          <a:p>
            <a:pPr marL="342900" indent="-342900">
              <a:buFont typeface="+mj-lt"/>
              <a:buAutoNum type="arabicPeriod"/>
            </a:pPr>
            <a:r>
              <a:rPr lang="en-US" dirty="0">
                <a:solidFill>
                  <a:srgbClr val="5C6773"/>
                </a:solidFill>
                <a:latin typeface="var(--font-monospace)"/>
              </a:rPr>
              <a:t>  );</a:t>
            </a:r>
          </a:p>
          <a:p>
            <a:pPr marL="342900" indent="-342900">
              <a:buFont typeface="+mj-lt"/>
              <a:buAutoNum type="arabicPeriod"/>
            </a:pPr>
            <a:r>
              <a:rPr lang="en-US" dirty="0">
                <a:solidFill>
                  <a:srgbClr val="5C6773"/>
                </a:solidFill>
                <a:latin typeface="var(--font-monospace)"/>
              </a:rPr>
              <a:t>}</a:t>
            </a:r>
          </a:p>
          <a:p>
            <a:pPr marL="342900" indent="-342900">
              <a:buFont typeface="+mj-lt"/>
              <a:buAutoNum type="arabicPeriod"/>
            </a:pPr>
            <a:r>
              <a:rPr lang="en-US" dirty="0" smtClean="0">
                <a:solidFill>
                  <a:srgbClr val="F2590C"/>
                </a:solidFill>
                <a:latin typeface="var(--font-monospace)"/>
              </a:rPr>
              <a:t>export</a:t>
            </a:r>
            <a:r>
              <a:rPr lang="en-US" dirty="0">
                <a:solidFill>
                  <a:srgbClr val="5C6773"/>
                </a:solidFill>
                <a:latin typeface="var(--font-monospace)"/>
              </a:rPr>
              <a:t> </a:t>
            </a:r>
            <a:r>
              <a:rPr lang="en-US" dirty="0">
                <a:solidFill>
                  <a:srgbClr val="F2590C"/>
                </a:solidFill>
                <a:latin typeface="var(--font-monospace)"/>
              </a:rPr>
              <a:t>default</a:t>
            </a:r>
            <a:r>
              <a:rPr lang="en-US" dirty="0">
                <a:solidFill>
                  <a:srgbClr val="5C6773"/>
                </a:solidFill>
                <a:latin typeface="var(--font-monospace)"/>
              </a:rPr>
              <a:t> </a:t>
            </a:r>
            <a:r>
              <a:rPr lang="en-US" dirty="0">
                <a:solidFill>
                  <a:srgbClr val="F2590C"/>
                </a:solidFill>
                <a:latin typeface="var(--font-monospace)"/>
              </a:rPr>
              <a:t>function</a:t>
            </a:r>
            <a:r>
              <a:rPr lang="en-US" dirty="0">
                <a:solidFill>
                  <a:srgbClr val="5C6773"/>
                </a:solidFill>
                <a:latin typeface="var(--font-monospace)"/>
              </a:rPr>
              <a:t> </a:t>
            </a:r>
            <a:r>
              <a:rPr lang="en-US" dirty="0">
                <a:solidFill>
                  <a:srgbClr val="41A6D9"/>
                </a:solidFill>
                <a:latin typeface="var(--font-monospace)"/>
              </a:rPr>
              <a:t>Cafe</a:t>
            </a:r>
            <a:r>
              <a:rPr lang="en-US" dirty="0">
                <a:solidFill>
                  <a:srgbClr val="5C6773"/>
                </a:solidFill>
                <a:latin typeface="var(--font-monospace)"/>
              </a:rPr>
              <a:t>() {</a:t>
            </a:r>
          </a:p>
          <a:p>
            <a:pPr marL="342900" indent="-342900">
              <a:buFont typeface="+mj-lt"/>
              <a:buAutoNum type="arabicPeriod"/>
            </a:pPr>
            <a:r>
              <a:rPr lang="en-US" dirty="0">
                <a:solidFill>
                  <a:srgbClr val="5C6773"/>
                </a:solidFill>
                <a:latin typeface="var(--font-monospace)"/>
              </a:rPr>
              <a:t>  </a:t>
            </a:r>
            <a:r>
              <a:rPr lang="en-US" dirty="0">
                <a:solidFill>
                  <a:srgbClr val="F2590C"/>
                </a:solidFill>
                <a:latin typeface="var(--font-monospace)"/>
              </a:rPr>
              <a:t>return</a:t>
            </a:r>
            <a:r>
              <a:rPr lang="en-US" dirty="0">
                <a:solidFill>
                  <a:srgbClr val="5C6773"/>
                </a:solidFill>
                <a:latin typeface="var(--font-monospace)"/>
              </a:rPr>
              <a:t> (</a:t>
            </a:r>
          </a:p>
          <a:p>
            <a:pPr marL="342900" indent="-342900">
              <a:buFont typeface="+mj-lt"/>
              <a:buAutoNum type="arabicPeriod"/>
            </a:pPr>
            <a:r>
              <a:rPr lang="en-US" dirty="0">
                <a:solidFill>
                  <a:srgbClr val="5C6773"/>
                </a:solidFill>
                <a:latin typeface="var(--font-monospace)"/>
              </a:rPr>
              <a:t>    &lt;</a:t>
            </a:r>
            <a:r>
              <a:rPr lang="en-US" dirty="0">
                <a:solidFill>
                  <a:srgbClr val="41A6D9"/>
                </a:solidFill>
                <a:latin typeface="var(--font-monospace)"/>
              </a:rPr>
              <a:t>View</a:t>
            </a:r>
            <a:r>
              <a:rPr lang="en-US" dirty="0">
                <a:solidFill>
                  <a:srgbClr val="5C6773"/>
                </a:solidFill>
                <a:latin typeface="var(--font-monospace)"/>
              </a:rPr>
              <a:t>&gt;</a:t>
            </a:r>
          </a:p>
          <a:p>
            <a:pPr marL="342900" indent="-342900">
              <a:buFont typeface="+mj-lt"/>
              <a:buAutoNum type="arabicPeriod"/>
            </a:pPr>
            <a:r>
              <a:rPr lang="en-US" dirty="0">
                <a:solidFill>
                  <a:srgbClr val="5C6773"/>
                </a:solidFill>
                <a:latin typeface="var(--font-monospace)"/>
              </a:rPr>
              <a:t>      &lt;</a:t>
            </a:r>
            <a:r>
              <a:rPr lang="en-US" dirty="0">
                <a:solidFill>
                  <a:srgbClr val="41A6D9"/>
                </a:solidFill>
                <a:latin typeface="var(--font-monospace)"/>
              </a:rPr>
              <a:t>Text</a:t>
            </a:r>
            <a:r>
              <a:rPr lang="en-US" dirty="0">
                <a:solidFill>
                  <a:srgbClr val="5C6773"/>
                </a:solidFill>
                <a:latin typeface="var(--font-monospace)"/>
              </a:rPr>
              <a:t>&gt;</a:t>
            </a:r>
            <a:r>
              <a:rPr lang="en-US" dirty="0">
                <a:solidFill>
                  <a:srgbClr val="41A6D9"/>
                </a:solidFill>
                <a:latin typeface="var(--font-monospace)"/>
              </a:rPr>
              <a:t>Welcome</a:t>
            </a:r>
            <a:r>
              <a:rPr lang="en-US" dirty="0">
                <a:solidFill>
                  <a:srgbClr val="5C6773"/>
                </a:solidFill>
                <a:latin typeface="var(--font-monospace)"/>
              </a:rPr>
              <a:t>!&lt;/</a:t>
            </a:r>
            <a:r>
              <a:rPr lang="en-US" dirty="0">
                <a:solidFill>
                  <a:srgbClr val="41A6D9"/>
                </a:solidFill>
                <a:latin typeface="var(--font-monospace)"/>
              </a:rPr>
              <a:t>Text</a:t>
            </a:r>
            <a:r>
              <a:rPr lang="en-US" dirty="0">
                <a:solidFill>
                  <a:srgbClr val="5C6773"/>
                </a:solidFill>
                <a:latin typeface="var(--font-monospace)"/>
              </a:rPr>
              <a:t>&gt;</a:t>
            </a:r>
          </a:p>
          <a:p>
            <a:pPr marL="342900" indent="-342900">
              <a:buFont typeface="+mj-lt"/>
              <a:buAutoNum type="arabicPeriod"/>
            </a:pPr>
            <a:r>
              <a:rPr lang="en-US" dirty="0">
                <a:solidFill>
                  <a:srgbClr val="5C6773"/>
                </a:solidFill>
                <a:latin typeface="var(--font-monospace)"/>
              </a:rPr>
              <a:t>      &lt;</a:t>
            </a:r>
            <a:r>
              <a:rPr lang="en-US" dirty="0">
                <a:solidFill>
                  <a:srgbClr val="41A6D9"/>
                </a:solidFill>
                <a:latin typeface="var(--font-monospace)"/>
              </a:rPr>
              <a:t>Cat</a:t>
            </a:r>
            <a:r>
              <a:rPr lang="en-US" dirty="0">
                <a:solidFill>
                  <a:srgbClr val="5C6773"/>
                </a:solidFill>
                <a:latin typeface="var(--font-monospace)"/>
              </a:rPr>
              <a:t> /&gt;</a:t>
            </a:r>
          </a:p>
          <a:p>
            <a:pPr marL="342900" indent="-342900">
              <a:buFont typeface="+mj-lt"/>
              <a:buAutoNum type="arabicPeriod"/>
            </a:pPr>
            <a:r>
              <a:rPr lang="en-US" dirty="0">
                <a:solidFill>
                  <a:srgbClr val="5C6773"/>
                </a:solidFill>
                <a:latin typeface="var(--font-monospace)"/>
              </a:rPr>
              <a:t>      &lt;</a:t>
            </a:r>
            <a:r>
              <a:rPr lang="en-US" dirty="0">
                <a:solidFill>
                  <a:srgbClr val="41A6D9"/>
                </a:solidFill>
                <a:latin typeface="var(--font-monospace)"/>
              </a:rPr>
              <a:t>Cat</a:t>
            </a:r>
            <a:r>
              <a:rPr lang="en-US" dirty="0">
                <a:solidFill>
                  <a:srgbClr val="5C6773"/>
                </a:solidFill>
                <a:latin typeface="var(--font-monospace)"/>
              </a:rPr>
              <a:t> /&gt;</a:t>
            </a:r>
          </a:p>
          <a:p>
            <a:pPr marL="342900" indent="-342900">
              <a:buFont typeface="+mj-lt"/>
              <a:buAutoNum type="arabicPeriod"/>
            </a:pPr>
            <a:r>
              <a:rPr lang="en-US" dirty="0">
                <a:solidFill>
                  <a:srgbClr val="5C6773"/>
                </a:solidFill>
                <a:latin typeface="var(--font-monospace)"/>
              </a:rPr>
              <a:t>      &lt;</a:t>
            </a:r>
            <a:r>
              <a:rPr lang="en-US" dirty="0">
                <a:solidFill>
                  <a:srgbClr val="41A6D9"/>
                </a:solidFill>
                <a:latin typeface="var(--font-monospace)"/>
              </a:rPr>
              <a:t>Cat</a:t>
            </a:r>
            <a:r>
              <a:rPr lang="en-US" dirty="0">
                <a:solidFill>
                  <a:srgbClr val="5C6773"/>
                </a:solidFill>
                <a:latin typeface="var(--font-monospace)"/>
              </a:rPr>
              <a:t> /&gt;</a:t>
            </a:r>
          </a:p>
          <a:p>
            <a:pPr marL="342900" indent="-342900">
              <a:buFont typeface="+mj-lt"/>
              <a:buAutoNum type="arabicPeriod"/>
            </a:pPr>
            <a:r>
              <a:rPr lang="en-US" dirty="0">
                <a:solidFill>
                  <a:srgbClr val="5C6773"/>
                </a:solidFill>
                <a:latin typeface="var(--font-monospace)"/>
              </a:rPr>
              <a:t>    &lt;/</a:t>
            </a:r>
            <a:r>
              <a:rPr lang="en-US" dirty="0">
                <a:solidFill>
                  <a:srgbClr val="41A6D9"/>
                </a:solidFill>
                <a:latin typeface="var(--font-monospace)"/>
              </a:rPr>
              <a:t>View</a:t>
            </a:r>
            <a:r>
              <a:rPr lang="en-US" dirty="0">
                <a:solidFill>
                  <a:srgbClr val="5C6773"/>
                </a:solidFill>
                <a:latin typeface="var(--font-monospace)"/>
              </a:rPr>
              <a:t>&gt;</a:t>
            </a:r>
          </a:p>
          <a:p>
            <a:pPr marL="342900" indent="-342900">
              <a:buFont typeface="+mj-lt"/>
              <a:buAutoNum type="arabicPeriod"/>
            </a:pPr>
            <a:r>
              <a:rPr lang="en-US" dirty="0">
                <a:solidFill>
                  <a:srgbClr val="5C6773"/>
                </a:solidFill>
                <a:latin typeface="var(--font-monospace)"/>
              </a:rPr>
              <a:t>  );</a:t>
            </a:r>
          </a:p>
          <a:p>
            <a:pPr marL="342900" indent="-342900">
              <a:buFont typeface="+mj-lt"/>
              <a:buAutoNum type="arabicPeriod"/>
            </a:pPr>
            <a:r>
              <a:rPr lang="en-US" dirty="0" smtClean="0">
                <a:solidFill>
                  <a:srgbClr val="5C6773"/>
                </a:solidFill>
                <a:latin typeface="var(--font-monospace)"/>
              </a:rPr>
              <a:t>}</a:t>
            </a:r>
            <a:endParaRPr lang="en-US" b="0" dirty="0">
              <a:solidFill>
                <a:srgbClr val="5C6773"/>
              </a:solidFill>
              <a:effectLst/>
              <a:latin typeface="var(--font-monospace)"/>
            </a:endParaRPr>
          </a:p>
        </p:txBody>
      </p:sp>
      <p:pic>
        <p:nvPicPr>
          <p:cNvPr id="4" name="Picture 3"/>
          <p:cNvPicPr>
            <a:picLocks noChangeAspect="1"/>
          </p:cNvPicPr>
          <p:nvPr/>
        </p:nvPicPr>
        <p:blipFill>
          <a:blip r:embed="rId2"/>
          <a:stretch>
            <a:fillRect/>
          </a:stretch>
        </p:blipFill>
        <p:spPr>
          <a:xfrm>
            <a:off x="9256782" y="651573"/>
            <a:ext cx="2669786" cy="1528101"/>
          </a:xfrm>
          <a:prstGeom prst="rect">
            <a:avLst/>
          </a:prstGeom>
          <a:ln>
            <a:solidFill>
              <a:schemeClr val="accent4"/>
            </a:solidFill>
          </a:ln>
        </p:spPr>
      </p:pic>
    </p:spTree>
    <p:extLst>
      <p:ext uri="{BB962C8B-B14F-4D97-AF65-F5344CB8AC3E}">
        <p14:creationId xmlns:p14="http://schemas.microsoft.com/office/powerpoint/2010/main" val="2504274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 Components</a:t>
            </a:r>
          </a:p>
        </p:txBody>
      </p:sp>
      <p:sp>
        <p:nvSpPr>
          <p:cNvPr id="4" name="Content Placeholder 3"/>
          <p:cNvSpPr>
            <a:spLocks noGrp="1"/>
          </p:cNvSpPr>
          <p:nvPr>
            <p:ph idx="1"/>
          </p:nvPr>
        </p:nvSpPr>
        <p:spPr/>
        <p:txBody>
          <a:bodyPr>
            <a:normAutofit/>
          </a:bodyPr>
          <a:lstStyle/>
          <a:p>
            <a:pPr>
              <a:lnSpc>
                <a:spcPct val="150000"/>
              </a:lnSpc>
            </a:pPr>
            <a:r>
              <a:rPr lang="en-US" sz="2400" dirty="0"/>
              <a:t>Any component that renders other components is a parent component. Here, Cafe is the parent component and each Cat is a child component.</a:t>
            </a:r>
          </a:p>
          <a:p>
            <a:pPr>
              <a:lnSpc>
                <a:spcPct val="150000"/>
              </a:lnSpc>
            </a:pPr>
            <a:r>
              <a:rPr lang="en-US" sz="2400" dirty="0" smtClean="0"/>
              <a:t>You </a:t>
            </a:r>
            <a:r>
              <a:rPr lang="en-US" sz="2400" dirty="0"/>
              <a:t>can put as many cats in your cafe as you like. Each &lt;Cat&gt; renders a unique element—which you can customize with </a:t>
            </a:r>
            <a:r>
              <a:rPr lang="en-US" sz="2400" b="1" dirty="0">
                <a:solidFill>
                  <a:srgbClr val="FF0000"/>
                </a:solidFill>
              </a:rPr>
              <a:t>props</a:t>
            </a:r>
            <a:r>
              <a:rPr lang="en-US" sz="2400" dirty="0"/>
              <a:t>.</a:t>
            </a:r>
          </a:p>
        </p:txBody>
      </p:sp>
      <p:sp>
        <p:nvSpPr>
          <p:cNvPr id="2" name="Slide Number Placeholder 1"/>
          <p:cNvSpPr>
            <a:spLocks noGrp="1"/>
          </p:cNvSpPr>
          <p:nvPr>
            <p:ph type="sldNum" sz="quarter" idx="12"/>
          </p:nvPr>
        </p:nvSpPr>
        <p:spPr/>
        <p:txBody>
          <a:bodyPr/>
          <a:lstStyle/>
          <a:p>
            <a:fld id="{0FF54DE5-C571-48E8-A5BC-B369434E2F44}" type="slidenum">
              <a:rPr lang="en-US" smtClean="0"/>
              <a:t>17</a:t>
            </a:fld>
            <a:endParaRPr lang="en-US"/>
          </a:p>
        </p:txBody>
      </p:sp>
    </p:spTree>
    <p:extLst>
      <p:ext uri="{BB962C8B-B14F-4D97-AF65-F5344CB8AC3E}">
        <p14:creationId xmlns:p14="http://schemas.microsoft.com/office/powerpoint/2010/main" val="66009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fontAlgn="base"/>
            <a:r>
              <a:rPr lang="en-US" b="1" dirty="0"/>
              <a:t>React Fundamentals</a:t>
            </a:r>
          </a:p>
        </p:txBody>
      </p:sp>
      <p:sp>
        <p:nvSpPr>
          <p:cNvPr id="14" name="Content Placeholder 13"/>
          <p:cNvSpPr>
            <a:spLocks noGrp="1"/>
          </p:cNvSpPr>
          <p:nvPr>
            <p:ph idx="1"/>
          </p:nvPr>
        </p:nvSpPr>
        <p:spPr/>
        <p:txBody>
          <a:bodyPr/>
          <a:lstStyle/>
          <a:p>
            <a:pPr>
              <a:lnSpc>
                <a:spcPct val="150000"/>
              </a:lnSpc>
            </a:pPr>
            <a:r>
              <a:rPr lang="en-US" dirty="0"/>
              <a:t>React Native runs on </a:t>
            </a:r>
            <a:r>
              <a:rPr lang="en-US" dirty="0">
                <a:hlinkClick r:id="rId2"/>
              </a:rPr>
              <a:t>React</a:t>
            </a:r>
            <a:r>
              <a:rPr lang="en-US" dirty="0"/>
              <a:t>, a popular open source library for building user interfaces with JavaScript. To make the most of React Native, it helps to understand React itself. This section can get you started or can serve as a refresher course</a:t>
            </a:r>
            <a:r>
              <a:rPr lang="en-US" dirty="0" smtClean="0"/>
              <a:t>.</a:t>
            </a:r>
            <a:endParaRPr lang="th-TH" dirty="0" smtClean="0"/>
          </a:p>
          <a:p>
            <a:pPr>
              <a:lnSpc>
                <a:spcPct val="150000"/>
              </a:lnSpc>
            </a:pPr>
            <a:r>
              <a:rPr lang="en-US" dirty="0"/>
              <a:t>We’re going to cover the core concepts behind React</a:t>
            </a:r>
            <a:r>
              <a:rPr lang="en-US" dirty="0" smtClean="0"/>
              <a:t>:</a:t>
            </a:r>
            <a:endParaRPr lang="th-TH" dirty="0" smtClean="0"/>
          </a:p>
          <a:p>
            <a:pPr lvl="1">
              <a:lnSpc>
                <a:spcPct val="150000"/>
              </a:lnSpc>
            </a:pPr>
            <a:r>
              <a:rPr lang="en-US" sz="1800" dirty="0"/>
              <a:t>components</a:t>
            </a:r>
          </a:p>
          <a:p>
            <a:pPr lvl="1">
              <a:lnSpc>
                <a:spcPct val="150000"/>
              </a:lnSpc>
            </a:pPr>
            <a:r>
              <a:rPr lang="en-US" sz="1800" b="1" dirty="0">
                <a:solidFill>
                  <a:srgbClr val="FF0000"/>
                </a:solidFill>
              </a:rPr>
              <a:t>JSX</a:t>
            </a:r>
          </a:p>
          <a:p>
            <a:pPr lvl="1">
              <a:lnSpc>
                <a:spcPct val="150000"/>
              </a:lnSpc>
            </a:pPr>
            <a:r>
              <a:rPr lang="en-US" sz="1800" dirty="0"/>
              <a:t>props</a:t>
            </a:r>
          </a:p>
          <a:p>
            <a:pPr lvl="1">
              <a:lnSpc>
                <a:spcPct val="150000"/>
              </a:lnSpc>
            </a:pPr>
            <a:r>
              <a:rPr lang="en-US" sz="1800" dirty="0"/>
              <a:t>state</a:t>
            </a:r>
          </a:p>
        </p:txBody>
      </p:sp>
      <p:sp>
        <p:nvSpPr>
          <p:cNvPr id="2" name="Slide Number Placeholder 1"/>
          <p:cNvSpPr>
            <a:spLocks noGrp="1"/>
          </p:cNvSpPr>
          <p:nvPr>
            <p:ph type="sldNum" sz="quarter" idx="12"/>
          </p:nvPr>
        </p:nvSpPr>
        <p:spPr/>
        <p:txBody>
          <a:bodyPr/>
          <a:lstStyle/>
          <a:p>
            <a:fld id="{0FF54DE5-C571-48E8-A5BC-B369434E2F44}" type="slidenum">
              <a:rPr lang="en-US" smtClean="0"/>
              <a:t>18</a:t>
            </a:fld>
            <a:endParaRPr lang="en-US"/>
          </a:p>
        </p:txBody>
      </p:sp>
    </p:spTree>
    <p:extLst>
      <p:ext uri="{BB962C8B-B14F-4D97-AF65-F5344CB8AC3E}">
        <p14:creationId xmlns:p14="http://schemas.microsoft.com/office/powerpoint/2010/main" val="257016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JSX</a:t>
            </a:r>
          </a:p>
        </p:txBody>
      </p:sp>
      <p:sp>
        <p:nvSpPr>
          <p:cNvPr id="3" name="Content Placeholder 2"/>
          <p:cNvSpPr>
            <a:spLocks noGrp="1"/>
          </p:cNvSpPr>
          <p:nvPr>
            <p:ph idx="1"/>
          </p:nvPr>
        </p:nvSpPr>
        <p:spPr>
          <a:xfrm>
            <a:off x="1104900" y="1600200"/>
            <a:ext cx="9982200" cy="2695353"/>
          </a:xfrm>
        </p:spPr>
        <p:txBody>
          <a:bodyPr/>
          <a:lstStyle/>
          <a:p>
            <a:r>
              <a:rPr lang="en-US" dirty="0"/>
              <a:t>React and React Native use JSX, a syntax that lets you write elements inside JavaScript like so: &lt;Text&gt;Hello, I am your cat!&lt;/Text&gt;. </a:t>
            </a:r>
            <a:endParaRPr lang="th-TH" dirty="0" smtClean="0"/>
          </a:p>
          <a:p>
            <a:r>
              <a:rPr lang="en-US" dirty="0" smtClean="0"/>
              <a:t>Here </a:t>
            </a:r>
            <a:r>
              <a:rPr lang="en-US" dirty="0"/>
              <a:t>you are declaring a name for the cat, name, and embedding it with curly braces inside &lt;Text&gt;.</a:t>
            </a:r>
          </a:p>
        </p:txBody>
      </p:sp>
      <p:sp>
        <p:nvSpPr>
          <p:cNvPr id="4" name="Slide Number Placeholder 3"/>
          <p:cNvSpPr>
            <a:spLocks noGrp="1"/>
          </p:cNvSpPr>
          <p:nvPr>
            <p:ph type="sldNum" sz="quarter" idx="12"/>
          </p:nvPr>
        </p:nvSpPr>
        <p:spPr/>
        <p:txBody>
          <a:bodyPr/>
          <a:lstStyle/>
          <a:p>
            <a:fld id="{0FF54DE5-C571-48E8-A5BC-B369434E2F44}" type="slidenum">
              <a:rPr lang="en-US" smtClean="0"/>
              <a:t>19</a:t>
            </a:fld>
            <a:endParaRPr lang="en-US"/>
          </a:p>
        </p:txBody>
      </p:sp>
      <p:sp>
        <p:nvSpPr>
          <p:cNvPr id="7" name="Rectangle 6"/>
          <p:cNvSpPr/>
          <p:nvPr/>
        </p:nvSpPr>
        <p:spPr>
          <a:xfrm>
            <a:off x="1342613" y="3134809"/>
            <a:ext cx="8014038" cy="3365024"/>
          </a:xfrm>
          <a:prstGeom prst="rect">
            <a:avLst/>
          </a:prstGeom>
          <a:ln>
            <a:solidFill>
              <a:schemeClr val="accent1"/>
            </a:solidFill>
          </a:ln>
        </p:spPr>
        <p:txBody>
          <a:bodyPr wrap="square">
            <a:spAutoFit/>
          </a:bodyPr>
          <a:lstStyle/>
          <a:p>
            <a:pPr marL="342900" indent="-342900">
              <a:lnSpc>
                <a:spcPct val="150000"/>
              </a:lnSpc>
              <a:buFont typeface="+mj-lt"/>
              <a:buAutoNum type="arabicPeriod"/>
            </a:pPr>
            <a:r>
              <a:rPr lang="en-US" dirty="0">
                <a:solidFill>
                  <a:srgbClr val="F2590C"/>
                </a:solidFill>
                <a:latin typeface="var(--font-monospace)"/>
              </a:rPr>
              <a:t>import</a:t>
            </a:r>
            <a:r>
              <a:rPr lang="en-US" dirty="0">
                <a:solidFill>
                  <a:srgbClr val="5C6773"/>
                </a:solidFill>
                <a:latin typeface="var(--font-monospace)"/>
              </a:rPr>
              <a:t> </a:t>
            </a:r>
            <a:r>
              <a:rPr lang="en-US" dirty="0">
                <a:solidFill>
                  <a:srgbClr val="41A6D9"/>
                </a:solidFill>
                <a:latin typeface="var(--font-monospace)"/>
              </a:rPr>
              <a:t>React</a:t>
            </a:r>
            <a:r>
              <a:rPr lang="en-US" dirty="0">
                <a:solidFill>
                  <a:srgbClr val="5C6773"/>
                </a:solidFill>
                <a:latin typeface="var(--font-monospace)"/>
              </a:rPr>
              <a:t> </a:t>
            </a:r>
            <a:r>
              <a:rPr lang="en-US" dirty="0">
                <a:solidFill>
                  <a:srgbClr val="F2590C"/>
                </a:solidFill>
                <a:latin typeface="var(--font-monospace)"/>
              </a:rPr>
              <a:t>from</a:t>
            </a:r>
            <a:r>
              <a:rPr lang="en-US" dirty="0">
                <a:solidFill>
                  <a:srgbClr val="5C6773"/>
                </a:solidFill>
                <a:latin typeface="var(--font-monospace)"/>
              </a:rPr>
              <a:t> </a:t>
            </a:r>
            <a:r>
              <a:rPr lang="en-US" dirty="0">
                <a:solidFill>
                  <a:srgbClr val="86B300"/>
                </a:solidFill>
                <a:latin typeface="var(--font-monospace)"/>
              </a:rPr>
              <a:t>'react'</a:t>
            </a:r>
            <a:r>
              <a:rPr lang="en-US" dirty="0">
                <a:solidFill>
                  <a:srgbClr val="5C6773"/>
                </a:solidFill>
                <a:latin typeface="var(--font-monospace)"/>
              </a:rPr>
              <a:t>;</a:t>
            </a:r>
          </a:p>
          <a:p>
            <a:pPr marL="342900" indent="-342900">
              <a:lnSpc>
                <a:spcPct val="150000"/>
              </a:lnSpc>
              <a:buFont typeface="+mj-lt"/>
              <a:buAutoNum type="arabicPeriod"/>
            </a:pPr>
            <a:r>
              <a:rPr lang="en-US" dirty="0">
                <a:solidFill>
                  <a:srgbClr val="F2590C"/>
                </a:solidFill>
                <a:latin typeface="var(--font-monospace)"/>
              </a:rPr>
              <a:t>import</a:t>
            </a:r>
            <a:r>
              <a:rPr lang="en-US" dirty="0">
                <a:solidFill>
                  <a:srgbClr val="5C6773"/>
                </a:solidFill>
                <a:latin typeface="var(--font-monospace)"/>
              </a:rPr>
              <a:t> { </a:t>
            </a:r>
            <a:r>
              <a:rPr lang="en-US" dirty="0">
                <a:solidFill>
                  <a:srgbClr val="41A6D9"/>
                </a:solidFill>
                <a:latin typeface="var(--font-monospace)"/>
              </a:rPr>
              <a:t>Text</a:t>
            </a:r>
            <a:r>
              <a:rPr lang="en-US" dirty="0">
                <a:solidFill>
                  <a:srgbClr val="5C6773"/>
                </a:solidFill>
                <a:latin typeface="var(--font-monospace)"/>
              </a:rPr>
              <a:t> } </a:t>
            </a:r>
            <a:r>
              <a:rPr lang="en-US" dirty="0">
                <a:solidFill>
                  <a:srgbClr val="F2590C"/>
                </a:solidFill>
                <a:latin typeface="var(--font-monospace)"/>
              </a:rPr>
              <a:t>from</a:t>
            </a:r>
            <a:r>
              <a:rPr lang="en-US" dirty="0">
                <a:solidFill>
                  <a:srgbClr val="5C6773"/>
                </a:solidFill>
                <a:latin typeface="var(--font-monospace)"/>
              </a:rPr>
              <a:t> </a:t>
            </a:r>
            <a:r>
              <a:rPr lang="en-US" dirty="0">
                <a:solidFill>
                  <a:srgbClr val="86B300"/>
                </a:solidFill>
                <a:latin typeface="var(--font-monospace)"/>
              </a:rPr>
              <a:t>'react-native'</a:t>
            </a:r>
            <a:r>
              <a:rPr lang="en-US" dirty="0">
                <a:solidFill>
                  <a:srgbClr val="5C6773"/>
                </a:solidFill>
                <a:latin typeface="var(--font-monospace)"/>
              </a:rPr>
              <a:t>;</a:t>
            </a:r>
          </a:p>
          <a:p>
            <a:pPr marL="342900" indent="-342900">
              <a:lnSpc>
                <a:spcPct val="150000"/>
              </a:lnSpc>
              <a:buFont typeface="+mj-lt"/>
              <a:buAutoNum type="arabicPeriod"/>
            </a:pPr>
            <a:r>
              <a:rPr lang="en-US" dirty="0" smtClean="0">
                <a:solidFill>
                  <a:srgbClr val="F2590C"/>
                </a:solidFill>
                <a:latin typeface="var(--font-monospace)"/>
              </a:rPr>
              <a:t>export</a:t>
            </a:r>
            <a:r>
              <a:rPr lang="en-US" dirty="0">
                <a:solidFill>
                  <a:srgbClr val="5C6773"/>
                </a:solidFill>
                <a:latin typeface="var(--font-monospace)"/>
              </a:rPr>
              <a:t> </a:t>
            </a:r>
            <a:r>
              <a:rPr lang="en-US" dirty="0">
                <a:solidFill>
                  <a:srgbClr val="F2590C"/>
                </a:solidFill>
                <a:latin typeface="var(--font-monospace)"/>
              </a:rPr>
              <a:t>default</a:t>
            </a:r>
            <a:r>
              <a:rPr lang="en-US" dirty="0">
                <a:solidFill>
                  <a:srgbClr val="5C6773"/>
                </a:solidFill>
                <a:latin typeface="var(--font-monospace)"/>
              </a:rPr>
              <a:t> </a:t>
            </a:r>
            <a:r>
              <a:rPr lang="en-US" dirty="0">
                <a:solidFill>
                  <a:srgbClr val="F2590C"/>
                </a:solidFill>
                <a:latin typeface="var(--font-monospace)"/>
              </a:rPr>
              <a:t>function</a:t>
            </a:r>
            <a:r>
              <a:rPr lang="en-US" dirty="0">
                <a:solidFill>
                  <a:srgbClr val="5C6773"/>
                </a:solidFill>
                <a:latin typeface="var(--font-monospace)"/>
              </a:rPr>
              <a:t> </a:t>
            </a:r>
            <a:r>
              <a:rPr lang="en-US" dirty="0">
                <a:solidFill>
                  <a:srgbClr val="41A6D9"/>
                </a:solidFill>
                <a:latin typeface="var(--font-monospace)"/>
              </a:rPr>
              <a:t>Cat</a:t>
            </a:r>
            <a:r>
              <a:rPr lang="en-US" dirty="0">
                <a:solidFill>
                  <a:srgbClr val="5C6773"/>
                </a:solidFill>
                <a:latin typeface="var(--font-monospace)"/>
              </a:rPr>
              <a:t>() {</a:t>
            </a:r>
          </a:p>
          <a:p>
            <a:pPr marL="342900" indent="-342900">
              <a:lnSpc>
                <a:spcPct val="150000"/>
              </a:lnSpc>
              <a:buFont typeface="+mj-lt"/>
              <a:buAutoNum type="arabicPeriod"/>
            </a:pPr>
            <a:r>
              <a:rPr lang="en-US" dirty="0">
                <a:solidFill>
                  <a:srgbClr val="5C6773"/>
                </a:solidFill>
                <a:latin typeface="var(--font-monospace)"/>
              </a:rPr>
              <a:t>  </a:t>
            </a:r>
            <a:r>
              <a:rPr lang="en-US" dirty="0" err="1">
                <a:solidFill>
                  <a:srgbClr val="F2590C"/>
                </a:solidFill>
                <a:latin typeface="var(--font-monospace)"/>
              </a:rPr>
              <a:t>const</a:t>
            </a:r>
            <a:r>
              <a:rPr lang="en-US" dirty="0">
                <a:solidFill>
                  <a:srgbClr val="5C6773"/>
                </a:solidFill>
                <a:latin typeface="var(--font-monospace)"/>
              </a:rPr>
              <a:t> name = </a:t>
            </a:r>
            <a:r>
              <a:rPr lang="en-US" dirty="0">
                <a:solidFill>
                  <a:srgbClr val="86B300"/>
                </a:solidFill>
                <a:latin typeface="var(--font-monospace)"/>
              </a:rPr>
              <a:t>"</a:t>
            </a:r>
            <a:r>
              <a:rPr lang="en-US" dirty="0" err="1">
                <a:solidFill>
                  <a:srgbClr val="86B300"/>
                </a:solidFill>
                <a:latin typeface="var(--font-monospace)"/>
              </a:rPr>
              <a:t>Maru</a:t>
            </a:r>
            <a:r>
              <a:rPr lang="en-US" dirty="0">
                <a:solidFill>
                  <a:srgbClr val="86B300"/>
                </a:solidFill>
                <a:latin typeface="var(--font-monospace)"/>
              </a:rPr>
              <a:t>"</a:t>
            </a:r>
            <a:r>
              <a:rPr lang="en-US" dirty="0">
                <a:solidFill>
                  <a:srgbClr val="5C6773"/>
                </a:solidFill>
                <a:latin typeface="var(--font-monospace)"/>
              </a:rPr>
              <a:t>;</a:t>
            </a:r>
          </a:p>
          <a:p>
            <a:pPr marL="342900" indent="-342900">
              <a:lnSpc>
                <a:spcPct val="150000"/>
              </a:lnSpc>
              <a:buFont typeface="+mj-lt"/>
              <a:buAutoNum type="arabicPeriod"/>
            </a:pPr>
            <a:r>
              <a:rPr lang="en-US" dirty="0">
                <a:solidFill>
                  <a:srgbClr val="5C6773"/>
                </a:solidFill>
                <a:latin typeface="var(--font-monospace)"/>
              </a:rPr>
              <a:t>  </a:t>
            </a:r>
            <a:r>
              <a:rPr lang="en-US" dirty="0">
                <a:solidFill>
                  <a:srgbClr val="F2590C"/>
                </a:solidFill>
                <a:latin typeface="var(--font-monospace)"/>
              </a:rPr>
              <a:t>return</a:t>
            </a:r>
            <a:r>
              <a:rPr lang="en-US" dirty="0">
                <a:solidFill>
                  <a:srgbClr val="5C6773"/>
                </a:solidFill>
                <a:latin typeface="var(--font-monospace)"/>
              </a:rPr>
              <a:t> (</a:t>
            </a:r>
          </a:p>
          <a:p>
            <a:pPr marL="342900" indent="-342900">
              <a:lnSpc>
                <a:spcPct val="150000"/>
              </a:lnSpc>
              <a:buFont typeface="+mj-lt"/>
              <a:buAutoNum type="arabicPeriod"/>
            </a:pPr>
            <a:r>
              <a:rPr lang="en-US" dirty="0">
                <a:solidFill>
                  <a:srgbClr val="5C6773"/>
                </a:solidFill>
                <a:latin typeface="var(--font-monospace)"/>
              </a:rPr>
              <a:t>    &lt;</a:t>
            </a:r>
            <a:r>
              <a:rPr lang="en-US" dirty="0">
                <a:solidFill>
                  <a:srgbClr val="41A6D9"/>
                </a:solidFill>
                <a:latin typeface="var(--font-monospace)"/>
              </a:rPr>
              <a:t>Text</a:t>
            </a:r>
            <a:r>
              <a:rPr lang="en-US" dirty="0">
                <a:solidFill>
                  <a:srgbClr val="5C6773"/>
                </a:solidFill>
                <a:latin typeface="var(--font-monospace)"/>
              </a:rPr>
              <a:t>&gt;</a:t>
            </a:r>
            <a:r>
              <a:rPr lang="en-US" dirty="0">
                <a:solidFill>
                  <a:srgbClr val="41A6D9"/>
                </a:solidFill>
                <a:latin typeface="var(--font-monospace)"/>
              </a:rPr>
              <a:t>Hello</a:t>
            </a:r>
            <a:r>
              <a:rPr lang="en-US" dirty="0">
                <a:solidFill>
                  <a:srgbClr val="5C6773"/>
                </a:solidFill>
                <a:latin typeface="var(--font-monospace)"/>
              </a:rPr>
              <a:t>, </a:t>
            </a:r>
            <a:r>
              <a:rPr lang="en-US" dirty="0">
                <a:solidFill>
                  <a:srgbClr val="41A6D9"/>
                </a:solidFill>
                <a:latin typeface="var(--font-monospace)"/>
              </a:rPr>
              <a:t>I</a:t>
            </a:r>
            <a:r>
              <a:rPr lang="en-US" dirty="0">
                <a:solidFill>
                  <a:srgbClr val="5C6773"/>
                </a:solidFill>
                <a:latin typeface="var(--font-monospace)"/>
              </a:rPr>
              <a:t> am {name}!&lt;/</a:t>
            </a:r>
            <a:r>
              <a:rPr lang="en-US" dirty="0">
                <a:solidFill>
                  <a:srgbClr val="41A6D9"/>
                </a:solidFill>
                <a:latin typeface="var(--font-monospace)"/>
              </a:rPr>
              <a:t>Text</a:t>
            </a:r>
            <a:r>
              <a:rPr lang="en-US" dirty="0">
                <a:solidFill>
                  <a:srgbClr val="5C6773"/>
                </a:solidFill>
                <a:latin typeface="var(--font-monospace)"/>
              </a:rPr>
              <a:t>&gt;</a:t>
            </a:r>
          </a:p>
          <a:p>
            <a:pPr marL="342900" indent="-342900">
              <a:lnSpc>
                <a:spcPct val="150000"/>
              </a:lnSpc>
              <a:buFont typeface="+mj-lt"/>
              <a:buAutoNum type="arabicPeriod"/>
            </a:pPr>
            <a:r>
              <a:rPr lang="en-US" dirty="0">
                <a:solidFill>
                  <a:srgbClr val="5C6773"/>
                </a:solidFill>
                <a:latin typeface="var(--font-monospace)"/>
              </a:rPr>
              <a:t>  );</a:t>
            </a:r>
          </a:p>
          <a:p>
            <a:pPr marL="342900" indent="-342900">
              <a:lnSpc>
                <a:spcPct val="150000"/>
              </a:lnSpc>
              <a:buFont typeface="+mj-lt"/>
              <a:buAutoNum type="arabicPeriod"/>
            </a:pPr>
            <a:r>
              <a:rPr lang="en-US" dirty="0">
                <a:solidFill>
                  <a:srgbClr val="5C6773"/>
                </a:solidFill>
                <a:latin typeface="var(--font-monospace)"/>
              </a:rPr>
              <a:t>}</a:t>
            </a:r>
            <a:endParaRPr lang="en-US" b="0" dirty="0">
              <a:solidFill>
                <a:srgbClr val="5C6773"/>
              </a:solidFill>
              <a:effectLst/>
              <a:latin typeface="var(--font-monospace)"/>
            </a:endParaRPr>
          </a:p>
        </p:txBody>
      </p:sp>
      <p:sp>
        <p:nvSpPr>
          <p:cNvPr id="8" name="Rectangle 7"/>
          <p:cNvSpPr/>
          <p:nvPr/>
        </p:nvSpPr>
        <p:spPr>
          <a:xfrm>
            <a:off x="5855566" y="3233960"/>
            <a:ext cx="6096000" cy="584775"/>
          </a:xfrm>
          <a:prstGeom prst="rect">
            <a:avLst/>
          </a:prstGeom>
          <a:solidFill>
            <a:schemeClr val="bg1"/>
          </a:solidFill>
          <a:ln>
            <a:solidFill>
              <a:schemeClr val="accent1"/>
            </a:solidFill>
          </a:ln>
        </p:spPr>
        <p:txBody>
          <a:bodyPr>
            <a:spAutoFit/>
          </a:bodyPr>
          <a:lstStyle/>
          <a:p>
            <a:r>
              <a:rPr lang="en-US" sz="1600" dirty="0"/>
              <a:t>JSX is included in the React library, it won’t work if you don’t have import React from 'react' at the top of your file!</a:t>
            </a:r>
          </a:p>
        </p:txBody>
      </p:sp>
      <p:cxnSp>
        <p:nvCxnSpPr>
          <p:cNvPr id="10" name="Straight Arrow Connector 9"/>
          <p:cNvCxnSpPr/>
          <p:nvPr/>
        </p:nvCxnSpPr>
        <p:spPr>
          <a:xfrm>
            <a:off x="4635795" y="3423684"/>
            <a:ext cx="113768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36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fontAlgn="base"/>
            <a:r>
              <a:rPr lang="en-US" b="1" dirty="0"/>
              <a:t>React Fundamentals</a:t>
            </a:r>
          </a:p>
        </p:txBody>
      </p:sp>
      <p:sp>
        <p:nvSpPr>
          <p:cNvPr id="14" name="Content Placeholder 13"/>
          <p:cNvSpPr>
            <a:spLocks noGrp="1"/>
          </p:cNvSpPr>
          <p:nvPr>
            <p:ph idx="1"/>
          </p:nvPr>
        </p:nvSpPr>
        <p:spPr/>
        <p:txBody>
          <a:bodyPr/>
          <a:lstStyle/>
          <a:p>
            <a:pPr>
              <a:lnSpc>
                <a:spcPct val="150000"/>
              </a:lnSpc>
            </a:pPr>
            <a:r>
              <a:rPr lang="en-US" dirty="0"/>
              <a:t>React Native runs on </a:t>
            </a:r>
            <a:r>
              <a:rPr lang="en-US" dirty="0">
                <a:hlinkClick r:id="rId2"/>
              </a:rPr>
              <a:t>React</a:t>
            </a:r>
            <a:r>
              <a:rPr lang="en-US" dirty="0"/>
              <a:t>, a popular open source library for building user interfaces with JavaScript. To make the most of React Native, it helps to understand React itself. This section can get you started or can serve as a refresher course</a:t>
            </a:r>
            <a:r>
              <a:rPr lang="en-US" dirty="0" smtClean="0"/>
              <a:t>.</a:t>
            </a:r>
            <a:endParaRPr lang="th-TH" dirty="0" smtClean="0"/>
          </a:p>
          <a:p>
            <a:pPr>
              <a:lnSpc>
                <a:spcPct val="150000"/>
              </a:lnSpc>
            </a:pPr>
            <a:r>
              <a:rPr lang="en-US" dirty="0"/>
              <a:t>We’re going to cover the core concepts behind React</a:t>
            </a:r>
            <a:r>
              <a:rPr lang="en-US" dirty="0" smtClean="0"/>
              <a:t>:</a:t>
            </a:r>
            <a:endParaRPr lang="th-TH" dirty="0" smtClean="0"/>
          </a:p>
          <a:p>
            <a:pPr lvl="1">
              <a:lnSpc>
                <a:spcPct val="150000"/>
              </a:lnSpc>
            </a:pPr>
            <a:r>
              <a:rPr lang="en-US" sz="1800" b="1" dirty="0">
                <a:solidFill>
                  <a:srgbClr val="FF0000"/>
                </a:solidFill>
              </a:rPr>
              <a:t>components</a:t>
            </a:r>
          </a:p>
          <a:p>
            <a:pPr lvl="1">
              <a:lnSpc>
                <a:spcPct val="150000"/>
              </a:lnSpc>
            </a:pPr>
            <a:r>
              <a:rPr lang="en-US" sz="1800" dirty="0"/>
              <a:t>JSX</a:t>
            </a:r>
          </a:p>
          <a:p>
            <a:pPr lvl="1">
              <a:lnSpc>
                <a:spcPct val="150000"/>
              </a:lnSpc>
            </a:pPr>
            <a:r>
              <a:rPr lang="en-US" sz="1800" dirty="0"/>
              <a:t>props</a:t>
            </a:r>
          </a:p>
          <a:p>
            <a:pPr lvl="1">
              <a:lnSpc>
                <a:spcPct val="150000"/>
              </a:lnSpc>
            </a:pPr>
            <a:r>
              <a:rPr lang="en-US" sz="1800" dirty="0"/>
              <a:t>state</a:t>
            </a:r>
          </a:p>
        </p:txBody>
      </p:sp>
      <p:sp>
        <p:nvSpPr>
          <p:cNvPr id="2" name="Slide Number Placeholder 1"/>
          <p:cNvSpPr>
            <a:spLocks noGrp="1"/>
          </p:cNvSpPr>
          <p:nvPr>
            <p:ph type="sldNum" sz="quarter" idx="12"/>
          </p:nvPr>
        </p:nvSpPr>
        <p:spPr/>
        <p:txBody>
          <a:bodyPr/>
          <a:lstStyle/>
          <a:p>
            <a:fld id="{0FF54DE5-C571-48E8-A5BC-B369434E2F44}" type="slidenum">
              <a:rPr lang="en-US" smtClean="0"/>
              <a:t>2</a:t>
            </a:fld>
            <a:endParaRPr lang="en-US"/>
          </a:p>
        </p:txBody>
      </p:sp>
    </p:spTree>
    <p:extLst>
      <p:ext uri="{BB962C8B-B14F-4D97-AF65-F5344CB8AC3E}">
        <p14:creationId xmlns:p14="http://schemas.microsoft.com/office/powerpoint/2010/main" val="3270254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What is JSX</a:t>
            </a:r>
            <a:endParaRPr lang="en-US" dirty="0"/>
          </a:p>
        </p:txBody>
      </p:sp>
      <p:sp>
        <p:nvSpPr>
          <p:cNvPr id="3" name="Content Placeholder 2"/>
          <p:cNvSpPr>
            <a:spLocks noGrp="1"/>
          </p:cNvSpPr>
          <p:nvPr>
            <p:ph idx="1"/>
          </p:nvPr>
        </p:nvSpPr>
        <p:spPr/>
        <p:txBody>
          <a:bodyPr>
            <a:normAutofit/>
          </a:bodyPr>
          <a:lstStyle/>
          <a:p>
            <a:pPr>
              <a:lnSpc>
                <a:spcPct val="150000"/>
              </a:lnSpc>
            </a:pPr>
            <a:r>
              <a:rPr lang="en-US" sz="2400" dirty="0"/>
              <a:t>JSX </a:t>
            </a:r>
            <a:r>
              <a:rPr lang="th-TH" sz="2400" dirty="0"/>
              <a:t>ย่อมาจาก ( </a:t>
            </a:r>
            <a:r>
              <a:rPr lang="en-US" sz="2400" dirty="0"/>
              <a:t>JavaScript Syntax </a:t>
            </a:r>
            <a:r>
              <a:rPr lang="en-US" sz="2400" dirty="0" err="1"/>
              <a:t>eXtension</a:t>
            </a:r>
            <a:r>
              <a:rPr lang="en-US" sz="2400" dirty="0"/>
              <a:t>) </a:t>
            </a:r>
            <a:r>
              <a:rPr lang="th-TH" sz="2400" dirty="0"/>
              <a:t>ซึ่งหมายถึงส่วนเสริมของ </a:t>
            </a:r>
            <a:r>
              <a:rPr lang="en-US" sz="2400" dirty="0" err="1"/>
              <a:t>Javascript</a:t>
            </a:r>
            <a:r>
              <a:rPr lang="en-US" sz="2400" dirty="0"/>
              <a:t> </a:t>
            </a:r>
            <a:r>
              <a:rPr lang="th-TH" sz="2400" dirty="0" smtClean="0"/>
              <a:t>ถูก</a:t>
            </a:r>
            <a:r>
              <a:rPr lang="th-TH" sz="2400" dirty="0"/>
              <a:t>พัฒนาขึ้นมาใช้กับ </a:t>
            </a:r>
            <a:r>
              <a:rPr lang="en-US" sz="2400" dirty="0"/>
              <a:t>React </a:t>
            </a:r>
            <a:r>
              <a:rPr lang="th-TH" sz="2400" dirty="0"/>
              <a:t>โดยเฉพาะ โดย </a:t>
            </a:r>
            <a:r>
              <a:rPr lang="en-US" sz="2400" dirty="0"/>
              <a:t>Syntax </a:t>
            </a:r>
            <a:r>
              <a:rPr lang="th-TH" sz="2400" dirty="0"/>
              <a:t>นั้นมีความคล้ายคลึงกับ </a:t>
            </a:r>
            <a:r>
              <a:rPr lang="en-US" sz="2400" dirty="0"/>
              <a:t>HTML </a:t>
            </a:r>
            <a:r>
              <a:rPr lang="th-TH" sz="2400" dirty="0"/>
              <a:t>เป็นอย่าง</a:t>
            </a:r>
            <a:r>
              <a:rPr lang="th-TH" sz="2400" dirty="0" smtClean="0"/>
              <a:t>มาก</a:t>
            </a:r>
          </a:p>
          <a:p>
            <a:pPr>
              <a:lnSpc>
                <a:spcPct val="150000"/>
              </a:lnSpc>
            </a:pPr>
            <a:r>
              <a:rPr lang="th-TH" sz="2400" dirty="0"/>
              <a:t>รูปแบบของ </a:t>
            </a:r>
            <a:r>
              <a:rPr lang="en-US" sz="2400" dirty="0"/>
              <a:t>JSX </a:t>
            </a:r>
            <a:r>
              <a:rPr lang="th-TH" sz="2400" dirty="0"/>
              <a:t>นั้นเหมือนกับ </a:t>
            </a:r>
            <a:r>
              <a:rPr lang="en-US" sz="2400" dirty="0"/>
              <a:t>HTML </a:t>
            </a:r>
            <a:r>
              <a:rPr lang="th-TH" sz="2400" dirty="0"/>
              <a:t>เป็นอย่างมาก </a:t>
            </a:r>
            <a:r>
              <a:rPr lang="th-TH" sz="2400" dirty="0" smtClean="0"/>
              <a:t>แต่ที่</a:t>
            </a:r>
            <a:r>
              <a:rPr lang="th-TH" sz="2400" dirty="0"/>
              <a:t>เห็นได้ชัดคือจะเห็นการเขียนโค้ดในลักษณะนี้ในอยู่ในไฟล์ </a:t>
            </a:r>
            <a:r>
              <a:rPr lang="en-US" sz="2400" dirty="0" err="1"/>
              <a:t>Javascript</a:t>
            </a:r>
            <a:r>
              <a:rPr lang="en-US" sz="2400" dirty="0"/>
              <a:t> </a:t>
            </a:r>
            <a:r>
              <a:rPr lang="th-TH" sz="2400" dirty="0"/>
              <a:t>แทนที่จะเป็นไฟล์ </a:t>
            </a:r>
            <a:r>
              <a:rPr lang="en-US" sz="2400" dirty="0" smtClean="0"/>
              <a:t>HTML</a:t>
            </a:r>
            <a:endParaRPr lang="en-US" sz="2400" dirty="0"/>
          </a:p>
        </p:txBody>
      </p:sp>
      <p:sp>
        <p:nvSpPr>
          <p:cNvPr id="4" name="Slide Number Placeholder 3"/>
          <p:cNvSpPr>
            <a:spLocks noGrp="1"/>
          </p:cNvSpPr>
          <p:nvPr>
            <p:ph type="sldNum" sz="quarter" idx="12"/>
          </p:nvPr>
        </p:nvSpPr>
        <p:spPr/>
        <p:txBody>
          <a:bodyPr/>
          <a:lstStyle/>
          <a:p>
            <a:fld id="{0FF54DE5-C571-48E8-A5BC-B369434E2F44}" type="slidenum">
              <a:rPr lang="en-US" smtClean="0"/>
              <a:t>20</a:t>
            </a:fld>
            <a:endParaRPr lang="en-US"/>
          </a:p>
        </p:txBody>
      </p:sp>
    </p:spTree>
    <p:extLst>
      <p:ext uri="{BB962C8B-B14F-4D97-AF65-F5344CB8AC3E}">
        <p14:creationId xmlns:p14="http://schemas.microsoft.com/office/powerpoint/2010/main" val="2541054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JSX Elements</a:t>
            </a:r>
          </a:p>
        </p:txBody>
      </p:sp>
      <p:sp>
        <p:nvSpPr>
          <p:cNvPr id="3" name="Content Placeholder 2"/>
          <p:cNvSpPr>
            <a:spLocks noGrp="1"/>
          </p:cNvSpPr>
          <p:nvPr>
            <p:ph idx="1"/>
          </p:nvPr>
        </p:nvSpPr>
        <p:spPr/>
        <p:txBody>
          <a:bodyPr>
            <a:normAutofit/>
          </a:bodyPr>
          <a:lstStyle/>
          <a:p>
            <a:pPr>
              <a:lnSpc>
                <a:spcPct val="150000"/>
              </a:lnSpc>
            </a:pPr>
            <a:r>
              <a:rPr lang="en-US" sz="2400" dirty="0"/>
              <a:t>JSX </a:t>
            </a:r>
            <a:r>
              <a:rPr lang="th-TH" sz="2400" dirty="0"/>
              <a:t>นั้นถือว่าเป็น </a:t>
            </a:r>
            <a:r>
              <a:rPr lang="en-US" sz="2400" dirty="0"/>
              <a:t>JavaScript Expression </a:t>
            </a:r>
            <a:r>
              <a:rPr lang="th-TH" sz="2400" dirty="0"/>
              <a:t>กล่าวคือทุกๆที่ ที่สามารถเขียน </a:t>
            </a:r>
            <a:r>
              <a:rPr lang="en-US" sz="2400" dirty="0"/>
              <a:t>Expression </a:t>
            </a:r>
            <a:r>
              <a:rPr lang="th-TH" sz="2400" dirty="0"/>
              <a:t>ได้ ก็สามารถเขียน </a:t>
            </a:r>
            <a:r>
              <a:rPr lang="en-US" sz="2400" dirty="0"/>
              <a:t>JSX </a:t>
            </a:r>
            <a:r>
              <a:rPr lang="th-TH" sz="2400" dirty="0"/>
              <a:t>ได้เช่นกัน หมายความว่า เราสามารถบันทึก </a:t>
            </a:r>
            <a:r>
              <a:rPr lang="en-US" sz="2400" dirty="0"/>
              <a:t>JSX element </a:t>
            </a:r>
            <a:r>
              <a:rPr lang="th-TH" sz="2400" dirty="0"/>
              <a:t>ไว้ในตัวแปรต่างๆ,ส่งผ่านไปยังฟังก์ชัน,เก็บไว้ในออบเจกต์ หรือ</a:t>
            </a:r>
            <a:r>
              <a:rPr lang="th-TH" sz="2400" dirty="0" smtClean="0"/>
              <a:t>อาร์เรย์ได้ </a:t>
            </a:r>
            <a:r>
              <a:rPr lang="th-TH" sz="2400" dirty="0"/>
              <a:t>เพียงแค่เรากำหนดตัวแปรให้กับ</a:t>
            </a:r>
            <a:r>
              <a:rPr lang="th-TH" sz="2400" dirty="0" smtClean="0"/>
              <a:t>มัน</a:t>
            </a:r>
          </a:p>
          <a:p>
            <a:pPr>
              <a:lnSpc>
                <a:spcPct val="150000"/>
              </a:lnSpc>
            </a:pPr>
            <a:r>
              <a:rPr lang="th-TH" sz="2400" dirty="0"/>
              <a:t>ตัวอย่างการเก็บ </a:t>
            </a:r>
            <a:r>
              <a:rPr lang="en-US" sz="2400" dirty="0"/>
              <a:t>JSX element </a:t>
            </a:r>
            <a:r>
              <a:rPr lang="th-TH" sz="2400" dirty="0"/>
              <a:t>ไว้ในตัวแปร</a:t>
            </a:r>
            <a:endParaRPr lang="en-US" sz="2400" dirty="0"/>
          </a:p>
        </p:txBody>
      </p:sp>
      <p:sp>
        <p:nvSpPr>
          <p:cNvPr id="4" name="Slide Number Placeholder 3"/>
          <p:cNvSpPr>
            <a:spLocks noGrp="1"/>
          </p:cNvSpPr>
          <p:nvPr>
            <p:ph type="sldNum" sz="quarter" idx="12"/>
          </p:nvPr>
        </p:nvSpPr>
        <p:spPr/>
        <p:txBody>
          <a:bodyPr/>
          <a:lstStyle/>
          <a:p>
            <a:fld id="{0FF54DE5-C571-48E8-A5BC-B369434E2F44}" type="slidenum">
              <a:rPr lang="en-US" smtClean="0"/>
              <a:t>21</a:t>
            </a:fld>
            <a:endParaRPr lang="en-US"/>
          </a:p>
        </p:txBody>
      </p:sp>
      <p:pic>
        <p:nvPicPr>
          <p:cNvPr id="5" name="Picture 4"/>
          <p:cNvPicPr>
            <a:picLocks noChangeAspect="1"/>
          </p:cNvPicPr>
          <p:nvPr/>
        </p:nvPicPr>
        <p:blipFill>
          <a:blip r:embed="rId2"/>
          <a:stretch>
            <a:fillRect/>
          </a:stretch>
        </p:blipFill>
        <p:spPr>
          <a:xfrm>
            <a:off x="1306586" y="4288244"/>
            <a:ext cx="6599997" cy="740956"/>
          </a:xfrm>
          <a:prstGeom prst="rect">
            <a:avLst/>
          </a:prstGeom>
        </p:spPr>
      </p:pic>
    </p:spTree>
    <p:extLst>
      <p:ext uri="{BB962C8B-B14F-4D97-AF65-F5344CB8AC3E}">
        <p14:creationId xmlns:p14="http://schemas.microsoft.com/office/powerpoint/2010/main" val="2275195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JSX Elements</a:t>
            </a:r>
          </a:p>
        </p:txBody>
      </p:sp>
      <p:sp>
        <p:nvSpPr>
          <p:cNvPr id="3" name="Content Placeholder 2"/>
          <p:cNvSpPr>
            <a:spLocks noGrp="1"/>
          </p:cNvSpPr>
          <p:nvPr>
            <p:ph idx="1"/>
          </p:nvPr>
        </p:nvSpPr>
        <p:spPr/>
        <p:txBody>
          <a:bodyPr>
            <a:normAutofit/>
          </a:bodyPr>
          <a:lstStyle/>
          <a:p>
            <a:r>
              <a:rPr lang="th-TH" sz="2400" dirty="0"/>
              <a:t>ตัวอย่างการเก็บ </a:t>
            </a:r>
            <a:r>
              <a:rPr lang="en-US" sz="2400" dirty="0"/>
              <a:t>JSX elements </a:t>
            </a:r>
            <a:r>
              <a:rPr lang="th-TH" sz="2400" dirty="0"/>
              <a:t>ไว้ในออบเจกต์</a:t>
            </a:r>
            <a:endParaRPr lang="en-US" sz="2400" dirty="0"/>
          </a:p>
        </p:txBody>
      </p:sp>
      <p:sp>
        <p:nvSpPr>
          <p:cNvPr id="4" name="Slide Number Placeholder 3"/>
          <p:cNvSpPr>
            <a:spLocks noGrp="1"/>
          </p:cNvSpPr>
          <p:nvPr>
            <p:ph type="sldNum" sz="quarter" idx="12"/>
          </p:nvPr>
        </p:nvSpPr>
        <p:spPr/>
        <p:txBody>
          <a:bodyPr/>
          <a:lstStyle/>
          <a:p>
            <a:fld id="{0FF54DE5-C571-48E8-A5BC-B369434E2F44}" type="slidenum">
              <a:rPr lang="en-US" smtClean="0"/>
              <a:t>22</a:t>
            </a:fld>
            <a:endParaRPr lang="en-US"/>
          </a:p>
        </p:txBody>
      </p:sp>
      <p:pic>
        <p:nvPicPr>
          <p:cNvPr id="5" name="Picture 4"/>
          <p:cNvPicPr>
            <a:picLocks noChangeAspect="1"/>
          </p:cNvPicPr>
          <p:nvPr/>
        </p:nvPicPr>
        <p:blipFill>
          <a:blip r:embed="rId2"/>
          <a:stretch>
            <a:fillRect/>
          </a:stretch>
        </p:blipFill>
        <p:spPr>
          <a:xfrm>
            <a:off x="1350556" y="2206477"/>
            <a:ext cx="5666931" cy="1841155"/>
          </a:xfrm>
          <a:prstGeom prst="rect">
            <a:avLst/>
          </a:prstGeom>
        </p:spPr>
      </p:pic>
    </p:spTree>
    <p:extLst>
      <p:ext uri="{BB962C8B-B14F-4D97-AF65-F5344CB8AC3E}">
        <p14:creationId xmlns:p14="http://schemas.microsoft.com/office/powerpoint/2010/main" val="2789034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In JSX</a:t>
            </a:r>
          </a:p>
        </p:txBody>
      </p:sp>
      <p:sp>
        <p:nvSpPr>
          <p:cNvPr id="3" name="Content Placeholder 2"/>
          <p:cNvSpPr>
            <a:spLocks noGrp="1"/>
          </p:cNvSpPr>
          <p:nvPr>
            <p:ph idx="1"/>
          </p:nvPr>
        </p:nvSpPr>
        <p:spPr/>
        <p:txBody>
          <a:bodyPr>
            <a:normAutofit/>
          </a:bodyPr>
          <a:lstStyle/>
          <a:p>
            <a:pPr>
              <a:lnSpc>
                <a:spcPct val="150000"/>
              </a:lnSpc>
            </a:pPr>
            <a:r>
              <a:rPr lang="th-TH" sz="2400" dirty="0"/>
              <a:t>ใน </a:t>
            </a:r>
            <a:r>
              <a:rPr lang="en-US" sz="2400" dirty="0"/>
              <a:t>JSX </a:t>
            </a:r>
            <a:r>
              <a:rPr lang="th-TH" sz="2400" dirty="0"/>
              <a:t>เองสามารถมี </a:t>
            </a:r>
            <a:r>
              <a:rPr lang="en-US" sz="2400" dirty="0"/>
              <a:t>Attribute </a:t>
            </a:r>
            <a:r>
              <a:rPr lang="th-TH" sz="2400" dirty="0"/>
              <a:t>ได้เหมือนกับ </a:t>
            </a:r>
            <a:r>
              <a:rPr lang="en-US" sz="2400" dirty="0"/>
              <a:t>HTML </a:t>
            </a:r>
            <a:r>
              <a:rPr lang="th-TH" sz="2400" dirty="0"/>
              <a:t>อีกทั้งยังมีความคล้ายคลึงกันมาก โดยการประกาศ </a:t>
            </a:r>
            <a:r>
              <a:rPr lang="en-US" sz="2400" dirty="0"/>
              <a:t>Attribute </a:t>
            </a:r>
            <a:r>
              <a:rPr lang="th-TH" sz="2400" dirty="0"/>
              <a:t>สามารถทำได้</a:t>
            </a:r>
            <a:r>
              <a:rPr lang="th-TH" sz="2400" dirty="0" smtClean="0"/>
              <a:t>ดังนี้</a:t>
            </a:r>
          </a:p>
          <a:p>
            <a:pPr>
              <a:lnSpc>
                <a:spcPct val="150000"/>
              </a:lnSpc>
            </a:pPr>
            <a:endParaRPr lang="th-TH" sz="2400" dirty="0"/>
          </a:p>
          <a:p>
            <a:pPr>
              <a:lnSpc>
                <a:spcPct val="150000"/>
              </a:lnSpc>
            </a:pPr>
            <a:r>
              <a:rPr lang="th-TH" dirty="0"/>
              <a:t>ตัวอย่างการใช้งาน </a:t>
            </a:r>
            <a:r>
              <a:rPr lang="en-US" dirty="0"/>
              <a:t>JSX elements </a:t>
            </a:r>
            <a:r>
              <a:rPr lang="th-TH" dirty="0"/>
              <a:t>ร่วมกับ </a:t>
            </a:r>
            <a:r>
              <a:rPr lang="en-US" dirty="0" smtClean="0"/>
              <a:t>Attributes</a:t>
            </a:r>
            <a:endParaRPr lang="th-TH" dirty="0" smtClean="0"/>
          </a:p>
          <a:p>
            <a:pPr>
              <a:lnSpc>
                <a:spcPct val="150000"/>
              </a:lnSpc>
            </a:pPr>
            <a:endParaRPr lang="th-TH" sz="2400" dirty="0" smtClean="0"/>
          </a:p>
          <a:p>
            <a:pPr>
              <a:lnSpc>
                <a:spcPct val="150000"/>
              </a:lnSpc>
            </a:pPr>
            <a:r>
              <a:rPr lang="th-TH" dirty="0"/>
              <a:t>ในหนึ่ง </a:t>
            </a:r>
            <a:r>
              <a:rPr lang="en-US" dirty="0"/>
              <a:t>Element </a:t>
            </a:r>
            <a:r>
              <a:rPr lang="th-TH" dirty="0"/>
              <a:t>สามารถมีได้หลาย </a:t>
            </a:r>
            <a:r>
              <a:rPr lang="en-US" dirty="0"/>
              <a:t>Attributes </a:t>
            </a:r>
            <a:r>
              <a:rPr lang="th-TH" dirty="0"/>
              <a:t>เหมือนกันกับ </a:t>
            </a:r>
            <a:r>
              <a:rPr lang="en-US" dirty="0" smtClean="0"/>
              <a:t>HTML</a:t>
            </a:r>
            <a:endParaRPr lang="th-TH" sz="2400" dirty="0"/>
          </a:p>
        </p:txBody>
      </p:sp>
      <p:sp>
        <p:nvSpPr>
          <p:cNvPr id="4" name="Slide Number Placeholder 3"/>
          <p:cNvSpPr>
            <a:spLocks noGrp="1"/>
          </p:cNvSpPr>
          <p:nvPr>
            <p:ph type="sldNum" sz="quarter" idx="12"/>
          </p:nvPr>
        </p:nvSpPr>
        <p:spPr/>
        <p:txBody>
          <a:bodyPr/>
          <a:lstStyle/>
          <a:p>
            <a:fld id="{0FF54DE5-C571-48E8-A5BC-B369434E2F44}" type="slidenum">
              <a:rPr lang="en-US" smtClean="0"/>
              <a:t>23</a:t>
            </a:fld>
            <a:endParaRPr lang="en-US"/>
          </a:p>
        </p:txBody>
      </p:sp>
      <p:pic>
        <p:nvPicPr>
          <p:cNvPr id="5" name="Picture 4"/>
          <p:cNvPicPr>
            <a:picLocks noChangeAspect="1"/>
          </p:cNvPicPr>
          <p:nvPr/>
        </p:nvPicPr>
        <p:blipFill>
          <a:blip r:embed="rId2"/>
          <a:stretch>
            <a:fillRect/>
          </a:stretch>
        </p:blipFill>
        <p:spPr>
          <a:xfrm>
            <a:off x="1329290" y="2790160"/>
            <a:ext cx="5794524" cy="684585"/>
          </a:xfrm>
          <a:prstGeom prst="rect">
            <a:avLst/>
          </a:prstGeom>
        </p:spPr>
      </p:pic>
      <p:pic>
        <p:nvPicPr>
          <p:cNvPr id="6" name="Picture 5"/>
          <p:cNvPicPr>
            <a:picLocks noChangeAspect="1"/>
          </p:cNvPicPr>
          <p:nvPr/>
        </p:nvPicPr>
        <p:blipFill>
          <a:blip r:embed="rId3"/>
          <a:stretch>
            <a:fillRect/>
          </a:stretch>
        </p:blipFill>
        <p:spPr>
          <a:xfrm>
            <a:off x="1329290" y="4337074"/>
            <a:ext cx="7526436" cy="440685"/>
          </a:xfrm>
          <a:prstGeom prst="rect">
            <a:avLst/>
          </a:prstGeom>
        </p:spPr>
      </p:pic>
      <p:pic>
        <p:nvPicPr>
          <p:cNvPr id="7" name="Picture 6"/>
          <p:cNvPicPr>
            <a:picLocks noChangeAspect="1"/>
          </p:cNvPicPr>
          <p:nvPr/>
        </p:nvPicPr>
        <p:blipFill>
          <a:blip r:embed="rId4"/>
          <a:stretch>
            <a:fillRect/>
          </a:stretch>
        </p:blipFill>
        <p:spPr>
          <a:xfrm>
            <a:off x="1329290" y="5885826"/>
            <a:ext cx="7782113" cy="631931"/>
          </a:xfrm>
          <a:prstGeom prst="rect">
            <a:avLst/>
          </a:prstGeom>
        </p:spPr>
      </p:pic>
    </p:spTree>
    <p:extLst>
      <p:ext uri="{BB962C8B-B14F-4D97-AF65-F5344CB8AC3E}">
        <p14:creationId xmlns:p14="http://schemas.microsoft.com/office/powerpoint/2010/main" val="198527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a:t>แบบฝึกหัด</a:t>
            </a:r>
            <a:endParaRPr lang="en-US" dirty="0"/>
          </a:p>
        </p:txBody>
      </p:sp>
      <p:sp>
        <p:nvSpPr>
          <p:cNvPr id="3" name="Content Placeholder 2"/>
          <p:cNvSpPr>
            <a:spLocks noGrp="1"/>
          </p:cNvSpPr>
          <p:nvPr>
            <p:ph idx="1"/>
          </p:nvPr>
        </p:nvSpPr>
        <p:spPr/>
        <p:txBody>
          <a:bodyPr>
            <a:normAutofit/>
          </a:bodyPr>
          <a:lstStyle/>
          <a:p>
            <a:pPr marL="457200" indent="-457200">
              <a:lnSpc>
                <a:spcPct val="150000"/>
              </a:lnSpc>
              <a:buFont typeface="+mj-lt"/>
              <a:buAutoNum type="arabicPeriod"/>
            </a:pPr>
            <a:r>
              <a:rPr lang="th-TH" sz="2400" dirty="0" smtClean="0"/>
              <a:t>ประกาศ</a:t>
            </a:r>
            <a:r>
              <a:rPr lang="th-TH" sz="2400" dirty="0"/>
              <a:t>ค่าคงที่ (</a:t>
            </a:r>
            <a:r>
              <a:rPr lang="en-US" sz="2400" dirty="0" err="1"/>
              <a:t>const</a:t>
            </a:r>
            <a:r>
              <a:rPr lang="en-US" sz="2400" dirty="0"/>
              <a:t>) </a:t>
            </a:r>
            <a:r>
              <a:rPr lang="th-TH" sz="2400" dirty="0"/>
              <a:t>ชื่อ </a:t>
            </a:r>
            <a:r>
              <a:rPr lang="en-US" sz="2400" dirty="0"/>
              <a:t>p1 </a:t>
            </a:r>
            <a:r>
              <a:rPr lang="th-TH" sz="2400" dirty="0"/>
              <a:t>ขึ้นมาสำหรับเก็บ </a:t>
            </a:r>
            <a:r>
              <a:rPr lang="en-US" sz="2400" dirty="0"/>
              <a:t>JSX element &lt;p&gt;&lt;/p&gt; </a:t>
            </a:r>
            <a:r>
              <a:rPr lang="th-TH" sz="2400" dirty="0"/>
              <a:t>และมีข้อความข้างในคือ </a:t>
            </a:r>
            <a:r>
              <a:rPr lang="en-US" sz="2400" dirty="0"/>
              <a:t>foo </a:t>
            </a:r>
            <a:endParaRPr lang="th-TH" sz="2400" dirty="0"/>
          </a:p>
          <a:p>
            <a:pPr marL="457200" indent="-457200">
              <a:lnSpc>
                <a:spcPct val="150000"/>
              </a:lnSpc>
              <a:buFont typeface="+mj-lt"/>
              <a:buAutoNum type="arabicPeriod"/>
            </a:pPr>
            <a:r>
              <a:rPr lang="th-TH" sz="2400" dirty="0" smtClean="0"/>
              <a:t>ใน</a:t>
            </a:r>
            <a:r>
              <a:rPr lang="th-TH" sz="2400" dirty="0"/>
              <a:t>บรรทัดต่อมา</a:t>
            </a:r>
            <a:r>
              <a:rPr lang="th-TH" sz="2400" dirty="0" smtClean="0"/>
              <a:t>ให้ประกาศ</a:t>
            </a:r>
            <a:r>
              <a:rPr lang="th-TH" sz="2400" dirty="0"/>
              <a:t>ค่าคงที่เช่นเดิม แต่เปลี่ยนชื่อเป็น </a:t>
            </a:r>
            <a:r>
              <a:rPr lang="en-US" sz="2400" dirty="0"/>
              <a:t>p2 </a:t>
            </a:r>
            <a:r>
              <a:rPr lang="th-TH" sz="2400" dirty="0"/>
              <a:t>และมีข้อความข้างในเป็น </a:t>
            </a:r>
            <a:r>
              <a:rPr lang="en-US" sz="2400" dirty="0" smtClean="0"/>
              <a:t>bar</a:t>
            </a:r>
            <a:endParaRPr lang="th-TH" sz="2400" dirty="0"/>
          </a:p>
          <a:p>
            <a:pPr marL="457200" indent="-457200">
              <a:lnSpc>
                <a:spcPct val="150000"/>
              </a:lnSpc>
              <a:buFont typeface="+mj-lt"/>
              <a:buAutoNum type="arabicPeriod"/>
            </a:pPr>
            <a:r>
              <a:rPr lang="th-TH" sz="2400" dirty="0" smtClean="0"/>
              <a:t>และเพิ่ม </a:t>
            </a:r>
            <a:r>
              <a:rPr lang="en-US" sz="2400" dirty="0"/>
              <a:t>Attributes id </a:t>
            </a:r>
            <a:r>
              <a:rPr lang="th-TH" sz="2400" dirty="0"/>
              <a:t>ขึ้นมาโดยกำหนดให้ </a:t>
            </a:r>
            <a:r>
              <a:rPr lang="en-US" sz="2400" dirty="0"/>
              <a:t>p1 </a:t>
            </a:r>
            <a:r>
              <a:rPr lang="th-TH" sz="2400" dirty="0"/>
              <a:t>มี </a:t>
            </a:r>
            <a:r>
              <a:rPr lang="en-US" sz="2400" dirty="0"/>
              <a:t>id=”</a:t>
            </a:r>
            <a:r>
              <a:rPr lang="en-US" sz="2400" dirty="0" err="1"/>
              <a:t>learge</a:t>
            </a:r>
            <a:r>
              <a:rPr lang="en-US" sz="2400" dirty="0"/>
              <a:t>” </a:t>
            </a:r>
            <a:r>
              <a:rPr lang="th-TH" sz="2400" dirty="0"/>
              <a:t>และ </a:t>
            </a:r>
            <a:r>
              <a:rPr lang="en-US" sz="2400" dirty="0"/>
              <a:t>p2 </a:t>
            </a:r>
            <a:r>
              <a:rPr lang="th-TH" sz="2400" dirty="0"/>
              <a:t>มี </a:t>
            </a:r>
            <a:r>
              <a:rPr lang="en-US" sz="2400" dirty="0"/>
              <a:t>id=”small </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fld id="{0FF54DE5-C571-48E8-A5BC-B369434E2F44}" type="slidenum">
              <a:rPr lang="en-US" smtClean="0"/>
              <a:t>24</a:t>
            </a:fld>
            <a:endParaRPr lang="en-US"/>
          </a:p>
        </p:txBody>
      </p:sp>
    </p:spTree>
    <p:extLst>
      <p:ext uri="{BB962C8B-B14F-4D97-AF65-F5344CB8AC3E}">
        <p14:creationId xmlns:p14="http://schemas.microsoft.com/office/powerpoint/2010/main" val="216923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JSX</a:t>
            </a:r>
          </a:p>
        </p:txBody>
      </p:sp>
      <p:sp>
        <p:nvSpPr>
          <p:cNvPr id="3" name="Content Placeholder 2"/>
          <p:cNvSpPr>
            <a:spLocks noGrp="1"/>
          </p:cNvSpPr>
          <p:nvPr>
            <p:ph idx="1"/>
          </p:nvPr>
        </p:nvSpPr>
        <p:spPr/>
        <p:txBody>
          <a:bodyPr>
            <a:normAutofit/>
          </a:bodyPr>
          <a:lstStyle/>
          <a:p>
            <a:r>
              <a:rPr lang="th-TH" sz="2400" dirty="0"/>
              <a:t>เราสามารถเขียน </a:t>
            </a:r>
            <a:r>
              <a:rPr lang="en-US" sz="2400" dirty="0"/>
              <a:t>JSX element </a:t>
            </a:r>
            <a:r>
              <a:rPr lang="th-TH" sz="2400" dirty="0"/>
              <a:t>ซ้อนๆกันได้เหมือนใน </a:t>
            </a:r>
            <a:r>
              <a:rPr lang="en-US" sz="2400" dirty="0"/>
              <a:t>HTML </a:t>
            </a:r>
            <a:r>
              <a:rPr lang="th-TH" sz="2400" dirty="0"/>
              <a:t>ดังตัวอย่าง</a:t>
            </a:r>
            <a:r>
              <a:rPr lang="th-TH" sz="2400" dirty="0" smtClean="0"/>
              <a:t>ต่อไปนี้</a:t>
            </a:r>
          </a:p>
          <a:p>
            <a:endParaRPr lang="th-TH" sz="2400" dirty="0"/>
          </a:p>
          <a:p>
            <a:endParaRPr lang="th-TH" sz="2400" dirty="0" smtClean="0"/>
          </a:p>
          <a:p>
            <a:r>
              <a:rPr lang="th-TH" sz="2400" dirty="0"/>
              <a:t>ซึ่งถ้า </a:t>
            </a:r>
            <a:r>
              <a:rPr lang="en-US" sz="2400" dirty="0"/>
              <a:t>JSX expression </a:t>
            </a:r>
            <a:r>
              <a:rPr lang="th-TH" sz="2400" dirty="0"/>
              <a:t>มีมากกว่าหนึ่งบรรทัด จำเป็นต้องใส่วงเล็บ () ครอบไว้</a:t>
            </a:r>
            <a:r>
              <a:rPr lang="th-TH" sz="2400" dirty="0" smtClean="0"/>
              <a:t>ด้วย ดังตัวอย่าง</a:t>
            </a:r>
            <a:endParaRPr lang="en-US" sz="2400" dirty="0"/>
          </a:p>
        </p:txBody>
      </p:sp>
      <p:sp>
        <p:nvSpPr>
          <p:cNvPr id="4" name="Slide Number Placeholder 3"/>
          <p:cNvSpPr>
            <a:spLocks noGrp="1"/>
          </p:cNvSpPr>
          <p:nvPr>
            <p:ph type="sldNum" sz="quarter" idx="12"/>
          </p:nvPr>
        </p:nvSpPr>
        <p:spPr/>
        <p:txBody>
          <a:bodyPr/>
          <a:lstStyle/>
          <a:p>
            <a:fld id="{0FF54DE5-C571-48E8-A5BC-B369434E2F44}" type="slidenum">
              <a:rPr lang="en-US" smtClean="0"/>
              <a:t>25</a:t>
            </a:fld>
            <a:endParaRPr lang="en-US"/>
          </a:p>
        </p:txBody>
      </p:sp>
      <p:pic>
        <p:nvPicPr>
          <p:cNvPr id="5" name="Picture 4"/>
          <p:cNvPicPr>
            <a:picLocks noChangeAspect="1"/>
          </p:cNvPicPr>
          <p:nvPr/>
        </p:nvPicPr>
        <p:blipFill>
          <a:blip r:embed="rId2"/>
          <a:stretch>
            <a:fillRect/>
          </a:stretch>
        </p:blipFill>
        <p:spPr>
          <a:xfrm>
            <a:off x="1369052" y="2126622"/>
            <a:ext cx="4882643" cy="893025"/>
          </a:xfrm>
          <a:prstGeom prst="rect">
            <a:avLst/>
          </a:prstGeom>
        </p:spPr>
      </p:pic>
      <p:pic>
        <p:nvPicPr>
          <p:cNvPr id="6" name="Picture 5"/>
          <p:cNvPicPr>
            <a:picLocks noChangeAspect="1"/>
          </p:cNvPicPr>
          <p:nvPr/>
        </p:nvPicPr>
        <p:blipFill>
          <a:blip r:embed="rId3"/>
          <a:stretch>
            <a:fillRect/>
          </a:stretch>
        </p:blipFill>
        <p:spPr>
          <a:xfrm>
            <a:off x="1369052" y="3799367"/>
            <a:ext cx="4969325" cy="1176669"/>
          </a:xfrm>
          <a:prstGeom prst="rect">
            <a:avLst/>
          </a:prstGeom>
        </p:spPr>
      </p:pic>
    </p:spTree>
    <p:extLst>
      <p:ext uri="{BB962C8B-B14F-4D97-AF65-F5344CB8AC3E}">
        <p14:creationId xmlns:p14="http://schemas.microsoft.com/office/powerpoint/2010/main" val="2069932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a:t>แบบฝึกหัด</a:t>
            </a:r>
            <a:endParaRPr lang="en-US" dirty="0"/>
          </a:p>
        </p:txBody>
      </p:sp>
      <p:sp>
        <p:nvSpPr>
          <p:cNvPr id="3" name="Content Placeholder 2"/>
          <p:cNvSpPr>
            <a:spLocks noGrp="1"/>
          </p:cNvSpPr>
          <p:nvPr>
            <p:ph idx="1"/>
          </p:nvPr>
        </p:nvSpPr>
        <p:spPr/>
        <p:txBody>
          <a:bodyPr>
            <a:normAutofit/>
          </a:bodyPr>
          <a:lstStyle/>
          <a:p>
            <a:pPr marL="457200" indent="-457200">
              <a:lnSpc>
                <a:spcPct val="150000"/>
              </a:lnSpc>
              <a:buFont typeface="+mj-lt"/>
              <a:buAutoNum type="arabicPeriod"/>
            </a:pPr>
            <a:r>
              <a:rPr lang="th-TH" sz="2400" dirty="0" smtClean="0"/>
              <a:t>ให้ประกาศ</a:t>
            </a:r>
            <a:r>
              <a:rPr lang="th-TH" sz="2400" dirty="0"/>
              <a:t>ตัวแปร </a:t>
            </a:r>
            <a:r>
              <a:rPr lang="en-US" sz="2400" dirty="0" err="1"/>
              <a:t>myDiv</a:t>
            </a:r>
            <a:r>
              <a:rPr lang="en-US" sz="2400" dirty="0"/>
              <a:t> </a:t>
            </a:r>
            <a:r>
              <a:rPr lang="th-TH" sz="2400" dirty="0"/>
              <a:t>ขึ้นมาและกำหนดให้ตัวแปรเก็บค่า </a:t>
            </a:r>
            <a:r>
              <a:rPr lang="en-US" sz="2400" dirty="0"/>
              <a:t>JSX element &lt;div&gt;&lt;/div&gt; </a:t>
            </a:r>
            <a:r>
              <a:rPr lang="th-TH" sz="2400" dirty="0"/>
              <a:t>ไว้</a:t>
            </a:r>
          </a:p>
          <a:p>
            <a:pPr marL="457200" indent="-457200">
              <a:lnSpc>
                <a:spcPct val="150000"/>
              </a:lnSpc>
              <a:buFont typeface="+mj-lt"/>
              <a:buAutoNum type="arabicPeriod"/>
            </a:pPr>
            <a:r>
              <a:rPr lang="th-TH" sz="2400" dirty="0"/>
              <a:t>โดยใน </a:t>
            </a:r>
            <a:r>
              <a:rPr lang="en-US" sz="2400" dirty="0"/>
              <a:t>tag &lt;div&gt; </a:t>
            </a:r>
            <a:r>
              <a:rPr lang="th-TH" sz="2400" dirty="0"/>
              <a:t>มี </a:t>
            </a:r>
            <a:r>
              <a:rPr lang="en-US" sz="2400" dirty="0"/>
              <a:t>tag &lt;h1&gt;&lt;/h1&gt; </a:t>
            </a:r>
            <a:r>
              <a:rPr lang="th-TH" sz="2400" dirty="0"/>
              <a:t>ซ้อนอยู่ข้างใน และให้ </a:t>
            </a:r>
            <a:r>
              <a:rPr lang="en-US" sz="2400" dirty="0"/>
              <a:t>tag &lt;h1&gt; </a:t>
            </a:r>
            <a:r>
              <a:rPr lang="th-TH" sz="2400" dirty="0"/>
              <a:t>มีข้อความ </a:t>
            </a:r>
            <a:r>
              <a:rPr lang="en-US" sz="2400" dirty="0"/>
              <a:t>Hello </a:t>
            </a:r>
            <a:r>
              <a:rPr lang="en-US" sz="2400" dirty="0" smtClean="0"/>
              <a:t>world</a:t>
            </a:r>
            <a:endParaRPr lang="en-US" sz="2400" dirty="0"/>
          </a:p>
        </p:txBody>
      </p:sp>
      <p:sp>
        <p:nvSpPr>
          <p:cNvPr id="4" name="Slide Number Placeholder 3"/>
          <p:cNvSpPr>
            <a:spLocks noGrp="1"/>
          </p:cNvSpPr>
          <p:nvPr>
            <p:ph type="sldNum" sz="quarter" idx="12"/>
          </p:nvPr>
        </p:nvSpPr>
        <p:spPr/>
        <p:txBody>
          <a:bodyPr/>
          <a:lstStyle/>
          <a:p>
            <a:fld id="{0FF54DE5-C571-48E8-A5BC-B369434E2F44}" type="slidenum">
              <a:rPr lang="en-US" smtClean="0"/>
              <a:t>26</a:t>
            </a:fld>
            <a:endParaRPr lang="en-US"/>
          </a:p>
        </p:txBody>
      </p:sp>
      <p:pic>
        <p:nvPicPr>
          <p:cNvPr id="5" name="Picture 4"/>
          <p:cNvPicPr>
            <a:picLocks noChangeAspect="1"/>
          </p:cNvPicPr>
          <p:nvPr/>
        </p:nvPicPr>
        <p:blipFill>
          <a:blip r:embed="rId2"/>
          <a:stretch>
            <a:fillRect/>
          </a:stretch>
        </p:blipFill>
        <p:spPr>
          <a:xfrm>
            <a:off x="1593998" y="3886200"/>
            <a:ext cx="4093078" cy="1192840"/>
          </a:xfrm>
          <a:prstGeom prst="rect">
            <a:avLst/>
          </a:prstGeom>
        </p:spPr>
      </p:pic>
    </p:spTree>
    <p:extLst>
      <p:ext uri="{BB962C8B-B14F-4D97-AF65-F5344CB8AC3E}">
        <p14:creationId xmlns:p14="http://schemas.microsoft.com/office/powerpoint/2010/main" val="641448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JSX Outer Elements</a:t>
            </a:r>
          </a:p>
        </p:txBody>
      </p:sp>
      <p:sp>
        <p:nvSpPr>
          <p:cNvPr id="3" name="Content Placeholder 2"/>
          <p:cNvSpPr>
            <a:spLocks noGrp="1"/>
          </p:cNvSpPr>
          <p:nvPr>
            <p:ph idx="1"/>
          </p:nvPr>
        </p:nvSpPr>
        <p:spPr/>
        <p:txBody>
          <a:bodyPr>
            <a:normAutofit/>
          </a:bodyPr>
          <a:lstStyle/>
          <a:p>
            <a:r>
              <a:rPr lang="th-TH" sz="2400" dirty="0"/>
              <a:t>ในรูปแบบการเขียน </a:t>
            </a:r>
            <a:r>
              <a:rPr lang="en-US" sz="2400" dirty="0"/>
              <a:t>JSX </a:t>
            </a:r>
            <a:r>
              <a:rPr lang="th-TH" sz="2400" dirty="0"/>
              <a:t>นั้นมีอีก</a:t>
            </a:r>
            <a:r>
              <a:rPr lang="th-TH" sz="2400" dirty="0" smtClean="0"/>
              <a:t>กฏนึงที่ยัง</a:t>
            </a:r>
            <a:r>
              <a:rPr lang="th-TH" sz="2400" dirty="0"/>
              <a:t>ไม่ได้พูดถึง ให้ลองสังเกตุความแตกต่างของโค้ดทั้งสองอัน</a:t>
            </a:r>
            <a:r>
              <a:rPr lang="th-TH" sz="2400" dirty="0" smtClean="0"/>
              <a:t>นี้</a:t>
            </a:r>
          </a:p>
          <a:p>
            <a:r>
              <a:rPr lang="th-TH" sz="2400" dirty="0"/>
              <a:t>ตัวอย่างโค้ดที่สามารถทำงาน</a:t>
            </a:r>
            <a:r>
              <a:rPr lang="th-TH" sz="2400" dirty="0" smtClean="0"/>
              <a:t>ได้</a:t>
            </a:r>
          </a:p>
          <a:p>
            <a:endParaRPr lang="th-TH" sz="2400" dirty="0"/>
          </a:p>
          <a:p>
            <a:endParaRPr lang="th-TH" sz="2400" dirty="0" smtClean="0"/>
          </a:p>
          <a:p>
            <a:endParaRPr lang="th-TH" sz="2400" dirty="0"/>
          </a:p>
          <a:p>
            <a:r>
              <a:rPr lang="th-TH" sz="2400" dirty="0"/>
              <a:t>ตัวอย่างโค้ดที่ไม่สามารถทำงานได้</a:t>
            </a:r>
            <a:endParaRPr lang="en-US" sz="2400" dirty="0"/>
          </a:p>
        </p:txBody>
      </p:sp>
      <p:sp>
        <p:nvSpPr>
          <p:cNvPr id="4" name="Slide Number Placeholder 3"/>
          <p:cNvSpPr>
            <a:spLocks noGrp="1"/>
          </p:cNvSpPr>
          <p:nvPr>
            <p:ph type="sldNum" sz="quarter" idx="12"/>
          </p:nvPr>
        </p:nvSpPr>
        <p:spPr/>
        <p:txBody>
          <a:bodyPr/>
          <a:lstStyle/>
          <a:p>
            <a:fld id="{0FF54DE5-C571-48E8-A5BC-B369434E2F44}" type="slidenum">
              <a:rPr lang="en-US" smtClean="0"/>
              <a:t>27</a:t>
            </a:fld>
            <a:endParaRPr lang="en-US"/>
          </a:p>
        </p:txBody>
      </p:sp>
      <p:pic>
        <p:nvPicPr>
          <p:cNvPr id="5" name="Picture 4"/>
          <p:cNvPicPr>
            <a:picLocks noChangeAspect="1"/>
          </p:cNvPicPr>
          <p:nvPr/>
        </p:nvPicPr>
        <p:blipFill>
          <a:blip r:embed="rId2"/>
          <a:stretch>
            <a:fillRect/>
          </a:stretch>
        </p:blipFill>
        <p:spPr>
          <a:xfrm>
            <a:off x="1299387" y="2773530"/>
            <a:ext cx="4000500" cy="1209675"/>
          </a:xfrm>
          <a:prstGeom prst="rect">
            <a:avLst/>
          </a:prstGeom>
        </p:spPr>
      </p:pic>
      <p:pic>
        <p:nvPicPr>
          <p:cNvPr id="6" name="Picture 5"/>
          <p:cNvPicPr>
            <a:picLocks noChangeAspect="1"/>
          </p:cNvPicPr>
          <p:nvPr/>
        </p:nvPicPr>
        <p:blipFill>
          <a:blip r:embed="rId3"/>
          <a:stretch>
            <a:fillRect/>
          </a:stretch>
        </p:blipFill>
        <p:spPr>
          <a:xfrm>
            <a:off x="1307305" y="4829139"/>
            <a:ext cx="3984664" cy="972879"/>
          </a:xfrm>
          <a:prstGeom prst="rect">
            <a:avLst/>
          </a:prstGeom>
        </p:spPr>
      </p:pic>
      <p:sp>
        <p:nvSpPr>
          <p:cNvPr id="7" name="Rectangle 6"/>
          <p:cNvSpPr/>
          <p:nvPr/>
        </p:nvSpPr>
        <p:spPr>
          <a:xfrm>
            <a:off x="6102423" y="2696693"/>
            <a:ext cx="4182140" cy="1938992"/>
          </a:xfrm>
          <a:prstGeom prst="rect">
            <a:avLst/>
          </a:prstGeom>
        </p:spPr>
        <p:txBody>
          <a:bodyPr wrap="square">
            <a:spAutoFit/>
          </a:bodyPr>
          <a:lstStyle/>
          <a:p>
            <a:pPr marL="342900" indent="-342900">
              <a:buFont typeface="Arial" panose="020B0604020202020204" pitchFamily="34" charset="0"/>
              <a:buChar char="•"/>
            </a:pPr>
            <a:r>
              <a:rPr lang="th-TH" sz="2000" dirty="0"/>
              <a:t>ถ้าสังเกตุดีๆจะเห็นว่าโค้ดข้างล่างนี้ไม่มี </a:t>
            </a:r>
            <a:r>
              <a:rPr lang="en-US" sz="2000" dirty="0"/>
              <a:t>tag&lt;div&gt;&lt;/div&gt; </a:t>
            </a:r>
            <a:r>
              <a:rPr lang="th-TH" sz="2000" dirty="0"/>
              <a:t>ครอบอยู่ เหตุที่ต้องมีเพราะว่า </a:t>
            </a:r>
            <a:r>
              <a:rPr lang="en-US" sz="2000" dirty="0"/>
              <a:t>JSX </a:t>
            </a:r>
            <a:r>
              <a:rPr lang="th-TH" sz="2000" dirty="0"/>
              <a:t>นั้นยอมให้มี </a:t>
            </a:r>
            <a:r>
              <a:rPr lang="en-US" sz="2000" dirty="0"/>
              <a:t>root element </a:t>
            </a:r>
            <a:r>
              <a:rPr lang="th-TH" sz="2000" dirty="0"/>
              <a:t>ได้เพียงอันเดียวเท่านั้น ถ้ามี </a:t>
            </a:r>
            <a:r>
              <a:rPr lang="en-US" sz="2000" dirty="0"/>
              <a:t>elements </a:t>
            </a:r>
            <a:r>
              <a:rPr lang="th-TH" sz="2000" dirty="0"/>
              <a:t>สองอัน จะอยู่แยกกันไม่ได้ วิธีที่ง่ายที่สุดในการแก้ปัญหา คือครอบ</a:t>
            </a:r>
            <a:r>
              <a:rPr lang="th-TH" sz="2000" dirty="0" smtClean="0"/>
              <a:t>ด้วย </a:t>
            </a:r>
            <a:r>
              <a:rPr lang="en-US" sz="2000" dirty="0" smtClean="0"/>
              <a:t>tag </a:t>
            </a:r>
            <a:r>
              <a:rPr lang="en-US" sz="2000" dirty="0"/>
              <a:t>&lt;div&gt;&lt;/div</a:t>
            </a:r>
            <a:r>
              <a:rPr lang="en-US" sz="2000" dirty="0" smtClean="0"/>
              <a:t>&gt;</a:t>
            </a:r>
            <a:r>
              <a:rPr lang="th-TH" sz="2000" dirty="0" smtClean="0"/>
              <a:t> นั่นเอง</a:t>
            </a:r>
            <a:endParaRPr lang="en-US" sz="2000" dirty="0"/>
          </a:p>
        </p:txBody>
      </p:sp>
    </p:spTree>
    <p:extLst>
      <p:ext uri="{BB962C8B-B14F-4D97-AF65-F5344CB8AC3E}">
        <p14:creationId xmlns:p14="http://schemas.microsoft.com/office/powerpoint/2010/main" val="2067648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JSX In Depth</a:t>
            </a:r>
            <a:br>
              <a:rPr lang="en-US" b="1" dirty="0"/>
            </a:br>
            <a:endParaRPr lang="en-US" dirty="0"/>
          </a:p>
        </p:txBody>
      </p:sp>
      <p:sp>
        <p:nvSpPr>
          <p:cNvPr id="3" name="Content Placeholder 2"/>
          <p:cNvSpPr>
            <a:spLocks noGrp="1"/>
          </p:cNvSpPr>
          <p:nvPr>
            <p:ph idx="1"/>
          </p:nvPr>
        </p:nvSpPr>
        <p:spPr/>
        <p:txBody>
          <a:bodyPr/>
          <a:lstStyle/>
          <a:p>
            <a:r>
              <a:rPr lang="en-US" dirty="0"/>
              <a:t>Fundamentally, JSX just provides syntactic sugar for the </a:t>
            </a:r>
            <a:endParaRPr lang="th-TH" dirty="0" smtClean="0"/>
          </a:p>
          <a:p>
            <a:r>
              <a:rPr lang="en-US" b="1" dirty="0" smtClean="0"/>
              <a:t>React.createElement(component</a:t>
            </a:r>
            <a:r>
              <a:rPr lang="en-US" b="1" dirty="0"/>
              <a:t>, props, ...children) </a:t>
            </a:r>
            <a:endParaRPr lang="th-TH" b="1" dirty="0" smtClean="0"/>
          </a:p>
          <a:p>
            <a:r>
              <a:rPr lang="en-US" dirty="0" smtClean="0"/>
              <a:t>function</a:t>
            </a:r>
            <a:r>
              <a:rPr lang="en-US" dirty="0"/>
              <a:t>. The JSX code</a:t>
            </a:r>
            <a:r>
              <a:rPr lang="en-US" dirty="0" smtClean="0"/>
              <a:t>:</a:t>
            </a:r>
            <a:endParaRPr lang="th-TH" dirty="0" smtClean="0"/>
          </a:p>
          <a:p>
            <a:endParaRPr lang="th-TH" dirty="0"/>
          </a:p>
          <a:p>
            <a:endParaRPr lang="th-TH" dirty="0" smtClean="0"/>
          </a:p>
          <a:p>
            <a:r>
              <a:rPr lang="en-US" dirty="0"/>
              <a:t>compiles into:</a:t>
            </a:r>
          </a:p>
        </p:txBody>
      </p:sp>
      <p:sp>
        <p:nvSpPr>
          <p:cNvPr id="4" name="Slide Number Placeholder 3"/>
          <p:cNvSpPr>
            <a:spLocks noGrp="1"/>
          </p:cNvSpPr>
          <p:nvPr>
            <p:ph type="sldNum" sz="quarter" idx="12"/>
          </p:nvPr>
        </p:nvSpPr>
        <p:spPr/>
        <p:txBody>
          <a:bodyPr/>
          <a:lstStyle/>
          <a:p>
            <a:fld id="{0FF54DE5-C571-48E8-A5BC-B369434E2F44}" type="slidenum">
              <a:rPr lang="en-US" smtClean="0"/>
              <a:t>28</a:t>
            </a:fld>
            <a:endParaRPr lang="en-US"/>
          </a:p>
        </p:txBody>
      </p:sp>
      <p:pic>
        <p:nvPicPr>
          <p:cNvPr id="5" name="Picture 4"/>
          <p:cNvPicPr>
            <a:picLocks noChangeAspect="1"/>
          </p:cNvPicPr>
          <p:nvPr/>
        </p:nvPicPr>
        <p:blipFill>
          <a:blip r:embed="rId2"/>
          <a:stretch>
            <a:fillRect/>
          </a:stretch>
        </p:blipFill>
        <p:spPr>
          <a:xfrm>
            <a:off x="1291634" y="3063506"/>
            <a:ext cx="7524750" cy="1028700"/>
          </a:xfrm>
          <a:prstGeom prst="rect">
            <a:avLst/>
          </a:prstGeom>
        </p:spPr>
      </p:pic>
      <p:pic>
        <p:nvPicPr>
          <p:cNvPr id="6" name="Picture 5"/>
          <p:cNvPicPr>
            <a:picLocks noChangeAspect="1"/>
          </p:cNvPicPr>
          <p:nvPr/>
        </p:nvPicPr>
        <p:blipFill>
          <a:blip r:embed="rId3"/>
          <a:stretch>
            <a:fillRect/>
          </a:stretch>
        </p:blipFill>
        <p:spPr>
          <a:xfrm>
            <a:off x="1291634" y="4819650"/>
            <a:ext cx="7486650" cy="1352550"/>
          </a:xfrm>
          <a:prstGeom prst="rect">
            <a:avLst/>
          </a:prstGeom>
        </p:spPr>
      </p:pic>
      <p:sp>
        <p:nvSpPr>
          <p:cNvPr id="7" name="Down Arrow 6"/>
          <p:cNvSpPr/>
          <p:nvPr/>
        </p:nvSpPr>
        <p:spPr>
          <a:xfrm>
            <a:off x="5263116" y="4123807"/>
            <a:ext cx="520996" cy="5116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368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JSX</a:t>
            </a:r>
          </a:p>
        </p:txBody>
      </p:sp>
      <p:sp>
        <p:nvSpPr>
          <p:cNvPr id="3" name="Content Placeholder 2"/>
          <p:cNvSpPr>
            <a:spLocks noGrp="1"/>
          </p:cNvSpPr>
          <p:nvPr>
            <p:ph idx="1"/>
          </p:nvPr>
        </p:nvSpPr>
        <p:spPr>
          <a:xfrm>
            <a:off x="1103382" y="1493874"/>
            <a:ext cx="9982200" cy="4572000"/>
          </a:xfrm>
        </p:spPr>
        <p:txBody>
          <a:bodyPr/>
          <a:lstStyle/>
          <a:p>
            <a:pPr>
              <a:lnSpc>
                <a:spcPct val="150000"/>
              </a:lnSpc>
            </a:pPr>
            <a:r>
              <a:rPr lang="en-US"/>
              <a:t>Any JavaScript expression will work between curly braces, including function calls like {</a:t>
            </a:r>
            <a:r>
              <a:rPr lang="en-US" dirty="0" err="1"/>
              <a:t>getFullName</a:t>
            </a:r>
            <a:r>
              <a:rPr lang="en-US" dirty="0"/>
              <a:t>("Rum", Tum", "</a:t>
            </a:r>
            <a:r>
              <a:rPr lang="en-US" dirty="0" err="1"/>
              <a:t>Tugger</a:t>
            </a:r>
            <a:r>
              <a:rPr lang="en-US" dirty="0"/>
              <a:t>")}:</a:t>
            </a:r>
          </a:p>
        </p:txBody>
      </p:sp>
      <p:sp>
        <p:nvSpPr>
          <p:cNvPr id="4" name="Slide Number Placeholder 3"/>
          <p:cNvSpPr>
            <a:spLocks noGrp="1"/>
          </p:cNvSpPr>
          <p:nvPr>
            <p:ph type="sldNum" sz="quarter" idx="12"/>
          </p:nvPr>
        </p:nvSpPr>
        <p:spPr/>
        <p:txBody>
          <a:bodyPr/>
          <a:lstStyle/>
          <a:p>
            <a:fld id="{0FF54DE5-C571-48E8-A5BC-B369434E2F44}" type="slidenum">
              <a:rPr lang="en-US" smtClean="0"/>
              <a:t>29</a:t>
            </a:fld>
            <a:endParaRPr lang="en-US"/>
          </a:p>
        </p:txBody>
      </p:sp>
      <p:sp>
        <p:nvSpPr>
          <p:cNvPr id="6" name="Rectangle 5"/>
          <p:cNvSpPr/>
          <p:nvPr/>
        </p:nvSpPr>
        <p:spPr>
          <a:xfrm>
            <a:off x="1314892" y="2794793"/>
            <a:ext cx="9168810" cy="3416320"/>
          </a:xfrm>
          <a:prstGeom prst="rect">
            <a:avLst/>
          </a:prstGeom>
          <a:ln>
            <a:solidFill>
              <a:schemeClr val="accent1"/>
            </a:solidFill>
          </a:ln>
        </p:spPr>
        <p:txBody>
          <a:bodyPr wrap="square">
            <a:spAutoFit/>
          </a:bodyPr>
          <a:lstStyle/>
          <a:p>
            <a:pPr marL="365760" indent="-365760">
              <a:buFont typeface="+mj-lt"/>
              <a:buAutoNum type="arabicPeriod"/>
            </a:pPr>
            <a:r>
              <a:rPr lang="en-US" dirty="0">
                <a:solidFill>
                  <a:srgbClr val="F2590C"/>
                </a:solidFill>
                <a:latin typeface="var(--font-monospace)"/>
              </a:rPr>
              <a:t>import</a:t>
            </a:r>
            <a:r>
              <a:rPr lang="en-US" dirty="0">
                <a:solidFill>
                  <a:srgbClr val="5C6773"/>
                </a:solidFill>
                <a:latin typeface="var(--font-monospace)"/>
              </a:rPr>
              <a:t> </a:t>
            </a:r>
            <a:r>
              <a:rPr lang="en-US" dirty="0">
                <a:solidFill>
                  <a:srgbClr val="41A6D9"/>
                </a:solidFill>
                <a:latin typeface="var(--font-monospace)"/>
              </a:rPr>
              <a:t>React</a:t>
            </a:r>
            <a:r>
              <a:rPr lang="en-US" dirty="0">
                <a:solidFill>
                  <a:srgbClr val="5C6773"/>
                </a:solidFill>
                <a:latin typeface="var(--font-monospace)"/>
              </a:rPr>
              <a:t> </a:t>
            </a:r>
            <a:r>
              <a:rPr lang="en-US" dirty="0">
                <a:solidFill>
                  <a:srgbClr val="F2590C"/>
                </a:solidFill>
                <a:latin typeface="var(--font-monospace)"/>
              </a:rPr>
              <a:t>from</a:t>
            </a:r>
            <a:r>
              <a:rPr lang="en-US" dirty="0">
                <a:solidFill>
                  <a:srgbClr val="5C6773"/>
                </a:solidFill>
                <a:latin typeface="var(--font-monospace)"/>
              </a:rPr>
              <a:t> </a:t>
            </a:r>
            <a:r>
              <a:rPr lang="en-US" dirty="0">
                <a:solidFill>
                  <a:srgbClr val="86B300"/>
                </a:solidFill>
                <a:latin typeface="var(--font-monospace)"/>
              </a:rPr>
              <a:t>'react'</a:t>
            </a:r>
            <a:r>
              <a:rPr lang="en-US" dirty="0">
                <a:solidFill>
                  <a:srgbClr val="5C6773"/>
                </a:solidFill>
                <a:latin typeface="var(--font-monospace)"/>
              </a:rPr>
              <a:t>;</a:t>
            </a:r>
          </a:p>
          <a:p>
            <a:pPr marL="365760" indent="-365760">
              <a:buFont typeface="+mj-lt"/>
              <a:buAutoNum type="arabicPeriod"/>
            </a:pPr>
            <a:r>
              <a:rPr lang="en-US" dirty="0">
                <a:solidFill>
                  <a:srgbClr val="F2590C"/>
                </a:solidFill>
                <a:latin typeface="var(--font-monospace)"/>
              </a:rPr>
              <a:t>import</a:t>
            </a:r>
            <a:r>
              <a:rPr lang="en-US" dirty="0">
                <a:solidFill>
                  <a:srgbClr val="5C6773"/>
                </a:solidFill>
                <a:latin typeface="var(--font-monospace)"/>
              </a:rPr>
              <a:t> { </a:t>
            </a:r>
            <a:r>
              <a:rPr lang="en-US" dirty="0">
                <a:solidFill>
                  <a:srgbClr val="41A6D9"/>
                </a:solidFill>
                <a:latin typeface="var(--font-monospace)"/>
              </a:rPr>
              <a:t>Text</a:t>
            </a:r>
            <a:r>
              <a:rPr lang="en-US" dirty="0">
                <a:solidFill>
                  <a:srgbClr val="5C6773"/>
                </a:solidFill>
                <a:latin typeface="var(--font-monospace)"/>
              </a:rPr>
              <a:t> } </a:t>
            </a:r>
            <a:r>
              <a:rPr lang="en-US" dirty="0">
                <a:solidFill>
                  <a:srgbClr val="F2590C"/>
                </a:solidFill>
                <a:latin typeface="var(--font-monospace)"/>
              </a:rPr>
              <a:t>from</a:t>
            </a:r>
            <a:r>
              <a:rPr lang="en-US" dirty="0">
                <a:solidFill>
                  <a:srgbClr val="5C6773"/>
                </a:solidFill>
                <a:latin typeface="var(--font-monospace)"/>
              </a:rPr>
              <a:t> </a:t>
            </a:r>
            <a:r>
              <a:rPr lang="en-US" dirty="0">
                <a:solidFill>
                  <a:srgbClr val="86B300"/>
                </a:solidFill>
                <a:latin typeface="var(--font-monospace)"/>
              </a:rPr>
              <a:t>'react-native'</a:t>
            </a:r>
            <a:r>
              <a:rPr lang="en-US" dirty="0">
                <a:solidFill>
                  <a:srgbClr val="5C6773"/>
                </a:solidFill>
                <a:latin typeface="var(--font-monospace)"/>
              </a:rPr>
              <a:t>;</a:t>
            </a:r>
          </a:p>
          <a:p>
            <a:pPr marL="365760" indent="-365760">
              <a:buFont typeface="+mj-lt"/>
              <a:buAutoNum type="arabicPeriod"/>
            </a:pPr>
            <a:r>
              <a:rPr lang="en-US" dirty="0" smtClean="0">
                <a:solidFill>
                  <a:srgbClr val="F2590C"/>
                </a:solidFill>
                <a:latin typeface="var(--font-monospace)"/>
              </a:rPr>
              <a:t>export</a:t>
            </a:r>
            <a:r>
              <a:rPr lang="en-US" dirty="0">
                <a:solidFill>
                  <a:srgbClr val="5C6773"/>
                </a:solidFill>
                <a:latin typeface="var(--font-monospace)"/>
              </a:rPr>
              <a:t> </a:t>
            </a:r>
            <a:r>
              <a:rPr lang="en-US" dirty="0">
                <a:solidFill>
                  <a:srgbClr val="F2590C"/>
                </a:solidFill>
                <a:latin typeface="var(--font-monospace)"/>
              </a:rPr>
              <a:t>default</a:t>
            </a:r>
            <a:r>
              <a:rPr lang="en-US" dirty="0">
                <a:solidFill>
                  <a:srgbClr val="5C6773"/>
                </a:solidFill>
                <a:latin typeface="var(--font-monospace)"/>
              </a:rPr>
              <a:t> </a:t>
            </a:r>
            <a:r>
              <a:rPr lang="en-US" dirty="0">
                <a:solidFill>
                  <a:srgbClr val="F2590C"/>
                </a:solidFill>
                <a:latin typeface="var(--font-monospace)"/>
              </a:rPr>
              <a:t>function</a:t>
            </a:r>
            <a:r>
              <a:rPr lang="en-US" dirty="0">
                <a:solidFill>
                  <a:srgbClr val="5C6773"/>
                </a:solidFill>
                <a:latin typeface="var(--font-monospace)"/>
              </a:rPr>
              <a:t> </a:t>
            </a:r>
            <a:r>
              <a:rPr lang="en-US" dirty="0">
                <a:solidFill>
                  <a:srgbClr val="41A6D9"/>
                </a:solidFill>
                <a:latin typeface="var(--font-monospace)"/>
              </a:rPr>
              <a:t>Cat</a:t>
            </a:r>
            <a:r>
              <a:rPr lang="en-US" dirty="0">
                <a:solidFill>
                  <a:srgbClr val="5C6773"/>
                </a:solidFill>
                <a:latin typeface="var(--font-monospace)"/>
              </a:rPr>
              <a:t>() {</a:t>
            </a:r>
          </a:p>
          <a:p>
            <a:pPr marL="365760" indent="-365760">
              <a:buFont typeface="+mj-lt"/>
              <a:buAutoNum type="arabicPeriod"/>
            </a:pPr>
            <a:r>
              <a:rPr lang="en-US" dirty="0">
                <a:solidFill>
                  <a:srgbClr val="5C6773"/>
                </a:solidFill>
                <a:latin typeface="var(--font-monospace)"/>
              </a:rPr>
              <a:t>  </a:t>
            </a:r>
            <a:r>
              <a:rPr lang="en-US" dirty="0">
                <a:solidFill>
                  <a:srgbClr val="F2590C"/>
                </a:solidFill>
                <a:latin typeface="var(--font-monospace)"/>
              </a:rPr>
              <a:t>function</a:t>
            </a:r>
            <a:r>
              <a:rPr lang="en-US" dirty="0">
                <a:solidFill>
                  <a:srgbClr val="5C6773"/>
                </a:solidFill>
                <a:latin typeface="var(--font-monospace)"/>
              </a:rPr>
              <a:t> </a:t>
            </a:r>
            <a:r>
              <a:rPr lang="en-US" dirty="0" err="1">
                <a:solidFill>
                  <a:srgbClr val="5C6773"/>
                </a:solidFill>
                <a:latin typeface="var(--font-monospace)"/>
              </a:rPr>
              <a:t>getFullName</a:t>
            </a:r>
            <a:r>
              <a:rPr lang="en-US" dirty="0">
                <a:solidFill>
                  <a:srgbClr val="5C6773"/>
                </a:solidFill>
                <a:latin typeface="var(--font-monospace)"/>
              </a:rPr>
              <a:t>(</a:t>
            </a:r>
            <a:r>
              <a:rPr lang="en-US" dirty="0" err="1">
                <a:solidFill>
                  <a:srgbClr val="5C6773"/>
                </a:solidFill>
                <a:latin typeface="var(--font-monospace)"/>
              </a:rPr>
              <a:t>firstName</a:t>
            </a:r>
            <a:r>
              <a:rPr lang="en-US" dirty="0">
                <a:solidFill>
                  <a:srgbClr val="5C6773"/>
                </a:solidFill>
                <a:latin typeface="var(--font-monospace)"/>
              </a:rPr>
              <a:t>, </a:t>
            </a:r>
            <a:r>
              <a:rPr lang="en-US" dirty="0" err="1">
                <a:solidFill>
                  <a:srgbClr val="5C6773"/>
                </a:solidFill>
                <a:latin typeface="var(--font-monospace)"/>
              </a:rPr>
              <a:t>secondName</a:t>
            </a:r>
            <a:r>
              <a:rPr lang="en-US" dirty="0">
                <a:solidFill>
                  <a:srgbClr val="5C6773"/>
                </a:solidFill>
                <a:latin typeface="var(--font-monospace)"/>
              </a:rPr>
              <a:t>, </a:t>
            </a:r>
            <a:r>
              <a:rPr lang="en-US" dirty="0" err="1">
                <a:solidFill>
                  <a:srgbClr val="5C6773"/>
                </a:solidFill>
                <a:latin typeface="var(--font-monospace)"/>
              </a:rPr>
              <a:t>thirdName</a:t>
            </a:r>
            <a:r>
              <a:rPr lang="en-US" dirty="0">
                <a:solidFill>
                  <a:srgbClr val="5C6773"/>
                </a:solidFill>
                <a:latin typeface="var(--font-monospace)"/>
              </a:rPr>
              <a:t>) {</a:t>
            </a:r>
          </a:p>
          <a:p>
            <a:pPr marL="365760" indent="-365760">
              <a:buFont typeface="+mj-lt"/>
              <a:buAutoNum type="arabicPeriod"/>
            </a:pPr>
            <a:r>
              <a:rPr lang="en-US" dirty="0">
                <a:solidFill>
                  <a:srgbClr val="5C6773"/>
                </a:solidFill>
                <a:latin typeface="var(--font-monospace)"/>
              </a:rPr>
              <a:t>    </a:t>
            </a:r>
            <a:r>
              <a:rPr lang="en-US" dirty="0">
                <a:solidFill>
                  <a:srgbClr val="F2590C"/>
                </a:solidFill>
                <a:latin typeface="var(--font-monospace)"/>
              </a:rPr>
              <a:t>return</a:t>
            </a:r>
            <a:r>
              <a:rPr lang="en-US" dirty="0">
                <a:solidFill>
                  <a:srgbClr val="5C6773"/>
                </a:solidFill>
                <a:latin typeface="var(--font-monospace)"/>
              </a:rPr>
              <a:t> </a:t>
            </a:r>
            <a:r>
              <a:rPr lang="en-US" dirty="0" err="1">
                <a:solidFill>
                  <a:srgbClr val="5C6773"/>
                </a:solidFill>
                <a:latin typeface="var(--font-monospace)"/>
              </a:rPr>
              <a:t>firstName</a:t>
            </a:r>
            <a:r>
              <a:rPr lang="en-US" dirty="0">
                <a:solidFill>
                  <a:srgbClr val="5C6773"/>
                </a:solidFill>
                <a:latin typeface="var(--font-monospace)"/>
              </a:rPr>
              <a:t> + </a:t>
            </a:r>
            <a:r>
              <a:rPr lang="en-US" dirty="0">
                <a:solidFill>
                  <a:srgbClr val="86B300"/>
                </a:solidFill>
                <a:latin typeface="var(--font-monospace)"/>
              </a:rPr>
              <a:t>" "</a:t>
            </a:r>
            <a:r>
              <a:rPr lang="en-US" dirty="0">
                <a:solidFill>
                  <a:srgbClr val="5C6773"/>
                </a:solidFill>
                <a:latin typeface="var(--font-monospace)"/>
              </a:rPr>
              <a:t> + </a:t>
            </a:r>
            <a:r>
              <a:rPr lang="en-US" dirty="0" err="1">
                <a:solidFill>
                  <a:srgbClr val="5C6773"/>
                </a:solidFill>
                <a:latin typeface="var(--font-monospace)"/>
              </a:rPr>
              <a:t>secondName</a:t>
            </a:r>
            <a:r>
              <a:rPr lang="en-US" dirty="0">
                <a:solidFill>
                  <a:srgbClr val="5C6773"/>
                </a:solidFill>
                <a:latin typeface="var(--font-monospace)"/>
              </a:rPr>
              <a:t> + </a:t>
            </a:r>
            <a:r>
              <a:rPr lang="en-US" dirty="0">
                <a:solidFill>
                  <a:srgbClr val="86B300"/>
                </a:solidFill>
                <a:latin typeface="var(--font-monospace)"/>
              </a:rPr>
              <a:t>" "</a:t>
            </a:r>
            <a:r>
              <a:rPr lang="en-US" dirty="0">
                <a:solidFill>
                  <a:srgbClr val="5C6773"/>
                </a:solidFill>
                <a:latin typeface="var(--font-monospace)"/>
              </a:rPr>
              <a:t> + </a:t>
            </a:r>
            <a:r>
              <a:rPr lang="en-US" dirty="0" err="1">
                <a:solidFill>
                  <a:srgbClr val="5C6773"/>
                </a:solidFill>
                <a:latin typeface="var(--font-monospace)"/>
              </a:rPr>
              <a:t>thirdName</a:t>
            </a:r>
            <a:r>
              <a:rPr lang="en-US" dirty="0">
                <a:solidFill>
                  <a:srgbClr val="5C6773"/>
                </a:solidFill>
                <a:latin typeface="var(--font-monospace)"/>
              </a:rPr>
              <a:t>;</a:t>
            </a:r>
          </a:p>
          <a:p>
            <a:pPr marL="365760" indent="-365760">
              <a:buFont typeface="+mj-lt"/>
              <a:buAutoNum type="arabicPeriod"/>
            </a:pPr>
            <a:r>
              <a:rPr lang="en-US" dirty="0">
                <a:solidFill>
                  <a:srgbClr val="5C6773"/>
                </a:solidFill>
                <a:latin typeface="var(--font-monospace)"/>
              </a:rPr>
              <a:t>  }</a:t>
            </a:r>
          </a:p>
          <a:p>
            <a:pPr marL="365760" indent="-365760">
              <a:buFont typeface="+mj-lt"/>
              <a:buAutoNum type="arabicPeriod"/>
            </a:pPr>
            <a:r>
              <a:rPr lang="en-US" dirty="0">
                <a:solidFill>
                  <a:srgbClr val="5C6773"/>
                </a:solidFill>
                <a:latin typeface="var(--font-monospace)"/>
              </a:rPr>
              <a:t>  </a:t>
            </a:r>
            <a:r>
              <a:rPr lang="en-US" dirty="0">
                <a:solidFill>
                  <a:srgbClr val="F2590C"/>
                </a:solidFill>
                <a:latin typeface="var(--font-monospace)"/>
              </a:rPr>
              <a:t>return</a:t>
            </a:r>
            <a:r>
              <a:rPr lang="en-US" dirty="0">
                <a:solidFill>
                  <a:srgbClr val="5C6773"/>
                </a:solidFill>
                <a:latin typeface="var(--font-monospace)"/>
              </a:rPr>
              <a:t> (</a:t>
            </a:r>
          </a:p>
          <a:p>
            <a:pPr marL="365760" indent="-365760">
              <a:buFont typeface="+mj-lt"/>
              <a:buAutoNum type="arabicPeriod"/>
            </a:pPr>
            <a:r>
              <a:rPr lang="en-US" dirty="0">
                <a:solidFill>
                  <a:srgbClr val="5C6773"/>
                </a:solidFill>
                <a:latin typeface="var(--font-monospace)"/>
              </a:rPr>
              <a:t>    &lt;</a:t>
            </a:r>
            <a:r>
              <a:rPr lang="en-US" dirty="0">
                <a:solidFill>
                  <a:srgbClr val="41A6D9"/>
                </a:solidFill>
                <a:latin typeface="var(--font-monospace)"/>
              </a:rPr>
              <a:t>Text</a:t>
            </a:r>
            <a:r>
              <a:rPr lang="en-US" dirty="0">
                <a:solidFill>
                  <a:srgbClr val="5C6773"/>
                </a:solidFill>
                <a:latin typeface="var(--font-monospace)"/>
              </a:rPr>
              <a:t>&gt;</a:t>
            </a:r>
          </a:p>
          <a:p>
            <a:pPr marL="365760" indent="-365760">
              <a:buFont typeface="+mj-lt"/>
              <a:buAutoNum type="arabicPeriod"/>
            </a:pPr>
            <a:r>
              <a:rPr lang="en-US" dirty="0">
                <a:solidFill>
                  <a:srgbClr val="5C6773"/>
                </a:solidFill>
                <a:latin typeface="var(--font-monospace)"/>
              </a:rPr>
              <a:t>      </a:t>
            </a:r>
            <a:r>
              <a:rPr lang="en-US" dirty="0">
                <a:solidFill>
                  <a:srgbClr val="41A6D9"/>
                </a:solidFill>
                <a:latin typeface="var(--font-monospace)"/>
              </a:rPr>
              <a:t>Hello</a:t>
            </a:r>
            <a:r>
              <a:rPr lang="en-US" dirty="0">
                <a:solidFill>
                  <a:srgbClr val="5C6773"/>
                </a:solidFill>
                <a:latin typeface="var(--font-monospace)"/>
              </a:rPr>
              <a:t>, </a:t>
            </a:r>
            <a:r>
              <a:rPr lang="en-US" dirty="0">
                <a:solidFill>
                  <a:srgbClr val="41A6D9"/>
                </a:solidFill>
                <a:latin typeface="var(--font-monospace)"/>
              </a:rPr>
              <a:t>I</a:t>
            </a:r>
            <a:r>
              <a:rPr lang="en-US" dirty="0">
                <a:solidFill>
                  <a:srgbClr val="5C6773"/>
                </a:solidFill>
                <a:latin typeface="var(--font-monospace)"/>
              </a:rPr>
              <a:t> am </a:t>
            </a:r>
            <a:r>
              <a:rPr lang="en-US" dirty="0" smtClean="0">
                <a:solidFill>
                  <a:srgbClr val="5C6773"/>
                </a:solidFill>
                <a:latin typeface="var(--font-monospace)"/>
              </a:rPr>
              <a:t>{</a:t>
            </a:r>
            <a:r>
              <a:rPr lang="th-TH" dirty="0" smtClean="0">
                <a:solidFill>
                  <a:srgbClr val="5C6773"/>
                </a:solidFill>
                <a:latin typeface="var(--font-monospace)"/>
              </a:rPr>
              <a:t> </a:t>
            </a:r>
            <a:r>
              <a:rPr lang="en-US" dirty="0" err="1" smtClean="0">
                <a:solidFill>
                  <a:srgbClr val="5C6773"/>
                </a:solidFill>
                <a:latin typeface="var(--font-monospace)"/>
              </a:rPr>
              <a:t>getFullName</a:t>
            </a:r>
            <a:r>
              <a:rPr lang="en-US" dirty="0">
                <a:solidFill>
                  <a:srgbClr val="5C6773"/>
                </a:solidFill>
                <a:latin typeface="var(--font-monospace)"/>
              </a:rPr>
              <a:t>(</a:t>
            </a:r>
            <a:r>
              <a:rPr lang="en-US" dirty="0">
                <a:solidFill>
                  <a:srgbClr val="86B300"/>
                </a:solidFill>
                <a:latin typeface="var(--font-monospace)"/>
              </a:rPr>
              <a:t>"Rum"</a:t>
            </a:r>
            <a:r>
              <a:rPr lang="en-US" dirty="0">
                <a:solidFill>
                  <a:srgbClr val="5C6773"/>
                </a:solidFill>
                <a:latin typeface="var(--font-monospace)"/>
              </a:rPr>
              <a:t>, </a:t>
            </a:r>
            <a:r>
              <a:rPr lang="en-US" dirty="0">
                <a:solidFill>
                  <a:srgbClr val="86B300"/>
                </a:solidFill>
                <a:latin typeface="var(--font-monospace)"/>
              </a:rPr>
              <a:t>"Tum"</a:t>
            </a:r>
            <a:r>
              <a:rPr lang="en-US" dirty="0">
                <a:solidFill>
                  <a:srgbClr val="5C6773"/>
                </a:solidFill>
                <a:latin typeface="var(--font-monospace)"/>
              </a:rPr>
              <a:t>, </a:t>
            </a:r>
            <a:r>
              <a:rPr lang="en-US" dirty="0">
                <a:solidFill>
                  <a:srgbClr val="86B300"/>
                </a:solidFill>
                <a:latin typeface="var(--font-monospace)"/>
              </a:rPr>
              <a:t>"</a:t>
            </a:r>
            <a:r>
              <a:rPr lang="en-US" dirty="0" err="1">
                <a:solidFill>
                  <a:srgbClr val="86B300"/>
                </a:solidFill>
                <a:latin typeface="var(--font-monospace)"/>
              </a:rPr>
              <a:t>Tugger</a:t>
            </a:r>
            <a:r>
              <a:rPr lang="en-US" dirty="0" smtClean="0">
                <a:solidFill>
                  <a:srgbClr val="86B300"/>
                </a:solidFill>
                <a:latin typeface="var(--font-monospace)"/>
              </a:rPr>
              <a:t>"</a:t>
            </a:r>
            <a:r>
              <a:rPr lang="en-US" dirty="0" smtClean="0">
                <a:solidFill>
                  <a:srgbClr val="5C6773"/>
                </a:solidFill>
                <a:latin typeface="var(--font-monospace)"/>
              </a:rPr>
              <a:t>)</a:t>
            </a:r>
            <a:r>
              <a:rPr lang="th-TH" dirty="0" smtClean="0">
                <a:solidFill>
                  <a:srgbClr val="5C6773"/>
                </a:solidFill>
                <a:latin typeface="var(--font-monospace)"/>
              </a:rPr>
              <a:t> </a:t>
            </a:r>
            <a:r>
              <a:rPr lang="en-US" dirty="0" smtClean="0">
                <a:solidFill>
                  <a:srgbClr val="5C6773"/>
                </a:solidFill>
                <a:latin typeface="var(--font-monospace)"/>
              </a:rPr>
              <a:t>}</a:t>
            </a:r>
            <a:r>
              <a:rPr lang="th-TH" dirty="0" smtClean="0">
                <a:solidFill>
                  <a:srgbClr val="5C6773"/>
                </a:solidFill>
                <a:latin typeface="var(--font-monospace)"/>
              </a:rPr>
              <a:t> </a:t>
            </a:r>
            <a:r>
              <a:rPr lang="en-US" dirty="0" smtClean="0">
                <a:solidFill>
                  <a:srgbClr val="5C6773"/>
                </a:solidFill>
                <a:latin typeface="var(--font-monospace)"/>
              </a:rPr>
              <a:t>! </a:t>
            </a:r>
            <a:endParaRPr lang="en-US" dirty="0">
              <a:solidFill>
                <a:srgbClr val="5C6773"/>
              </a:solidFill>
              <a:latin typeface="var(--font-monospace)"/>
            </a:endParaRPr>
          </a:p>
          <a:p>
            <a:pPr marL="365760" indent="-365760">
              <a:buFont typeface="+mj-lt"/>
              <a:buAutoNum type="arabicPeriod"/>
            </a:pPr>
            <a:r>
              <a:rPr lang="en-US" dirty="0">
                <a:solidFill>
                  <a:srgbClr val="5C6773"/>
                </a:solidFill>
                <a:latin typeface="var(--font-monospace)"/>
              </a:rPr>
              <a:t>    &lt;/</a:t>
            </a:r>
            <a:r>
              <a:rPr lang="en-US" dirty="0">
                <a:solidFill>
                  <a:srgbClr val="41A6D9"/>
                </a:solidFill>
                <a:latin typeface="var(--font-monospace)"/>
              </a:rPr>
              <a:t>Text</a:t>
            </a:r>
            <a:r>
              <a:rPr lang="en-US" dirty="0">
                <a:solidFill>
                  <a:srgbClr val="5C6773"/>
                </a:solidFill>
                <a:latin typeface="var(--font-monospace)"/>
              </a:rPr>
              <a:t>&gt;</a:t>
            </a:r>
          </a:p>
          <a:p>
            <a:pPr marL="365760" indent="-365760">
              <a:buFont typeface="+mj-lt"/>
              <a:buAutoNum type="arabicPeriod"/>
            </a:pPr>
            <a:r>
              <a:rPr lang="en-US" dirty="0">
                <a:solidFill>
                  <a:srgbClr val="5C6773"/>
                </a:solidFill>
                <a:latin typeface="var(--font-monospace)"/>
              </a:rPr>
              <a:t>  );</a:t>
            </a:r>
          </a:p>
          <a:p>
            <a:pPr marL="365760" indent="-365760">
              <a:buFont typeface="+mj-lt"/>
              <a:buAutoNum type="arabicPeriod"/>
            </a:pPr>
            <a:r>
              <a:rPr lang="en-US" dirty="0">
                <a:solidFill>
                  <a:srgbClr val="5C6773"/>
                </a:solidFill>
                <a:latin typeface="var(--font-monospace)"/>
              </a:rPr>
              <a:t>}</a:t>
            </a:r>
            <a:endParaRPr lang="en-US" b="0" dirty="0">
              <a:solidFill>
                <a:srgbClr val="5C6773"/>
              </a:solidFill>
              <a:effectLst/>
              <a:latin typeface="var(--font-monospace)"/>
            </a:endParaRPr>
          </a:p>
        </p:txBody>
      </p:sp>
      <p:sp>
        <p:nvSpPr>
          <p:cNvPr id="7" name="Rectangle 6"/>
          <p:cNvSpPr/>
          <p:nvPr/>
        </p:nvSpPr>
        <p:spPr>
          <a:xfrm>
            <a:off x="7285262" y="6352144"/>
            <a:ext cx="3198440" cy="369332"/>
          </a:xfrm>
          <a:prstGeom prst="rect">
            <a:avLst/>
          </a:prstGeom>
          <a:ln>
            <a:solidFill>
              <a:schemeClr val="accent1"/>
            </a:solidFill>
          </a:ln>
        </p:spPr>
        <p:txBody>
          <a:bodyPr wrap="none">
            <a:spAutoFit/>
          </a:bodyPr>
          <a:lstStyle/>
          <a:p>
            <a:r>
              <a:rPr lang="en-US" dirty="0"/>
              <a:t>Hello, I am Rum Tum </a:t>
            </a:r>
            <a:r>
              <a:rPr lang="en-US" dirty="0" err="1"/>
              <a:t>Tugger</a:t>
            </a:r>
            <a:r>
              <a:rPr lang="en-US" dirty="0"/>
              <a:t>!</a:t>
            </a:r>
          </a:p>
        </p:txBody>
      </p:sp>
    </p:spTree>
    <p:extLst>
      <p:ext uri="{BB962C8B-B14F-4D97-AF65-F5344CB8AC3E}">
        <p14:creationId xmlns:p14="http://schemas.microsoft.com/office/powerpoint/2010/main" val="1106406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pPr>
              <a:lnSpc>
                <a:spcPct val="150000"/>
              </a:lnSpc>
            </a:pPr>
            <a:r>
              <a:rPr lang="en-US" dirty="0"/>
              <a:t>What Is React</a:t>
            </a:r>
            <a:r>
              <a:rPr lang="en-US" dirty="0" smtClean="0"/>
              <a:t>?</a:t>
            </a:r>
            <a:endParaRPr lang="th-TH" dirty="0" smtClean="0"/>
          </a:p>
          <a:p>
            <a:pPr lvl="1">
              <a:lnSpc>
                <a:spcPct val="150000"/>
              </a:lnSpc>
            </a:pPr>
            <a:r>
              <a:rPr lang="en-US" dirty="0"/>
              <a:t>React is a declarative, efficient, and flexible JavaScript library for building user interfaces. It lets you compose complex UIs from small and isolated pieces of code called “components</a:t>
            </a:r>
            <a:r>
              <a:rPr lang="en-US" dirty="0" smtClean="0"/>
              <a:t>”.</a:t>
            </a:r>
            <a:endParaRPr lang="th-TH" dirty="0" smtClean="0"/>
          </a:p>
          <a:p>
            <a:pPr lvl="1">
              <a:lnSpc>
                <a:spcPct val="150000"/>
              </a:lnSpc>
            </a:pPr>
            <a:r>
              <a:rPr lang="en-US" dirty="0"/>
              <a:t>React has a few different kinds of components, but we’ll start with </a:t>
            </a:r>
            <a:r>
              <a:rPr lang="en-US" dirty="0" err="1"/>
              <a:t>React.Component</a:t>
            </a:r>
            <a:r>
              <a:rPr lang="en-US" dirty="0"/>
              <a:t> subclasses:</a:t>
            </a:r>
          </a:p>
        </p:txBody>
      </p:sp>
      <p:sp>
        <p:nvSpPr>
          <p:cNvPr id="4" name="Slide Number Placeholder 3"/>
          <p:cNvSpPr>
            <a:spLocks noGrp="1"/>
          </p:cNvSpPr>
          <p:nvPr>
            <p:ph type="sldNum" sz="quarter" idx="12"/>
          </p:nvPr>
        </p:nvSpPr>
        <p:spPr>
          <a:xfrm>
            <a:off x="9273871" y="6416675"/>
            <a:ext cx="1828800" cy="365125"/>
          </a:xfrm>
        </p:spPr>
        <p:txBody>
          <a:bodyPr/>
          <a:lstStyle/>
          <a:p>
            <a:fld id="{0FF54DE5-C571-48E8-A5BC-B369434E2F44}" type="slidenum">
              <a:rPr lang="en-US" smtClean="0"/>
              <a:t>3</a:t>
            </a:fld>
            <a:endParaRPr lang="en-US"/>
          </a:p>
        </p:txBody>
      </p:sp>
      <p:pic>
        <p:nvPicPr>
          <p:cNvPr id="5" name="Picture 4"/>
          <p:cNvPicPr>
            <a:picLocks noChangeAspect="1"/>
          </p:cNvPicPr>
          <p:nvPr/>
        </p:nvPicPr>
        <p:blipFill>
          <a:blip r:embed="rId2"/>
          <a:stretch>
            <a:fillRect/>
          </a:stretch>
        </p:blipFill>
        <p:spPr>
          <a:xfrm>
            <a:off x="1680278" y="3575274"/>
            <a:ext cx="7006524" cy="3206526"/>
          </a:xfrm>
          <a:prstGeom prst="rect">
            <a:avLst/>
          </a:prstGeom>
        </p:spPr>
      </p:pic>
    </p:spTree>
    <p:extLst>
      <p:ext uri="{BB962C8B-B14F-4D97-AF65-F5344CB8AC3E}">
        <p14:creationId xmlns:p14="http://schemas.microsoft.com/office/powerpoint/2010/main" val="29369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fontAlgn="base"/>
            <a:r>
              <a:rPr lang="en-US" b="1" dirty="0"/>
              <a:t>React Fundamentals</a:t>
            </a:r>
          </a:p>
        </p:txBody>
      </p:sp>
      <p:sp>
        <p:nvSpPr>
          <p:cNvPr id="14" name="Content Placeholder 13"/>
          <p:cNvSpPr>
            <a:spLocks noGrp="1"/>
          </p:cNvSpPr>
          <p:nvPr>
            <p:ph idx="1"/>
          </p:nvPr>
        </p:nvSpPr>
        <p:spPr/>
        <p:txBody>
          <a:bodyPr/>
          <a:lstStyle/>
          <a:p>
            <a:pPr>
              <a:lnSpc>
                <a:spcPct val="150000"/>
              </a:lnSpc>
            </a:pPr>
            <a:r>
              <a:rPr lang="en-US" dirty="0"/>
              <a:t>React Native runs on </a:t>
            </a:r>
            <a:r>
              <a:rPr lang="en-US" dirty="0">
                <a:hlinkClick r:id="rId2"/>
              </a:rPr>
              <a:t>React</a:t>
            </a:r>
            <a:r>
              <a:rPr lang="en-US" dirty="0"/>
              <a:t>, a popular open source library for building user interfaces with JavaScript. To make the most of React Native, it helps to understand React itself. This section can get you started or can serve as a refresher course</a:t>
            </a:r>
            <a:r>
              <a:rPr lang="en-US" dirty="0" smtClean="0"/>
              <a:t>.</a:t>
            </a:r>
            <a:endParaRPr lang="th-TH" dirty="0" smtClean="0"/>
          </a:p>
          <a:p>
            <a:pPr>
              <a:lnSpc>
                <a:spcPct val="150000"/>
              </a:lnSpc>
            </a:pPr>
            <a:r>
              <a:rPr lang="en-US" dirty="0"/>
              <a:t>We’re going to cover the core concepts behind React</a:t>
            </a:r>
            <a:r>
              <a:rPr lang="en-US" dirty="0" smtClean="0"/>
              <a:t>:</a:t>
            </a:r>
            <a:endParaRPr lang="th-TH" dirty="0" smtClean="0"/>
          </a:p>
          <a:p>
            <a:pPr lvl="1">
              <a:lnSpc>
                <a:spcPct val="150000"/>
              </a:lnSpc>
            </a:pPr>
            <a:r>
              <a:rPr lang="en-US" sz="1800" dirty="0"/>
              <a:t>components</a:t>
            </a:r>
          </a:p>
          <a:p>
            <a:pPr lvl="1">
              <a:lnSpc>
                <a:spcPct val="150000"/>
              </a:lnSpc>
            </a:pPr>
            <a:r>
              <a:rPr lang="en-US" sz="1800" dirty="0"/>
              <a:t>JSX</a:t>
            </a:r>
          </a:p>
          <a:p>
            <a:pPr lvl="1">
              <a:lnSpc>
                <a:spcPct val="150000"/>
              </a:lnSpc>
            </a:pPr>
            <a:r>
              <a:rPr lang="en-US" sz="1800" b="1" dirty="0">
                <a:solidFill>
                  <a:srgbClr val="FF0000"/>
                </a:solidFill>
              </a:rPr>
              <a:t>props</a:t>
            </a:r>
          </a:p>
          <a:p>
            <a:pPr lvl="1">
              <a:lnSpc>
                <a:spcPct val="150000"/>
              </a:lnSpc>
            </a:pPr>
            <a:r>
              <a:rPr lang="en-US" sz="1800" dirty="0"/>
              <a:t>state</a:t>
            </a:r>
          </a:p>
        </p:txBody>
      </p:sp>
      <p:sp>
        <p:nvSpPr>
          <p:cNvPr id="2" name="Slide Number Placeholder 1"/>
          <p:cNvSpPr>
            <a:spLocks noGrp="1"/>
          </p:cNvSpPr>
          <p:nvPr>
            <p:ph type="sldNum" sz="quarter" idx="12"/>
          </p:nvPr>
        </p:nvSpPr>
        <p:spPr/>
        <p:txBody>
          <a:bodyPr/>
          <a:lstStyle/>
          <a:p>
            <a:fld id="{0FF54DE5-C571-48E8-A5BC-B369434E2F44}" type="slidenum">
              <a:rPr lang="en-US" smtClean="0"/>
              <a:t>30</a:t>
            </a:fld>
            <a:endParaRPr lang="en-US"/>
          </a:p>
        </p:txBody>
      </p:sp>
    </p:spTree>
    <p:extLst>
      <p:ext uri="{BB962C8B-B14F-4D97-AF65-F5344CB8AC3E}">
        <p14:creationId xmlns:p14="http://schemas.microsoft.com/office/powerpoint/2010/main" val="179599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Props</a:t>
            </a:r>
            <a:endParaRPr lang="en-US" dirty="0"/>
          </a:p>
        </p:txBody>
      </p:sp>
      <p:sp>
        <p:nvSpPr>
          <p:cNvPr id="3" name="Content Placeholder 2"/>
          <p:cNvSpPr>
            <a:spLocks noGrp="1"/>
          </p:cNvSpPr>
          <p:nvPr>
            <p:ph idx="1"/>
          </p:nvPr>
        </p:nvSpPr>
        <p:spPr/>
        <p:txBody>
          <a:bodyPr>
            <a:normAutofit/>
          </a:bodyPr>
          <a:lstStyle/>
          <a:p>
            <a:pPr>
              <a:lnSpc>
                <a:spcPct val="150000"/>
              </a:lnSpc>
            </a:pPr>
            <a:r>
              <a:rPr lang="en-US" sz="2400" dirty="0"/>
              <a:t>Props is short for “properties.” Props let you customize React components. For example, here you pass each &lt;Cat&gt; a different name for Cat to render:</a:t>
            </a:r>
          </a:p>
        </p:txBody>
      </p:sp>
      <p:sp>
        <p:nvSpPr>
          <p:cNvPr id="4" name="Slide Number Placeholder 3"/>
          <p:cNvSpPr>
            <a:spLocks noGrp="1"/>
          </p:cNvSpPr>
          <p:nvPr>
            <p:ph type="sldNum" sz="quarter" idx="12"/>
          </p:nvPr>
        </p:nvSpPr>
        <p:spPr/>
        <p:txBody>
          <a:bodyPr/>
          <a:lstStyle/>
          <a:p>
            <a:fld id="{0FF54DE5-C571-48E8-A5BC-B369434E2F44}" type="slidenum">
              <a:rPr lang="en-US" smtClean="0"/>
              <a:t>31</a:t>
            </a:fld>
            <a:endParaRPr lang="en-US"/>
          </a:p>
        </p:txBody>
      </p:sp>
    </p:spTree>
    <p:extLst>
      <p:ext uri="{BB962C8B-B14F-4D97-AF65-F5344CB8AC3E}">
        <p14:creationId xmlns:p14="http://schemas.microsoft.com/office/powerpoint/2010/main" val="422584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FF54DE5-C571-48E8-A5BC-B369434E2F44}" type="slidenum">
              <a:rPr lang="en-US" smtClean="0"/>
              <a:t>32</a:t>
            </a:fld>
            <a:endParaRPr lang="en-US"/>
          </a:p>
        </p:txBody>
      </p:sp>
      <p:sp>
        <p:nvSpPr>
          <p:cNvPr id="5" name="Rectangle 4"/>
          <p:cNvSpPr/>
          <p:nvPr/>
        </p:nvSpPr>
        <p:spPr>
          <a:xfrm>
            <a:off x="581246" y="800277"/>
            <a:ext cx="8839200" cy="5078313"/>
          </a:xfrm>
          <a:prstGeom prst="rect">
            <a:avLst/>
          </a:prstGeom>
          <a:ln>
            <a:solidFill>
              <a:schemeClr val="accent4"/>
            </a:solidFill>
          </a:ln>
        </p:spPr>
        <p:txBody>
          <a:bodyPr wrap="square">
            <a:spAutoFit/>
          </a:bodyPr>
          <a:lstStyle/>
          <a:p>
            <a:pPr marL="342900" indent="-342900">
              <a:buFont typeface="+mj-lt"/>
              <a:buAutoNum type="arabicPeriod"/>
            </a:pPr>
            <a:r>
              <a:rPr lang="en-US" dirty="0">
                <a:solidFill>
                  <a:srgbClr val="F2590C"/>
                </a:solidFill>
                <a:latin typeface="var(--font-monospace)"/>
              </a:rPr>
              <a:t>import</a:t>
            </a:r>
            <a:r>
              <a:rPr lang="en-US" dirty="0">
                <a:solidFill>
                  <a:srgbClr val="5C6773"/>
                </a:solidFill>
                <a:latin typeface="var(--font-monospace)"/>
              </a:rPr>
              <a:t> </a:t>
            </a:r>
            <a:r>
              <a:rPr lang="en-US" dirty="0">
                <a:solidFill>
                  <a:srgbClr val="41A6D9"/>
                </a:solidFill>
                <a:latin typeface="var(--font-monospace)"/>
              </a:rPr>
              <a:t>React</a:t>
            </a:r>
            <a:r>
              <a:rPr lang="en-US" dirty="0">
                <a:solidFill>
                  <a:srgbClr val="5C6773"/>
                </a:solidFill>
                <a:latin typeface="var(--font-monospace)"/>
              </a:rPr>
              <a:t> </a:t>
            </a:r>
            <a:r>
              <a:rPr lang="en-US" dirty="0">
                <a:solidFill>
                  <a:srgbClr val="F2590C"/>
                </a:solidFill>
                <a:latin typeface="var(--font-monospace)"/>
              </a:rPr>
              <a:t>from</a:t>
            </a:r>
            <a:r>
              <a:rPr lang="en-US" dirty="0">
                <a:solidFill>
                  <a:srgbClr val="5C6773"/>
                </a:solidFill>
                <a:latin typeface="var(--font-monospace)"/>
              </a:rPr>
              <a:t> </a:t>
            </a:r>
            <a:r>
              <a:rPr lang="en-US" dirty="0">
                <a:solidFill>
                  <a:srgbClr val="86B300"/>
                </a:solidFill>
                <a:latin typeface="var(--font-monospace)"/>
              </a:rPr>
              <a:t>'react'</a:t>
            </a:r>
            <a:r>
              <a:rPr lang="en-US" dirty="0">
                <a:solidFill>
                  <a:srgbClr val="5C6773"/>
                </a:solidFill>
                <a:latin typeface="var(--font-monospace)"/>
              </a:rPr>
              <a:t>;</a:t>
            </a:r>
          </a:p>
          <a:p>
            <a:pPr marL="342900" indent="-342900">
              <a:buFont typeface="+mj-lt"/>
              <a:buAutoNum type="arabicPeriod"/>
            </a:pPr>
            <a:r>
              <a:rPr lang="en-US" dirty="0">
                <a:solidFill>
                  <a:srgbClr val="F2590C"/>
                </a:solidFill>
                <a:latin typeface="var(--font-monospace)"/>
              </a:rPr>
              <a:t>import</a:t>
            </a:r>
            <a:r>
              <a:rPr lang="en-US" dirty="0">
                <a:solidFill>
                  <a:srgbClr val="5C6773"/>
                </a:solidFill>
                <a:latin typeface="var(--font-monospace)"/>
              </a:rPr>
              <a:t> { </a:t>
            </a:r>
            <a:r>
              <a:rPr lang="en-US" dirty="0">
                <a:solidFill>
                  <a:srgbClr val="41A6D9"/>
                </a:solidFill>
                <a:latin typeface="var(--font-monospace)"/>
              </a:rPr>
              <a:t>Text</a:t>
            </a:r>
            <a:r>
              <a:rPr lang="en-US" dirty="0">
                <a:solidFill>
                  <a:srgbClr val="5C6773"/>
                </a:solidFill>
                <a:latin typeface="var(--font-monospace)"/>
              </a:rPr>
              <a:t>, </a:t>
            </a:r>
            <a:r>
              <a:rPr lang="en-US" dirty="0">
                <a:solidFill>
                  <a:srgbClr val="41A6D9"/>
                </a:solidFill>
                <a:latin typeface="var(--font-monospace)"/>
              </a:rPr>
              <a:t>View</a:t>
            </a:r>
            <a:r>
              <a:rPr lang="en-US" dirty="0">
                <a:solidFill>
                  <a:srgbClr val="5C6773"/>
                </a:solidFill>
                <a:latin typeface="var(--font-monospace)"/>
              </a:rPr>
              <a:t> } </a:t>
            </a:r>
            <a:r>
              <a:rPr lang="en-US" dirty="0">
                <a:solidFill>
                  <a:srgbClr val="F2590C"/>
                </a:solidFill>
                <a:latin typeface="var(--font-monospace)"/>
              </a:rPr>
              <a:t>from</a:t>
            </a:r>
            <a:r>
              <a:rPr lang="en-US" dirty="0">
                <a:solidFill>
                  <a:srgbClr val="5C6773"/>
                </a:solidFill>
                <a:latin typeface="var(--font-monospace)"/>
              </a:rPr>
              <a:t> </a:t>
            </a:r>
            <a:r>
              <a:rPr lang="en-US" dirty="0">
                <a:solidFill>
                  <a:srgbClr val="86B300"/>
                </a:solidFill>
                <a:latin typeface="var(--font-monospace)"/>
              </a:rPr>
              <a:t>'react-native'</a:t>
            </a:r>
            <a:r>
              <a:rPr lang="en-US" dirty="0">
                <a:solidFill>
                  <a:srgbClr val="5C6773"/>
                </a:solidFill>
                <a:latin typeface="var(--font-monospace)"/>
              </a:rPr>
              <a:t>;</a:t>
            </a:r>
          </a:p>
          <a:p>
            <a:pPr marL="342900" indent="-342900">
              <a:buFont typeface="+mj-lt"/>
              <a:buAutoNum type="arabicPeriod"/>
            </a:pPr>
            <a:r>
              <a:rPr lang="en-US" dirty="0" smtClean="0">
                <a:solidFill>
                  <a:srgbClr val="F2590C"/>
                </a:solidFill>
                <a:latin typeface="var(--font-monospace)"/>
              </a:rPr>
              <a:t>function</a:t>
            </a:r>
            <a:r>
              <a:rPr lang="en-US" dirty="0">
                <a:solidFill>
                  <a:srgbClr val="5C6773"/>
                </a:solidFill>
                <a:latin typeface="var(--font-monospace)"/>
              </a:rPr>
              <a:t> </a:t>
            </a:r>
            <a:r>
              <a:rPr lang="en-US" dirty="0">
                <a:solidFill>
                  <a:srgbClr val="41A6D9"/>
                </a:solidFill>
                <a:latin typeface="var(--font-monospace)"/>
              </a:rPr>
              <a:t>Cat</a:t>
            </a:r>
            <a:r>
              <a:rPr lang="en-US" dirty="0">
                <a:solidFill>
                  <a:srgbClr val="5C6773"/>
                </a:solidFill>
                <a:latin typeface="var(--font-monospace)"/>
              </a:rPr>
              <a:t>(props) {</a:t>
            </a:r>
          </a:p>
          <a:p>
            <a:pPr marL="342900" indent="-342900">
              <a:buFont typeface="+mj-lt"/>
              <a:buAutoNum type="arabicPeriod"/>
            </a:pPr>
            <a:r>
              <a:rPr lang="en-US" dirty="0">
                <a:solidFill>
                  <a:srgbClr val="5C6773"/>
                </a:solidFill>
                <a:latin typeface="var(--font-monospace)"/>
              </a:rPr>
              <a:t>  </a:t>
            </a:r>
            <a:r>
              <a:rPr lang="en-US" dirty="0">
                <a:solidFill>
                  <a:srgbClr val="F2590C"/>
                </a:solidFill>
                <a:latin typeface="var(--font-monospace)"/>
              </a:rPr>
              <a:t>return</a:t>
            </a:r>
            <a:r>
              <a:rPr lang="en-US" dirty="0">
                <a:solidFill>
                  <a:srgbClr val="5C6773"/>
                </a:solidFill>
                <a:latin typeface="var(--font-monospace)"/>
              </a:rPr>
              <a:t> (</a:t>
            </a:r>
          </a:p>
          <a:p>
            <a:pPr marL="342900" indent="-342900">
              <a:buFont typeface="+mj-lt"/>
              <a:buAutoNum type="arabicPeriod"/>
            </a:pPr>
            <a:r>
              <a:rPr lang="en-US" dirty="0">
                <a:solidFill>
                  <a:srgbClr val="5C6773"/>
                </a:solidFill>
                <a:latin typeface="var(--font-monospace)"/>
              </a:rPr>
              <a:t>    &lt;</a:t>
            </a:r>
            <a:r>
              <a:rPr lang="en-US" dirty="0">
                <a:solidFill>
                  <a:srgbClr val="41A6D9"/>
                </a:solidFill>
                <a:latin typeface="var(--font-monospace)"/>
              </a:rPr>
              <a:t>View</a:t>
            </a:r>
            <a:r>
              <a:rPr lang="en-US" dirty="0">
                <a:solidFill>
                  <a:srgbClr val="5C6773"/>
                </a:solidFill>
                <a:latin typeface="var(--font-monospace)"/>
              </a:rPr>
              <a:t>&gt;</a:t>
            </a:r>
          </a:p>
          <a:p>
            <a:pPr marL="342900" indent="-342900">
              <a:buFont typeface="+mj-lt"/>
              <a:buAutoNum type="arabicPeriod"/>
            </a:pPr>
            <a:r>
              <a:rPr lang="en-US" dirty="0">
                <a:solidFill>
                  <a:srgbClr val="5C6773"/>
                </a:solidFill>
                <a:latin typeface="var(--font-monospace)"/>
              </a:rPr>
              <a:t>      &lt;</a:t>
            </a:r>
            <a:r>
              <a:rPr lang="en-US" dirty="0">
                <a:solidFill>
                  <a:srgbClr val="41A6D9"/>
                </a:solidFill>
                <a:latin typeface="var(--font-monospace)"/>
              </a:rPr>
              <a:t>Text</a:t>
            </a:r>
            <a:r>
              <a:rPr lang="en-US" dirty="0">
                <a:solidFill>
                  <a:srgbClr val="5C6773"/>
                </a:solidFill>
                <a:latin typeface="var(--font-monospace)"/>
              </a:rPr>
              <a:t>&gt;</a:t>
            </a:r>
            <a:r>
              <a:rPr lang="en-US" dirty="0">
                <a:solidFill>
                  <a:srgbClr val="41A6D9"/>
                </a:solidFill>
                <a:latin typeface="var(--font-monospace)"/>
              </a:rPr>
              <a:t>Hello</a:t>
            </a:r>
            <a:r>
              <a:rPr lang="en-US" dirty="0">
                <a:solidFill>
                  <a:srgbClr val="5C6773"/>
                </a:solidFill>
                <a:latin typeface="var(--font-monospace)"/>
              </a:rPr>
              <a:t>, </a:t>
            </a:r>
            <a:r>
              <a:rPr lang="en-US" dirty="0">
                <a:solidFill>
                  <a:srgbClr val="41A6D9"/>
                </a:solidFill>
                <a:latin typeface="var(--font-monospace)"/>
              </a:rPr>
              <a:t>I</a:t>
            </a:r>
            <a:r>
              <a:rPr lang="en-US" dirty="0">
                <a:solidFill>
                  <a:srgbClr val="5C6773"/>
                </a:solidFill>
                <a:latin typeface="var(--font-monospace)"/>
              </a:rPr>
              <a:t> am {props.name}!&lt;/</a:t>
            </a:r>
            <a:r>
              <a:rPr lang="en-US" dirty="0">
                <a:solidFill>
                  <a:srgbClr val="41A6D9"/>
                </a:solidFill>
                <a:latin typeface="var(--font-monospace)"/>
              </a:rPr>
              <a:t>Text</a:t>
            </a:r>
            <a:r>
              <a:rPr lang="en-US" dirty="0">
                <a:solidFill>
                  <a:srgbClr val="5C6773"/>
                </a:solidFill>
                <a:latin typeface="var(--font-monospace)"/>
              </a:rPr>
              <a:t>&gt;</a:t>
            </a:r>
          </a:p>
          <a:p>
            <a:pPr marL="342900" indent="-342900">
              <a:buFont typeface="+mj-lt"/>
              <a:buAutoNum type="arabicPeriod"/>
            </a:pPr>
            <a:r>
              <a:rPr lang="en-US" dirty="0">
                <a:solidFill>
                  <a:srgbClr val="5C6773"/>
                </a:solidFill>
                <a:latin typeface="var(--font-monospace)"/>
              </a:rPr>
              <a:t>    &lt;/</a:t>
            </a:r>
            <a:r>
              <a:rPr lang="en-US" dirty="0">
                <a:solidFill>
                  <a:srgbClr val="41A6D9"/>
                </a:solidFill>
                <a:latin typeface="var(--font-monospace)"/>
              </a:rPr>
              <a:t>View</a:t>
            </a:r>
            <a:r>
              <a:rPr lang="en-US" dirty="0">
                <a:solidFill>
                  <a:srgbClr val="5C6773"/>
                </a:solidFill>
                <a:latin typeface="var(--font-monospace)"/>
              </a:rPr>
              <a:t>&gt;</a:t>
            </a:r>
          </a:p>
          <a:p>
            <a:pPr marL="342900" indent="-342900">
              <a:buFont typeface="+mj-lt"/>
              <a:buAutoNum type="arabicPeriod"/>
            </a:pPr>
            <a:r>
              <a:rPr lang="en-US" dirty="0">
                <a:solidFill>
                  <a:srgbClr val="5C6773"/>
                </a:solidFill>
                <a:latin typeface="var(--font-monospace)"/>
              </a:rPr>
              <a:t>  );</a:t>
            </a:r>
          </a:p>
          <a:p>
            <a:pPr marL="342900" indent="-342900">
              <a:buFont typeface="+mj-lt"/>
              <a:buAutoNum type="arabicPeriod"/>
            </a:pPr>
            <a:r>
              <a:rPr lang="en-US" dirty="0">
                <a:solidFill>
                  <a:srgbClr val="5C6773"/>
                </a:solidFill>
                <a:latin typeface="var(--font-monospace)"/>
              </a:rPr>
              <a:t>}</a:t>
            </a:r>
          </a:p>
          <a:p>
            <a:pPr marL="342900" indent="-342900">
              <a:buFont typeface="+mj-lt"/>
              <a:buAutoNum type="arabicPeriod"/>
            </a:pPr>
            <a:r>
              <a:rPr lang="en-US" dirty="0" smtClean="0">
                <a:solidFill>
                  <a:srgbClr val="F2590C"/>
                </a:solidFill>
                <a:latin typeface="var(--font-monospace)"/>
              </a:rPr>
              <a:t>export</a:t>
            </a:r>
            <a:r>
              <a:rPr lang="en-US" dirty="0">
                <a:solidFill>
                  <a:srgbClr val="5C6773"/>
                </a:solidFill>
                <a:latin typeface="var(--font-monospace)"/>
              </a:rPr>
              <a:t> </a:t>
            </a:r>
            <a:r>
              <a:rPr lang="en-US" dirty="0">
                <a:solidFill>
                  <a:srgbClr val="F2590C"/>
                </a:solidFill>
                <a:latin typeface="var(--font-monospace)"/>
              </a:rPr>
              <a:t>default</a:t>
            </a:r>
            <a:r>
              <a:rPr lang="en-US" dirty="0">
                <a:solidFill>
                  <a:srgbClr val="5C6773"/>
                </a:solidFill>
                <a:latin typeface="var(--font-monospace)"/>
              </a:rPr>
              <a:t> </a:t>
            </a:r>
            <a:r>
              <a:rPr lang="en-US" dirty="0">
                <a:solidFill>
                  <a:srgbClr val="F2590C"/>
                </a:solidFill>
                <a:latin typeface="var(--font-monospace)"/>
              </a:rPr>
              <a:t>function</a:t>
            </a:r>
            <a:r>
              <a:rPr lang="en-US" dirty="0">
                <a:solidFill>
                  <a:srgbClr val="5C6773"/>
                </a:solidFill>
                <a:latin typeface="var(--font-monospace)"/>
              </a:rPr>
              <a:t> </a:t>
            </a:r>
            <a:r>
              <a:rPr lang="en-US" dirty="0">
                <a:solidFill>
                  <a:srgbClr val="41A6D9"/>
                </a:solidFill>
                <a:latin typeface="var(--font-monospace)"/>
              </a:rPr>
              <a:t>Cafe</a:t>
            </a:r>
            <a:r>
              <a:rPr lang="en-US" dirty="0">
                <a:solidFill>
                  <a:srgbClr val="5C6773"/>
                </a:solidFill>
                <a:latin typeface="var(--font-monospace)"/>
              </a:rPr>
              <a:t>() {</a:t>
            </a:r>
          </a:p>
          <a:p>
            <a:pPr marL="342900" indent="-342900">
              <a:buFont typeface="+mj-lt"/>
              <a:buAutoNum type="arabicPeriod"/>
            </a:pPr>
            <a:r>
              <a:rPr lang="en-US" dirty="0">
                <a:solidFill>
                  <a:srgbClr val="5C6773"/>
                </a:solidFill>
                <a:latin typeface="var(--font-monospace)"/>
              </a:rPr>
              <a:t>  </a:t>
            </a:r>
            <a:r>
              <a:rPr lang="en-US" dirty="0">
                <a:solidFill>
                  <a:srgbClr val="F2590C"/>
                </a:solidFill>
                <a:latin typeface="var(--font-monospace)"/>
              </a:rPr>
              <a:t>return</a:t>
            </a:r>
            <a:r>
              <a:rPr lang="en-US" dirty="0">
                <a:solidFill>
                  <a:srgbClr val="5C6773"/>
                </a:solidFill>
                <a:latin typeface="var(--font-monospace)"/>
              </a:rPr>
              <a:t> (</a:t>
            </a:r>
          </a:p>
          <a:p>
            <a:pPr marL="342900" indent="-342900">
              <a:buFont typeface="+mj-lt"/>
              <a:buAutoNum type="arabicPeriod"/>
            </a:pPr>
            <a:r>
              <a:rPr lang="en-US" dirty="0">
                <a:solidFill>
                  <a:srgbClr val="5C6773"/>
                </a:solidFill>
                <a:latin typeface="var(--font-monospace)"/>
              </a:rPr>
              <a:t>    &lt;</a:t>
            </a:r>
            <a:r>
              <a:rPr lang="en-US" dirty="0">
                <a:solidFill>
                  <a:srgbClr val="41A6D9"/>
                </a:solidFill>
                <a:latin typeface="var(--font-monospace)"/>
              </a:rPr>
              <a:t>View</a:t>
            </a:r>
            <a:r>
              <a:rPr lang="en-US" dirty="0">
                <a:solidFill>
                  <a:srgbClr val="5C6773"/>
                </a:solidFill>
                <a:latin typeface="var(--font-monospace)"/>
              </a:rPr>
              <a:t>&gt;</a:t>
            </a:r>
          </a:p>
          <a:p>
            <a:pPr marL="342900" indent="-342900">
              <a:buFont typeface="+mj-lt"/>
              <a:buAutoNum type="arabicPeriod"/>
            </a:pPr>
            <a:r>
              <a:rPr lang="en-US" dirty="0">
                <a:solidFill>
                  <a:srgbClr val="5C6773"/>
                </a:solidFill>
                <a:latin typeface="var(--font-monospace)"/>
              </a:rPr>
              <a:t>      &lt;</a:t>
            </a:r>
            <a:r>
              <a:rPr lang="en-US" dirty="0">
                <a:solidFill>
                  <a:srgbClr val="41A6D9"/>
                </a:solidFill>
                <a:latin typeface="var(--font-monospace)"/>
              </a:rPr>
              <a:t>Cat</a:t>
            </a:r>
            <a:r>
              <a:rPr lang="en-US" dirty="0">
                <a:solidFill>
                  <a:srgbClr val="5C6773"/>
                </a:solidFill>
                <a:latin typeface="var(--font-monospace)"/>
              </a:rPr>
              <a:t> name=</a:t>
            </a:r>
            <a:r>
              <a:rPr lang="en-US" dirty="0">
                <a:solidFill>
                  <a:srgbClr val="86B300"/>
                </a:solidFill>
                <a:latin typeface="var(--font-monospace)"/>
              </a:rPr>
              <a:t>"</a:t>
            </a:r>
            <a:r>
              <a:rPr lang="en-US" dirty="0" err="1">
                <a:solidFill>
                  <a:srgbClr val="86B300"/>
                </a:solidFill>
                <a:latin typeface="var(--font-monospace)"/>
              </a:rPr>
              <a:t>Maru</a:t>
            </a:r>
            <a:r>
              <a:rPr lang="en-US" dirty="0">
                <a:solidFill>
                  <a:srgbClr val="86B300"/>
                </a:solidFill>
                <a:latin typeface="var(--font-monospace)"/>
              </a:rPr>
              <a:t>"</a:t>
            </a:r>
            <a:r>
              <a:rPr lang="en-US" dirty="0">
                <a:solidFill>
                  <a:srgbClr val="5C6773"/>
                </a:solidFill>
                <a:latin typeface="var(--font-monospace)"/>
              </a:rPr>
              <a:t> /&gt;</a:t>
            </a:r>
          </a:p>
          <a:p>
            <a:pPr marL="342900" indent="-342900">
              <a:buFont typeface="+mj-lt"/>
              <a:buAutoNum type="arabicPeriod"/>
            </a:pPr>
            <a:r>
              <a:rPr lang="en-US" dirty="0">
                <a:solidFill>
                  <a:srgbClr val="5C6773"/>
                </a:solidFill>
                <a:latin typeface="var(--font-monospace)"/>
              </a:rPr>
              <a:t>      &lt;</a:t>
            </a:r>
            <a:r>
              <a:rPr lang="en-US" dirty="0">
                <a:solidFill>
                  <a:srgbClr val="41A6D9"/>
                </a:solidFill>
                <a:latin typeface="var(--font-monospace)"/>
              </a:rPr>
              <a:t>Cat</a:t>
            </a:r>
            <a:r>
              <a:rPr lang="en-US" dirty="0">
                <a:solidFill>
                  <a:srgbClr val="5C6773"/>
                </a:solidFill>
                <a:latin typeface="var(--font-monospace)"/>
              </a:rPr>
              <a:t> name=</a:t>
            </a:r>
            <a:r>
              <a:rPr lang="en-US" dirty="0">
                <a:solidFill>
                  <a:srgbClr val="86B300"/>
                </a:solidFill>
                <a:latin typeface="var(--font-monospace)"/>
              </a:rPr>
              <a:t>"</a:t>
            </a:r>
            <a:r>
              <a:rPr lang="en-US" dirty="0" err="1">
                <a:solidFill>
                  <a:srgbClr val="86B300"/>
                </a:solidFill>
                <a:latin typeface="var(--font-monospace)"/>
              </a:rPr>
              <a:t>Jellylorum</a:t>
            </a:r>
            <a:r>
              <a:rPr lang="en-US" dirty="0">
                <a:solidFill>
                  <a:srgbClr val="86B300"/>
                </a:solidFill>
                <a:latin typeface="var(--font-monospace)"/>
              </a:rPr>
              <a:t>"</a:t>
            </a:r>
            <a:r>
              <a:rPr lang="en-US" dirty="0">
                <a:solidFill>
                  <a:srgbClr val="5C6773"/>
                </a:solidFill>
                <a:latin typeface="var(--font-monospace)"/>
              </a:rPr>
              <a:t> /&gt;</a:t>
            </a:r>
          </a:p>
          <a:p>
            <a:pPr marL="342900" indent="-342900">
              <a:buFont typeface="+mj-lt"/>
              <a:buAutoNum type="arabicPeriod"/>
            </a:pPr>
            <a:r>
              <a:rPr lang="en-US" dirty="0">
                <a:solidFill>
                  <a:srgbClr val="5C6773"/>
                </a:solidFill>
                <a:latin typeface="var(--font-monospace)"/>
              </a:rPr>
              <a:t>      &lt;</a:t>
            </a:r>
            <a:r>
              <a:rPr lang="en-US" dirty="0">
                <a:solidFill>
                  <a:srgbClr val="41A6D9"/>
                </a:solidFill>
                <a:latin typeface="var(--font-monospace)"/>
              </a:rPr>
              <a:t>Cat</a:t>
            </a:r>
            <a:r>
              <a:rPr lang="en-US" dirty="0">
                <a:solidFill>
                  <a:srgbClr val="5C6773"/>
                </a:solidFill>
                <a:latin typeface="var(--font-monospace)"/>
              </a:rPr>
              <a:t> name=</a:t>
            </a:r>
            <a:r>
              <a:rPr lang="en-US" dirty="0">
                <a:solidFill>
                  <a:srgbClr val="86B300"/>
                </a:solidFill>
                <a:latin typeface="var(--font-monospace)"/>
              </a:rPr>
              <a:t>"Spot"</a:t>
            </a:r>
            <a:r>
              <a:rPr lang="en-US" dirty="0">
                <a:solidFill>
                  <a:srgbClr val="5C6773"/>
                </a:solidFill>
                <a:latin typeface="var(--font-monospace)"/>
              </a:rPr>
              <a:t> /&gt;</a:t>
            </a:r>
          </a:p>
          <a:p>
            <a:pPr marL="342900" indent="-342900">
              <a:buFont typeface="+mj-lt"/>
              <a:buAutoNum type="arabicPeriod"/>
            </a:pPr>
            <a:r>
              <a:rPr lang="en-US" dirty="0">
                <a:solidFill>
                  <a:srgbClr val="5C6773"/>
                </a:solidFill>
                <a:latin typeface="var(--font-monospace)"/>
              </a:rPr>
              <a:t>    &lt;/</a:t>
            </a:r>
            <a:r>
              <a:rPr lang="en-US" dirty="0">
                <a:solidFill>
                  <a:srgbClr val="41A6D9"/>
                </a:solidFill>
                <a:latin typeface="var(--font-monospace)"/>
              </a:rPr>
              <a:t>View</a:t>
            </a:r>
            <a:r>
              <a:rPr lang="en-US" dirty="0">
                <a:solidFill>
                  <a:srgbClr val="5C6773"/>
                </a:solidFill>
                <a:latin typeface="var(--font-monospace)"/>
              </a:rPr>
              <a:t>&gt;</a:t>
            </a:r>
          </a:p>
          <a:p>
            <a:pPr marL="342900" indent="-342900">
              <a:buFont typeface="+mj-lt"/>
              <a:buAutoNum type="arabicPeriod"/>
            </a:pPr>
            <a:r>
              <a:rPr lang="en-US" dirty="0">
                <a:solidFill>
                  <a:srgbClr val="5C6773"/>
                </a:solidFill>
                <a:latin typeface="var(--font-monospace)"/>
              </a:rPr>
              <a:t>  );</a:t>
            </a:r>
          </a:p>
          <a:p>
            <a:pPr marL="342900" indent="-342900">
              <a:buFont typeface="+mj-lt"/>
              <a:buAutoNum type="arabicPeriod"/>
            </a:pPr>
            <a:r>
              <a:rPr lang="en-US" dirty="0">
                <a:solidFill>
                  <a:srgbClr val="5C6773"/>
                </a:solidFill>
                <a:latin typeface="var(--font-monospace)"/>
              </a:rPr>
              <a:t>}</a:t>
            </a:r>
            <a:endParaRPr lang="en-US" b="0" dirty="0">
              <a:solidFill>
                <a:srgbClr val="5C6773"/>
              </a:solidFill>
              <a:effectLst/>
              <a:latin typeface="var(--font-monospace)"/>
            </a:endParaRPr>
          </a:p>
        </p:txBody>
      </p:sp>
      <p:pic>
        <p:nvPicPr>
          <p:cNvPr id="6" name="Picture 5"/>
          <p:cNvPicPr>
            <a:picLocks noChangeAspect="1"/>
          </p:cNvPicPr>
          <p:nvPr/>
        </p:nvPicPr>
        <p:blipFill>
          <a:blip r:embed="rId2"/>
          <a:stretch>
            <a:fillRect/>
          </a:stretch>
        </p:blipFill>
        <p:spPr>
          <a:xfrm>
            <a:off x="9578716" y="800277"/>
            <a:ext cx="2349341" cy="985993"/>
          </a:xfrm>
          <a:prstGeom prst="rect">
            <a:avLst/>
          </a:prstGeom>
        </p:spPr>
      </p:pic>
    </p:spTree>
    <p:extLst>
      <p:ext uri="{BB962C8B-B14F-4D97-AF65-F5344CB8AC3E}">
        <p14:creationId xmlns:p14="http://schemas.microsoft.com/office/powerpoint/2010/main" val="49596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Props</a:t>
            </a:r>
            <a:endParaRPr lang="en-US" dirty="0"/>
          </a:p>
        </p:txBody>
      </p:sp>
      <p:sp>
        <p:nvSpPr>
          <p:cNvPr id="4" name="Content Placeholder 3"/>
          <p:cNvSpPr>
            <a:spLocks noGrp="1"/>
          </p:cNvSpPr>
          <p:nvPr>
            <p:ph idx="1"/>
          </p:nvPr>
        </p:nvSpPr>
        <p:spPr/>
        <p:txBody>
          <a:bodyPr>
            <a:normAutofit/>
          </a:bodyPr>
          <a:lstStyle/>
          <a:p>
            <a:pPr>
              <a:lnSpc>
                <a:spcPct val="150000"/>
              </a:lnSpc>
            </a:pPr>
            <a:r>
              <a:rPr lang="en-US" sz="2400" dirty="0"/>
              <a:t>Most of React Native’s Core Components can be customized with props, too. For example, when using Image, you pass it a prop named source to define what image it shows:</a:t>
            </a:r>
          </a:p>
        </p:txBody>
      </p:sp>
      <p:sp>
        <p:nvSpPr>
          <p:cNvPr id="2" name="Slide Number Placeholder 1"/>
          <p:cNvSpPr>
            <a:spLocks noGrp="1"/>
          </p:cNvSpPr>
          <p:nvPr>
            <p:ph type="sldNum" sz="quarter" idx="12"/>
          </p:nvPr>
        </p:nvSpPr>
        <p:spPr/>
        <p:txBody>
          <a:bodyPr/>
          <a:lstStyle/>
          <a:p>
            <a:fld id="{0FF54DE5-C571-48E8-A5BC-B369434E2F44}" type="slidenum">
              <a:rPr lang="en-US" smtClean="0"/>
              <a:t>33</a:t>
            </a:fld>
            <a:endParaRPr lang="en-US"/>
          </a:p>
        </p:txBody>
      </p:sp>
    </p:spTree>
    <p:extLst>
      <p:ext uri="{BB962C8B-B14F-4D97-AF65-F5344CB8AC3E}">
        <p14:creationId xmlns:p14="http://schemas.microsoft.com/office/powerpoint/2010/main" val="4069753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FF54DE5-C571-48E8-A5BC-B369434E2F44}" type="slidenum">
              <a:rPr lang="en-US" smtClean="0"/>
              <a:t>34</a:t>
            </a:fld>
            <a:endParaRPr lang="en-US"/>
          </a:p>
        </p:txBody>
      </p:sp>
      <p:sp>
        <p:nvSpPr>
          <p:cNvPr id="5" name="Rectangle 4"/>
          <p:cNvSpPr/>
          <p:nvPr/>
        </p:nvSpPr>
        <p:spPr>
          <a:xfrm>
            <a:off x="581246" y="800277"/>
            <a:ext cx="8371368" cy="5442516"/>
          </a:xfrm>
          <a:prstGeom prst="rect">
            <a:avLst/>
          </a:prstGeom>
          <a:ln>
            <a:solidFill>
              <a:schemeClr val="accent4"/>
            </a:solidFill>
          </a:ln>
        </p:spPr>
        <p:txBody>
          <a:bodyPr wrap="square">
            <a:spAutoFit/>
          </a:bodyPr>
          <a:lstStyle/>
          <a:p>
            <a:pPr marL="342900" indent="-342900">
              <a:lnSpc>
                <a:spcPct val="150000"/>
              </a:lnSpc>
              <a:buFont typeface="+mj-lt"/>
              <a:buAutoNum type="arabicPeriod"/>
            </a:pPr>
            <a:r>
              <a:rPr lang="en-US" dirty="0">
                <a:solidFill>
                  <a:srgbClr val="F2590C"/>
                </a:solidFill>
                <a:latin typeface="var(--font-monospace)"/>
              </a:rPr>
              <a:t>import</a:t>
            </a:r>
            <a:r>
              <a:rPr lang="en-US" dirty="0">
                <a:solidFill>
                  <a:srgbClr val="5C6773"/>
                </a:solidFill>
                <a:latin typeface="var(--font-monospace)"/>
              </a:rPr>
              <a:t> </a:t>
            </a:r>
            <a:r>
              <a:rPr lang="en-US" dirty="0">
                <a:solidFill>
                  <a:srgbClr val="41A6D9"/>
                </a:solidFill>
                <a:latin typeface="var(--font-monospace)"/>
              </a:rPr>
              <a:t>React</a:t>
            </a:r>
            <a:r>
              <a:rPr lang="en-US" dirty="0">
                <a:solidFill>
                  <a:srgbClr val="5C6773"/>
                </a:solidFill>
                <a:latin typeface="var(--font-monospace)"/>
              </a:rPr>
              <a:t> </a:t>
            </a:r>
            <a:r>
              <a:rPr lang="en-US" dirty="0">
                <a:solidFill>
                  <a:srgbClr val="F2590C"/>
                </a:solidFill>
                <a:latin typeface="var(--font-monospace)"/>
              </a:rPr>
              <a:t>from</a:t>
            </a:r>
            <a:r>
              <a:rPr lang="en-US" dirty="0">
                <a:solidFill>
                  <a:srgbClr val="5C6773"/>
                </a:solidFill>
                <a:latin typeface="var(--font-monospace)"/>
              </a:rPr>
              <a:t> </a:t>
            </a:r>
            <a:r>
              <a:rPr lang="en-US" dirty="0">
                <a:solidFill>
                  <a:srgbClr val="86B300"/>
                </a:solidFill>
                <a:latin typeface="var(--font-monospace)"/>
              </a:rPr>
              <a:t>'react'</a:t>
            </a:r>
            <a:r>
              <a:rPr lang="en-US" dirty="0">
                <a:solidFill>
                  <a:srgbClr val="5C6773"/>
                </a:solidFill>
                <a:latin typeface="var(--font-monospace)"/>
              </a:rPr>
              <a:t>;</a:t>
            </a:r>
          </a:p>
          <a:p>
            <a:pPr marL="342900" indent="-342900">
              <a:lnSpc>
                <a:spcPct val="150000"/>
              </a:lnSpc>
              <a:buFont typeface="+mj-lt"/>
              <a:buAutoNum type="arabicPeriod"/>
            </a:pPr>
            <a:r>
              <a:rPr lang="en-US" dirty="0">
                <a:solidFill>
                  <a:srgbClr val="F2590C"/>
                </a:solidFill>
                <a:latin typeface="var(--font-monospace)"/>
              </a:rPr>
              <a:t>import</a:t>
            </a:r>
            <a:r>
              <a:rPr lang="en-US" dirty="0">
                <a:solidFill>
                  <a:srgbClr val="5C6773"/>
                </a:solidFill>
                <a:latin typeface="var(--font-monospace)"/>
              </a:rPr>
              <a:t> { </a:t>
            </a:r>
            <a:r>
              <a:rPr lang="en-US" dirty="0">
                <a:solidFill>
                  <a:srgbClr val="41A6D9"/>
                </a:solidFill>
                <a:latin typeface="var(--font-monospace)"/>
              </a:rPr>
              <a:t>Text</a:t>
            </a:r>
            <a:r>
              <a:rPr lang="en-US" dirty="0">
                <a:solidFill>
                  <a:srgbClr val="5C6773"/>
                </a:solidFill>
                <a:latin typeface="var(--font-monospace)"/>
              </a:rPr>
              <a:t>, </a:t>
            </a:r>
            <a:r>
              <a:rPr lang="en-US" dirty="0">
                <a:solidFill>
                  <a:srgbClr val="41A6D9"/>
                </a:solidFill>
                <a:latin typeface="var(--font-monospace)"/>
              </a:rPr>
              <a:t>View</a:t>
            </a:r>
            <a:r>
              <a:rPr lang="en-US" dirty="0">
                <a:solidFill>
                  <a:srgbClr val="5C6773"/>
                </a:solidFill>
                <a:latin typeface="var(--font-monospace)"/>
              </a:rPr>
              <a:t>, </a:t>
            </a:r>
            <a:r>
              <a:rPr lang="en-US" dirty="0">
                <a:solidFill>
                  <a:srgbClr val="41A6D9"/>
                </a:solidFill>
                <a:latin typeface="var(--font-monospace)"/>
              </a:rPr>
              <a:t>Image</a:t>
            </a:r>
            <a:r>
              <a:rPr lang="en-US" dirty="0">
                <a:solidFill>
                  <a:srgbClr val="5C6773"/>
                </a:solidFill>
                <a:latin typeface="var(--font-monospace)"/>
              </a:rPr>
              <a:t> } </a:t>
            </a:r>
            <a:r>
              <a:rPr lang="en-US" dirty="0">
                <a:solidFill>
                  <a:srgbClr val="F2590C"/>
                </a:solidFill>
                <a:latin typeface="var(--font-monospace)"/>
              </a:rPr>
              <a:t>from</a:t>
            </a:r>
            <a:r>
              <a:rPr lang="en-US" dirty="0">
                <a:solidFill>
                  <a:srgbClr val="5C6773"/>
                </a:solidFill>
                <a:latin typeface="var(--font-monospace)"/>
              </a:rPr>
              <a:t> </a:t>
            </a:r>
            <a:r>
              <a:rPr lang="en-US" dirty="0">
                <a:solidFill>
                  <a:srgbClr val="86B300"/>
                </a:solidFill>
                <a:latin typeface="var(--font-monospace)"/>
              </a:rPr>
              <a:t>'react-native'</a:t>
            </a:r>
            <a:r>
              <a:rPr lang="en-US" dirty="0">
                <a:solidFill>
                  <a:srgbClr val="5C6773"/>
                </a:solidFill>
                <a:latin typeface="var(--font-monospace)"/>
              </a:rPr>
              <a:t>;</a:t>
            </a:r>
          </a:p>
          <a:p>
            <a:pPr marL="342900" indent="-342900">
              <a:lnSpc>
                <a:spcPct val="150000"/>
              </a:lnSpc>
              <a:buFont typeface="+mj-lt"/>
              <a:buAutoNum type="arabicPeriod"/>
            </a:pPr>
            <a:r>
              <a:rPr lang="en-US" dirty="0" smtClean="0">
                <a:solidFill>
                  <a:srgbClr val="F2590C"/>
                </a:solidFill>
                <a:latin typeface="var(--font-monospace)"/>
              </a:rPr>
              <a:t>export</a:t>
            </a:r>
            <a:r>
              <a:rPr lang="en-US" dirty="0">
                <a:solidFill>
                  <a:srgbClr val="5C6773"/>
                </a:solidFill>
                <a:latin typeface="var(--font-monospace)"/>
              </a:rPr>
              <a:t> </a:t>
            </a:r>
            <a:r>
              <a:rPr lang="en-US" dirty="0">
                <a:solidFill>
                  <a:srgbClr val="F2590C"/>
                </a:solidFill>
                <a:latin typeface="var(--font-monospace)"/>
              </a:rPr>
              <a:t>default</a:t>
            </a:r>
            <a:r>
              <a:rPr lang="en-US" dirty="0">
                <a:solidFill>
                  <a:srgbClr val="5C6773"/>
                </a:solidFill>
                <a:latin typeface="var(--font-monospace)"/>
              </a:rPr>
              <a:t> </a:t>
            </a:r>
            <a:r>
              <a:rPr lang="en-US" dirty="0">
                <a:solidFill>
                  <a:srgbClr val="F2590C"/>
                </a:solidFill>
                <a:latin typeface="var(--font-monospace)"/>
              </a:rPr>
              <a:t>function</a:t>
            </a:r>
            <a:r>
              <a:rPr lang="en-US" dirty="0">
                <a:solidFill>
                  <a:srgbClr val="5C6773"/>
                </a:solidFill>
                <a:latin typeface="var(--font-monospace)"/>
              </a:rPr>
              <a:t> </a:t>
            </a:r>
            <a:r>
              <a:rPr lang="en-US" dirty="0" err="1">
                <a:solidFill>
                  <a:srgbClr val="41A6D9"/>
                </a:solidFill>
                <a:latin typeface="var(--font-monospace)"/>
              </a:rPr>
              <a:t>CatApp</a:t>
            </a:r>
            <a:r>
              <a:rPr lang="en-US" dirty="0">
                <a:solidFill>
                  <a:srgbClr val="5C6773"/>
                </a:solidFill>
                <a:latin typeface="var(--font-monospace)"/>
              </a:rPr>
              <a:t>() {</a:t>
            </a:r>
          </a:p>
          <a:p>
            <a:pPr marL="342900" indent="-342900">
              <a:lnSpc>
                <a:spcPct val="150000"/>
              </a:lnSpc>
              <a:buFont typeface="+mj-lt"/>
              <a:buAutoNum type="arabicPeriod"/>
            </a:pPr>
            <a:r>
              <a:rPr lang="en-US" dirty="0">
                <a:solidFill>
                  <a:srgbClr val="5C6773"/>
                </a:solidFill>
                <a:latin typeface="var(--font-monospace)"/>
              </a:rPr>
              <a:t>  </a:t>
            </a:r>
            <a:r>
              <a:rPr lang="en-US" dirty="0">
                <a:solidFill>
                  <a:srgbClr val="F2590C"/>
                </a:solidFill>
                <a:latin typeface="var(--font-monospace)"/>
              </a:rPr>
              <a:t>return</a:t>
            </a:r>
            <a:r>
              <a:rPr lang="en-US" dirty="0">
                <a:solidFill>
                  <a:srgbClr val="5C6773"/>
                </a:solidFill>
                <a:latin typeface="var(--font-monospace)"/>
              </a:rPr>
              <a:t> (</a:t>
            </a:r>
          </a:p>
          <a:p>
            <a:pPr marL="342900" indent="-342900">
              <a:lnSpc>
                <a:spcPct val="150000"/>
              </a:lnSpc>
              <a:buFont typeface="+mj-lt"/>
              <a:buAutoNum type="arabicPeriod"/>
            </a:pPr>
            <a:r>
              <a:rPr lang="en-US" dirty="0">
                <a:solidFill>
                  <a:srgbClr val="5C6773"/>
                </a:solidFill>
                <a:latin typeface="var(--font-monospace)"/>
              </a:rPr>
              <a:t>    &lt;</a:t>
            </a:r>
            <a:r>
              <a:rPr lang="en-US" dirty="0">
                <a:solidFill>
                  <a:srgbClr val="41A6D9"/>
                </a:solidFill>
                <a:latin typeface="var(--font-monospace)"/>
              </a:rPr>
              <a:t>View</a:t>
            </a:r>
            <a:r>
              <a:rPr lang="en-US" dirty="0">
                <a:solidFill>
                  <a:srgbClr val="5C6773"/>
                </a:solidFill>
                <a:latin typeface="var(--font-monospace)"/>
              </a:rPr>
              <a:t>&gt;</a:t>
            </a:r>
          </a:p>
          <a:p>
            <a:pPr marL="342900" indent="-342900">
              <a:lnSpc>
                <a:spcPct val="150000"/>
              </a:lnSpc>
              <a:buFont typeface="+mj-lt"/>
              <a:buAutoNum type="arabicPeriod"/>
            </a:pPr>
            <a:r>
              <a:rPr lang="en-US" dirty="0">
                <a:solidFill>
                  <a:srgbClr val="5C6773"/>
                </a:solidFill>
                <a:latin typeface="var(--font-monospace)"/>
              </a:rPr>
              <a:t>      &lt;</a:t>
            </a:r>
            <a:r>
              <a:rPr lang="en-US" dirty="0">
                <a:solidFill>
                  <a:srgbClr val="41A6D9"/>
                </a:solidFill>
                <a:latin typeface="var(--font-monospace)"/>
              </a:rPr>
              <a:t>Image</a:t>
            </a:r>
            <a:endParaRPr lang="en-US" dirty="0">
              <a:solidFill>
                <a:srgbClr val="5C6773"/>
              </a:solidFill>
              <a:latin typeface="var(--font-monospace)"/>
            </a:endParaRPr>
          </a:p>
          <a:p>
            <a:pPr marL="342900" indent="-342900">
              <a:lnSpc>
                <a:spcPct val="150000"/>
              </a:lnSpc>
              <a:buFont typeface="+mj-lt"/>
              <a:buAutoNum type="arabicPeriod"/>
            </a:pPr>
            <a:r>
              <a:rPr lang="en-US" dirty="0">
                <a:solidFill>
                  <a:srgbClr val="5C6773"/>
                </a:solidFill>
                <a:latin typeface="var(--font-monospace)"/>
              </a:rPr>
              <a:t>        source={{</a:t>
            </a:r>
            <a:r>
              <a:rPr lang="en-US" dirty="0" err="1">
                <a:solidFill>
                  <a:srgbClr val="5C6773"/>
                </a:solidFill>
                <a:latin typeface="var(--font-monospace)"/>
              </a:rPr>
              <a:t>uri</a:t>
            </a:r>
            <a:r>
              <a:rPr lang="en-US" dirty="0">
                <a:solidFill>
                  <a:srgbClr val="5C6773"/>
                </a:solidFill>
                <a:latin typeface="var(--font-monospace)"/>
              </a:rPr>
              <a:t>: </a:t>
            </a:r>
            <a:r>
              <a:rPr lang="en-US" dirty="0">
                <a:solidFill>
                  <a:srgbClr val="86B300"/>
                </a:solidFill>
                <a:latin typeface="var(--font-monospace)"/>
              </a:rPr>
              <a:t>"https://reactnative.dev/docs/assets/p_cat1.png"</a:t>
            </a:r>
            <a:r>
              <a:rPr lang="en-US" dirty="0">
                <a:solidFill>
                  <a:srgbClr val="5C6773"/>
                </a:solidFill>
                <a:latin typeface="var(--font-monospace)"/>
              </a:rPr>
              <a:t>}}</a:t>
            </a:r>
          </a:p>
          <a:p>
            <a:pPr marL="342900" indent="-342900">
              <a:lnSpc>
                <a:spcPct val="150000"/>
              </a:lnSpc>
              <a:buFont typeface="+mj-lt"/>
              <a:buAutoNum type="arabicPeriod"/>
            </a:pPr>
            <a:r>
              <a:rPr lang="en-US" dirty="0">
                <a:solidFill>
                  <a:srgbClr val="5C6773"/>
                </a:solidFill>
                <a:latin typeface="var(--font-monospace)"/>
              </a:rPr>
              <a:t>        style={{width: </a:t>
            </a:r>
            <a:r>
              <a:rPr lang="en-US" dirty="0">
                <a:solidFill>
                  <a:srgbClr val="F08C36"/>
                </a:solidFill>
                <a:latin typeface="var(--font-monospace)"/>
              </a:rPr>
              <a:t>200</a:t>
            </a:r>
            <a:r>
              <a:rPr lang="en-US" dirty="0">
                <a:solidFill>
                  <a:srgbClr val="5C6773"/>
                </a:solidFill>
                <a:latin typeface="var(--font-monospace)"/>
              </a:rPr>
              <a:t>, height: </a:t>
            </a:r>
            <a:r>
              <a:rPr lang="en-US" dirty="0">
                <a:solidFill>
                  <a:srgbClr val="F08C36"/>
                </a:solidFill>
                <a:latin typeface="var(--font-monospace)"/>
              </a:rPr>
              <a:t>200</a:t>
            </a:r>
            <a:r>
              <a:rPr lang="en-US" dirty="0">
                <a:solidFill>
                  <a:srgbClr val="5C6773"/>
                </a:solidFill>
                <a:latin typeface="var(--font-monospace)"/>
              </a:rPr>
              <a:t>}}</a:t>
            </a:r>
          </a:p>
          <a:p>
            <a:pPr marL="342900" indent="-342900">
              <a:lnSpc>
                <a:spcPct val="150000"/>
              </a:lnSpc>
              <a:buFont typeface="+mj-lt"/>
              <a:buAutoNum type="arabicPeriod"/>
            </a:pPr>
            <a:r>
              <a:rPr lang="en-US" dirty="0">
                <a:solidFill>
                  <a:srgbClr val="5C6773"/>
                </a:solidFill>
                <a:latin typeface="var(--font-monospace)"/>
              </a:rPr>
              <a:t>      /&gt;</a:t>
            </a:r>
          </a:p>
          <a:p>
            <a:pPr marL="342900" indent="-342900">
              <a:lnSpc>
                <a:spcPct val="150000"/>
              </a:lnSpc>
              <a:buFont typeface="+mj-lt"/>
              <a:buAutoNum type="arabicPeriod"/>
            </a:pPr>
            <a:r>
              <a:rPr lang="en-US" dirty="0">
                <a:solidFill>
                  <a:srgbClr val="5C6773"/>
                </a:solidFill>
                <a:latin typeface="var(--font-monospace)"/>
              </a:rPr>
              <a:t>      &lt;</a:t>
            </a:r>
            <a:r>
              <a:rPr lang="en-US" dirty="0">
                <a:solidFill>
                  <a:srgbClr val="41A6D9"/>
                </a:solidFill>
                <a:latin typeface="var(--font-monospace)"/>
              </a:rPr>
              <a:t>Text</a:t>
            </a:r>
            <a:r>
              <a:rPr lang="en-US" dirty="0">
                <a:solidFill>
                  <a:srgbClr val="5C6773"/>
                </a:solidFill>
                <a:latin typeface="var(--font-monospace)"/>
              </a:rPr>
              <a:t>&gt;</a:t>
            </a:r>
            <a:r>
              <a:rPr lang="en-US" dirty="0">
                <a:solidFill>
                  <a:srgbClr val="41A6D9"/>
                </a:solidFill>
                <a:latin typeface="var(--font-monospace)"/>
              </a:rPr>
              <a:t>Hello</a:t>
            </a:r>
            <a:r>
              <a:rPr lang="en-US" dirty="0">
                <a:solidFill>
                  <a:srgbClr val="5C6773"/>
                </a:solidFill>
                <a:latin typeface="var(--font-monospace)"/>
              </a:rPr>
              <a:t>, </a:t>
            </a:r>
            <a:r>
              <a:rPr lang="en-US" dirty="0">
                <a:solidFill>
                  <a:srgbClr val="41A6D9"/>
                </a:solidFill>
                <a:latin typeface="var(--font-monospace)"/>
              </a:rPr>
              <a:t>I</a:t>
            </a:r>
            <a:r>
              <a:rPr lang="en-US" dirty="0">
                <a:solidFill>
                  <a:srgbClr val="5C6773"/>
                </a:solidFill>
                <a:latin typeface="var(--font-monospace)"/>
              </a:rPr>
              <a:t> am your cat!&lt;/</a:t>
            </a:r>
            <a:r>
              <a:rPr lang="en-US" dirty="0">
                <a:solidFill>
                  <a:srgbClr val="41A6D9"/>
                </a:solidFill>
                <a:latin typeface="var(--font-monospace)"/>
              </a:rPr>
              <a:t>Text</a:t>
            </a:r>
            <a:r>
              <a:rPr lang="en-US" dirty="0">
                <a:solidFill>
                  <a:srgbClr val="5C6773"/>
                </a:solidFill>
                <a:latin typeface="var(--font-monospace)"/>
              </a:rPr>
              <a:t>&gt;</a:t>
            </a:r>
          </a:p>
          <a:p>
            <a:pPr marL="342900" indent="-342900">
              <a:lnSpc>
                <a:spcPct val="150000"/>
              </a:lnSpc>
              <a:buFont typeface="+mj-lt"/>
              <a:buAutoNum type="arabicPeriod"/>
            </a:pPr>
            <a:r>
              <a:rPr lang="en-US" dirty="0">
                <a:solidFill>
                  <a:srgbClr val="5C6773"/>
                </a:solidFill>
                <a:latin typeface="var(--font-monospace)"/>
              </a:rPr>
              <a:t>    &lt;/</a:t>
            </a:r>
            <a:r>
              <a:rPr lang="en-US" dirty="0">
                <a:solidFill>
                  <a:srgbClr val="41A6D9"/>
                </a:solidFill>
                <a:latin typeface="var(--font-monospace)"/>
              </a:rPr>
              <a:t>View</a:t>
            </a:r>
            <a:r>
              <a:rPr lang="en-US" dirty="0">
                <a:solidFill>
                  <a:srgbClr val="5C6773"/>
                </a:solidFill>
                <a:latin typeface="var(--font-monospace)"/>
              </a:rPr>
              <a:t>&gt;</a:t>
            </a:r>
          </a:p>
          <a:p>
            <a:pPr marL="342900" indent="-342900">
              <a:lnSpc>
                <a:spcPct val="150000"/>
              </a:lnSpc>
              <a:buFont typeface="+mj-lt"/>
              <a:buAutoNum type="arabicPeriod"/>
            </a:pPr>
            <a:r>
              <a:rPr lang="en-US" dirty="0">
                <a:solidFill>
                  <a:srgbClr val="5C6773"/>
                </a:solidFill>
                <a:latin typeface="var(--font-monospace)"/>
              </a:rPr>
              <a:t>  );</a:t>
            </a:r>
          </a:p>
          <a:p>
            <a:pPr marL="342900" indent="-342900">
              <a:lnSpc>
                <a:spcPct val="150000"/>
              </a:lnSpc>
              <a:buFont typeface="+mj-lt"/>
              <a:buAutoNum type="arabicPeriod"/>
            </a:pPr>
            <a:r>
              <a:rPr lang="en-US" dirty="0">
                <a:solidFill>
                  <a:srgbClr val="5C6773"/>
                </a:solidFill>
                <a:latin typeface="var(--font-monospace)"/>
              </a:rPr>
              <a:t>}</a:t>
            </a:r>
            <a:endParaRPr lang="en-US" b="0" dirty="0">
              <a:solidFill>
                <a:srgbClr val="5C6773"/>
              </a:solidFill>
              <a:effectLst/>
              <a:latin typeface="var(--font-monospace)"/>
            </a:endParaRPr>
          </a:p>
        </p:txBody>
      </p:sp>
      <p:pic>
        <p:nvPicPr>
          <p:cNvPr id="2" name="Picture 1"/>
          <p:cNvPicPr>
            <a:picLocks noChangeAspect="1"/>
          </p:cNvPicPr>
          <p:nvPr/>
        </p:nvPicPr>
        <p:blipFill>
          <a:blip r:embed="rId2"/>
          <a:stretch>
            <a:fillRect/>
          </a:stretch>
        </p:blipFill>
        <p:spPr>
          <a:xfrm>
            <a:off x="9256782" y="800277"/>
            <a:ext cx="2038350" cy="2209800"/>
          </a:xfrm>
          <a:prstGeom prst="rect">
            <a:avLst/>
          </a:prstGeom>
          <a:ln>
            <a:solidFill>
              <a:schemeClr val="accent4"/>
            </a:solidFill>
          </a:ln>
        </p:spPr>
      </p:pic>
      <p:sp>
        <p:nvSpPr>
          <p:cNvPr id="7" name="Rectangle 6"/>
          <p:cNvSpPr/>
          <p:nvPr/>
        </p:nvSpPr>
        <p:spPr>
          <a:xfrm>
            <a:off x="5223752" y="5771576"/>
            <a:ext cx="6096000" cy="584775"/>
          </a:xfrm>
          <a:prstGeom prst="rect">
            <a:avLst/>
          </a:prstGeom>
          <a:solidFill>
            <a:schemeClr val="bg1"/>
          </a:solidFill>
          <a:ln>
            <a:solidFill>
              <a:schemeClr val="accent4"/>
            </a:solidFill>
          </a:ln>
        </p:spPr>
        <p:txBody>
          <a:bodyPr>
            <a:spAutoFit/>
          </a:bodyPr>
          <a:lstStyle/>
          <a:p>
            <a:r>
              <a:rPr lang="en-US" sz="1600" dirty="0"/>
              <a:t>Image has many different props, including style, which accepts a JS object of design and layout related property-value pairs.</a:t>
            </a:r>
          </a:p>
        </p:txBody>
      </p:sp>
    </p:spTree>
    <p:extLst>
      <p:ext uri="{BB962C8B-B14F-4D97-AF65-F5344CB8AC3E}">
        <p14:creationId xmlns:p14="http://schemas.microsoft.com/office/powerpoint/2010/main" val="105547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fontAlgn="base"/>
            <a:r>
              <a:rPr lang="en-US" b="1" dirty="0"/>
              <a:t>React Fundamentals</a:t>
            </a:r>
          </a:p>
        </p:txBody>
      </p:sp>
      <p:sp>
        <p:nvSpPr>
          <p:cNvPr id="14" name="Content Placeholder 13"/>
          <p:cNvSpPr>
            <a:spLocks noGrp="1"/>
          </p:cNvSpPr>
          <p:nvPr>
            <p:ph idx="1"/>
          </p:nvPr>
        </p:nvSpPr>
        <p:spPr/>
        <p:txBody>
          <a:bodyPr/>
          <a:lstStyle/>
          <a:p>
            <a:pPr>
              <a:lnSpc>
                <a:spcPct val="150000"/>
              </a:lnSpc>
            </a:pPr>
            <a:r>
              <a:rPr lang="en-US" dirty="0"/>
              <a:t>React Native runs on </a:t>
            </a:r>
            <a:r>
              <a:rPr lang="en-US" dirty="0">
                <a:hlinkClick r:id="rId2"/>
              </a:rPr>
              <a:t>React</a:t>
            </a:r>
            <a:r>
              <a:rPr lang="en-US" dirty="0"/>
              <a:t>, a popular open source library for building user interfaces with JavaScript. To make the most of React Native, it helps to understand React itself. This section can get you started or can serve as a refresher course</a:t>
            </a:r>
            <a:r>
              <a:rPr lang="en-US" dirty="0" smtClean="0"/>
              <a:t>.</a:t>
            </a:r>
            <a:endParaRPr lang="th-TH" dirty="0" smtClean="0"/>
          </a:p>
          <a:p>
            <a:pPr>
              <a:lnSpc>
                <a:spcPct val="150000"/>
              </a:lnSpc>
            </a:pPr>
            <a:r>
              <a:rPr lang="en-US" dirty="0"/>
              <a:t>We’re going to cover the core concepts behind React</a:t>
            </a:r>
            <a:r>
              <a:rPr lang="en-US" dirty="0" smtClean="0"/>
              <a:t>:</a:t>
            </a:r>
            <a:endParaRPr lang="th-TH" dirty="0" smtClean="0"/>
          </a:p>
          <a:p>
            <a:pPr lvl="1">
              <a:lnSpc>
                <a:spcPct val="150000"/>
              </a:lnSpc>
            </a:pPr>
            <a:r>
              <a:rPr lang="en-US" sz="1800" dirty="0"/>
              <a:t>components</a:t>
            </a:r>
          </a:p>
          <a:p>
            <a:pPr lvl="1">
              <a:lnSpc>
                <a:spcPct val="150000"/>
              </a:lnSpc>
            </a:pPr>
            <a:r>
              <a:rPr lang="en-US" sz="1800" dirty="0"/>
              <a:t>JSX</a:t>
            </a:r>
          </a:p>
          <a:p>
            <a:pPr lvl="1">
              <a:lnSpc>
                <a:spcPct val="150000"/>
              </a:lnSpc>
            </a:pPr>
            <a:r>
              <a:rPr lang="en-US" sz="1800" dirty="0"/>
              <a:t>props</a:t>
            </a:r>
          </a:p>
          <a:p>
            <a:pPr lvl="1">
              <a:lnSpc>
                <a:spcPct val="150000"/>
              </a:lnSpc>
            </a:pPr>
            <a:r>
              <a:rPr lang="en-US" sz="1800" b="1" dirty="0">
                <a:solidFill>
                  <a:srgbClr val="FF0000"/>
                </a:solidFill>
              </a:rPr>
              <a:t>state</a:t>
            </a:r>
          </a:p>
        </p:txBody>
      </p:sp>
      <p:sp>
        <p:nvSpPr>
          <p:cNvPr id="2" name="Slide Number Placeholder 1"/>
          <p:cNvSpPr>
            <a:spLocks noGrp="1"/>
          </p:cNvSpPr>
          <p:nvPr>
            <p:ph type="sldNum" sz="quarter" idx="12"/>
          </p:nvPr>
        </p:nvSpPr>
        <p:spPr/>
        <p:txBody>
          <a:bodyPr/>
          <a:lstStyle/>
          <a:p>
            <a:fld id="{0FF54DE5-C571-48E8-A5BC-B369434E2F44}" type="slidenum">
              <a:rPr lang="en-US" smtClean="0"/>
              <a:t>35</a:t>
            </a:fld>
            <a:endParaRPr lang="en-US"/>
          </a:p>
        </p:txBody>
      </p:sp>
    </p:spTree>
    <p:extLst>
      <p:ext uri="{BB962C8B-B14F-4D97-AF65-F5344CB8AC3E}">
        <p14:creationId xmlns:p14="http://schemas.microsoft.com/office/powerpoint/2010/main" val="1545428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State</a:t>
            </a:r>
          </a:p>
        </p:txBody>
      </p:sp>
      <p:sp>
        <p:nvSpPr>
          <p:cNvPr id="4" name="Content Placeholder 3"/>
          <p:cNvSpPr>
            <a:spLocks noGrp="1"/>
          </p:cNvSpPr>
          <p:nvPr>
            <p:ph idx="1"/>
          </p:nvPr>
        </p:nvSpPr>
        <p:spPr/>
        <p:txBody>
          <a:bodyPr>
            <a:normAutofit/>
          </a:bodyPr>
          <a:lstStyle/>
          <a:p>
            <a:pPr>
              <a:lnSpc>
                <a:spcPct val="150000"/>
              </a:lnSpc>
            </a:pPr>
            <a:r>
              <a:rPr lang="en-US" sz="2400" dirty="0"/>
              <a:t>While you can think of props as arguments you use to configure how components render, state is like a component’s personal data storage</a:t>
            </a:r>
            <a:r>
              <a:rPr lang="en-US" sz="2400" dirty="0" smtClean="0"/>
              <a:t>.</a:t>
            </a:r>
            <a:endParaRPr lang="th-TH" sz="2400" dirty="0" smtClean="0"/>
          </a:p>
          <a:p>
            <a:pPr>
              <a:lnSpc>
                <a:spcPct val="150000"/>
              </a:lnSpc>
            </a:pPr>
            <a:r>
              <a:rPr lang="en-US" sz="2400" dirty="0" smtClean="0"/>
              <a:t>State </a:t>
            </a:r>
            <a:r>
              <a:rPr lang="en-US" sz="2400" dirty="0"/>
              <a:t>is useful for handling data that changes over time or that comes from user interaction. </a:t>
            </a:r>
            <a:endParaRPr lang="th-TH" sz="2400" dirty="0" smtClean="0"/>
          </a:p>
          <a:p>
            <a:pPr>
              <a:lnSpc>
                <a:spcPct val="150000"/>
              </a:lnSpc>
            </a:pPr>
            <a:r>
              <a:rPr lang="en-US" sz="2400" dirty="0" smtClean="0"/>
              <a:t>State </a:t>
            </a:r>
            <a:r>
              <a:rPr lang="en-US" sz="2400" dirty="0"/>
              <a:t>gives your components memory</a:t>
            </a:r>
            <a:r>
              <a:rPr lang="en-US" sz="2400" dirty="0" smtClean="0"/>
              <a:t>!</a:t>
            </a:r>
            <a:endParaRPr lang="th-TH" sz="2400" dirty="0" smtClean="0"/>
          </a:p>
          <a:p>
            <a:pPr>
              <a:lnSpc>
                <a:spcPct val="150000"/>
              </a:lnSpc>
            </a:pPr>
            <a:r>
              <a:rPr lang="en-US" dirty="0">
                <a:solidFill>
                  <a:schemeClr val="bg2">
                    <a:lumMod val="25000"/>
                  </a:schemeClr>
                </a:solidFill>
              </a:rPr>
              <a:t>As a general rule, use props to configure a component when it renders. Use state to keep track of any component data that you expect to change over time.</a:t>
            </a:r>
            <a:endParaRPr lang="en-US" sz="2400" dirty="0">
              <a:solidFill>
                <a:schemeClr val="bg2">
                  <a:lumMod val="25000"/>
                </a:schemeClr>
              </a:solidFill>
            </a:endParaRPr>
          </a:p>
        </p:txBody>
      </p:sp>
      <p:sp>
        <p:nvSpPr>
          <p:cNvPr id="2" name="Slide Number Placeholder 1"/>
          <p:cNvSpPr>
            <a:spLocks noGrp="1"/>
          </p:cNvSpPr>
          <p:nvPr>
            <p:ph type="sldNum" sz="quarter" idx="12"/>
          </p:nvPr>
        </p:nvSpPr>
        <p:spPr/>
        <p:txBody>
          <a:bodyPr/>
          <a:lstStyle/>
          <a:p>
            <a:fld id="{0FF54DE5-C571-48E8-A5BC-B369434E2F44}" type="slidenum">
              <a:rPr lang="en-US" smtClean="0"/>
              <a:t>36</a:t>
            </a:fld>
            <a:endParaRPr lang="en-US"/>
          </a:p>
        </p:txBody>
      </p:sp>
    </p:spTree>
    <p:extLst>
      <p:ext uri="{BB962C8B-B14F-4D97-AF65-F5344CB8AC3E}">
        <p14:creationId xmlns:p14="http://schemas.microsoft.com/office/powerpoint/2010/main" val="2127053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a:t>
            </a:r>
          </a:p>
        </p:txBody>
      </p:sp>
      <p:sp>
        <p:nvSpPr>
          <p:cNvPr id="3" name="Content Placeholder 2"/>
          <p:cNvSpPr>
            <a:spLocks noGrp="1"/>
          </p:cNvSpPr>
          <p:nvPr>
            <p:ph idx="1"/>
          </p:nvPr>
        </p:nvSpPr>
        <p:spPr/>
        <p:txBody>
          <a:bodyPr>
            <a:normAutofit lnSpcReduction="10000"/>
          </a:bodyPr>
          <a:lstStyle/>
          <a:p>
            <a:pPr>
              <a:lnSpc>
                <a:spcPct val="150000"/>
              </a:lnSpc>
            </a:pPr>
            <a:r>
              <a:rPr lang="en-US" sz="2400" dirty="0"/>
              <a:t>The following example takes place in a cat cafe where two hungry cats are waiting to be fed. </a:t>
            </a:r>
            <a:endParaRPr lang="th-TH" sz="2400" dirty="0" smtClean="0"/>
          </a:p>
          <a:p>
            <a:pPr>
              <a:lnSpc>
                <a:spcPct val="150000"/>
              </a:lnSpc>
            </a:pPr>
            <a:r>
              <a:rPr lang="en-US" sz="2400" dirty="0" smtClean="0"/>
              <a:t>Their </a:t>
            </a:r>
            <a:r>
              <a:rPr lang="en-US" sz="2400" dirty="0"/>
              <a:t>hunger, which we expect to change over time (unlike their names), is stored as state. </a:t>
            </a:r>
            <a:endParaRPr lang="th-TH" sz="2400" dirty="0" smtClean="0"/>
          </a:p>
          <a:p>
            <a:pPr>
              <a:lnSpc>
                <a:spcPct val="150000"/>
              </a:lnSpc>
            </a:pPr>
            <a:r>
              <a:rPr lang="en-US" sz="2400" dirty="0" smtClean="0"/>
              <a:t>To </a:t>
            </a:r>
            <a:r>
              <a:rPr lang="en-US" sz="2400" dirty="0"/>
              <a:t>feed the cats, press their buttons—which will update their state</a:t>
            </a:r>
            <a:r>
              <a:rPr lang="en-US" sz="2400" dirty="0" smtClean="0"/>
              <a:t>.</a:t>
            </a:r>
            <a:endParaRPr lang="th-TH" sz="2400" dirty="0" smtClean="0"/>
          </a:p>
          <a:p>
            <a:pPr>
              <a:lnSpc>
                <a:spcPct val="150000"/>
              </a:lnSpc>
            </a:pPr>
            <a:r>
              <a:rPr lang="en-US" sz="2400" dirty="0"/>
              <a:t>T</a:t>
            </a:r>
            <a:r>
              <a:rPr lang="en-US" sz="2400" dirty="0" smtClean="0"/>
              <a:t>he </a:t>
            </a:r>
            <a:r>
              <a:rPr lang="en-US" sz="2400" dirty="0"/>
              <a:t>older class components approach is a little different when it comes to state.</a:t>
            </a:r>
          </a:p>
        </p:txBody>
      </p:sp>
      <p:sp>
        <p:nvSpPr>
          <p:cNvPr id="4" name="Slide Number Placeholder 3"/>
          <p:cNvSpPr>
            <a:spLocks noGrp="1"/>
          </p:cNvSpPr>
          <p:nvPr>
            <p:ph type="sldNum" sz="quarter" idx="12"/>
          </p:nvPr>
        </p:nvSpPr>
        <p:spPr/>
        <p:txBody>
          <a:bodyPr/>
          <a:lstStyle/>
          <a:p>
            <a:fld id="{0FF54DE5-C571-48E8-A5BC-B369434E2F44}" type="slidenum">
              <a:rPr lang="en-US" smtClean="0"/>
              <a:t>37</a:t>
            </a:fld>
            <a:endParaRPr lang="en-US"/>
          </a:p>
        </p:txBody>
      </p:sp>
    </p:spTree>
    <p:extLst>
      <p:ext uri="{BB962C8B-B14F-4D97-AF65-F5344CB8AC3E}">
        <p14:creationId xmlns:p14="http://schemas.microsoft.com/office/powerpoint/2010/main" val="690885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FF54DE5-C571-48E8-A5BC-B369434E2F44}" type="slidenum">
              <a:rPr lang="en-US" smtClean="0"/>
              <a:t>38</a:t>
            </a:fld>
            <a:endParaRPr lang="en-US"/>
          </a:p>
        </p:txBody>
      </p:sp>
      <p:sp>
        <p:nvSpPr>
          <p:cNvPr id="6" name="Rectangle 5"/>
          <p:cNvSpPr/>
          <p:nvPr/>
        </p:nvSpPr>
        <p:spPr>
          <a:xfrm>
            <a:off x="145311" y="195493"/>
            <a:ext cx="7244317" cy="6001643"/>
          </a:xfrm>
          <a:prstGeom prst="rect">
            <a:avLst/>
          </a:prstGeom>
          <a:solidFill>
            <a:schemeClr val="bg1"/>
          </a:solidFill>
          <a:ln>
            <a:solidFill>
              <a:schemeClr val="accent4"/>
            </a:solidFill>
          </a:ln>
        </p:spPr>
        <p:txBody>
          <a:bodyPr wrap="square">
            <a:spAutoFit/>
          </a:bodyPr>
          <a:lstStyle/>
          <a:p>
            <a:pPr marL="342900" indent="-342900">
              <a:buFont typeface="+mj-lt"/>
              <a:buAutoNum type="arabicPeriod"/>
            </a:pPr>
            <a:r>
              <a:rPr lang="en-US" sz="1600" dirty="0" smtClean="0">
                <a:solidFill>
                  <a:srgbClr val="F2590C"/>
                </a:solidFill>
                <a:latin typeface="var(--font-monospace)"/>
              </a:rPr>
              <a:t>import</a:t>
            </a:r>
            <a:r>
              <a:rPr lang="en-US" sz="1600" dirty="0">
                <a:solidFill>
                  <a:srgbClr val="5C6773"/>
                </a:solidFill>
                <a:latin typeface="var(--font-monospace)"/>
              </a:rPr>
              <a:t> </a:t>
            </a:r>
            <a:r>
              <a:rPr lang="en-US" sz="1600" dirty="0">
                <a:solidFill>
                  <a:srgbClr val="41A6D9"/>
                </a:solidFill>
                <a:latin typeface="var(--font-monospace)"/>
              </a:rPr>
              <a:t>React</a:t>
            </a:r>
            <a:r>
              <a:rPr lang="en-US" sz="1600" dirty="0">
                <a:solidFill>
                  <a:srgbClr val="5C6773"/>
                </a:solidFill>
                <a:latin typeface="var(--font-monospace)"/>
              </a:rPr>
              <a:t>, { </a:t>
            </a:r>
            <a:r>
              <a:rPr lang="en-US" sz="1600" dirty="0">
                <a:solidFill>
                  <a:srgbClr val="41A6D9"/>
                </a:solidFill>
                <a:latin typeface="var(--font-monospace)"/>
              </a:rPr>
              <a:t>Component</a:t>
            </a:r>
            <a:r>
              <a:rPr lang="en-US" sz="1600" dirty="0">
                <a:solidFill>
                  <a:srgbClr val="5C6773"/>
                </a:solidFill>
                <a:latin typeface="var(--font-monospace)"/>
              </a:rPr>
              <a:t> } </a:t>
            </a:r>
            <a:r>
              <a:rPr lang="en-US" sz="1600" dirty="0">
                <a:solidFill>
                  <a:srgbClr val="F2590C"/>
                </a:solidFill>
                <a:latin typeface="var(--font-monospace)"/>
              </a:rPr>
              <a:t>from</a:t>
            </a:r>
            <a:r>
              <a:rPr lang="en-US" sz="1600" dirty="0">
                <a:solidFill>
                  <a:srgbClr val="5C6773"/>
                </a:solidFill>
                <a:latin typeface="var(--font-monospace)"/>
              </a:rPr>
              <a:t> </a:t>
            </a:r>
            <a:r>
              <a:rPr lang="en-US" sz="1600" dirty="0">
                <a:solidFill>
                  <a:srgbClr val="86B300"/>
                </a:solidFill>
                <a:latin typeface="var(--font-monospace)"/>
              </a:rPr>
              <a:t>"react"</a:t>
            </a:r>
            <a:r>
              <a:rPr lang="en-US" sz="1600" dirty="0">
                <a:solidFill>
                  <a:srgbClr val="5C6773"/>
                </a:solidFill>
                <a:latin typeface="var(--font-monospace)"/>
              </a:rPr>
              <a:t>;</a:t>
            </a:r>
          </a:p>
          <a:p>
            <a:pPr marL="342900" indent="-342900">
              <a:buFont typeface="+mj-lt"/>
              <a:buAutoNum type="arabicPeriod"/>
            </a:pPr>
            <a:r>
              <a:rPr lang="en-US" sz="1600" dirty="0">
                <a:solidFill>
                  <a:srgbClr val="F2590C"/>
                </a:solidFill>
                <a:latin typeface="var(--font-monospace)"/>
              </a:rPr>
              <a:t>import</a:t>
            </a:r>
            <a:r>
              <a:rPr lang="en-US" sz="1600" dirty="0">
                <a:solidFill>
                  <a:srgbClr val="5C6773"/>
                </a:solidFill>
                <a:latin typeface="var(--font-monospace)"/>
              </a:rPr>
              <a:t> { </a:t>
            </a:r>
            <a:r>
              <a:rPr lang="en-US" sz="1600" dirty="0">
                <a:solidFill>
                  <a:srgbClr val="41A6D9"/>
                </a:solidFill>
                <a:latin typeface="var(--font-monospace)"/>
              </a:rPr>
              <a:t>Button</a:t>
            </a:r>
            <a:r>
              <a:rPr lang="en-US" sz="1600" dirty="0">
                <a:solidFill>
                  <a:srgbClr val="5C6773"/>
                </a:solidFill>
                <a:latin typeface="var(--font-monospace)"/>
              </a:rPr>
              <a:t>, </a:t>
            </a:r>
            <a:r>
              <a:rPr lang="en-US" sz="1600" dirty="0">
                <a:solidFill>
                  <a:srgbClr val="41A6D9"/>
                </a:solidFill>
                <a:latin typeface="var(--font-monospace)"/>
              </a:rPr>
              <a:t>Text</a:t>
            </a:r>
            <a:r>
              <a:rPr lang="en-US" sz="1600" dirty="0">
                <a:solidFill>
                  <a:srgbClr val="5C6773"/>
                </a:solidFill>
                <a:latin typeface="var(--font-monospace)"/>
              </a:rPr>
              <a:t>, </a:t>
            </a:r>
            <a:r>
              <a:rPr lang="en-US" sz="1600" dirty="0">
                <a:solidFill>
                  <a:srgbClr val="41A6D9"/>
                </a:solidFill>
                <a:latin typeface="var(--font-monospace)"/>
              </a:rPr>
              <a:t>View</a:t>
            </a:r>
            <a:r>
              <a:rPr lang="en-US" sz="1600" dirty="0">
                <a:solidFill>
                  <a:srgbClr val="5C6773"/>
                </a:solidFill>
                <a:latin typeface="var(--font-monospace)"/>
              </a:rPr>
              <a:t> } </a:t>
            </a:r>
            <a:r>
              <a:rPr lang="en-US" sz="1600" dirty="0">
                <a:solidFill>
                  <a:srgbClr val="F2590C"/>
                </a:solidFill>
                <a:latin typeface="var(--font-monospace)"/>
              </a:rPr>
              <a:t>from</a:t>
            </a:r>
            <a:r>
              <a:rPr lang="en-US" sz="1600" dirty="0">
                <a:solidFill>
                  <a:srgbClr val="5C6773"/>
                </a:solidFill>
                <a:latin typeface="var(--font-monospace)"/>
              </a:rPr>
              <a:t> </a:t>
            </a:r>
            <a:r>
              <a:rPr lang="en-US" sz="1600" dirty="0">
                <a:solidFill>
                  <a:srgbClr val="86B300"/>
                </a:solidFill>
                <a:latin typeface="var(--font-monospace)"/>
              </a:rPr>
              <a:t>"react-native"</a:t>
            </a:r>
            <a:r>
              <a:rPr lang="en-US" sz="1600" dirty="0">
                <a:solidFill>
                  <a:srgbClr val="5C6773"/>
                </a:solidFill>
                <a:latin typeface="var(--font-monospace)"/>
              </a:rPr>
              <a:t>;</a:t>
            </a:r>
          </a:p>
          <a:p>
            <a:pPr marL="342900" indent="-342900">
              <a:buFont typeface="+mj-lt"/>
              <a:buAutoNum type="arabicPeriod"/>
            </a:pPr>
            <a:r>
              <a:rPr lang="en-US" sz="1600" dirty="0" smtClean="0">
                <a:solidFill>
                  <a:srgbClr val="F2590C"/>
                </a:solidFill>
                <a:latin typeface="var(--font-monospace)"/>
              </a:rPr>
              <a:t>export</a:t>
            </a:r>
            <a:r>
              <a:rPr lang="en-US" sz="1600" dirty="0">
                <a:solidFill>
                  <a:srgbClr val="5C6773"/>
                </a:solidFill>
                <a:latin typeface="var(--font-monospace)"/>
              </a:rPr>
              <a:t> </a:t>
            </a:r>
            <a:r>
              <a:rPr lang="en-US" sz="1600" dirty="0">
                <a:solidFill>
                  <a:srgbClr val="F2590C"/>
                </a:solidFill>
                <a:latin typeface="var(--font-monospace)"/>
              </a:rPr>
              <a:t>class</a:t>
            </a:r>
            <a:r>
              <a:rPr lang="en-US" sz="1600" dirty="0">
                <a:solidFill>
                  <a:srgbClr val="5C6773"/>
                </a:solidFill>
                <a:latin typeface="var(--font-monospace)"/>
              </a:rPr>
              <a:t> </a:t>
            </a:r>
            <a:r>
              <a:rPr lang="en-US" sz="1600" dirty="0">
                <a:solidFill>
                  <a:srgbClr val="41A6D9"/>
                </a:solidFill>
                <a:latin typeface="var(--font-monospace)"/>
              </a:rPr>
              <a:t>Cat</a:t>
            </a:r>
            <a:r>
              <a:rPr lang="en-US" sz="1600" dirty="0">
                <a:solidFill>
                  <a:srgbClr val="5C6773"/>
                </a:solidFill>
                <a:latin typeface="var(--font-monospace)"/>
              </a:rPr>
              <a:t> </a:t>
            </a:r>
            <a:r>
              <a:rPr lang="en-US" sz="1600" dirty="0">
                <a:solidFill>
                  <a:srgbClr val="F2590C"/>
                </a:solidFill>
                <a:latin typeface="var(--font-monospace)"/>
              </a:rPr>
              <a:t>extends</a:t>
            </a:r>
            <a:r>
              <a:rPr lang="en-US" sz="1600" dirty="0">
                <a:solidFill>
                  <a:srgbClr val="5C6773"/>
                </a:solidFill>
                <a:latin typeface="var(--font-monospace)"/>
              </a:rPr>
              <a:t> </a:t>
            </a:r>
            <a:r>
              <a:rPr lang="en-US" sz="1600" dirty="0">
                <a:solidFill>
                  <a:srgbClr val="41A6D9"/>
                </a:solidFill>
                <a:latin typeface="var(--font-monospace)"/>
              </a:rPr>
              <a:t>Component</a:t>
            </a:r>
            <a:r>
              <a:rPr lang="en-US" sz="1600" dirty="0">
                <a:solidFill>
                  <a:srgbClr val="5C6773"/>
                </a:solidFill>
                <a:latin typeface="var(--font-monospace)"/>
              </a:rPr>
              <a:t> {</a:t>
            </a:r>
          </a:p>
          <a:p>
            <a:pPr marL="342900" indent="-342900">
              <a:buFont typeface="+mj-lt"/>
              <a:buAutoNum type="arabicPeriod"/>
            </a:pPr>
            <a:r>
              <a:rPr lang="en-US" sz="1600" dirty="0">
                <a:solidFill>
                  <a:srgbClr val="5C6773"/>
                </a:solidFill>
                <a:latin typeface="var(--font-monospace)"/>
              </a:rPr>
              <a:t>  state = { </a:t>
            </a:r>
            <a:r>
              <a:rPr lang="en-US" sz="1600" dirty="0" err="1">
                <a:solidFill>
                  <a:srgbClr val="5C6773"/>
                </a:solidFill>
                <a:latin typeface="var(--font-monospace)"/>
              </a:rPr>
              <a:t>isHungry</a:t>
            </a:r>
            <a:r>
              <a:rPr lang="en-US" sz="1600" dirty="0">
                <a:solidFill>
                  <a:srgbClr val="5C6773"/>
                </a:solidFill>
                <a:latin typeface="var(--font-monospace)"/>
              </a:rPr>
              <a:t>: </a:t>
            </a:r>
            <a:r>
              <a:rPr lang="en-US" sz="1600" dirty="0">
                <a:solidFill>
                  <a:srgbClr val="F2590C"/>
                </a:solidFill>
                <a:latin typeface="var(--font-monospace)"/>
              </a:rPr>
              <a:t>true</a:t>
            </a:r>
            <a:r>
              <a:rPr lang="en-US" sz="1600" dirty="0">
                <a:solidFill>
                  <a:srgbClr val="5C6773"/>
                </a:solidFill>
                <a:latin typeface="var(--font-monospace)"/>
              </a:rPr>
              <a:t> };</a:t>
            </a:r>
          </a:p>
          <a:p>
            <a:pPr marL="342900" indent="-342900">
              <a:buFont typeface="+mj-lt"/>
              <a:buAutoNum type="arabicPeriod"/>
            </a:pPr>
            <a:r>
              <a:rPr lang="en-US" sz="1600" dirty="0">
                <a:solidFill>
                  <a:srgbClr val="5C6773"/>
                </a:solidFill>
                <a:latin typeface="var(--font-monospace)"/>
              </a:rPr>
              <a:t>  render(props) {</a:t>
            </a:r>
          </a:p>
          <a:p>
            <a:pPr marL="342900" indent="-342900">
              <a:buFont typeface="+mj-lt"/>
              <a:buAutoNum type="arabicPeriod"/>
            </a:pPr>
            <a:r>
              <a:rPr lang="en-US" sz="1600" dirty="0">
                <a:solidFill>
                  <a:srgbClr val="5C6773"/>
                </a:solidFill>
                <a:latin typeface="var(--font-monospace)"/>
              </a:rPr>
              <a:t>    </a:t>
            </a:r>
            <a:r>
              <a:rPr lang="en-US" sz="1600" dirty="0">
                <a:solidFill>
                  <a:srgbClr val="F2590C"/>
                </a:solidFill>
                <a:latin typeface="var(--font-monospace)"/>
              </a:rPr>
              <a:t>return</a:t>
            </a:r>
            <a:r>
              <a:rPr lang="en-US" sz="1600" dirty="0">
                <a:solidFill>
                  <a:srgbClr val="5C6773"/>
                </a:solidFill>
                <a:latin typeface="var(--font-monospace)"/>
              </a:rPr>
              <a:t> (</a:t>
            </a:r>
          </a:p>
          <a:p>
            <a:pPr marL="342900" indent="-342900">
              <a:buFont typeface="+mj-lt"/>
              <a:buAutoNum type="arabicPeriod"/>
            </a:pPr>
            <a:r>
              <a:rPr lang="en-US" sz="1600" dirty="0">
                <a:solidFill>
                  <a:srgbClr val="5C6773"/>
                </a:solidFill>
                <a:latin typeface="var(--font-monospace)"/>
              </a:rPr>
              <a:t>      &lt;</a:t>
            </a:r>
            <a:r>
              <a:rPr lang="en-US" sz="1600" dirty="0">
                <a:solidFill>
                  <a:srgbClr val="41A6D9"/>
                </a:solidFill>
                <a:latin typeface="var(--font-monospace)"/>
              </a:rPr>
              <a:t>View</a:t>
            </a:r>
            <a:r>
              <a:rPr lang="en-US" sz="1600" dirty="0">
                <a:solidFill>
                  <a:srgbClr val="5C6773"/>
                </a:solidFill>
                <a:latin typeface="var(--font-monospace)"/>
              </a:rPr>
              <a:t>&gt;</a:t>
            </a:r>
          </a:p>
          <a:p>
            <a:pPr marL="342900" indent="-342900">
              <a:buFont typeface="+mj-lt"/>
              <a:buAutoNum type="arabicPeriod"/>
            </a:pPr>
            <a:r>
              <a:rPr lang="en-US" sz="1600" dirty="0">
                <a:solidFill>
                  <a:srgbClr val="5C6773"/>
                </a:solidFill>
                <a:latin typeface="var(--font-monospace)"/>
              </a:rPr>
              <a:t>        &lt;</a:t>
            </a:r>
            <a:r>
              <a:rPr lang="en-US" sz="1600" dirty="0">
                <a:solidFill>
                  <a:srgbClr val="41A6D9"/>
                </a:solidFill>
                <a:latin typeface="var(--font-monospace)"/>
              </a:rPr>
              <a:t>Text</a:t>
            </a:r>
            <a:r>
              <a:rPr lang="en-US" sz="1600" dirty="0">
                <a:solidFill>
                  <a:srgbClr val="5C6773"/>
                </a:solidFill>
                <a:latin typeface="var(--font-monospace)"/>
              </a:rPr>
              <a:t>&gt;</a:t>
            </a:r>
          </a:p>
          <a:p>
            <a:pPr marL="342900" indent="-342900">
              <a:buFont typeface="+mj-lt"/>
              <a:buAutoNum type="arabicPeriod"/>
            </a:pPr>
            <a:r>
              <a:rPr lang="en-US" sz="1600" dirty="0">
                <a:solidFill>
                  <a:srgbClr val="5C6773"/>
                </a:solidFill>
                <a:latin typeface="var(--font-monospace)"/>
              </a:rPr>
              <a:t>          </a:t>
            </a:r>
            <a:r>
              <a:rPr lang="en-US" sz="1600" dirty="0">
                <a:solidFill>
                  <a:srgbClr val="41A6D9"/>
                </a:solidFill>
                <a:latin typeface="var(--font-monospace)"/>
              </a:rPr>
              <a:t>I</a:t>
            </a:r>
            <a:r>
              <a:rPr lang="en-US" sz="1600" dirty="0">
                <a:solidFill>
                  <a:srgbClr val="5C6773"/>
                </a:solidFill>
                <a:latin typeface="var(--font-monospace)"/>
              </a:rPr>
              <a:t> am {</a:t>
            </a:r>
            <a:r>
              <a:rPr lang="en-US" sz="1600" dirty="0">
                <a:solidFill>
                  <a:srgbClr val="F2590C"/>
                </a:solidFill>
                <a:latin typeface="var(--font-monospace)"/>
              </a:rPr>
              <a:t>this</a:t>
            </a:r>
            <a:r>
              <a:rPr lang="en-US" sz="1600" dirty="0">
                <a:solidFill>
                  <a:srgbClr val="5C6773"/>
                </a:solidFill>
                <a:latin typeface="var(--font-monospace)"/>
              </a:rPr>
              <a:t>.props.name}, and </a:t>
            </a:r>
            <a:r>
              <a:rPr lang="en-US" sz="1600" dirty="0">
                <a:solidFill>
                  <a:srgbClr val="41A6D9"/>
                </a:solidFill>
                <a:latin typeface="var(--font-monospace)"/>
              </a:rPr>
              <a:t>I</a:t>
            </a:r>
            <a:r>
              <a:rPr lang="en-US" sz="1600" dirty="0">
                <a:solidFill>
                  <a:srgbClr val="5C6773"/>
                </a:solidFill>
                <a:latin typeface="var(--font-monospace)"/>
              </a:rPr>
              <a:t> am</a:t>
            </a:r>
          </a:p>
          <a:p>
            <a:pPr marL="342900" indent="-342900">
              <a:buFont typeface="+mj-lt"/>
              <a:buAutoNum type="arabicPeriod"/>
            </a:pPr>
            <a:r>
              <a:rPr lang="en-US" sz="1600" dirty="0">
                <a:solidFill>
                  <a:srgbClr val="5C6773"/>
                </a:solidFill>
                <a:latin typeface="var(--font-monospace)"/>
              </a:rPr>
              <a:t>          {</a:t>
            </a:r>
            <a:r>
              <a:rPr lang="en-US" sz="1600" dirty="0" err="1">
                <a:solidFill>
                  <a:srgbClr val="F2590C"/>
                </a:solidFill>
                <a:latin typeface="var(--font-monospace)"/>
              </a:rPr>
              <a:t>this</a:t>
            </a:r>
            <a:r>
              <a:rPr lang="en-US" sz="1600" dirty="0" err="1">
                <a:solidFill>
                  <a:srgbClr val="5C6773"/>
                </a:solidFill>
                <a:latin typeface="var(--font-monospace)"/>
              </a:rPr>
              <a:t>.state.isHungry</a:t>
            </a:r>
            <a:r>
              <a:rPr lang="en-US" sz="1600" dirty="0">
                <a:solidFill>
                  <a:srgbClr val="5C6773"/>
                </a:solidFill>
                <a:latin typeface="var(--font-monospace)"/>
              </a:rPr>
              <a:t> ? </a:t>
            </a:r>
            <a:r>
              <a:rPr lang="en-US" sz="1600" dirty="0">
                <a:solidFill>
                  <a:srgbClr val="86B300"/>
                </a:solidFill>
                <a:latin typeface="var(--font-monospace)"/>
              </a:rPr>
              <a:t>" hungry"</a:t>
            </a:r>
            <a:r>
              <a:rPr lang="en-US" sz="1600" dirty="0">
                <a:solidFill>
                  <a:srgbClr val="5C6773"/>
                </a:solidFill>
                <a:latin typeface="var(--font-monospace)"/>
              </a:rPr>
              <a:t> : </a:t>
            </a:r>
            <a:r>
              <a:rPr lang="en-US" sz="1600" dirty="0">
                <a:solidFill>
                  <a:srgbClr val="86B300"/>
                </a:solidFill>
                <a:latin typeface="var(--font-monospace)"/>
              </a:rPr>
              <a:t>" full"</a:t>
            </a:r>
            <a:r>
              <a:rPr lang="en-US" sz="1600" dirty="0">
                <a:solidFill>
                  <a:srgbClr val="5C6773"/>
                </a:solidFill>
                <a:latin typeface="var(--font-monospace)"/>
              </a:rPr>
              <a:t>}!</a:t>
            </a:r>
          </a:p>
          <a:p>
            <a:pPr marL="342900" indent="-342900">
              <a:buFont typeface="+mj-lt"/>
              <a:buAutoNum type="arabicPeriod"/>
            </a:pPr>
            <a:r>
              <a:rPr lang="en-US" sz="1600" dirty="0">
                <a:solidFill>
                  <a:srgbClr val="5C6773"/>
                </a:solidFill>
                <a:latin typeface="var(--font-monospace)"/>
              </a:rPr>
              <a:t>        &lt;/</a:t>
            </a:r>
            <a:r>
              <a:rPr lang="en-US" sz="1600" dirty="0">
                <a:solidFill>
                  <a:srgbClr val="41A6D9"/>
                </a:solidFill>
                <a:latin typeface="var(--font-monospace)"/>
              </a:rPr>
              <a:t>Text</a:t>
            </a:r>
            <a:r>
              <a:rPr lang="en-US" sz="1600" dirty="0">
                <a:solidFill>
                  <a:srgbClr val="5C6773"/>
                </a:solidFill>
                <a:latin typeface="var(--font-monospace)"/>
              </a:rPr>
              <a:t>&gt;</a:t>
            </a:r>
          </a:p>
          <a:p>
            <a:pPr marL="342900" indent="-342900">
              <a:buFont typeface="+mj-lt"/>
              <a:buAutoNum type="arabicPeriod"/>
            </a:pPr>
            <a:r>
              <a:rPr lang="en-US" sz="1600" dirty="0">
                <a:solidFill>
                  <a:srgbClr val="5C6773"/>
                </a:solidFill>
                <a:latin typeface="var(--font-monospace)"/>
              </a:rPr>
              <a:t>        &lt;</a:t>
            </a:r>
            <a:r>
              <a:rPr lang="en-US" sz="1600" dirty="0">
                <a:solidFill>
                  <a:srgbClr val="41A6D9"/>
                </a:solidFill>
                <a:latin typeface="var(--font-monospace)"/>
              </a:rPr>
              <a:t>Button</a:t>
            </a:r>
            <a:endParaRPr lang="en-US" sz="1600" dirty="0">
              <a:solidFill>
                <a:srgbClr val="5C6773"/>
              </a:solidFill>
              <a:latin typeface="var(--font-monospace)"/>
            </a:endParaRPr>
          </a:p>
          <a:p>
            <a:pPr marL="342900" indent="-342900">
              <a:buFont typeface="+mj-lt"/>
              <a:buAutoNum type="arabicPeriod"/>
            </a:pPr>
            <a:r>
              <a:rPr lang="en-US" sz="1600" dirty="0">
                <a:solidFill>
                  <a:srgbClr val="5C6773"/>
                </a:solidFill>
                <a:latin typeface="var(--font-monospace)"/>
              </a:rPr>
              <a:t>          </a:t>
            </a:r>
            <a:r>
              <a:rPr lang="en-US" sz="1600" dirty="0" err="1">
                <a:solidFill>
                  <a:srgbClr val="5C6773"/>
                </a:solidFill>
                <a:latin typeface="var(--font-monospace)"/>
              </a:rPr>
              <a:t>onPress</a:t>
            </a:r>
            <a:r>
              <a:rPr lang="en-US" sz="1600" dirty="0">
                <a:solidFill>
                  <a:srgbClr val="5C6773"/>
                </a:solidFill>
                <a:latin typeface="var(--font-monospace)"/>
              </a:rPr>
              <a:t>={() =&gt; {</a:t>
            </a:r>
          </a:p>
          <a:p>
            <a:pPr marL="342900" indent="-342900">
              <a:buFont typeface="+mj-lt"/>
              <a:buAutoNum type="arabicPeriod"/>
            </a:pPr>
            <a:r>
              <a:rPr lang="en-US" sz="1600" dirty="0">
                <a:solidFill>
                  <a:srgbClr val="5C6773"/>
                </a:solidFill>
                <a:latin typeface="var(--font-monospace)"/>
              </a:rPr>
              <a:t>            </a:t>
            </a:r>
            <a:r>
              <a:rPr lang="en-US" sz="1600" dirty="0" err="1">
                <a:solidFill>
                  <a:srgbClr val="F2590C"/>
                </a:solidFill>
                <a:latin typeface="var(--font-monospace)"/>
              </a:rPr>
              <a:t>this</a:t>
            </a:r>
            <a:r>
              <a:rPr lang="en-US" sz="1600" dirty="0" err="1">
                <a:solidFill>
                  <a:srgbClr val="5C6773"/>
                </a:solidFill>
                <a:latin typeface="var(--font-monospace)"/>
              </a:rPr>
              <a:t>.setState</a:t>
            </a:r>
            <a:r>
              <a:rPr lang="en-US" sz="1600" dirty="0">
                <a:solidFill>
                  <a:srgbClr val="5C6773"/>
                </a:solidFill>
                <a:latin typeface="var(--font-monospace)"/>
              </a:rPr>
              <a:t>({ </a:t>
            </a:r>
            <a:r>
              <a:rPr lang="en-US" sz="1600" dirty="0" err="1">
                <a:solidFill>
                  <a:srgbClr val="5C6773"/>
                </a:solidFill>
                <a:latin typeface="var(--font-monospace)"/>
              </a:rPr>
              <a:t>isHungry</a:t>
            </a:r>
            <a:r>
              <a:rPr lang="en-US" sz="1600" dirty="0">
                <a:solidFill>
                  <a:srgbClr val="5C6773"/>
                </a:solidFill>
                <a:latin typeface="var(--font-monospace)"/>
              </a:rPr>
              <a:t>: </a:t>
            </a:r>
            <a:r>
              <a:rPr lang="en-US" sz="1600" dirty="0">
                <a:solidFill>
                  <a:srgbClr val="F2590C"/>
                </a:solidFill>
                <a:latin typeface="var(--font-monospace)"/>
              </a:rPr>
              <a:t>false</a:t>
            </a:r>
            <a:r>
              <a:rPr lang="en-US" sz="1600" dirty="0">
                <a:solidFill>
                  <a:srgbClr val="5C6773"/>
                </a:solidFill>
                <a:latin typeface="var(--font-monospace)"/>
              </a:rPr>
              <a:t> });</a:t>
            </a:r>
          </a:p>
          <a:p>
            <a:pPr marL="342900" indent="-342900">
              <a:buFont typeface="+mj-lt"/>
              <a:buAutoNum type="arabicPeriod"/>
            </a:pPr>
            <a:r>
              <a:rPr lang="en-US" sz="1600" dirty="0">
                <a:solidFill>
                  <a:srgbClr val="5C6773"/>
                </a:solidFill>
                <a:latin typeface="var(--font-monospace)"/>
              </a:rPr>
              <a:t>          }}</a:t>
            </a:r>
          </a:p>
          <a:p>
            <a:pPr marL="342900" indent="-342900">
              <a:buFont typeface="+mj-lt"/>
              <a:buAutoNum type="arabicPeriod"/>
            </a:pPr>
            <a:r>
              <a:rPr lang="en-US" sz="1600" dirty="0">
                <a:solidFill>
                  <a:srgbClr val="5C6773"/>
                </a:solidFill>
                <a:latin typeface="var(--font-monospace)"/>
              </a:rPr>
              <a:t>          disabled={!</a:t>
            </a:r>
            <a:r>
              <a:rPr lang="en-US" sz="1600" dirty="0" err="1">
                <a:solidFill>
                  <a:srgbClr val="F2590C"/>
                </a:solidFill>
                <a:latin typeface="var(--font-monospace)"/>
              </a:rPr>
              <a:t>this</a:t>
            </a:r>
            <a:r>
              <a:rPr lang="en-US" sz="1600" dirty="0" err="1">
                <a:solidFill>
                  <a:srgbClr val="5C6773"/>
                </a:solidFill>
                <a:latin typeface="var(--font-monospace)"/>
              </a:rPr>
              <a:t>.state.isHungry</a:t>
            </a:r>
            <a:r>
              <a:rPr lang="en-US" sz="1600" dirty="0">
                <a:solidFill>
                  <a:srgbClr val="5C6773"/>
                </a:solidFill>
                <a:latin typeface="var(--font-monospace)"/>
              </a:rPr>
              <a:t>}</a:t>
            </a:r>
          </a:p>
          <a:p>
            <a:pPr marL="342900" indent="-342900">
              <a:buFont typeface="+mj-lt"/>
              <a:buAutoNum type="arabicPeriod"/>
            </a:pPr>
            <a:r>
              <a:rPr lang="en-US" sz="1600" dirty="0">
                <a:solidFill>
                  <a:srgbClr val="5C6773"/>
                </a:solidFill>
                <a:latin typeface="var(--font-monospace)"/>
              </a:rPr>
              <a:t>          title={</a:t>
            </a:r>
          </a:p>
          <a:p>
            <a:pPr marL="342900" indent="-342900">
              <a:buFont typeface="+mj-lt"/>
              <a:buAutoNum type="arabicPeriod"/>
            </a:pPr>
            <a:r>
              <a:rPr lang="en-US" sz="1600" dirty="0">
                <a:solidFill>
                  <a:srgbClr val="5C6773"/>
                </a:solidFill>
                <a:latin typeface="var(--font-monospace)"/>
              </a:rPr>
              <a:t>            </a:t>
            </a:r>
            <a:r>
              <a:rPr lang="en-US" sz="1600" dirty="0" err="1">
                <a:solidFill>
                  <a:srgbClr val="F2590C"/>
                </a:solidFill>
                <a:latin typeface="var(--font-monospace)"/>
              </a:rPr>
              <a:t>this</a:t>
            </a:r>
            <a:r>
              <a:rPr lang="en-US" sz="1600" dirty="0" err="1">
                <a:solidFill>
                  <a:srgbClr val="5C6773"/>
                </a:solidFill>
                <a:latin typeface="var(--font-monospace)"/>
              </a:rPr>
              <a:t>.state.isHungry</a:t>
            </a:r>
            <a:r>
              <a:rPr lang="en-US" sz="1600" dirty="0">
                <a:solidFill>
                  <a:srgbClr val="5C6773"/>
                </a:solidFill>
                <a:latin typeface="var(--font-monospace)"/>
              </a:rPr>
              <a:t> ? </a:t>
            </a:r>
            <a:r>
              <a:rPr lang="en-US" sz="1600" dirty="0">
                <a:solidFill>
                  <a:srgbClr val="86B300"/>
                </a:solidFill>
                <a:latin typeface="var(--font-monospace)"/>
              </a:rPr>
              <a:t>"Pour me some milk, please!"</a:t>
            </a:r>
            <a:r>
              <a:rPr lang="en-US" sz="1600" dirty="0">
                <a:solidFill>
                  <a:srgbClr val="5C6773"/>
                </a:solidFill>
                <a:latin typeface="var(--font-monospace)"/>
              </a:rPr>
              <a:t> : </a:t>
            </a:r>
            <a:r>
              <a:rPr lang="en-US" sz="1600" dirty="0">
                <a:solidFill>
                  <a:srgbClr val="86B300"/>
                </a:solidFill>
                <a:latin typeface="var(--font-monospace)"/>
              </a:rPr>
              <a:t>"Thank you!"</a:t>
            </a:r>
            <a:endParaRPr lang="en-US" sz="1600" dirty="0">
              <a:solidFill>
                <a:srgbClr val="5C6773"/>
              </a:solidFill>
              <a:latin typeface="var(--font-monospace)"/>
            </a:endParaRPr>
          </a:p>
          <a:p>
            <a:pPr marL="342900" indent="-342900">
              <a:buFont typeface="+mj-lt"/>
              <a:buAutoNum type="arabicPeriod"/>
            </a:pPr>
            <a:r>
              <a:rPr lang="en-US" sz="1600" dirty="0">
                <a:solidFill>
                  <a:srgbClr val="5C6773"/>
                </a:solidFill>
                <a:latin typeface="var(--font-monospace)"/>
              </a:rPr>
              <a:t>          }</a:t>
            </a:r>
          </a:p>
          <a:p>
            <a:pPr marL="342900" indent="-342900">
              <a:buFont typeface="+mj-lt"/>
              <a:buAutoNum type="arabicPeriod"/>
            </a:pPr>
            <a:r>
              <a:rPr lang="en-US" sz="1600" dirty="0">
                <a:solidFill>
                  <a:srgbClr val="5C6773"/>
                </a:solidFill>
                <a:latin typeface="var(--font-monospace)"/>
              </a:rPr>
              <a:t>        /&gt;</a:t>
            </a:r>
          </a:p>
          <a:p>
            <a:pPr marL="342900" indent="-342900">
              <a:buFont typeface="+mj-lt"/>
              <a:buAutoNum type="arabicPeriod"/>
            </a:pPr>
            <a:r>
              <a:rPr lang="en-US" sz="1600" dirty="0">
                <a:solidFill>
                  <a:srgbClr val="5C6773"/>
                </a:solidFill>
                <a:latin typeface="var(--font-monospace)"/>
              </a:rPr>
              <a:t>      &lt;/</a:t>
            </a:r>
            <a:r>
              <a:rPr lang="en-US" sz="1600" dirty="0">
                <a:solidFill>
                  <a:srgbClr val="41A6D9"/>
                </a:solidFill>
                <a:latin typeface="var(--font-monospace)"/>
              </a:rPr>
              <a:t>View</a:t>
            </a:r>
            <a:r>
              <a:rPr lang="en-US" sz="1600" dirty="0">
                <a:solidFill>
                  <a:srgbClr val="5C6773"/>
                </a:solidFill>
                <a:latin typeface="var(--font-monospace)"/>
              </a:rPr>
              <a:t>&gt;</a:t>
            </a:r>
          </a:p>
          <a:p>
            <a:pPr marL="342900" indent="-342900">
              <a:buFont typeface="+mj-lt"/>
              <a:buAutoNum type="arabicPeriod"/>
            </a:pPr>
            <a:r>
              <a:rPr lang="en-US" sz="1600" dirty="0">
                <a:solidFill>
                  <a:srgbClr val="5C6773"/>
                </a:solidFill>
                <a:latin typeface="var(--font-monospace)"/>
              </a:rPr>
              <a:t>    );</a:t>
            </a:r>
          </a:p>
          <a:p>
            <a:pPr marL="342900" indent="-342900">
              <a:buFont typeface="+mj-lt"/>
              <a:buAutoNum type="arabicPeriod"/>
            </a:pPr>
            <a:r>
              <a:rPr lang="en-US" sz="1600" dirty="0">
                <a:solidFill>
                  <a:srgbClr val="5C6773"/>
                </a:solidFill>
                <a:latin typeface="var(--font-monospace)"/>
              </a:rPr>
              <a:t>  }</a:t>
            </a:r>
          </a:p>
          <a:p>
            <a:pPr marL="342900" indent="-342900">
              <a:buFont typeface="+mj-lt"/>
              <a:buAutoNum type="arabicPeriod"/>
            </a:pPr>
            <a:r>
              <a:rPr lang="en-US" sz="1600" dirty="0" smtClean="0">
                <a:solidFill>
                  <a:srgbClr val="5C6773"/>
                </a:solidFill>
                <a:latin typeface="var(--font-monospace)"/>
              </a:rPr>
              <a:t>}</a:t>
            </a:r>
            <a:endParaRPr lang="en-US" sz="1600" b="0" dirty="0">
              <a:solidFill>
                <a:srgbClr val="5C6773"/>
              </a:solidFill>
              <a:effectLst/>
              <a:latin typeface="var(--font-monospace)"/>
            </a:endParaRPr>
          </a:p>
        </p:txBody>
      </p:sp>
      <p:sp>
        <p:nvSpPr>
          <p:cNvPr id="7" name="Rectangle 6"/>
          <p:cNvSpPr/>
          <p:nvPr/>
        </p:nvSpPr>
        <p:spPr>
          <a:xfrm>
            <a:off x="6836735" y="331751"/>
            <a:ext cx="5039833" cy="2554545"/>
          </a:xfrm>
          <a:prstGeom prst="rect">
            <a:avLst/>
          </a:prstGeom>
          <a:solidFill>
            <a:schemeClr val="bg1"/>
          </a:solidFill>
          <a:ln>
            <a:solidFill>
              <a:schemeClr val="accent4"/>
            </a:solidFill>
          </a:ln>
        </p:spPr>
        <p:txBody>
          <a:bodyPr wrap="square">
            <a:spAutoFit/>
          </a:bodyPr>
          <a:lstStyle/>
          <a:p>
            <a:pPr marL="342900" lvl="0" indent="-342900">
              <a:buFont typeface="+mj-lt"/>
              <a:buAutoNum type="arabicPeriod" startAt="25"/>
            </a:pPr>
            <a:r>
              <a:rPr lang="en-US" sz="1600" dirty="0">
                <a:solidFill>
                  <a:srgbClr val="F2590C"/>
                </a:solidFill>
                <a:latin typeface="var(--font-monospace)"/>
              </a:rPr>
              <a:t>export</a:t>
            </a:r>
            <a:r>
              <a:rPr lang="en-US" sz="1600" dirty="0">
                <a:solidFill>
                  <a:srgbClr val="5C6773"/>
                </a:solidFill>
                <a:latin typeface="var(--font-monospace)"/>
              </a:rPr>
              <a:t> </a:t>
            </a:r>
            <a:r>
              <a:rPr lang="en-US" sz="1600" dirty="0">
                <a:solidFill>
                  <a:srgbClr val="F2590C"/>
                </a:solidFill>
                <a:latin typeface="var(--font-monospace)"/>
              </a:rPr>
              <a:t>default</a:t>
            </a:r>
            <a:r>
              <a:rPr lang="en-US" sz="1600" dirty="0">
                <a:solidFill>
                  <a:srgbClr val="5C6773"/>
                </a:solidFill>
                <a:latin typeface="var(--font-monospace)"/>
              </a:rPr>
              <a:t> </a:t>
            </a:r>
            <a:r>
              <a:rPr lang="en-US" sz="1600" dirty="0">
                <a:solidFill>
                  <a:srgbClr val="F2590C"/>
                </a:solidFill>
                <a:latin typeface="var(--font-monospace)"/>
              </a:rPr>
              <a:t>class</a:t>
            </a:r>
            <a:r>
              <a:rPr lang="en-US" sz="1600" dirty="0">
                <a:solidFill>
                  <a:srgbClr val="5C6773"/>
                </a:solidFill>
                <a:latin typeface="var(--font-monospace)"/>
              </a:rPr>
              <a:t> </a:t>
            </a:r>
            <a:r>
              <a:rPr lang="en-US" sz="1600" dirty="0">
                <a:solidFill>
                  <a:srgbClr val="41A6D9"/>
                </a:solidFill>
                <a:latin typeface="var(--font-monospace)"/>
              </a:rPr>
              <a:t>Cafe</a:t>
            </a:r>
            <a:r>
              <a:rPr lang="en-US" sz="1600" dirty="0">
                <a:solidFill>
                  <a:srgbClr val="5C6773"/>
                </a:solidFill>
                <a:latin typeface="var(--font-monospace)"/>
              </a:rPr>
              <a:t> </a:t>
            </a:r>
            <a:r>
              <a:rPr lang="en-US" sz="1600" dirty="0">
                <a:solidFill>
                  <a:srgbClr val="F2590C"/>
                </a:solidFill>
                <a:latin typeface="var(--font-monospace)"/>
              </a:rPr>
              <a:t>extends</a:t>
            </a:r>
            <a:r>
              <a:rPr lang="en-US" sz="1600" dirty="0">
                <a:solidFill>
                  <a:srgbClr val="5C6773"/>
                </a:solidFill>
                <a:latin typeface="var(--font-monospace)"/>
              </a:rPr>
              <a:t> </a:t>
            </a:r>
            <a:r>
              <a:rPr lang="en-US" sz="1600" dirty="0">
                <a:solidFill>
                  <a:srgbClr val="41A6D9"/>
                </a:solidFill>
                <a:latin typeface="var(--font-monospace)"/>
              </a:rPr>
              <a:t>Component</a:t>
            </a:r>
            <a:r>
              <a:rPr lang="en-US" sz="1600" dirty="0">
                <a:solidFill>
                  <a:srgbClr val="5C6773"/>
                </a:solidFill>
                <a:latin typeface="var(--font-monospace)"/>
              </a:rPr>
              <a:t> {</a:t>
            </a:r>
          </a:p>
          <a:p>
            <a:pPr marL="342900" lvl="0" indent="-342900">
              <a:buFont typeface="+mj-lt"/>
              <a:buAutoNum type="arabicPeriod" startAt="25"/>
            </a:pPr>
            <a:r>
              <a:rPr lang="en-US" sz="1600" dirty="0">
                <a:solidFill>
                  <a:srgbClr val="5C6773"/>
                </a:solidFill>
                <a:latin typeface="var(--font-monospace)"/>
              </a:rPr>
              <a:t>  render() {</a:t>
            </a:r>
          </a:p>
          <a:p>
            <a:pPr marL="342900" lvl="0" indent="-342900">
              <a:buFont typeface="+mj-lt"/>
              <a:buAutoNum type="arabicPeriod" startAt="25"/>
            </a:pPr>
            <a:r>
              <a:rPr lang="en-US" sz="1600" dirty="0">
                <a:solidFill>
                  <a:srgbClr val="5C6773"/>
                </a:solidFill>
                <a:latin typeface="var(--font-monospace)"/>
              </a:rPr>
              <a:t>    </a:t>
            </a:r>
            <a:r>
              <a:rPr lang="en-US" sz="1600" dirty="0">
                <a:solidFill>
                  <a:srgbClr val="F2590C"/>
                </a:solidFill>
                <a:latin typeface="var(--font-monospace)"/>
              </a:rPr>
              <a:t>return</a:t>
            </a:r>
            <a:r>
              <a:rPr lang="en-US" sz="1600" dirty="0">
                <a:solidFill>
                  <a:srgbClr val="5C6773"/>
                </a:solidFill>
                <a:latin typeface="var(--font-monospace)"/>
              </a:rPr>
              <a:t> (</a:t>
            </a:r>
          </a:p>
          <a:p>
            <a:pPr marL="342900" lvl="0" indent="-342900">
              <a:buFont typeface="+mj-lt"/>
              <a:buAutoNum type="arabicPeriod" startAt="25"/>
            </a:pPr>
            <a:r>
              <a:rPr lang="en-US" sz="1600" dirty="0">
                <a:solidFill>
                  <a:srgbClr val="5C6773"/>
                </a:solidFill>
                <a:latin typeface="var(--font-monospace)"/>
              </a:rPr>
              <a:t>      &lt;&gt;</a:t>
            </a:r>
          </a:p>
          <a:p>
            <a:pPr marL="342900" lvl="0" indent="-342900">
              <a:buFont typeface="+mj-lt"/>
              <a:buAutoNum type="arabicPeriod" startAt="25"/>
            </a:pPr>
            <a:r>
              <a:rPr lang="en-US" sz="1600" dirty="0">
                <a:solidFill>
                  <a:srgbClr val="5C6773"/>
                </a:solidFill>
                <a:latin typeface="var(--font-monospace)"/>
              </a:rPr>
              <a:t>        &lt;</a:t>
            </a:r>
            <a:r>
              <a:rPr lang="en-US" sz="1600" dirty="0">
                <a:solidFill>
                  <a:srgbClr val="41A6D9"/>
                </a:solidFill>
                <a:latin typeface="var(--font-monospace)"/>
              </a:rPr>
              <a:t>Cat</a:t>
            </a:r>
            <a:r>
              <a:rPr lang="en-US" sz="1600" dirty="0">
                <a:solidFill>
                  <a:srgbClr val="5C6773"/>
                </a:solidFill>
                <a:latin typeface="var(--font-monospace)"/>
              </a:rPr>
              <a:t> name=</a:t>
            </a:r>
            <a:r>
              <a:rPr lang="en-US" sz="1600" dirty="0">
                <a:solidFill>
                  <a:srgbClr val="86B300"/>
                </a:solidFill>
                <a:latin typeface="var(--font-monospace)"/>
              </a:rPr>
              <a:t>"</a:t>
            </a:r>
            <a:r>
              <a:rPr lang="en-US" sz="1600" dirty="0" err="1">
                <a:solidFill>
                  <a:srgbClr val="86B300"/>
                </a:solidFill>
                <a:latin typeface="var(--font-monospace)"/>
              </a:rPr>
              <a:t>Munkustrap</a:t>
            </a:r>
            <a:r>
              <a:rPr lang="en-US" sz="1600" dirty="0">
                <a:solidFill>
                  <a:srgbClr val="86B300"/>
                </a:solidFill>
                <a:latin typeface="var(--font-monospace)"/>
              </a:rPr>
              <a:t>"</a:t>
            </a:r>
            <a:r>
              <a:rPr lang="en-US" sz="1600" dirty="0">
                <a:solidFill>
                  <a:srgbClr val="5C6773"/>
                </a:solidFill>
                <a:latin typeface="var(--font-monospace)"/>
              </a:rPr>
              <a:t> /&gt;</a:t>
            </a:r>
          </a:p>
          <a:p>
            <a:pPr marL="342900" lvl="0" indent="-342900">
              <a:buFont typeface="+mj-lt"/>
              <a:buAutoNum type="arabicPeriod" startAt="25"/>
            </a:pPr>
            <a:r>
              <a:rPr lang="en-US" sz="1600" dirty="0">
                <a:solidFill>
                  <a:srgbClr val="5C6773"/>
                </a:solidFill>
                <a:latin typeface="var(--font-monospace)"/>
              </a:rPr>
              <a:t>        &lt;</a:t>
            </a:r>
            <a:r>
              <a:rPr lang="en-US" sz="1600" dirty="0">
                <a:solidFill>
                  <a:srgbClr val="41A6D9"/>
                </a:solidFill>
                <a:latin typeface="var(--font-monospace)"/>
              </a:rPr>
              <a:t>Cat</a:t>
            </a:r>
            <a:r>
              <a:rPr lang="en-US" sz="1600" dirty="0">
                <a:solidFill>
                  <a:srgbClr val="5C6773"/>
                </a:solidFill>
                <a:latin typeface="var(--font-monospace)"/>
              </a:rPr>
              <a:t> name=</a:t>
            </a:r>
            <a:r>
              <a:rPr lang="en-US" sz="1600" dirty="0">
                <a:solidFill>
                  <a:srgbClr val="86B300"/>
                </a:solidFill>
                <a:latin typeface="var(--font-monospace)"/>
              </a:rPr>
              <a:t>"Spot"</a:t>
            </a:r>
            <a:r>
              <a:rPr lang="en-US" sz="1600" dirty="0">
                <a:solidFill>
                  <a:srgbClr val="5C6773"/>
                </a:solidFill>
                <a:latin typeface="var(--font-monospace)"/>
              </a:rPr>
              <a:t> /&gt;</a:t>
            </a:r>
          </a:p>
          <a:p>
            <a:pPr marL="342900" lvl="0" indent="-342900">
              <a:buFont typeface="+mj-lt"/>
              <a:buAutoNum type="arabicPeriod" startAt="25"/>
            </a:pPr>
            <a:r>
              <a:rPr lang="en-US" sz="1600" dirty="0">
                <a:solidFill>
                  <a:srgbClr val="5C6773"/>
                </a:solidFill>
                <a:latin typeface="var(--font-monospace)"/>
              </a:rPr>
              <a:t>      &lt;/&gt;</a:t>
            </a:r>
          </a:p>
          <a:p>
            <a:pPr marL="342900" lvl="0" indent="-342900">
              <a:buFont typeface="+mj-lt"/>
              <a:buAutoNum type="arabicPeriod" startAt="25"/>
            </a:pPr>
            <a:r>
              <a:rPr lang="en-US" sz="1600" dirty="0">
                <a:solidFill>
                  <a:srgbClr val="5C6773"/>
                </a:solidFill>
                <a:latin typeface="var(--font-monospace)"/>
              </a:rPr>
              <a:t>    );</a:t>
            </a:r>
          </a:p>
          <a:p>
            <a:pPr marL="342900" lvl="0" indent="-342900">
              <a:buFont typeface="+mj-lt"/>
              <a:buAutoNum type="arabicPeriod" startAt="25"/>
            </a:pPr>
            <a:r>
              <a:rPr lang="en-US" sz="1600" dirty="0">
                <a:solidFill>
                  <a:srgbClr val="5C6773"/>
                </a:solidFill>
                <a:latin typeface="var(--font-monospace)"/>
              </a:rPr>
              <a:t>  }</a:t>
            </a:r>
          </a:p>
          <a:p>
            <a:pPr marL="342900" lvl="0" indent="-342900">
              <a:buFont typeface="+mj-lt"/>
              <a:buAutoNum type="arabicPeriod" startAt="25"/>
            </a:pPr>
            <a:r>
              <a:rPr lang="en-US" sz="1600" dirty="0">
                <a:solidFill>
                  <a:srgbClr val="5C6773"/>
                </a:solidFill>
                <a:latin typeface="var(--font-monospace)"/>
              </a:rPr>
              <a:t>}</a:t>
            </a:r>
          </a:p>
        </p:txBody>
      </p:sp>
    </p:spTree>
    <p:extLst>
      <p:ext uri="{BB962C8B-B14F-4D97-AF65-F5344CB8AC3E}">
        <p14:creationId xmlns:p14="http://schemas.microsoft.com/office/powerpoint/2010/main" val="326782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State</a:t>
            </a:r>
          </a:p>
        </p:txBody>
      </p:sp>
      <p:sp>
        <p:nvSpPr>
          <p:cNvPr id="4" name="Content Placeholder 3"/>
          <p:cNvSpPr>
            <a:spLocks noGrp="1"/>
          </p:cNvSpPr>
          <p:nvPr>
            <p:ph idx="1"/>
          </p:nvPr>
        </p:nvSpPr>
        <p:spPr/>
        <p:txBody>
          <a:bodyPr/>
          <a:lstStyle/>
          <a:p>
            <a:r>
              <a:rPr lang="en-US" dirty="0"/>
              <a:t>As always with class components, you must import the Component class from React</a:t>
            </a:r>
            <a:r>
              <a:rPr lang="en-US" dirty="0" smtClean="0"/>
              <a:t>:</a:t>
            </a:r>
          </a:p>
          <a:p>
            <a:endParaRPr lang="en-US" dirty="0"/>
          </a:p>
          <a:p>
            <a:endParaRPr lang="th-TH" dirty="0" smtClean="0"/>
          </a:p>
          <a:p>
            <a:endParaRPr lang="en-US" dirty="0" smtClean="0"/>
          </a:p>
          <a:p>
            <a:r>
              <a:rPr lang="en-US" dirty="0"/>
              <a:t>In class components, state is stored in a state object</a:t>
            </a:r>
            <a:r>
              <a:rPr lang="en-US" dirty="0" smtClean="0"/>
              <a:t>:</a:t>
            </a:r>
          </a:p>
          <a:p>
            <a:endParaRPr lang="en-US" dirty="0"/>
          </a:p>
          <a:p>
            <a:endParaRPr lang="en-US" dirty="0" smtClean="0"/>
          </a:p>
          <a:p>
            <a:endParaRPr lang="en-US" dirty="0" smtClean="0"/>
          </a:p>
        </p:txBody>
      </p:sp>
      <p:sp>
        <p:nvSpPr>
          <p:cNvPr id="2" name="Slide Number Placeholder 1"/>
          <p:cNvSpPr>
            <a:spLocks noGrp="1"/>
          </p:cNvSpPr>
          <p:nvPr>
            <p:ph type="sldNum" sz="quarter" idx="12"/>
          </p:nvPr>
        </p:nvSpPr>
        <p:spPr/>
        <p:txBody>
          <a:bodyPr/>
          <a:lstStyle/>
          <a:p>
            <a:fld id="{0FF54DE5-C571-48E8-A5BC-B369434E2F44}" type="slidenum">
              <a:rPr lang="en-US" smtClean="0"/>
              <a:t>39</a:t>
            </a:fld>
            <a:endParaRPr lang="en-US"/>
          </a:p>
        </p:txBody>
      </p:sp>
      <p:pic>
        <p:nvPicPr>
          <p:cNvPr id="5" name="Picture 4"/>
          <p:cNvPicPr>
            <a:picLocks noChangeAspect="1"/>
          </p:cNvPicPr>
          <p:nvPr/>
        </p:nvPicPr>
        <p:blipFill>
          <a:blip r:embed="rId2"/>
          <a:stretch>
            <a:fillRect/>
          </a:stretch>
        </p:blipFill>
        <p:spPr>
          <a:xfrm>
            <a:off x="1280891" y="2106797"/>
            <a:ext cx="7267686" cy="765020"/>
          </a:xfrm>
          <a:prstGeom prst="rect">
            <a:avLst/>
          </a:prstGeom>
        </p:spPr>
      </p:pic>
      <p:pic>
        <p:nvPicPr>
          <p:cNvPr id="6" name="Picture 5"/>
          <p:cNvPicPr>
            <a:picLocks noChangeAspect="1"/>
          </p:cNvPicPr>
          <p:nvPr/>
        </p:nvPicPr>
        <p:blipFill>
          <a:blip r:embed="rId3"/>
          <a:stretch>
            <a:fillRect/>
          </a:stretch>
        </p:blipFill>
        <p:spPr>
          <a:xfrm>
            <a:off x="1280891" y="4129086"/>
            <a:ext cx="7297637" cy="1538067"/>
          </a:xfrm>
          <a:prstGeom prst="rect">
            <a:avLst/>
          </a:prstGeom>
        </p:spPr>
      </p:pic>
    </p:spTree>
    <p:extLst>
      <p:ext uri="{BB962C8B-B14F-4D97-AF65-F5344CB8AC3E}">
        <p14:creationId xmlns:p14="http://schemas.microsoft.com/office/powerpoint/2010/main" val="130330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fontAlgn="base"/>
            <a:r>
              <a:rPr lang="en-US" b="1" dirty="0"/>
              <a:t>Your first </a:t>
            </a:r>
            <a:r>
              <a:rPr lang="en-US" b="1" dirty="0">
                <a:solidFill>
                  <a:srgbClr val="FF0000"/>
                </a:solidFill>
              </a:rPr>
              <a:t>component</a:t>
            </a:r>
          </a:p>
        </p:txBody>
      </p:sp>
      <p:sp>
        <p:nvSpPr>
          <p:cNvPr id="14" name="Content Placeholder 13"/>
          <p:cNvSpPr>
            <a:spLocks noGrp="1"/>
          </p:cNvSpPr>
          <p:nvPr>
            <p:ph idx="1"/>
          </p:nvPr>
        </p:nvSpPr>
        <p:spPr>
          <a:xfrm>
            <a:off x="1104900" y="1600200"/>
            <a:ext cx="9982200" cy="1095866"/>
          </a:xfrm>
        </p:spPr>
        <p:txBody>
          <a:bodyPr/>
          <a:lstStyle/>
          <a:p>
            <a:r>
              <a:rPr lang="en-US" dirty="0"/>
              <a:t>The rest of this introduction to React uses cats in its examples: friendly, approachable creatures that need names and a cafe to work in. Here is your very first Cat component:</a:t>
            </a:r>
          </a:p>
        </p:txBody>
      </p:sp>
      <p:sp>
        <p:nvSpPr>
          <p:cNvPr id="2" name="Slide Number Placeholder 1"/>
          <p:cNvSpPr>
            <a:spLocks noGrp="1"/>
          </p:cNvSpPr>
          <p:nvPr>
            <p:ph type="sldNum" sz="quarter" idx="12"/>
          </p:nvPr>
        </p:nvSpPr>
        <p:spPr/>
        <p:txBody>
          <a:bodyPr/>
          <a:lstStyle/>
          <a:p>
            <a:fld id="{0FF54DE5-C571-48E8-A5BC-B369434E2F44}" type="slidenum">
              <a:rPr lang="en-US" smtClean="0"/>
              <a:t>4</a:t>
            </a:fld>
            <a:endParaRPr lang="en-US"/>
          </a:p>
        </p:txBody>
      </p:sp>
      <p:sp>
        <p:nvSpPr>
          <p:cNvPr id="3" name="Rectangle 2"/>
          <p:cNvSpPr/>
          <p:nvPr/>
        </p:nvSpPr>
        <p:spPr>
          <a:xfrm>
            <a:off x="1332321" y="2717298"/>
            <a:ext cx="6312817" cy="3831818"/>
          </a:xfrm>
          <a:prstGeom prst="rect">
            <a:avLst/>
          </a:prstGeom>
          <a:ln>
            <a:solidFill>
              <a:schemeClr val="accent1"/>
            </a:solidFill>
          </a:ln>
        </p:spPr>
        <p:txBody>
          <a:bodyPr wrap="square">
            <a:spAutoFit/>
          </a:bodyPr>
          <a:lstStyle/>
          <a:p>
            <a:pPr marL="342900" indent="-342900">
              <a:lnSpc>
                <a:spcPct val="150000"/>
              </a:lnSpc>
              <a:buFont typeface="+mj-lt"/>
              <a:buAutoNum type="arabicPeriod"/>
            </a:pPr>
            <a:r>
              <a:rPr lang="en-US" dirty="0">
                <a:solidFill>
                  <a:srgbClr val="F2590C"/>
                </a:solidFill>
                <a:latin typeface="var(--font-monospace)"/>
              </a:rPr>
              <a:t>import</a:t>
            </a:r>
            <a:r>
              <a:rPr lang="en-US" dirty="0">
                <a:solidFill>
                  <a:srgbClr val="5C6773"/>
                </a:solidFill>
                <a:latin typeface="var(--font-monospace)"/>
              </a:rPr>
              <a:t> </a:t>
            </a:r>
            <a:r>
              <a:rPr lang="en-US" dirty="0">
                <a:solidFill>
                  <a:srgbClr val="41A6D9"/>
                </a:solidFill>
                <a:latin typeface="var(--font-monospace)"/>
              </a:rPr>
              <a:t>React</a:t>
            </a:r>
            <a:r>
              <a:rPr lang="en-US" dirty="0">
                <a:solidFill>
                  <a:srgbClr val="5C6773"/>
                </a:solidFill>
                <a:latin typeface="var(--font-monospace)"/>
              </a:rPr>
              <a:t>, { </a:t>
            </a:r>
            <a:r>
              <a:rPr lang="en-US" dirty="0">
                <a:solidFill>
                  <a:srgbClr val="41A6D9"/>
                </a:solidFill>
                <a:latin typeface="var(--font-monospace)"/>
              </a:rPr>
              <a:t>Component</a:t>
            </a:r>
            <a:r>
              <a:rPr lang="en-US" dirty="0">
                <a:solidFill>
                  <a:srgbClr val="5C6773"/>
                </a:solidFill>
                <a:latin typeface="var(--font-monospace)"/>
              </a:rPr>
              <a:t> } </a:t>
            </a:r>
            <a:r>
              <a:rPr lang="en-US" dirty="0">
                <a:solidFill>
                  <a:srgbClr val="F2590C"/>
                </a:solidFill>
                <a:latin typeface="var(--font-monospace)"/>
              </a:rPr>
              <a:t>from</a:t>
            </a:r>
            <a:r>
              <a:rPr lang="en-US" dirty="0">
                <a:solidFill>
                  <a:srgbClr val="5C6773"/>
                </a:solidFill>
                <a:latin typeface="var(--font-monospace)"/>
              </a:rPr>
              <a:t> </a:t>
            </a:r>
            <a:r>
              <a:rPr lang="en-US" dirty="0">
                <a:solidFill>
                  <a:srgbClr val="86B300"/>
                </a:solidFill>
                <a:latin typeface="var(--font-monospace)"/>
              </a:rPr>
              <a:t>'react'</a:t>
            </a:r>
            <a:r>
              <a:rPr lang="en-US" dirty="0">
                <a:solidFill>
                  <a:srgbClr val="5C6773"/>
                </a:solidFill>
                <a:latin typeface="var(--font-monospace)"/>
              </a:rPr>
              <a:t>;</a:t>
            </a:r>
          </a:p>
          <a:p>
            <a:pPr marL="342900" indent="-342900">
              <a:lnSpc>
                <a:spcPct val="150000"/>
              </a:lnSpc>
              <a:buFont typeface="+mj-lt"/>
              <a:buAutoNum type="arabicPeriod"/>
            </a:pPr>
            <a:r>
              <a:rPr lang="en-US" dirty="0">
                <a:solidFill>
                  <a:srgbClr val="F2590C"/>
                </a:solidFill>
                <a:latin typeface="var(--font-monospace)"/>
              </a:rPr>
              <a:t>import</a:t>
            </a:r>
            <a:r>
              <a:rPr lang="en-US" dirty="0">
                <a:solidFill>
                  <a:srgbClr val="5C6773"/>
                </a:solidFill>
                <a:latin typeface="var(--font-monospace)"/>
              </a:rPr>
              <a:t> { </a:t>
            </a:r>
            <a:r>
              <a:rPr lang="en-US" dirty="0">
                <a:solidFill>
                  <a:srgbClr val="41A6D9"/>
                </a:solidFill>
                <a:latin typeface="var(--font-monospace)"/>
              </a:rPr>
              <a:t>Text</a:t>
            </a:r>
            <a:r>
              <a:rPr lang="en-US" dirty="0">
                <a:solidFill>
                  <a:srgbClr val="5C6773"/>
                </a:solidFill>
                <a:latin typeface="var(--font-monospace)"/>
              </a:rPr>
              <a:t> } </a:t>
            </a:r>
            <a:r>
              <a:rPr lang="en-US" dirty="0">
                <a:solidFill>
                  <a:srgbClr val="F2590C"/>
                </a:solidFill>
                <a:latin typeface="var(--font-monospace)"/>
              </a:rPr>
              <a:t>from</a:t>
            </a:r>
            <a:r>
              <a:rPr lang="en-US" dirty="0">
                <a:solidFill>
                  <a:srgbClr val="5C6773"/>
                </a:solidFill>
                <a:latin typeface="var(--font-monospace)"/>
              </a:rPr>
              <a:t> </a:t>
            </a:r>
            <a:r>
              <a:rPr lang="en-US" dirty="0">
                <a:solidFill>
                  <a:srgbClr val="86B300"/>
                </a:solidFill>
                <a:latin typeface="var(--font-monospace)"/>
              </a:rPr>
              <a:t>'react-native'</a:t>
            </a:r>
            <a:r>
              <a:rPr lang="en-US" dirty="0">
                <a:solidFill>
                  <a:srgbClr val="5C6773"/>
                </a:solidFill>
                <a:latin typeface="var(--font-monospace)"/>
              </a:rPr>
              <a:t>;</a:t>
            </a:r>
          </a:p>
          <a:p>
            <a:pPr marL="342900" indent="-342900">
              <a:lnSpc>
                <a:spcPct val="150000"/>
              </a:lnSpc>
              <a:buFont typeface="+mj-lt"/>
              <a:buAutoNum type="arabicPeriod"/>
            </a:pPr>
            <a:r>
              <a:rPr lang="en-US" dirty="0" smtClean="0">
                <a:solidFill>
                  <a:srgbClr val="F2590C"/>
                </a:solidFill>
                <a:latin typeface="var(--font-monospace)"/>
              </a:rPr>
              <a:t>export</a:t>
            </a:r>
            <a:r>
              <a:rPr lang="en-US" dirty="0">
                <a:solidFill>
                  <a:srgbClr val="5C6773"/>
                </a:solidFill>
                <a:latin typeface="var(--font-monospace)"/>
              </a:rPr>
              <a:t> </a:t>
            </a:r>
            <a:r>
              <a:rPr lang="en-US" dirty="0">
                <a:solidFill>
                  <a:srgbClr val="F2590C"/>
                </a:solidFill>
                <a:latin typeface="var(--font-monospace)"/>
              </a:rPr>
              <a:t>default</a:t>
            </a:r>
            <a:r>
              <a:rPr lang="en-US" dirty="0">
                <a:solidFill>
                  <a:srgbClr val="5C6773"/>
                </a:solidFill>
                <a:latin typeface="var(--font-monospace)"/>
              </a:rPr>
              <a:t> </a:t>
            </a:r>
            <a:r>
              <a:rPr lang="en-US" dirty="0">
                <a:solidFill>
                  <a:srgbClr val="F2590C"/>
                </a:solidFill>
                <a:latin typeface="var(--font-monospace)"/>
              </a:rPr>
              <a:t>class</a:t>
            </a:r>
            <a:r>
              <a:rPr lang="en-US" dirty="0">
                <a:solidFill>
                  <a:srgbClr val="5C6773"/>
                </a:solidFill>
                <a:latin typeface="var(--font-monospace)"/>
              </a:rPr>
              <a:t> </a:t>
            </a:r>
            <a:r>
              <a:rPr lang="en-US" dirty="0">
                <a:solidFill>
                  <a:srgbClr val="41A6D9"/>
                </a:solidFill>
                <a:latin typeface="var(--font-monospace)"/>
              </a:rPr>
              <a:t>Cat</a:t>
            </a:r>
            <a:r>
              <a:rPr lang="en-US" dirty="0">
                <a:solidFill>
                  <a:srgbClr val="5C6773"/>
                </a:solidFill>
                <a:latin typeface="var(--font-monospace)"/>
              </a:rPr>
              <a:t> </a:t>
            </a:r>
            <a:r>
              <a:rPr lang="en-US" dirty="0">
                <a:solidFill>
                  <a:srgbClr val="F2590C"/>
                </a:solidFill>
                <a:latin typeface="var(--font-monospace)"/>
              </a:rPr>
              <a:t>extends</a:t>
            </a:r>
            <a:r>
              <a:rPr lang="en-US" dirty="0">
                <a:solidFill>
                  <a:srgbClr val="5C6773"/>
                </a:solidFill>
                <a:latin typeface="var(--font-monospace)"/>
              </a:rPr>
              <a:t> </a:t>
            </a:r>
            <a:r>
              <a:rPr lang="en-US" dirty="0">
                <a:solidFill>
                  <a:srgbClr val="41A6D9"/>
                </a:solidFill>
                <a:latin typeface="var(--font-monospace)"/>
              </a:rPr>
              <a:t>Component</a:t>
            </a:r>
            <a:r>
              <a:rPr lang="en-US" dirty="0">
                <a:solidFill>
                  <a:srgbClr val="5C6773"/>
                </a:solidFill>
                <a:latin typeface="var(--font-monospace)"/>
              </a:rPr>
              <a:t> {</a:t>
            </a:r>
          </a:p>
          <a:p>
            <a:pPr marL="342900" indent="-342900">
              <a:lnSpc>
                <a:spcPct val="150000"/>
              </a:lnSpc>
              <a:buFont typeface="+mj-lt"/>
              <a:buAutoNum type="arabicPeriod"/>
            </a:pPr>
            <a:r>
              <a:rPr lang="en-US" dirty="0">
                <a:solidFill>
                  <a:srgbClr val="5C6773"/>
                </a:solidFill>
                <a:latin typeface="var(--font-monospace)"/>
              </a:rPr>
              <a:t>  render() {</a:t>
            </a:r>
          </a:p>
          <a:p>
            <a:pPr marL="342900" indent="-342900">
              <a:lnSpc>
                <a:spcPct val="150000"/>
              </a:lnSpc>
              <a:buFont typeface="+mj-lt"/>
              <a:buAutoNum type="arabicPeriod"/>
            </a:pPr>
            <a:r>
              <a:rPr lang="en-US" dirty="0">
                <a:solidFill>
                  <a:srgbClr val="5C6773"/>
                </a:solidFill>
                <a:latin typeface="var(--font-monospace)"/>
              </a:rPr>
              <a:t>    </a:t>
            </a:r>
            <a:r>
              <a:rPr lang="en-US" dirty="0">
                <a:solidFill>
                  <a:srgbClr val="F2590C"/>
                </a:solidFill>
                <a:latin typeface="var(--font-monospace)"/>
              </a:rPr>
              <a:t>return</a:t>
            </a:r>
            <a:r>
              <a:rPr lang="en-US" dirty="0">
                <a:solidFill>
                  <a:srgbClr val="5C6773"/>
                </a:solidFill>
                <a:latin typeface="var(--font-monospace)"/>
              </a:rPr>
              <a:t> (</a:t>
            </a:r>
          </a:p>
          <a:p>
            <a:pPr marL="342900" indent="-342900">
              <a:lnSpc>
                <a:spcPct val="150000"/>
              </a:lnSpc>
              <a:buFont typeface="+mj-lt"/>
              <a:buAutoNum type="arabicPeriod"/>
            </a:pPr>
            <a:r>
              <a:rPr lang="en-US" dirty="0">
                <a:solidFill>
                  <a:srgbClr val="5C6773"/>
                </a:solidFill>
                <a:latin typeface="var(--font-monospace)"/>
              </a:rPr>
              <a:t>      &lt;</a:t>
            </a:r>
            <a:r>
              <a:rPr lang="en-US" dirty="0">
                <a:solidFill>
                  <a:srgbClr val="41A6D9"/>
                </a:solidFill>
                <a:latin typeface="var(--font-monospace)"/>
              </a:rPr>
              <a:t>Text</a:t>
            </a:r>
            <a:r>
              <a:rPr lang="en-US" dirty="0">
                <a:solidFill>
                  <a:srgbClr val="5C6773"/>
                </a:solidFill>
                <a:latin typeface="var(--font-monospace)"/>
              </a:rPr>
              <a:t>&gt;</a:t>
            </a:r>
            <a:r>
              <a:rPr lang="en-US" dirty="0">
                <a:solidFill>
                  <a:srgbClr val="41A6D9"/>
                </a:solidFill>
                <a:latin typeface="var(--font-monospace)"/>
              </a:rPr>
              <a:t>Hello</a:t>
            </a:r>
            <a:r>
              <a:rPr lang="en-US" dirty="0">
                <a:solidFill>
                  <a:srgbClr val="5C6773"/>
                </a:solidFill>
                <a:latin typeface="var(--font-monospace)"/>
              </a:rPr>
              <a:t>, </a:t>
            </a:r>
            <a:r>
              <a:rPr lang="en-US" dirty="0">
                <a:solidFill>
                  <a:srgbClr val="41A6D9"/>
                </a:solidFill>
                <a:latin typeface="var(--font-monospace)"/>
              </a:rPr>
              <a:t>I</a:t>
            </a:r>
            <a:r>
              <a:rPr lang="en-US" dirty="0">
                <a:solidFill>
                  <a:srgbClr val="5C6773"/>
                </a:solidFill>
                <a:latin typeface="var(--font-monospace)"/>
              </a:rPr>
              <a:t> am your cat!&lt;/</a:t>
            </a:r>
            <a:r>
              <a:rPr lang="en-US" dirty="0">
                <a:solidFill>
                  <a:srgbClr val="41A6D9"/>
                </a:solidFill>
                <a:latin typeface="var(--font-monospace)"/>
              </a:rPr>
              <a:t>Text</a:t>
            </a:r>
            <a:r>
              <a:rPr lang="en-US" dirty="0">
                <a:solidFill>
                  <a:srgbClr val="5C6773"/>
                </a:solidFill>
                <a:latin typeface="var(--font-monospace)"/>
              </a:rPr>
              <a:t>&gt;</a:t>
            </a:r>
          </a:p>
          <a:p>
            <a:pPr marL="342900" indent="-342900">
              <a:lnSpc>
                <a:spcPct val="150000"/>
              </a:lnSpc>
              <a:buFont typeface="+mj-lt"/>
              <a:buAutoNum type="arabicPeriod"/>
            </a:pPr>
            <a:r>
              <a:rPr lang="en-US" dirty="0">
                <a:solidFill>
                  <a:srgbClr val="5C6773"/>
                </a:solidFill>
                <a:latin typeface="var(--font-monospace)"/>
              </a:rPr>
              <a:t>    );</a:t>
            </a:r>
          </a:p>
          <a:p>
            <a:pPr marL="342900" indent="-342900">
              <a:lnSpc>
                <a:spcPct val="150000"/>
              </a:lnSpc>
              <a:buFont typeface="+mj-lt"/>
              <a:buAutoNum type="arabicPeriod"/>
            </a:pPr>
            <a:r>
              <a:rPr lang="en-US" dirty="0">
                <a:solidFill>
                  <a:srgbClr val="5C6773"/>
                </a:solidFill>
                <a:latin typeface="var(--font-monospace)"/>
              </a:rPr>
              <a:t>  }</a:t>
            </a:r>
          </a:p>
          <a:p>
            <a:pPr marL="342900" indent="-342900">
              <a:lnSpc>
                <a:spcPct val="150000"/>
              </a:lnSpc>
              <a:buFont typeface="+mj-lt"/>
              <a:buAutoNum type="arabicPeriod"/>
            </a:pPr>
            <a:r>
              <a:rPr lang="en-US" dirty="0">
                <a:solidFill>
                  <a:srgbClr val="5C6773"/>
                </a:solidFill>
                <a:latin typeface="var(--font-monospace)"/>
              </a:rPr>
              <a:t>}</a:t>
            </a:r>
            <a:endParaRPr lang="en-US" b="0" dirty="0">
              <a:solidFill>
                <a:srgbClr val="5C6773"/>
              </a:solidFill>
              <a:effectLst/>
              <a:latin typeface="var(--font-monospace)"/>
            </a:endParaRP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State</a:t>
            </a:r>
          </a:p>
        </p:txBody>
      </p:sp>
      <p:sp>
        <p:nvSpPr>
          <p:cNvPr id="4" name="Content Placeholder 3"/>
          <p:cNvSpPr>
            <a:spLocks noGrp="1"/>
          </p:cNvSpPr>
          <p:nvPr>
            <p:ph idx="1"/>
          </p:nvPr>
        </p:nvSpPr>
        <p:spPr/>
        <p:txBody>
          <a:bodyPr/>
          <a:lstStyle/>
          <a:p>
            <a:pPr>
              <a:lnSpc>
                <a:spcPct val="150000"/>
              </a:lnSpc>
            </a:pPr>
            <a:r>
              <a:rPr lang="en-US" dirty="0"/>
              <a:t>As with accessing props with </a:t>
            </a:r>
            <a:r>
              <a:rPr lang="en-US" dirty="0" err="1"/>
              <a:t>this.props</a:t>
            </a:r>
            <a:r>
              <a:rPr lang="en-US" dirty="0"/>
              <a:t>, you access this object inside your component with </a:t>
            </a:r>
            <a:r>
              <a:rPr lang="en-US" dirty="0" err="1"/>
              <a:t>this.state</a:t>
            </a:r>
            <a:r>
              <a:rPr lang="en-US" dirty="0"/>
              <a:t>:</a:t>
            </a:r>
          </a:p>
          <a:p>
            <a:pPr>
              <a:lnSpc>
                <a:spcPct val="150000"/>
              </a:lnSpc>
            </a:pPr>
            <a:endParaRPr lang="th-TH" dirty="0" smtClean="0"/>
          </a:p>
          <a:p>
            <a:pPr>
              <a:lnSpc>
                <a:spcPct val="150000"/>
              </a:lnSpc>
            </a:pPr>
            <a:endParaRPr lang="th-TH" dirty="0" smtClean="0"/>
          </a:p>
          <a:p>
            <a:pPr>
              <a:lnSpc>
                <a:spcPct val="150000"/>
              </a:lnSpc>
            </a:pPr>
            <a:r>
              <a:rPr lang="en-US" dirty="0" smtClean="0"/>
              <a:t>And </a:t>
            </a:r>
            <a:r>
              <a:rPr lang="en-US" dirty="0"/>
              <a:t>you set individual values inside the state object by passing an object with the key value pair for state and its new value to </a:t>
            </a:r>
            <a:r>
              <a:rPr lang="en-US" dirty="0" err="1"/>
              <a:t>this.setState</a:t>
            </a:r>
            <a:r>
              <a:rPr lang="en-US" dirty="0"/>
              <a:t>():</a:t>
            </a:r>
          </a:p>
        </p:txBody>
      </p:sp>
      <p:sp>
        <p:nvSpPr>
          <p:cNvPr id="2" name="Slide Number Placeholder 1"/>
          <p:cNvSpPr>
            <a:spLocks noGrp="1"/>
          </p:cNvSpPr>
          <p:nvPr>
            <p:ph type="sldNum" sz="quarter" idx="12"/>
          </p:nvPr>
        </p:nvSpPr>
        <p:spPr/>
        <p:txBody>
          <a:bodyPr/>
          <a:lstStyle/>
          <a:p>
            <a:fld id="{0FF54DE5-C571-48E8-A5BC-B369434E2F44}" type="slidenum">
              <a:rPr lang="en-US" smtClean="0"/>
              <a:t>40</a:t>
            </a:fld>
            <a:endParaRPr lang="en-US"/>
          </a:p>
        </p:txBody>
      </p:sp>
      <p:pic>
        <p:nvPicPr>
          <p:cNvPr id="9" name="Picture 8"/>
          <p:cNvPicPr>
            <a:picLocks noChangeAspect="1"/>
          </p:cNvPicPr>
          <p:nvPr/>
        </p:nvPicPr>
        <p:blipFill>
          <a:blip r:embed="rId2"/>
          <a:stretch>
            <a:fillRect/>
          </a:stretch>
        </p:blipFill>
        <p:spPr>
          <a:xfrm>
            <a:off x="1241682" y="5030311"/>
            <a:ext cx="6605983" cy="1733697"/>
          </a:xfrm>
          <a:prstGeom prst="rect">
            <a:avLst/>
          </a:prstGeom>
        </p:spPr>
      </p:pic>
      <p:pic>
        <p:nvPicPr>
          <p:cNvPr id="10" name="Picture 9"/>
          <p:cNvPicPr>
            <a:picLocks noChangeAspect="1"/>
          </p:cNvPicPr>
          <p:nvPr/>
        </p:nvPicPr>
        <p:blipFill>
          <a:blip r:embed="rId3"/>
          <a:stretch>
            <a:fillRect/>
          </a:stretch>
        </p:blipFill>
        <p:spPr>
          <a:xfrm>
            <a:off x="1241682" y="2581275"/>
            <a:ext cx="7115509" cy="1448477"/>
          </a:xfrm>
          <a:prstGeom prst="rect">
            <a:avLst/>
          </a:prstGeom>
        </p:spPr>
      </p:pic>
    </p:spTree>
    <p:extLst>
      <p:ext uri="{BB962C8B-B14F-4D97-AF65-F5344CB8AC3E}">
        <p14:creationId xmlns:p14="http://schemas.microsoft.com/office/powerpoint/2010/main" val="256759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State</a:t>
            </a:r>
          </a:p>
        </p:txBody>
      </p:sp>
      <p:sp>
        <p:nvSpPr>
          <p:cNvPr id="4" name="Content Placeholder 3"/>
          <p:cNvSpPr>
            <a:spLocks noGrp="1"/>
          </p:cNvSpPr>
          <p:nvPr>
            <p:ph idx="1"/>
          </p:nvPr>
        </p:nvSpPr>
        <p:spPr/>
        <p:txBody>
          <a:bodyPr/>
          <a:lstStyle/>
          <a:p>
            <a:pPr>
              <a:lnSpc>
                <a:spcPct val="150000"/>
              </a:lnSpc>
            </a:pPr>
            <a:r>
              <a:rPr lang="en-US" dirty="0"/>
              <a:t>Do not change your component's state directly by assigning it a new value with </a:t>
            </a:r>
            <a:r>
              <a:rPr lang="en-US" dirty="0" err="1"/>
              <a:t>this.state.hunger</a:t>
            </a:r>
            <a:r>
              <a:rPr lang="en-US" dirty="0"/>
              <a:t> = false. Calling </a:t>
            </a:r>
            <a:r>
              <a:rPr lang="en-US" dirty="0" err="1"/>
              <a:t>this.setState</a:t>
            </a:r>
            <a:r>
              <a:rPr lang="en-US" dirty="0"/>
              <a:t>() allows React to track changes made to state that trigger </a:t>
            </a:r>
            <a:r>
              <a:rPr lang="en-US" dirty="0" err="1"/>
              <a:t>rerendering</a:t>
            </a:r>
            <a:r>
              <a:rPr lang="en-US" dirty="0"/>
              <a:t>. Setting state directly can break your app's reactivity</a:t>
            </a:r>
            <a:r>
              <a:rPr lang="en-US" dirty="0" smtClean="0"/>
              <a:t>!</a:t>
            </a:r>
            <a:endParaRPr lang="th-TH" dirty="0" smtClean="0"/>
          </a:p>
          <a:p>
            <a:pPr>
              <a:lnSpc>
                <a:spcPct val="150000"/>
              </a:lnSpc>
            </a:pPr>
            <a:r>
              <a:rPr lang="en-US" dirty="0"/>
              <a:t>When </a:t>
            </a:r>
            <a:r>
              <a:rPr lang="en-US" dirty="0" err="1">
                <a:solidFill>
                  <a:schemeClr val="bg2">
                    <a:lumMod val="25000"/>
                  </a:schemeClr>
                </a:solidFill>
              </a:rPr>
              <a:t>this.state.isHungry</a:t>
            </a:r>
            <a:r>
              <a:rPr lang="en-US" dirty="0"/>
              <a:t> is false, the Button’s disabled prop is set to false and its </a:t>
            </a:r>
            <a:r>
              <a:rPr lang="en-US" dirty="0">
                <a:solidFill>
                  <a:schemeClr val="bg2">
                    <a:lumMod val="25000"/>
                  </a:schemeClr>
                </a:solidFill>
              </a:rPr>
              <a:t>title</a:t>
            </a:r>
            <a:r>
              <a:rPr lang="en-US" dirty="0"/>
              <a:t> also changes:</a:t>
            </a:r>
            <a:endParaRPr lang="th-TH" dirty="0" smtClean="0"/>
          </a:p>
          <a:p>
            <a:pPr>
              <a:lnSpc>
                <a:spcPct val="150000"/>
              </a:lnSpc>
            </a:pPr>
            <a:endParaRPr lang="th-TH" dirty="0" smtClean="0"/>
          </a:p>
        </p:txBody>
      </p:sp>
      <p:sp>
        <p:nvSpPr>
          <p:cNvPr id="2" name="Slide Number Placeholder 1"/>
          <p:cNvSpPr>
            <a:spLocks noGrp="1"/>
          </p:cNvSpPr>
          <p:nvPr>
            <p:ph type="sldNum" sz="quarter" idx="12"/>
          </p:nvPr>
        </p:nvSpPr>
        <p:spPr/>
        <p:txBody>
          <a:bodyPr/>
          <a:lstStyle/>
          <a:p>
            <a:fld id="{0FF54DE5-C571-48E8-A5BC-B369434E2F44}" type="slidenum">
              <a:rPr lang="en-US" smtClean="0"/>
              <a:t>41</a:t>
            </a:fld>
            <a:endParaRPr lang="en-US"/>
          </a:p>
        </p:txBody>
      </p:sp>
      <p:pic>
        <p:nvPicPr>
          <p:cNvPr id="5" name="Picture 4"/>
          <p:cNvPicPr>
            <a:picLocks noChangeAspect="1"/>
          </p:cNvPicPr>
          <p:nvPr/>
        </p:nvPicPr>
        <p:blipFill>
          <a:blip r:embed="rId2"/>
          <a:stretch>
            <a:fillRect/>
          </a:stretch>
        </p:blipFill>
        <p:spPr>
          <a:xfrm>
            <a:off x="3174925" y="4019550"/>
            <a:ext cx="7011065" cy="2408056"/>
          </a:xfrm>
          <a:prstGeom prst="rect">
            <a:avLst/>
          </a:prstGeom>
        </p:spPr>
      </p:pic>
    </p:spTree>
    <p:extLst>
      <p:ext uri="{BB962C8B-B14F-4D97-AF65-F5344CB8AC3E}">
        <p14:creationId xmlns:p14="http://schemas.microsoft.com/office/powerpoint/2010/main" val="33100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State</a:t>
            </a:r>
          </a:p>
        </p:txBody>
      </p:sp>
      <p:sp>
        <p:nvSpPr>
          <p:cNvPr id="4" name="Content Placeholder 3"/>
          <p:cNvSpPr>
            <a:spLocks noGrp="1"/>
          </p:cNvSpPr>
          <p:nvPr>
            <p:ph idx="1"/>
          </p:nvPr>
        </p:nvSpPr>
        <p:spPr/>
        <p:txBody>
          <a:bodyPr/>
          <a:lstStyle/>
          <a:p>
            <a:pPr>
              <a:lnSpc>
                <a:spcPct val="150000"/>
              </a:lnSpc>
            </a:pPr>
            <a:r>
              <a:rPr lang="en-US" dirty="0"/>
              <a:t>Finally, put your cats inside a Cafe component:</a:t>
            </a:r>
            <a:endParaRPr lang="th-TH" dirty="0" smtClean="0"/>
          </a:p>
        </p:txBody>
      </p:sp>
      <p:sp>
        <p:nvSpPr>
          <p:cNvPr id="2" name="Slide Number Placeholder 1"/>
          <p:cNvSpPr>
            <a:spLocks noGrp="1"/>
          </p:cNvSpPr>
          <p:nvPr>
            <p:ph type="sldNum" sz="quarter" idx="12"/>
          </p:nvPr>
        </p:nvSpPr>
        <p:spPr/>
        <p:txBody>
          <a:bodyPr/>
          <a:lstStyle/>
          <a:p>
            <a:fld id="{0FF54DE5-C571-48E8-A5BC-B369434E2F44}" type="slidenum">
              <a:rPr lang="en-US" smtClean="0"/>
              <a:t>42</a:t>
            </a:fld>
            <a:endParaRPr lang="en-US"/>
          </a:p>
        </p:txBody>
      </p:sp>
      <p:pic>
        <p:nvPicPr>
          <p:cNvPr id="6" name="Picture 5"/>
          <p:cNvPicPr>
            <a:picLocks noChangeAspect="1"/>
          </p:cNvPicPr>
          <p:nvPr/>
        </p:nvPicPr>
        <p:blipFill>
          <a:blip r:embed="rId2"/>
          <a:stretch>
            <a:fillRect/>
          </a:stretch>
        </p:blipFill>
        <p:spPr>
          <a:xfrm>
            <a:off x="1256303" y="2230289"/>
            <a:ext cx="7442700" cy="2767013"/>
          </a:xfrm>
          <a:prstGeom prst="rect">
            <a:avLst/>
          </a:prstGeom>
        </p:spPr>
      </p:pic>
      <p:sp>
        <p:nvSpPr>
          <p:cNvPr id="7" name="Rectangle 6"/>
          <p:cNvSpPr/>
          <p:nvPr/>
        </p:nvSpPr>
        <p:spPr>
          <a:xfrm>
            <a:off x="994605" y="5433278"/>
            <a:ext cx="9425301" cy="830997"/>
          </a:xfrm>
          <a:prstGeom prst="rect">
            <a:avLst/>
          </a:prstGeom>
        </p:spPr>
        <p:txBody>
          <a:bodyPr wrap="square">
            <a:spAutoFit/>
          </a:bodyPr>
          <a:lstStyle/>
          <a:p>
            <a:pPr marL="285750" indent="-285750">
              <a:buFont typeface="Arial" panose="020B0604020202020204" pitchFamily="34" charset="0"/>
              <a:buChar char="•"/>
            </a:pPr>
            <a:r>
              <a:rPr lang="en-US" sz="1600" dirty="0"/>
              <a:t>See the &lt;&gt; and &lt;/&gt; above? These bits of JSX are fragments. Adjacent JSX elements must be wrapped in an enclosing tag. Fragments let you do that without nesting an extra, unnecessary wrapping element like View.</a:t>
            </a:r>
          </a:p>
        </p:txBody>
      </p:sp>
    </p:spTree>
    <p:extLst>
      <p:ext uri="{BB962C8B-B14F-4D97-AF65-F5344CB8AC3E}">
        <p14:creationId xmlns:p14="http://schemas.microsoft.com/office/powerpoint/2010/main" val="358518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FF54DE5-C571-48E8-A5BC-B369434E2F44}" type="slidenum">
              <a:rPr lang="en-US" smtClean="0"/>
              <a:t>43</a:t>
            </a:fld>
            <a:endParaRPr lang="en-US"/>
          </a:p>
        </p:txBody>
      </p:sp>
      <p:sp>
        <p:nvSpPr>
          <p:cNvPr id="6" name="Rectangle 5"/>
          <p:cNvSpPr/>
          <p:nvPr/>
        </p:nvSpPr>
        <p:spPr>
          <a:xfrm>
            <a:off x="145311" y="195493"/>
            <a:ext cx="7244317" cy="6001643"/>
          </a:xfrm>
          <a:prstGeom prst="rect">
            <a:avLst/>
          </a:prstGeom>
          <a:solidFill>
            <a:schemeClr val="bg1"/>
          </a:solidFill>
          <a:ln>
            <a:solidFill>
              <a:schemeClr val="accent4"/>
            </a:solidFill>
          </a:ln>
        </p:spPr>
        <p:txBody>
          <a:bodyPr wrap="square">
            <a:spAutoFit/>
          </a:bodyPr>
          <a:lstStyle/>
          <a:p>
            <a:pPr marL="342900" indent="-342900">
              <a:buFont typeface="+mj-lt"/>
              <a:buAutoNum type="arabicPeriod"/>
            </a:pPr>
            <a:r>
              <a:rPr lang="en-US" sz="1600" dirty="0" smtClean="0">
                <a:solidFill>
                  <a:srgbClr val="F2590C"/>
                </a:solidFill>
                <a:latin typeface="var(--font-monospace)"/>
              </a:rPr>
              <a:t>import</a:t>
            </a:r>
            <a:r>
              <a:rPr lang="en-US" sz="1600" dirty="0">
                <a:solidFill>
                  <a:srgbClr val="5C6773"/>
                </a:solidFill>
                <a:latin typeface="var(--font-monospace)"/>
              </a:rPr>
              <a:t> </a:t>
            </a:r>
            <a:r>
              <a:rPr lang="en-US" sz="1600" dirty="0">
                <a:solidFill>
                  <a:srgbClr val="41A6D9"/>
                </a:solidFill>
                <a:latin typeface="var(--font-monospace)"/>
              </a:rPr>
              <a:t>React</a:t>
            </a:r>
            <a:r>
              <a:rPr lang="en-US" sz="1600" dirty="0">
                <a:solidFill>
                  <a:srgbClr val="5C6773"/>
                </a:solidFill>
                <a:latin typeface="var(--font-monospace)"/>
              </a:rPr>
              <a:t>, { </a:t>
            </a:r>
            <a:r>
              <a:rPr lang="en-US" sz="1600" dirty="0">
                <a:solidFill>
                  <a:srgbClr val="41A6D9"/>
                </a:solidFill>
                <a:latin typeface="var(--font-monospace)"/>
              </a:rPr>
              <a:t>Component</a:t>
            </a:r>
            <a:r>
              <a:rPr lang="en-US" sz="1600" dirty="0">
                <a:solidFill>
                  <a:srgbClr val="5C6773"/>
                </a:solidFill>
                <a:latin typeface="var(--font-monospace)"/>
              </a:rPr>
              <a:t> } </a:t>
            </a:r>
            <a:r>
              <a:rPr lang="en-US" sz="1600" dirty="0">
                <a:solidFill>
                  <a:srgbClr val="F2590C"/>
                </a:solidFill>
                <a:latin typeface="var(--font-monospace)"/>
              </a:rPr>
              <a:t>from</a:t>
            </a:r>
            <a:r>
              <a:rPr lang="en-US" sz="1600" dirty="0">
                <a:solidFill>
                  <a:srgbClr val="5C6773"/>
                </a:solidFill>
                <a:latin typeface="var(--font-monospace)"/>
              </a:rPr>
              <a:t> </a:t>
            </a:r>
            <a:r>
              <a:rPr lang="en-US" sz="1600" dirty="0">
                <a:solidFill>
                  <a:srgbClr val="86B300"/>
                </a:solidFill>
                <a:latin typeface="var(--font-monospace)"/>
              </a:rPr>
              <a:t>"react"</a:t>
            </a:r>
            <a:r>
              <a:rPr lang="en-US" sz="1600" dirty="0">
                <a:solidFill>
                  <a:srgbClr val="5C6773"/>
                </a:solidFill>
                <a:latin typeface="var(--font-monospace)"/>
              </a:rPr>
              <a:t>;</a:t>
            </a:r>
          </a:p>
          <a:p>
            <a:pPr marL="342900" indent="-342900">
              <a:buFont typeface="+mj-lt"/>
              <a:buAutoNum type="arabicPeriod"/>
            </a:pPr>
            <a:r>
              <a:rPr lang="en-US" sz="1600" dirty="0">
                <a:solidFill>
                  <a:srgbClr val="F2590C"/>
                </a:solidFill>
                <a:latin typeface="var(--font-monospace)"/>
              </a:rPr>
              <a:t>import</a:t>
            </a:r>
            <a:r>
              <a:rPr lang="en-US" sz="1600" dirty="0">
                <a:solidFill>
                  <a:srgbClr val="5C6773"/>
                </a:solidFill>
                <a:latin typeface="var(--font-monospace)"/>
              </a:rPr>
              <a:t> { </a:t>
            </a:r>
            <a:r>
              <a:rPr lang="en-US" sz="1600" dirty="0">
                <a:solidFill>
                  <a:srgbClr val="41A6D9"/>
                </a:solidFill>
                <a:latin typeface="var(--font-monospace)"/>
              </a:rPr>
              <a:t>Button</a:t>
            </a:r>
            <a:r>
              <a:rPr lang="en-US" sz="1600" dirty="0">
                <a:solidFill>
                  <a:srgbClr val="5C6773"/>
                </a:solidFill>
                <a:latin typeface="var(--font-monospace)"/>
              </a:rPr>
              <a:t>, </a:t>
            </a:r>
            <a:r>
              <a:rPr lang="en-US" sz="1600" dirty="0">
                <a:solidFill>
                  <a:srgbClr val="41A6D9"/>
                </a:solidFill>
                <a:latin typeface="var(--font-monospace)"/>
              </a:rPr>
              <a:t>Text</a:t>
            </a:r>
            <a:r>
              <a:rPr lang="en-US" sz="1600" dirty="0">
                <a:solidFill>
                  <a:srgbClr val="5C6773"/>
                </a:solidFill>
                <a:latin typeface="var(--font-monospace)"/>
              </a:rPr>
              <a:t>, </a:t>
            </a:r>
            <a:r>
              <a:rPr lang="en-US" sz="1600" dirty="0">
                <a:solidFill>
                  <a:srgbClr val="41A6D9"/>
                </a:solidFill>
                <a:latin typeface="var(--font-monospace)"/>
              </a:rPr>
              <a:t>View</a:t>
            </a:r>
            <a:r>
              <a:rPr lang="en-US" sz="1600" dirty="0">
                <a:solidFill>
                  <a:srgbClr val="5C6773"/>
                </a:solidFill>
                <a:latin typeface="var(--font-monospace)"/>
              </a:rPr>
              <a:t> } </a:t>
            </a:r>
            <a:r>
              <a:rPr lang="en-US" sz="1600" dirty="0">
                <a:solidFill>
                  <a:srgbClr val="F2590C"/>
                </a:solidFill>
                <a:latin typeface="var(--font-monospace)"/>
              </a:rPr>
              <a:t>from</a:t>
            </a:r>
            <a:r>
              <a:rPr lang="en-US" sz="1600" dirty="0">
                <a:solidFill>
                  <a:srgbClr val="5C6773"/>
                </a:solidFill>
                <a:latin typeface="var(--font-monospace)"/>
              </a:rPr>
              <a:t> </a:t>
            </a:r>
            <a:r>
              <a:rPr lang="en-US" sz="1600" dirty="0">
                <a:solidFill>
                  <a:srgbClr val="86B300"/>
                </a:solidFill>
                <a:latin typeface="var(--font-monospace)"/>
              </a:rPr>
              <a:t>"react-native"</a:t>
            </a:r>
            <a:r>
              <a:rPr lang="en-US" sz="1600" dirty="0">
                <a:solidFill>
                  <a:srgbClr val="5C6773"/>
                </a:solidFill>
                <a:latin typeface="var(--font-monospace)"/>
              </a:rPr>
              <a:t>;</a:t>
            </a:r>
          </a:p>
          <a:p>
            <a:pPr marL="342900" indent="-342900">
              <a:buFont typeface="+mj-lt"/>
              <a:buAutoNum type="arabicPeriod"/>
            </a:pPr>
            <a:r>
              <a:rPr lang="en-US" sz="1600" dirty="0" smtClean="0">
                <a:solidFill>
                  <a:srgbClr val="F2590C"/>
                </a:solidFill>
                <a:latin typeface="var(--font-monospace)"/>
              </a:rPr>
              <a:t>export</a:t>
            </a:r>
            <a:r>
              <a:rPr lang="en-US" sz="1600" dirty="0">
                <a:solidFill>
                  <a:srgbClr val="5C6773"/>
                </a:solidFill>
                <a:latin typeface="var(--font-monospace)"/>
              </a:rPr>
              <a:t> </a:t>
            </a:r>
            <a:r>
              <a:rPr lang="en-US" sz="1600" dirty="0">
                <a:solidFill>
                  <a:srgbClr val="F2590C"/>
                </a:solidFill>
                <a:latin typeface="var(--font-monospace)"/>
              </a:rPr>
              <a:t>class</a:t>
            </a:r>
            <a:r>
              <a:rPr lang="en-US" sz="1600" dirty="0">
                <a:solidFill>
                  <a:srgbClr val="5C6773"/>
                </a:solidFill>
                <a:latin typeface="var(--font-monospace)"/>
              </a:rPr>
              <a:t> </a:t>
            </a:r>
            <a:r>
              <a:rPr lang="en-US" sz="1600" dirty="0">
                <a:solidFill>
                  <a:srgbClr val="41A6D9"/>
                </a:solidFill>
                <a:latin typeface="var(--font-monospace)"/>
              </a:rPr>
              <a:t>Cat</a:t>
            </a:r>
            <a:r>
              <a:rPr lang="en-US" sz="1600" dirty="0">
                <a:solidFill>
                  <a:srgbClr val="5C6773"/>
                </a:solidFill>
                <a:latin typeface="var(--font-monospace)"/>
              </a:rPr>
              <a:t> </a:t>
            </a:r>
            <a:r>
              <a:rPr lang="en-US" sz="1600" dirty="0">
                <a:solidFill>
                  <a:srgbClr val="F2590C"/>
                </a:solidFill>
                <a:latin typeface="var(--font-monospace)"/>
              </a:rPr>
              <a:t>extends</a:t>
            </a:r>
            <a:r>
              <a:rPr lang="en-US" sz="1600" dirty="0">
                <a:solidFill>
                  <a:srgbClr val="5C6773"/>
                </a:solidFill>
                <a:latin typeface="var(--font-monospace)"/>
              </a:rPr>
              <a:t> </a:t>
            </a:r>
            <a:r>
              <a:rPr lang="en-US" sz="1600" dirty="0">
                <a:solidFill>
                  <a:srgbClr val="41A6D9"/>
                </a:solidFill>
                <a:latin typeface="var(--font-monospace)"/>
              </a:rPr>
              <a:t>Component</a:t>
            </a:r>
            <a:r>
              <a:rPr lang="en-US" sz="1600" dirty="0">
                <a:solidFill>
                  <a:srgbClr val="5C6773"/>
                </a:solidFill>
                <a:latin typeface="var(--font-monospace)"/>
              </a:rPr>
              <a:t> {</a:t>
            </a:r>
          </a:p>
          <a:p>
            <a:pPr marL="342900" indent="-342900">
              <a:buFont typeface="+mj-lt"/>
              <a:buAutoNum type="arabicPeriod"/>
            </a:pPr>
            <a:r>
              <a:rPr lang="en-US" sz="1600" dirty="0">
                <a:solidFill>
                  <a:srgbClr val="5C6773"/>
                </a:solidFill>
                <a:latin typeface="var(--font-monospace)"/>
              </a:rPr>
              <a:t>  state = { </a:t>
            </a:r>
            <a:r>
              <a:rPr lang="en-US" sz="1600" dirty="0" err="1">
                <a:solidFill>
                  <a:srgbClr val="5C6773"/>
                </a:solidFill>
                <a:latin typeface="var(--font-monospace)"/>
              </a:rPr>
              <a:t>isHungry</a:t>
            </a:r>
            <a:r>
              <a:rPr lang="en-US" sz="1600" dirty="0">
                <a:solidFill>
                  <a:srgbClr val="5C6773"/>
                </a:solidFill>
                <a:latin typeface="var(--font-monospace)"/>
              </a:rPr>
              <a:t>: </a:t>
            </a:r>
            <a:r>
              <a:rPr lang="en-US" sz="1600" dirty="0">
                <a:solidFill>
                  <a:srgbClr val="F2590C"/>
                </a:solidFill>
                <a:latin typeface="var(--font-monospace)"/>
              </a:rPr>
              <a:t>true</a:t>
            </a:r>
            <a:r>
              <a:rPr lang="en-US" sz="1600" dirty="0">
                <a:solidFill>
                  <a:srgbClr val="5C6773"/>
                </a:solidFill>
                <a:latin typeface="var(--font-monospace)"/>
              </a:rPr>
              <a:t> };</a:t>
            </a:r>
          </a:p>
          <a:p>
            <a:pPr marL="342900" indent="-342900">
              <a:buFont typeface="+mj-lt"/>
              <a:buAutoNum type="arabicPeriod"/>
            </a:pPr>
            <a:r>
              <a:rPr lang="en-US" sz="1600" dirty="0">
                <a:solidFill>
                  <a:srgbClr val="5C6773"/>
                </a:solidFill>
                <a:latin typeface="var(--font-monospace)"/>
              </a:rPr>
              <a:t>  render(props) {</a:t>
            </a:r>
          </a:p>
          <a:p>
            <a:pPr marL="342900" indent="-342900">
              <a:buFont typeface="+mj-lt"/>
              <a:buAutoNum type="arabicPeriod"/>
            </a:pPr>
            <a:r>
              <a:rPr lang="en-US" sz="1600" dirty="0">
                <a:solidFill>
                  <a:srgbClr val="5C6773"/>
                </a:solidFill>
                <a:latin typeface="var(--font-monospace)"/>
              </a:rPr>
              <a:t>    </a:t>
            </a:r>
            <a:r>
              <a:rPr lang="en-US" sz="1600" dirty="0">
                <a:solidFill>
                  <a:srgbClr val="F2590C"/>
                </a:solidFill>
                <a:latin typeface="var(--font-monospace)"/>
              </a:rPr>
              <a:t>return</a:t>
            </a:r>
            <a:r>
              <a:rPr lang="en-US" sz="1600" dirty="0">
                <a:solidFill>
                  <a:srgbClr val="5C6773"/>
                </a:solidFill>
                <a:latin typeface="var(--font-monospace)"/>
              </a:rPr>
              <a:t> (</a:t>
            </a:r>
          </a:p>
          <a:p>
            <a:pPr marL="342900" indent="-342900">
              <a:buFont typeface="+mj-lt"/>
              <a:buAutoNum type="arabicPeriod"/>
            </a:pPr>
            <a:r>
              <a:rPr lang="en-US" sz="1600" dirty="0">
                <a:solidFill>
                  <a:srgbClr val="5C6773"/>
                </a:solidFill>
                <a:latin typeface="var(--font-monospace)"/>
              </a:rPr>
              <a:t>      &lt;</a:t>
            </a:r>
            <a:r>
              <a:rPr lang="en-US" sz="1600" dirty="0">
                <a:solidFill>
                  <a:srgbClr val="41A6D9"/>
                </a:solidFill>
                <a:latin typeface="var(--font-monospace)"/>
              </a:rPr>
              <a:t>View</a:t>
            </a:r>
            <a:r>
              <a:rPr lang="en-US" sz="1600" dirty="0">
                <a:solidFill>
                  <a:srgbClr val="5C6773"/>
                </a:solidFill>
                <a:latin typeface="var(--font-monospace)"/>
              </a:rPr>
              <a:t>&gt;</a:t>
            </a:r>
          </a:p>
          <a:p>
            <a:pPr marL="342900" indent="-342900">
              <a:buFont typeface="+mj-lt"/>
              <a:buAutoNum type="arabicPeriod"/>
            </a:pPr>
            <a:r>
              <a:rPr lang="en-US" sz="1600" dirty="0">
                <a:solidFill>
                  <a:srgbClr val="5C6773"/>
                </a:solidFill>
                <a:latin typeface="var(--font-monospace)"/>
              </a:rPr>
              <a:t>        &lt;</a:t>
            </a:r>
            <a:r>
              <a:rPr lang="en-US" sz="1600" dirty="0">
                <a:solidFill>
                  <a:srgbClr val="41A6D9"/>
                </a:solidFill>
                <a:latin typeface="var(--font-monospace)"/>
              </a:rPr>
              <a:t>Text</a:t>
            </a:r>
            <a:r>
              <a:rPr lang="en-US" sz="1600" dirty="0">
                <a:solidFill>
                  <a:srgbClr val="5C6773"/>
                </a:solidFill>
                <a:latin typeface="var(--font-monospace)"/>
              </a:rPr>
              <a:t>&gt;</a:t>
            </a:r>
          </a:p>
          <a:p>
            <a:pPr marL="342900" indent="-342900">
              <a:buFont typeface="+mj-lt"/>
              <a:buAutoNum type="arabicPeriod"/>
            </a:pPr>
            <a:r>
              <a:rPr lang="en-US" sz="1600" dirty="0">
                <a:solidFill>
                  <a:srgbClr val="5C6773"/>
                </a:solidFill>
                <a:latin typeface="var(--font-monospace)"/>
              </a:rPr>
              <a:t>          </a:t>
            </a:r>
            <a:r>
              <a:rPr lang="en-US" sz="1600" dirty="0">
                <a:solidFill>
                  <a:srgbClr val="41A6D9"/>
                </a:solidFill>
                <a:latin typeface="var(--font-monospace)"/>
              </a:rPr>
              <a:t>I</a:t>
            </a:r>
            <a:r>
              <a:rPr lang="en-US" sz="1600" dirty="0">
                <a:solidFill>
                  <a:srgbClr val="5C6773"/>
                </a:solidFill>
                <a:latin typeface="var(--font-monospace)"/>
              </a:rPr>
              <a:t> am {</a:t>
            </a:r>
            <a:r>
              <a:rPr lang="en-US" sz="1600" dirty="0">
                <a:solidFill>
                  <a:srgbClr val="F2590C"/>
                </a:solidFill>
                <a:latin typeface="var(--font-monospace)"/>
              </a:rPr>
              <a:t>this</a:t>
            </a:r>
            <a:r>
              <a:rPr lang="en-US" sz="1600" dirty="0">
                <a:solidFill>
                  <a:srgbClr val="5C6773"/>
                </a:solidFill>
                <a:latin typeface="var(--font-monospace)"/>
              </a:rPr>
              <a:t>.props.name}, and </a:t>
            </a:r>
            <a:r>
              <a:rPr lang="en-US" sz="1600" dirty="0">
                <a:solidFill>
                  <a:srgbClr val="41A6D9"/>
                </a:solidFill>
                <a:latin typeface="var(--font-monospace)"/>
              </a:rPr>
              <a:t>I</a:t>
            </a:r>
            <a:r>
              <a:rPr lang="en-US" sz="1600" dirty="0">
                <a:solidFill>
                  <a:srgbClr val="5C6773"/>
                </a:solidFill>
                <a:latin typeface="var(--font-monospace)"/>
              </a:rPr>
              <a:t> am</a:t>
            </a:r>
          </a:p>
          <a:p>
            <a:pPr marL="342900" indent="-342900">
              <a:buFont typeface="+mj-lt"/>
              <a:buAutoNum type="arabicPeriod"/>
            </a:pPr>
            <a:r>
              <a:rPr lang="en-US" sz="1600" dirty="0">
                <a:solidFill>
                  <a:srgbClr val="5C6773"/>
                </a:solidFill>
                <a:latin typeface="var(--font-monospace)"/>
              </a:rPr>
              <a:t>          {</a:t>
            </a:r>
            <a:r>
              <a:rPr lang="en-US" sz="1600" dirty="0" err="1">
                <a:solidFill>
                  <a:srgbClr val="F2590C"/>
                </a:solidFill>
                <a:latin typeface="var(--font-monospace)"/>
              </a:rPr>
              <a:t>this</a:t>
            </a:r>
            <a:r>
              <a:rPr lang="en-US" sz="1600" dirty="0" err="1">
                <a:solidFill>
                  <a:srgbClr val="5C6773"/>
                </a:solidFill>
                <a:latin typeface="var(--font-monospace)"/>
              </a:rPr>
              <a:t>.state.isHungry</a:t>
            </a:r>
            <a:r>
              <a:rPr lang="en-US" sz="1600" dirty="0">
                <a:solidFill>
                  <a:srgbClr val="5C6773"/>
                </a:solidFill>
                <a:latin typeface="var(--font-monospace)"/>
              </a:rPr>
              <a:t> ? </a:t>
            </a:r>
            <a:r>
              <a:rPr lang="en-US" sz="1600" dirty="0">
                <a:solidFill>
                  <a:srgbClr val="86B300"/>
                </a:solidFill>
                <a:latin typeface="var(--font-monospace)"/>
              </a:rPr>
              <a:t>" hungry"</a:t>
            </a:r>
            <a:r>
              <a:rPr lang="en-US" sz="1600" dirty="0">
                <a:solidFill>
                  <a:srgbClr val="5C6773"/>
                </a:solidFill>
                <a:latin typeface="var(--font-monospace)"/>
              </a:rPr>
              <a:t> : </a:t>
            </a:r>
            <a:r>
              <a:rPr lang="en-US" sz="1600" dirty="0">
                <a:solidFill>
                  <a:srgbClr val="86B300"/>
                </a:solidFill>
                <a:latin typeface="var(--font-monospace)"/>
              </a:rPr>
              <a:t>" full"</a:t>
            </a:r>
            <a:r>
              <a:rPr lang="en-US" sz="1600" dirty="0">
                <a:solidFill>
                  <a:srgbClr val="5C6773"/>
                </a:solidFill>
                <a:latin typeface="var(--font-monospace)"/>
              </a:rPr>
              <a:t>}!</a:t>
            </a:r>
          </a:p>
          <a:p>
            <a:pPr marL="342900" indent="-342900">
              <a:buFont typeface="+mj-lt"/>
              <a:buAutoNum type="arabicPeriod"/>
            </a:pPr>
            <a:r>
              <a:rPr lang="en-US" sz="1600" dirty="0">
                <a:solidFill>
                  <a:srgbClr val="5C6773"/>
                </a:solidFill>
                <a:latin typeface="var(--font-monospace)"/>
              </a:rPr>
              <a:t>        &lt;/</a:t>
            </a:r>
            <a:r>
              <a:rPr lang="en-US" sz="1600" dirty="0">
                <a:solidFill>
                  <a:srgbClr val="41A6D9"/>
                </a:solidFill>
                <a:latin typeface="var(--font-monospace)"/>
              </a:rPr>
              <a:t>Text</a:t>
            </a:r>
            <a:r>
              <a:rPr lang="en-US" sz="1600" dirty="0">
                <a:solidFill>
                  <a:srgbClr val="5C6773"/>
                </a:solidFill>
                <a:latin typeface="var(--font-monospace)"/>
              </a:rPr>
              <a:t>&gt;</a:t>
            </a:r>
          </a:p>
          <a:p>
            <a:pPr marL="342900" indent="-342900">
              <a:buFont typeface="+mj-lt"/>
              <a:buAutoNum type="arabicPeriod"/>
            </a:pPr>
            <a:r>
              <a:rPr lang="en-US" sz="1600" dirty="0">
                <a:solidFill>
                  <a:srgbClr val="5C6773"/>
                </a:solidFill>
                <a:latin typeface="var(--font-monospace)"/>
              </a:rPr>
              <a:t>        &lt;</a:t>
            </a:r>
            <a:r>
              <a:rPr lang="en-US" sz="1600" dirty="0">
                <a:solidFill>
                  <a:srgbClr val="41A6D9"/>
                </a:solidFill>
                <a:latin typeface="var(--font-monospace)"/>
              </a:rPr>
              <a:t>Button</a:t>
            </a:r>
            <a:endParaRPr lang="en-US" sz="1600" dirty="0">
              <a:solidFill>
                <a:srgbClr val="5C6773"/>
              </a:solidFill>
              <a:latin typeface="var(--font-monospace)"/>
            </a:endParaRPr>
          </a:p>
          <a:p>
            <a:pPr marL="342900" indent="-342900">
              <a:buFont typeface="+mj-lt"/>
              <a:buAutoNum type="arabicPeriod"/>
            </a:pPr>
            <a:r>
              <a:rPr lang="en-US" sz="1600" dirty="0">
                <a:solidFill>
                  <a:srgbClr val="5C6773"/>
                </a:solidFill>
                <a:latin typeface="var(--font-monospace)"/>
              </a:rPr>
              <a:t>          </a:t>
            </a:r>
            <a:r>
              <a:rPr lang="en-US" sz="1600" dirty="0" err="1">
                <a:solidFill>
                  <a:srgbClr val="5C6773"/>
                </a:solidFill>
                <a:latin typeface="var(--font-monospace)"/>
              </a:rPr>
              <a:t>onPress</a:t>
            </a:r>
            <a:r>
              <a:rPr lang="en-US" sz="1600" dirty="0">
                <a:solidFill>
                  <a:srgbClr val="5C6773"/>
                </a:solidFill>
                <a:latin typeface="var(--font-monospace)"/>
              </a:rPr>
              <a:t>={() =&gt; {</a:t>
            </a:r>
          </a:p>
          <a:p>
            <a:pPr marL="342900" indent="-342900">
              <a:buFont typeface="+mj-lt"/>
              <a:buAutoNum type="arabicPeriod"/>
            </a:pPr>
            <a:r>
              <a:rPr lang="en-US" sz="1600" dirty="0">
                <a:solidFill>
                  <a:srgbClr val="5C6773"/>
                </a:solidFill>
                <a:latin typeface="var(--font-monospace)"/>
              </a:rPr>
              <a:t>            </a:t>
            </a:r>
            <a:r>
              <a:rPr lang="en-US" sz="1600" dirty="0" err="1">
                <a:solidFill>
                  <a:srgbClr val="F2590C"/>
                </a:solidFill>
                <a:latin typeface="var(--font-monospace)"/>
              </a:rPr>
              <a:t>this</a:t>
            </a:r>
            <a:r>
              <a:rPr lang="en-US" sz="1600" dirty="0" err="1">
                <a:solidFill>
                  <a:srgbClr val="5C6773"/>
                </a:solidFill>
                <a:latin typeface="var(--font-monospace)"/>
              </a:rPr>
              <a:t>.setState</a:t>
            </a:r>
            <a:r>
              <a:rPr lang="en-US" sz="1600" dirty="0">
                <a:solidFill>
                  <a:srgbClr val="5C6773"/>
                </a:solidFill>
                <a:latin typeface="var(--font-monospace)"/>
              </a:rPr>
              <a:t>({ </a:t>
            </a:r>
            <a:r>
              <a:rPr lang="en-US" sz="1600" dirty="0" err="1">
                <a:solidFill>
                  <a:srgbClr val="5C6773"/>
                </a:solidFill>
                <a:latin typeface="var(--font-monospace)"/>
              </a:rPr>
              <a:t>isHungry</a:t>
            </a:r>
            <a:r>
              <a:rPr lang="en-US" sz="1600" dirty="0">
                <a:solidFill>
                  <a:srgbClr val="5C6773"/>
                </a:solidFill>
                <a:latin typeface="var(--font-monospace)"/>
              </a:rPr>
              <a:t>: </a:t>
            </a:r>
            <a:r>
              <a:rPr lang="en-US" sz="1600" dirty="0">
                <a:solidFill>
                  <a:srgbClr val="F2590C"/>
                </a:solidFill>
                <a:latin typeface="var(--font-monospace)"/>
              </a:rPr>
              <a:t>false</a:t>
            </a:r>
            <a:r>
              <a:rPr lang="en-US" sz="1600" dirty="0">
                <a:solidFill>
                  <a:srgbClr val="5C6773"/>
                </a:solidFill>
                <a:latin typeface="var(--font-monospace)"/>
              </a:rPr>
              <a:t> });</a:t>
            </a:r>
          </a:p>
          <a:p>
            <a:pPr marL="342900" indent="-342900">
              <a:buFont typeface="+mj-lt"/>
              <a:buAutoNum type="arabicPeriod"/>
            </a:pPr>
            <a:r>
              <a:rPr lang="en-US" sz="1600" dirty="0">
                <a:solidFill>
                  <a:srgbClr val="5C6773"/>
                </a:solidFill>
                <a:latin typeface="var(--font-monospace)"/>
              </a:rPr>
              <a:t>          }}</a:t>
            </a:r>
          </a:p>
          <a:p>
            <a:pPr marL="342900" indent="-342900">
              <a:buFont typeface="+mj-lt"/>
              <a:buAutoNum type="arabicPeriod"/>
            </a:pPr>
            <a:r>
              <a:rPr lang="en-US" sz="1600" dirty="0">
                <a:solidFill>
                  <a:srgbClr val="5C6773"/>
                </a:solidFill>
                <a:latin typeface="var(--font-monospace)"/>
              </a:rPr>
              <a:t>          disabled={!</a:t>
            </a:r>
            <a:r>
              <a:rPr lang="en-US" sz="1600" dirty="0" err="1">
                <a:solidFill>
                  <a:srgbClr val="F2590C"/>
                </a:solidFill>
                <a:latin typeface="var(--font-monospace)"/>
              </a:rPr>
              <a:t>this</a:t>
            </a:r>
            <a:r>
              <a:rPr lang="en-US" sz="1600" dirty="0" err="1">
                <a:solidFill>
                  <a:srgbClr val="5C6773"/>
                </a:solidFill>
                <a:latin typeface="var(--font-monospace)"/>
              </a:rPr>
              <a:t>.state.isHungry</a:t>
            </a:r>
            <a:r>
              <a:rPr lang="en-US" sz="1600" dirty="0">
                <a:solidFill>
                  <a:srgbClr val="5C6773"/>
                </a:solidFill>
                <a:latin typeface="var(--font-monospace)"/>
              </a:rPr>
              <a:t>}</a:t>
            </a:r>
          </a:p>
          <a:p>
            <a:pPr marL="342900" indent="-342900">
              <a:buFont typeface="+mj-lt"/>
              <a:buAutoNum type="arabicPeriod"/>
            </a:pPr>
            <a:r>
              <a:rPr lang="en-US" sz="1600" dirty="0">
                <a:solidFill>
                  <a:srgbClr val="5C6773"/>
                </a:solidFill>
                <a:latin typeface="var(--font-monospace)"/>
              </a:rPr>
              <a:t>          title={</a:t>
            </a:r>
          </a:p>
          <a:p>
            <a:pPr marL="342900" indent="-342900">
              <a:buFont typeface="+mj-lt"/>
              <a:buAutoNum type="arabicPeriod"/>
            </a:pPr>
            <a:r>
              <a:rPr lang="en-US" sz="1600" dirty="0">
                <a:solidFill>
                  <a:srgbClr val="5C6773"/>
                </a:solidFill>
                <a:latin typeface="var(--font-monospace)"/>
              </a:rPr>
              <a:t>            </a:t>
            </a:r>
            <a:r>
              <a:rPr lang="en-US" sz="1600" dirty="0" err="1">
                <a:solidFill>
                  <a:srgbClr val="F2590C"/>
                </a:solidFill>
                <a:latin typeface="var(--font-monospace)"/>
              </a:rPr>
              <a:t>this</a:t>
            </a:r>
            <a:r>
              <a:rPr lang="en-US" sz="1600" dirty="0" err="1">
                <a:solidFill>
                  <a:srgbClr val="5C6773"/>
                </a:solidFill>
                <a:latin typeface="var(--font-monospace)"/>
              </a:rPr>
              <a:t>.state.isHungry</a:t>
            </a:r>
            <a:r>
              <a:rPr lang="en-US" sz="1600" dirty="0">
                <a:solidFill>
                  <a:srgbClr val="5C6773"/>
                </a:solidFill>
                <a:latin typeface="var(--font-monospace)"/>
              </a:rPr>
              <a:t> ? </a:t>
            </a:r>
            <a:r>
              <a:rPr lang="en-US" sz="1600" dirty="0">
                <a:solidFill>
                  <a:srgbClr val="86B300"/>
                </a:solidFill>
                <a:latin typeface="var(--font-monospace)"/>
              </a:rPr>
              <a:t>"Pour me some milk, please!"</a:t>
            </a:r>
            <a:r>
              <a:rPr lang="en-US" sz="1600" dirty="0">
                <a:solidFill>
                  <a:srgbClr val="5C6773"/>
                </a:solidFill>
                <a:latin typeface="var(--font-monospace)"/>
              </a:rPr>
              <a:t> : </a:t>
            </a:r>
            <a:r>
              <a:rPr lang="en-US" sz="1600" dirty="0">
                <a:solidFill>
                  <a:srgbClr val="86B300"/>
                </a:solidFill>
                <a:latin typeface="var(--font-monospace)"/>
              </a:rPr>
              <a:t>"Thank you!"</a:t>
            </a:r>
            <a:endParaRPr lang="en-US" sz="1600" dirty="0">
              <a:solidFill>
                <a:srgbClr val="5C6773"/>
              </a:solidFill>
              <a:latin typeface="var(--font-monospace)"/>
            </a:endParaRPr>
          </a:p>
          <a:p>
            <a:pPr marL="342900" indent="-342900">
              <a:buFont typeface="+mj-lt"/>
              <a:buAutoNum type="arabicPeriod"/>
            </a:pPr>
            <a:r>
              <a:rPr lang="en-US" sz="1600" dirty="0">
                <a:solidFill>
                  <a:srgbClr val="5C6773"/>
                </a:solidFill>
                <a:latin typeface="var(--font-monospace)"/>
              </a:rPr>
              <a:t>          }</a:t>
            </a:r>
          </a:p>
          <a:p>
            <a:pPr marL="342900" indent="-342900">
              <a:buFont typeface="+mj-lt"/>
              <a:buAutoNum type="arabicPeriod"/>
            </a:pPr>
            <a:r>
              <a:rPr lang="en-US" sz="1600" dirty="0">
                <a:solidFill>
                  <a:srgbClr val="5C6773"/>
                </a:solidFill>
                <a:latin typeface="var(--font-monospace)"/>
              </a:rPr>
              <a:t>        /&gt;</a:t>
            </a:r>
          </a:p>
          <a:p>
            <a:pPr marL="342900" indent="-342900">
              <a:buFont typeface="+mj-lt"/>
              <a:buAutoNum type="arabicPeriod"/>
            </a:pPr>
            <a:r>
              <a:rPr lang="en-US" sz="1600" dirty="0">
                <a:solidFill>
                  <a:srgbClr val="5C6773"/>
                </a:solidFill>
                <a:latin typeface="var(--font-monospace)"/>
              </a:rPr>
              <a:t>      &lt;/</a:t>
            </a:r>
            <a:r>
              <a:rPr lang="en-US" sz="1600" dirty="0">
                <a:solidFill>
                  <a:srgbClr val="41A6D9"/>
                </a:solidFill>
                <a:latin typeface="var(--font-monospace)"/>
              </a:rPr>
              <a:t>View</a:t>
            </a:r>
            <a:r>
              <a:rPr lang="en-US" sz="1600" dirty="0">
                <a:solidFill>
                  <a:srgbClr val="5C6773"/>
                </a:solidFill>
                <a:latin typeface="var(--font-monospace)"/>
              </a:rPr>
              <a:t>&gt;</a:t>
            </a:r>
          </a:p>
          <a:p>
            <a:pPr marL="342900" indent="-342900">
              <a:buFont typeface="+mj-lt"/>
              <a:buAutoNum type="arabicPeriod"/>
            </a:pPr>
            <a:r>
              <a:rPr lang="en-US" sz="1600" dirty="0">
                <a:solidFill>
                  <a:srgbClr val="5C6773"/>
                </a:solidFill>
                <a:latin typeface="var(--font-monospace)"/>
              </a:rPr>
              <a:t>    );</a:t>
            </a:r>
          </a:p>
          <a:p>
            <a:pPr marL="342900" indent="-342900">
              <a:buFont typeface="+mj-lt"/>
              <a:buAutoNum type="arabicPeriod"/>
            </a:pPr>
            <a:r>
              <a:rPr lang="en-US" sz="1600" dirty="0">
                <a:solidFill>
                  <a:srgbClr val="5C6773"/>
                </a:solidFill>
                <a:latin typeface="var(--font-monospace)"/>
              </a:rPr>
              <a:t>  }</a:t>
            </a:r>
          </a:p>
          <a:p>
            <a:pPr marL="342900" indent="-342900">
              <a:buFont typeface="+mj-lt"/>
              <a:buAutoNum type="arabicPeriod"/>
            </a:pPr>
            <a:r>
              <a:rPr lang="en-US" sz="1600" dirty="0" smtClean="0">
                <a:solidFill>
                  <a:srgbClr val="5C6773"/>
                </a:solidFill>
                <a:latin typeface="var(--font-monospace)"/>
              </a:rPr>
              <a:t>}</a:t>
            </a:r>
            <a:endParaRPr lang="en-US" sz="1600" b="0" dirty="0">
              <a:solidFill>
                <a:srgbClr val="5C6773"/>
              </a:solidFill>
              <a:effectLst/>
              <a:latin typeface="var(--font-monospace)"/>
            </a:endParaRPr>
          </a:p>
        </p:txBody>
      </p:sp>
      <p:sp>
        <p:nvSpPr>
          <p:cNvPr id="7" name="Rectangle 6"/>
          <p:cNvSpPr/>
          <p:nvPr/>
        </p:nvSpPr>
        <p:spPr>
          <a:xfrm>
            <a:off x="6836735" y="331751"/>
            <a:ext cx="5039833" cy="2554545"/>
          </a:xfrm>
          <a:prstGeom prst="rect">
            <a:avLst/>
          </a:prstGeom>
          <a:solidFill>
            <a:schemeClr val="bg1"/>
          </a:solidFill>
          <a:ln>
            <a:solidFill>
              <a:schemeClr val="accent4"/>
            </a:solidFill>
          </a:ln>
        </p:spPr>
        <p:txBody>
          <a:bodyPr wrap="square">
            <a:spAutoFit/>
          </a:bodyPr>
          <a:lstStyle/>
          <a:p>
            <a:pPr marL="342900" lvl="0" indent="-342900">
              <a:buFont typeface="+mj-lt"/>
              <a:buAutoNum type="arabicPeriod" startAt="25"/>
            </a:pPr>
            <a:r>
              <a:rPr lang="en-US" sz="1600" dirty="0">
                <a:solidFill>
                  <a:srgbClr val="F2590C"/>
                </a:solidFill>
                <a:latin typeface="var(--font-monospace)"/>
              </a:rPr>
              <a:t>export</a:t>
            </a:r>
            <a:r>
              <a:rPr lang="en-US" sz="1600" dirty="0">
                <a:solidFill>
                  <a:srgbClr val="5C6773"/>
                </a:solidFill>
                <a:latin typeface="var(--font-monospace)"/>
              </a:rPr>
              <a:t> </a:t>
            </a:r>
            <a:r>
              <a:rPr lang="en-US" sz="1600" dirty="0">
                <a:solidFill>
                  <a:srgbClr val="F2590C"/>
                </a:solidFill>
                <a:latin typeface="var(--font-monospace)"/>
              </a:rPr>
              <a:t>default</a:t>
            </a:r>
            <a:r>
              <a:rPr lang="en-US" sz="1600" dirty="0">
                <a:solidFill>
                  <a:srgbClr val="5C6773"/>
                </a:solidFill>
                <a:latin typeface="var(--font-monospace)"/>
              </a:rPr>
              <a:t> </a:t>
            </a:r>
            <a:r>
              <a:rPr lang="en-US" sz="1600" dirty="0">
                <a:solidFill>
                  <a:srgbClr val="F2590C"/>
                </a:solidFill>
                <a:latin typeface="var(--font-monospace)"/>
              </a:rPr>
              <a:t>class</a:t>
            </a:r>
            <a:r>
              <a:rPr lang="en-US" sz="1600" dirty="0">
                <a:solidFill>
                  <a:srgbClr val="5C6773"/>
                </a:solidFill>
                <a:latin typeface="var(--font-monospace)"/>
              </a:rPr>
              <a:t> </a:t>
            </a:r>
            <a:r>
              <a:rPr lang="en-US" sz="1600" dirty="0">
                <a:solidFill>
                  <a:srgbClr val="41A6D9"/>
                </a:solidFill>
                <a:latin typeface="var(--font-monospace)"/>
              </a:rPr>
              <a:t>Cafe</a:t>
            </a:r>
            <a:r>
              <a:rPr lang="en-US" sz="1600" dirty="0">
                <a:solidFill>
                  <a:srgbClr val="5C6773"/>
                </a:solidFill>
                <a:latin typeface="var(--font-monospace)"/>
              </a:rPr>
              <a:t> </a:t>
            </a:r>
            <a:r>
              <a:rPr lang="en-US" sz="1600" dirty="0">
                <a:solidFill>
                  <a:srgbClr val="F2590C"/>
                </a:solidFill>
                <a:latin typeface="var(--font-monospace)"/>
              </a:rPr>
              <a:t>extends</a:t>
            </a:r>
            <a:r>
              <a:rPr lang="en-US" sz="1600" dirty="0">
                <a:solidFill>
                  <a:srgbClr val="5C6773"/>
                </a:solidFill>
                <a:latin typeface="var(--font-monospace)"/>
              </a:rPr>
              <a:t> </a:t>
            </a:r>
            <a:r>
              <a:rPr lang="en-US" sz="1600" dirty="0">
                <a:solidFill>
                  <a:srgbClr val="41A6D9"/>
                </a:solidFill>
                <a:latin typeface="var(--font-monospace)"/>
              </a:rPr>
              <a:t>Component</a:t>
            </a:r>
            <a:r>
              <a:rPr lang="en-US" sz="1600" dirty="0">
                <a:solidFill>
                  <a:srgbClr val="5C6773"/>
                </a:solidFill>
                <a:latin typeface="var(--font-monospace)"/>
              </a:rPr>
              <a:t> {</a:t>
            </a:r>
          </a:p>
          <a:p>
            <a:pPr marL="342900" lvl="0" indent="-342900">
              <a:buFont typeface="+mj-lt"/>
              <a:buAutoNum type="arabicPeriod" startAt="25"/>
            </a:pPr>
            <a:r>
              <a:rPr lang="en-US" sz="1600" dirty="0">
                <a:solidFill>
                  <a:srgbClr val="5C6773"/>
                </a:solidFill>
                <a:latin typeface="var(--font-monospace)"/>
              </a:rPr>
              <a:t>  render() {</a:t>
            </a:r>
          </a:p>
          <a:p>
            <a:pPr marL="342900" lvl="0" indent="-342900">
              <a:buFont typeface="+mj-lt"/>
              <a:buAutoNum type="arabicPeriod" startAt="25"/>
            </a:pPr>
            <a:r>
              <a:rPr lang="en-US" sz="1600" dirty="0">
                <a:solidFill>
                  <a:srgbClr val="5C6773"/>
                </a:solidFill>
                <a:latin typeface="var(--font-monospace)"/>
              </a:rPr>
              <a:t>    </a:t>
            </a:r>
            <a:r>
              <a:rPr lang="en-US" sz="1600" dirty="0">
                <a:solidFill>
                  <a:srgbClr val="F2590C"/>
                </a:solidFill>
                <a:latin typeface="var(--font-monospace)"/>
              </a:rPr>
              <a:t>return</a:t>
            </a:r>
            <a:r>
              <a:rPr lang="en-US" sz="1600" dirty="0">
                <a:solidFill>
                  <a:srgbClr val="5C6773"/>
                </a:solidFill>
                <a:latin typeface="var(--font-monospace)"/>
              </a:rPr>
              <a:t> (</a:t>
            </a:r>
          </a:p>
          <a:p>
            <a:pPr marL="342900" lvl="0" indent="-342900">
              <a:buFont typeface="+mj-lt"/>
              <a:buAutoNum type="arabicPeriod" startAt="25"/>
            </a:pPr>
            <a:r>
              <a:rPr lang="en-US" sz="1600" dirty="0">
                <a:solidFill>
                  <a:srgbClr val="5C6773"/>
                </a:solidFill>
                <a:latin typeface="var(--font-monospace)"/>
              </a:rPr>
              <a:t>      &lt;&gt;</a:t>
            </a:r>
          </a:p>
          <a:p>
            <a:pPr marL="342900" lvl="0" indent="-342900">
              <a:buFont typeface="+mj-lt"/>
              <a:buAutoNum type="arabicPeriod" startAt="25"/>
            </a:pPr>
            <a:r>
              <a:rPr lang="en-US" sz="1600" dirty="0">
                <a:solidFill>
                  <a:srgbClr val="5C6773"/>
                </a:solidFill>
                <a:latin typeface="var(--font-monospace)"/>
              </a:rPr>
              <a:t>        &lt;</a:t>
            </a:r>
            <a:r>
              <a:rPr lang="en-US" sz="1600" dirty="0">
                <a:solidFill>
                  <a:srgbClr val="41A6D9"/>
                </a:solidFill>
                <a:latin typeface="var(--font-monospace)"/>
              </a:rPr>
              <a:t>Cat</a:t>
            </a:r>
            <a:r>
              <a:rPr lang="en-US" sz="1600" dirty="0">
                <a:solidFill>
                  <a:srgbClr val="5C6773"/>
                </a:solidFill>
                <a:latin typeface="var(--font-monospace)"/>
              </a:rPr>
              <a:t> name=</a:t>
            </a:r>
            <a:r>
              <a:rPr lang="en-US" sz="1600" dirty="0">
                <a:solidFill>
                  <a:srgbClr val="86B300"/>
                </a:solidFill>
                <a:latin typeface="var(--font-monospace)"/>
              </a:rPr>
              <a:t>"</a:t>
            </a:r>
            <a:r>
              <a:rPr lang="en-US" sz="1600" dirty="0" err="1">
                <a:solidFill>
                  <a:srgbClr val="86B300"/>
                </a:solidFill>
                <a:latin typeface="var(--font-monospace)"/>
              </a:rPr>
              <a:t>Munkustrap</a:t>
            </a:r>
            <a:r>
              <a:rPr lang="en-US" sz="1600" dirty="0">
                <a:solidFill>
                  <a:srgbClr val="86B300"/>
                </a:solidFill>
                <a:latin typeface="var(--font-monospace)"/>
              </a:rPr>
              <a:t>"</a:t>
            </a:r>
            <a:r>
              <a:rPr lang="en-US" sz="1600" dirty="0">
                <a:solidFill>
                  <a:srgbClr val="5C6773"/>
                </a:solidFill>
                <a:latin typeface="var(--font-monospace)"/>
              </a:rPr>
              <a:t> /&gt;</a:t>
            </a:r>
          </a:p>
          <a:p>
            <a:pPr marL="342900" lvl="0" indent="-342900">
              <a:buFont typeface="+mj-lt"/>
              <a:buAutoNum type="arabicPeriod" startAt="25"/>
            </a:pPr>
            <a:r>
              <a:rPr lang="en-US" sz="1600" dirty="0">
                <a:solidFill>
                  <a:srgbClr val="5C6773"/>
                </a:solidFill>
                <a:latin typeface="var(--font-monospace)"/>
              </a:rPr>
              <a:t>        &lt;</a:t>
            </a:r>
            <a:r>
              <a:rPr lang="en-US" sz="1600" dirty="0">
                <a:solidFill>
                  <a:srgbClr val="41A6D9"/>
                </a:solidFill>
                <a:latin typeface="var(--font-monospace)"/>
              </a:rPr>
              <a:t>Cat</a:t>
            </a:r>
            <a:r>
              <a:rPr lang="en-US" sz="1600" dirty="0">
                <a:solidFill>
                  <a:srgbClr val="5C6773"/>
                </a:solidFill>
                <a:latin typeface="var(--font-monospace)"/>
              </a:rPr>
              <a:t> name=</a:t>
            </a:r>
            <a:r>
              <a:rPr lang="en-US" sz="1600" dirty="0">
                <a:solidFill>
                  <a:srgbClr val="86B300"/>
                </a:solidFill>
                <a:latin typeface="var(--font-monospace)"/>
              </a:rPr>
              <a:t>"Spot"</a:t>
            </a:r>
            <a:r>
              <a:rPr lang="en-US" sz="1600" dirty="0">
                <a:solidFill>
                  <a:srgbClr val="5C6773"/>
                </a:solidFill>
                <a:latin typeface="var(--font-monospace)"/>
              </a:rPr>
              <a:t> /&gt;</a:t>
            </a:r>
          </a:p>
          <a:p>
            <a:pPr marL="342900" lvl="0" indent="-342900">
              <a:buFont typeface="+mj-lt"/>
              <a:buAutoNum type="arabicPeriod" startAt="25"/>
            </a:pPr>
            <a:r>
              <a:rPr lang="en-US" sz="1600" dirty="0">
                <a:solidFill>
                  <a:srgbClr val="5C6773"/>
                </a:solidFill>
                <a:latin typeface="var(--font-monospace)"/>
              </a:rPr>
              <a:t>      &lt;/&gt;</a:t>
            </a:r>
          </a:p>
          <a:p>
            <a:pPr marL="342900" lvl="0" indent="-342900">
              <a:buFont typeface="+mj-lt"/>
              <a:buAutoNum type="arabicPeriod" startAt="25"/>
            </a:pPr>
            <a:r>
              <a:rPr lang="en-US" sz="1600" dirty="0">
                <a:solidFill>
                  <a:srgbClr val="5C6773"/>
                </a:solidFill>
                <a:latin typeface="var(--font-monospace)"/>
              </a:rPr>
              <a:t>    );</a:t>
            </a:r>
          </a:p>
          <a:p>
            <a:pPr marL="342900" lvl="0" indent="-342900">
              <a:buFont typeface="+mj-lt"/>
              <a:buAutoNum type="arabicPeriod" startAt="25"/>
            </a:pPr>
            <a:r>
              <a:rPr lang="en-US" sz="1600" dirty="0">
                <a:solidFill>
                  <a:srgbClr val="5C6773"/>
                </a:solidFill>
                <a:latin typeface="var(--font-monospace)"/>
              </a:rPr>
              <a:t>  }</a:t>
            </a:r>
          </a:p>
          <a:p>
            <a:pPr marL="342900" lvl="0" indent="-342900">
              <a:buFont typeface="+mj-lt"/>
              <a:buAutoNum type="arabicPeriod" startAt="25"/>
            </a:pPr>
            <a:r>
              <a:rPr lang="en-US" sz="1600" dirty="0">
                <a:solidFill>
                  <a:srgbClr val="5C6773"/>
                </a:solidFill>
                <a:latin typeface="var(--font-monospace)"/>
              </a:rPr>
              <a:t>}</a:t>
            </a:r>
          </a:p>
        </p:txBody>
      </p:sp>
      <p:pic>
        <p:nvPicPr>
          <p:cNvPr id="8" name="Picture 7"/>
          <p:cNvPicPr>
            <a:picLocks noChangeAspect="1"/>
          </p:cNvPicPr>
          <p:nvPr/>
        </p:nvPicPr>
        <p:blipFill>
          <a:blip r:embed="rId2"/>
          <a:stretch>
            <a:fillRect/>
          </a:stretch>
        </p:blipFill>
        <p:spPr>
          <a:xfrm>
            <a:off x="7730723" y="3411832"/>
            <a:ext cx="4145845" cy="1415349"/>
          </a:xfrm>
          <a:prstGeom prst="rect">
            <a:avLst/>
          </a:prstGeom>
        </p:spPr>
      </p:pic>
    </p:spTree>
    <p:extLst>
      <p:ext uri="{BB962C8B-B14F-4D97-AF65-F5344CB8AC3E}">
        <p14:creationId xmlns:p14="http://schemas.microsoft.com/office/powerpoint/2010/main" val="1902549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Your first </a:t>
            </a:r>
            <a:r>
              <a:rPr lang="en-US" b="1" dirty="0">
                <a:solidFill>
                  <a:srgbClr val="FF0000"/>
                </a:solidFill>
              </a:rPr>
              <a:t>component</a:t>
            </a:r>
            <a:endParaRPr lang="en-US" dirty="0"/>
          </a:p>
        </p:txBody>
      </p:sp>
      <p:sp>
        <p:nvSpPr>
          <p:cNvPr id="3" name="Content Placeholder 2"/>
          <p:cNvSpPr>
            <a:spLocks noGrp="1"/>
          </p:cNvSpPr>
          <p:nvPr>
            <p:ph idx="1"/>
          </p:nvPr>
        </p:nvSpPr>
        <p:spPr>
          <a:xfrm>
            <a:off x="1104900" y="1600200"/>
            <a:ext cx="9982200" cy="3907465"/>
          </a:xfrm>
        </p:spPr>
        <p:txBody>
          <a:bodyPr/>
          <a:lstStyle/>
          <a:p>
            <a:r>
              <a:rPr lang="en-US" dirty="0"/>
              <a:t>You additionally import Component from React</a:t>
            </a:r>
            <a:r>
              <a:rPr lang="en-US" dirty="0" smtClean="0"/>
              <a:t>:</a:t>
            </a:r>
            <a:endParaRPr lang="th-TH" dirty="0" smtClean="0"/>
          </a:p>
          <a:p>
            <a:endParaRPr lang="th-TH" dirty="0"/>
          </a:p>
          <a:p>
            <a:endParaRPr lang="th-TH" dirty="0" smtClean="0"/>
          </a:p>
          <a:p>
            <a:r>
              <a:rPr lang="en-US" dirty="0"/>
              <a:t>Your component starts as a class extending Component instead of as a function</a:t>
            </a:r>
            <a:r>
              <a:rPr lang="en-US" dirty="0" smtClean="0"/>
              <a:t>:</a:t>
            </a:r>
            <a:endParaRPr lang="th-TH" dirty="0" smtClean="0"/>
          </a:p>
          <a:p>
            <a:endParaRPr lang="th-TH" dirty="0"/>
          </a:p>
          <a:p>
            <a:endParaRPr lang="th-TH" dirty="0" smtClean="0"/>
          </a:p>
          <a:p>
            <a:r>
              <a:rPr lang="en-US" dirty="0"/>
              <a:t>Class components have a render() function. Whatever is returned inside it is rendered as a React element:</a:t>
            </a:r>
          </a:p>
        </p:txBody>
      </p:sp>
      <p:sp>
        <p:nvSpPr>
          <p:cNvPr id="4" name="Slide Number Placeholder 3"/>
          <p:cNvSpPr>
            <a:spLocks noGrp="1"/>
          </p:cNvSpPr>
          <p:nvPr>
            <p:ph type="sldNum" sz="quarter" idx="12"/>
          </p:nvPr>
        </p:nvSpPr>
        <p:spPr/>
        <p:txBody>
          <a:bodyPr/>
          <a:lstStyle/>
          <a:p>
            <a:fld id="{0FF54DE5-C571-48E8-A5BC-B369434E2F44}" type="slidenum">
              <a:rPr lang="en-US" smtClean="0"/>
              <a:t>5</a:t>
            </a:fld>
            <a:endParaRPr lang="en-US"/>
          </a:p>
        </p:txBody>
      </p:sp>
      <p:pic>
        <p:nvPicPr>
          <p:cNvPr id="7" name="Picture 6"/>
          <p:cNvPicPr>
            <a:picLocks noChangeAspect="1"/>
          </p:cNvPicPr>
          <p:nvPr/>
        </p:nvPicPr>
        <p:blipFill>
          <a:blip r:embed="rId2"/>
          <a:stretch>
            <a:fillRect/>
          </a:stretch>
        </p:blipFill>
        <p:spPr>
          <a:xfrm>
            <a:off x="1237252" y="2002687"/>
            <a:ext cx="7396697" cy="825574"/>
          </a:xfrm>
          <a:prstGeom prst="rect">
            <a:avLst/>
          </a:prstGeom>
        </p:spPr>
      </p:pic>
      <p:pic>
        <p:nvPicPr>
          <p:cNvPr id="8" name="Picture 7"/>
          <p:cNvPicPr>
            <a:picLocks noChangeAspect="1"/>
          </p:cNvPicPr>
          <p:nvPr/>
        </p:nvPicPr>
        <p:blipFill>
          <a:blip r:embed="rId3"/>
          <a:stretch>
            <a:fillRect/>
          </a:stretch>
        </p:blipFill>
        <p:spPr>
          <a:xfrm>
            <a:off x="1237252" y="3538537"/>
            <a:ext cx="7380398" cy="810179"/>
          </a:xfrm>
          <a:prstGeom prst="rect">
            <a:avLst/>
          </a:prstGeom>
        </p:spPr>
      </p:pic>
      <p:pic>
        <p:nvPicPr>
          <p:cNvPr id="9" name="Picture 8"/>
          <p:cNvPicPr>
            <a:picLocks noChangeAspect="1"/>
          </p:cNvPicPr>
          <p:nvPr/>
        </p:nvPicPr>
        <p:blipFill>
          <a:blip r:embed="rId4"/>
          <a:stretch>
            <a:fillRect/>
          </a:stretch>
        </p:blipFill>
        <p:spPr>
          <a:xfrm>
            <a:off x="1237251" y="5273675"/>
            <a:ext cx="6939185" cy="1593287"/>
          </a:xfrm>
          <a:prstGeom prst="rect">
            <a:avLst/>
          </a:prstGeom>
        </p:spPr>
      </p:pic>
    </p:spTree>
    <p:extLst>
      <p:ext uri="{BB962C8B-B14F-4D97-AF65-F5344CB8AC3E}">
        <p14:creationId xmlns:p14="http://schemas.microsoft.com/office/powerpoint/2010/main" val="117268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Your first </a:t>
            </a:r>
            <a:r>
              <a:rPr lang="en-US" b="1" dirty="0">
                <a:solidFill>
                  <a:srgbClr val="FF0000"/>
                </a:solidFill>
              </a:rPr>
              <a:t>component</a:t>
            </a:r>
            <a:endParaRPr lang="en-US" dirty="0"/>
          </a:p>
        </p:txBody>
      </p:sp>
      <p:sp>
        <p:nvSpPr>
          <p:cNvPr id="3" name="Content Placeholder 2"/>
          <p:cNvSpPr>
            <a:spLocks noGrp="1"/>
          </p:cNvSpPr>
          <p:nvPr>
            <p:ph idx="1"/>
          </p:nvPr>
        </p:nvSpPr>
        <p:spPr>
          <a:xfrm>
            <a:off x="1104900" y="1600200"/>
            <a:ext cx="9982200" cy="4396563"/>
          </a:xfrm>
        </p:spPr>
        <p:txBody>
          <a:bodyPr>
            <a:normAutofit/>
          </a:bodyPr>
          <a:lstStyle/>
          <a:p>
            <a:r>
              <a:rPr lang="en-US" dirty="0" smtClean="0"/>
              <a:t>And </a:t>
            </a:r>
            <a:r>
              <a:rPr lang="en-US" dirty="0"/>
              <a:t>as with function components, you can export your class component</a:t>
            </a:r>
            <a:r>
              <a:rPr lang="en-US" dirty="0" smtClean="0"/>
              <a:t>:</a:t>
            </a:r>
            <a:endParaRPr lang="th-TH" dirty="0" smtClean="0"/>
          </a:p>
          <a:p>
            <a:endParaRPr lang="th-TH" dirty="0"/>
          </a:p>
          <a:p>
            <a:endParaRPr lang="th-TH" dirty="0" smtClean="0"/>
          </a:p>
          <a:p>
            <a:endParaRPr lang="th-TH" dirty="0"/>
          </a:p>
          <a:p>
            <a:endParaRPr lang="th-TH" dirty="0" smtClean="0"/>
          </a:p>
          <a:p>
            <a:pPr>
              <a:lnSpc>
                <a:spcPct val="160000"/>
              </a:lnSpc>
            </a:pPr>
            <a:r>
              <a:rPr lang="en-US" dirty="0" smtClean="0"/>
              <a:t>Now </a:t>
            </a:r>
            <a:r>
              <a:rPr lang="en-US" dirty="0"/>
              <a:t>take a closer look at that return statement. &lt;Text&gt;Hello, I am your cat!&lt;/Text&gt; is using a kind of JavaScript syntax that makes writing elements convenient: JSX.</a:t>
            </a:r>
            <a:endParaRPr lang="th-TH" dirty="0" smtClean="0"/>
          </a:p>
          <a:p>
            <a:r>
              <a:rPr lang="en-US" dirty="0" smtClean="0"/>
              <a:t>Output:</a:t>
            </a:r>
            <a:endParaRPr lang="th-TH" dirty="0"/>
          </a:p>
        </p:txBody>
      </p:sp>
      <p:sp>
        <p:nvSpPr>
          <p:cNvPr id="4" name="Slide Number Placeholder 3"/>
          <p:cNvSpPr>
            <a:spLocks noGrp="1"/>
          </p:cNvSpPr>
          <p:nvPr>
            <p:ph type="sldNum" sz="quarter" idx="12"/>
          </p:nvPr>
        </p:nvSpPr>
        <p:spPr/>
        <p:txBody>
          <a:bodyPr/>
          <a:lstStyle/>
          <a:p>
            <a:fld id="{0FF54DE5-C571-48E8-A5BC-B369434E2F44}" type="slidenum">
              <a:rPr lang="en-US" smtClean="0"/>
              <a:t>6</a:t>
            </a:fld>
            <a:endParaRPr lang="en-US"/>
          </a:p>
        </p:txBody>
      </p:sp>
      <p:pic>
        <p:nvPicPr>
          <p:cNvPr id="5" name="Picture 4"/>
          <p:cNvPicPr>
            <a:picLocks noChangeAspect="1"/>
          </p:cNvPicPr>
          <p:nvPr/>
        </p:nvPicPr>
        <p:blipFill>
          <a:blip r:embed="rId2"/>
          <a:stretch>
            <a:fillRect/>
          </a:stretch>
        </p:blipFill>
        <p:spPr>
          <a:xfrm>
            <a:off x="1258518" y="2115657"/>
            <a:ext cx="8170794" cy="1860920"/>
          </a:xfrm>
          <a:prstGeom prst="rect">
            <a:avLst/>
          </a:prstGeom>
        </p:spPr>
      </p:pic>
      <p:pic>
        <p:nvPicPr>
          <p:cNvPr id="6" name="Picture 5"/>
          <p:cNvPicPr>
            <a:picLocks noChangeAspect="1"/>
          </p:cNvPicPr>
          <p:nvPr/>
        </p:nvPicPr>
        <p:blipFill rotWithShape="1">
          <a:blip r:embed="rId3"/>
          <a:srcRect t="14355"/>
          <a:stretch/>
        </p:blipFill>
        <p:spPr>
          <a:xfrm>
            <a:off x="2321774" y="5453653"/>
            <a:ext cx="2708977" cy="648476"/>
          </a:xfrm>
          <a:prstGeom prst="rect">
            <a:avLst/>
          </a:prstGeom>
          <a:ln>
            <a:solidFill>
              <a:schemeClr val="accent1"/>
            </a:solidFill>
          </a:ln>
        </p:spPr>
      </p:pic>
    </p:spTree>
    <p:extLst>
      <p:ext uri="{BB962C8B-B14F-4D97-AF65-F5344CB8AC3E}">
        <p14:creationId xmlns:p14="http://schemas.microsoft.com/office/powerpoint/2010/main" val="235723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Components and Native Components</a:t>
            </a:r>
          </a:p>
        </p:txBody>
      </p:sp>
      <p:sp>
        <p:nvSpPr>
          <p:cNvPr id="3" name="Content Placeholder 2"/>
          <p:cNvSpPr>
            <a:spLocks noGrp="1"/>
          </p:cNvSpPr>
          <p:nvPr>
            <p:ph idx="1"/>
          </p:nvPr>
        </p:nvSpPr>
        <p:spPr/>
        <p:txBody>
          <a:bodyPr/>
          <a:lstStyle/>
          <a:p>
            <a:pPr>
              <a:lnSpc>
                <a:spcPct val="150000"/>
              </a:lnSpc>
            </a:pPr>
            <a:r>
              <a:rPr lang="en-US" dirty="0"/>
              <a:t>React Native is an open source framework for building Android and iOS applications using React and the app platform’s native capabilities. </a:t>
            </a:r>
            <a:endParaRPr lang="th-TH" dirty="0" smtClean="0"/>
          </a:p>
          <a:p>
            <a:pPr>
              <a:lnSpc>
                <a:spcPct val="150000"/>
              </a:lnSpc>
            </a:pPr>
            <a:r>
              <a:rPr lang="en-US" dirty="0" smtClean="0"/>
              <a:t>With </a:t>
            </a:r>
            <a:r>
              <a:rPr lang="en-US" dirty="0"/>
              <a:t>React Native, you use JavaScript to access your platform’s APIs as well as to describe the appearance and behavior of your UI using React components: bundles of reusable, </a:t>
            </a:r>
            <a:r>
              <a:rPr lang="en-US" dirty="0" err="1"/>
              <a:t>nestable</a:t>
            </a:r>
            <a:r>
              <a:rPr lang="en-US" dirty="0"/>
              <a:t> code. </a:t>
            </a:r>
            <a:endParaRPr lang="th-TH" dirty="0" smtClean="0"/>
          </a:p>
          <a:p>
            <a:pPr>
              <a:lnSpc>
                <a:spcPct val="150000"/>
              </a:lnSpc>
            </a:pPr>
            <a:r>
              <a:rPr lang="en-US" dirty="0" smtClean="0"/>
              <a:t>You </a:t>
            </a:r>
            <a:r>
              <a:rPr lang="en-US" dirty="0"/>
              <a:t>can learn more about React in the next section. But first, let’s cover how components work in React Native</a:t>
            </a:r>
          </a:p>
        </p:txBody>
      </p:sp>
      <p:sp>
        <p:nvSpPr>
          <p:cNvPr id="4" name="Slide Number Placeholder 3"/>
          <p:cNvSpPr>
            <a:spLocks noGrp="1"/>
          </p:cNvSpPr>
          <p:nvPr>
            <p:ph type="sldNum" sz="quarter" idx="12"/>
          </p:nvPr>
        </p:nvSpPr>
        <p:spPr/>
        <p:txBody>
          <a:bodyPr/>
          <a:lstStyle/>
          <a:p>
            <a:fld id="{0FF54DE5-C571-48E8-A5BC-B369434E2F44}" type="slidenum">
              <a:rPr lang="en-US" smtClean="0"/>
              <a:t>7</a:t>
            </a:fld>
            <a:endParaRPr lang="en-US"/>
          </a:p>
        </p:txBody>
      </p:sp>
    </p:spTree>
    <p:extLst>
      <p:ext uri="{BB962C8B-B14F-4D97-AF65-F5344CB8AC3E}">
        <p14:creationId xmlns:p14="http://schemas.microsoft.com/office/powerpoint/2010/main" val="2176790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and mobile development</a:t>
            </a:r>
          </a:p>
        </p:txBody>
      </p:sp>
      <p:sp>
        <p:nvSpPr>
          <p:cNvPr id="3" name="Content Placeholder 2"/>
          <p:cNvSpPr>
            <a:spLocks noGrp="1"/>
          </p:cNvSpPr>
          <p:nvPr>
            <p:ph idx="1"/>
          </p:nvPr>
        </p:nvSpPr>
        <p:spPr/>
        <p:txBody>
          <a:bodyPr/>
          <a:lstStyle/>
          <a:p>
            <a:pPr>
              <a:lnSpc>
                <a:spcPct val="150000"/>
              </a:lnSpc>
            </a:pPr>
            <a:r>
              <a:rPr lang="en-US" dirty="0"/>
              <a:t>In Android and iOS development, a view is the basic building block of UI: a small rectangular element on the screen which can be used to display text, images, or respond to user input. </a:t>
            </a:r>
            <a:endParaRPr lang="th-TH" dirty="0" smtClean="0"/>
          </a:p>
          <a:p>
            <a:pPr>
              <a:lnSpc>
                <a:spcPct val="150000"/>
              </a:lnSpc>
            </a:pPr>
            <a:r>
              <a:rPr lang="en-US" dirty="0" smtClean="0"/>
              <a:t>Even </a:t>
            </a:r>
            <a:r>
              <a:rPr lang="en-US" dirty="0"/>
              <a:t>the smallest visual elements of an app, like a line of text or a button, are kinds of views. Some kinds of views can contain other views. </a:t>
            </a:r>
            <a:endParaRPr lang="th-TH" dirty="0" smtClean="0"/>
          </a:p>
          <a:p>
            <a:pPr>
              <a:lnSpc>
                <a:spcPct val="150000"/>
              </a:lnSpc>
            </a:pPr>
            <a:r>
              <a:rPr lang="en-US" dirty="0" smtClean="0"/>
              <a:t>It’s </a:t>
            </a:r>
            <a:r>
              <a:rPr lang="en-US" dirty="0"/>
              <a:t>views all the way down!</a:t>
            </a:r>
          </a:p>
        </p:txBody>
      </p:sp>
      <p:sp>
        <p:nvSpPr>
          <p:cNvPr id="4" name="Slide Number Placeholder 3"/>
          <p:cNvSpPr>
            <a:spLocks noGrp="1"/>
          </p:cNvSpPr>
          <p:nvPr>
            <p:ph type="sldNum" sz="quarter" idx="12"/>
          </p:nvPr>
        </p:nvSpPr>
        <p:spPr/>
        <p:txBody>
          <a:bodyPr/>
          <a:lstStyle/>
          <a:p>
            <a:fld id="{0FF54DE5-C571-48E8-A5BC-B369434E2F44}" type="slidenum">
              <a:rPr lang="en-US" smtClean="0"/>
              <a:t>8</a:t>
            </a:fld>
            <a:endParaRPr lang="en-US"/>
          </a:p>
        </p:txBody>
      </p:sp>
    </p:spTree>
    <p:extLst>
      <p:ext uri="{BB962C8B-B14F-4D97-AF65-F5344CB8AC3E}">
        <p14:creationId xmlns:p14="http://schemas.microsoft.com/office/powerpoint/2010/main" val="4287943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FF54DE5-C571-48E8-A5BC-B369434E2F44}" type="slidenum">
              <a:rPr lang="en-US" smtClean="0"/>
              <a:t>9</a:t>
            </a:fld>
            <a:endParaRPr lang="en-US"/>
          </a:p>
        </p:txBody>
      </p:sp>
      <p:pic>
        <p:nvPicPr>
          <p:cNvPr id="5" name="Picture 4"/>
          <p:cNvPicPr>
            <a:picLocks noChangeAspect="1"/>
          </p:cNvPicPr>
          <p:nvPr/>
        </p:nvPicPr>
        <p:blipFill>
          <a:blip r:embed="rId2"/>
          <a:stretch>
            <a:fillRect/>
          </a:stretch>
        </p:blipFill>
        <p:spPr>
          <a:xfrm>
            <a:off x="1665546" y="209993"/>
            <a:ext cx="8392854" cy="6238936"/>
          </a:xfrm>
          <a:prstGeom prst="rect">
            <a:avLst/>
          </a:prstGeom>
        </p:spPr>
      </p:pic>
    </p:spTree>
    <p:extLst>
      <p:ext uri="{BB962C8B-B14F-4D97-AF65-F5344CB8AC3E}">
        <p14:creationId xmlns:p14="http://schemas.microsoft.com/office/powerpoint/2010/main" val="2398497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dcmityp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www.w3.org/XML/1998/namespace"/>
    <ds:schemaRef ds:uri="http://schemas.microsoft.com/office/2006/metadata/properties"/>
    <ds:schemaRef ds:uri="4873beb7-5857-4685-be1f-d57550cc96cc"/>
    <ds:schemaRef ds:uri="http://purl.org/dc/terms/"/>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131</TotalTime>
  <Words>1799</Words>
  <Application>Microsoft Office PowerPoint</Application>
  <PresentationFormat>Widescreen</PresentationFormat>
  <Paragraphs>387</Paragraphs>
  <Slides>43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Euphemia</vt:lpstr>
      <vt:lpstr>Plantagenet Cherokee</vt:lpstr>
      <vt:lpstr>var(--font-monospace)</vt:lpstr>
      <vt:lpstr>Wingdings</vt:lpstr>
      <vt:lpstr>Academic Literature 16x9</vt:lpstr>
      <vt:lpstr>React Fundamentals</vt:lpstr>
      <vt:lpstr>React Fundamentals</vt:lpstr>
      <vt:lpstr>Overview</vt:lpstr>
      <vt:lpstr>Your first component</vt:lpstr>
      <vt:lpstr>Your first component</vt:lpstr>
      <vt:lpstr>Your first component</vt:lpstr>
      <vt:lpstr>Core Components and Native Components</vt:lpstr>
      <vt:lpstr>Views and mobile development</vt:lpstr>
      <vt:lpstr>PowerPoint Presentation</vt:lpstr>
      <vt:lpstr>Native Components</vt:lpstr>
      <vt:lpstr>Core Components</vt:lpstr>
      <vt:lpstr>PowerPoint Presentation</vt:lpstr>
      <vt:lpstr>Core Components</vt:lpstr>
      <vt:lpstr>Custom Components</vt:lpstr>
      <vt:lpstr>PowerPoint Presentation</vt:lpstr>
      <vt:lpstr>PowerPoint Presentation</vt:lpstr>
      <vt:lpstr>Custom Components</vt:lpstr>
      <vt:lpstr>React Fundamentals</vt:lpstr>
      <vt:lpstr>JSX</vt:lpstr>
      <vt:lpstr> What is JSX</vt:lpstr>
      <vt:lpstr>JSX Elements</vt:lpstr>
      <vt:lpstr>JSX Elements</vt:lpstr>
      <vt:lpstr>Attributes In JSX</vt:lpstr>
      <vt:lpstr>แบบฝึกหัด</vt:lpstr>
      <vt:lpstr>Nested JSX</vt:lpstr>
      <vt:lpstr>แบบฝึกหัด</vt:lpstr>
      <vt:lpstr>JSX Outer Elements</vt:lpstr>
      <vt:lpstr>JSX In Depth </vt:lpstr>
      <vt:lpstr>JSX</vt:lpstr>
      <vt:lpstr>React Fundamentals</vt:lpstr>
      <vt:lpstr>Props</vt:lpstr>
      <vt:lpstr>PowerPoint Presentation</vt:lpstr>
      <vt:lpstr>Props</vt:lpstr>
      <vt:lpstr>PowerPoint Presentation</vt:lpstr>
      <vt:lpstr>React Fundamentals</vt:lpstr>
      <vt:lpstr>State</vt:lpstr>
      <vt:lpstr>State</vt:lpstr>
      <vt:lpstr>PowerPoint Presentation</vt:lpstr>
      <vt:lpstr>State</vt:lpstr>
      <vt:lpstr>State</vt:lpstr>
      <vt:lpstr>State</vt:lpstr>
      <vt:lpstr>State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Fundamentals</dc:title>
  <dc:creator>Amonpan Chomklin</dc:creator>
  <cp:lastModifiedBy>it-it-tni</cp:lastModifiedBy>
  <cp:revision>30</cp:revision>
  <cp:lastPrinted>2020-06-24T05:27:31Z</cp:lastPrinted>
  <dcterms:created xsi:type="dcterms:W3CDTF">2020-06-24T03:11:32Z</dcterms:created>
  <dcterms:modified xsi:type="dcterms:W3CDTF">2020-06-25T07:10:47Z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