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7C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838" autoAdjust="0"/>
    <p:restoredTop sz="94660"/>
  </p:normalViewPr>
  <p:slideViewPr>
    <p:cSldViewPr snapToGrid="0">
      <p:cViewPr>
        <p:scale>
          <a:sx n="28" d="100"/>
          <a:sy n="28" d="100"/>
        </p:scale>
        <p:origin x="30" y="-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04/07/62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74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04/07/62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952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04/07/62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809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04/07/62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19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04/07/62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476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04/07/62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100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04/07/62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165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04/07/62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026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04/07/62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535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04/07/62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61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3EF7-793A-4FEE-A10F-93FCB5A92AA1}" type="datetimeFigureOut">
              <a:rPr lang="th-TH" smtClean="0"/>
              <a:t>04/07/62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906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63EF7-793A-4FEE-A10F-93FCB5A92AA1}" type="datetimeFigureOut">
              <a:rPr lang="th-TH" smtClean="0"/>
              <a:t>04/07/62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6352-D87D-44F1-A8E1-C2F2842B4D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255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9FC3E171-1F91-4858-923A-C5B1C716DCDC}"/>
              </a:ext>
            </a:extLst>
          </p:cNvPr>
          <p:cNvSpPr/>
          <p:nvPr/>
        </p:nvSpPr>
        <p:spPr>
          <a:xfrm>
            <a:off x="0" y="-1"/>
            <a:ext cx="32399288" cy="7200000"/>
          </a:xfrm>
          <a:prstGeom prst="rect">
            <a:avLst/>
          </a:prstGeom>
          <a:solidFill>
            <a:srgbClr val="F2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87D1E1BA-9D72-4BDB-A0EE-B56B354F8E7A}"/>
              </a:ext>
            </a:extLst>
          </p:cNvPr>
          <p:cNvSpPr/>
          <p:nvPr/>
        </p:nvSpPr>
        <p:spPr>
          <a:xfrm>
            <a:off x="0" y="39600638"/>
            <a:ext cx="32399288" cy="3600000"/>
          </a:xfrm>
          <a:prstGeom prst="rect">
            <a:avLst/>
          </a:prstGeom>
          <a:solidFill>
            <a:srgbClr val="F2A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43CECE9E-54AD-4DCF-B463-49068EE8DA5D}"/>
              </a:ext>
            </a:extLst>
          </p:cNvPr>
          <p:cNvSpPr/>
          <p:nvPr/>
        </p:nvSpPr>
        <p:spPr>
          <a:xfrm>
            <a:off x="1799996" y="7991999"/>
            <a:ext cx="28799289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7075" algn="thaiDist">
              <a:lnSpc>
                <a:spcPct val="115000"/>
              </a:lnSpc>
              <a:spcAft>
                <a:spcPts val="1000"/>
              </a:spcAft>
            </a:pP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โครงงานนี้มีวัตถุประสงค์เพื่อพัฒนาแอปพลิเคชัน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“Teacher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Finder”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สำหรับการแสดงผลข้อมูลตารางเรียนและข้อมูลสถานที่สอน สำหรับนักเรียนห้อง ม.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602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 ทำการศึกษาโดยทำการพัฒนาแอปพลิเคชันตามลักษณะ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Waterfall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Model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ได้แอปพลิเคชันที่ทำงานได้บรรลุวัตถุประสงค์ และได้ทำการสอบถามความพึงพอใจ โดยแบ่งข้อคำถามเป็นความพึงพอใจในหลักการทำงานในแอปพลิเคชันจำนวน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10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ข้อ และความพึงพอใจในการออกแบบแอปพลิเคชันจำนวน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10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ข้อ กลุ่มตัวอย่างคือนักเรียนห้อง ม.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602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โรงเรียนสวนกุหลาบวิทยาลัยจำนวน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29 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คน ได้ผลความพึงพอใจในหลักการทำงานในแอปพลิเคชันโดยเฉลี่ย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79% 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และความพึงพอใจในการออกแบบแอปพลิเคชันโดยเฉลี่ย </a:t>
            </a:r>
            <a:r>
              <a:rPr lang="en-US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82% </a:t>
            </a: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Times New Roman" panose="02020603050405020304" pitchFamily="18" charset="0"/>
                <a:cs typeface="Kanit Light" panose="00000400000000000000" pitchFamily="2" charset="-34"/>
              </a:rPr>
              <a:t> </a:t>
            </a:r>
            <a:endParaRPr lang="en-US" sz="2800" dirty="0">
              <a:effectLst/>
              <a:latin typeface="Kanit Light" panose="00000400000000000000" pitchFamily="2" charset="-34"/>
              <a:ea typeface="Calibri" panose="020F0502020204030204" pitchFamily="34" charset="0"/>
              <a:cs typeface="Kanit Light" panose="00000400000000000000" pitchFamily="2" charset="-34"/>
            </a:endParaRPr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27A570F0-1142-4B4E-A220-4CAA916C4679}"/>
              </a:ext>
            </a:extLst>
          </p:cNvPr>
          <p:cNvSpPr/>
          <p:nvPr/>
        </p:nvSpPr>
        <p:spPr>
          <a:xfrm>
            <a:off x="-1" y="8557845"/>
            <a:ext cx="1800000" cy="180000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71D6EB55-505B-4634-B2F3-7A351EF166F8}"/>
              </a:ext>
            </a:extLst>
          </p:cNvPr>
          <p:cNvSpPr/>
          <p:nvPr/>
        </p:nvSpPr>
        <p:spPr>
          <a:xfrm>
            <a:off x="30599288" y="9224121"/>
            <a:ext cx="1800000" cy="180000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ชื่อเรื่อง 1">
            <a:extLst>
              <a:ext uri="{FF2B5EF4-FFF2-40B4-BE49-F238E27FC236}">
                <a16:creationId xmlns:a16="http://schemas.microsoft.com/office/drawing/2014/main" id="{225BE80E-ED6C-485C-BF1A-158B6DF12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4148" y="12520016"/>
            <a:ext cx="3031344" cy="1734009"/>
          </a:xfrm>
          <a:prstGeom prst="roundRect">
            <a:avLst>
              <a:gd name="adj" fmla="val 1220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74320" tIns="274320" rIns="274320" bIns="274320" anchor="ctr">
            <a:noAutofit/>
          </a:bodyPr>
          <a:lstStyle/>
          <a:p>
            <a:pPr lvl="0" defTabSz="4572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436688" algn="l"/>
              </a:tabLst>
            </a:pPr>
            <a:r>
              <a:rPr lang="th-TH" sz="5400" dirty="0">
                <a:latin typeface="Kanit Light" panose="00000400000000000000" pitchFamily="2" charset="-34"/>
                <a:cs typeface="Kanit Light" panose="00000400000000000000" pitchFamily="2" charset="-34"/>
              </a:rPr>
              <a:t>บทนำ</a:t>
            </a:r>
            <a:endParaRPr lang="th-TH" sz="6000" dirty="0"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00185404-CC7D-4BC0-B90C-03F3CE9E079B}"/>
              </a:ext>
            </a:extLst>
          </p:cNvPr>
          <p:cNvSpPr/>
          <p:nvPr/>
        </p:nvSpPr>
        <p:spPr>
          <a:xfrm>
            <a:off x="0" y="3058365"/>
            <a:ext cx="323992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6600" dirty="0">
                <a:latin typeface="Kanit" panose="00000500000000000000" pitchFamily="2" charset="-34"/>
                <a:cs typeface="Kanit" panose="00000500000000000000" pitchFamily="2" charset="-34"/>
              </a:rPr>
              <a:t>แอปพลิเคชันแสดงตารางเรียนและสถานที่สอนของอาจารย์</a:t>
            </a:r>
            <a:endParaRPr lang="th-TH" sz="6000" dirty="0"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algn="ctr"/>
            <a:r>
              <a:rPr lang="th-TH" sz="5400" dirty="0">
                <a:latin typeface="Kanit Light" panose="00000400000000000000" pitchFamily="2" charset="-34"/>
                <a:cs typeface="Kanit Light" panose="00000400000000000000" pitchFamily="2" charset="-34"/>
              </a:rPr>
              <a:t>สำหรับนักเรียน ม.</a:t>
            </a:r>
            <a:r>
              <a:rPr lang="en-US" sz="5400" dirty="0">
                <a:latin typeface="Kanit Light" panose="00000400000000000000" pitchFamily="2" charset="-34"/>
                <a:cs typeface="Kanit Light" panose="00000400000000000000" pitchFamily="2" charset="-34"/>
              </a:rPr>
              <a:t>602 </a:t>
            </a:r>
            <a:r>
              <a:rPr lang="th-TH" sz="5400" dirty="0">
                <a:latin typeface="Kanit Light" panose="00000400000000000000" pitchFamily="2" charset="-34"/>
                <a:cs typeface="Kanit Light" panose="00000400000000000000" pitchFamily="2" charset="-34"/>
              </a:rPr>
              <a:t>โรงเรียนสวนกุหลาบวิทยาลัย</a:t>
            </a:r>
            <a:br>
              <a:rPr lang="th-TH" sz="6000" dirty="0">
                <a:latin typeface="Kanit Light" panose="00000400000000000000" pitchFamily="2" charset="-34"/>
                <a:cs typeface="Kanit Light" panose="00000400000000000000" pitchFamily="2" charset="-34"/>
              </a:rPr>
            </a:br>
            <a:r>
              <a:rPr lang="th-TH" sz="1600" dirty="0">
                <a:latin typeface="Kanit Light" panose="00000400000000000000" pitchFamily="2" charset="-34"/>
                <a:cs typeface="Kanit Light" panose="00000400000000000000" pitchFamily="2" charset="-34"/>
              </a:rPr>
              <a:t> </a:t>
            </a:r>
          </a:p>
          <a:p>
            <a:pPr algn="ctr"/>
            <a:r>
              <a:rPr lang="th-TH" sz="4800" dirty="0">
                <a:latin typeface="Kanit Medium" panose="00000600000000000000" pitchFamily="2" charset="-34"/>
                <a:cs typeface="Kanit Medium" panose="00000600000000000000" pitchFamily="2" charset="-34"/>
              </a:rPr>
              <a:t>นายพง</a:t>
            </a:r>
            <a:r>
              <a:rPr lang="th-TH" sz="4800" dirty="0" err="1">
                <a:latin typeface="Kanit Medium" panose="00000600000000000000" pitchFamily="2" charset="-34"/>
                <a:cs typeface="Kanit Medium" panose="00000600000000000000" pitchFamily="2" charset="-34"/>
              </a:rPr>
              <a:t>ษ์</a:t>
            </a:r>
            <a:r>
              <a:rPr lang="th-TH" sz="4800" dirty="0">
                <a:latin typeface="Kanit Medium" panose="00000600000000000000" pitchFamily="2" charset="-34"/>
                <a:cs typeface="Kanit Medium" panose="00000600000000000000" pitchFamily="2" charset="-34"/>
              </a:rPr>
              <a:t>เทวิน นาคพงศ์พิมาน</a:t>
            </a:r>
            <a:r>
              <a:rPr lang="en-US" sz="4800" dirty="0">
                <a:latin typeface="Kanit Medium" panose="00000600000000000000" pitchFamily="2" charset="-34"/>
                <a:cs typeface="Kanit Medium" panose="00000600000000000000" pitchFamily="2" charset="-34"/>
              </a:rPr>
              <a:t>, </a:t>
            </a:r>
            <a:r>
              <a:rPr lang="th-TH" sz="4800" dirty="0">
                <a:latin typeface="Kanit Medium" panose="00000600000000000000" pitchFamily="2" charset="-34"/>
                <a:cs typeface="Kanit Medium" panose="00000600000000000000" pitchFamily="2" charset="-34"/>
              </a:rPr>
              <a:t>นาย</a:t>
            </a:r>
            <a:r>
              <a:rPr lang="th-TH" sz="4800" dirty="0" err="1">
                <a:latin typeface="Kanit Medium" panose="00000600000000000000" pitchFamily="2" charset="-34"/>
                <a:cs typeface="Kanit Medium" panose="00000600000000000000" pitchFamily="2" charset="-34"/>
              </a:rPr>
              <a:t>วศ</a:t>
            </a:r>
            <a:r>
              <a:rPr lang="th-TH" sz="4800" dirty="0">
                <a:latin typeface="Kanit Medium" panose="00000600000000000000" pitchFamily="2" charset="-34"/>
                <a:cs typeface="Kanit Medium" panose="00000600000000000000" pitchFamily="2" charset="-34"/>
              </a:rPr>
              <a:t>กร นพวรรณพร</a:t>
            </a:r>
          </a:p>
          <a:p>
            <a:pPr algn="ctr"/>
            <a:r>
              <a:rPr lang="th-TH" sz="1600" dirty="0"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</a:p>
          <a:p>
            <a:pPr algn="ctr"/>
            <a:r>
              <a:rPr lang="th-TH" sz="4800" dirty="0">
                <a:latin typeface="Kanit" panose="00000500000000000000" pitchFamily="2" charset="-34"/>
                <a:cs typeface="Kanit" panose="00000500000000000000" pitchFamily="2" charset="-34"/>
              </a:rPr>
              <a:t>ครูที่ปรึกษา 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ครูป</a:t>
            </a:r>
            <a:r>
              <a:rPr lang="th-TH" sz="4800" dirty="0" err="1">
                <a:latin typeface="Kanit Light" panose="00000400000000000000" pitchFamily="2" charset="-34"/>
                <a:cs typeface="Kanit Light" panose="00000400000000000000" pitchFamily="2" charset="-34"/>
              </a:rPr>
              <a:t>ิย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มาศ ศรีสมพันธ์</a:t>
            </a:r>
            <a:r>
              <a:rPr lang="en-US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, 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ครู</a:t>
            </a:r>
            <a:r>
              <a:rPr lang="th-TH" sz="4800" dirty="0" err="1">
                <a:latin typeface="Kanit Light" panose="00000400000000000000" pitchFamily="2" charset="-34"/>
                <a:cs typeface="Kanit Light" panose="00000400000000000000" pitchFamily="2" charset="-34"/>
              </a:rPr>
              <a:t>อัญ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ชานา นิ่มอนุ</a:t>
            </a:r>
            <a:r>
              <a:rPr lang="th-TH" sz="4800" dirty="0" err="1">
                <a:latin typeface="Kanit Light" panose="00000400000000000000" pitchFamily="2" charset="-34"/>
                <a:cs typeface="Kanit Light" panose="00000400000000000000" pitchFamily="2" charset="-34"/>
              </a:rPr>
              <a:t>สส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รณ</a:t>
            </a:r>
            <a:r>
              <a:rPr lang="th-TH" sz="4800" dirty="0" err="1">
                <a:latin typeface="Kanit Light" panose="00000400000000000000" pitchFamily="2" charset="-34"/>
                <a:cs typeface="Kanit Light" panose="00000400000000000000" pitchFamily="2" charset="-34"/>
              </a:rPr>
              <a:t>์ส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กุล</a:t>
            </a:r>
            <a:r>
              <a:rPr lang="en-US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, </a:t>
            </a:r>
            <a:r>
              <a:rPr lang="th-TH" sz="4800" dirty="0">
                <a:latin typeface="Kanit Light" panose="00000400000000000000" pitchFamily="2" charset="-34"/>
                <a:cs typeface="Kanit Light" panose="00000400000000000000" pitchFamily="2" charset="-34"/>
              </a:rPr>
              <a:t>ครูเสาวลักษณ์ กังวานสกุลทอง</a:t>
            </a:r>
          </a:p>
        </p:txBody>
      </p:sp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C6DB8D95-7994-45F2-B83A-02B2F14A3D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70" r="-6470"/>
          <a:stretch/>
        </p:blipFill>
        <p:spPr>
          <a:xfrm>
            <a:off x="15338842" y="359182"/>
            <a:ext cx="2340000" cy="2340000"/>
          </a:xfrm>
          <a:prstGeom prst="rect">
            <a:avLst/>
          </a:prstGeom>
        </p:spPr>
      </p:pic>
      <p:grpSp>
        <p:nvGrpSpPr>
          <p:cNvPr id="20" name="กลุ่ม 19">
            <a:extLst>
              <a:ext uri="{FF2B5EF4-FFF2-40B4-BE49-F238E27FC236}">
                <a16:creationId xmlns:a16="http://schemas.microsoft.com/office/drawing/2014/main" id="{9F5D4C8C-5ACA-449A-BA11-970C4B446632}"/>
              </a:ext>
            </a:extLst>
          </p:cNvPr>
          <p:cNvGrpSpPr/>
          <p:nvPr/>
        </p:nvGrpSpPr>
        <p:grpSpPr>
          <a:xfrm>
            <a:off x="15608842" y="-2"/>
            <a:ext cx="1800000" cy="3059184"/>
            <a:chOff x="15608842" y="-2"/>
            <a:chExt cx="1800000" cy="3059184"/>
          </a:xfrm>
        </p:grpSpPr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D9E6F620-6686-40E5-8EF0-24A58E5DB42C}"/>
                </a:ext>
              </a:extLst>
            </p:cNvPr>
            <p:cNvSpPr/>
            <p:nvPr/>
          </p:nvSpPr>
          <p:spPr>
            <a:xfrm>
              <a:off x="15608842" y="-2"/>
              <a:ext cx="1800000" cy="359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53C0923F-25F0-418A-A244-BC8D7BF3F082}"/>
                </a:ext>
              </a:extLst>
            </p:cNvPr>
            <p:cNvSpPr/>
            <p:nvPr/>
          </p:nvSpPr>
          <p:spPr>
            <a:xfrm>
              <a:off x="15608842" y="2699182"/>
              <a:ext cx="180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26" name="สี่เหลี่ยมผืนผ้า 25">
            <a:extLst>
              <a:ext uri="{FF2B5EF4-FFF2-40B4-BE49-F238E27FC236}">
                <a16:creationId xmlns:a16="http://schemas.microsoft.com/office/drawing/2014/main" id="{4618A16F-CCF0-4AE2-AE48-F88E809E6E9E}"/>
              </a:ext>
            </a:extLst>
          </p:cNvPr>
          <p:cNvSpPr/>
          <p:nvPr/>
        </p:nvSpPr>
        <p:spPr>
          <a:xfrm>
            <a:off x="2817622" y="40523475"/>
            <a:ext cx="267640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5400" dirty="0">
                <a:latin typeface="Kanit Light" panose="00000400000000000000" pitchFamily="2" charset="-34"/>
                <a:cs typeface="Kanit Light" panose="00000400000000000000" pitchFamily="2" charset="-34"/>
              </a:rPr>
              <a:t>โครงการการศึกษาสำหรับผู้มีความสามารถพิเ</a:t>
            </a:r>
            <a:r>
              <a:rPr lang="th-TH" sz="5400" dirty="0">
                <a:solidFill>
                  <a:prstClr val="black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ศษ </a:t>
            </a:r>
            <a:r>
              <a:rPr lang="en-US" sz="5400" dirty="0">
                <a:solidFill>
                  <a:prstClr val="black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(Gifted and Talented Education Program)</a:t>
            </a:r>
            <a:br>
              <a:rPr lang="th-TH" sz="5400" dirty="0">
                <a:solidFill>
                  <a:prstClr val="black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</a:br>
            <a:r>
              <a:rPr lang="th-TH" sz="5400" dirty="0">
                <a:solidFill>
                  <a:prstClr val="black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สัปดาห์วิทยาศาสตร์ </a:t>
            </a:r>
            <a:r>
              <a:rPr lang="en-US" sz="5400" dirty="0">
                <a:solidFill>
                  <a:prstClr val="black"/>
                </a:solidFill>
                <a:latin typeface="Kanit Medium" panose="00000600000000000000" pitchFamily="2" charset="-34"/>
                <a:cs typeface="Kanit Medium" panose="00000600000000000000" pitchFamily="2" charset="-34"/>
              </a:rPr>
              <a:t>20-21 </a:t>
            </a:r>
            <a:r>
              <a:rPr lang="th-TH" sz="5400" dirty="0">
                <a:solidFill>
                  <a:prstClr val="black"/>
                </a:solidFill>
                <a:latin typeface="Kanit Medium" panose="00000600000000000000" pitchFamily="2" charset="-34"/>
                <a:cs typeface="Kanit Medium" panose="00000600000000000000" pitchFamily="2" charset="-34"/>
              </a:rPr>
              <a:t>สิงหาคม พ</a:t>
            </a:r>
            <a:r>
              <a:rPr lang="en-US" sz="5400" dirty="0">
                <a:solidFill>
                  <a:prstClr val="black"/>
                </a:solidFill>
                <a:latin typeface="Kanit Medium" panose="00000600000000000000" pitchFamily="2" charset="-34"/>
                <a:cs typeface="Kanit Medium" panose="00000600000000000000" pitchFamily="2" charset="-34"/>
              </a:rPr>
              <a:t>.</a:t>
            </a:r>
            <a:r>
              <a:rPr lang="th-TH" sz="5400" dirty="0">
                <a:solidFill>
                  <a:prstClr val="black"/>
                </a:solidFill>
                <a:latin typeface="Kanit Medium" panose="00000600000000000000" pitchFamily="2" charset="-34"/>
                <a:cs typeface="Kanit Medium" panose="00000600000000000000" pitchFamily="2" charset="-34"/>
              </a:rPr>
              <a:t>ศ</a:t>
            </a:r>
            <a:r>
              <a:rPr lang="en-US" sz="5400" dirty="0">
                <a:solidFill>
                  <a:prstClr val="black"/>
                </a:solidFill>
                <a:latin typeface="Kanit Medium" panose="00000600000000000000" pitchFamily="2" charset="-34"/>
                <a:cs typeface="Kanit Medium" panose="00000600000000000000" pitchFamily="2" charset="-34"/>
              </a:rPr>
              <a:t>.2562</a:t>
            </a:r>
            <a:endParaRPr lang="th-TH" sz="5400" dirty="0">
              <a:latin typeface="Kanit Medium" panose="00000600000000000000" pitchFamily="2" charset="-34"/>
              <a:cs typeface="Kanit Medium" panose="00000600000000000000" pitchFamily="2" charset="-34"/>
            </a:endParaRPr>
          </a:p>
        </p:txBody>
      </p:sp>
      <p:sp>
        <p:nvSpPr>
          <p:cNvPr id="27" name="ชื่อเรื่อง 1">
            <a:extLst>
              <a:ext uri="{FF2B5EF4-FFF2-40B4-BE49-F238E27FC236}">
                <a16:creationId xmlns:a16="http://schemas.microsoft.com/office/drawing/2014/main" id="{C5A6143E-817D-4795-8C68-D6F0D3031FDC}"/>
              </a:ext>
            </a:extLst>
          </p:cNvPr>
          <p:cNvSpPr txBox="1">
            <a:spLocks/>
          </p:cNvSpPr>
          <p:nvPr/>
        </p:nvSpPr>
        <p:spPr>
          <a:xfrm>
            <a:off x="1799997" y="23080575"/>
            <a:ext cx="14039645" cy="4648605"/>
          </a:xfrm>
          <a:prstGeom prst="roundRect">
            <a:avLst>
              <a:gd name="adj" fmla="val 8073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t">
            <a:noAutofit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thaiDist" defTabSz="4572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436688" algn="l"/>
              </a:tabLst>
            </a:pPr>
            <a:r>
              <a:rPr lang="th-TH" sz="5400" dirty="0">
                <a:latin typeface="Kanit Light" panose="00000400000000000000" pitchFamily="2" charset="-34"/>
                <a:cs typeface="Kanit Light" panose="00000400000000000000" pitchFamily="2" charset="-34"/>
              </a:rPr>
              <a:t>วัตถุประสงค์</a:t>
            </a:r>
          </a:p>
          <a:p>
            <a:pPr algn="thaiDist" defTabSz="457200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1436688" algn="l"/>
              </a:tabLst>
            </a:pPr>
            <a:r>
              <a:rPr lang="th-TH" sz="1000" dirty="0">
                <a:solidFill>
                  <a:schemeClr val="bg1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ใ</a:t>
            </a:r>
            <a:b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</a:br>
            <a:r>
              <a:rPr lang="th-TH" sz="40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	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เพื่อพัฒนาแอปพลิเคชัน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 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“</a:t>
            </a:r>
            <a:r>
              <a:rPr lang="en-US" sz="36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Teacher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Finder”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cs typeface="Kanit Light" panose="00000400000000000000" pitchFamily="2" charset="-34"/>
              </a:rPr>
              <a:t> </a:t>
            </a:r>
            <a:r>
              <a:rPr lang="th-TH" sz="3600" dirty="0">
                <a:solidFill>
                  <a:srgbClr val="000000"/>
                </a:solidFill>
                <a:latin typeface="Kanit Light" panose="00000400000000000000" pitchFamily="2" charset="-34"/>
                <a:ea typeface="+mn-ea"/>
                <a:cs typeface="Kanit Light" panose="00000400000000000000" pitchFamily="2" charset="-34"/>
              </a:rPr>
              <a:t>ในการแสดงผลข้อมูลตารางเรียน และข้อมูลสถานที่สอน สำหรับนักเรียนห้อง ม.602 โรงเรียนสวนกุหลาบวิทยาลัย ที่มีความสามารถในการเพิ่ม แก้ไข ดัดแปลงข้อมูลต่าง ๆ และการส่งต่อข้อมูลระหว่างอุปกรณ์ได้</a:t>
            </a:r>
            <a:endParaRPr lang="th-TH" sz="5400" dirty="0">
              <a:latin typeface="Kanit Light" panose="00000400000000000000" pitchFamily="2" charset="-34"/>
              <a:cs typeface="Kanit Light" panose="00000400000000000000" pitchFamily="2" charset="-34"/>
            </a:endParaRPr>
          </a:p>
        </p:txBody>
      </p: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12BD2CDE-4F1A-4C49-B5D5-A7AC038F9B03}"/>
              </a:ext>
            </a:extLst>
          </p:cNvPr>
          <p:cNvSpPr/>
          <p:nvPr/>
        </p:nvSpPr>
        <p:spPr>
          <a:xfrm>
            <a:off x="15839643" y="38808638"/>
            <a:ext cx="720000" cy="79200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สี่เหลี่ยมผืนผ้า: มุมมน 1">
            <a:extLst>
              <a:ext uri="{FF2B5EF4-FFF2-40B4-BE49-F238E27FC236}">
                <a16:creationId xmlns:a16="http://schemas.microsoft.com/office/drawing/2014/main" id="{FDF71070-FD8A-47A2-BA39-7B6029581AF5}"/>
              </a:ext>
            </a:extLst>
          </p:cNvPr>
          <p:cNvSpPr/>
          <p:nvPr/>
        </p:nvSpPr>
        <p:spPr>
          <a:xfrm>
            <a:off x="2250831" y="29898065"/>
            <a:ext cx="5310554" cy="109024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 fontAlgn="base">
              <a:lnSpc>
                <a:spcPct val="115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th-TH" sz="3600" dirty="0"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กำหนดความต้องการ</a:t>
            </a:r>
          </a:p>
        </p:txBody>
      </p:sp>
      <p:sp>
        <p:nvSpPr>
          <p:cNvPr id="25" name="สี่เหลี่ยมผืนผ้า: มุมมน 24">
            <a:extLst>
              <a:ext uri="{FF2B5EF4-FFF2-40B4-BE49-F238E27FC236}">
                <a16:creationId xmlns:a16="http://schemas.microsoft.com/office/drawing/2014/main" id="{D3F202F3-30E1-4446-A64F-BD8BFB31528C}"/>
              </a:ext>
            </a:extLst>
          </p:cNvPr>
          <p:cNvSpPr/>
          <p:nvPr/>
        </p:nvSpPr>
        <p:spPr>
          <a:xfrm>
            <a:off x="2250831" y="31094220"/>
            <a:ext cx="5310554" cy="109024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 fontAlgn="base">
              <a:lnSpc>
                <a:spcPct val="115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th-TH" sz="3600" dirty="0"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ออกแบบระบบ</a:t>
            </a:r>
          </a:p>
        </p:txBody>
      </p:sp>
      <p:sp>
        <p:nvSpPr>
          <p:cNvPr id="28" name="สี่เหลี่ยมผืนผ้า: มุมมน 27">
            <a:extLst>
              <a:ext uri="{FF2B5EF4-FFF2-40B4-BE49-F238E27FC236}">
                <a16:creationId xmlns:a16="http://schemas.microsoft.com/office/drawing/2014/main" id="{F1F37801-9779-4194-B829-9184A11AFF59}"/>
              </a:ext>
            </a:extLst>
          </p:cNvPr>
          <p:cNvSpPr/>
          <p:nvPr/>
        </p:nvSpPr>
        <p:spPr>
          <a:xfrm>
            <a:off x="2250831" y="32290375"/>
            <a:ext cx="5310554" cy="109024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 fontAlgn="base">
              <a:lnSpc>
                <a:spcPct val="115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th-TH" sz="3600" dirty="0"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การดำเนินงาน</a:t>
            </a:r>
          </a:p>
        </p:txBody>
      </p:sp>
      <p:sp>
        <p:nvSpPr>
          <p:cNvPr id="29" name="สี่เหลี่ยมผืนผ้า: มุมมน 28">
            <a:extLst>
              <a:ext uri="{FF2B5EF4-FFF2-40B4-BE49-F238E27FC236}">
                <a16:creationId xmlns:a16="http://schemas.microsoft.com/office/drawing/2014/main" id="{A656753D-4B67-4089-925F-4AD19EC467BC}"/>
              </a:ext>
            </a:extLst>
          </p:cNvPr>
          <p:cNvSpPr/>
          <p:nvPr/>
        </p:nvSpPr>
        <p:spPr>
          <a:xfrm>
            <a:off x="2250831" y="33484072"/>
            <a:ext cx="5310554" cy="109024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 fontAlgn="base">
              <a:lnSpc>
                <a:spcPct val="115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th-TH" sz="3600" dirty="0"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ทดสอบระบบ</a:t>
            </a:r>
          </a:p>
        </p:txBody>
      </p:sp>
      <p:sp>
        <p:nvSpPr>
          <p:cNvPr id="30" name="สี่เหลี่ยมผืนผ้า: มุมมน 29">
            <a:extLst>
              <a:ext uri="{FF2B5EF4-FFF2-40B4-BE49-F238E27FC236}">
                <a16:creationId xmlns:a16="http://schemas.microsoft.com/office/drawing/2014/main" id="{AA8F6617-E12D-4E66-A7E1-C715BEBD5FA8}"/>
              </a:ext>
            </a:extLst>
          </p:cNvPr>
          <p:cNvSpPr/>
          <p:nvPr/>
        </p:nvSpPr>
        <p:spPr>
          <a:xfrm>
            <a:off x="2250831" y="34680227"/>
            <a:ext cx="5310554" cy="109024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 fontAlgn="base">
              <a:lnSpc>
                <a:spcPct val="115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th-TH" sz="3600" dirty="0"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การแจกจ่าย</a:t>
            </a:r>
          </a:p>
        </p:txBody>
      </p:sp>
      <p:sp>
        <p:nvSpPr>
          <p:cNvPr id="31" name="สี่เหลี่ยมผืนผ้า: มุมมน 30">
            <a:extLst>
              <a:ext uri="{FF2B5EF4-FFF2-40B4-BE49-F238E27FC236}">
                <a16:creationId xmlns:a16="http://schemas.microsoft.com/office/drawing/2014/main" id="{5B3F35F2-B7A5-4C93-AB62-95FA413041A0}"/>
              </a:ext>
            </a:extLst>
          </p:cNvPr>
          <p:cNvSpPr/>
          <p:nvPr/>
        </p:nvSpPr>
        <p:spPr>
          <a:xfrm>
            <a:off x="2250831" y="35876382"/>
            <a:ext cx="5310554" cy="109024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/>
          <a:p>
            <a:pPr algn="ctr" fontAlgn="base">
              <a:lnSpc>
                <a:spcPct val="115000"/>
              </a:lnSpc>
              <a:spcAft>
                <a:spcPts val="1000"/>
              </a:spcAft>
              <a:tabLst>
                <a:tab pos="1436688" algn="l"/>
              </a:tabLst>
            </a:pPr>
            <a:r>
              <a:rPr lang="th-TH" sz="3600" dirty="0">
                <a:latin typeface="Kanit Light" panose="00000400000000000000" pitchFamily="2" charset="-34"/>
                <a:ea typeface="+mj-ea"/>
                <a:cs typeface="Kanit Light" panose="00000400000000000000" pitchFamily="2" charset="-34"/>
              </a:rPr>
              <a:t>การดูแลรักษา</a:t>
            </a:r>
          </a:p>
        </p:txBody>
      </p:sp>
      <p:sp>
        <p:nvSpPr>
          <p:cNvPr id="35" name="ชื่อเรื่อง 1">
            <a:extLst>
              <a:ext uri="{FF2B5EF4-FFF2-40B4-BE49-F238E27FC236}">
                <a16:creationId xmlns:a16="http://schemas.microsoft.com/office/drawing/2014/main" id="{64962AAC-7195-430C-9037-D3F76F2AFF04}"/>
              </a:ext>
            </a:extLst>
          </p:cNvPr>
          <p:cNvSpPr txBox="1">
            <a:spLocks/>
          </p:cNvSpPr>
          <p:nvPr/>
        </p:nvSpPr>
        <p:spPr>
          <a:xfrm>
            <a:off x="1799997" y="28161911"/>
            <a:ext cx="6278523" cy="1614075"/>
          </a:xfrm>
          <a:prstGeom prst="roundRect">
            <a:avLst>
              <a:gd name="adj" fmla="val 16347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ctr">
            <a:noAutofit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6000" dirty="0">
                <a:latin typeface="Kanit Light" panose="00000400000000000000" pitchFamily="2" charset="-34"/>
                <a:cs typeface="Kanit Light" panose="00000400000000000000" pitchFamily="2" charset="-34"/>
              </a:rPr>
              <a:t>วิธีการดำเนินงาน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594CD57D-AB2A-48A7-8129-7C4E3F9A095A}"/>
              </a:ext>
            </a:extLst>
          </p:cNvPr>
          <p:cNvSpPr/>
          <p:nvPr/>
        </p:nvSpPr>
        <p:spPr>
          <a:xfrm>
            <a:off x="1799996" y="15476144"/>
            <a:ext cx="1403964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4000" dirty="0">
                <a:latin typeface="Kanit Light" panose="00000400000000000000" pitchFamily="2" charset="-34"/>
                <a:cs typeface="Kanit Light" panose="00000400000000000000" pitchFamily="2" charset="-34"/>
              </a:rPr>
              <a:t>ในโรงเรียนหรือสถานศึกษาที่มีขนาดใหญ่ เมื่อมีธุระสำคัญที่จะต้องตามหาอาจารย์เป็นการฉุกเฉิน มักจะมีความยุ่งยากเกิดขึ้น เนื่องจากในขณะที่ตามหา อาจารย์อาจจะกำลังสอนนักเรียนห้องอื่นอยู่ ข้อมูลเหล่านี้ไม่สามารถหาได้จากตารางเรียนปกติ คณะผู้วิจัยจึงได้คิดวิธีแก้ปัญหานี้โดยการพัฒนาแอปพลิเคชัน “</a:t>
            </a:r>
            <a:r>
              <a:rPr lang="en-US" sz="4000" dirty="0">
                <a:latin typeface="Kanit Light" panose="00000400000000000000" pitchFamily="2" charset="-34"/>
                <a:cs typeface="Kanit Light" panose="00000400000000000000" pitchFamily="2" charset="-34"/>
              </a:rPr>
              <a:t>Teacher Finder“</a:t>
            </a:r>
            <a:r>
              <a:rPr lang="th-TH" sz="4000" dirty="0">
                <a:latin typeface="Kanit Light" panose="00000400000000000000" pitchFamily="2" charset="-34"/>
                <a:cs typeface="Kanit Light" panose="00000400000000000000" pitchFamily="2" charset="-34"/>
              </a:rPr>
              <a:t> บนระบบปฏิบัติการ </a:t>
            </a:r>
            <a:r>
              <a:rPr lang="en-US" sz="4000" dirty="0">
                <a:latin typeface="Kanit Light" panose="00000400000000000000" pitchFamily="2" charset="-34"/>
                <a:cs typeface="Kanit Light" panose="00000400000000000000" pitchFamily="2" charset="-34"/>
              </a:rPr>
              <a:t>Android </a:t>
            </a:r>
            <a:r>
              <a:rPr lang="th-TH" sz="4000" dirty="0">
                <a:latin typeface="Kanit Light" panose="00000400000000000000" pitchFamily="2" charset="-34"/>
                <a:cs typeface="Kanit Light" panose="00000400000000000000" pitchFamily="2" charset="-34"/>
              </a:rPr>
              <a:t>โดยมีลักษณะคล้ายตารางเรียนที่มีข้อมูลระบุสถานที่ที่อาจารย์สอนอยู่ในเวลาต่าง ๆ โดยมีการพัฒนาปรับปรุงจากปัญหาของแอปพลิเคชันตารางเรียนประเภทอื่น ๆ เช่น ข้อมูลสามารถเขียนขึ้นได้เอง มีคุณสมบัติในการรับข้อมูลจากโทรศัพท์เครื่องอื่นแทนการเขียน หรือจะส่งข้อมูลให้โทรศัพท์เครื่องอื่นก็ได้ นอกจากนี้ แอปพลิเคชันยังมีความสวยงาม ใช้งานง่าย รวดเร็ว และเข้าใจได้ง่ายอีกด้วย</a:t>
            </a:r>
          </a:p>
        </p:txBody>
      </p:sp>
      <p:sp>
        <p:nvSpPr>
          <p:cNvPr id="36" name="ชื่อเรื่อง 1">
            <a:extLst>
              <a:ext uri="{FF2B5EF4-FFF2-40B4-BE49-F238E27FC236}">
                <a16:creationId xmlns:a16="http://schemas.microsoft.com/office/drawing/2014/main" id="{3C0ECCDD-B526-4740-9CE3-7E7DB26355DD}"/>
              </a:ext>
            </a:extLst>
          </p:cNvPr>
          <p:cNvSpPr txBox="1">
            <a:spLocks/>
          </p:cNvSpPr>
          <p:nvPr/>
        </p:nvSpPr>
        <p:spPr>
          <a:xfrm>
            <a:off x="20393891" y="12520015"/>
            <a:ext cx="6371150" cy="1734009"/>
          </a:xfrm>
          <a:prstGeom prst="roundRect">
            <a:avLst>
              <a:gd name="adj" fmla="val 1220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274320" tIns="274320" rIns="274320" bIns="274320" rtlCol="0" anchor="ctr">
            <a:noAutofit/>
          </a:bodyPr>
          <a:lstStyle>
            <a:lvl1pPr lvl="0" algn="ctr" fontAlgn="base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1436688" algn="l"/>
              </a:tabLst>
              <a:defRPr sz="5400">
                <a:latin typeface="Kanit Light" panose="00000400000000000000" pitchFamily="2" charset="-34"/>
                <a:ea typeface="+mj-ea"/>
                <a:cs typeface="Kanit Light" panose="00000400000000000000" pitchFamily="2" charset="-34"/>
              </a:defRPr>
            </a:lvl1pPr>
          </a:lstStyle>
          <a:p>
            <a:r>
              <a:rPr lang="th-TH" dirty="0"/>
              <a:t>ผล</a:t>
            </a:r>
            <a:r>
              <a:rPr lang="th-TH"/>
              <a:t>การดำเนินงาน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3041581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360</Words>
  <Application>Microsoft Office PowerPoint</Application>
  <PresentationFormat>กำหนดเอง</PresentationFormat>
  <Paragraphs>19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Kanit</vt:lpstr>
      <vt:lpstr>Kanit Light</vt:lpstr>
      <vt:lpstr>Kanit Medium</vt:lpstr>
      <vt:lpstr>ธีมของ Office</vt:lpstr>
      <vt:lpstr>บทนำ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๑๒๓</dc:creator>
  <cp:lastModifiedBy>๑๒๓</cp:lastModifiedBy>
  <cp:revision>24</cp:revision>
  <dcterms:created xsi:type="dcterms:W3CDTF">2019-06-30T16:37:22Z</dcterms:created>
  <dcterms:modified xsi:type="dcterms:W3CDTF">2019-07-04T16:17:03Z</dcterms:modified>
</cp:coreProperties>
</file>