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3239928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>
        <p:scale>
          <a:sx n="21" d="100"/>
          <a:sy n="21" d="100"/>
        </p:scale>
        <p:origin x="294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9911" y="589241"/>
            <a:ext cx="24299466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1891070"/>
            <a:ext cx="2429946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B13A-B722-46E6-A604-22709F81B506}" type="datetimeFigureOut">
              <a:rPr lang="th-TH" smtClean="0"/>
              <a:t>12/07/62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6202-392B-4452-839F-C0598049BE2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775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B13A-B722-46E6-A604-22709F81B506}" type="datetimeFigureOut">
              <a:rPr lang="th-TH" smtClean="0"/>
              <a:t>12/07/62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6202-392B-4452-839F-C0598049BE2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85740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1" y="191691"/>
            <a:ext cx="6986096" cy="3051215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1" y="191691"/>
            <a:ext cx="20553298" cy="305121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B13A-B722-46E6-A604-22709F81B506}" type="datetimeFigureOut">
              <a:rPr lang="th-TH" smtClean="0"/>
              <a:t>12/07/62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6202-392B-4452-839F-C0598049BE2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0937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B13A-B722-46E6-A604-22709F81B506}" type="datetimeFigureOut">
              <a:rPr lang="th-TH" smtClean="0"/>
              <a:t>12/07/62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6202-392B-4452-839F-C0598049BE2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1836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6" y="897613"/>
            <a:ext cx="27944386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6" y="2409468"/>
            <a:ext cx="27944386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B13A-B722-46E6-A604-22709F81B506}" type="datetimeFigureOut">
              <a:rPr lang="th-TH" smtClean="0"/>
              <a:t>12/07/62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6202-392B-4452-839F-C0598049BE2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0931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958453"/>
            <a:ext cx="13769697" cy="2284452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958453"/>
            <a:ext cx="13769697" cy="2284452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B13A-B722-46E6-A604-22709F81B506}" type="datetimeFigureOut">
              <a:rPr lang="th-TH" smtClean="0"/>
              <a:t>12/07/62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6202-392B-4452-839F-C0598049BE2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8393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191691"/>
            <a:ext cx="27944386" cy="695921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2" y="882610"/>
            <a:ext cx="1370641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2" y="1315164"/>
            <a:ext cx="13706416" cy="1934409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0" y="882610"/>
            <a:ext cx="1377391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0" y="1315164"/>
            <a:ext cx="13773917" cy="1934409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B13A-B722-46E6-A604-22709F81B506}" type="datetimeFigureOut">
              <a:rPr lang="th-TH" smtClean="0"/>
              <a:t>12/07/62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6202-392B-4452-839F-C0598049BE2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3083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B13A-B722-46E6-A604-22709F81B506}" type="datetimeFigureOut">
              <a:rPr lang="th-TH" smtClean="0"/>
              <a:t>12/07/62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6202-392B-4452-839F-C0598049BE2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4017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B13A-B722-46E6-A604-22709F81B506}" type="datetimeFigureOut">
              <a:rPr lang="th-TH" smtClean="0"/>
              <a:t>12/07/62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6202-392B-4452-839F-C0598049BE2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5071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240030"/>
            <a:ext cx="10449613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518398"/>
            <a:ext cx="16402140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1080135"/>
            <a:ext cx="10449613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B13A-B722-46E6-A604-22709F81B506}" type="datetimeFigureOut">
              <a:rPr lang="th-TH" smtClean="0"/>
              <a:t>12/07/62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6202-392B-4452-839F-C0598049BE2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891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240030"/>
            <a:ext cx="10449613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518398"/>
            <a:ext cx="16402140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1080135"/>
            <a:ext cx="10449613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B13A-B722-46E6-A604-22709F81B506}" type="datetimeFigureOut">
              <a:rPr lang="th-TH" smtClean="0"/>
              <a:t>12/07/62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6202-392B-4452-839F-C0598049BE2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2887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191691"/>
            <a:ext cx="27944386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958453"/>
            <a:ext cx="27944386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3337084"/>
            <a:ext cx="728984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BB13A-B722-46E6-A604-22709F81B506}" type="datetimeFigureOut">
              <a:rPr lang="th-TH" smtClean="0"/>
              <a:t>12/07/62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3337084"/>
            <a:ext cx="1093476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3337084"/>
            <a:ext cx="728984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36202-392B-4452-839F-C0598049BE2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3592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กลุ่ม 3">
            <a:extLst>
              <a:ext uri="{FF2B5EF4-FFF2-40B4-BE49-F238E27FC236}">
                <a16:creationId xmlns:a16="http://schemas.microsoft.com/office/drawing/2014/main" id="{B0B1E776-4DD6-4FFF-9957-8962A8A57F04}"/>
              </a:ext>
            </a:extLst>
          </p:cNvPr>
          <p:cNvGrpSpPr/>
          <p:nvPr/>
        </p:nvGrpSpPr>
        <p:grpSpPr>
          <a:xfrm>
            <a:off x="0" y="0"/>
            <a:ext cx="32400000" cy="43200639"/>
            <a:chOff x="152400" y="152399"/>
            <a:chExt cx="32400000" cy="43200639"/>
          </a:xfrm>
        </p:grpSpPr>
        <p:sp>
          <p:nvSpPr>
            <p:cNvPr id="5" name="สี่เหลี่ยมผืนผ้า 4">
              <a:extLst>
                <a:ext uri="{FF2B5EF4-FFF2-40B4-BE49-F238E27FC236}">
                  <a16:creationId xmlns:a16="http://schemas.microsoft.com/office/drawing/2014/main" id="{B567878F-B979-4B83-B63F-E2B060851EB9}"/>
                </a:ext>
              </a:extLst>
            </p:cNvPr>
            <p:cNvSpPr/>
            <p:nvPr/>
          </p:nvSpPr>
          <p:spPr>
            <a:xfrm>
              <a:off x="152400" y="152719"/>
              <a:ext cx="32400000" cy="4320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" name="สี่เหลี่ยมผืนผ้า 5">
              <a:extLst>
                <a:ext uri="{FF2B5EF4-FFF2-40B4-BE49-F238E27FC236}">
                  <a16:creationId xmlns:a16="http://schemas.microsoft.com/office/drawing/2014/main" id="{8E385183-9E65-46F9-8098-86A1F91A33BA}"/>
                </a:ext>
              </a:extLst>
            </p:cNvPr>
            <p:cNvSpPr/>
            <p:nvPr/>
          </p:nvSpPr>
          <p:spPr>
            <a:xfrm>
              <a:off x="152400" y="152399"/>
              <a:ext cx="32399288" cy="7200000"/>
            </a:xfrm>
            <a:prstGeom prst="rect">
              <a:avLst/>
            </a:prstGeom>
            <a:solidFill>
              <a:srgbClr val="F2A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7" name="สี่เหลี่ยมผืนผ้า 6">
              <a:extLst>
                <a:ext uri="{FF2B5EF4-FFF2-40B4-BE49-F238E27FC236}">
                  <a16:creationId xmlns:a16="http://schemas.microsoft.com/office/drawing/2014/main" id="{055A1457-1B4E-4865-B446-C9CDEF74AD96}"/>
                </a:ext>
              </a:extLst>
            </p:cNvPr>
            <p:cNvSpPr/>
            <p:nvPr/>
          </p:nvSpPr>
          <p:spPr>
            <a:xfrm>
              <a:off x="152400" y="39753038"/>
              <a:ext cx="32399288" cy="3600000"/>
            </a:xfrm>
            <a:prstGeom prst="rect">
              <a:avLst/>
            </a:prstGeom>
            <a:solidFill>
              <a:srgbClr val="F2A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8" name="สี่เหลี่ยมผืนผ้า 7">
              <a:extLst>
                <a:ext uri="{FF2B5EF4-FFF2-40B4-BE49-F238E27FC236}">
                  <a16:creationId xmlns:a16="http://schemas.microsoft.com/office/drawing/2014/main" id="{571FBC6B-4E02-462B-863B-A2EEDEFC171E}"/>
                </a:ext>
              </a:extLst>
            </p:cNvPr>
            <p:cNvSpPr/>
            <p:nvPr/>
          </p:nvSpPr>
          <p:spPr>
            <a:xfrm>
              <a:off x="1952396" y="8144399"/>
              <a:ext cx="28799289" cy="43165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727075" algn="thaiDist" defTabSz="4572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โครงงานนี้มีวัตถุประสงค์เพื่อพัฒนาแอปพลิเคชัน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“Teacher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Finder”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สำหรับการแสดงผลข้อมูลตารางเรียนและข้อมูลสถานที่สอน สำหรับนักเรียนห้อง ม.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602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โรงเรียนสวนกุหลาบวิทยาลัย ที่มีความสามารถในการเพิ่ม แก้ไข ดัดแปลงข้อมูลต่าง ๆ และการส่งต่อข้อมูลระหว่างอุปกรณ์ ทำการศึกษาโดยทำการพัฒนาแอปพลิเคชันตามลักษณะ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Waterfall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Model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ได้แอปพลิเคชันที่ทำงานได้บรรลุวัตถุประสงค์ และได้ทำการสอบถามความพึงพอใจ โดยแบ่งข้อคำถามเป็นความพึงพอใจในหลักการทำงานในแอปพลิเคชันจำนวน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10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ข้อ และความพึงพอใจในการออกแบบแอปพลิเคชันจำนวน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10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ข้อ กลุ่มตัวอย่างคือนักเรียนห้อง ม.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602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โรงเรียนสวนกุหลาบวิทยาลัยจำนวน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29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คน ได้ผลความพึงพอใจในหลักการทำงานในแอปพลิเคชันโดยเฉลี่ย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79%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และความพึงพอใจในการออกแบบแอปพลิเคชันโดยเฉลี่ย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82%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Calibri" panose="020F0502020204030204" pitchFamily="34" charset="0"/>
                <a:cs typeface="Kanit Light" panose="00000400000000000000" pitchFamily="2" charset="-34"/>
              </a:endParaRPr>
            </a:p>
          </p:txBody>
        </p:sp>
        <p:sp>
          <p:nvSpPr>
            <p:cNvPr id="9" name="สี่เหลี่ยมผืนผ้า 8">
              <a:extLst>
                <a:ext uri="{FF2B5EF4-FFF2-40B4-BE49-F238E27FC236}">
                  <a16:creationId xmlns:a16="http://schemas.microsoft.com/office/drawing/2014/main" id="{769E6A4D-B3F1-4FE1-8A9A-71143CABBD48}"/>
                </a:ext>
              </a:extLst>
            </p:cNvPr>
            <p:cNvSpPr/>
            <p:nvPr/>
          </p:nvSpPr>
          <p:spPr>
            <a:xfrm>
              <a:off x="152400" y="3210765"/>
              <a:ext cx="32399288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แอปพลิเคชันแสดงตารางเรียนและสถานที่สอนของอาจารย์</a:t>
              </a:r>
              <a:endParaRPr kumimoji="0" lang="th-TH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" panose="00000500000000000000" pitchFamily="2" charset="-34"/>
                <a:ea typeface="+mn-ea"/>
                <a:cs typeface="Kanit" panose="00000500000000000000" pitchFamily="2" charset="-34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สำหรับนักเรียน ม.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602 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โรงเรียนสวนกุหลาบวิทยาลัย</a:t>
              </a:r>
              <a:br>
                <a:rPr kumimoji="0" lang="th-TH" sz="6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</a:br>
              <a:r>
                <a: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นายพง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ษ์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เทวิน นาคพงศ์พิมาน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นาย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วศ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กร นพวรรณพร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ครูที่ปรึกษา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ครูป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ิย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มาศ ศรีสมพันธ์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อัญ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ชานา นิ่มอนุ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สส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รณ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์ส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กุล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ครูเสาวลักษณ์ กังวานสกุลทอง</a:t>
              </a:r>
            </a:p>
          </p:txBody>
        </p:sp>
        <p:pic>
          <p:nvPicPr>
            <p:cNvPr id="10" name="รูปภาพ 9">
              <a:extLst>
                <a:ext uri="{FF2B5EF4-FFF2-40B4-BE49-F238E27FC236}">
                  <a16:creationId xmlns:a16="http://schemas.microsoft.com/office/drawing/2014/main" id="{44309181-3EAD-42E7-87C5-39FE750AD6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470" r="-6470"/>
            <a:stretch/>
          </p:blipFill>
          <p:spPr>
            <a:xfrm>
              <a:off x="15491242" y="511582"/>
              <a:ext cx="2340000" cy="2340000"/>
            </a:xfrm>
            <a:prstGeom prst="rect">
              <a:avLst/>
            </a:prstGeom>
          </p:spPr>
        </p:pic>
        <p:sp>
          <p:nvSpPr>
            <p:cNvPr id="11" name="สี่เหลี่ยมผืนผ้า 10">
              <a:extLst>
                <a:ext uri="{FF2B5EF4-FFF2-40B4-BE49-F238E27FC236}">
                  <a16:creationId xmlns:a16="http://schemas.microsoft.com/office/drawing/2014/main" id="{8584E534-B451-40B0-A999-897730A0F0A7}"/>
                </a:ext>
              </a:extLst>
            </p:cNvPr>
            <p:cNvSpPr/>
            <p:nvPr/>
          </p:nvSpPr>
          <p:spPr>
            <a:xfrm>
              <a:off x="2970022" y="40675875"/>
              <a:ext cx="26764058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โครงการการศึกษาสำหรับผู้มีความสามารถพิเศษ 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(Gifted and Talented Education Program)</a:t>
              </a:r>
              <a:b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</a:b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สัปดาห์วิทยาศาสตร์ 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20-21 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สิงหาคม พ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.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ศ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.2562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Medium" panose="00000600000000000000" pitchFamily="2" charset="-34"/>
                <a:ea typeface="+mn-ea"/>
                <a:cs typeface="Kanit Medium" panose="00000600000000000000" pitchFamily="2" charset="-34"/>
              </a:endParaRPr>
            </a:p>
          </p:txBody>
        </p:sp>
        <p:sp>
          <p:nvSpPr>
            <p:cNvPr id="12" name="ชื่อเรื่อง 1">
              <a:extLst>
                <a:ext uri="{FF2B5EF4-FFF2-40B4-BE49-F238E27FC236}">
                  <a16:creationId xmlns:a16="http://schemas.microsoft.com/office/drawing/2014/main" id="{975CA5D0-2763-4685-AB27-0EDBD204999E}"/>
                </a:ext>
              </a:extLst>
            </p:cNvPr>
            <p:cNvSpPr txBox="1">
              <a:spLocks/>
            </p:cNvSpPr>
            <p:nvPr/>
          </p:nvSpPr>
          <p:spPr>
            <a:xfrm>
              <a:off x="1952396" y="22953258"/>
              <a:ext cx="14039645" cy="4429581"/>
            </a:xfrm>
            <a:prstGeom prst="roundRect">
              <a:avLst>
                <a:gd name="adj" fmla="val 454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วัตถุประสงค์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	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เพื่อพัฒนาแอปพลิเคชัน “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Teacher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Finder”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ในการแสดงผลข้อมูลตารางเรียน และข้อมูลสถานที่สอน สำหรับนักเรียนห้อง ม.602 โรงเรียนสวนกุหลาบวิทยาลัย ที่มีความสามารถในการเพิ่ม แก้ไข ดัดแปลงข้อมูล ต่าง ๆ และการส่งต่อข้อมูลระหว่างอุปกรณ์ได้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sp>
          <p:nvSpPr>
            <p:cNvPr id="13" name="ชื่อเรื่อง 1">
              <a:extLst>
                <a:ext uri="{FF2B5EF4-FFF2-40B4-BE49-F238E27FC236}">
                  <a16:creationId xmlns:a16="http://schemas.microsoft.com/office/drawing/2014/main" id="{B3A1B88A-7615-4AE6-9EDF-6FEDD0909C19}"/>
                </a:ext>
              </a:extLst>
            </p:cNvPr>
            <p:cNvSpPr txBox="1">
              <a:spLocks/>
            </p:cNvSpPr>
            <p:nvPr/>
          </p:nvSpPr>
          <p:spPr>
            <a:xfrm>
              <a:off x="1952396" y="28431616"/>
              <a:ext cx="6218589" cy="1329740"/>
            </a:xfrm>
            <a:prstGeom prst="roundRect">
              <a:avLst>
                <a:gd name="adj" fmla="val 16347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ctr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3239902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ขั้นตอนการดำเนินงาน</a:t>
              </a:r>
            </a:p>
          </p:txBody>
        </p:sp>
        <p:sp>
          <p:nvSpPr>
            <p:cNvPr id="14" name="ชื่อเรื่อง 1">
              <a:extLst>
                <a:ext uri="{FF2B5EF4-FFF2-40B4-BE49-F238E27FC236}">
                  <a16:creationId xmlns:a16="http://schemas.microsoft.com/office/drawing/2014/main" id="{CB7BD305-E41E-4535-BE6B-A0453DA5839D}"/>
                </a:ext>
              </a:extLst>
            </p:cNvPr>
            <p:cNvSpPr txBox="1">
              <a:spLocks/>
            </p:cNvSpPr>
            <p:nvPr/>
          </p:nvSpPr>
          <p:spPr>
            <a:xfrm>
              <a:off x="20546291" y="12672415"/>
              <a:ext cx="6371150" cy="1734009"/>
            </a:xfrm>
            <a:prstGeom prst="roundRect">
              <a:avLst>
                <a:gd name="adj" fmla="val 12204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ctr">
              <a:noAutofit/>
            </a:bodyPr>
            <a:lstStyle>
              <a:lvl1pPr lvl="0" algn="ctr" fontAlgn="base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  <a:tabLst>
                  <a:tab pos="1436688" algn="l"/>
                </a:tabLst>
                <a:defRPr sz="5400"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defRPr>
              </a:lvl1pPr>
            </a:lstStyle>
            <a:p>
              <a:pPr marL="0" marR="0" lvl="0" indent="0" algn="ctr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ผลการดำเนินงาน</a:t>
              </a:r>
            </a:p>
          </p:txBody>
        </p:sp>
        <p:sp>
          <p:nvSpPr>
            <p:cNvPr id="15" name="ชื่อเรื่อง 1">
              <a:extLst>
                <a:ext uri="{FF2B5EF4-FFF2-40B4-BE49-F238E27FC236}">
                  <a16:creationId xmlns:a16="http://schemas.microsoft.com/office/drawing/2014/main" id="{EE5E3B41-F98B-427C-A934-2261F3B9B703}"/>
                </a:ext>
              </a:extLst>
            </p:cNvPr>
            <p:cNvSpPr txBox="1">
              <a:spLocks/>
            </p:cNvSpPr>
            <p:nvPr/>
          </p:nvSpPr>
          <p:spPr>
            <a:xfrm>
              <a:off x="1952396" y="13072489"/>
              <a:ext cx="14039645" cy="8680230"/>
            </a:xfrm>
            <a:prstGeom prst="roundRect">
              <a:avLst>
                <a:gd name="adj" fmla="val 2022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บทนำ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	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ในโรงเรียนหรือสถานศึกษาที่มีขนาดใหญ่ เมื่อมีธุระสำคัญที่จะต้องตามหาอาจารย์เป็นการฉุกเฉิน มักจะมีความยุ่งยากเกิดขึ้น เนื่องจากในขณะที่ตามหา อาจารย์อาจจะกำลังสอนนักเรียนห้องอื่นอยู่ ข้อมูลเหล่านี้ไม่สามารถหาได้จากตารางเรียนปกติ คณะผู้วิจัยจึงได้คิดวิธีแก้ปัญหานี้โดยการพัฒนาแอปพลิเคชัน “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Teacher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Finder“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บนระบบปฏิบัติการ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Android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โดยมีลักษณะคล้ายตารางเรียนที่มีข้อมูลระบุสถานที่ที่อาจารย์สอนอยู่ในเวลาต่าง ๆ โดยมีการพัฒนาปรับปรุงจากปัญหาของแอปพลิเคชันตารางเรียนประเภทอื่น ๆ เช่น ข้อมูลสามารถเขียนขึ้นได้เอง มีคุณสมบัติในการรับข้อมูลจากโทรศัพท์เครื่องอื่นแทนการเขียนหรือจะส่งข้อมูลให้โทรศัพท์เครื่องอื่นก็ได้ นอกจากนี้แอปพลิเคชันยังมีความสวยงาม ใช้งานง่าย รวดเร็ว และเข้าใจได้ง่ายอีกด้วย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grpSp>
          <p:nvGrpSpPr>
            <p:cNvPr id="16" name="กลุ่ม 15">
              <a:extLst>
                <a:ext uri="{FF2B5EF4-FFF2-40B4-BE49-F238E27FC236}">
                  <a16:creationId xmlns:a16="http://schemas.microsoft.com/office/drawing/2014/main" id="{5C10133A-3218-4080-AB63-731C861784ED}"/>
                </a:ext>
              </a:extLst>
            </p:cNvPr>
            <p:cNvGrpSpPr/>
            <p:nvPr/>
          </p:nvGrpSpPr>
          <p:grpSpPr>
            <a:xfrm>
              <a:off x="17589067" y="14917170"/>
              <a:ext cx="12975344" cy="4406941"/>
              <a:chOff x="12985758" y="14963596"/>
              <a:chExt cx="9681555" cy="3288240"/>
            </a:xfrm>
          </p:grpSpPr>
          <p:pic>
            <p:nvPicPr>
              <p:cNvPr id="49" name="รูปภาพ 48">
                <a:extLst>
                  <a:ext uri="{FF2B5EF4-FFF2-40B4-BE49-F238E27FC236}">
                    <a16:creationId xmlns:a16="http://schemas.microsoft.com/office/drawing/2014/main" id="{D564AF49-2702-46D4-82FE-C31EAE744107}"/>
                  </a:ext>
                </a:extLst>
              </p:cNvPr>
              <p:cNvPicPr/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 bwMode="auto">
              <a:xfrm>
                <a:off x="12985758" y="14963596"/>
                <a:ext cx="1849634" cy="3288240"/>
              </a:xfrm>
              <a:prstGeom prst="rect">
                <a:avLst/>
              </a:prstGeom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50" name="รูปภาพ 49">
                <a:extLst>
                  <a:ext uri="{FF2B5EF4-FFF2-40B4-BE49-F238E27FC236}">
                    <a16:creationId xmlns:a16="http://schemas.microsoft.com/office/drawing/2014/main" id="{6886C47A-DE3A-4024-B752-CF04C98E88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>
              <a:xfrm>
                <a:off x="14944334" y="14963597"/>
                <a:ext cx="1849634" cy="3288239"/>
              </a:xfrm>
              <a:prstGeom prst="rect">
                <a:avLst/>
              </a:prstGeom>
            </p:spPr>
          </p:pic>
          <p:pic>
            <p:nvPicPr>
              <p:cNvPr id="51" name="รูปภาพ 50">
                <a:extLst>
                  <a:ext uri="{FF2B5EF4-FFF2-40B4-BE49-F238E27FC236}">
                    <a16:creationId xmlns:a16="http://schemas.microsoft.com/office/drawing/2014/main" id="{A881B35F-8186-4B80-B5BD-FD58C64C93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6902910" y="14965718"/>
                <a:ext cx="1847250" cy="3283996"/>
              </a:xfrm>
              <a:prstGeom prst="rect">
                <a:avLst/>
              </a:prstGeom>
            </p:spPr>
          </p:pic>
          <p:pic>
            <p:nvPicPr>
              <p:cNvPr id="52" name="Picture 2" descr="https://scontent.fbkk22-3.fna.fbcdn.net/v/t1.15752-9/61547341_307331240205541_8060875190424305664_n.jpg?_nc_cat=110&amp;_nc_oc=AQlyXn2EtVNt8jLVdM1FqGIDRYTPAEsUv7wS8ghCmQgT81P9y9mCX0pQPSVQ5cP4GEU&amp;_nc_ht=scontent.fbkk22-3.fna&amp;oh=89c7b11e7ecfd5b5ed34a7527d0a9cf1&amp;oe=5D5496D7">
                <a:extLst>
                  <a:ext uri="{FF2B5EF4-FFF2-40B4-BE49-F238E27FC236}">
                    <a16:creationId xmlns:a16="http://schemas.microsoft.com/office/drawing/2014/main" id="{66619F07-55E5-4747-9C22-0ACE29C43C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17679" y="14963597"/>
                <a:ext cx="1849634" cy="3288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https://scontent.fbkk22-3.fna.fbcdn.net/v/t1.15752-9/61749038_862617164093868_2022421931281612800_n.jpg?_nc_cat=111&amp;_nc_oc=AQnY6frm7WgkkWX5_Z4ej36_PLuz1HXEuVe4rMhBPZqZjNFCb7M6DlSNA0eF-7Zngk0&amp;_nc_ht=scontent.fbkk22-3.fna&amp;oh=27c992e55280777bc6ae3041154889c9&amp;oe=5D952966">
                <a:extLst>
                  <a:ext uri="{FF2B5EF4-FFF2-40B4-BE49-F238E27FC236}">
                    <a16:creationId xmlns:a16="http://schemas.microsoft.com/office/drawing/2014/main" id="{129D10F3-A603-420C-8732-E44A9B4601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59102" y="14963597"/>
                <a:ext cx="1849634" cy="3288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สี่เหลี่ยมผืนผ้า 16">
              <a:extLst>
                <a:ext uri="{FF2B5EF4-FFF2-40B4-BE49-F238E27FC236}">
                  <a16:creationId xmlns:a16="http://schemas.microsoft.com/office/drawing/2014/main" id="{8C7120E4-05EC-4B6B-96D9-4D726C9A3816}"/>
                </a:ext>
              </a:extLst>
            </p:cNvPr>
            <p:cNvSpPr/>
            <p:nvPr/>
          </p:nvSpPr>
          <p:spPr>
            <a:xfrm>
              <a:off x="20684159" y="19377724"/>
              <a:ext cx="998702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หน้าแสดงผล และหน้าแก้ไขข้อมูลภายในแอปพลิเคชัน</a:t>
              </a:r>
            </a:p>
          </p:txBody>
        </p:sp>
        <p:grpSp>
          <p:nvGrpSpPr>
            <p:cNvPr id="18" name="กลุ่ม 17">
              <a:extLst>
                <a:ext uri="{FF2B5EF4-FFF2-40B4-BE49-F238E27FC236}">
                  <a16:creationId xmlns:a16="http://schemas.microsoft.com/office/drawing/2014/main" id="{D490E0B3-0622-4C88-9740-8A3DE21952C1}"/>
                </a:ext>
              </a:extLst>
            </p:cNvPr>
            <p:cNvGrpSpPr/>
            <p:nvPr/>
          </p:nvGrpSpPr>
          <p:grpSpPr>
            <a:xfrm>
              <a:off x="20980767" y="21520860"/>
              <a:ext cx="9699501" cy="4966161"/>
              <a:chOff x="14943659" y="19484156"/>
              <a:chExt cx="7731864" cy="3958727"/>
            </a:xfrm>
          </p:grpSpPr>
          <p:pic>
            <p:nvPicPr>
              <p:cNvPr id="44" name="รูปภาพ 43">
                <a:extLst>
                  <a:ext uri="{FF2B5EF4-FFF2-40B4-BE49-F238E27FC236}">
                    <a16:creationId xmlns:a16="http://schemas.microsoft.com/office/drawing/2014/main" id="{6FF133EB-267F-4349-855F-48C264C33340}"/>
                  </a:ext>
                </a:extLst>
              </p:cNvPr>
              <p:cNvPicPr/>
              <p:nvPr/>
            </p:nvPicPr>
            <p:blipFill rotWithShape="1">
              <a:blip r:embed="rId8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4951869" y="19675089"/>
                <a:ext cx="2495550" cy="1628140"/>
              </a:xfrm>
              <a:prstGeom prst="rect">
                <a:avLst/>
              </a:prstGeom>
              <a:ln>
                <a:noFill/>
              </a:ln>
              <a:effectLst/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45" name="รูปภาพ 44">
                <a:extLst>
                  <a:ext uri="{FF2B5EF4-FFF2-40B4-BE49-F238E27FC236}">
                    <a16:creationId xmlns:a16="http://schemas.microsoft.com/office/drawing/2014/main" id="{F59BBFB8-3E10-431C-9B1B-3087AB843D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0179973" y="19484156"/>
                <a:ext cx="2495550" cy="1819073"/>
              </a:xfrm>
              <a:prstGeom prst="rect">
                <a:avLst/>
              </a:prstGeom>
              <a:effectLst/>
            </p:spPr>
          </p:pic>
          <p:pic>
            <p:nvPicPr>
              <p:cNvPr id="46" name="Picture 2" descr="https://scontent.fbkk22-2.fna.fbcdn.net/v/t1.15752-9/61572515_2066141683483286_4713353825673543680_n.jpg?_nc_cat=109&amp;_nc_oc=AQnaJpcXGb1pPx_BF4xraQt_ZqtS49jueGjpxA7jRIZOharNpVCHprcjJcNDjLs4V9s&amp;_nc_ht=scontent.fbkk22-2.fna&amp;oh=1f0f394f6e34c7fde52cb22f7da16c15&amp;oe=5D51A3DA">
                <a:extLst>
                  <a:ext uri="{FF2B5EF4-FFF2-40B4-BE49-F238E27FC236}">
                    <a16:creationId xmlns:a16="http://schemas.microsoft.com/office/drawing/2014/main" id="{8884C9E8-73E8-4AC6-B93C-874E7A04D3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4943659" y="21431475"/>
                <a:ext cx="2498834" cy="20114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รูปภาพ 46">
                <a:extLst>
                  <a:ext uri="{FF2B5EF4-FFF2-40B4-BE49-F238E27FC236}">
                    <a16:creationId xmlns:a16="http://schemas.microsoft.com/office/drawing/2014/main" id="{91A97799-334A-4C90-92A6-8F9287D9C3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7563458" y="20348684"/>
                <a:ext cx="2495550" cy="3094199"/>
              </a:xfrm>
              <a:prstGeom prst="rect">
                <a:avLst/>
              </a:prstGeom>
            </p:spPr>
          </p:pic>
          <p:pic>
            <p:nvPicPr>
              <p:cNvPr id="48" name="รูปภาพ 47">
                <a:extLst>
                  <a:ext uri="{FF2B5EF4-FFF2-40B4-BE49-F238E27FC236}">
                    <a16:creationId xmlns:a16="http://schemas.microsoft.com/office/drawing/2014/main" id="{07A90EC1-F9D2-40F5-81C0-DA9E14E9F2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0179973" y="21419824"/>
                <a:ext cx="2495550" cy="2023059"/>
              </a:xfrm>
              <a:prstGeom prst="rect">
                <a:avLst/>
              </a:prstGeom>
            </p:spPr>
          </p:pic>
        </p:grp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FBBA621B-A4BF-4083-B05E-B33A56633F12}"/>
                </a:ext>
              </a:extLst>
            </p:cNvPr>
            <p:cNvSpPr/>
            <p:nvPr/>
          </p:nvSpPr>
          <p:spPr>
            <a:xfrm>
              <a:off x="17561242" y="25323894"/>
              <a:ext cx="3363421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ส่วนประกอบ</a:t>
              </a:r>
              <a:b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</a:b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ของแอปพลิเคชัน</a:t>
              </a:r>
            </a:p>
          </p:txBody>
        </p:sp>
        <p:pic>
          <p:nvPicPr>
            <p:cNvPr id="20" name="รูปภาพ 19">
              <a:extLst>
                <a:ext uri="{FF2B5EF4-FFF2-40B4-BE49-F238E27FC236}">
                  <a16:creationId xmlns:a16="http://schemas.microsoft.com/office/drawing/2014/main" id="{ACA0E685-EE0F-4894-877E-526FFD7C6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485747" y="19834896"/>
              <a:ext cx="1828800" cy="1828800"/>
            </a:xfrm>
            <a:prstGeom prst="rect">
              <a:avLst/>
            </a:prstGeom>
          </p:spPr>
        </p:pic>
        <p:sp>
          <p:nvSpPr>
            <p:cNvPr id="21" name="สี่เหลี่ยมผืนผ้า 20">
              <a:extLst>
                <a:ext uri="{FF2B5EF4-FFF2-40B4-BE49-F238E27FC236}">
                  <a16:creationId xmlns:a16="http://schemas.microsoft.com/office/drawing/2014/main" id="{AE7A16CF-D926-4272-A2C4-895EF727E979}"/>
                </a:ext>
              </a:extLst>
            </p:cNvPr>
            <p:cNvSpPr/>
            <p:nvPr/>
          </p:nvSpPr>
          <p:spPr>
            <a:xfrm>
              <a:off x="19314547" y="20569872"/>
              <a:ext cx="34195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โลโก้แอปพลิเคชัน</a:t>
              </a:r>
            </a:p>
          </p:txBody>
        </p:sp>
        <p:grpSp>
          <p:nvGrpSpPr>
            <p:cNvPr id="22" name="กลุ่ม 21">
              <a:extLst>
                <a:ext uri="{FF2B5EF4-FFF2-40B4-BE49-F238E27FC236}">
                  <a16:creationId xmlns:a16="http://schemas.microsoft.com/office/drawing/2014/main" id="{3382863F-BBD4-48A0-9D8B-C74B95C72D8C}"/>
                </a:ext>
              </a:extLst>
            </p:cNvPr>
            <p:cNvGrpSpPr/>
            <p:nvPr/>
          </p:nvGrpSpPr>
          <p:grpSpPr>
            <a:xfrm>
              <a:off x="18321467" y="27414537"/>
              <a:ext cx="10800000" cy="3836119"/>
              <a:chOff x="18179466" y="23394320"/>
              <a:chExt cx="10800000" cy="3836119"/>
            </a:xfrm>
          </p:grpSpPr>
          <p:sp>
            <p:nvSpPr>
              <p:cNvPr id="39" name="ชื่อเรื่อง 1">
                <a:extLst>
                  <a:ext uri="{FF2B5EF4-FFF2-40B4-BE49-F238E27FC236}">
                    <a16:creationId xmlns:a16="http://schemas.microsoft.com/office/drawing/2014/main" id="{127396E5-CAAE-48DC-95F9-CDD9B34205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79466" y="23394320"/>
                <a:ext cx="10800000" cy="3836119"/>
              </a:xfrm>
              <a:prstGeom prst="roundRect">
                <a:avLst>
                  <a:gd name="adj" fmla="val 702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274320" tIns="274320" rIns="274320" bIns="274320" rtlCol="0" anchor="t">
                <a:noAutofit/>
              </a:bodyPr>
              <a:lstStyle>
                <a:lvl1pPr algn="ctr" defTabSz="323990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259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j-ea"/>
                    <a:cs typeface="Kanit Light" panose="00000400000000000000" pitchFamily="2" charset="-34"/>
                  </a:rPr>
                  <a:t>ความพึงพอใจ</a:t>
                </a:r>
              </a:p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</p:txBody>
          </p:sp>
          <p:sp>
            <p:nvSpPr>
              <p:cNvPr id="40" name="วงรี 39">
                <a:extLst>
                  <a:ext uri="{FF2B5EF4-FFF2-40B4-BE49-F238E27FC236}">
                    <a16:creationId xmlns:a16="http://schemas.microsoft.com/office/drawing/2014/main" id="{E6045E5D-A83B-4CA5-B9C2-38ED75E9AC35}"/>
                  </a:ext>
                </a:extLst>
              </p:cNvPr>
              <p:cNvSpPr/>
              <p:nvPr/>
            </p:nvSpPr>
            <p:spPr>
              <a:xfrm>
                <a:off x="18700409" y="24767863"/>
                <a:ext cx="1625600" cy="1625600"/>
              </a:xfrm>
              <a:prstGeom prst="ellipse">
                <a:avLst/>
              </a:prstGeom>
              <a:solidFill>
                <a:srgbClr val="F3A7C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79%</a:t>
                </a:r>
                <a:endPara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41" name="สี่เหลี่ยมผืนผ้า 40">
                <a:extLst>
                  <a:ext uri="{FF2B5EF4-FFF2-40B4-BE49-F238E27FC236}">
                    <a16:creationId xmlns:a16="http://schemas.microsoft.com/office/drawing/2014/main" id="{060DD5FB-0822-4AD1-A52D-4425497D4089}"/>
                  </a:ext>
                </a:extLst>
              </p:cNvPr>
              <p:cNvSpPr/>
              <p:nvPr/>
            </p:nvSpPr>
            <p:spPr>
              <a:xfrm>
                <a:off x="20542158" y="24980499"/>
                <a:ext cx="293381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หลักการภายใน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แอปพลิเคชัน</a:t>
                </a:r>
              </a:p>
            </p:txBody>
          </p:sp>
          <p:sp>
            <p:nvSpPr>
              <p:cNvPr id="42" name="วงรี 41">
                <a:extLst>
                  <a:ext uri="{FF2B5EF4-FFF2-40B4-BE49-F238E27FC236}">
                    <a16:creationId xmlns:a16="http://schemas.microsoft.com/office/drawing/2014/main" id="{65F5AFFD-0DB3-4CF5-90F7-A6013A438B53}"/>
                  </a:ext>
                </a:extLst>
              </p:cNvPr>
              <p:cNvSpPr/>
              <p:nvPr/>
            </p:nvSpPr>
            <p:spPr>
              <a:xfrm>
                <a:off x="24098918" y="24767863"/>
                <a:ext cx="1625600" cy="1625600"/>
              </a:xfrm>
              <a:prstGeom prst="ellipse">
                <a:avLst/>
              </a:prstGeom>
              <a:solidFill>
                <a:srgbClr val="F3A7C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82%</a:t>
                </a:r>
                <a:endPara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43" name="สี่เหลี่ยมผืนผ้า 42">
                <a:extLst>
                  <a:ext uri="{FF2B5EF4-FFF2-40B4-BE49-F238E27FC236}">
                    <a16:creationId xmlns:a16="http://schemas.microsoft.com/office/drawing/2014/main" id="{8CC618AF-B711-4AF9-99EB-5A7E82989907}"/>
                  </a:ext>
                </a:extLst>
              </p:cNvPr>
              <p:cNvSpPr/>
              <p:nvPr/>
            </p:nvSpPr>
            <p:spPr>
              <a:xfrm>
                <a:off x="25937748" y="24980499"/>
                <a:ext cx="256993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การออกแบบ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แอปพลิเคชัน</a:t>
                </a:r>
              </a:p>
            </p:txBody>
          </p:sp>
        </p:grpSp>
        <p:grpSp>
          <p:nvGrpSpPr>
            <p:cNvPr id="23" name="กลุ่ม 22">
              <a:extLst>
                <a:ext uri="{FF2B5EF4-FFF2-40B4-BE49-F238E27FC236}">
                  <a16:creationId xmlns:a16="http://schemas.microsoft.com/office/drawing/2014/main" id="{D387BF00-F0D6-4C22-B531-24DC979E3F6B}"/>
                </a:ext>
              </a:extLst>
            </p:cNvPr>
            <p:cNvGrpSpPr/>
            <p:nvPr/>
          </p:nvGrpSpPr>
          <p:grpSpPr>
            <a:xfrm>
              <a:off x="1952396" y="30143655"/>
              <a:ext cx="14039645" cy="7323299"/>
              <a:chOff x="195898" y="1976819"/>
              <a:chExt cx="8752202" cy="3685137"/>
            </a:xfrm>
          </p:grpSpPr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4E6598AE-451B-4EF7-B95B-07B56AE23CCA}"/>
                  </a:ext>
                </a:extLst>
              </p:cNvPr>
              <p:cNvSpPr/>
              <p:nvPr/>
            </p:nvSpPr>
            <p:spPr>
              <a:xfrm>
                <a:off x="195898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กำหนด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ความต้องการ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ตั้งเป้าหมายให้กับการพัฒนาแอปพลิเคชัน</a:t>
                </a:r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936BB4ED-3063-42A1-8929-926DBC920145}"/>
                  </a:ext>
                </a:extLst>
              </p:cNvPr>
              <p:cNvSpPr/>
              <p:nvPr/>
            </p:nvSpPr>
            <p:spPr>
              <a:xfrm>
                <a:off x="2701792" y="2382184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0" y="114239"/>
                    </a:moveTo>
                    <a:lnTo>
                      <a:pt x="244140" y="114239"/>
                    </a:lnTo>
                    <a:lnTo>
                      <a:pt x="244140" y="0"/>
                    </a:lnTo>
                    <a:lnTo>
                      <a:pt x="488280" y="285598"/>
                    </a:lnTo>
                    <a:lnTo>
                      <a:pt x="244140" y="571196"/>
                    </a:lnTo>
                    <a:lnTo>
                      <a:pt x="244140" y="456957"/>
                    </a:lnTo>
                    <a:lnTo>
                      <a:pt x="0" y="456957"/>
                    </a:lnTo>
                    <a:lnTo>
                      <a:pt x="0" y="114239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14239" rIns="146484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4A42B572-715B-409E-BE19-4F3B40496979}"/>
                  </a:ext>
                </a:extLst>
              </p:cNvPr>
              <p:cNvSpPr/>
              <p:nvPr/>
            </p:nvSpPr>
            <p:spPr>
              <a:xfrm>
                <a:off x="3420394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ออกแบบระบบ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แบ่งเป็น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ระบบบันทึกข้อมูล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ระบบประมวลผลข้อมูล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และระบบการแสดงผล</a:t>
                </a:r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4E05B87-744A-4807-B143-D330E0D02FE8}"/>
                  </a:ext>
                </a:extLst>
              </p:cNvPr>
              <p:cNvSpPr/>
              <p:nvPr/>
            </p:nvSpPr>
            <p:spPr>
              <a:xfrm>
                <a:off x="5926288" y="2382184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0" y="114239"/>
                    </a:moveTo>
                    <a:lnTo>
                      <a:pt x="244140" y="114239"/>
                    </a:lnTo>
                    <a:lnTo>
                      <a:pt x="244140" y="0"/>
                    </a:lnTo>
                    <a:lnTo>
                      <a:pt x="488280" y="285598"/>
                    </a:lnTo>
                    <a:lnTo>
                      <a:pt x="244140" y="571196"/>
                    </a:lnTo>
                    <a:lnTo>
                      <a:pt x="244140" y="456957"/>
                    </a:lnTo>
                    <a:lnTo>
                      <a:pt x="0" y="456957"/>
                    </a:lnTo>
                    <a:lnTo>
                      <a:pt x="0" y="114239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14239" rIns="146484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126A6965-1A42-4A7F-89E0-2EAD4DF9D6C5}"/>
                  </a:ext>
                </a:extLst>
              </p:cNvPr>
              <p:cNvSpPr/>
              <p:nvPr/>
            </p:nvSpPr>
            <p:spPr>
              <a:xfrm>
                <a:off x="6644889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</a:t>
                </a: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ดำเนินงาน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ทดสอบกับ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สมาร์ทโฟน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Android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จำนวน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4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เครื่อง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(25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เม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ย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 - 9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B631D6A7-EF7A-4485-BCAF-23B26AF4AED4}"/>
                  </a:ext>
                </a:extLst>
              </p:cNvPr>
              <p:cNvSpPr/>
              <p:nvPr/>
            </p:nvSpPr>
            <p:spPr>
              <a:xfrm>
                <a:off x="7510897" y="3561428"/>
                <a:ext cx="571196" cy="488280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390624" y="1"/>
                    </a:moveTo>
                    <a:lnTo>
                      <a:pt x="390624" y="285598"/>
                    </a:lnTo>
                    <a:lnTo>
                      <a:pt x="488280" y="285598"/>
                    </a:lnTo>
                    <a:lnTo>
                      <a:pt x="244140" y="571195"/>
                    </a:lnTo>
                    <a:lnTo>
                      <a:pt x="0" y="285598"/>
                    </a:lnTo>
                    <a:lnTo>
                      <a:pt x="97656" y="285598"/>
                    </a:lnTo>
                    <a:lnTo>
                      <a:pt x="97656" y="1"/>
                    </a:lnTo>
                    <a:lnTo>
                      <a:pt x="390624" y="1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4239" tIns="0" rIns="114239" bIns="146484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C57F1608-0B18-4B13-90C3-5741DD063140}"/>
                  </a:ext>
                </a:extLst>
              </p:cNvPr>
              <p:cNvSpPr/>
              <p:nvPr/>
            </p:nvSpPr>
            <p:spPr>
              <a:xfrm>
                <a:off x="6644889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ทดสอบระบบ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ทดสอบกับ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สมาร์ทโฟน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Android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จำนวน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4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เครื่อง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(25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เม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ย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 - 9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35" name="รูปแบบอิสระ: รูปร่าง 34">
                <a:extLst>
                  <a:ext uri="{FF2B5EF4-FFF2-40B4-BE49-F238E27FC236}">
                    <a16:creationId xmlns:a16="http://schemas.microsoft.com/office/drawing/2014/main" id="{8C5AA2D7-386E-4FC6-9500-66C6186018A2}"/>
                  </a:ext>
                </a:extLst>
              </p:cNvPr>
              <p:cNvSpPr/>
              <p:nvPr/>
            </p:nvSpPr>
            <p:spPr>
              <a:xfrm>
                <a:off x="5953926" y="4685395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488280" y="456957"/>
                    </a:moveTo>
                    <a:lnTo>
                      <a:pt x="244140" y="456957"/>
                    </a:lnTo>
                    <a:lnTo>
                      <a:pt x="244140" y="571196"/>
                    </a:lnTo>
                    <a:lnTo>
                      <a:pt x="0" y="285598"/>
                    </a:lnTo>
                    <a:lnTo>
                      <a:pt x="244140" y="0"/>
                    </a:lnTo>
                    <a:lnTo>
                      <a:pt x="244140" y="114239"/>
                    </a:lnTo>
                    <a:lnTo>
                      <a:pt x="488280" y="114239"/>
                    </a:lnTo>
                    <a:lnTo>
                      <a:pt x="488280" y="456957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484" tIns="114239" rIns="0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47501B77-D7E4-42B7-92E3-445780420A78}"/>
                  </a:ext>
                </a:extLst>
              </p:cNvPr>
              <p:cNvSpPr/>
              <p:nvPr/>
            </p:nvSpPr>
            <p:spPr>
              <a:xfrm>
                <a:off x="3420394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การแจกจ่าย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อัปโห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ลดบนเว็บไซต์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github.com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(10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621EEB2E-EA70-410C-87A9-D46C14456926}"/>
                  </a:ext>
                </a:extLst>
              </p:cNvPr>
              <p:cNvSpPr/>
              <p:nvPr/>
            </p:nvSpPr>
            <p:spPr>
              <a:xfrm>
                <a:off x="2729431" y="4685394"/>
                <a:ext cx="488281" cy="571197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488280" y="456957"/>
                    </a:moveTo>
                    <a:lnTo>
                      <a:pt x="244140" y="456957"/>
                    </a:lnTo>
                    <a:lnTo>
                      <a:pt x="244140" y="571196"/>
                    </a:lnTo>
                    <a:lnTo>
                      <a:pt x="0" y="285598"/>
                    </a:lnTo>
                    <a:lnTo>
                      <a:pt x="244140" y="0"/>
                    </a:lnTo>
                    <a:lnTo>
                      <a:pt x="244140" y="114239"/>
                    </a:lnTo>
                    <a:lnTo>
                      <a:pt x="488280" y="114239"/>
                    </a:lnTo>
                    <a:lnTo>
                      <a:pt x="488280" y="456957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484" tIns="114240" rIns="1" bIns="114238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043DAA0-1359-45C9-A9EC-E7908973A7C1}"/>
                  </a:ext>
                </a:extLst>
              </p:cNvPr>
              <p:cNvSpPr/>
              <p:nvPr/>
            </p:nvSpPr>
            <p:spPr>
              <a:xfrm>
                <a:off x="195898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การดูแลรักษา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สอบถามความพึงพอใจ กับนักเรียน ม.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602 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สวนกุหลาบวิทยาลัย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(15-31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</p:grpSp>
        <p:sp>
          <p:nvSpPr>
            <p:cNvPr id="24" name="ชื่อเรื่อง 1">
              <a:extLst>
                <a:ext uri="{FF2B5EF4-FFF2-40B4-BE49-F238E27FC236}">
                  <a16:creationId xmlns:a16="http://schemas.microsoft.com/office/drawing/2014/main" id="{E12215E9-2763-41EA-AD03-D5C033B98674}"/>
                </a:ext>
              </a:extLst>
            </p:cNvPr>
            <p:cNvSpPr txBox="1">
              <a:spLocks/>
            </p:cNvSpPr>
            <p:nvPr/>
          </p:nvSpPr>
          <p:spPr>
            <a:xfrm>
              <a:off x="16712043" y="31824438"/>
              <a:ext cx="14039645" cy="3236240"/>
            </a:xfrm>
            <a:prstGeom prst="roundRect">
              <a:avLst>
                <a:gd name="adj" fmla="val 454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สรุปผล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1.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แอปพลิเคชันที่พัฒนาขึ้นมีความสามารถตามวัตถุประสงค์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2.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อัตราความพึงพอใจในทั้งสองส่วนของแบบสอบถามอยู่ในเกณฑ์ดี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grpSp>
          <p:nvGrpSpPr>
            <p:cNvPr id="25" name="กลุ่ม 24">
              <a:extLst>
                <a:ext uri="{FF2B5EF4-FFF2-40B4-BE49-F238E27FC236}">
                  <a16:creationId xmlns:a16="http://schemas.microsoft.com/office/drawing/2014/main" id="{0DB3982E-1864-4A96-91FF-F2860AC9207D}"/>
                </a:ext>
              </a:extLst>
            </p:cNvPr>
            <p:cNvGrpSpPr/>
            <p:nvPr/>
          </p:nvGrpSpPr>
          <p:grpSpPr>
            <a:xfrm>
              <a:off x="16701645" y="35656658"/>
              <a:ext cx="14039645" cy="1828869"/>
              <a:chOff x="16557235" y="34875028"/>
              <a:chExt cx="14039645" cy="1828869"/>
            </a:xfrm>
          </p:grpSpPr>
          <p:sp>
            <p:nvSpPr>
              <p:cNvPr id="26" name="ชื่อเรื่อง 1">
                <a:extLst>
                  <a:ext uri="{FF2B5EF4-FFF2-40B4-BE49-F238E27FC236}">
                    <a16:creationId xmlns:a16="http://schemas.microsoft.com/office/drawing/2014/main" id="{B2DAA276-5180-4936-A747-D04F4F3A99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57235" y="34875028"/>
                <a:ext cx="14039645" cy="1828869"/>
              </a:xfrm>
              <a:prstGeom prst="roundRect">
                <a:avLst>
                  <a:gd name="adj" fmla="val 454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274320" tIns="274320" rIns="274320" bIns="274320" rtlCol="0" anchor="ctr">
                <a:noAutofit/>
              </a:bodyPr>
              <a:lstStyle>
                <a:lvl1pPr algn="ctr" defTabSz="323990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259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thaiDist" defTabSz="457200" rtl="0" eaLnBrk="1" fontAlgn="base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>
                    <a:tab pos="1436688" algn="l"/>
                  </a:tabLst>
                  <a:defRPr/>
                </a:pPr>
                <a:r>
                  <a:rPr kumimoji="0" lang="th-TH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j-ea"/>
                    <a:cs typeface="Kanit Light" panose="00000400000000000000" pitchFamily="2" charset="-34"/>
                  </a:rPr>
                  <a:t>อ้างอิง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</p:txBody>
          </p:sp>
          <p:sp>
            <p:nvSpPr>
              <p:cNvPr id="27" name="สี่เหลี่ยมผืนผ้า 26">
                <a:extLst>
                  <a:ext uri="{FF2B5EF4-FFF2-40B4-BE49-F238E27FC236}">
                    <a16:creationId xmlns:a16="http://schemas.microsoft.com/office/drawing/2014/main" id="{3CF3AD05-BF01-4598-A1CE-2DCEA54FC16C}"/>
                  </a:ext>
                </a:extLst>
              </p:cNvPr>
              <p:cNvSpPr/>
              <p:nvPr/>
            </p:nvSpPr>
            <p:spPr>
              <a:xfrm>
                <a:off x="18828514" y="35250853"/>
                <a:ext cx="11707345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Android Developers. (2019, April 26). Platform Architecture. Retrieved from https://developer.android.com/guide/platform</a:t>
                </a:r>
                <a:endParaRPr kumimoji="0" lang="th-TH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074163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กลุ่ม 3">
            <a:extLst>
              <a:ext uri="{FF2B5EF4-FFF2-40B4-BE49-F238E27FC236}">
                <a16:creationId xmlns:a16="http://schemas.microsoft.com/office/drawing/2014/main" id="{B0B1E776-4DD6-4FFF-9957-8962A8A57F04}"/>
              </a:ext>
            </a:extLst>
          </p:cNvPr>
          <p:cNvGrpSpPr/>
          <p:nvPr/>
        </p:nvGrpSpPr>
        <p:grpSpPr>
          <a:xfrm>
            <a:off x="0" y="-32400000"/>
            <a:ext cx="32400000" cy="43200639"/>
            <a:chOff x="152400" y="152399"/>
            <a:chExt cx="32400000" cy="43200639"/>
          </a:xfrm>
        </p:grpSpPr>
        <p:sp>
          <p:nvSpPr>
            <p:cNvPr id="5" name="สี่เหลี่ยมผืนผ้า 4">
              <a:extLst>
                <a:ext uri="{FF2B5EF4-FFF2-40B4-BE49-F238E27FC236}">
                  <a16:creationId xmlns:a16="http://schemas.microsoft.com/office/drawing/2014/main" id="{B567878F-B979-4B83-B63F-E2B060851EB9}"/>
                </a:ext>
              </a:extLst>
            </p:cNvPr>
            <p:cNvSpPr/>
            <p:nvPr/>
          </p:nvSpPr>
          <p:spPr>
            <a:xfrm>
              <a:off x="152400" y="152399"/>
              <a:ext cx="32400000" cy="4320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" name="สี่เหลี่ยมผืนผ้า 5">
              <a:extLst>
                <a:ext uri="{FF2B5EF4-FFF2-40B4-BE49-F238E27FC236}">
                  <a16:creationId xmlns:a16="http://schemas.microsoft.com/office/drawing/2014/main" id="{8E385183-9E65-46F9-8098-86A1F91A33BA}"/>
                </a:ext>
              </a:extLst>
            </p:cNvPr>
            <p:cNvSpPr/>
            <p:nvPr/>
          </p:nvSpPr>
          <p:spPr>
            <a:xfrm>
              <a:off x="152400" y="152399"/>
              <a:ext cx="32399288" cy="7200000"/>
            </a:xfrm>
            <a:prstGeom prst="rect">
              <a:avLst/>
            </a:prstGeom>
            <a:solidFill>
              <a:srgbClr val="F2A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7" name="สี่เหลี่ยมผืนผ้า 6">
              <a:extLst>
                <a:ext uri="{FF2B5EF4-FFF2-40B4-BE49-F238E27FC236}">
                  <a16:creationId xmlns:a16="http://schemas.microsoft.com/office/drawing/2014/main" id="{055A1457-1B4E-4865-B446-C9CDEF74AD96}"/>
                </a:ext>
              </a:extLst>
            </p:cNvPr>
            <p:cNvSpPr/>
            <p:nvPr/>
          </p:nvSpPr>
          <p:spPr>
            <a:xfrm>
              <a:off x="152400" y="39753038"/>
              <a:ext cx="32399288" cy="3600000"/>
            </a:xfrm>
            <a:prstGeom prst="rect">
              <a:avLst/>
            </a:prstGeom>
            <a:solidFill>
              <a:srgbClr val="F2A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8" name="สี่เหลี่ยมผืนผ้า 7">
              <a:extLst>
                <a:ext uri="{FF2B5EF4-FFF2-40B4-BE49-F238E27FC236}">
                  <a16:creationId xmlns:a16="http://schemas.microsoft.com/office/drawing/2014/main" id="{571FBC6B-4E02-462B-863B-A2EEDEFC171E}"/>
                </a:ext>
              </a:extLst>
            </p:cNvPr>
            <p:cNvSpPr/>
            <p:nvPr/>
          </p:nvSpPr>
          <p:spPr>
            <a:xfrm>
              <a:off x="1952396" y="8144399"/>
              <a:ext cx="28799289" cy="43165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727075" algn="thaiDist" defTabSz="4572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โครงงานนี้มีวัตถุประสงค์เพื่อพัฒนาแอปพลิเคชัน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“Teacher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Finder”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สำหรับการแสดงผลข้อมูลตารางเรียนและข้อมูลสถานที่สอน สำหรับนักเรียนห้อง ม.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602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โรงเรียนสวนกุหลาบวิทยาลัย ที่มีความสามารถในการเพิ่ม แก้ไข ดัดแปลงข้อมูลต่าง ๆ และการส่งต่อข้อมูลระหว่างอุปกรณ์ ทำการศึกษาโดยทำการพัฒนาแอปพลิเคชันตามลักษณะ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Waterfall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Model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ได้แอปพลิเคชันที่ทำงานได้บรรลุวัตถุประสงค์ และได้ทำการสอบถามความพึงพอใจ โดยแบ่งข้อคำถามเป็นความพึงพอใจในหลักการทำงานในแอปพลิเคชันจำนวน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10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ข้อ และความพึงพอใจในการออกแบบแอปพลิเคชันจำนวน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10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ข้อ กลุ่มตัวอย่างคือนักเรียนห้อง ม.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602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โรงเรียนสวนกุหลาบวิทยาลัยจำนวน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29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คน ได้ผลความพึงพอใจในหลักการทำงานในแอปพลิเคชันโดยเฉลี่ย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79%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และความพึงพอใจในการออกแบบแอปพลิเคชันโดยเฉลี่ย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82%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Calibri" panose="020F0502020204030204" pitchFamily="34" charset="0"/>
                <a:cs typeface="Kanit Light" panose="00000400000000000000" pitchFamily="2" charset="-34"/>
              </a:endParaRPr>
            </a:p>
          </p:txBody>
        </p:sp>
        <p:sp>
          <p:nvSpPr>
            <p:cNvPr id="9" name="สี่เหลี่ยมผืนผ้า 8">
              <a:extLst>
                <a:ext uri="{FF2B5EF4-FFF2-40B4-BE49-F238E27FC236}">
                  <a16:creationId xmlns:a16="http://schemas.microsoft.com/office/drawing/2014/main" id="{769E6A4D-B3F1-4FE1-8A9A-71143CABBD48}"/>
                </a:ext>
              </a:extLst>
            </p:cNvPr>
            <p:cNvSpPr/>
            <p:nvPr/>
          </p:nvSpPr>
          <p:spPr>
            <a:xfrm>
              <a:off x="152400" y="3210765"/>
              <a:ext cx="32399288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แอปพลิเคชันแสดงตารางเรียนและสถานที่สอนของอาจารย์</a:t>
              </a:r>
              <a:endParaRPr kumimoji="0" lang="th-TH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" panose="00000500000000000000" pitchFamily="2" charset="-34"/>
                <a:ea typeface="+mn-ea"/>
                <a:cs typeface="Kanit" panose="00000500000000000000" pitchFamily="2" charset="-34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สำหรับนักเรียน ม.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602 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โรงเรียนสวนกุหลาบวิทยาลัย</a:t>
              </a:r>
              <a:br>
                <a:rPr kumimoji="0" lang="th-TH" sz="6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</a:br>
              <a:r>
                <a: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นายพง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ษ์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เทวิน นาคพงศ์พิมาน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นาย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วศ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กร นพวรรณพร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ครูที่ปรึกษา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ครูป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ิย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มาศ ศรีสมพันธ์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อัญ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ชานา นิ่มอนุ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สส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รณ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์ส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กุล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ครูเสาวลักษณ์ กังวานสกุลทอง</a:t>
              </a:r>
            </a:p>
          </p:txBody>
        </p:sp>
        <p:pic>
          <p:nvPicPr>
            <p:cNvPr id="10" name="รูปภาพ 9">
              <a:extLst>
                <a:ext uri="{FF2B5EF4-FFF2-40B4-BE49-F238E27FC236}">
                  <a16:creationId xmlns:a16="http://schemas.microsoft.com/office/drawing/2014/main" id="{44309181-3EAD-42E7-87C5-39FE750AD6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470" r="-6470"/>
            <a:stretch/>
          </p:blipFill>
          <p:spPr>
            <a:xfrm>
              <a:off x="15491242" y="511582"/>
              <a:ext cx="2340000" cy="2340000"/>
            </a:xfrm>
            <a:prstGeom prst="rect">
              <a:avLst/>
            </a:prstGeom>
          </p:spPr>
        </p:pic>
        <p:sp>
          <p:nvSpPr>
            <p:cNvPr id="11" name="สี่เหลี่ยมผืนผ้า 10">
              <a:extLst>
                <a:ext uri="{FF2B5EF4-FFF2-40B4-BE49-F238E27FC236}">
                  <a16:creationId xmlns:a16="http://schemas.microsoft.com/office/drawing/2014/main" id="{8584E534-B451-40B0-A999-897730A0F0A7}"/>
                </a:ext>
              </a:extLst>
            </p:cNvPr>
            <p:cNvSpPr/>
            <p:nvPr/>
          </p:nvSpPr>
          <p:spPr>
            <a:xfrm>
              <a:off x="2970022" y="40675875"/>
              <a:ext cx="26764058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โครงการการศึกษาสำหรับผู้มีความสามารถพิเศษ 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(Gifted and Talented Education Program)</a:t>
              </a:r>
              <a:b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</a:b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สัปดาห์วิทยาศาสตร์ 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20-21 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สิงหาคม พ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.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ศ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.2562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Medium" panose="00000600000000000000" pitchFamily="2" charset="-34"/>
                <a:ea typeface="+mn-ea"/>
                <a:cs typeface="Kanit Medium" panose="00000600000000000000" pitchFamily="2" charset="-34"/>
              </a:endParaRPr>
            </a:p>
          </p:txBody>
        </p:sp>
        <p:sp>
          <p:nvSpPr>
            <p:cNvPr id="12" name="ชื่อเรื่อง 1">
              <a:extLst>
                <a:ext uri="{FF2B5EF4-FFF2-40B4-BE49-F238E27FC236}">
                  <a16:creationId xmlns:a16="http://schemas.microsoft.com/office/drawing/2014/main" id="{975CA5D0-2763-4685-AB27-0EDBD204999E}"/>
                </a:ext>
              </a:extLst>
            </p:cNvPr>
            <p:cNvSpPr txBox="1">
              <a:spLocks/>
            </p:cNvSpPr>
            <p:nvPr/>
          </p:nvSpPr>
          <p:spPr>
            <a:xfrm>
              <a:off x="1952396" y="22953258"/>
              <a:ext cx="14039645" cy="4429581"/>
            </a:xfrm>
            <a:prstGeom prst="roundRect">
              <a:avLst>
                <a:gd name="adj" fmla="val 454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วัตถุประสงค์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	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เพื่อพัฒนาแอปพลิเคชัน “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Teacher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Finder”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ในการแสดงผลข้อมูลตารางเรียน และข้อมูลสถานที่สอน สำหรับนักเรียนห้อง ม.602 โรงเรียนสวนกุหลาบวิทยาลัย ที่มีความสามารถในการเพิ่ม แก้ไข ดัดแปลงข้อมูล ต่าง ๆ และการส่งต่อข้อมูลระหว่างอุปกรณ์ได้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sp>
          <p:nvSpPr>
            <p:cNvPr id="13" name="ชื่อเรื่อง 1">
              <a:extLst>
                <a:ext uri="{FF2B5EF4-FFF2-40B4-BE49-F238E27FC236}">
                  <a16:creationId xmlns:a16="http://schemas.microsoft.com/office/drawing/2014/main" id="{B3A1B88A-7615-4AE6-9EDF-6FEDD0909C19}"/>
                </a:ext>
              </a:extLst>
            </p:cNvPr>
            <p:cNvSpPr txBox="1">
              <a:spLocks/>
            </p:cNvSpPr>
            <p:nvPr/>
          </p:nvSpPr>
          <p:spPr>
            <a:xfrm>
              <a:off x="1952396" y="28431616"/>
              <a:ext cx="6218589" cy="1329740"/>
            </a:xfrm>
            <a:prstGeom prst="roundRect">
              <a:avLst>
                <a:gd name="adj" fmla="val 16347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ctr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3239902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ขั้นตอนการดำเนินงาน</a:t>
              </a:r>
            </a:p>
          </p:txBody>
        </p:sp>
        <p:sp>
          <p:nvSpPr>
            <p:cNvPr id="14" name="ชื่อเรื่อง 1">
              <a:extLst>
                <a:ext uri="{FF2B5EF4-FFF2-40B4-BE49-F238E27FC236}">
                  <a16:creationId xmlns:a16="http://schemas.microsoft.com/office/drawing/2014/main" id="{CB7BD305-E41E-4535-BE6B-A0453DA5839D}"/>
                </a:ext>
              </a:extLst>
            </p:cNvPr>
            <p:cNvSpPr txBox="1">
              <a:spLocks/>
            </p:cNvSpPr>
            <p:nvPr/>
          </p:nvSpPr>
          <p:spPr>
            <a:xfrm>
              <a:off x="20546291" y="12672415"/>
              <a:ext cx="6371150" cy="1734009"/>
            </a:xfrm>
            <a:prstGeom prst="roundRect">
              <a:avLst>
                <a:gd name="adj" fmla="val 12204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ctr">
              <a:noAutofit/>
            </a:bodyPr>
            <a:lstStyle>
              <a:lvl1pPr lvl="0" algn="ctr" fontAlgn="base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  <a:tabLst>
                  <a:tab pos="1436688" algn="l"/>
                </a:tabLst>
                <a:defRPr sz="5400"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defRPr>
              </a:lvl1pPr>
            </a:lstStyle>
            <a:p>
              <a:pPr marL="0" marR="0" lvl="0" indent="0" algn="ctr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ผลการดำเนินงาน</a:t>
              </a:r>
            </a:p>
          </p:txBody>
        </p:sp>
        <p:sp>
          <p:nvSpPr>
            <p:cNvPr id="15" name="ชื่อเรื่อง 1">
              <a:extLst>
                <a:ext uri="{FF2B5EF4-FFF2-40B4-BE49-F238E27FC236}">
                  <a16:creationId xmlns:a16="http://schemas.microsoft.com/office/drawing/2014/main" id="{EE5E3B41-F98B-427C-A934-2261F3B9B703}"/>
                </a:ext>
              </a:extLst>
            </p:cNvPr>
            <p:cNvSpPr txBox="1">
              <a:spLocks/>
            </p:cNvSpPr>
            <p:nvPr/>
          </p:nvSpPr>
          <p:spPr>
            <a:xfrm>
              <a:off x="1952396" y="13072489"/>
              <a:ext cx="14039645" cy="8680230"/>
            </a:xfrm>
            <a:prstGeom prst="roundRect">
              <a:avLst>
                <a:gd name="adj" fmla="val 2022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บทนำ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	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ในโรงเรียนหรือสถานศึกษาที่มีขนาดใหญ่ เมื่อมีธุระสำคัญที่จะต้องตามหาอาจารย์เป็นการฉุกเฉิน มักจะมีความยุ่งยากเกิดขึ้น เนื่องจากในขณะที่ตามหา อาจารย์อาจจะกำลังสอนนักเรียนห้องอื่นอยู่ ข้อมูลเหล่านี้ไม่สามารถหาได้จากตารางเรียนปกติ คณะผู้วิจัยจึงได้คิดวิธีแก้ปัญหานี้โดยการพัฒนาแอปพลิเคชัน “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Teacher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Finder“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บนระบบปฏิบัติการ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Android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โดยมีลักษณะคล้ายตารางเรียนที่มีข้อมูลระบุสถานที่ที่อาจารย์สอนอยู่ในเวลาต่าง ๆ โดยมีการพัฒนาปรับปรุงจากปัญหาของแอปพลิเคชันตารางเรียนประเภทอื่น ๆ เช่น ข้อมูลสามารถเขียนขึ้นได้เอง มีคุณสมบัติในการรับข้อมูลจากโทรศัพท์เครื่องอื่นแทนการเขียนหรือจะส่งข้อมูลให้โทรศัพท์เครื่องอื่นก็ได้ นอกจากนี้แอปพลิเคชันยังมีความสวยงาม ใช้งานง่าย รวดเร็ว และเข้าใจได้ง่ายอีกด้วย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grpSp>
          <p:nvGrpSpPr>
            <p:cNvPr id="16" name="กลุ่ม 15">
              <a:extLst>
                <a:ext uri="{FF2B5EF4-FFF2-40B4-BE49-F238E27FC236}">
                  <a16:creationId xmlns:a16="http://schemas.microsoft.com/office/drawing/2014/main" id="{5C10133A-3218-4080-AB63-731C861784ED}"/>
                </a:ext>
              </a:extLst>
            </p:cNvPr>
            <p:cNvGrpSpPr/>
            <p:nvPr/>
          </p:nvGrpSpPr>
          <p:grpSpPr>
            <a:xfrm>
              <a:off x="17589067" y="14917170"/>
              <a:ext cx="12975344" cy="4406941"/>
              <a:chOff x="12985758" y="14963596"/>
              <a:chExt cx="9681555" cy="3288240"/>
            </a:xfrm>
          </p:grpSpPr>
          <p:pic>
            <p:nvPicPr>
              <p:cNvPr id="49" name="รูปภาพ 48">
                <a:extLst>
                  <a:ext uri="{FF2B5EF4-FFF2-40B4-BE49-F238E27FC236}">
                    <a16:creationId xmlns:a16="http://schemas.microsoft.com/office/drawing/2014/main" id="{D564AF49-2702-46D4-82FE-C31EAE744107}"/>
                  </a:ext>
                </a:extLst>
              </p:cNvPr>
              <p:cNvPicPr/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 bwMode="auto">
              <a:xfrm>
                <a:off x="12985758" y="14963596"/>
                <a:ext cx="1849634" cy="3288240"/>
              </a:xfrm>
              <a:prstGeom prst="rect">
                <a:avLst/>
              </a:prstGeom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50" name="รูปภาพ 49">
                <a:extLst>
                  <a:ext uri="{FF2B5EF4-FFF2-40B4-BE49-F238E27FC236}">
                    <a16:creationId xmlns:a16="http://schemas.microsoft.com/office/drawing/2014/main" id="{6886C47A-DE3A-4024-B752-CF04C98E88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>
              <a:xfrm>
                <a:off x="14944334" y="14963597"/>
                <a:ext cx="1849634" cy="3288239"/>
              </a:xfrm>
              <a:prstGeom prst="rect">
                <a:avLst/>
              </a:prstGeom>
            </p:spPr>
          </p:pic>
          <p:pic>
            <p:nvPicPr>
              <p:cNvPr id="51" name="รูปภาพ 50">
                <a:extLst>
                  <a:ext uri="{FF2B5EF4-FFF2-40B4-BE49-F238E27FC236}">
                    <a16:creationId xmlns:a16="http://schemas.microsoft.com/office/drawing/2014/main" id="{A881B35F-8186-4B80-B5BD-FD58C64C93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6902910" y="14965718"/>
                <a:ext cx="1847250" cy="3283996"/>
              </a:xfrm>
              <a:prstGeom prst="rect">
                <a:avLst/>
              </a:prstGeom>
            </p:spPr>
          </p:pic>
          <p:pic>
            <p:nvPicPr>
              <p:cNvPr id="52" name="Picture 2" descr="https://scontent.fbkk22-3.fna.fbcdn.net/v/t1.15752-9/61547341_307331240205541_8060875190424305664_n.jpg?_nc_cat=110&amp;_nc_oc=AQlyXn2EtVNt8jLVdM1FqGIDRYTPAEsUv7wS8ghCmQgT81P9y9mCX0pQPSVQ5cP4GEU&amp;_nc_ht=scontent.fbkk22-3.fna&amp;oh=89c7b11e7ecfd5b5ed34a7527d0a9cf1&amp;oe=5D5496D7">
                <a:extLst>
                  <a:ext uri="{FF2B5EF4-FFF2-40B4-BE49-F238E27FC236}">
                    <a16:creationId xmlns:a16="http://schemas.microsoft.com/office/drawing/2014/main" id="{66619F07-55E5-4747-9C22-0ACE29C43C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17679" y="14963597"/>
                <a:ext cx="1849634" cy="3288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https://scontent.fbkk22-3.fna.fbcdn.net/v/t1.15752-9/61749038_862617164093868_2022421931281612800_n.jpg?_nc_cat=111&amp;_nc_oc=AQnY6frm7WgkkWX5_Z4ej36_PLuz1HXEuVe4rMhBPZqZjNFCb7M6DlSNA0eF-7Zngk0&amp;_nc_ht=scontent.fbkk22-3.fna&amp;oh=27c992e55280777bc6ae3041154889c9&amp;oe=5D952966">
                <a:extLst>
                  <a:ext uri="{FF2B5EF4-FFF2-40B4-BE49-F238E27FC236}">
                    <a16:creationId xmlns:a16="http://schemas.microsoft.com/office/drawing/2014/main" id="{129D10F3-A603-420C-8732-E44A9B4601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59102" y="14963597"/>
                <a:ext cx="1849634" cy="3288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สี่เหลี่ยมผืนผ้า 16">
              <a:extLst>
                <a:ext uri="{FF2B5EF4-FFF2-40B4-BE49-F238E27FC236}">
                  <a16:creationId xmlns:a16="http://schemas.microsoft.com/office/drawing/2014/main" id="{8C7120E4-05EC-4B6B-96D9-4D726C9A3816}"/>
                </a:ext>
              </a:extLst>
            </p:cNvPr>
            <p:cNvSpPr/>
            <p:nvPr/>
          </p:nvSpPr>
          <p:spPr>
            <a:xfrm>
              <a:off x="20684159" y="19377724"/>
              <a:ext cx="998702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หน้าแสดงผล และหน้าแก้ไขข้อมูลภายในแอปพลิเคชัน</a:t>
              </a:r>
            </a:p>
          </p:txBody>
        </p:sp>
        <p:grpSp>
          <p:nvGrpSpPr>
            <p:cNvPr id="18" name="กลุ่ม 17">
              <a:extLst>
                <a:ext uri="{FF2B5EF4-FFF2-40B4-BE49-F238E27FC236}">
                  <a16:creationId xmlns:a16="http://schemas.microsoft.com/office/drawing/2014/main" id="{D490E0B3-0622-4C88-9740-8A3DE21952C1}"/>
                </a:ext>
              </a:extLst>
            </p:cNvPr>
            <p:cNvGrpSpPr/>
            <p:nvPr/>
          </p:nvGrpSpPr>
          <p:grpSpPr>
            <a:xfrm>
              <a:off x="20980767" y="21520860"/>
              <a:ext cx="9699501" cy="4966161"/>
              <a:chOff x="14943659" y="19484156"/>
              <a:chExt cx="7731864" cy="3958727"/>
            </a:xfrm>
          </p:grpSpPr>
          <p:pic>
            <p:nvPicPr>
              <p:cNvPr id="44" name="รูปภาพ 43">
                <a:extLst>
                  <a:ext uri="{FF2B5EF4-FFF2-40B4-BE49-F238E27FC236}">
                    <a16:creationId xmlns:a16="http://schemas.microsoft.com/office/drawing/2014/main" id="{6FF133EB-267F-4349-855F-48C264C33340}"/>
                  </a:ext>
                </a:extLst>
              </p:cNvPr>
              <p:cNvPicPr/>
              <p:nvPr/>
            </p:nvPicPr>
            <p:blipFill rotWithShape="1">
              <a:blip r:embed="rId8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4951869" y="19675089"/>
                <a:ext cx="2495550" cy="1628140"/>
              </a:xfrm>
              <a:prstGeom prst="rect">
                <a:avLst/>
              </a:prstGeom>
              <a:ln>
                <a:noFill/>
              </a:ln>
              <a:effectLst/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45" name="รูปภาพ 44">
                <a:extLst>
                  <a:ext uri="{FF2B5EF4-FFF2-40B4-BE49-F238E27FC236}">
                    <a16:creationId xmlns:a16="http://schemas.microsoft.com/office/drawing/2014/main" id="{F59BBFB8-3E10-431C-9B1B-3087AB843D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0179973" y="19484156"/>
                <a:ext cx="2495550" cy="1819073"/>
              </a:xfrm>
              <a:prstGeom prst="rect">
                <a:avLst/>
              </a:prstGeom>
              <a:effectLst/>
            </p:spPr>
          </p:pic>
          <p:pic>
            <p:nvPicPr>
              <p:cNvPr id="46" name="Picture 2" descr="https://scontent.fbkk22-2.fna.fbcdn.net/v/t1.15752-9/61572515_2066141683483286_4713353825673543680_n.jpg?_nc_cat=109&amp;_nc_oc=AQnaJpcXGb1pPx_BF4xraQt_ZqtS49jueGjpxA7jRIZOharNpVCHprcjJcNDjLs4V9s&amp;_nc_ht=scontent.fbkk22-2.fna&amp;oh=1f0f394f6e34c7fde52cb22f7da16c15&amp;oe=5D51A3DA">
                <a:extLst>
                  <a:ext uri="{FF2B5EF4-FFF2-40B4-BE49-F238E27FC236}">
                    <a16:creationId xmlns:a16="http://schemas.microsoft.com/office/drawing/2014/main" id="{8884C9E8-73E8-4AC6-B93C-874E7A04D3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4943659" y="21431475"/>
                <a:ext cx="2498834" cy="20114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รูปภาพ 46">
                <a:extLst>
                  <a:ext uri="{FF2B5EF4-FFF2-40B4-BE49-F238E27FC236}">
                    <a16:creationId xmlns:a16="http://schemas.microsoft.com/office/drawing/2014/main" id="{91A97799-334A-4C90-92A6-8F9287D9C3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7563458" y="20348684"/>
                <a:ext cx="2495550" cy="3094199"/>
              </a:xfrm>
              <a:prstGeom prst="rect">
                <a:avLst/>
              </a:prstGeom>
            </p:spPr>
          </p:pic>
          <p:pic>
            <p:nvPicPr>
              <p:cNvPr id="48" name="รูปภาพ 47">
                <a:extLst>
                  <a:ext uri="{FF2B5EF4-FFF2-40B4-BE49-F238E27FC236}">
                    <a16:creationId xmlns:a16="http://schemas.microsoft.com/office/drawing/2014/main" id="{07A90EC1-F9D2-40F5-81C0-DA9E14E9F2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0179973" y="21419824"/>
                <a:ext cx="2495550" cy="2023059"/>
              </a:xfrm>
              <a:prstGeom prst="rect">
                <a:avLst/>
              </a:prstGeom>
            </p:spPr>
          </p:pic>
        </p:grp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FBBA621B-A4BF-4083-B05E-B33A56633F12}"/>
                </a:ext>
              </a:extLst>
            </p:cNvPr>
            <p:cNvSpPr/>
            <p:nvPr/>
          </p:nvSpPr>
          <p:spPr>
            <a:xfrm>
              <a:off x="17561242" y="25323894"/>
              <a:ext cx="3363421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ส่วนประกอบ</a:t>
              </a:r>
              <a:b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</a:b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ของแอปพลิเคชัน</a:t>
              </a:r>
            </a:p>
          </p:txBody>
        </p:sp>
        <p:pic>
          <p:nvPicPr>
            <p:cNvPr id="20" name="รูปภาพ 19">
              <a:extLst>
                <a:ext uri="{FF2B5EF4-FFF2-40B4-BE49-F238E27FC236}">
                  <a16:creationId xmlns:a16="http://schemas.microsoft.com/office/drawing/2014/main" id="{ACA0E685-EE0F-4894-877E-526FFD7C6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485747" y="19834896"/>
              <a:ext cx="1828800" cy="1828800"/>
            </a:xfrm>
            <a:prstGeom prst="rect">
              <a:avLst/>
            </a:prstGeom>
          </p:spPr>
        </p:pic>
        <p:sp>
          <p:nvSpPr>
            <p:cNvPr id="21" name="สี่เหลี่ยมผืนผ้า 20">
              <a:extLst>
                <a:ext uri="{FF2B5EF4-FFF2-40B4-BE49-F238E27FC236}">
                  <a16:creationId xmlns:a16="http://schemas.microsoft.com/office/drawing/2014/main" id="{AE7A16CF-D926-4272-A2C4-895EF727E979}"/>
                </a:ext>
              </a:extLst>
            </p:cNvPr>
            <p:cNvSpPr/>
            <p:nvPr/>
          </p:nvSpPr>
          <p:spPr>
            <a:xfrm>
              <a:off x="19314547" y="20569872"/>
              <a:ext cx="34195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โลโก้แอปพลิเคชัน</a:t>
              </a:r>
            </a:p>
          </p:txBody>
        </p:sp>
        <p:grpSp>
          <p:nvGrpSpPr>
            <p:cNvPr id="22" name="กลุ่ม 21">
              <a:extLst>
                <a:ext uri="{FF2B5EF4-FFF2-40B4-BE49-F238E27FC236}">
                  <a16:creationId xmlns:a16="http://schemas.microsoft.com/office/drawing/2014/main" id="{3382863F-BBD4-48A0-9D8B-C74B95C72D8C}"/>
                </a:ext>
              </a:extLst>
            </p:cNvPr>
            <p:cNvGrpSpPr/>
            <p:nvPr/>
          </p:nvGrpSpPr>
          <p:grpSpPr>
            <a:xfrm>
              <a:off x="18321467" y="27414537"/>
              <a:ext cx="10800000" cy="3836119"/>
              <a:chOff x="18179466" y="23394320"/>
              <a:chExt cx="10800000" cy="3836119"/>
            </a:xfrm>
          </p:grpSpPr>
          <p:sp>
            <p:nvSpPr>
              <p:cNvPr id="39" name="ชื่อเรื่อง 1">
                <a:extLst>
                  <a:ext uri="{FF2B5EF4-FFF2-40B4-BE49-F238E27FC236}">
                    <a16:creationId xmlns:a16="http://schemas.microsoft.com/office/drawing/2014/main" id="{127396E5-CAAE-48DC-95F9-CDD9B34205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79466" y="23394320"/>
                <a:ext cx="10800000" cy="3836119"/>
              </a:xfrm>
              <a:prstGeom prst="roundRect">
                <a:avLst>
                  <a:gd name="adj" fmla="val 702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274320" tIns="274320" rIns="274320" bIns="274320" rtlCol="0" anchor="t">
                <a:noAutofit/>
              </a:bodyPr>
              <a:lstStyle>
                <a:lvl1pPr algn="ctr" defTabSz="323990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259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j-ea"/>
                    <a:cs typeface="Kanit Light" panose="00000400000000000000" pitchFamily="2" charset="-34"/>
                  </a:rPr>
                  <a:t>ความพึงพอใจ</a:t>
                </a:r>
              </a:p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</p:txBody>
          </p:sp>
          <p:sp>
            <p:nvSpPr>
              <p:cNvPr id="40" name="วงรี 39">
                <a:extLst>
                  <a:ext uri="{FF2B5EF4-FFF2-40B4-BE49-F238E27FC236}">
                    <a16:creationId xmlns:a16="http://schemas.microsoft.com/office/drawing/2014/main" id="{E6045E5D-A83B-4CA5-B9C2-38ED75E9AC35}"/>
                  </a:ext>
                </a:extLst>
              </p:cNvPr>
              <p:cNvSpPr/>
              <p:nvPr/>
            </p:nvSpPr>
            <p:spPr>
              <a:xfrm>
                <a:off x="18700409" y="24767863"/>
                <a:ext cx="1625600" cy="1625600"/>
              </a:xfrm>
              <a:prstGeom prst="ellipse">
                <a:avLst/>
              </a:prstGeom>
              <a:solidFill>
                <a:srgbClr val="F3A7C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79%</a:t>
                </a:r>
                <a:endPara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41" name="สี่เหลี่ยมผืนผ้า 40">
                <a:extLst>
                  <a:ext uri="{FF2B5EF4-FFF2-40B4-BE49-F238E27FC236}">
                    <a16:creationId xmlns:a16="http://schemas.microsoft.com/office/drawing/2014/main" id="{060DD5FB-0822-4AD1-A52D-4425497D4089}"/>
                  </a:ext>
                </a:extLst>
              </p:cNvPr>
              <p:cNvSpPr/>
              <p:nvPr/>
            </p:nvSpPr>
            <p:spPr>
              <a:xfrm>
                <a:off x="20542158" y="24980499"/>
                <a:ext cx="293381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หลักการภายใน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แอปพลิเคชัน</a:t>
                </a:r>
              </a:p>
            </p:txBody>
          </p:sp>
          <p:sp>
            <p:nvSpPr>
              <p:cNvPr id="42" name="วงรี 41">
                <a:extLst>
                  <a:ext uri="{FF2B5EF4-FFF2-40B4-BE49-F238E27FC236}">
                    <a16:creationId xmlns:a16="http://schemas.microsoft.com/office/drawing/2014/main" id="{65F5AFFD-0DB3-4CF5-90F7-A6013A438B53}"/>
                  </a:ext>
                </a:extLst>
              </p:cNvPr>
              <p:cNvSpPr/>
              <p:nvPr/>
            </p:nvSpPr>
            <p:spPr>
              <a:xfrm>
                <a:off x="24098918" y="24767863"/>
                <a:ext cx="1625600" cy="1625600"/>
              </a:xfrm>
              <a:prstGeom prst="ellipse">
                <a:avLst/>
              </a:prstGeom>
              <a:solidFill>
                <a:srgbClr val="F3A7C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82%</a:t>
                </a:r>
                <a:endPara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43" name="สี่เหลี่ยมผืนผ้า 42">
                <a:extLst>
                  <a:ext uri="{FF2B5EF4-FFF2-40B4-BE49-F238E27FC236}">
                    <a16:creationId xmlns:a16="http://schemas.microsoft.com/office/drawing/2014/main" id="{8CC618AF-B711-4AF9-99EB-5A7E82989907}"/>
                  </a:ext>
                </a:extLst>
              </p:cNvPr>
              <p:cNvSpPr/>
              <p:nvPr/>
            </p:nvSpPr>
            <p:spPr>
              <a:xfrm>
                <a:off x="25937748" y="24980499"/>
                <a:ext cx="256993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การออกแบบ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แอปพลิเคชัน</a:t>
                </a:r>
              </a:p>
            </p:txBody>
          </p:sp>
        </p:grpSp>
        <p:grpSp>
          <p:nvGrpSpPr>
            <p:cNvPr id="23" name="กลุ่ม 22">
              <a:extLst>
                <a:ext uri="{FF2B5EF4-FFF2-40B4-BE49-F238E27FC236}">
                  <a16:creationId xmlns:a16="http://schemas.microsoft.com/office/drawing/2014/main" id="{D387BF00-F0D6-4C22-B531-24DC979E3F6B}"/>
                </a:ext>
              </a:extLst>
            </p:cNvPr>
            <p:cNvGrpSpPr/>
            <p:nvPr/>
          </p:nvGrpSpPr>
          <p:grpSpPr>
            <a:xfrm>
              <a:off x="1952396" y="30143655"/>
              <a:ext cx="14039645" cy="7323299"/>
              <a:chOff x="195898" y="1976819"/>
              <a:chExt cx="8752202" cy="3685137"/>
            </a:xfrm>
          </p:grpSpPr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4E6598AE-451B-4EF7-B95B-07B56AE23CCA}"/>
                  </a:ext>
                </a:extLst>
              </p:cNvPr>
              <p:cNvSpPr/>
              <p:nvPr/>
            </p:nvSpPr>
            <p:spPr>
              <a:xfrm>
                <a:off x="195898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กำหนด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ความต้องการ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ตั้งเป้าหมายให้กับการพัฒนาแอปพลิเคชัน</a:t>
                </a:r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936BB4ED-3063-42A1-8929-926DBC920145}"/>
                  </a:ext>
                </a:extLst>
              </p:cNvPr>
              <p:cNvSpPr/>
              <p:nvPr/>
            </p:nvSpPr>
            <p:spPr>
              <a:xfrm>
                <a:off x="2701792" y="2382184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0" y="114239"/>
                    </a:moveTo>
                    <a:lnTo>
                      <a:pt x="244140" y="114239"/>
                    </a:lnTo>
                    <a:lnTo>
                      <a:pt x="244140" y="0"/>
                    </a:lnTo>
                    <a:lnTo>
                      <a:pt x="488280" y="285598"/>
                    </a:lnTo>
                    <a:lnTo>
                      <a:pt x="244140" y="571196"/>
                    </a:lnTo>
                    <a:lnTo>
                      <a:pt x="244140" y="456957"/>
                    </a:lnTo>
                    <a:lnTo>
                      <a:pt x="0" y="456957"/>
                    </a:lnTo>
                    <a:lnTo>
                      <a:pt x="0" y="114239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14239" rIns="146484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4A42B572-715B-409E-BE19-4F3B40496979}"/>
                  </a:ext>
                </a:extLst>
              </p:cNvPr>
              <p:cNvSpPr/>
              <p:nvPr/>
            </p:nvSpPr>
            <p:spPr>
              <a:xfrm>
                <a:off x="3420394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ออกแบบระบบ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แบ่งเป็น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ระบบบันทึกข้อมูล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ระบบประมวลผลข้อมูล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และระบบการแสดงผล</a:t>
                </a:r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4E05B87-744A-4807-B143-D330E0D02FE8}"/>
                  </a:ext>
                </a:extLst>
              </p:cNvPr>
              <p:cNvSpPr/>
              <p:nvPr/>
            </p:nvSpPr>
            <p:spPr>
              <a:xfrm>
                <a:off x="5926288" y="2382184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0" y="114239"/>
                    </a:moveTo>
                    <a:lnTo>
                      <a:pt x="244140" y="114239"/>
                    </a:lnTo>
                    <a:lnTo>
                      <a:pt x="244140" y="0"/>
                    </a:lnTo>
                    <a:lnTo>
                      <a:pt x="488280" y="285598"/>
                    </a:lnTo>
                    <a:lnTo>
                      <a:pt x="244140" y="571196"/>
                    </a:lnTo>
                    <a:lnTo>
                      <a:pt x="244140" y="456957"/>
                    </a:lnTo>
                    <a:lnTo>
                      <a:pt x="0" y="456957"/>
                    </a:lnTo>
                    <a:lnTo>
                      <a:pt x="0" y="114239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14239" rIns="146484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126A6965-1A42-4A7F-89E0-2EAD4DF9D6C5}"/>
                  </a:ext>
                </a:extLst>
              </p:cNvPr>
              <p:cNvSpPr/>
              <p:nvPr/>
            </p:nvSpPr>
            <p:spPr>
              <a:xfrm>
                <a:off x="6644889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</a:t>
                </a: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ดำเนินงาน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ทดสอบกับ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สมาร์ทโฟน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Android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จำนวน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4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เครื่อง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(25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เม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ย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 - 9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B631D6A7-EF7A-4485-BCAF-23B26AF4AED4}"/>
                  </a:ext>
                </a:extLst>
              </p:cNvPr>
              <p:cNvSpPr/>
              <p:nvPr/>
            </p:nvSpPr>
            <p:spPr>
              <a:xfrm>
                <a:off x="7510897" y="3561428"/>
                <a:ext cx="571196" cy="488280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390624" y="1"/>
                    </a:moveTo>
                    <a:lnTo>
                      <a:pt x="390624" y="285598"/>
                    </a:lnTo>
                    <a:lnTo>
                      <a:pt x="488280" y="285598"/>
                    </a:lnTo>
                    <a:lnTo>
                      <a:pt x="244140" y="571195"/>
                    </a:lnTo>
                    <a:lnTo>
                      <a:pt x="0" y="285598"/>
                    </a:lnTo>
                    <a:lnTo>
                      <a:pt x="97656" y="285598"/>
                    </a:lnTo>
                    <a:lnTo>
                      <a:pt x="97656" y="1"/>
                    </a:lnTo>
                    <a:lnTo>
                      <a:pt x="390624" y="1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4239" tIns="0" rIns="114239" bIns="146484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C57F1608-0B18-4B13-90C3-5741DD063140}"/>
                  </a:ext>
                </a:extLst>
              </p:cNvPr>
              <p:cNvSpPr/>
              <p:nvPr/>
            </p:nvSpPr>
            <p:spPr>
              <a:xfrm>
                <a:off x="6644889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ทดสอบระบบ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ทดสอบกับ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สมาร์ทโฟน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Android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จำนวน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4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เครื่อง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(25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เม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ย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 - 9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35" name="รูปแบบอิสระ: รูปร่าง 34">
                <a:extLst>
                  <a:ext uri="{FF2B5EF4-FFF2-40B4-BE49-F238E27FC236}">
                    <a16:creationId xmlns:a16="http://schemas.microsoft.com/office/drawing/2014/main" id="{8C5AA2D7-386E-4FC6-9500-66C6186018A2}"/>
                  </a:ext>
                </a:extLst>
              </p:cNvPr>
              <p:cNvSpPr/>
              <p:nvPr/>
            </p:nvSpPr>
            <p:spPr>
              <a:xfrm>
                <a:off x="5953926" y="4685395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488280" y="456957"/>
                    </a:moveTo>
                    <a:lnTo>
                      <a:pt x="244140" y="456957"/>
                    </a:lnTo>
                    <a:lnTo>
                      <a:pt x="244140" y="571196"/>
                    </a:lnTo>
                    <a:lnTo>
                      <a:pt x="0" y="285598"/>
                    </a:lnTo>
                    <a:lnTo>
                      <a:pt x="244140" y="0"/>
                    </a:lnTo>
                    <a:lnTo>
                      <a:pt x="244140" y="114239"/>
                    </a:lnTo>
                    <a:lnTo>
                      <a:pt x="488280" y="114239"/>
                    </a:lnTo>
                    <a:lnTo>
                      <a:pt x="488280" y="456957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484" tIns="114239" rIns="0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47501B77-D7E4-42B7-92E3-445780420A78}"/>
                  </a:ext>
                </a:extLst>
              </p:cNvPr>
              <p:cNvSpPr/>
              <p:nvPr/>
            </p:nvSpPr>
            <p:spPr>
              <a:xfrm>
                <a:off x="3420394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การแจกจ่าย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อัปโห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ลดบนเว็บไซต์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github.com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(10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621EEB2E-EA70-410C-87A9-D46C14456926}"/>
                  </a:ext>
                </a:extLst>
              </p:cNvPr>
              <p:cNvSpPr/>
              <p:nvPr/>
            </p:nvSpPr>
            <p:spPr>
              <a:xfrm>
                <a:off x="2729431" y="4685394"/>
                <a:ext cx="488281" cy="571197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488280" y="456957"/>
                    </a:moveTo>
                    <a:lnTo>
                      <a:pt x="244140" y="456957"/>
                    </a:lnTo>
                    <a:lnTo>
                      <a:pt x="244140" y="571196"/>
                    </a:lnTo>
                    <a:lnTo>
                      <a:pt x="0" y="285598"/>
                    </a:lnTo>
                    <a:lnTo>
                      <a:pt x="244140" y="0"/>
                    </a:lnTo>
                    <a:lnTo>
                      <a:pt x="244140" y="114239"/>
                    </a:lnTo>
                    <a:lnTo>
                      <a:pt x="488280" y="114239"/>
                    </a:lnTo>
                    <a:lnTo>
                      <a:pt x="488280" y="456957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484" tIns="114240" rIns="1" bIns="114238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043DAA0-1359-45C9-A9EC-E7908973A7C1}"/>
                  </a:ext>
                </a:extLst>
              </p:cNvPr>
              <p:cNvSpPr/>
              <p:nvPr/>
            </p:nvSpPr>
            <p:spPr>
              <a:xfrm>
                <a:off x="195898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การดูแลรักษา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สอบถามความพึงพอใจ กับนักเรียน ม.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602 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สวนกุหลาบวิทยาลัย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(15-31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</p:grpSp>
        <p:sp>
          <p:nvSpPr>
            <p:cNvPr id="24" name="ชื่อเรื่อง 1">
              <a:extLst>
                <a:ext uri="{FF2B5EF4-FFF2-40B4-BE49-F238E27FC236}">
                  <a16:creationId xmlns:a16="http://schemas.microsoft.com/office/drawing/2014/main" id="{E12215E9-2763-41EA-AD03-D5C033B98674}"/>
                </a:ext>
              </a:extLst>
            </p:cNvPr>
            <p:cNvSpPr txBox="1">
              <a:spLocks/>
            </p:cNvSpPr>
            <p:nvPr/>
          </p:nvSpPr>
          <p:spPr>
            <a:xfrm>
              <a:off x="16712043" y="31824438"/>
              <a:ext cx="14039645" cy="3236240"/>
            </a:xfrm>
            <a:prstGeom prst="roundRect">
              <a:avLst>
                <a:gd name="adj" fmla="val 454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สรุปผล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1.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แอปพลิเคชันที่พัฒนาขึ้นมีความสามารถตามวัตถุประสงค์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2.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อัตราความพึงพอใจในทั้งสองส่วนของแบบสอบถามอยู่ในเกณฑ์ดี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grpSp>
          <p:nvGrpSpPr>
            <p:cNvPr id="25" name="กลุ่ม 24">
              <a:extLst>
                <a:ext uri="{FF2B5EF4-FFF2-40B4-BE49-F238E27FC236}">
                  <a16:creationId xmlns:a16="http://schemas.microsoft.com/office/drawing/2014/main" id="{0DB3982E-1864-4A96-91FF-F2860AC9207D}"/>
                </a:ext>
              </a:extLst>
            </p:cNvPr>
            <p:cNvGrpSpPr/>
            <p:nvPr/>
          </p:nvGrpSpPr>
          <p:grpSpPr>
            <a:xfrm>
              <a:off x="16701645" y="35656658"/>
              <a:ext cx="14039645" cy="1828869"/>
              <a:chOff x="16557235" y="34875028"/>
              <a:chExt cx="14039645" cy="1828869"/>
            </a:xfrm>
          </p:grpSpPr>
          <p:sp>
            <p:nvSpPr>
              <p:cNvPr id="26" name="ชื่อเรื่อง 1">
                <a:extLst>
                  <a:ext uri="{FF2B5EF4-FFF2-40B4-BE49-F238E27FC236}">
                    <a16:creationId xmlns:a16="http://schemas.microsoft.com/office/drawing/2014/main" id="{B2DAA276-5180-4936-A747-D04F4F3A99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57235" y="34875028"/>
                <a:ext cx="14039645" cy="1828869"/>
              </a:xfrm>
              <a:prstGeom prst="roundRect">
                <a:avLst>
                  <a:gd name="adj" fmla="val 454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274320" tIns="274320" rIns="274320" bIns="274320" rtlCol="0" anchor="ctr">
                <a:noAutofit/>
              </a:bodyPr>
              <a:lstStyle>
                <a:lvl1pPr algn="ctr" defTabSz="323990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259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thaiDist" defTabSz="457200" rtl="0" eaLnBrk="1" fontAlgn="base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>
                    <a:tab pos="1436688" algn="l"/>
                  </a:tabLst>
                  <a:defRPr/>
                </a:pPr>
                <a:r>
                  <a:rPr kumimoji="0" lang="th-TH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j-ea"/>
                    <a:cs typeface="Kanit Light" panose="00000400000000000000" pitchFamily="2" charset="-34"/>
                  </a:rPr>
                  <a:t>อ้างอิง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</p:txBody>
          </p:sp>
          <p:sp>
            <p:nvSpPr>
              <p:cNvPr id="27" name="สี่เหลี่ยมผืนผ้า 26">
                <a:extLst>
                  <a:ext uri="{FF2B5EF4-FFF2-40B4-BE49-F238E27FC236}">
                    <a16:creationId xmlns:a16="http://schemas.microsoft.com/office/drawing/2014/main" id="{3CF3AD05-BF01-4598-A1CE-2DCEA54FC16C}"/>
                  </a:ext>
                </a:extLst>
              </p:cNvPr>
              <p:cNvSpPr/>
              <p:nvPr/>
            </p:nvSpPr>
            <p:spPr>
              <a:xfrm>
                <a:off x="18828514" y="35250853"/>
                <a:ext cx="11707345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Android Developers. (2019, April 26). Platform Architecture. Retrieved from https://developer.android.com/guide/platform</a:t>
                </a:r>
                <a:endParaRPr kumimoji="0" lang="th-TH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285490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กลุ่ม 3">
            <a:extLst>
              <a:ext uri="{FF2B5EF4-FFF2-40B4-BE49-F238E27FC236}">
                <a16:creationId xmlns:a16="http://schemas.microsoft.com/office/drawing/2014/main" id="{B0B1E776-4DD6-4FFF-9957-8962A8A57F04}"/>
              </a:ext>
            </a:extLst>
          </p:cNvPr>
          <p:cNvGrpSpPr/>
          <p:nvPr/>
        </p:nvGrpSpPr>
        <p:grpSpPr>
          <a:xfrm>
            <a:off x="0" y="-36000000"/>
            <a:ext cx="32400000" cy="43200639"/>
            <a:chOff x="152400" y="152399"/>
            <a:chExt cx="32400000" cy="43200639"/>
          </a:xfrm>
        </p:grpSpPr>
        <p:sp>
          <p:nvSpPr>
            <p:cNvPr id="5" name="สี่เหลี่ยมผืนผ้า 4">
              <a:extLst>
                <a:ext uri="{FF2B5EF4-FFF2-40B4-BE49-F238E27FC236}">
                  <a16:creationId xmlns:a16="http://schemas.microsoft.com/office/drawing/2014/main" id="{B567878F-B979-4B83-B63F-E2B060851EB9}"/>
                </a:ext>
              </a:extLst>
            </p:cNvPr>
            <p:cNvSpPr/>
            <p:nvPr/>
          </p:nvSpPr>
          <p:spPr>
            <a:xfrm>
              <a:off x="152400" y="152399"/>
              <a:ext cx="32400000" cy="4320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" name="สี่เหลี่ยมผืนผ้า 5">
              <a:extLst>
                <a:ext uri="{FF2B5EF4-FFF2-40B4-BE49-F238E27FC236}">
                  <a16:creationId xmlns:a16="http://schemas.microsoft.com/office/drawing/2014/main" id="{8E385183-9E65-46F9-8098-86A1F91A33BA}"/>
                </a:ext>
              </a:extLst>
            </p:cNvPr>
            <p:cNvSpPr/>
            <p:nvPr/>
          </p:nvSpPr>
          <p:spPr>
            <a:xfrm>
              <a:off x="152400" y="152399"/>
              <a:ext cx="32399288" cy="7200000"/>
            </a:xfrm>
            <a:prstGeom prst="rect">
              <a:avLst/>
            </a:prstGeom>
            <a:solidFill>
              <a:srgbClr val="F2A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7" name="สี่เหลี่ยมผืนผ้า 6">
              <a:extLst>
                <a:ext uri="{FF2B5EF4-FFF2-40B4-BE49-F238E27FC236}">
                  <a16:creationId xmlns:a16="http://schemas.microsoft.com/office/drawing/2014/main" id="{055A1457-1B4E-4865-B446-C9CDEF74AD96}"/>
                </a:ext>
              </a:extLst>
            </p:cNvPr>
            <p:cNvSpPr/>
            <p:nvPr/>
          </p:nvSpPr>
          <p:spPr>
            <a:xfrm>
              <a:off x="152400" y="39753038"/>
              <a:ext cx="32399288" cy="3600000"/>
            </a:xfrm>
            <a:prstGeom prst="rect">
              <a:avLst/>
            </a:prstGeom>
            <a:solidFill>
              <a:srgbClr val="F2A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8" name="สี่เหลี่ยมผืนผ้า 7">
              <a:extLst>
                <a:ext uri="{FF2B5EF4-FFF2-40B4-BE49-F238E27FC236}">
                  <a16:creationId xmlns:a16="http://schemas.microsoft.com/office/drawing/2014/main" id="{571FBC6B-4E02-462B-863B-A2EEDEFC171E}"/>
                </a:ext>
              </a:extLst>
            </p:cNvPr>
            <p:cNvSpPr/>
            <p:nvPr/>
          </p:nvSpPr>
          <p:spPr>
            <a:xfrm>
              <a:off x="1952396" y="8144399"/>
              <a:ext cx="28799289" cy="43165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727075" algn="thaiDist" defTabSz="4572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โครงงานนี้มีวัตถุประสงค์เพื่อพัฒนาแอปพลิเคชัน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“Teacher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Finder”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สำหรับการแสดงผลข้อมูลตารางเรียนและข้อมูลสถานที่สอน สำหรับนักเรียนห้อง ม.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602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โรงเรียนสวนกุหลาบวิทยาลัย ที่มีความสามารถในการเพิ่ม แก้ไข ดัดแปลงข้อมูลต่าง ๆ และการส่งต่อข้อมูลระหว่างอุปกรณ์ ทำการศึกษาโดยทำการพัฒนาแอปพลิเคชันตามลักษณะ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Waterfall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Model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ได้แอปพลิเคชันที่ทำงานได้บรรลุวัตถุประสงค์ และได้ทำการสอบถามความพึงพอใจ โดยแบ่งข้อคำถามเป็นความพึงพอใจในหลักการทำงานในแอปพลิเคชันจำนวน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10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ข้อ และความพึงพอใจในการออกแบบแอปพลิเคชันจำนวน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10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ข้อ กลุ่มตัวอย่างคือนักเรียนห้อง ม.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602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โรงเรียนสวนกุหลาบวิทยาลัยจำนวน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29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คน ได้ผลความพึงพอใจในหลักการทำงานในแอปพลิเคชันโดยเฉลี่ย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79%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และความพึงพอใจในการออกแบบแอปพลิเคชันโดยเฉลี่ย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82%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Calibri" panose="020F0502020204030204" pitchFamily="34" charset="0"/>
                <a:cs typeface="Kanit Light" panose="00000400000000000000" pitchFamily="2" charset="-34"/>
              </a:endParaRPr>
            </a:p>
          </p:txBody>
        </p:sp>
        <p:sp>
          <p:nvSpPr>
            <p:cNvPr id="9" name="สี่เหลี่ยมผืนผ้า 8">
              <a:extLst>
                <a:ext uri="{FF2B5EF4-FFF2-40B4-BE49-F238E27FC236}">
                  <a16:creationId xmlns:a16="http://schemas.microsoft.com/office/drawing/2014/main" id="{769E6A4D-B3F1-4FE1-8A9A-71143CABBD48}"/>
                </a:ext>
              </a:extLst>
            </p:cNvPr>
            <p:cNvSpPr/>
            <p:nvPr/>
          </p:nvSpPr>
          <p:spPr>
            <a:xfrm>
              <a:off x="152400" y="3210765"/>
              <a:ext cx="32399288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แอปพลิเคชันแสดงตารางเรียนและสถานที่สอนของอาจารย์</a:t>
              </a:r>
              <a:endParaRPr kumimoji="0" lang="th-TH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" panose="00000500000000000000" pitchFamily="2" charset="-34"/>
                <a:ea typeface="+mn-ea"/>
                <a:cs typeface="Kanit" panose="00000500000000000000" pitchFamily="2" charset="-34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สำหรับนักเรียน ม.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602 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โรงเรียนสวนกุหลาบวิทยาลัย</a:t>
              </a:r>
              <a:br>
                <a:rPr kumimoji="0" lang="th-TH" sz="6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</a:br>
              <a:r>
                <a: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นายพง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ษ์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เทวิน นาคพงศ์พิมาน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นาย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วศ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กร นพวรรณพร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ครูที่ปรึกษา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ครูป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ิย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มาศ ศรีสมพันธ์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อัญ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ชานา นิ่มอนุ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สส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รณ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์ส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กุล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ครูเสาวลักษณ์ กังวานสกุลทอง</a:t>
              </a:r>
            </a:p>
          </p:txBody>
        </p:sp>
        <p:pic>
          <p:nvPicPr>
            <p:cNvPr id="10" name="รูปภาพ 9">
              <a:extLst>
                <a:ext uri="{FF2B5EF4-FFF2-40B4-BE49-F238E27FC236}">
                  <a16:creationId xmlns:a16="http://schemas.microsoft.com/office/drawing/2014/main" id="{44309181-3EAD-42E7-87C5-39FE750AD6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470" r="-6470"/>
            <a:stretch/>
          </p:blipFill>
          <p:spPr>
            <a:xfrm>
              <a:off x="15491242" y="511582"/>
              <a:ext cx="2340000" cy="2340000"/>
            </a:xfrm>
            <a:prstGeom prst="rect">
              <a:avLst/>
            </a:prstGeom>
          </p:spPr>
        </p:pic>
        <p:sp>
          <p:nvSpPr>
            <p:cNvPr id="11" name="สี่เหลี่ยมผืนผ้า 10">
              <a:extLst>
                <a:ext uri="{FF2B5EF4-FFF2-40B4-BE49-F238E27FC236}">
                  <a16:creationId xmlns:a16="http://schemas.microsoft.com/office/drawing/2014/main" id="{8584E534-B451-40B0-A999-897730A0F0A7}"/>
                </a:ext>
              </a:extLst>
            </p:cNvPr>
            <p:cNvSpPr/>
            <p:nvPr/>
          </p:nvSpPr>
          <p:spPr>
            <a:xfrm>
              <a:off x="2970022" y="40675875"/>
              <a:ext cx="26764058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โครงการการศึกษาสำหรับผู้มีความสามารถพิเศษ 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(Gifted and Talented Education Program)</a:t>
              </a:r>
              <a:b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</a:b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สัปดาห์วิทยาศาสตร์ 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20-21 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สิงหาคม พ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.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ศ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.2562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Medium" panose="00000600000000000000" pitchFamily="2" charset="-34"/>
                <a:ea typeface="+mn-ea"/>
                <a:cs typeface="Kanit Medium" panose="00000600000000000000" pitchFamily="2" charset="-34"/>
              </a:endParaRPr>
            </a:p>
          </p:txBody>
        </p:sp>
        <p:sp>
          <p:nvSpPr>
            <p:cNvPr id="12" name="ชื่อเรื่อง 1">
              <a:extLst>
                <a:ext uri="{FF2B5EF4-FFF2-40B4-BE49-F238E27FC236}">
                  <a16:creationId xmlns:a16="http://schemas.microsoft.com/office/drawing/2014/main" id="{975CA5D0-2763-4685-AB27-0EDBD204999E}"/>
                </a:ext>
              </a:extLst>
            </p:cNvPr>
            <p:cNvSpPr txBox="1">
              <a:spLocks/>
            </p:cNvSpPr>
            <p:nvPr/>
          </p:nvSpPr>
          <p:spPr>
            <a:xfrm>
              <a:off x="1952396" y="22953258"/>
              <a:ext cx="14039645" cy="4429581"/>
            </a:xfrm>
            <a:prstGeom prst="roundRect">
              <a:avLst>
                <a:gd name="adj" fmla="val 454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วัตถุประสงค์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	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เพื่อพัฒนาแอปพลิเคชัน “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Teacher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Finder”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ในการแสดงผลข้อมูลตารางเรียน และข้อมูลสถานที่สอน สำหรับนักเรียนห้อง ม.602 โรงเรียนสวนกุหลาบวิทยาลัย ที่มีความสามารถในการเพิ่ม แก้ไข ดัดแปลงข้อมูล ต่าง ๆ และการส่งต่อข้อมูลระหว่างอุปกรณ์ได้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sp>
          <p:nvSpPr>
            <p:cNvPr id="13" name="ชื่อเรื่อง 1">
              <a:extLst>
                <a:ext uri="{FF2B5EF4-FFF2-40B4-BE49-F238E27FC236}">
                  <a16:creationId xmlns:a16="http://schemas.microsoft.com/office/drawing/2014/main" id="{B3A1B88A-7615-4AE6-9EDF-6FEDD0909C19}"/>
                </a:ext>
              </a:extLst>
            </p:cNvPr>
            <p:cNvSpPr txBox="1">
              <a:spLocks/>
            </p:cNvSpPr>
            <p:nvPr/>
          </p:nvSpPr>
          <p:spPr>
            <a:xfrm>
              <a:off x="1952396" y="28431616"/>
              <a:ext cx="6218589" cy="1329740"/>
            </a:xfrm>
            <a:prstGeom prst="roundRect">
              <a:avLst>
                <a:gd name="adj" fmla="val 16347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ctr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3239902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ขั้นตอนการดำเนินงาน</a:t>
              </a:r>
            </a:p>
          </p:txBody>
        </p:sp>
        <p:sp>
          <p:nvSpPr>
            <p:cNvPr id="14" name="ชื่อเรื่อง 1">
              <a:extLst>
                <a:ext uri="{FF2B5EF4-FFF2-40B4-BE49-F238E27FC236}">
                  <a16:creationId xmlns:a16="http://schemas.microsoft.com/office/drawing/2014/main" id="{CB7BD305-E41E-4535-BE6B-A0453DA5839D}"/>
                </a:ext>
              </a:extLst>
            </p:cNvPr>
            <p:cNvSpPr txBox="1">
              <a:spLocks/>
            </p:cNvSpPr>
            <p:nvPr/>
          </p:nvSpPr>
          <p:spPr>
            <a:xfrm>
              <a:off x="20546291" y="12672415"/>
              <a:ext cx="6371150" cy="1734009"/>
            </a:xfrm>
            <a:prstGeom prst="roundRect">
              <a:avLst>
                <a:gd name="adj" fmla="val 12204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ctr">
              <a:noAutofit/>
            </a:bodyPr>
            <a:lstStyle>
              <a:lvl1pPr lvl="0" algn="ctr" fontAlgn="base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  <a:tabLst>
                  <a:tab pos="1436688" algn="l"/>
                </a:tabLst>
                <a:defRPr sz="5400"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defRPr>
              </a:lvl1pPr>
            </a:lstStyle>
            <a:p>
              <a:pPr marL="0" marR="0" lvl="0" indent="0" algn="ctr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ผลการดำเนินงาน</a:t>
              </a:r>
            </a:p>
          </p:txBody>
        </p:sp>
        <p:sp>
          <p:nvSpPr>
            <p:cNvPr id="15" name="ชื่อเรื่อง 1">
              <a:extLst>
                <a:ext uri="{FF2B5EF4-FFF2-40B4-BE49-F238E27FC236}">
                  <a16:creationId xmlns:a16="http://schemas.microsoft.com/office/drawing/2014/main" id="{EE5E3B41-F98B-427C-A934-2261F3B9B703}"/>
                </a:ext>
              </a:extLst>
            </p:cNvPr>
            <p:cNvSpPr txBox="1">
              <a:spLocks/>
            </p:cNvSpPr>
            <p:nvPr/>
          </p:nvSpPr>
          <p:spPr>
            <a:xfrm>
              <a:off x="1952396" y="13072489"/>
              <a:ext cx="14039645" cy="8680230"/>
            </a:xfrm>
            <a:prstGeom prst="roundRect">
              <a:avLst>
                <a:gd name="adj" fmla="val 2022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บทนำ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	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ในโรงเรียนหรือสถานศึกษาที่มีขนาดใหญ่ เมื่อมีธุระสำคัญที่จะต้องตามหาอาจารย์เป็นการฉุกเฉิน มักจะมีความยุ่งยากเกิดขึ้น เนื่องจากในขณะที่ตามหา อาจารย์อาจจะกำลังสอนนักเรียนห้องอื่นอยู่ ข้อมูลเหล่านี้ไม่สามารถหาได้จากตารางเรียนปกติ คณะผู้วิจัยจึงได้คิดวิธีแก้ปัญหานี้โดยการพัฒนาแอปพลิเคชัน “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Teacher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Finder“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บนระบบปฏิบัติการ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Android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โดยมีลักษณะคล้ายตารางเรียนที่มีข้อมูลระบุสถานที่ที่อาจารย์สอนอยู่ในเวลาต่าง ๆ โดยมีการพัฒนาปรับปรุงจากปัญหาของแอปพลิเคชันตารางเรียนประเภทอื่น ๆ เช่น ข้อมูลสามารถเขียนขึ้นได้เอง มีคุณสมบัติในการรับข้อมูลจากโทรศัพท์เครื่องอื่นแทนการเขียนหรือจะส่งข้อมูลให้โทรศัพท์เครื่องอื่นก็ได้ นอกจากนี้แอปพลิเคชันยังมีความสวยงาม ใช้งานง่าย รวดเร็ว และเข้าใจได้ง่ายอีกด้วย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grpSp>
          <p:nvGrpSpPr>
            <p:cNvPr id="16" name="กลุ่ม 15">
              <a:extLst>
                <a:ext uri="{FF2B5EF4-FFF2-40B4-BE49-F238E27FC236}">
                  <a16:creationId xmlns:a16="http://schemas.microsoft.com/office/drawing/2014/main" id="{5C10133A-3218-4080-AB63-731C861784ED}"/>
                </a:ext>
              </a:extLst>
            </p:cNvPr>
            <p:cNvGrpSpPr/>
            <p:nvPr/>
          </p:nvGrpSpPr>
          <p:grpSpPr>
            <a:xfrm>
              <a:off x="17589067" y="14917170"/>
              <a:ext cx="12975344" cy="4406941"/>
              <a:chOff x="12985758" y="14963596"/>
              <a:chExt cx="9681555" cy="3288240"/>
            </a:xfrm>
          </p:grpSpPr>
          <p:pic>
            <p:nvPicPr>
              <p:cNvPr id="49" name="รูปภาพ 48">
                <a:extLst>
                  <a:ext uri="{FF2B5EF4-FFF2-40B4-BE49-F238E27FC236}">
                    <a16:creationId xmlns:a16="http://schemas.microsoft.com/office/drawing/2014/main" id="{D564AF49-2702-46D4-82FE-C31EAE744107}"/>
                  </a:ext>
                </a:extLst>
              </p:cNvPr>
              <p:cNvPicPr/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 bwMode="auto">
              <a:xfrm>
                <a:off x="12985758" y="14963596"/>
                <a:ext cx="1849634" cy="3288240"/>
              </a:xfrm>
              <a:prstGeom prst="rect">
                <a:avLst/>
              </a:prstGeom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50" name="รูปภาพ 49">
                <a:extLst>
                  <a:ext uri="{FF2B5EF4-FFF2-40B4-BE49-F238E27FC236}">
                    <a16:creationId xmlns:a16="http://schemas.microsoft.com/office/drawing/2014/main" id="{6886C47A-DE3A-4024-B752-CF04C98E88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>
              <a:xfrm>
                <a:off x="14944334" y="14963597"/>
                <a:ext cx="1849634" cy="3288239"/>
              </a:xfrm>
              <a:prstGeom prst="rect">
                <a:avLst/>
              </a:prstGeom>
            </p:spPr>
          </p:pic>
          <p:pic>
            <p:nvPicPr>
              <p:cNvPr id="51" name="รูปภาพ 50">
                <a:extLst>
                  <a:ext uri="{FF2B5EF4-FFF2-40B4-BE49-F238E27FC236}">
                    <a16:creationId xmlns:a16="http://schemas.microsoft.com/office/drawing/2014/main" id="{A881B35F-8186-4B80-B5BD-FD58C64C93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6902910" y="14965718"/>
                <a:ext cx="1847250" cy="3283996"/>
              </a:xfrm>
              <a:prstGeom prst="rect">
                <a:avLst/>
              </a:prstGeom>
            </p:spPr>
          </p:pic>
          <p:pic>
            <p:nvPicPr>
              <p:cNvPr id="52" name="Picture 2" descr="https://scontent.fbkk22-3.fna.fbcdn.net/v/t1.15752-9/61547341_307331240205541_8060875190424305664_n.jpg?_nc_cat=110&amp;_nc_oc=AQlyXn2EtVNt8jLVdM1FqGIDRYTPAEsUv7wS8ghCmQgT81P9y9mCX0pQPSVQ5cP4GEU&amp;_nc_ht=scontent.fbkk22-3.fna&amp;oh=89c7b11e7ecfd5b5ed34a7527d0a9cf1&amp;oe=5D5496D7">
                <a:extLst>
                  <a:ext uri="{FF2B5EF4-FFF2-40B4-BE49-F238E27FC236}">
                    <a16:creationId xmlns:a16="http://schemas.microsoft.com/office/drawing/2014/main" id="{66619F07-55E5-4747-9C22-0ACE29C43C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17679" y="14963597"/>
                <a:ext cx="1849634" cy="3288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https://scontent.fbkk22-3.fna.fbcdn.net/v/t1.15752-9/61749038_862617164093868_2022421931281612800_n.jpg?_nc_cat=111&amp;_nc_oc=AQnY6frm7WgkkWX5_Z4ej36_PLuz1HXEuVe4rMhBPZqZjNFCb7M6DlSNA0eF-7Zngk0&amp;_nc_ht=scontent.fbkk22-3.fna&amp;oh=27c992e55280777bc6ae3041154889c9&amp;oe=5D952966">
                <a:extLst>
                  <a:ext uri="{FF2B5EF4-FFF2-40B4-BE49-F238E27FC236}">
                    <a16:creationId xmlns:a16="http://schemas.microsoft.com/office/drawing/2014/main" id="{129D10F3-A603-420C-8732-E44A9B4601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59102" y="14963597"/>
                <a:ext cx="1849634" cy="3288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สี่เหลี่ยมผืนผ้า 16">
              <a:extLst>
                <a:ext uri="{FF2B5EF4-FFF2-40B4-BE49-F238E27FC236}">
                  <a16:creationId xmlns:a16="http://schemas.microsoft.com/office/drawing/2014/main" id="{8C7120E4-05EC-4B6B-96D9-4D726C9A3816}"/>
                </a:ext>
              </a:extLst>
            </p:cNvPr>
            <p:cNvSpPr/>
            <p:nvPr/>
          </p:nvSpPr>
          <p:spPr>
            <a:xfrm>
              <a:off x="20684159" y="19377724"/>
              <a:ext cx="998702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หน้าแสดงผล และหน้าแก้ไขข้อมูลภายในแอปพลิเคชัน</a:t>
              </a:r>
            </a:p>
          </p:txBody>
        </p:sp>
        <p:grpSp>
          <p:nvGrpSpPr>
            <p:cNvPr id="18" name="กลุ่ม 17">
              <a:extLst>
                <a:ext uri="{FF2B5EF4-FFF2-40B4-BE49-F238E27FC236}">
                  <a16:creationId xmlns:a16="http://schemas.microsoft.com/office/drawing/2014/main" id="{D490E0B3-0622-4C88-9740-8A3DE21952C1}"/>
                </a:ext>
              </a:extLst>
            </p:cNvPr>
            <p:cNvGrpSpPr/>
            <p:nvPr/>
          </p:nvGrpSpPr>
          <p:grpSpPr>
            <a:xfrm>
              <a:off x="20980767" y="21520860"/>
              <a:ext cx="9699501" cy="4966161"/>
              <a:chOff x="14943659" y="19484156"/>
              <a:chExt cx="7731864" cy="3958727"/>
            </a:xfrm>
          </p:grpSpPr>
          <p:pic>
            <p:nvPicPr>
              <p:cNvPr id="44" name="รูปภาพ 43">
                <a:extLst>
                  <a:ext uri="{FF2B5EF4-FFF2-40B4-BE49-F238E27FC236}">
                    <a16:creationId xmlns:a16="http://schemas.microsoft.com/office/drawing/2014/main" id="{6FF133EB-267F-4349-855F-48C264C33340}"/>
                  </a:ext>
                </a:extLst>
              </p:cNvPr>
              <p:cNvPicPr/>
              <p:nvPr/>
            </p:nvPicPr>
            <p:blipFill rotWithShape="1">
              <a:blip r:embed="rId8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4951869" y="19675089"/>
                <a:ext cx="2495550" cy="1628140"/>
              </a:xfrm>
              <a:prstGeom prst="rect">
                <a:avLst/>
              </a:prstGeom>
              <a:ln>
                <a:noFill/>
              </a:ln>
              <a:effectLst/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45" name="รูปภาพ 44">
                <a:extLst>
                  <a:ext uri="{FF2B5EF4-FFF2-40B4-BE49-F238E27FC236}">
                    <a16:creationId xmlns:a16="http://schemas.microsoft.com/office/drawing/2014/main" id="{F59BBFB8-3E10-431C-9B1B-3087AB843D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0179973" y="19484156"/>
                <a:ext cx="2495550" cy="1819073"/>
              </a:xfrm>
              <a:prstGeom prst="rect">
                <a:avLst/>
              </a:prstGeom>
              <a:effectLst/>
            </p:spPr>
          </p:pic>
          <p:pic>
            <p:nvPicPr>
              <p:cNvPr id="46" name="Picture 2" descr="https://scontent.fbkk22-2.fna.fbcdn.net/v/t1.15752-9/61572515_2066141683483286_4713353825673543680_n.jpg?_nc_cat=109&amp;_nc_oc=AQnaJpcXGb1pPx_BF4xraQt_ZqtS49jueGjpxA7jRIZOharNpVCHprcjJcNDjLs4V9s&amp;_nc_ht=scontent.fbkk22-2.fna&amp;oh=1f0f394f6e34c7fde52cb22f7da16c15&amp;oe=5D51A3DA">
                <a:extLst>
                  <a:ext uri="{FF2B5EF4-FFF2-40B4-BE49-F238E27FC236}">
                    <a16:creationId xmlns:a16="http://schemas.microsoft.com/office/drawing/2014/main" id="{8884C9E8-73E8-4AC6-B93C-874E7A04D3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4943659" y="21431475"/>
                <a:ext cx="2498834" cy="20114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รูปภาพ 46">
                <a:extLst>
                  <a:ext uri="{FF2B5EF4-FFF2-40B4-BE49-F238E27FC236}">
                    <a16:creationId xmlns:a16="http://schemas.microsoft.com/office/drawing/2014/main" id="{91A97799-334A-4C90-92A6-8F9287D9C3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7563458" y="20348684"/>
                <a:ext cx="2495550" cy="3094199"/>
              </a:xfrm>
              <a:prstGeom prst="rect">
                <a:avLst/>
              </a:prstGeom>
            </p:spPr>
          </p:pic>
          <p:pic>
            <p:nvPicPr>
              <p:cNvPr id="48" name="รูปภาพ 47">
                <a:extLst>
                  <a:ext uri="{FF2B5EF4-FFF2-40B4-BE49-F238E27FC236}">
                    <a16:creationId xmlns:a16="http://schemas.microsoft.com/office/drawing/2014/main" id="{07A90EC1-F9D2-40F5-81C0-DA9E14E9F2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0179973" y="21419824"/>
                <a:ext cx="2495550" cy="2023059"/>
              </a:xfrm>
              <a:prstGeom prst="rect">
                <a:avLst/>
              </a:prstGeom>
            </p:spPr>
          </p:pic>
        </p:grp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FBBA621B-A4BF-4083-B05E-B33A56633F12}"/>
                </a:ext>
              </a:extLst>
            </p:cNvPr>
            <p:cNvSpPr/>
            <p:nvPr/>
          </p:nvSpPr>
          <p:spPr>
            <a:xfrm>
              <a:off x="17561242" y="25323894"/>
              <a:ext cx="3363421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ส่วนประกอบ</a:t>
              </a:r>
              <a:b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</a:b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ของแอปพลิเคชัน</a:t>
              </a:r>
            </a:p>
          </p:txBody>
        </p:sp>
        <p:pic>
          <p:nvPicPr>
            <p:cNvPr id="20" name="รูปภาพ 19">
              <a:extLst>
                <a:ext uri="{FF2B5EF4-FFF2-40B4-BE49-F238E27FC236}">
                  <a16:creationId xmlns:a16="http://schemas.microsoft.com/office/drawing/2014/main" id="{ACA0E685-EE0F-4894-877E-526FFD7C6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485747" y="19834896"/>
              <a:ext cx="1828800" cy="1828800"/>
            </a:xfrm>
            <a:prstGeom prst="rect">
              <a:avLst/>
            </a:prstGeom>
          </p:spPr>
        </p:pic>
        <p:sp>
          <p:nvSpPr>
            <p:cNvPr id="21" name="สี่เหลี่ยมผืนผ้า 20">
              <a:extLst>
                <a:ext uri="{FF2B5EF4-FFF2-40B4-BE49-F238E27FC236}">
                  <a16:creationId xmlns:a16="http://schemas.microsoft.com/office/drawing/2014/main" id="{AE7A16CF-D926-4272-A2C4-895EF727E979}"/>
                </a:ext>
              </a:extLst>
            </p:cNvPr>
            <p:cNvSpPr/>
            <p:nvPr/>
          </p:nvSpPr>
          <p:spPr>
            <a:xfrm>
              <a:off x="19314547" y="20569872"/>
              <a:ext cx="34195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โลโก้แอปพลิเคชัน</a:t>
              </a:r>
            </a:p>
          </p:txBody>
        </p:sp>
        <p:grpSp>
          <p:nvGrpSpPr>
            <p:cNvPr id="22" name="กลุ่ม 21">
              <a:extLst>
                <a:ext uri="{FF2B5EF4-FFF2-40B4-BE49-F238E27FC236}">
                  <a16:creationId xmlns:a16="http://schemas.microsoft.com/office/drawing/2014/main" id="{3382863F-BBD4-48A0-9D8B-C74B95C72D8C}"/>
                </a:ext>
              </a:extLst>
            </p:cNvPr>
            <p:cNvGrpSpPr/>
            <p:nvPr/>
          </p:nvGrpSpPr>
          <p:grpSpPr>
            <a:xfrm>
              <a:off x="18321467" y="27414537"/>
              <a:ext cx="10800000" cy="3836119"/>
              <a:chOff x="18179466" y="23394320"/>
              <a:chExt cx="10800000" cy="3836119"/>
            </a:xfrm>
          </p:grpSpPr>
          <p:sp>
            <p:nvSpPr>
              <p:cNvPr id="39" name="ชื่อเรื่อง 1">
                <a:extLst>
                  <a:ext uri="{FF2B5EF4-FFF2-40B4-BE49-F238E27FC236}">
                    <a16:creationId xmlns:a16="http://schemas.microsoft.com/office/drawing/2014/main" id="{127396E5-CAAE-48DC-95F9-CDD9B34205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79466" y="23394320"/>
                <a:ext cx="10800000" cy="3836119"/>
              </a:xfrm>
              <a:prstGeom prst="roundRect">
                <a:avLst>
                  <a:gd name="adj" fmla="val 702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274320" tIns="274320" rIns="274320" bIns="274320" rtlCol="0" anchor="t">
                <a:noAutofit/>
              </a:bodyPr>
              <a:lstStyle>
                <a:lvl1pPr algn="ctr" defTabSz="323990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259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j-ea"/>
                    <a:cs typeface="Kanit Light" panose="00000400000000000000" pitchFamily="2" charset="-34"/>
                  </a:rPr>
                  <a:t>ความพึงพอใจ</a:t>
                </a:r>
              </a:p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</p:txBody>
          </p:sp>
          <p:sp>
            <p:nvSpPr>
              <p:cNvPr id="40" name="วงรี 39">
                <a:extLst>
                  <a:ext uri="{FF2B5EF4-FFF2-40B4-BE49-F238E27FC236}">
                    <a16:creationId xmlns:a16="http://schemas.microsoft.com/office/drawing/2014/main" id="{E6045E5D-A83B-4CA5-B9C2-38ED75E9AC35}"/>
                  </a:ext>
                </a:extLst>
              </p:cNvPr>
              <p:cNvSpPr/>
              <p:nvPr/>
            </p:nvSpPr>
            <p:spPr>
              <a:xfrm>
                <a:off x="18700409" y="24767863"/>
                <a:ext cx="1625600" cy="1625600"/>
              </a:xfrm>
              <a:prstGeom prst="ellipse">
                <a:avLst/>
              </a:prstGeom>
              <a:solidFill>
                <a:srgbClr val="F3A7C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79%</a:t>
                </a:r>
                <a:endPara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41" name="สี่เหลี่ยมผืนผ้า 40">
                <a:extLst>
                  <a:ext uri="{FF2B5EF4-FFF2-40B4-BE49-F238E27FC236}">
                    <a16:creationId xmlns:a16="http://schemas.microsoft.com/office/drawing/2014/main" id="{060DD5FB-0822-4AD1-A52D-4425497D4089}"/>
                  </a:ext>
                </a:extLst>
              </p:cNvPr>
              <p:cNvSpPr/>
              <p:nvPr/>
            </p:nvSpPr>
            <p:spPr>
              <a:xfrm>
                <a:off x="20542158" y="24980499"/>
                <a:ext cx="293381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หลักการภายใน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แอปพลิเคชัน</a:t>
                </a:r>
              </a:p>
            </p:txBody>
          </p:sp>
          <p:sp>
            <p:nvSpPr>
              <p:cNvPr id="42" name="วงรี 41">
                <a:extLst>
                  <a:ext uri="{FF2B5EF4-FFF2-40B4-BE49-F238E27FC236}">
                    <a16:creationId xmlns:a16="http://schemas.microsoft.com/office/drawing/2014/main" id="{65F5AFFD-0DB3-4CF5-90F7-A6013A438B53}"/>
                  </a:ext>
                </a:extLst>
              </p:cNvPr>
              <p:cNvSpPr/>
              <p:nvPr/>
            </p:nvSpPr>
            <p:spPr>
              <a:xfrm>
                <a:off x="24098918" y="24767863"/>
                <a:ext cx="1625600" cy="1625600"/>
              </a:xfrm>
              <a:prstGeom prst="ellipse">
                <a:avLst/>
              </a:prstGeom>
              <a:solidFill>
                <a:srgbClr val="F3A7C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82%</a:t>
                </a:r>
                <a:endPara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43" name="สี่เหลี่ยมผืนผ้า 42">
                <a:extLst>
                  <a:ext uri="{FF2B5EF4-FFF2-40B4-BE49-F238E27FC236}">
                    <a16:creationId xmlns:a16="http://schemas.microsoft.com/office/drawing/2014/main" id="{8CC618AF-B711-4AF9-99EB-5A7E82989907}"/>
                  </a:ext>
                </a:extLst>
              </p:cNvPr>
              <p:cNvSpPr/>
              <p:nvPr/>
            </p:nvSpPr>
            <p:spPr>
              <a:xfrm>
                <a:off x="25937748" y="24980499"/>
                <a:ext cx="256993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การออกแบบ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แอปพลิเคชัน</a:t>
                </a:r>
              </a:p>
            </p:txBody>
          </p:sp>
        </p:grpSp>
        <p:grpSp>
          <p:nvGrpSpPr>
            <p:cNvPr id="23" name="กลุ่ม 22">
              <a:extLst>
                <a:ext uri="{FF2B5EF4-FFF2-40B4-BE49-F238E27FC236}">
                  <a16:creationId xmlns:a16="http://schemas.microsoft.com/office/drawing/2014/main" id="{D387BF00-F0D6-4C22-B531-24DC979E3F6B}"/>
                </a:ext>
              </a:extLst>
            </p:cNvPr>
            <p:cNvGrpSpPr/>
            <p:nvPr/>
          </p:nvGrpSpPr>
          <p:grpSpPr>
            <a:xfrm>
              <a:off x="1952396" y="30143655"/>
              <a:ext cx="14039645" cy="7323299"/>
              <a:chOff x="195898" y="1976819"/>
              <a:chExt cx="8752202" cy="3685137"/>
            </a:xfrm>
          </p:grpSpPr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4E6598AE-451B-4EF7-B95B-07B56AE23CCA}"/>
                  </a:ext>
                </a:extLst>
              </p:cNvPr>
              <p:cNvSpPr/>
              <p:nvPr/>
            </p:nvSpPr>
            <p:spPr>
              <a:xfrm>
                <a:off x="195898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กำหนด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ความต้องการ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ตั้งเป้าหมายให้กับการพัฒนาแอปพลิเคชัน</a:t>
                </a:r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936BB4ED-3063-42A1-8929-926DBC920145}"/>
                  </a:ext>
                </a:extLst>
              </p:cNvPr>
              <p:cNvSpPr/>
              <p:nvPr/>
            </p:nvSpPr>
            <p:spPr>
              <a:xfrm>
                <a:off x="2701792" y="2382184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0" y="114239"/>
                    </a:moveTo>
                    <a:lnTo>
                      <a:pt x="244140" y="114239"/>
                    </a:lnTo>
                    <a:lnTo>
                      <a:pt x="244140" y="0"/>
                    </a:lnTo>
                    <a:lnTo>
                      <a:pt x="488280" y="285598"/>
                    </a:lnTo>
                    <a:lnTo>
                      <a:pt x="244140" y="571196"/>
                    </a:lnTo>
                    <a:lnTo>
                      <a:pt x="244140" y="456957"/>
                    </a:lnTo>
                    <a:lnTo>
                      <a:pt x="0" y="456957"/>
                    </a:lnTo>
                    <a:lnTo>
                      <a:pt x="0" y="114239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14239" rIns="146484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4A42B572-715B-409E-BE19-4F3B40496979}"/>
                  </a:ext>
                </a:extLst>
              </p:cNvPr>
              <p:cNvSpPr/>
              <p:nvPr/>
            </p:nvSpPr>
            <p:spPr>
              <a:xfrm>
                <a:off x="3420394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ออกแบบระบบ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แบ่งเป็น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ระบบบันทึกข้อมูล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ระบบประมวลผลข้อมูล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และระบบการแสดงผล</a:t>
                </a:r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4E05B87-744A-4807-B143-D330E0D02FE8}"/>
                  </a:ext>
                </a:extLst>
              </p:cNvPr>
              <p:cNvSpPr/>
              <p:nvPr/>
            </p:nvSpPr>
            <p:spPr>
              <a:xfrm>
                <a:off x="5926288" y="2382184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0" y="114239"/>
                    </a:moveTo>
                    <a:lnTo>
                      <a:pt x="244140" y="114239"/>
                    </a:lnTo>
                    <a:lnTo>
                      <a:pt x="244140" y="0"/>
                    </a:lnTo>
                    <a:lnTo>
                      <a:pt x="488280" y="285598"/>
                    </a:lnTo>
                    <a:lnTo>
                      <a:pt x="244140" y="571196"/>
                    </a:lnTo>
                    <a:lnTo>
                      <a:pt x="244140" y="456957"/>
                    </a:lnTo>
                    <a:lnTo>
                      <a:pt x="0" y="456957"/>
                    </a:lnTo>
                    <a:lnTo>
                      <a:pt x="0" y="114239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14239" rIns="146484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126A6965-1A42-4A7F-89E0-2EAD4DF9D6C5}"/>
                  </a:ext>
                </a:extLst>
              </p:cNvPr>
              <p:cNvSpPr/>
              <p:nvPr/>
            </p:nvSpPr>
            <p:spPr>
              <a:xfrm>
                <a:off x="6644889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</a:t>
                </a: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ดำเนินงาน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ทดสอบกับ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สมาร์ทโฟน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Android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จำนวน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4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เครื่อง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(25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เม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ย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 - 9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B631D6A7-EF7A-4485-BCAF-23B26AF4AED4}"/>
                  </a:ext>
                </a:extLst>
              </p:cNvPr>
              <p:cNvSpPr/>
              <p:nvPr/>
            </p:nvSpPr>
            <p:spPr>
              <a:xfrm>
                <a:off x="7510897" y="3561428"/>
                <a:ext cx="571196" cy="488280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390624" y="1"/>
                    </a:moveTo>
                    <a:lnTo>
                      <a:pt x="390624" y="285598"/>
                    </a:lnTo>
                    <a:lnTo>
                      <a:pt x="488280" y="285598"/>
                    </a:lnTo>
                    <a:lnTo>
                      <a:pt x="244140" y="571195"/>
                    </a:lnTo>
                    <a:lnTo>
                      <a:pt x="0" y="285598"/>
                    </a:lnTo>
                    <a:lnTo>
                      <a:pt x="97656" y="285598"/>
                    </a:lnTo>
                    <a:lnTo>
                      <a:pt x="97656" y="1"/>
                    </a:lnTo>
                    <a:lnTo>
                      <a:pt x="390624" y="1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4239" tIns="0" rIns="114239" bIns="146484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C57F1608-0B18-4B13-90C3-5741DD063140}"/>
                  </a:ext>
                </a:extLst>
              </p:cNvPr>
              <p:cNvSpPr/>
              <p:nvPr/>
            </p:nvSpPr>
            <p:spPr>
              <a:xfrm>
                <a:off x="6644889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ทดสอบระบบ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ทดสอบกับ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สมาร์ทโฟน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Android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จำนวน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4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เครื่อง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(25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เม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ย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 - 9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35" name="รูปแบบอิสระ: รูปร่าง 34">
                <a:extLst>
                  <a:ext uri="{FF2B5EF4-FFF2-40B4-BE49-F238E27FC236}">
                    <a16:creationId xmlns:a16="http://schemas.microsoft.com/office/drawing/2014/main" id="{8C5AA2D7-386E-4FC6-9500-66C6186018A2}"/>
                  </a:ext>
                </a:extLst>
              </p:cNvPr>
              <p:cNvSpPr/>
              <p:nvPr/>
            </p:nvSpPr>
            <p:spPr>
              <a:xfrm>
                <a:off x="5953926" y="4685395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488280" y="456957"/>
                    </a:moveTo>
                    <a:lnTo>
                      <a:pt x="244140" y="456957"/>
                    </a:lnTo>
                    <a:lnTo>
                      <a:pt x="244140" y="571196"/>
                    </a:lnTo>
                    <a:lnTo>
                      <a:pt x="0" y="285598"/>
                    </a:lnTo>
                    <a:lnTo>
                      <a:pt x="244140" y="0"/>
                    </a:lnTo>
                    <a:lnTo>
                      <a:pt x="244140" y="114239"/>
                    </a:lnTo>
                    <a:lnTo>
                      <a:pt x="488280" y="114239"/>
                    </a:lnTo>
                    <a:lnTo>
                      <a:pt x="488280" y="456957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484" tIns="114239" rIns="0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47501B77-D7E4-42B7-92E3-445780420A78}"/>
                  </a:ext>
                </a:extLst>
              </p:cNvPr>
              <p:cNvSpPr/>
              <p:nvPr/>
            </p:nvSpPr>
            <p:spPr>
              <a:xfrm>
                <a:off x="3420394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การแจกจ่าย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อัปโห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ลดบนเว็บไซต์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github.com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(10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621EEB2E-EA70-410C-87A9-D46C14456926}"/>
                  </a:ext>
                </a:extLst>
              </p:cNvPr>
              <p:cNvSpPr/>
              <p:nvPr/>
            </p:nvSpPr>
            <p:spPr>
              <a:xfrm>
                <a:off x="2729431" y="4685394"/>
                <a:ext cx="488281" cy="571197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488280" y="456957"/>
                    </a:moveTo>
                    <a:lnTo>
                      <a:pt x="244140" y="456957"/>
                    </a:lnTo>
                    <a:lnTo>
                      <a:pt x="244140" y="571196"/>
                    </a:lnTo>
                    <a:lnTo>
                      <a:pt x="0" y="285598"/>
                    </a:lnTo>
                    <a:lnTo>
                      <a:pt x="244140" y="0"/>
                    </a:lnTo>
                    <a:lnTo>
                      <a:pt x="244140" y="114239"/>
                    </a:lnTo>
                    <a:lnTo>
                      <a:pt x="488280" y="114239"/>
                    </a:lnTo>
                    <a:lnTo>
                      <a:pt x="488280" y="456957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484" tIns="114240" rIns="1" bIns="114238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043DAA0-1359-45C9-A9EC-E7908973A7C1}"/>
                  </a:ext>
                </a:extLst>
              </p:cNvPr>
              <p:cNvSpPr/>
              <p:nvPr/>
            </p:nvSpPr>
            <p:spPr>
              <a:xfrm>
                <a:off x="195898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การดูแลรักษา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สอบถามความพึงพอใจ กับนักเรียน ม.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602 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สวนกุหลาบวิทยาลัย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(15-31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</p:grpSp>
        <p:sp>
          <p:nvSpPr>
            <p:cNvPr id="24" name="ชื่อเรื่อง 1">
              <a:extLst>
                <a:ext uri="{FF2B5EF4-FFF2-40B4-BE49-F238E27FC236}">
                  <a16:creationId xmlns:a16="http://schemas.microsoft.com/office/drawing/2014/main" id="{E12215E9-2763-41EA-AD03-D5C033B98674}"/>
                </a:ext>
              </a:extLst>
            </p:cNvPr>
            <p:cNvSpPr txBox="1">
              <a:spLocks/>
            </p:cNvSpPr>
            <p:nvPr/>
          </p:nvSpPr>
          <p:spPr>
            <a:xfrm>
              <a:off x="16712043" y="31824438"/>
              <a:ext cx="14039645" cy="3236240"/>
            </a:xfrm>
            <a:prstGeom prst="roundRect">
              <a:avLst>
                <a:gd name="adj" fmla="val 454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สรุปผล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1.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แอปพลิเคชันที่พัฒนาขึ้นมีความสามารถตามวัตถุประสงค์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2.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อัตราความพึงพอใจในทั้งสองส่วนของแบบสอบถามอยู่ในเกณฑ์ดี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grpSp>
          <p:nvGrpSpPr>
            <p:cNvPr id="25" name="กลุ่ม 24">
              <a:extLst>
                <a:ext uri="{FF2B5EF4-FFF2-40B4-BE49-F238E27FC236}">
                  <a16:creationId xmlns:a16="http://schemas.microsoft.com/office/drawing/2014/main" id="{0DB3982E-1864-4A96-91FF-F2860AC9207D}"/>
                </a:ext>
              </a:extLst>
            </p:cNvPr>
            <p:cNvGrpSpPr/>
            <p:nvPr/>
          </p:nvGrpSpPr>
          <p:grpSpPr>
            <a:xfrm>
              <a:off x="16701645" y="35656658"/>
              <a:ext cx="14039645" cy="1828869"/>
              <a:chOff x="16557235" y="34875028"/>
              <a:chExt cx="14039645" cy="1828869"/>
            </a:xfrm>
          </p:grpSpPr>
          <p:sp>
            <p:nvSpPr>
              <p:cNvPr id="26" name="ชื่อเรื่อง 1">
                <a:extLst>
                  <a:ext uri="{FF2B5EF4-FFF2-40B4-BE49-F238E27FC236}">
                    <a16:creationId xmlns:a16="http://schemas.microsoft.com/office/drawing/2014/main" id="{B2DAA276-5180-4936-A747-D04F4F3A99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57235" y="34875028"/>
                <a:ext cx="14039645" cy="1828869"/>
              </a:xfrm>
              <a:prstGeom prst="roundRect">
                <a:avLst>
                  <a:gd name="adj" fmla="val 454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274320" tIns="274320" rIns="274320" bIns="274320" rtlCol="0" anchor="ctr">
                <a:noAutofit/>
              </a:bodyPr>
              <a:lstStyle>
                <a:lvl1pPr algn="ctr" defTabSz="323990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259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thaiDist" defTabSz="457200" rtl="0" eaLnBrk="1" fontAlgn="base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>
                    <a:tab pos="1436688" algn="l"/>
                  </a:tabLst>
                  <a:defRPr/>
                </a:pPr>
                <a:r>
                  <a:rPr kumimoji="0" lang="th-TH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j-ea"/>
                    <a:cs typeface="Kanit Light" panose="00000400000000000000" pitchFamily="2" charset="-34"/>
                  </a:rPr>
                  <a:t>อ้างอิง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</p:txBody>
          </p:sp>
          <p:sp>
            <p:nvSpPr>
              <p:cNvPr id="27" name="สี่เหลี่ยมผืนผ้า 26">
                <a:extLst>
                  <a:ext uri="{FF2B5EF4-FFF2-40B4-BE49-F238E27FC236}">
                    <a16:creationId xmlns:a16="http://schemas.microsoft.com/office/drawing/2014/main" id="{3CF3AD05-BF01-4598-A1CE-2DCEA54FC16C}"/>
                  </a:ext>
                </a:extLst>
              </p:cNvPr>
              <p:cNvSpPr/>
              <p:nvPr/>
            </p:nvSpPr>
            <p:spPr>
              <a:xfrm>
                <a:off x="18828514" y="35250853"/>
                <a:ext cx="11707345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Android Developers. (2019, April 26). Platform Architecture. Retrieved from https://developer.android.com/guide/platform</a:t>
                </a:r>
                <a:endParaRPr kumimoji="0" lang="th-TH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095787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กลุ่ม 3">
            <a:extLst>
              <a:ext uri="{FF2B5EF4-FFF2-40B4-BE49-F238E27FC236}">
                <a16:creationId xmlns:a16="http://schemas.microsoft.com/office/drawing/2014/main" id="{B0B1E776-4DD6-4FFF-9957-8962A8A57F04}"/>
              </a:ext>
            </a:extLst>
          </p:cNvPr>
          <p:cNvGrpSpPr/>
          <p:nvPr/>
        </p:nvGrpSpPr>
        <p:grpSpPr>
          <a:xfrm>
            <a:off x="0" y="-39600000"/>
            <a:ext cx="32400000" cy="43200639"/>
            <a:chOff x="152400" y="152399"/>
            <a:chExt cx="32400000" cy="43200639"/>
          </a:xfrm>
        </p:grpSpPr>
        <p:sp>
          <p:nvSpPr>
            <p:cNvPr id="5" name="สี่เหลี่ยมผืนผ้า 4">
              <a:extLst>
                <a:ext uri="{FF2B5EF4-FFF2-40B4-BE49-F238E27FC236}">
                  <a16:creationId xmlns:a16="http://schemas.microsoft.com/office/drawing/2014/main" id="{B567878F-B979-4B83-B63F-E2B060851EB9}"/>
                </a:ext>
              </a:extLst>
            </p:cNvPr>
            <p:cNvSpPr/>
            <p:nvPr/>
          </p:nvSpPr>
          <p:spPr>
            <a:xfrm>
              <a:off x="152400" y="152399"/>
              <a:ext cx="32400000" cy="4320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" name="สี่เหลี่ยมผืนผ้า 5">
              <a:extLst>
                <a:ext uri="{FF2B5EF4-FFF2-40B4-BE49-F238E27FC236}">
                  <a16:creationId xmlns:a16="http://schemas.microsoft.com/office/drawing/2014/main" id="{8E385183-9E65-46F9-8098-86A1F91A33BA}"/>
                </a:ext>
              </a:extLst>
            </p:cNvPr>
            <p:cNvSpPr/>
            <p:nvPr/>
          </p:nvSpPr>
          <p:spPr>
            <a:xfrm>
              <a:off x="152400" y="152399"/>
              <a:ext cx="32399288" cy="7200000"/>
            </a:xfrm>
            <a:prstGeom prst="rect">
              <a:avLst/>
            </a:prstGeom>
            <a:solidFill>
              <a:srgbClr val="F2A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7" name="สี่เหลี่ยมผืนผ้า 6">
              <a:extLst>
                <a:ext uri="{FF2B5EF4-FFF2-40B4-BE49-F238E27FC236}">
                  <a16:creationId xmlns:a16="http://schemas.microsoft.com/office/drawing/2014/main" id="{055A1457-1B4E-4865-B446-C9CDEF74AD96}"/>
                </a:ext>
              </a:extLst>
            </p:cNvPr>
            <p:cNvSpPr/>
            <p:nvPr/>
          </p:nvSpPr>
          <p:spPr>
            <a:xfrm>
              <a:off x="152400" y="39753038"/>
              <a:ext cx="32399288" cy="3600000"/>
            </a:xfrm>
            <a:prstGeom prst="rect">
              <a:avLst/>
            </a:prstGeom>
            <a:solidFill>
              <a:srgbClr val="F2A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8" name="สี่เหลี่ยมผืนผ้า 7">
              <a:extLst>
                <a:ext uri="{FF2B5EF4-FFF2-40B4-BE49-F238E27FC236}">
                  <a16:creationId xmlns:a16="http://schemas.microsoft.com/office/drawing/2014/main" id="{571FBC6B-4E02-462B-863B-A2EEDEFC171E}"/>
                </a:ext>
              </a:extLst>
            </p:cNvPr>
            <p:cNvSpPr/>
            <p:nvPr/>
          </p:nvSpPr>
          <p:spPr>
            <a:xfrm>
              <a:off x="1952396" y="8144399"/>
              <a:ext cx="28799289" cy="43165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727075" algn="thaiDist" defTabSz="4572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โครงงานนี้มีวัตถุประสงค์เพื่อพัฒนาแอปพลิเคชัน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“Teacher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Finder”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สำหรับการแสดงผลข้อมูลตารางเรียนและข้อมูลสถานที่สอน สำหรับนักเรียนห้อง ม.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602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โรงเรียนสวนกุหลาบวิทยาลัย ที่มีความสามารถในการเพิ่ม แก้ไข ดัดแปลงข้อมูลต่าง ๆ และการส่งต่อข้อมูลระหว่างอุปกรณ์ ทำการศึกษาโดยทำการพัฒนาแอปพลิเคชันตามลักษณะ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Waterfall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Model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ได้แอปพลิเคชันที่ทำงานได้บรรลุวัตถุประสงค์ และได้ทำการสอบถามความพึงพอใจ โดยแบ่งข้อคำถามเป็นความพึงพอใจในหลักการทำงานในแอปพลิเคชันจำนวน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10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ข้อ และความพึงพอใจในการออกแบบแอปพลิเคชันจำนวน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10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ข้อ กลุ่มตัวอย่างคือนักเรียนห้อง ม.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602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โรงเรียนสวนกุหลาบวิทยาลัยจำนวน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29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คน ได้ผลความพึงพอใจในหลักการทำงานในแอปพลิเคชันโดยเฉลี่ย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79%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และความพึงพอใจในการออกแบบแอปพลิเคชันโดยเฉลี่ย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82%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Calibri" panose="020F0502020204030204" pitchFamily="34" charset="0"/>
                <a:cs typeface="Kanit Light" panose="00000400000000000000" pitchFamily="2" charset="-34"/>
              </a:endParaRPr>
            </a:p>
          </p:txBody>
        </p:sp>
        <p:sp>
          <p:nvSpPr>
            <p:cNvPr id="9" name="สี่เหลี่ยมผืนผ้า 8">
              <a:extLst>
                <a:ext uri="{FF2B5EF4-FFF2-40B4-BE49-F238E27FC236}">
                  <a16:creationId xmlns:a16="http://schemas.microsoft.com/office/drawing/2014/main" id="{769E6A4D-B3F1-4FE1-8A9A-71143CABBD48}"/>
                </a:ext>
              </a:extLst>
            </p:cNvPr>
            <p:cNvSpPr/>
            <p:nvPr/>
          </p:nvSpPr>
          <p:spPr>
            <a:xfrm>
              <a:off x="152400" y="3210765"/>
              <a:ext cx="32399288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แอปพลิเคชันแสดงตารางเรียนและสถานที่สอนของอาจารย์</a:t>
              </a:r>
              <a:endParaRPr kumimoji="0" lang="th-TH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" panose="00000500000000000000" pitchFamily="2" charset="-34"/>
                <a:ea typeface="+mn-ea"/>
                <a:cs typeface="Kanit" panose="00000500000000000000" pitchFamily="2" charset="-34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สำหรับนักเรียน ม.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602 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โรงเรียนสวนกุหลาบวิทยาลัย</a:t>
              </a:r>
              <a:br>
                <a:rPr kumimoji="0" lang="th-TH" sz="6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</a:br>
              <a:r>
                <a: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นายพง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ษ์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เทวิน นาคพงศ์พิมาน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นาย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วศ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กร นพวรรณพร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ครูที่ปรึกษา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ครูป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ิย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มาศ ศรีสมพันธ์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อัญ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ชานา นิ่มอนุ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สส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รณ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์ส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กุล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ครูเสาวลักษณ์ กังวานสกุลทอง</a:t>
              </a:r>
            </a:p>
          </p:txBody>
        </p:sp>
        <p:pic>
          <p:nvPicPr>
            <p:cNvPr id="10" name="รูปภาพ 9">
              <a:extLst>
                <a:ext uri="{FF2B5EF4-FFF2-40B4-BE49-F238E27FC236}">
                  <a16:creationId xmlns:a16="http://schemas.microsoft.com/office/drawing/2014/main" id="{44309181-3EAD-42E7-87C5-39FE750AD6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470" r="-6470"/>
            <a:stretch/>
          </p:blipFill>
          <p:spPr>
            <a:xfrm>
              <a:off x="15491242" y="511582"/>
              <a:ext cx="2340000" cy="2340000"/>
            </a:xfrm>
            <a:prstGeom prst="rect">
              <a:avLst/>
            </a:prstGeom>
          </p:spPr>
        </p:pic>
        <p:sp>
          <p:nvSpPr>
            <p:cNvPr id="11" name="สี่เหลี่ยมผืนผ้า 10">
              <a:extLst>
                <a:ext uri="{FF2B5EF4-FFF2-40B4-BE49-F238E27FC236}">
                  <a16:creationId xmlns:a16="http://schemas.microsoft.com/office/drawing/2014/main" id="{8584E534-B451-40B0-A999-897730A0F0A7}"/>
                </a:ext>
              </a:extLst>
            </p:cNvPr>
            <p:cNvSpPr/>
            <p:nvPr/>
          </p:nvSpPr>
          <p:spPr>
            <a:xfrm>
              <a:off x="2970022" y="40675875"/>
              <a:ext cx="26764058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โครงการการศึกษาสำหรับผู้มีความสามารถพิเศษ 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(Gifted and Talented Education Program)</a:t>
              </a:r>
              <a:b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</a:b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สัปดาห์วิทยาศาสตร์ 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20-21 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สิงหาคม พ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.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ศ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.2562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Medium" panose="00000600000000000000" pitchFamily="2" charset="-34"/>
                <a:ea typeface="+mn-ea"/>
                <a:cs typeface="Kanit Medium" panose="00000600000000000000" pitchFamily="2" charset="-34"/>
              </a:endParaRPr>
            </a:p>
          </p:txBody>
        </p:sp>
        <p:sp>
          <p:nvSpPr>
            <p:cNvPr id="12" name="ชื่อเรื่อง 1">
              <a:extLst>
                <a:ext uri="{FF2B5EF4-FFF2-40B4-BE49-F238E27FC236}">
                  <a16:creationId xmlns:a16="http://schemas.microsoft.com/office/drawing/2014/main" id="{975CA5D0-2763-4685-AB27-0EDBD204999E}"/>
                </a:ext>
              </a:extLst>
            </p:cNvPr>
            <p:cNvSpPr txBox="1">
              <a:spLocks/>
            </p:cNvSpPr>
            <p:nvPr/>
          </p:nvSpPr>
          <p:spPr>
            <a:xfrm>
              <a:off x="1952396" y="22953258"/>
              <a:ext cx="14039645" cy="4429581"/>
            </a:xfrm>
            <a:prstGeom prst="roundRect">
              <a:avLst>
                <a:gd name="adj" fmla="val 454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วัตถุประสงค์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	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เพื่อพัฒนาแอปพลิเคชัน “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Teacher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Finder”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ในการแสดงผลข้อมูลตารางเรียน และข้อมูลสถานที่สอน สำหรับนักเรียนห้อง ม.602 โรงเรียนสวนกุหลาบวิทยาลัย ที่มีความสามารถในการเพิ่ม แก้ไข ดัดแปลงข้อมูล ต่าง ๆ และการส่งต่อข้อมูลระหว่างอุปกรณ์ได้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sp>
          <p:nvSpPr>
            <p:cNvPr id="13" name="ชื่อเรื่อง 1">
              <a:extLst>
                <a:ext uri="{FF2B5EF4-FFF2-40B4-BE49-F238E27FC236}">
                  <a16:creationId xmlns:a16="http://schemas.microsoft.com/office/drawing/2014/main" id="{B3A1B88A-7615-4AE6-9EDF-6FEDD0909C19}"/>
                </a:ext>
              </a:extLst>
            </p:cNvPr>
            <p:cNvSpPr txBox="1">
              <a:spLocks/>
            </p:cNvSpPr>
            <p:nvPr/>
          </p:nvSpPr>
          <p:spPr>
            <a:xfrm>
              <a:off x="1952396" y="28431616"/>
              <a:ext cx="6218589" cy="1329740"/>
            </a:xfrm>
            <a:prstGeom prst="roundRect">
              <a:avLst>
                <a:gd name="adj" fmla="val 16347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ctr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3239902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ขั้นตอนการดำเนินงาน</a:t>
              </a:r>
            </a:p>
          </p:txBody>
        </p:sp>
        <p:sp>
          <p:nvSpPr>
            <p:cNvPr id="14" name="ชื่อเรื่อง 1">
              <a:extLst>
                <a:ext uri="{FF2B5EF4-FFF2-40B4-BE49-F238E27FC236}">
                  <a16:creationId xmlns:a16="http://schemas.microsoft.com/office/drawing/2014/main" id="{CB7BD305-E41E-4535-BE6B-A0453DA5839D}"/>
                </a:ext>
              </a:extLst>
            </p:cNvPr>
            <p:cNvSpPr txBox="1">
              <a:spLocks/>
            </p:cNvSpPr>
            <p:nvPr/>
          </p:nvSpPr>
          <p:spPr>
            <a:xfrm>
              <a:off x="20546291" y="12672415"/>
              <a:ext cx="6371150" cy="1734009"/>
            </a:xfrm>
            <a:prstGeom prst="roundRect">
              <a:avLst>
                <a:gd name="adj" fmla="val 12204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ctr">
              <a:noAutofit/>
            </a:bodyPr>
            <a:lstStyle>
              <a:lvl1pPr lvl="0" algn="ctr" fontAlgn="base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  <a:tabLst>
                  <a:tab pos="1436688" algn="l"/>
                </a:tabLst>
                <a:defRPr sz="5400"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defRPr>
              </a:lvl1pPr>
            </a:lstStyle>
            <a:p>
              <a:pPr marL="0" marR="0" lvl="0" indent="0" algn="ctr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ผลการดำเนินงาน</a:t>
              </a:r>
            </a:p>
          </p:txBody>
        </p:sp>
        <p:sp>
          <p:nvSpPr>
            <p:cNvPr id="15" name="ชื่อเรื่อง 1">
              <a:extLst>
                <a:ext uri="{FF2B5EF4-FFF2-40B4-BE49-F238E27FC236}">
                  <a16:creationId xmlns:a16="http://schemas.microsoft.com/office/drawing/2014/main" id="{EE5E3B41-F98B-427C-A934-2261F3B9B703}"/>
                </a:ext>
              </a:extLst>
            </p:cNvPr>
            <p:cNvSpPr txBox="1">
              <a:spLocks/>
            </p:cNvSpPr>
            <p:nvPr/>
          </p:nvSpPr>
          <p:spPr>
            <a:xfrm>
              <a:off x="1952396" y="13072489"/>
              <a:ext cx="14039645" cy="8680230"/>
            </a:xfrm>
            <a:prstGeom prst="roundRect">
              <a:avLst>
                <a:gd name="adj" fmla="val 2022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บทนำ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	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ในโรงเรียนหรือสถานศึกษาที่มีขนาดใหญ่ เมื่อมีธุระสำคัญที่จะต้องตามหาอาจารย์เป็นการฉุกเฉิน มักจะมีความยุ่งยากเกิดขึ้น เนื่องจากในขณะที่ตามหา อาจารย์อาจจะกำลังสอนนักเรียนห้องอื่นอยู่ ข้อมูลเหล่านี้ไม่สามารถหาได้จากตารางเรียนปกติ คณะผู้วิจัยจึงได้คิดวิธีแก้ปัญหานี้โดยการพัฒนาแอปพลิเคชัน “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Teacher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Finder“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บนระบบปฏิบัติการ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Android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โดยมีลักษณะคล้ายตารางเรียนที่มีข้อมูลระบุสถานที่ที่อาจารย์สอนอยู่ในเวลาต่าง ๆ โดยมีการพัฒนาปรับปรุงจากปัญหาของแอปพลิเคชันตารางเรียนประเภทอื่น ๆ เช่น ข้อมูลสามารถเขียนขึ้นได้เอง มีคุณสมบัติในการรับข้อมูลจากโทรศัพท์เครื่องอื่นแทนการเขียนหรือจะส่งข้อมูลให้โทรศัพท์เครื่องอื่นก็ได้ นอกจากนี้แอปพลิเคชันยังมีความสวยงาม ใช้งานง่าย รวดเร็ว และเข้าใจได้ง่ายอีกด้วย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grpSp>
          <p:nvGrpSpPr>
            <p:cNvPr id="16" name="กลุ่ม 15">
              <a:extLst>
                <a:ext uri="{FF2B5EF4-FFF2-40B4-BE49-F238E27FC236}">
                  <a16:creationId xmlns:a16="http://schemas.microsoft.com/office/drawing/2014/main" id="{5C10133A-3218-4080-AB63-731C861784ED}"/>
                </a:ext>
              </a:extLst>
            </p:cNvPr>
            <p:cNvGrpSpPr/>
            <p:nvPr/>
          </p:nvGrpSpPr>
          <p:grpSpPr>
            <a:xfrm>
              <a:off x="17589067" y="14917170"/>
              <a:ext cx="12975344" cy="4406941"/>
              <a:chOff x="12985758" y="14963596"/>
              <a:chExt cx="9681555" cy="3288240"/>
            </a:xfrm>
          </p:grpSpPr>
          <p:pic>
            <p:nvPicPr>
              <p:cNvPr id="49" name="รูปภาพ 48">
                <a:extLst>
                  <a:ext uri="{FF2B5EF4-FFF2-40B4-BE49-F238E27FC236}">
                    <a16:creationId xmlns:a16="http://schemas.microsoft.com/office/drawing/2014/main" id="{D564AF49-2702-46D4-82FE-C31EAE744107}"/>
                  </a:ext>
                </a:extLst>
              </p:cNvPr>
              <p:cNvPicPr/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 bwMode="auto">
              <a:xfrm>
                <a:off x="12985758" y="14963596"/>
                <a:ext cx="1849634" cy="3288240"/>
              </a:xfrm>
              <a:prstGeom prst="rect">
                <a:avLst/>
              </a:prstGeom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50" name="รูปภาพ 49">
                <a:extLst>
                  <a:ext uri="{FF2B5EF4-FFF2-40B4-BE49-F238E27FC236}">
                    <a16:creationId xmlns:a16="http://schemas.microsoft.com/office/drawing/2014/main" id="{6886C47A-DE3A-4024-B752-CF04C98E88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>
              <a:xfrm>
                <a:off x="14944334" y="14963597"/>
                <a:ext cx="1849634" cy="3288239"/>
              </a:xfrm>
              <a:prstGeom prst="rect">
                <a:avLst/>
              </a:prstGeom>
            </p:spPr>
          </p:pic>
          <p:pic>
            <p:nvPicPr>
              <p:cNvPr id="51" name="รูปภาพ 50">
                <a:extLst>
                  <a:ext uri="{FF2B5EF4-FFF2-40B4-BE49-F238E27FC236}">
                    <a16:creationId xmlns:a16="http://schemas.microsoft.com/office/drawing/2014/main" id="{A881B35F-8186-4B80-B5BD-FD58C64C93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6902910" y="14965718"/>
                <a:ext cx="1847250" cy="3283996"/>
              </a:xfrm>
              <a:prstGeom prst="rect">
                <a:avLst/>
              </a:prstGeom>
            </p:spPr>
          </p:pic>
          <p:pic>
            <p:nvPicPr>
              <p:cNvPr id="52" name="Picture 2" descr="https://scontent.fbkk22-3.fna.fbcdn.net/v/t1.15752-9/61547341_307331240205541_8060875190424305664_n.jpg?_nc_cat=110&amp;_nc_oc=AQlyXn2EtVNt8jLVdM1FqGIDRYTPAEsUv7wS8ghCmQgT81P9y9mCX0pQPSVQ5cP4GEU&amp;_nc_ht=scontent.fbkk22-3.fna&amp;oh=89c7b11e7ecfd5b5ed34a7527d0a9cf1&amp;oe=5D5496D7">
                <a:extLst>
                  <a:ext uri="{FF2B5EF4-FFF2-40B4-BE49-F238E27FC236}">
                    <a16:creationId xmlns:a16="http://schemas.microsoft.com/office/drawing/2014/main" id="{66619F07-55E5-4747-9C22-0ACE29C43C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17679" y="14963597"/>
                <a:ext cx="1849634" cy="3288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https://scontent.fbkk22-3.fna.fbcdn.net/v/t1.15752-9/61749038_862617164093868_2022421931281612800_n.jpg?_nc_cat=111&amp;_nc_oc=AQnY6frm7WgkkWX5_Z4ej36_PLuz1HXEuVe4rMhBPZqZjNFCb7M6DlSNA0eF-7Zngk0&amp;_nc_ht=scontent.fbkk22-3.fna&amp;oh=27c992e55280777bc6ae3041154889c9&amp;oe=5D952966">
                <a:extLst>
                  <a:ext uri="{FF2B5EF4-FFF2-40B4-BE49-F238E27FC236}">
                    <a16:creationId xmlns:a16="http://schemas.microsoft.com/office/drawing/2014/main" id="{129D10F3-A603-420C-8732-E44A9B4601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59102" y="14963597"/>
                <a:ext cx="1849634" cy="3288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สี่เหลี่ยมผืนผ้า 16">
              <a:extLst>
                <a:ext uri="{FF2B5EF4-FFF2-40B4-BE49-F238E27FC236}">
                  <a16:creationId xmlns:a16="http://schemas.microsoft.com/office/drawing/2014/main" id="{8C7120E4-05EC-4B6B-96D9-4D726C9A3816}"/>
                </a:ext>
              </a:extLst>
            </p:cNvPr>
            <p:cNvSpPr/>
            <p:nvPr/>
          </p:nvSpPr>
          <p:spPr>
            <a:xfrm>
              <a:off x="20684159" y="19377724"/>
              <a:ext cx="998702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หน้าแสดงผล และหน้าแก้ไขข้อมูลภายในแอปพลิเคชัน</a:t>
              </a:r>
            </a:p>
          </p:txBody>
        </p:sp>
        <p:grpSp>
          <p:nvGrpSpPr>
            <p:cNvPr id="18" name="กลุ่ม 17">
              <a:extLst>
                <a:ext uri="{FF2B5EF4-FFF2-40B4-BE49-F238E27FC236}">
                  <a16:creationId xmlns:a16="http://schemas.microsoft.com/office/drawing/2014/main" id="{D490E0B3-0622-4C88-9740-8A3DE21952C1}"/>
                </a:ext>
              </a:extLst>
            </p:cNvPr>
            <p:cNvGrpSpPr/>
            <p:nvPr/>
          </p:nvGrpSpPr>
          <p:grpSpPr>
            <a:xfrm>
              <a:off x="20980767" y="21520860"/>
              <a:ext cx="9699501" cy="4966161"/>
              <a:chOff x="14943659" y="19484156"/>
              <a:chExt cx="7731864" cy="3958727"/>
            </a:xfrm>
          </p:grpSpPr>
          <p:pic>
            <p:nvPicPr>
              <p:cNvPr id="44" name="รูปภาพ 43">
                <a:extLst>
                  <a:ext uri="{FF2B5EF4-FFF2-40B4-BE49-F238E27FC236}">
                    <a16:creationId xmlns:a16="http://schemas.microsoft.com/office/drawing/2014/main" id="{6FF133EB-267F-4349-855F-48C264C33340}"/>
                  </a:ext>
                </a:extLst>
              </p:cNvPr>
              <p:cNvPicPr/>
              <p:nvPr/>
            </p:nvPicPr>
            <p:blipFill rotWithShape="1">
              <a:blip r:embed="rId8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4951869" y="19675089"/>
                <a:ext cx="2495550" cy="1628140"/>
              </a:xfrm>
              <a:prstGeom prst="rect">
                <a:avLst/>
              </a:prstGeom>
              <a:ln>
                <a:noFill/>
              </a:ln>
              <a:effectLst/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45" name="รูปภาพ 44">
                <a:extLst>
                  <a:ext uri="{FF2B5EF4-FFF2-40B4-BE49-F238E27FC236}">
                    <a16:creationId xmlns:a16="http://schemas.microsoft.com/office/drawing/2014/main" id="{F59BBFB8-3E10-431C-9B1B-3087AB843D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0179973" y="19484156"/>
                <a:ext cx="2495550" cy="1819073"/>
              </a:xfrm>
              <a:prstGeom prst="rect">
                <a:avLst/>
              </a:prstGeom>
              <a:effectLst/>
            </p:spPr>
          </p:pic>
          <p:pic>
            <p:nvPicPr>
              <p:cNvPr id="46" name="Picture 2" descr="https://scontent.fbkk22-2.fna.fbcdn.net/v/t1.15752-9/61572515_2066141683483286_4713353825673543680_n.jpg?_nc_cat=109&amp;_nc_oc=AQnaJpcXGb1pPx_BF4xraQt_ZqtS49jueGjpxA7jRIZOharNpVCHprcjJcNDjLs4V9s&amp;_nc_ht=scontent.fbkk22-2.fna&amp;oh=1f0f394f6e34c7fde52cb22f7da16c15&amp;oe=5D51A3DA">
                <a:extLst>
                  <a:ext uri="{FF2B5EF4-FFF2-40B4-BE49-F238E27FC236}">
                    <a16:creationId xmlns:a16="http://schemas.microsoft.com/office/drawing/2014/main" id="{8884C9E8-73E8-4AC6-B93C-874E7A04D3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4943659" y="21431475"/>
                <a:ext cx="2498834" cy="20114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รูปภาพ 46">
                <a:extLst>
                  <a:ext uri="{FF2B5EF4-FFF2-40B4-BE49-F238E27FC236}">
                    <a16:creationId xmlns:a16="http://schemas.microsoft.com/office/drawing/2014/main" id="{91A97799-334A-4C90-92A6-8F9287D9C3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7563458" y="20348684"/>
                <a:ext cx="2495550" cy="3094199"/>
              </a:xfrm>
              <a:prstGeom prst="rect">
                <a:avLst/>
              </a:prstGeom>
            </p:spPr>
          </p:pic>
          <p:pic>
            <p:nvPicPr>
              <p:cNvPr id="48" name="รูปภาพ 47">
                <a:extLst>
                  <a:ext uri="{FF2B5EF4-FFF2-40B4-BE49-F238E27FC236}">
                    <a16:creationId xmlns:a16="http://schemas.microsoft.com/office/drawing/2014/main" id="{07A90EC1-F9D2-40F5-81C0-DA9E14E9F2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0179973" y="21419824"/>
                <a:ext cx="2495550" cy="2023059"/>
              </a:xfrm>
              <a:prstGeom prst="rect">
                <a:avLst/>
              </a:prstGeom>
            </p:spPr>
          </p:pic>
        </p:grp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FBBA621B-A4BF-4083-B05E-B33A56633F12}"/>
                </a:ext>
              </a:extLst>
            </p:cNvPr>
            <p:cNvSpPr/>
            <p:nvPr/>
          </p:nvSpPr>
          <p:spPr>
            <a:xfrm>
              <a:off x="17561242" y="25323894"/>
              <a:ext cx="3363421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ส่วนประกอบ</a:t>
              </a:r>
              <a:b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</a:b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ของแอปพลิเคชัน</a:t>
              </a:r>
            </a:p>
          </p:txBody>
        </p:sp>
        <p:pic>
          <p:nvPicPr>
            <p:cNvPr id="20" name="รูปภาพ 19">
              <a:extLst>
                <a:ext uri="{FF2B5EF4-FFF2-40B4-BE49-F238E27FC236}">
                  <a16:creationId xmlns:a16="http://schemas.microsoft.com/office/drawing/2014/main" id="{ACA0E685-EE0F-4894-877E-526FFD7C6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485747" y="19834896"/>
              <a:ext cx="1828800" cy="1828800"/>
            </a:xfrm>
            <a:prstGeom prst="rect">
              <a:avLst/>
            </a:prstGeom>
          </p:spPr>
        </p:pic>
        <p:sp>
          <p:nvSpPr>
            <p:cNvPr id="21" name="สี่เหลี่ยมผืนผ้า 20">
              <a:extLst>
                <a:ext uri="{FF2B5EF4-FFF2-40B4-BE49-F238E27FC236}">
                  <a16:creationId xmlns:a16="http://schemas.microsoft.com/office/drawing/2014/main" id="{AE7A16CF-D926-4272-A2C4-895EF727E979}"/>
                </a:ext>
              </a:extLst>
            </p:cNvPr>
            <p:cNvSpPr/>
            <p:nvPr/>
          </p:nvSpPr>
          <p:spPr>
            <a:xfrm>
              <a:off x="19314547" y="20569872"/>
              <a:ext cx="34195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โลโก้แอปพลิเคชัน</a:t>
              </a:r>
            </a:p>
          </p:txBody>
        </p:sp>
        <p:grpSp>
          <p:nvGrpSpPr>
            <p:cNvPr id="22" name="กลุ่ม 21">
              <a:extLst>
                <a:ext uri="{FF2B5EF4-FFF2-40B4-BE49-F238E27FC236}">
                  <a16:creationId xmlns:a16="http://schemas.microsoft.com/office/drawing/2014/main" id="{3382863F-BBD4-48A0-9D8B-C74B95C72D8C}"/>
                </a:ext>
              </a:extLst>
            </p:cNvPr>
            <p:cNvGrpSpPr/>
            <p:nvPr/>
          </p:nvGrpSpPr>
          <p:grpSpPr>
            <a:xfrm>
              <a:off x="18321467" y="27414537"/>
              <a:ext cx="10800000" cy="3836119"/>
              <a:chOff x="18179466" y="23394320"/>
              <a:chExt cx="10800000" cy="3836119"/>
            </a:xfrm>
          </p:grpSpPr>
          <p:sp>
            <p:nvSpPr>
              <p:cNvPr id="39" name="ชื่อเรื่อง 1">
                <a:extLst>
                  <a:ext uri="{FF2B5EF4-FFF2-40B4-BE49-F238E27FC236}">
                    <a16:creationId xmlns:a16="http://schemas.microsoft.com/office/drawing/2014/main" id="{127396E5-CAAE-48DC-95F9-CDD9B34205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79466" y="23394320"/>
                <a:ext cx="10800000" cy="3836119"/>
              </a:xfrm>
              <a:prstGeom prst="roundRect">
                <a:avLst>
                  <a:gd name="adj" fmla="val 702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274320" tIns="274320" rIns="274320" bIns="274320" rtlCol="0" anchor="t">
                <a:noAutofit/>
              </a:bodyPr>
              <a:lstStyle>
                <a:lvl1pPr algn="ctr" defTabSz="323990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259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j-ea"/>
                    <a:cs typeface="Kanit Light" panose="00000400000000000000" pitchFamily="2" charset="-34"/>
                  </a:rPr>
                  <a:t>ความพึงพอใจ</a:t>
                </a:r>
              </a:p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</p:txBody>
          </p:sp>
          <p:sp>
            <p:nvSpPr>
              <p:cNvPr id="40" name="วงรี 39">
                <a:extLst>
                  <a:ext uri="{FF2B5EF4-FFF2-40B4-BE49-F238E27FC236}">
                    <a16:creationId xmlns:a16="http://schemas.microsoft.com/office/drawing/2014/main" id="{E6045E5D-A83B-4CA5-B9C2-38ED75E9AC35}"/>
                  </a:ext>
                </a:extLst>
              </p:cNvPr>
              <p:cNvSpPr/>
              <p:nvPr/>
            </p:nvSpPr>
            <p:spPr>
              <a:xfrm>
                <a:off x="18700409" y="24767863"/>
                <a:ext cx="1625600" cy="1625600"/>
              </a:xfrm>
              <a:prstGeom prst="ellipse">
                <a:avLst/>
              </a:prstGeom>
              <a:solidFill>
                <a:srgbClr val="F3A7C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79%</a:t>
                </a:r>
                <a:endPara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41" name="สี่เหลี่ยมผืนผ้า 40">
                <a:extLst>
                  <a:ext uri="{FF2B5EF4-FFF2-40B4-BE49-F238E27FC236}">
                    <a16:creationId xmlns:a16="http://schemas.microsoft.com/office/drawing/2014/main" id="{060DD5FB-0822-4AD1-A52D-4425497D4089}"/>
                  </a:ext>
                </a:extLst>
              </p:cNvPr>
              <p:cNvSpPr/>
              <p:nvPr/>
            </p:nvSpPr>
            <p:spPr>
              <a:xfrm>
                <a:off x="20542158" y="24980499"/>
                <a:ext cx="293381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หลักการภายใน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แอปพลิเคชัน</a:t>
                </a:r>
              </a:p>
            </p:txBody>
          </p:sp>
          <p:sp>
            <p:nvSpPr>
              <p:cNvPr id="42" name="วงรี 41">
                <a:extLst>
                  <a:ext uri="{FF2B5EF4-FFF2-40B4-BE49-F238E27FC236}">
                    <a16:creationId xmlns:a16="http://schemas.microsoft.com/office/drawing/2014/main" id="{65F5AFFD-0DB3-4CF5-90F7-A6013A438B53}"/>
                  </a:ext>
                </a:extLst>
              </p:cNvPr>
              <p:cNvSpPr/>
              <p:nvPr/>
            </p:nvSpPr>
            <p:spPr>
              <a:xfrm>
                <a:off x="24098918" y="24767863"/>
                <a:ext cx="1625600" cy="1625600"/>
              </a:xfrm>
              <a:prstGeom prst="ellipse">
                <a:avLst/>
              </a:prstGeom>
              <a:solidFill>
                <a:srgbClr val="F3A7C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82%</a:t>
                </a:r>
                <a:endPara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43" name="สี่เหลี่ยมผืนผ้า 42">
                <a:extLst>
                  <a:ext uri="{FF2B5EF4-FFF2-40B4-BE49-F238E27FC236}">
                    <a16:creationId xmlns:a16="http://schemas.microsoft.com/office/drawing/2014/main" id="{8CC618AF-B711-4AF9-99EB-5A7E82989907}"/>
                  </a:ext>
                </a:extLst>
              </p:cNvPr>
              <p:cNvSpPr/>
              <p:nvPr/>
            </p:nvSpPr>
            <p:spPr>
              <a:xfrm>
                <a:off x="25937748" y="24980499"/>
                <a:ext cx="256993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การออกแบบ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แอปพลิเคชัน</a:t>
                </a:r>
              </a:p>
            </p:txBody>
          </p:sp>
        </p:grpSp>
        <p:grpSp>
          <p:nvGrpSpPr>
            <p:cNvPr id="23" name="กลุ่ม 22">
              <a:extLst>
                <a:ext uri="{FF2B5EF4-FFF2-40B4-BE49-F238E27FC236}">
                  <a16:creationId xmlns:a16="http://schemas.microsoft.com/office/drawing/2014/main" id="{D387BF00-F0D6-4C22-B531-24DC979E3F6B}"/>
                </a:ext>
              </a:extLst>
            </p:cNvPr>
            <p:cNvGrpSpPr/>
            <p:nvPr/>
          </p:nvGrpSpPr>
          <p:grpSpPr>
            <a:xfrm>
              <a:off x="1952396" y="30143655"/>
              <a:ext cx="14039645" cy="7323299"/>
              <a:chOff x="195898" y="1976819"/>
              <a:chExt cx="8752202" cy="3685137"/>
            </a:xfrm>
          </p:grpSpPr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4E6598AE-451B-4EF7-B95B-07B56AE23CCA}"/>
                  </a:ext>
                </a:extLst>
              </p:cNvPr>
              <p:cNvSpPr/>
              <p:nvPr/>
            </p:nvSpPr>
            <p:spPr>
              <a:xfrm>
                <a:off x="195898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กำหนด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ความต้องการ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ตั้งเป้าหมายให้กับการพัฒนาแอปพลิเคชัน</a:t>
                </a:r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936BB4ED-3063-42A1-8929-926DBC920145}"/>
                  </a:ext>
                </a:extLst>
              </p:cNvPr>
              <p:cNvSpPr/>
              <p:nvPr/>
            </p:nvSpPr>
            <p:spPr>
              <a:xfrm>
                <a:off x="2701792" y="2382184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0" y="114239"/>
                    </a:moveTo>
                    <a:lnTo>
                      <a:pt x="244140" y="114239"/>
                    </a:lnTo>
                    <a:lnTo>
                      <a:pt x="244140" y="0"/>
                    </a:lnTo>
                    <a:lnTo>
                      <a:pt x="488280" y="285598"/>
                    </a:lnTo>
                    <a:lnTo>
                      <a:pt x="244140" y="571196"/>
                    </a:lnTo>
                    <a:lnTo>
                      <a:pt x="244140" y="456957"/>
                    </a:lnTo>
                    <a:lnTo>
                      <a:pt x="0" y="456957"/>
                    </a:lnTo>
                    <a:lnTo>
                      <a:pt x="0" y="114239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14239" rIns="146484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4A42B572-715B-409E-BE19-4F3B40496979}"/>
                  </a:ext>
                </a:extLst>
              </p:cNvPr>
              <p:cNvSpPr/>
              <p:nvPr/>
            </p:nvSpPr>
            <p:spPr>
              <a:xfrm>
                <a:off x="3420394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ออกแบบระบบ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แบ่งเป็น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ระบบบันทึกข้อมูล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ระบบประมวลผลข้อมูล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และระบบการแสดงผล</a:t>
                </a:r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4E05B87-744A-4807-B143-D330E0D02FE8}"/>
                  </a:ext>
                </a:extLst>
              </p:cNvPr>
              <p:cNvSpPr/>
              <p:nvPr/>
            </p:nvSpPr>
            <p:spPr>
              <a:xfrm>
                <a:off x="5926288" y="2382184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0" y="114239"/>
                    </a:moveTo>
                    <a:lnTo>
                      <a:pt x="244140" y="114239"/>
                    </a:lnTo>
                    <a:lnTo>
                      <a:pt x="244140" y="0"/>
                    </a:lnTo>
                    <a:lnTo>
                      <a:pt x="488280" y="285598"/>
                    </a:lnTo>
                    <a:lnTo>
                      <a:pt x="244140" y="571196"/>
                    </a:lnTo>
                    <a:lnTo>
                      <a:pt x="244140" y="456957"/>
                    </a:lnTo>
                    <a:lnTo>
                      <a:pt x="0" y="456957"/>
                    </a:lnTo>
                    <a:lnTo>
                      <a:pt x="0" y="114239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14239" rIns="146484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126A6965-1A42-4A7F-89E0-2EAD4DF9D6C5}"/>
                  </a:ext>
                </a:extLst>
              </p:cNvPr>
              <p:cNvSpPr/>
              <p:nvPr/>
            </p:nvSpPr>
            <p:spPr>
              <a:xfrm>
                <a:off x="6644889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</a:t>
                </a: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ดำเนินงาน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ทดสอบกับ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สมาร์ทโฟน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Android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จำนวน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4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เครื่อง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(25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เม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ย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 - 9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B631D6A7-EF7A-4485-BCAF-23B26AF4AED4}"/>
                  </a:ext>
                </a:extLst>
              </p:cNvPr>
              <p:cNvSpPr/>
              <p:nvPr/>
            </p:nvSpPr>
            <p:spPr>
              <a:xfrm>
                <a:off x="7510897" y="3561428"/>
                <a:ext cx="571196" cy="488280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390624" y="1"/>
                    </a:moveTo>
                    <a:lnTo>
                      <a:pt x="390624" y="285598"/>
                    </a:lnTo>
                    <a:lnTo>
                      <a:pt x="488280" y="285598"/>
                    </a:lnTo>
                    <a:lnTo>
                      <a:pt x="244140" y="571195"/>
                    </a:lnTo>
                    <a:lnTo>
                      <a:pt x="0" y="285598"/>
                    </a:lnTo>
                    <a:lnTo>
                      <a:pt x="97656" y="285598"/>
                    </a:lnTo>
                    <a:lnTo>
                      <a:pt x="97656" y="1"/>
                    </a:lnTo>
                    <a:lnTo>
                      <a:pt x="390624" y="1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4239" tIns="0" rIns="114239" bIns="146484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C57F1608-0B18-4B13-90C3-5741DD063140}"/>
                  </a:ext>
                </a:extLst>
              </p:cNvPr>
              <p:cNvSpPr/>
              <p:nvPr/>
            </p:nvSpPr>
            <p:spPr>
              <a:xfrm>
                <a:off x="6644889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ทดสอบระบบ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ทดสอบกับ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สมาร์ทโฟน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Android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จำนวน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4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เครื่อง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(25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เม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ย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 - 9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35" name="รูปแบบอิสระ: รูปร่าง 34">
                <a:extLst>
                  <a:ext uri="{FF2B5EF4-FFF2-40B4-BE49-F238E27FC236}">
                    <a16:creationId xmlns:a16="http://schemas.microsoft.com/office/drawing/2014/main" id="{8C5AA2D7-386E-4FC6-9500-66C6186018A2}"/>
                  </a:ext>
                </a:extLst>
              </p:cNvPr>
              <p:cNvSpPr/>
              <p:nvPr/>
            </p:nvSpPr>
            <p:spPr>
              <a:xfrm>
                <a:off x="5953926" y="4685395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488280" y="456957"/>
                    </a:moveTo>
                    <a:lnTo>
                      <a:pt x="244140" y="456957"/>
                    </a:lnTo>
                    <a:lnTo>
                      <a:pt x="244140" y="571196"/>
                    </a:lnTo>
                    <a:lnTo>
                      <a:pt x="0" y="285598"/>
                    </a:lnTo>
                    <a:lnTo>
                      <a:pt x="244140" y="0"/>
                    </a:lnTo>
                    <a:lnTo>
                      <a:pt x="244140" y="114239"/>
                    </a:lnTo>
                    <a:lnTo>
                      <a:pt x="488280" y="114239"/>
                    </a:lnTo>
                    <a:lnTo>
                      <a:pt x="488280" y="456957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484" tIns="114239" rIns="0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47501B77-D7E4-42B7-92E3-445780420A78}"/>
                  </a:ext>
                </a:extLst>
              </p:cNvPr>
              <p:cNvSpPr/>
              <p:nvPr/>
            </p:nvSpPr>
            <p:spPr>
              <a:xfrm>
                <a:off x="3420394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การแจกจ่าย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อัปโห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ลดบนเว็บไซต์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github.com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(10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621EEB2E-EA70-410C-87A9-D46C14456926}"/>
                  </a:ext>
                </a:extLst>
              </p:cNvPr>
              <p:cNvSpPr/>
              <p:nvPr/>
            </p:nvSpPr>
            <p:spPr>
              <a:xfrm>
                <a:off x="2729431" y="4685394"/>
                <a:ext cx="488281" cy="571197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488280" y="456957"/>
                    </a:moveTo>
                    <a:lnTo>
                      <a:pt x="244140" y="456957"/>
                    </a:lnTo>
                    <a:lnTo>
                      <a:pt x="244140" y="571196"/>
                    </a:lnTo>
                    <a:lnTo>
                      <a:pt x="0" y="285598"/>
                    </a:lnTo>
                    <a:lnTo>
                      <a:pt x="244140" y="0"/>
                    </a:lnTo>
                    <a:lnTo>
                      <a:pt x="244140" y="114239"/>
                    </a:lnTo>
                    <a:lnTo>
                      <a:pt x="488280" y="114239"/>
                    </a:lnTo>
                    <a:lnTo>
                      <a:pt x="488280" y="456957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484" tIns="114240" rIns="1" bIns="114238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043DAA0-1359-45C9-A9EC-E7908973A7C1}"/>
                  </a:ext>
                </a:extLst>
              </p:cNvPr>
              <p:cNvSpPr/>
              <p:nvPr/>
            </p:nvSpPr>
            <p:spPr>
              <a:xfrm>
                <a:off x="195898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การดูแลรักษา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สอบถามความพึงพอใจ กับนักเรียน ม.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602 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สวนกุหลาบวิทยาลัย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(15-31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</p:grpSp>
        <p:sp>
          <p:nvSpPr>
            <p:cNvPr id="24" name="ชื่อเรื่อง 1">
              <a:extLst>
                <a:ext uri="{FF2B5EF4-FFF2-40B4-BE49-F238E27FC236}">
                  <a16:creationId xmlns:a16="http://schemas.microsoft.com/office/drawing/2014/main" id="{E12215E9-2763-41EA-AD03-D5C033B98674}"/>
                </a:ext>
              </a:extLst>
            </p:cNvPr>
            <p:cNvSpPr txBox="1">
              <a:spLocks/>
            </p:cNvSpPr>
            <p:nvPr/>
          </p:nvSpPr>
          <p:spPr>
            <a:xfrm>
              <a:off x="16712043" y="31824438"/>
              <a:ext cx="14039645" cy="3236240"/>
            </a:xfrm>
            <a:prstGeom prst="roundRect">
              <a:avLst>
                <a:gd name="adj" fmla="val 454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สรุปผล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1.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แอปพลิเคชันที่พัฒนาขึ้นมีความสามารถตามวัตถุประสงค์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2.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อัตราความพึงพอใจในทั้งสองส่วนของแบบสอบถามอยู่ในเกณฑ์ดี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grpSp>
          <p:nvGrpSpPr>
            <p:cNvPr id="25" name="กลุ่ม 24">
              <a:extLst>
                <a:ext uri="{FF2B5EF4-FFF2-40B4-BE49-F238E27FC236}">
                  <a16:creationId xmlns:a16="http://schemas.microsoft.com/office/drawing/2014/main" id="{0DB3982E-1864-4A96-91FF-F2860AC9207D}"/>
                </a:ext>
              </a:extLst>
            </p:cNvPr>
            <p:cNvGrpSpPr/>
            <p:nvPr/>
          </p:nvGrpSpPr>
          <p:grpSpPr>
            <a:xfrm>
              <a:off x="16701645" y="35656658"/>
              <a:ext cx="14039645" cy="1828869"/>
              <a:chOff x="16557235" y="34875028"/>
              <a:chExt cx="14039645" cy="1828869"/>
            </a:xfrm>
          </p:grpSpPr>
          <p:sp>
            <p:nvSpPr>
              <p:cNvPr id="26" name="ชื่อเรื่อง 1">
                <a:extLst>
                  <a:ext uri="{FF2B5EF4-FFF2-40B4-BE49-F238E27FC236}">
                    <a16:creationId xmlns:a16="http://schemas.microsoft.com/office/drawing/2014/main" id="{B2DAA276-5180-4936-A747-D04F4F3A99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57235" y="34875028"/>
                <a:ext cx="14039645" cy="1828869"/>
              </a:xfrm>
              <a:prstGeom prst="roundRect">
                <a:avLst>
                  <a:gd name="adj" fmla="val 454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274320" tIns="274320" rIns="274320" bIns="274320" rtlCol="0" anchor="ctr">
                <a:noAutofit/>
              </a:bodyPr>
              <a:lstStyle>
                <a:lvl1pPr algn="ctr" defTabSz="323990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259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thaiDist" defTabSz="457200" rtl="0" eaLnBrk="1" fontAlgn="base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>
                    <a:tab pos="1436688" algn="l"/>
                  </a:tabLst>
                  <a:defRPr/>
                </a:pPr>
                <a:r>
                  <a:rPr kumimoji="0" lang="th-TH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j-ea"/>
                    <a:cs typeface="Kanit Light" panose="00000400000000000000" pitchFamily="2" charset="-34"/>
                  </a:rPr>
                  <a:t>อ้างอิง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</p:txBody>
          </p:sp>
          <p:sp>
            <p:nvSpPr>
              <p:cNvPr id="27" name="สี่เหลี่ยมผืนผ้า 26">
                <a:extLst>
                  <a:ext uri="{FF2B5EF4-FFF2-40B4-BE49-F238E27FC236}">
                    <a16:creationId xmlns:a16="http://schemas.microsoft.com/office/drawing/2014/main" id="{3CF3AD05-BF01-4598-A1CE-2DCEA54FC16C}"/>
                  </a:ext>
                </a:extLst>
              </p:cNvPr>
              <p:cNvSpPr/>
              <p:nvPr/>
            </p:nvSpPr>
            <p:spPr>
              <a:xfrm>
                <a:off x="18828514" y="35250853"/>
                <a:ext cx="11707345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Android Developers. (2019, April 26). Platform Architecture. Retrieved from https://developer.android.com/guide/platform</a:t>
                </a:r>
                <a:endParaRPr kumimoji="0" lang="th-TH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221169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กลุ่ม 3">
            <a:extLst>
              <a:ext uri="{FF2B5EF4-FFF2-40B4-BE49-F238E27FC236}">
                <a16:creationId xmlns:a16="http://schemas.microsoft.com/office/drawing/2014/main" id="{B0B1E776-4DD6-4FFF-9957-8962A8A57F04}"/>
              </a:ext>
            </a:extLst>
          </p:cNvPr>
          <p:cNvGrpSpPr/>
          <p:nvPr/>
        </p:nvGrpSpPr>
        <p:grpSpPr>
          <a:xfrm>
            <a:off x="0" y="-3600000"/>
            <a:ext cx="32400000" cy="43200639"/>
            <a:chOff x="152400" y="152399"/>
            <a:chExt cx="32400000" cy="43200639"/>
          </a:xfrm>
        </p:grpSpPr>
        <p:sp>
          <p:nvSpPr>
            <p:cNvPr id="5" name="สี่เหลี่ยมผืนผ้า 4">
              <a:extLst>
                <a:ext uri="{FF2B5EF4-FFF2-40B4-BE49-F238E27FC236}">
                  <a16:creationId xmlns:a16="http://schemas.microsoft.com/office/drawing/2014/main" id="{B567878F-B979-4B83-B63F-E2B060851EB9}"/>
                </a:ext>
              </a:extLst>
            </p:cNvPr>
            <p:cNvSpPr/>
            <p:nvPr/>
          </p:nvSpPr>
          <p:spPr>
            <a:xfrm>
              <a:off x="152400" y="152719"/>
              <a:ext cx="32400000" cy="4320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" name="สี่เหลี่ยมผืนผ้า 5">
              <a:extLst>
                <a:ext uri="{FF2B5EF4-FFF2-40B4-BE49-F238E27FC236}">
                  <a16:creationId xmlns:a16="http://schemas.microsoft.com/office/drawing/2014/main" id="{8E385183-9E65-46F9-8098-86A1F91A33BA}"/>
                </a:ext>
              </a:extLst>
            </p:cNvPr>
            <p:cNvSpPr/>
            <p:nvPr/>
          </p:nvSpPr>
          <p:spPr>
            <a:xfrm>
              <a:off x="152400" y="152399"/>
              <a:ext cx="32399288" cy="7200000"/>
            </a:xfrm>
            <a:prstGeom prst="rect">
              <a:avLst/>
            </a:prstGeom>
            <a:solidFill>
              <a:srgbClr val="F2A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7" name="สี่เหลี่ยมผืนผ้า 6">
              <a:extLst>
                <a:ext uri="{FF2B5EF4-FFF2-40B4-BE49-F238E27FC236}">
                  <a16:creationId xmlns:a16="http://schemas.microsoft.com/office/drawing/2014/main" id="{055A1457-1B4E-4865-B446-C9CDEF74AD96}"/>
                </a:ext>
              </a:extLst>
            </p:cNvPr>
            <p:cNvSpPr/>
            <p:nvPr/>
          </p:nvSpPr>
          <p:spPr>
            <a:xfrm>
              <a:off x="152400" y="39753038"/>
              <a:ext cx="32399288" cy="3600000"/>
            </a:xfrm>
            <a:prstGeom prst="rect">
              <a:avLst/>
            </a:prstGeom>
            <a:solidFill>
              <a:srgbClr val="F2A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8" name="สี่เหลี่ยมผืนผ้า 7">
              <a:extLst>
                <a:ext uri="{FF2B5EF4-FFF2-40B4-BE49-F238E27FC236}">
                  <a16:creationId xmlns:a16="http://schemas.microsoft.com/office/drawing/2014/main" id="{571FBC6B-4E02-462B-863B-A2EEDEFC171E}"/>
                </a:ext>
              </a:extLst>
            </p:cNvPr>
            <p:cNvSpPr/>
            <p:nvPr/>
          </p:nvSpPr>
          <p:spPr>
            <a:xfrm>
              <a:off x="1952396" y="8144399"/>
              <a:ext cx="28799289" cy="43165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727075" algn="thaiDist" defTabSz="4572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โครงงานนี้มีวัตถุประสงค์เพื่อพัฒนาแอปพลิเคชัน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“Teacher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Finder”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สำหรับการแสดงผลข้อมูลตารางเรียนและข้อมูลสถานที่สอน สำหรับนักเรียนห้อง ม.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602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โรงเรียนสวนกุหลาบวิทยาลัย ที่มีความสามารถในการเพิ่ม แก้ไข ดัดแปลงข้อมูลต่าง ๆ และการส่งต่อข้อมูลระหว่างอุปกรณ์ ทำการศึกษาโดยทำการพัฒนาแอปพลิเคชันตามลักษณะ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Waterfall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Model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ได้แอปพลิเคชันที่ทำงานได้บรรลุวัตถุประสงค์ และได้ทำการสอบถามความพึงพอใจ โดยแบ่งข้อคำถามเป็นความพึงพอใจในหลักการทำงานในแอปพลิเคชันจำนวน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10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ข้อ และความพึงพอใจในการออกแบบแอปพลิเคชันจำนวน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10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ข้อ กลุ่มตัวอย่างคือนักเรียนห้อง ม.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602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โรงเรียนสวนกุหลาบวิทยาลัยจำนวน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29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คน ได้ผลความพึงพอใจในหลักการทำงานในแอปพลิเคชันโดยเฉลี่ย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79%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และความพึงพอใจในการออกแบบแอปพลิเคชันโดยเฉลี่ย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82%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Calibri" panose="020F0502020204030204" pitchFamily="34" charset="0"/>
                <a:cs typeface="Kanit Light" panose="00000400000000000000" pitchFamily="2" charset="-34"/>
              </a:endParaRPr>
            </a:p>
          </p:txBody>
        </p:sp>
        <p:sp>
          <p:nvSpPr>
            <p:cNvPr id="9" name="สี่เหลี่ยมผืนผ้า 8">
              <a:extLst>
                <a:ext uri="{FF2B5EF4-FFF2-40B4-BE49-F238E27FC236}">
                  <a16:creationId xmlns:a16="http://schemas.microsoft.com/office/drawing/2014/main" id="{769E6A4D-B3F1-4FE1-8A9A-71143CABBD48}"/>
                </a:ext>
              </a:extLst>
            </p:cNvPr>
            <p:cNvSpPr/>
            <p:nvPr/>
          </p:nvSpPr>
          <p:spPr>
            <a:xfrm>
              <a:off x="152400" y="3210765"/>
              <a:ext cx="32399288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แอปพลิเคชันแสดงตารางเรียนและสถานที่สอนของอาจารย์</a:t>
              </a:r>
              <a:endParaRPr kumimoji="0" lang="th-TH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" panose="00000500000000000000" pitchFamily="2" charset="-34"/>
                <a:ea typeface="+mn-ea"/>
                <a:cs typeface="Kanit" panose="00000500000000000000" pitchFamily="2" charset="-34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สำหรับนักเรียน ม.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602 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โรงเรียนสวนกุหลาบวิทยาลัย</a:t>
              </a:r>
              <a:br>
                <a:rPr kumimoji="0" lang="th-TH" sz="6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</a:br>
              <a:r>
                <a: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นายพง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ษ์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เทวิน นาคพงศ์พิมาน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นาย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วศ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กร นพวรรณพร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ครูที่ปรึกษา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ครูป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ิย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มาศ ศรีสมพันธ์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อัญ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ชานา นิ่มอนุ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สส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รณ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์ส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กุล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ครูเสาวลักษณ์ กังวานสกุลทอง</a:t>
              </a:r>
            </a:p>
          </p:txBody>
        </p:sp>
        <p:pic>
          <p:nvPicPr>
            <p:cNvPr id="10" name="รูปภาพ 9">
              <a:extLst>
                <a:ext uri="{FF2B5EF4-FFF2-40B4-BE49-F238E27FC236}">
                  <a16:creationId xmlns:a16="http://schemas.microsoft.com/office/drawing/2014/main" id="{44309181-3EAD-42E7-87C5-39FE750AD6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470" r="-6470"/>
            <a:stretch/>
          </p:blipFill>
          <p:spPr>
            <a:xfrm>
              <a:off x="15491242" y="511582"/>
              <a:ext cx="2340000" cy="2340000"/>
            </a:xfrm>
            <a:prstGeom prst="rect">
              <a:avLst/>
            </a:prstGeom>
          </p:spPr>
        </p:pic>
        <p:sp>
          <p:nvSpPr>
            <p:cNvPr id="11" name="สี่เหลี่ยมผืนผ้า 10">
              <a:extLst>
                <a:ext uri="{FF2B5EF4-FFF2-40B4-BE49-F238E27FC236}">
                  <a16:creationId xmlns:a16="http://schemas.microsoft.com/office/drawing/2014/main" id="{8584E534-B451-40B0-A999-897730A0F0A7}"/>
                </a:ext>
              </a:extLst>
            </p:cNvPr>
            <p:cNvSpPr/>
            <p:nvPr/>
          </p:nvSpPr>
          <p:spPr>
            <a:xfrm>
              <a:off x="2970022" y="40675875"/>
              <a:ext cx="26764058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โครงการการศึกษาสำหรับผู้มีความสามารถพิเศษ 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(Gifted and Talented Education Program)</a:t>
              </a:r>
              <a:b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</a:b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สัปดาห์วิทยาศาสตร์ 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20-21 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สิงหาคม พ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.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ศ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.2562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Medium" panose="00000600000000000000" pitchFamily="2" charset="-34"/>
                <a:ea typeface="+mn-ea"/>
                <a:cs typeface="Kanit Medium" panose="00000600000000000000" pitchFamily="2" charset="-34"/>
              </a:endParaRPr>
            </a:p>
          </p:txBody>
        </p:sp>
        <p:sp>
          <p:nvSpPr>
            <p:cNvPr id="12" name="ชื่อเรื่อง 1">
              <a:extLst>
                <a:ext uri="{FF2B5EF4-FFF2-40B4-BE49-F238E27FC236}">
                  <a16:creationId xmlns:a16="http://schemas.microsoft.com/office/drawing/2014/main" id="{975CA5D0-2763-4685-AB27-0EDBD204999E}"/>
                </a:ext>
              </a:extLst>
            </p:cNvPr>
            <p:cNvSpPr txBox="1">
              <a:spLocks/>
            </p:cNvSpPr>
            <p:nvPr/>
          </p:nvSpPr>
          <p:spPr>
            <a:xfrm>
              <a:off x="1952396" y="22953258"/>
              <a:ext cx="14039645" cy="4429581"/>
            </a:xfrm>
            <a:prstGeom prst="roundRect">
              <a:avLst>
                <a:gd name="adj" fmla="val 454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วัตถุประสงค์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	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เพื่อพัฒนาแอปพลิเคชัน “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Teacher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Finder”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ในการแสดงผลข้อมูลตารางเรียน และข้อมูลสถานที่สอน สำหรับนักเรียนห้อง ม.602 โรงเรียนสวนกุหลาบวิทยาลัย ที่มีความสามารถในการเพิ่ม แก้ไข ดัดแปลงข้อมูล ต่าง ๆ และการส่งต่อข้อมูลระหว่างอุปกรณ์ได้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sp>
          <p:nvSpPr>
            <p:cNvPr id="13" name="ชื่อเรื่อง 1">
              <a:extLst>
                <a:ext uri="{FF2B5EF4-FFF2-40B4-BE49-F238E27FC236}">
                  <a16:creationId xmlns:a16="http://schemas.microsoft.com/office/drawing/2014/main" id="{B3A1B88A-7615-4AE6-9EDF-6FEDD0909C19}"/>
                </a:ext>
              </a:extLst>
            </p:cNvPr>
            <p:cNvSpPr txBox="1">
              <a:spLocks/>
            </p:cNvSpPr>
            <p:nvPr/>
          </p:nvSpPr>
          <p:spPr>
            <a:xfrm>
              <a:off x="1952396" y="28431616"/>
              <a:ext cx="6218589" cy="1329740"/>
            </a:xfrm>
            <a:prstGeom prst="roundRect">
              <a:avLst>
                <a:gd name="adj" fmla="val 16347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ctr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3239902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ขั้นตอนการดำเนินงาน</a:t>
              </a:r>
            </a:p>
          </p:txBody>
        </p:sp>
        <p:sp>
          <p:nvSpPr>
            <p:cNvPr id="14" name="ชื่อเรื่อง 1">
              <a:extLst>
                <a:ext uri="{FF2B5EF4-FFF2-40B4-BE49-F238E27FC236}">
                  <a16:creationId xmlns:a16="http://schemas.microsoft.com/office/drawing/2014/main" id="{CB7BD305-E41E-4535-BE6B-A0453DA5839D}"/>
                </a:ext>
              </a:extLst>
            </p:cNvPr>
            <p:cNvSpPr txBox="1">
              <a:spLocks/>
            </p:cNvSpPr>
            <p:nvPr/>
          </p:nvSpPr>
          <p:spPr>
            <a:xfrm>
              <a:off x="20546291" y="12672415"/>
              <a:ext cx="6371150" cy="1734009"/>
            </a:xfrm>
            <a:prstGeom prst="roundRect">
              <a:avLst>
                <a:gd name="adj" fmla="val 12204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ctr">
              <a:noAutofit/>
            </a:bodyPr>
            <a:lstStyle>
              <a:lvl1pPr lvl="0" algn="ctr" fontAlgn="base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  <a:tabLst>
                  <a:tab pos="1436688" algn="l"/>
                </a:tabLst>
                <a:defRPr sz="5400"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defRPr>
              </a:lvl1pPr>
            </a:lstStyle>
            <a:p>
              <a:pPr marL="0" marR="0" lvl="0" indent="0" algn="ctr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ผลการดำเนินงาน</a:t>
              </a:r>
            </a:p>
          </p:txBody>
        </p:sp>
        <p:sp>
          <p:nvSpPr>
            <p:cNvPr id="15" name="ชื่อเรื่อง 1">
              <a:extLst>
                <a:ext uri="{FF2B5EF4-FFF2-40B4-BE49-F238E27FC236}">
                  <a16:creationId xmlns:a16="http://schemas.microsoft.com/office/drawing/2014/main" id="{EE5E3B41-F98B-427C-A934-2261F3B9B703}"/>
                </a:ext>
              </a:extLst>
            </p:cNvPr>
            <p:cNvSpPr txBox="1">
              <a:spLocks/>
            </p:cNvSpPr>
            <p:nvPr/>
          </p:nvSpPr>
          <p:spPr>
            <a:xfrm>
              <a:off x="1952396" y="13072489"/>
              <a:ext cx="14039645" cy="8680230"/>
            </a:xfrm>
            <a:prstGeom prst="roundRect">
              <a:avLst>
                <a:gd name="adj" fmla="val 2022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บทนำ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	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ในโรงเรียนหรือสถานศึกษาที่มีขนาดใหญ่ เมื่อมีธุระสำคัญที่จะต้องตามหาอาจารย์เป็นการฉุกเฉิน มักจะมีความยุ่งยากเกิดขึ้น เนื่องจากในขณะที่ตามหา อาจารย์อาจจะกำลังสอนนักเรียนห้องอื่นอยู่ ข้อมูลเหล่านี้ไม่สามารถหาได้จากตารางเรียนปกติ คณะผู้วิจัยจึงได้คิดวิธีแก้ปัญหานี้โดยการพัฒนาแอปพลิเคชัน “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Teacher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Finder“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บนระบบปฏิบัติการ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Android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โดยมีลักษณะคล้ายตารางเรียนที่มีข้อมูลระบุสถานที่ที่อาจารย์สอนอยู่ในเวลาต่าง ๆ โดยมีการพัฒนาปรับปรุงจากปัญหาของแอปพลิเคชันตารางเรียนประเภทอื่น ๆ เช่น ข้อมูลสามารถเขียนขึ้นได้เอง มีคุณสมบัติในการรับข้อมูลจากโทรศัพท์เครื่องอื่นแทนการเขียนหรือจะส่งข้อมูลให้โทรศัพท์เครื่องอื่นก็ได้ นอกจากนี้แอปพลิเคชันยังมีความสวยงาม ใช้งานง่าย รวดเร็ว และเข้าใจได้ง่ายอีกด้วย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grpSp>
          <p:nvGrpSpPr>
            <p:cNvPr id="16" name="กลุ่ม 15">
              <a:extLst>
                <a:ext uri="{FF2B5EF4-FFF2-40B4-BE49-F238E27FC236}">
                  <a16:creationId xmlns:a16="http://schemas.microsoft.com/office/drawing/2014/main" id="{5C10133A-3218-4080-AB63-731C861784ED}"/>
                </a:ext>
              </a:extLst>
            </p:cNvPr>
            <p:cNvGrpSpPr/>
            <p:nvPr/>
          </p:nvGrpSpPr>
          <p:grpSpPr>
            <a:xfrm>
              <a:off x="17589067" y="14917170"/>
              <a:ext cx="12975344" cy="4406941"/>
              <a:chOff x="12985758" y="14963596"/>
              <a:chExt cx="9681555" cy="3288240"/>
            </a:xfrm>
          </p:grpSpPr>
          <p:pic>
            <p:nvPicPr>
              <p:cNvPr id="49" name="รูปภาพ 48">
                <a:extLst>
                  <a:ext uri="{FF2B5EF4-FFF2-40B4-BE49-F238E27FC236}">
                    <a16:creationId xmlns:a16="http://schemas.microsoft.com/office/drawing/2014/main" id="{D564AF49-2702-46D4-82FE-C31EAE744107}"/>
                  </a:ext>
                </a:extLst>
              </p:cNvPr>
              <p:cNvPicPr/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 bwMode="auto">
              <a:xfrm>
                <a:off x="12985758" y="14963596"/>
                <a:ext cx="1849634" cy="3288240"/>
              </a:xfrm>
              <a:prstGeom prst="rect">
                <a:avLst/>
              </a:prstGeom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50" name="รูปภาพ 49">
                <a:extLst>
                  <a:ext uri="{FF2B5EF4-FFF2-40B4-BE49-F238E27FC236}">
                    <a16:creationId xmlns:a16="http://schemas.microsoft.com/office/drawing/2014/main" id="{6886C47A-DE3A-4024-B752-CF04C98E88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>
              <a:xfrm>
                <a:off x="14944334" y="14963597"/>
                <a:ext cx="1849634" cy="3288239"/>
              </a:xfrm>
              <a:prstGeom prst="rect">
                <a:avLst/>
              </a:prstGeom>
            </p:spPr>
          </p:pic>
          <p:pic>
            <p:nvPicPr>
              <p:cNvPr id="51" name="รูปภาพ 50">
                <a:extLst>
                  <a:ext uri="{FF2B5EF4-FFF2-40B4-BE49-F238E27FC236}">
                    <a16:creationId xmlns:a16="http://schemas.microsoft.com/office/drawing/2014/main" id="{A881B35F-8186-4B80-B5BD-FD58C64C93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6902910" y="14965718"/>
                <a:ext cx="1847250" cy="3283996"/>
              </a:xfrm>
              <a:prstGeom prst="rect">
                <a:avLst/>
              </a:prstGeom>
            </p:spPr>
          </p:pic>
          <p:pic>
            <p:nvPicPr>
              <p:cNvPr id="52" name="Picture 2" descr="https://scontent.fbkk22-3.fna.fbcdn.net/v/t1.15752-9/61547341_307331240205541_8060875190424305664_n.jpg?_nc_cat=110&amp;_nc_oc=AQlyXn2EtVNt8jLVdM1FqGIDRYTPAEsUv7wS8ghCmQgT81P9y9mCX0pQPSVQ5cP4GEU&amp;_nc_ht=scontent.fbkk22-3.fna&amp;oh=89c7b11e7ecfd5b5ed34a7527d0a9cf1&amp;oe=5D5496D7">
                <a:extLst>
                  <a:ext uri="{FF2B5EF4-FFF2-40B4-BE49-F238E27FC236}">
                    <a16:creationId xmlns:a16="http://schemas.microsoft.com/office/drawing/2014/main" id="{66619F07-55E5-4747-9C22-0ACE29C43C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17679" y="14963597"/>
                <a:ext cx="1849634" cy="3288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https://scontent.fbkk22-3.fna.fbcdn.net/v/t1.15752-9/61749038_862617164093868_2022421931281612800_n.jpg?_nc_cat=111&amp;_nc_oc=AQnY6frm7WgkkWX5_Z4ej36_PLuz1HXEuVe4rMhBPZqZjNFCb7M6DlSNA0eF-7Zngk0&amp;_nc_ht=scontent.fbkk22-3.fna&amp;oh=27c992e55280777bc6ae3041154889c9&amp;oe=5D952966">
                <a:extLst>
                  <a:ext uri="{FF2B5EF4-FFF2-40B4-BE49-F238E27FC236}">
                    <a16:creationId xmlns:a16="http://schemas.microsoft.com/office/drawing/2014/main" id="{129D10F3-A603-420C-8732-E44A9B4601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59102" y="14963597"/>
                <a:ext cx="1849634" cy="3288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สี่เหลี่ยมผืนผ้า 16">
              <a:extLst>
                <a:ext uri="{FF2B5EF4-FFF2-40B4-BE49-F238E27FC236}">
                  <a16:creationId xmlns:a16="http://schemas.microsoft.com/office/drawing/2014/main" id="{8C7120E4-05EC-4B6B-96D9-4D726C9A3816}"/>
                </a:ext>
              </a:extLst>
            </p:cNvPr>
            <p:cNvSpPr/>
            <p:nvPr/>
          </p:nvSpPr>
          <p:spPr>
            <a:xfrm>
              <a:off x="20684159" y="19377724"/>
              <a:ext cx="998702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หน้าแสดงผล และหน้าแก้ไขข้อมูลภายในแอปพลิเคชัน</a:t>
              </a:r>
            </a:p>
          </p:txBody>
        </p:sp>
        <p:grpSp>
          <p:nvGrpSpPr>
            <p:cNvPr id="18" name="กลุ่ม 17">
              <a:extLst>
                <a:ext uri="{FF2B5EF4-FFF2-40B4-BE49-F238E27FC236}">
                  <a16:creationId xmlns:a16="http://schemas.microsoft.com/office/drawing/2014/main" id="{D490E0B3-0622-4C88-9740-8A3DE21952C1}"/>
                </a:ext>
              </a:extLst>
            </p:cNvPr>
            <p:cNvGrpSpPr/>
            <p:nvPr/>
          </p:nvGrpSpPr>
          <p:grpSpPr>
            <a:xfrm>
              <a:off x="20980767" y="21520860"/>
              <a:ext cx="9699501" cy="4966161"/>
              <a:chOff x="14943659" y="19484156"/>
              <a:chExt cx="7731864" cy="3958727"/>
            </a:xfrm>
          </p:grpSpPr>
          <p:pic>
            <p:nvPicPr>
              <p:cNvPr id="44" name="รูปภาพ 43">
                <a:extLst>
                  <a:ext uri="{FF2B5EF4-FFF2-40B4-BE49-F238E27FC236}">
                    <a16:creationId xmlns:a16="http://schemas.microsoft.com/office/drawing/2014/main" id="{6FF133EB-267F-4349-855F-48C264C33340}"/>
                  </a:ext>
                </a:extLst>
              </p:cNvPr>
              <p:cNvPicPr/>
              <p:nvPr/>
            </p:nvPicPr>
            <p:blipFill rotWithShape="1">
              <a:blip r:embed="rId8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4951869" y="19675089"/>
                <a:ext cx="2495550" cy="1628140"/>
              </a:xfrm>
              <a:prstGeom prst="rect">
                <a:avLst/>
              </a:prstGeom>
              <a:ln>
                <a:noFill/>
              </a:ln>
              <a:effectLst/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45" name="รูปภาพ 44">
                <a:extLst>
                  <a:ext uri="{FF2B5EF4-FFF2-40B4-BE49-F238E27FC236}">
                    <a16:creationId xmlns:a16="http://schemas.microsoft.com/office/drawing/2014/main" id="{F59BBFB8-3E10-431C-9B1B-3087AB843D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0179973" y="19484156"/>
                <a:ext cx="2495550" cy="1819073"/>
              </a:xfrm>
              <a:prstGeom prst="rect">
                <a:avLst/>
              </a:prstGeom>
              <a:effectLst/>
            </p:spPr>
          </p:pic>
          <p:pic>
            <p:nvPicPr>
              <p:cNvPr id="46" name="Picture 2" descr="https://scontent.fbkk22-2.fna.fbcdn.net/v/t1.15752-9/61572515_2066141683483286_4713353825673543680_n.jpg?_nc_cat=109&amp;_nc_oc=AQnaJpcXGb1pPx_BF4xraQt_ZqtS49jueGjpxA7jRIZOharNpVCHprcjJcNDjLs4V9s&amp;_nc_ht=scontent.fbkk22-2.fna&amp;oh=1f0f394f6e34c7fde52cb22f7da16c15&amp;oe=5D51A3DA">
                <a:extLst>
                  <a:ext uri="{FF2B5EF4-FFF2-40B4-BE49-F238E27FC236}">
                    <a16:creationId xmlns:a16="http://schemas.microsoft.com/office/drawing/2014/main" id="{8884C9E8-73E8-4AC6-B93C-874E7A04D3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4943659" y="21431475"/>
                <a:ext cx="2498834" cy="20114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รูปภาพ 46">
                <a:extLst>
                  <a:ext uri="{FF2B5EF4-FFF2-40B4-BE49-F238E27FC236}">
                    <a16:creationId xmlns:a16="http://schemas.microsoft.com/office/drawing/2014/main" id="{91A97799-334A-4C90-92A6-8F9287D9C3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7563458" y="20348684"/>
                <a:ext cx="2495550" cy="3094199"/>
              </a:xfrm>
              <a:prstGeom prst="rect">
                <a:avLst/>
              </a:prstGeom>
            </p:spPr>
          </p:pic>
          <p:pic>
            <p:nvPicPr>
              <p:cNvPr id="48" name="รูปภาพ 47">
                <a:extLst>
                  <a:ext uri="{FF2B5EF4-FFF2-40B4-BE49-F238E27FC236}">
                    <a16:creationId xmlns:a16="http://schemas.microsoft.com/office/drawing/2014/main" id="{07A90EC1-F9D2-40F5-81C0-DA9E14E9F2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0179973" y="21419824"/>
                <a:ext cx="2495550" cy="2023059"/>
              </a:xfrm>
              <a:prstGeom prst="rect">
                <a:avLst/>
              </a:prstGeom>
            </p:spPr>
          </p:pic>
        </p:grp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FBBA621B-A4BF-4083-B05E-B33A56633F12}"/>
                </a:ext>
              </a:extLst>
            </p:cNvPr>
            <p:cNvSpPr/>
            <p:nvPr/>
          </p:nvSpPr>
          <p:spPr>
            <a:xfrm>
              <a:off x="17561242" y="25323894"/>
              <a:ext cx="3363421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ส่วนประกอบ</a:t>
              </a:r>
              <a:b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</a:b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ของแอปพลิเคชัน</a:t>
              </a:r>
            </a:p>
          </p:txBody>
        </p:sp>
        <p:pic>
          <p:nvPicPr>
            <p:cNvPr id="20" name="รูปภาพ 19">
              <a:extLst>
                <a:ext uri="{FF2B5EF4-FFF2-40B4-BE49-F238E27FC236}">
                  <a16:creationId xmlns:a16="http://schemas.microsoft.com/office/drawing/2014/main" id="{ACA0E685-EE0F-4894-877E-526FFD7C6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485747" y="19834896"/>
              <a:ext cx="1828800" cy="1828800"/>
            </a:xfrm>
            <a:prstGeom prst="rect">
              <a:avLst/>
            </a:prstGeom>
          </p:spPr>
        </p:pic>
        <p:sp>
          <p:nvSpPr>
            <p:cNvPr id="21" name="สี่เหลี่ยมผืนผ้า 20">
              <a:extLst>
                <a:ext uri="{FF2B5EF4-FFF2-40B4-BE49-F238E27FC236}">
                  <a16:creationId xmlns:a16="http://schemas.microsoft.com/office/drawing/2014/main" id="{AE7A16CF-D926-4272-A2C4-895EF727E979}"/>
                </a:ext>
              </a:extLst>
            </p:cNvPr>
            <p:cNvSpPr/>
            <p:nvPr/>
          </p:nvSpPr>
          <p:spPr>
            <a:xfrm>
              <a:off x="19314547" y="20569872"/>
              <a:ext cx="34195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โลโก้แอปพลิเคชัน</a:t>
              </a:r>
            </a:p>
          </p:txBody>
        </p:sp>
        <p:grpSp>
          <p:nvGrpSpPr>
            <p:cNvPr id="22" name="กลุ่ม 21">
              <a:extLst>
                <a:ext uri="{FF2B5EF4-FFF2-40B4-BE49-F238E27FC236}">
                  <a16:creationId xmlns:a16="http://schemas.microsoft.com/office/drawing/2014/main" id="{3382863F-BBD4-48A0-9D8B-C74B95C72D8C}"/>
                </a:ext>
              </a:extLst>
            </p:cNvPr>
            <p:cNvGrpSpPr/>
            <p:nvPr/>
          </p:nvGrpSpPr>
          <p:grpSpPr>
            <a:xfrm>
              <a:off x="18321467" y="27414537"/>
              <a:ext cx="10800000" cy="3836119"/>
              <a:chOff x="18179466" y="23394320"/>
              <a:chExt cx="10800000" cy="3836119"/>
            </a:xfrm>
          </p:grpSpPr>
          <p:sp>
            <p:nvSpPr>
              <p:cNvPr id="39" name="ชื่อเรื่อง 1">
                <a:extLst>
                  <a:ext uri="{FF2B5EF4-FFF2-40B4-BE49-F238E27FC236}">
                    <a16:creationId xmlns:a16="http://schemas.microsoft.com/office/drawing/2014/main" id="{127396E5-CAAE-48DC-95F9-CDD9B34205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79466" y="23394320"/>
                <a:ext cx="10800000" cy="3836119"/>
              </a:xfrm>
              <a:prstGeom prst="roundRect">
                <a:avLst>
                  <a:gd name="adj" fmla="val 702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274320" tIns="274320" rIns="274320" bIns="274320" rtlCol="0" anchor="t">
                <a:noAutofit/>
              </a:bodyPr>
              <a:lstStyle>
                <a:lvl1pPr algn="ctr" defTabSz="323990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259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j-ea"/>
                    <a:cs typeface="Kanit Light" panose="00000400000000000000" pitchFamily="2" charset="-34"/>
                  </a:rPr>
                  <a:t>ความพึงพอใจ</a:t>
                </a:r>
              </a:p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</p:txBody>
          </p:sp>
          <p:sp>
            <p:nvSpPr>
              <p:cNvPr id="40" name="วงรี 39">
                <a:extLst>
                  <a:ext uri="{FF2B5EF4-FFF2-40B4-BE49-F238E27FC236}">
                    <a16:creationId xmlns:a16="http://schemas.microsoft.com/office/drawing/2014/main" id="{E6045E5D-A83B-4CA5-B9C2-38ED75E9AC35}"/>
                  </a:ext>
                </a:extLst>
              </p:cNvPr>
              <p:cNvSpPr/>
              <p:nvPr/>
            </p:nvSpPr>
            <p:spPr>
              <a:xfrm>
                <a:off x="18700409" y="24767863"/>
                <a:ext cx="1625600" cy="1625600"/>
              </a:xfrm>
              <a:prstGeom prst="ellipse">
                <a:avLst/>
              </a:prstGeom>
              <a:solidFill>
                <a:srgbClr val="F3A7C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79%</a:t>
                </a:r>
                <a:endPara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41" name="สี่เหลี่ยมผืนผ้า 40">
                <a:extLst>
                  <a:ext uri="{FF2B5EF4-FFF2-40B4-BE49-F238E27FC236}">
                    <a16:creationId xmlns:a16="http://schemas.microsoft.com/office/drawing/2014/main" id="{060DD5FB-0822-4AD1-A52D-4425497D4089}"/>
                  </a:ext>
                </a:extLst>
              </p:cNvPr>
              <p:cNvSpPr/>
              <p:nvPr/>
            </p:nvSpPr>
            <p:spPr>
              <a:xfrm>
                <a:off x="20542158" y="24980499"/>
                <a:ext cx="293381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หลักการภายใน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แอปพลิเคชัน</a:t>
                </a:r>
              </a:p>
            </p:txBody>
          </p:sp>
          <p:sp>
            <p:nvSpPr>
              <p:cNvPr id="42" name="วงรี 41">
                <a:extLst>
                  <a:ext uri="{FF2B5EF4-FFF2-40B4-BE49-F238E27FC236}">
                    <a16:creationId xmlns:a16="http://schemas.microsoft.com/office/drawing/2014/main" id="{65F5AFFD-0DB3-4CF5-90F7-A6013A438B53}"/>
                  </a:ext>
                </a:extLst>
              </p:cNvPr>
              <p:cNvSpPr/>
              <p:nvPr/>
            </p:nvSpPr>
            <p:spPr>
              <a:xfrm>
                <a:off x="24098918" y="24767863"/>
                <a:ext cx="1625600" cy="1625600"/>
              </a:xfrm>
              <a:prstGeom prst="ellipse">
                <a:avLst/>
              </a:prstGeom>
              <a:solidFill>
                <a:srgbClr val="F3A7C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82%</a:t>
                </a:r>
                <a:endPara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43" name="สี่เหลี่ยมผืนผ้า 42">
                <a:extLst>
                  <a:ext uri="{FF2B5EF4-FFF2-40B4-BE49-F238E27FC236}">
                    <a16:creationId xmlns:a16="http://schemas.microsoft.com/office/drawing/2014/main" id="{8CC618AF-B711-4AF9-99EB-5A7E82989907}"/>
                  </a:ext>
                </a:extLst>
              </p:cNvPr>
              <p:cNvSpPr/>
              <p:nvPr/>
            </p:nvSpPr>
            <p:spPr>
              <a:xfrm>
                <a:off x="25937748" y="24980499"/>
                <a:ext cx="256993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การออกแบบ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แอปพลิเคชัน</a:t>
                </a:r>
              </a:p>
            </p:txBody>
          </p:sp>
        </p:grpSp>
        <p:grpSp>
          <p:nvGrpSpPr>
            <p:cNvPr id="23" name="กลุ่ม 22">
              <a:extLst>
                <a:ext uri="{FF2B5EF4-FFF2-40B4-BE49-F238E27FC236}">
                  <a16:creationId xmlns:a16="http://schemas.microsoft.com/office/drawing/2014/main" id="{D387BF00-F0D6-4C22-B531-24DC979E3F6B}"/>
                </a:ext>
              </a:extLst>
            </p:cNvPr>
            <p:cNvGrpSpPr/>
            <p:nvPr/>
          </p:nvGrpSpPr>
          <p:grpSpPr>
            <a:xfrm>
              <a:off x="1952396" y="30143655"/>
              <a:ext cx="14039645" cy="7323299"/>
              <a:chOff x="195898" y="1976819"/>
              <a:chExt cx="8752202" cy="3685137"/>
            </a:xfrm>
          </p:grpSpPr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4E6598AE-451B-4EF7-B95B-07B56AE23CCA}"/>
                  </a:ext>
                </a:extLst>
              </p:cNvPr>
              <p:cNvSpPr/>
              <p:nvPr/>
            </p:nvSpPr>
            <p:spPr>
              <a:xfrm>
                <a:off x="195898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กำหนด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ความต้องการ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ตั้งเป้าหมายให้กับการพัฒนาแอปพลิเคชัน</a:t>
                </a:r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936BB4ED-3063-42A1-8929-926DBC920145}"/>
                  </a:ext>
                </a:extLst>
              </p:cNvPr>
              <p:cNvSpPr/>
              <p:nvPr/>
            </p:nvSpPr>
            <p:spPr>
              <a:xfrm>
                <a:off x="2701792" y="2382184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0" y="114239"/>
                    </a:moveTo>
                    <a:lnTo>
                      <a:pt x="244140" y="114239"/>
                    </a:lnTo>
                    <a:lnTo>
                      <a:pt x="244140" y="0"/>
                    </a:lnTo>
                    <a:lnTo>
                      <a:pt x="488280" y="285598"/>
                    </a:lnTo>
                    <a:lnTo>
                      <a:pt x="244140" y="571196"/>
                    </a:lnTo>
                    <a:lnTo>
                      <a:pt x="244140" y="456957"/>
                    </a:lnTo>
                    <a:lnTo>
                      <a:pt x="0" y="456957"/>
                    </a:lnTo>
                    <a:lnTo>
                      <a:pt x="0" y="114239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14239" rIns="146484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4A42B572-715B-409E-BE19-4F3B40496979}"/>
                  </a:ext>
                </a:extLst>
              </p:cNvPr>
              <p:cNvSpPr/>
              <p:nvPr/>
            </p:nvSpPr>
            <p:spPr>
              <a:xfrm>
                <a:off x="3420394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ออกแบบระบบ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แบ่งเป็น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ระบบบันทึกข้อมูล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ระบบประมวลผลข้อมูล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และระบบการแสดงผล</a:t>
                </a:r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4E05B87-744A-4807-B143-D330E0D02FE8}"/>
                  </a:ext>
                </a:extLst>
              </p:cNvPr>
              <p:cNvSpPr/>
              <p:nvPr/>
            </p:nvSpPr>
            <p:spPr>
              <a:xfrm>
                <a:off x="5926288" y="2382184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0" y="114239"/>
                    </a:moveTo>
                    <a:lnTo>
                      <a:pt x="244140" y="114239"/>
                    </a:lnTo>
                    <a:lnTo>
                      <a:pt x="244140" y="0"/>
                    </a:lnTo>
                    <a:lnTo>
                      <a:pt x="488280" y="285598"/>
                    </a:lnTo>
                    <a:lnTo>
                      <a:pt x="244140" y="571196"/>
                    </a:lnTo>
                    <a:lnTo>
                      <a:pt x="244140" y="456957"/>
                    </a:lnTo>
                    <a:lnTo>
                      <a:pt x="0" y="456957"/>
                    </a:lnTo>
                    <a:lnTo>
                      <a:pt x="0" y="114239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14239" rIns="146484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126A6965-1A42-4A7F-89E0-2EAD4DF9D6C5}"/>
                  </a:ext>
                </a:extLst>
              </p:cNvPr>
              <p:cNvSpPr/>
              <p:nvPr/>
            </p:nvSpPr>
            <p:spPr>
              <a:xfrm>
                <a:off x="6644889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</a:t>
                </a: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ดำเนินงาน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ทดสอบกับ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สมาร์ทโฟน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Android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จำนวน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4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เครื่อง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(25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เม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ย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 - 9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B631D6A7-EF7A-4485-BCAF-23B26AF4AED4}"/>
                  </a:ext>
                </a:extLst>
              </p:cNvPr>
              <p:cNvSpPr/>
              <p:nvPr/>
            </p:nvSpPr>
            <p:spPr>
              <a:xfrm>
                <a:off x="7510897" y="3561428"/>
                <a:ext cx="571196" cy="488280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390624" y="1"/>
                    </a:moveTo>
                    <a:lnTo>
                      <a:pt x="390624" y="285598"/>
                    </a:lnTo>
                    <a:lnTo>
                      <a:pt x="488280" y="285598"/>
                    </a:lnTo>
                    <a:lnTo>
                      <a:pt x="244140" y="571195"/>
                    </a:lnTo>
                    <a:lnTo>
                      <a:pt x="0" y="285598"/>
                    </a:lnTo>
                    <a:lnTo>
                      <a:pt x="97656" y="285598"/>
                    </a:lnTo>
                    <a:lnTo>
                      <a:pt x="97656" y="1"/>
                    </a:lnTo>
                    <a:lnTo>
                      <a:pt x="390624" y="1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4239" tIns="0" rIns="114239" bIns="146484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C57F1608-0B18-4B13-90C3-5741DD063140}"/>
                  </a:ext>
                </a:extLst>
              </p:cNvPr>
              <p:cNvSpPr/>
              <p:nvPr/>
            </p:nvSpPr>
            <p:spPr>
              <a:xfrm>
                <a:off x="6644889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ทดสอบระบบ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ทดสอบกับ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สมาร์ทโฟน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Android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จำนวน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4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เครื่อง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(25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เม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ย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 - 9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35" name="รูปแบบอิสระ: รูปร่าง 34">
                <a:extLst>
                  <a:ext uri="{FF2B5EF4-FFF2-40B4-BE49-F238E27FC236}">
                    <a16:creationId xmlns:a16="http://schemas.microsoft.com/office/drawing/2014/main" id="{8C5AA2D7-386E-4FC6-9500-66C6186018A2}"/>
                  </a:ext>
                </a:extLst>
              </p:cNvPr>
              <p:cNvSpPr/>
              <p:nvPr/>
            </p:nvSpPr>
            <p:spPr>
              <a:xfrm>
                <a:off x="5953926" y="4685395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488280" y="456957"/>
                    </a:moveTo>
                    <a:lnTo>
                      <a:pt x="244140" y="456957"/>
                    </a:lnTo>
                    <a:lnTo>
                      <a:pt x="244140" y="571196"/>
                    </a:lnTo>
                    <a:lnTo>
                      <a:pt x="0" y="285598"/>
                    </a:lnTo>
                    <a:lnTo>
                      <a:pt x="244140" y="0"/>
                    </a:lnTo>
                    <a:lnTo>
                      <a:pt x="244140" y="114239"/>
                    </a:lnTo>
                    <a:lnTo>
                      <a:pt x="488280" y="114239"/>
                    </a:lnTo>
                    <a:lnTo>
                      <a:pt x="488280" y="456957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484" tIns="114239" rIns="0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47501B77-D7E4-42B7-92E3-445780420A78}"/>
                  </a:ext>
                </a:extLst>
              </p:cNvPr>
              <p:cNvSpPr/>
              <p:nvPr/>
            </p:nvSpPr>
            <p:spPr>
              <a:xfrm>
                <a:off x="3420394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การแจกจ่าย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อัปโห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ลดบนเว็บไซต์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github.com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(10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621EEB2E-EA70-410C-87A9-D46C14456926}"/>
                  </a:ext>
                </a:extLst>
              </p:cNvPr>
              <p:cNvSpPr/>
              <p:nvPr/>
            </p:nvSpPr>
            <p:spPr>
              <a:xfrm>
                <a:off x="2729431" y="4685394"/>
                <a:ext cx="488281" cy="571197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488280" y="456957"/>
                    </a:moveTo>
                    <a:lnTo>
                      <a:pt x="244140" y="456957"/>
                    </a:lnTo>
                    <a:lnTo>
                      <a:pt x="244140" y="571196"/>
                    </a:lnTo>
                    <a:lnTo>
                      <a:pt x="0" y="285598"/>
                    </a:lnTo>
                    <a:lnTo>
                      <a:pt x="244140" y="0"/>
                    </a:lnTo>
                    <a:lnTo>
                      <a:pt x="244140" y="114239"/>
                    </a:lnTo>
                    <a:lnTo>
                      <a:pt x="488280" y="114239"/>
                    </a:lnTo>
                    <a:lnTo>
                      <a:pt x="488280" y="456957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484" tIns="114240" rIns="1" bIns="114238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043DAA0-1359-45C9-A9EC-E7908973A7C1}"/>
                  </a:ext>
                </a:extLst>
              </p:cNvPr>
              <p:cNvSpPr/>
              <p:nvPr/>
            </p:nvSpPr>
            <p:spPr>
              <a:xfrm>
                <a:off x="195898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การดูแลรักษา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สอบถามความพึงพอใจ กับนักเรียน ม.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602 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สวนกุหลาบวิทยาลัย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(15-31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</p:grpSp>
        <p:sp>
          <p:nvSpPr>
            <p:cNvPr id="24" name="ชื่อเรื่อง 1">
              <a:extLst>
                <a:ext uri="{FF2B5EF4-FFF2-40B4-BE49-F238E27FC236}">
                  <a16:creationId xmlns:a16="http://schemas.microsoft.com/office/drawing/2014/main" id="{E12215E9-2763-41EA-AD03-D5C033B98674}"/>
                </a:ext>
              </a:extLst>
            </p:cNvPr>
            <p:cNvSpPr txBox="1">
              <a:spLocks/>
            </p:cNvSpPr>
            <p:nvPr/>
          </p:nvSpPr>
          <p:spPr>
            <a:xfrm>
              <a:off x="16712043" y="31824438"/>
              <a:ext cx="14039645" cy="3236240"/>
            </a:xfrm>
            <a:prstGeom prst="roundRect">
              <a:avLst>
                <a:gd name="adj" fmla="val 454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สรุปผล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1.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แอปพลิเคชันที่พัฒนาขึ้นมีความสามารถตามวัตถุประสงค์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2.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อัตราความพึงพอใจในทั้งสองส่วนของแบบสอบถามอยู่ในเกณฑ์ดี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grpSp>
          <p:nvGrpSpPr>
            <p:cNvPr id="25" name="กลุ่ม 24">
              <a:extLst>
                <a:ext uri="{FF2B5EF4-FFF2-40B4-BE49-F238E27FC236}">
                  <a16:creationId xmlns:a16="http://schemas.microsoft.com/office/drawing/2014/main" id="{0DB3982E-1864-4A96-91FF-F2860AC9207D}"/>
                </a:ext>
              </a:extLst>
            </p:cNvPr>
            <p:cNvGrpSpPr/>
            <p:nvPr/>
          </p:nvGrpSpPr>
          <p:grpSpPr>
            <a:xfrm>
              <a:off x="16701645" y="35656658"/>
              <a:ext cx="14039645" cy="1828869"/>
              <a:chOff x="16557235" y="34875028"/>
              <a:chExt cx="14039645" cy="1828869"/>
            </a:xfrm>
          </p:grpSpPr>
          <p:sp>
            <p:nvSpPr>
              <p:cNvPr id="26" name="ชื่อเรื่อง 1">
                <a:extLst>
                  <a:ext uri="{FF2B5EF4-FFF2-40B4-BE49-F238E27FC236}">
                    <a16:creationId xmlns:a16="http://schemas.microsoft.com/office/drawing/2014/main" id="{B2DAA276-5180-4936-A747-D04F4F3A99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57235" y="34875028"/>
                <a:ext cx="14039645" cy="1828869"/>
              </a:xfrm>
              <a:prstGeom prst="roundRect">
                <a:avLst>
                  <a:gd name="adj" fmla="val 454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274320" tIns="274320" rIns="274320" bIns="274320" rtlCol="0" anchor="ctr">
                <a:noAutofit/>
              </a:bodyPr>
              <a:lstStyle>
                <a:lvl1pPr algn="ctr" defTabSz="323990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259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thaiDist" defTabSz="457200" rtl="0" eaLnBrk="1" fontAlgn="base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>
                    <a:tab pos="1436688" algn="l"/>
                  </a:tabLst>
                  <a:defRPr/>
                </a:pPr>
                <a:r>
                  <a:rPr kumimoji="0" lang="th-TH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j-ea"/>
                    <a:cs typeface="Kanit Light" panose="00000400000000000000" pitchFamily="2" charset="-34"/>
                  </a:rPr>
                  <a:t>อ้างอิง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</p:txBody>
          </p:sp>
          <p:sp>
            <p:nvSpPr>
              <p:cNvPr id="27" name="สี่เหลี่ยมผืนผ้า 26">
                <a:extLst>
                  <a:ext uri="{FF2B5EF4-FFF2-40B4-BE49-F238E27FC236}">
                    <a16:creationId xmlns:a16="http://schemas.microsoft.com/office/drawing/2014/main" id="{3CF3AD05-BF01-4598-A1CE-2DCEA54FC16C}"/>
                  </a:ext>
                </a:extLst>
              </p:cNvPr>
              <p:cNvSpPr/>
              <p:nvPr/>
            </p:nvSpPr>
            <p:spPr>
              <a:xfrm>
                <a:off x="18828514" y="35250853"/>
                <a:ext cx="11707345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Android Developers. (2019, April 26). Platform Architecture. Retrieved from https://developer.android.com/guide/platform</a:t>
                </a:r>
                <a:endParaRPr kumimoji="0" lang="th-TH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908292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กลุ่ม 3">
            <a:extLst>
              <a:ext uri="{FF2B5EF4-FFF2-40B4-BE49-F238E27FC236}">
                <a16:creationId xmlns:a16="http://schemas.microsoft.com/office/drawing/2014/main" id="{B0B1E776-4DD6-4FFF-9957-8962A8A57F04}"/>
              </a:ext>
            </a:extLst>
          </p:cNvPr>
          <p:cNvGrpSpPr/>
          <p:nvPr/>
        </p:nvGrpSpPr>
        <p:grpSpPr>
          <a:xfrm>
            <a:off x="0" y="-7200000"/>
            <a:ext cx="32400000" cy="43200639"/>
            <a:chOff x="152400" y="152399"/>
            <a:chExt cx="32400000" cy="43200639"/>
          </a:xfrm>
        </p:grpSpPr>
        <p:sp>
          <p:nvSpPr>
            <p:cNvPr id="5" name="สี่เหลี่ยมผืนผ้า 4">
              <a:extLst>
                <a:ext uri="{FF2B5EF4-FFF2-40B4-BE49-F238E27FC236}">
                  <a16:creationId xmlns:a16="http://schemas.microsoft.com/office/drawing/2014/main" id="{B567878F-B979-4B83-B63F-E2B060851EB9}"/>
                </a:ext>
              </a:extLst>
            </p:cNvPr>
            <p:cNvSpPr/>
            <p:nvPr/>
          </p:nvSpPr>
          <p:spPr>
            <a:xfrm>
              <a:off x="152400" y="152719"/>
              <a:ext cx="32400000" cy="4320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" name="สี่เหลี่ยมผืนผ้า 5">
              <a:extLst>
                <a:ext uri="{FF2B5EF4-FFF2-40B4-BE49-F238E27FC236}">
                  <a16:creationId xmlns:a16="http://schemas.microsoft.com/office/drawing/2014/main" id="{8E385183-9E65-46F9-8098-86A1F91A33BA}"/>
                </a:ext>
              </a:extLst>
            </p:cNvPr>
            <p:cNvSpPr/>
            <p:nvPr/>
          </p:nvSpPr>
          <p:spPr>
            <a:xfrm>
              <a:off x="152400" y="152399"/>
              <a:ext cx="32399288" cy="7200000"/>
            </a:xfrm>
            <a:prstGeom prst="rect">
              <a:avLst/>
            </a:prstGeom>
            <a:solidFill>
              <a:srgbClr val="F2A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7" name="สี่เหลี่ยมผืนผ้า 6">
              <a:extLst>
                <a:ext uri="{FF2B5EF4-FFF2-40B4-BE49-F238E27FC236}">
                  <a16:creationId xmlns:a16="http://schemas.microsoft.com/office/drawing/2014/main" id="{055A1457-1B4E-4865-B446-C9CDEF74AD96}"/>
                </a:ext>
              </a:extLst>
            </p:cNvPr>
            <p:cNvSpPr/>
            <p:nvPr/>
          </p:nvSpPr>
          <p:spPr>
            <a:xfrm>
              <a:off x="152400" y="39753038"/>
              <a:ext cx="32399288" cy="3600000"/>
            </a:xfrm>
            <a:prstGeom prst="rect">
              <a:avLst/>
            </a:prstGeom>
            <a:solidFill>
              <a:srgbClr val="F2A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8" name="สี่เหลี่ยมผืนผ้า 7">
              <a:extLst>
                <a:ext uri="{FF2B5EF4-FFF2-40B4-BE49-F238E27FC236}">
                  <a16:creationId xmlns:a16="http://schemas.microsoft.com/office/drawing/2014/main" id="{571FBC6B-4E02-462B-863B-A2EEDEFC171E}"/>
                </a:ext>
              </a:extLst>
            </p:cNvPr>
            <p:cNvSpPr/>
            <p:nvPr/>
          </p:nvSpPr>
          <p:spPr>
            <a:xfrm>
              <a:off x="1952396" y="8144399"/>
              <a:ext cx="28799289" cy="43165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727075" algn="thaiDist" defTabSz="4572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โครงงานนี้มีวัตถุประสงค์เพื่อพัฒนาแอปพลิเคชัน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“Teacher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Finder”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สำหรับการแสดงผลข้อมูลตารางเรียนและข้อมูลสถานที่สอน สำหรับนักเรียนห้อง ม.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602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โรงเรียนสวนกุหลาบวิทยาลัย ที่มีความสามารถในการเพิ่ม แก้ไข ดัดแปลงข้อมูลต่าง ๆ และการส่งต่อข้อมูลระหว่างอุปกรณ์ ทำการศึกษาโดยทำการพัฒนาแอปพลิเคชันตามลักษณะ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Waterfall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Model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ได้แอปพลิเคชันที่ทำงานได้บรรลุวัตถุประสงค์ และได้ทำการสอบถามความพึงพอใจ โดยแบ่งข้อคำถามเป็นความพึงพอใจในหลักการทำงานในแอปพลิเคชันจำนวน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10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ข้อ และความพึงพอใจในการออกแบบแอปพลิเคชันจำนวน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10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ข้อ กลุ่มตัวอย่างคือนักเรียนห้อง ม.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602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โรงเรียนสวนกุหลาบวิทยาลัยจำนวน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29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คน ได้ผลความพึงพอใจในหลักการทำงานในแอปพลิเคชันโดยเฉลี่ย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79%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และความพึงพอใจในการออกแบบแอปพลิเคชันโดยเฉลี่ย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82%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Calibri" panose="020F0502020204030204" pitchFamily="34" charset="0"/>
                <a:cs typeface="Kanit Light" panose="00000400000000000000" pitchFamily="2" charset="-34"/>
              </a:endParaRPr>
            </a:p>
          </p:txBody>
        </p:sp>
        <p:sp>
          <p:nvSpPr>
            <p:cNvPr id="9" name="สี่เหลี่ยมผืนผ้า 8">
              <a:extLst>
                <a:ext uri="{FF2B5EF4-FFF2-40B4-BE49-F238E27FC236}">
                  <a16:creationId xmlns:a16="http://schemas.microsoft.com/office/drawing/2014/main" id="{769E6A4D-B3F1-4FE1-8A9A-71143CABBD48}"/>
                </a:ext>
              </a:extLst>
            </p:cNvPr>
            <p:cNvSpPr/>
            <p:nvPr/>
          </p:nvSpPr>
          <p:spPr>
            <a:xfrm>
              <a:off x="152400" y="3210765"/>
              <a:ext cx="32399288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แอปพลิเคชันแสดงตารางเรียนและสถานที่สอนของอาจารย์</a:t>
              </a:r>
              <a:endParaRPr kumimoji="0" lang="th-TH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" panose="00000500000000000000" pitchFamily="2" charset="-34"/>
                <a:ea typeface="+mn-ea"/>
                <a:cs typeface="Kanit" panose="00000500000000000000" pitchFamily="2" charset="-34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สำหรับนักเรียน ม.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602 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โรงเรียนสวนกุหลาบวิทยาลัย</a:t>
              </a:r>
              <a:br>
                <a:rPr kumimoji="0" lang="th-TH" sz="6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</a:br>
              <a:r>
                <a: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นายพง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ษ์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เทวิน นาคพงศ์พิมาน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นาย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วศ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กร นพวรรณพร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ครูที่ปรึกษา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ครูป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ิย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มาศ ศรีสมพันธ์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อัญ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ชานา นิ่มอนุ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สส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รณ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์ส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กุล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ครูเสาวลักษณ์ กังวานสกุลทอง</a:t>
              </a:r>
            </a:p>
          </p:txBody>
        </p:sp>
        <p:pic>
          <p:nvPicPr>
            <p:cNvPr id="10" name="รูปภาพ 9">
              <a:extLst>
                <a:ext uri="{FF2B5EF4-FFF2-40B4-BE49-F238E27FC236}">
                  <a16:creationId xmlns:a16="http://schemas.microsoft.com/office/drawing/2014/main" id="{44309181-3EAD-42E7-87C5-39FE750AD6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470" r="-6470"/>
            <a:stretch/>
          </p:blipFill>
          <p:spPr>
            <a:xfrm>
              <a:off x="15491242" y="511582"/>
              <a:ext cx="2340000" cy="2340000"/>
            </a:xfrm>
            <a:prstGeom prst="rect">
              <a:avLst/>
            </a:prstGeom>
          </p:spPr>
        </p:pic>
        <p:sp>
          <p:nvSpPr>
            <p:cNvPr id="11" name="สี่เหลี่ยมผืนผ้า 10">
              <a:extLst>
                <a:ext uri="{FF2B5EF4-FFF2-40B4-BE49-F238E27FC236}">
                  <a16:creationId xmlns:a16="http://schemas.microsoft.com/office/drawing/2014/main" id="{8584E534-B451-40B0-A999-897730A0F0A7}"/>
                </a:ext>
              </a:extLst>
            </p:cNvPr>
            <p:cNvSpPr/>
            <p:nvPr/>
          </p:nvSpPr>
          <p:spPr>
            <a:xfrm>
              <a:off x="2970022" y="40675875"/>
              <a:ext cx="26764058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โครงการการศึกษาสำหรับผู้มีความสามารถพิเศษ 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(Gifted and Talented Education Program)</a:t>
              </a:r>
              <a:b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</a:b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สัปดาห์วิทยาศาสตร์ 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20-21 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สิงหาคม พ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.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ศ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.2562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Medium" panose="00000600000000000000" pitchFamily="2" charset="-34"/>
                <a:ea typeface="+mn-ea"/>
                <a:cs typeface="Kanit Medium" panose="00000600000000000000" pitchFamily="2" charset="-34"/>
              </a:endParaRPr>
            </a:p>
          </p:txBody>
        </p:sp>
        <p:sp>
          <p:nvSpPr>
            <p:cNvPr id="12" name="ชื่อเรื่อง 1">
              <a:extLst>
                <a:ext uri="{FF2B5EF4-FFF2-40B4-BE49-F238E27FC236}">
                  <a16:creationId xmlns:a16="http://schemas.microsoft.com/office/drawing/2014/main" id="{975CA5D0-2763-4685-AB27-0EDBD204999E}"/>
                </a:ext>
              </a:extLst>
            </p:cNvPr>
            <p:cNvSpPr txBox="1">
              <a:spLocks/>
            </p:cNvSpPr>
            <p:nvPr/>
          </p:nvSpPr>
          <p:spPr>
            <a:xfrm>
              <a:off x="1952396" y="22953258"/>
              <a:ext cx="14039645" cy="4429581"/>
            </a:xfrm>
            <a:prstGeom prst="roundRect">
              <a:avLst>
                <a:gd name="adj" fmla="val 454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วัตถุประสงค์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	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เพื่อพัฒนาแอปพลิเคชัน “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Teacher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Finder”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ในการแสดงผลข้อมูลตารางเรียน และข้อมูลสถานที่สอน สำหรับนักเรียนห้อง ม.602 โรงเรียนสวนกุหลาบวิทยาลัย ที่มีความสามารถในการเพิ่ม แก้ไข ดัดแปลงข้อมูล ต่าง ๆ และการส่งต่อข้อมูลระหว่างอุปกรณ์ได้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sp>
          <p:nvSpPr>
            <p:cNvPr id="13" name="ชื่อเรื่อง 1">
              <a:extLst>
                <a:ext uri="{FF2B5EF4-FFF2-40B4-BE49-F238E27FC236}">
                  <a16:creationId xmlns:a16="http://schemas.microsoft.com/office/drawing/2014/main" id="{B3A1B88A-7615-4AE6-9EDF-6FEDD0909C19}"/>
                </a:ext>
              </a:extLst>
            </p:cNvPr>
            <p:cNvSpPr txBox="1">
              <a:spLocks/>
            </p:cNvSpPr>
            <p:nvPr/>
          </p:nvSpPr>
          <p:spPr>
            <a:xfrm>
              <a:off x="1952396" y="28431616"/>
              <a:ext cx="6218589" cy="1329740"/>
            </a:xfrm>
            <a:prstGeom prst="roundRect">
              <a:avLst>
                <a:gd name="adj" fmla="val 16347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ctr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3239902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ขั้นตอนการดำเนินงาน</a:t>
              </a:r>
            </a:p>
          </p:txBody>
        </p:sp>
        <p:sp>
          <p:nvSpPr>
            <p:cNvPr id="14" name="ชื่อเรื่อง 1">
              <a:extLst>
                <a:ext uri="{FF2B5EF4-FFF2-40B4-BE49-F238E27FC236}">
                  <a16:creationId xmlns:a16="http://schemas.microsoft.com/office/drawing/2014/main" id="{CB7BD305-E41E-4535-BE6B-A0453DA5839D}"/>
                </a:ext>
              </a:extLst>
            </p:cNvPr>
            <p:cNvSpPr txBox="1">
              <a:spLocks/>
            </p:cNvSpPr>
            <p:nvPr/>
          </p:nvSpPr>
          <p:spPr>
            <a:xfrm>
              <a:off x="20546291" y="12672415"/>
              <a:ext cx="6371150" cy="1734009"/>
            </a:xfrm>
            <a:prstGeom prst="roundRect">
              <a:avLst>
                <a:gd name="adj" fmla="val 12204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ctr">
              <a:noAutofit/>
            </a:bodyPr>
            <a:lstStyle>
              <a:lvl1pPr lvl="0" algn="ctr" fontAlgn="base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  <a:tabLst>
                  <a:tab pos="1436688" algn="l"/>
                </a:tabLst>
                <a:defRPr sz="5400"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defRPr>
              </a:lvl1pPr>
            </a:lstStyle>
            <a:p>
              <a:pPr marL="0" marR="0" lvl="0" indent="0" algn="ctr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ผลการดำเนินงาน</a:t>
              </a:r>
            </a:p>
          </p:txBody>
        </p:sp>
        <p:sp>
          <p:nvSpPr>
            <p:cNvPr id="15" name="ชื่อเรื่อง 1">
              <a:extLst>
                <a:ext uri="{FF2B5EF4-FFF2-40B4-BE49-F238E27FC236}">
                  <a16:creationId xmlns:a16="http://schemas.microsoft.com/office/drawing/2014/main" id="{EE5E3B41-F98B-427C-A934-2261F3B9B703}"/>
                </a:ext>
              </a:extLst>
            </p:cNvPr>
            <p:cNvSpPr txBox="1">
              <a:spLocks/>
            </p:cNvSpPr>
            <p:nvPr/>
          </p:nvSpPr>
          <p:spPr>
            <a:xfrm>
              <a:off x="1952396" y="13072489"/>
              <a:ext cx="14039645" cy="8680230"/>
            </a:xfrm>
            <a:prstGeom prst="roundRect">
              <a:avLst>
                <a:gd name="adj" fmla="val 2022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บทนำ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	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ในโรงเรียนหรือสถานศึกษาที่มีขนาดใหญ่ เมื่อมีธุระสำคัญที่จะต้องตามหาอาจารย์เป็นการฉุกเฉิน มักจะมีความยุ่งยากเกิดขึ้น เนื่องจากในขณะที่ตามหา อาจารย์อาจจะกำลังสอนนักเรียนห้องอื่นอยู่ ข้อมูลเหล่านี้ไม่สามารถหาได้จากตารางเรียนปกติ คณะผู้วิจัยจึงได้คิดวิธีแก้ปัญหานี้โดยการพัฒนาแอปพลิเคชัน “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Teacher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Finder“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บนระบบปฏิบัติการ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Android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โดยมีลักษณะคล้ายตารางเรียนที่มีข้อมูลระบุสถานที่ที่อาจารย์สอนอยู่ในเวลาต่าง ๆ โดยมีการพัฒนาปรับปรุงจากปัญหาของแอปพลิเคชันตารางเรียนประเภทอื่น ๆ เช่น ข้อมูลสามารถเขียนขึ้นได้เอง มีคุณสมบัติในการรับข้อมูลจากโทรศัพท์เครื่องอื่นแทนการเขียนหรือจะส่งข้อมูลให้โทรศัพท์เครื่องอื่นก็ได้ นอกจากนี้แอปพลิเคชันยังมีความสวยงาม ใช้งานง่าย รวดเร็ว และเข้าใจได้ง่ายอีกด้วย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grpSp>
          <p:nvGrpSpPr>
            <p:cNvPr id="16" name="กลุ่ม 15">
              <a:extLst>
                <a:ext uri="{FF2B5EF4-FFF2-40B4-BE49-F238E27FC236}">
                  <a16:creationId xmlns:a16="http://schemas.microsoft.com/office/drawing/2014/main" id="{5C10133A-3218-4080-AB63-731C861784ED}"/>
                </a:ext>
              </a:extLst>
            </p:cNvPr>
            <p:cNvGrpSpPr/>
            <p:nvPr/>
          </p:nvGrpSpPr>
          <p:grpSpPr>
            <a:xfrm>
              <a:off x="17589067" y="14917170"/>
              <a:ext cx="12975344" cy="4406941"/>
              <a:chOff x="12985758" y="14963596"/>
              <a:chExt cx="9681555" cy="3288240"/>
            </a:xfrm>
          </p:grpSpPr>
          <p:pic>
            <p:nvPicPr>
              <p:cNvPr id="49" name="รูปภาพ 48">
                <a:extLst>
                  <a:ext uri="{FF2B5EF4-FFF2-40B4-BE49-F238E27FC236}">
                    <a16:creationId xmlns:a16="http://schemas.microsoft.com/office/drawing/2014/main" id="{D564AF49-2702-46D4-82FE-C31EAE744107}"/>
                  </a:ext>
                </a:extLst>
              </p:cNvPr>
              <p:cNvPicPr/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 bwMode="auto">
              <a:xfrm>
                <a:off x="12985758" y="14963596"/>
                <a:ext cx="1849634" cy="3288240"/>
              </a:xfrm>
              <a:prstGeom prst="rect">
                <a:avLst/>
              </a:prstGeom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50" name="รูปภาพ 49">
                <a:extLst>
                  <a:ext uri="{FF2B5EF4-FFF2-40B4-BE49-F238E27FC236}">
                    <a16:creationId xmlns:a16="http://schemas.microsoft.com/office/drawing/2014/main" id="{6886C47A-DE3A-4024-B752-CF04C98E88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>
              <a:xfrm>
                <a:off x="14944334" y="14963597"/>
                <a:ext cx="1849634" cy="3288239"/>
              </a:xfrm>
              <a:prstGeom prst="rect">
                <a:avLst/>
              </a:prstGeom>
            </p:spPr>
          </p:pic>
          <p:pic>
            <p:nvPicPr>
              <p:cNvPr id="51" name="รูปภาพ 50">
                <a:extLst>
                  <a:ext uri="{FF2B5EF4-FFF2-40B4-BE49-F238E27FC236}">
                    <a16:creationId xmlns:a16="http://schemas.microsoft.com/office/drawing/2014/main" id="{A881B35F-8186-4B80-B5BD-FD58C64C93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6902910" y="14965718"/>
                <a:ext cx="1847250" cy="3283996"/>
              </a:xfrm>
              <a:prstGeom prst="rect">
                <a:avLst/>
              </a:prstGeom>
            </p:spPr>
          </p:pic>
          <p:pic>
            <p:nvPicPr>
              <p:cNvPr id="52" name="Picture 2" descr="https://scontent.fbkk22-3.fna.fbcdn.net/v/t1.15752-9/61547341_307331240205541_8060875190424305664_n.jpg?_nc_cat=110&amp;_nc_oc=AQlyXn2EtVNt8jLVdM1FqGIDRYTPAEsUv7wS8ghCmQgT81P9y9mCX0pQPSVQ5cP4GEU&amp;_nc_ht=scontent.fbkk22-3.fna&amp;oh=89c7b11e7ecfd5b5ed34a7527d0a9cf1&amp;oe=5D5496D7">
                <a:extLst>
                  <a:ext uri="{FF2B5EF4-FFF2-40B4-BE49-F238E27FC236}">
                    <a16:creationId xmlns:a16="http://schemas.microsoft.com/office/drawing/2014/main" id="{66619F07-55E5-4747-9C22-0ACE29C43C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17679" y="14963597"/>
                <a:ext cx="1849634" cy="3288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https://scontent.fbkk22-3.fna.fbcdn.net/v/t1.15752-9/61749038_862617164093868_2022421931281612800_n.jpg?_nc_cat=111&amp;_nc_oc=AQnY6frm7WgkkWX5_Z4ej36_PLuz1HXEuVe4rMhBPZqZjNFCb7M6DlSNA0eF-7Zngk0&amp;_nc_ht=scontent.fbkk22-3.fna&amp;oh=27c992e55280777bc6ae3041154889c9&amp;oe=5D952966">
                <a:extLst>
                  <a:ext uri="{FF2B5EF4-FFF2-40B4-BE49-F238E27FC236}">
                    <a16:creationId xmlns:a16="http://schemas.microsoft.com/office/drawing/2014/main" id="{129D10F3-A603-420C-8732-E44A9B4601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59102" y="14963597"/>
                <a:ext cx="1849634" cy="3288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สี่เหลี่ยมผืนผ้า 16">
              <a:extLst>
                <a:ext uri="{FF2B5EF4-FFF2-40B4-BE49-F238E27FC236}">
                  <a16:creationId xmlns:a16="http://schemas.microsoft.com/office/drawing/2014/main" id="{8C7120E4-05EC-4B6B-96D9-4D726C9A3816}"/>
                </a:ext>
              </a:extLst>
            </p:cNvPr>
            <p:cNvSpPr/>
            <p:nvPr/>
          </p:nvSpPr>
          <p:spPr>
            <a:xfrm>
              <a:off x="20684159" y="19377724"/>
              <a:ext cx="998702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หน้าแสดงผล และหน้าแก้ไขข้อมูลภายในแอปพลิเคชัน</a:t>
              </a:r>
            </a:p>
          </p:txBody>
        </p:sp>
        <p:grpSp>
          <p:nvGrpSpPr>
            <p:cNvPr id="18" name="กลุ่ม 17">
              <a:extLst>
                <a:ext uri="{FF2B5EF4-FFF2-40B4-BE49-F238E27FC236}">
                  <a16:creationId xmlns:a16="http://schemas.microsoft.com/office/drawing/2014/main" id="{D490E0B3-0622-4C88-9740-8A3DE21952C1}"/>
                </a:ext>
              </a:extLst>
            </p:cNvPr>
            <p:cNvGrpSpPr/>
            <p:nvPr/>
          </p:nvGrpSpPr>
          <p:grpSpPr>
            <a:xfrm>
              <a:off x="20980767" y="21520860"/>
              <a:ext cx="9699501" cy="4966161"/>
              <a:chOff x="14943659" y="19484156"/>
              <a:chExt cx="7731864" cy="3958727"/>
            </a:xfrm>
          </p:grpSpPr>
          <p:pic>
            <p:nvPicPr>
              <p:cNvPr id="44" name="รูปภาพ 43">
                <a:extLst>
                  <a:ext uri="{FF2B5EF4-FFF2-40B4-BE49-F238E27FC236}">
                    <a16:creationId xmlns:a16="http://schemas.microsoft.com/office/drawing/2014/main" id="{6FF133EB-267F-4349-855F-48C264C33340}"/>
                  </a:ext>
                </a:extLst>
              </p:cNvPr>
              <p:cNvPicPr/>
              <p:nvPr/>
            </p:nvPicPr>
            <p:blipFill rotWithShape="1">
              <a:blip r:embed="rId8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4951869" y="19675089"/>
                <a:ext cx="2495550" cy="1628140"/>
              </a:xfrm>
              <a:prstGeom prst="rect">
                <a:avLst/>
              </a:prstGeom>
              <a:ln>
                <a:noFill/>
              </a:ln>
              <a:effectLst/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45" name="รูปภาพ 44">
                <a:extLst>
                  <a:ext uri="{FF2B5EF4-FFF2-40B4-BE49-F238E27FC236}">
                    <a16:creationId xmlns:a16="http://schemas.microsoft.com/office/drawing/2014/main" id="{F59BBFB8-3E10-431C-9B1B-3087AB843D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0179973" y="19484156"/>
                <a:ext cx="2495550" cy="1819073"/>
              </a:xfrm>
              <a:prstGeom prst="rect">
                <a:avLst/>
              </a:prstGeom>
              <a:effectLst/>
            </p:spPr>
          </p:pic>
          <p:pic>
            <p:nvPicPr>
              <p:cNvPr id="46" name="Picture 2" descr="https://scontent.fbkk22-2.fna.fbcdn.net/v/t1.15752-9/61572515_2066141683483286_4713353825673543680_n.jpg?_nc_cat=109&amp;_nc_oc=AQnaJpcXGb1pPx_BF4xraQt_ZqtS49jueGjpxA7jRIZOharNpVCHprcjJcNDjLs4V9s&amp;_nc_ht=scontent.fbkk22-2.fna&amp;oh=1f0f394f6e34c7fde52cb22f7da16c15&amp;oe=5D51A3DA">
                <a:extLst>
                  <a:ext uri="{FF2B5EF4-FFF2-40B4-BE49-F238E27FC236}">
                    <a16:creationId xmlns:a16="http://schemas.microsoft.com/office/drawing/2014/main" id="{8884C9E8-73E8-4AC6-B93C-874E7A04D3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4943659" y="21431475"/>
                <a:ext cx="2498834" cy="20114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รูปภาพ 46">
                <a:extLst>
                  <a:ext uri="{FF2B5EF4-FFF2-40B4-BE49-F238E27FC236}">
                    <a16:creationId xmlns:a16="http://schemas.microsoft.com/office/drawing/2014/main" id="{91A97799-334A-4C90-92A6-8F9287D9C3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7563458" y="20348684"/>
                <a:ext cx="2495550" cy="3094199"/>
              </a:xfrm>
              <a:prstGeom prst="rect">
                <a:avLst/>
              </a:prstGeom>
            </p:spPr>
          </p:pic>
          <p:pic>
            <p:nvPicPr>
              <p:cNvPr id="48" name="รูปภาพ 47">
                <a:extLst>
                  <a:ext uri="{FF2B5EF4-FFF2-40B4-BE49-F238E27FC236}">
                    <a16:creationId xmlns:a16="http://schemas.microsoft.com/office/drawing/2014/main" id="{07A90EC1-F9D2-40F5-81C0-DA9E14E9F2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0179973" y="21419824"/>
                <a:ext cx="2495550" cy="2023059"/>
              </a:xfrm>
              <a:prstGeom prst="rect">
                <a:avLst/>
              </a:prstGeom>
            </p:spPr>
          </p:pic>
        </p:grp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FBBA621B-A4BF-4083-B05E-B33A56633F12}"/>
                </a:ext>
              </a:extLst>
            </p:cNvPr>
            <p:cNvSpPr/>
            <p:nvPr/>
          </p:nvSpPr>
          <p:spPr>
            <a:xfrm>
              <a:off x="17561242" y="25323894"/>
              <a:ext cx="3363421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ส่วนประกอบ</a:t>
              </a:r>
              <a:b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</a:b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ของแอปพลิเคชัน</a:t>
              </a:r>
            </a:p>
          </p:txBody>
        </p:sp>
        <p:pic>
          <p:nvPicPr>
            <p:cNvPr id="20" name="รูปภาพ 19">
              <a:extLst>
                <a:ext uri="{FF2B5EF4-FFF2-40B4-BE49-F238E27FC236}">
                  <a16:creationId xmlns:a16="http://schemas.microsoft.com/office/drawing/2014/main" id="{ACA0E685-EE0F-4894-877E-526FFD7C6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485747" y="19834896"/>
              <a:ext cx="1828800" cy="1828800"/>
            </a:xfrm>
            <a:prstGeom prst="rect">
              <a:avLst/>
            </a:prstGeom>
          </p:spPr>
        </p:pic>
        <p:sp>
          <p:nvSpPr>
            <p:cNvPr id="21" name="สี่เหลี่ยมผืนผ้า 20">
              <a:extLst>
                <a:ext uri="{FF2B5EF4-FFF2-40B4-BE49-F238E27FC236}">
                  <a16:creationId xmlns:a16="http://schemas.microsoft.com/office/drawing/2014/main" id="{AE7A16CF-D926-4272-A2C4-895EF727E979}"/>
                </a:ext>
              </a:extLst>
            </p:cNvPr>
            <p:cNvSpPr/>
            <p:nvPr/>
          </p:nvSpPr>
          <p:spPr>
            <a:xfrm>
              <a:off x="19314547" y="20569872"/>
              <a:ext cx="34195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โลโก้แอปพลิเคชัน</a:t>
              </a:r>
            </a:p>
          </p:txBody>
        </p:sp>
        <p:grpSp>
          <p:nvGrpSpPr>
            <p:cNvPr id="22" name="กลุ่ม 21">
              <a:extLst>
                <a:ext uri="{FF2B5EF4-FFF2-40B4-BE49-F238E27FC236}">
                  <a16:creationId xmlns:a16="http://schemas.microsoft.com/office/drawing/2014/main" id="{3382863F-BBD4-48A0-9D8B-C74B95C72D8C}"/>
                </a:ext>
              </a:extLst>
            </p:cNvPr>
            <p:cNvGrpSpPr/>
            <p:nvPr/>
          </p:nvGrpSpPr>
          <p:grpSpPr>
            <a:xfrm>
              <a:off x="18321467" y="27414537"/>
              <a:ext cx="10800000" cy="3836119"/>
              <a:chOff x="18179466" y="23394320"/>
              <a:chExt cx="10800000" cy="3836119"/>
            </a:xfrm>
          </p:grpSpPr>
          <p:sp>
            <p:nvSpPr>
              <p:cNvPr id="39" name="ชื่อเรื่อง 1">
                <a:extLst>
                  <a:ext uri="{FF2B5EF4-FFF2-40B4-BE49-F238E27FC236}">
                    <a16:creationId xmlns:a16="http://schemas.microsoft.com/office/drawing/2014/main" id="{127396E5-CAAE-48DC-95F9-CDD9B34205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79466" y="23394320"/>
                <a:ext cx="10800000" cy="3836119"/>
              </a:xfrm>
              <a:prstGeom prst="roundRect">
                <a:avLst>
                  <a:gd name="adj" fmla="val 702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274320" tIns="274320" rIns="274320" bIns="274320" rtlCol="0" anchor="t">
                <a:noAutofit/>
              </a:bodyPr>
              <a:lstStyle>
                <a:lvl1pPr algn="ctr" defTabSz="323990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259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j-ea"/>
                    <a:cs typeface="Kanit Light" panose="00000400000000000000" pitchFamily="2" charset="-34"/>
                  </a:rPr>
                  <a:t>ความพึงพอใจ</a:t>
                </a:r>
              </a:p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</p:txBody>
          </p:sp>
          <p:sp>
            <p:nvSpPr>
              <p:cNvPr id="40" name="วงรี 39">
                <a:extLst>
                  <a:ext uri="{FF2B5EF4-FFF2-40B4-BE49-F238E27FC236}">
                    <a16:creationId xmlns:a16="http://schemas.microsoft.com/office/drawing/2014/main" id="{E6045E5D-A83B-4CA5-B9C2-38ED75E9AC35}"/>
                  </a:ext>
                </a:extLst>
              </p:cNvPr>
              <p:cNvSpPr/>
              <p:nvPr/>
            </p:nvSpPr>
            <p:spPr>
              <a:xfrm>
                <a:off x="18700409" y="24767863"/>
                <a:ext cx="1625600" cy="1625600"/>
              </a:xfrm>
              <a:prstGeom prst="ellipse">
                <a:avLst/>
              </a:prstGeom>
              <a:solidFill>
                <a:srgbClr val="F3A7C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79%</a:t>
                </a:r>
                <a:endPara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41" name="สี่เหลี่ยมผืนผ้า 40">
                <a:extLst>
                  <a:ext uri="{FF2B5EF4-FFF2-40B4-BE49-F238E27FC236}">
                    <a16:creationId xmlns:a16="http://schemas.microsoft.com/office/drawing/2014/main" id="{060DD5FB-0822-4AD1-A52D-4425497D4089}"/>
                  </a:ext>
                </a:extLst>
              </p:cNvPr>
              <p:cNvSpPr/>
              <p:nvPr/>
            </p:nvSpPr>
            <p:spPr>
              <a:xfrm>
                <a:off x="20542158" y="24980499"/>
                <a:ext cx="293381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หลักการภายใน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แอปพลิเคชัน</a:t>
                </a:r>
              </a:p>
            </p:txBody>
          </p:sp>
          <p:sp>
            <p:nvSpPr>
              <p:cNvPr id="42" name="วงรี 41">
                <a:extLst>
                  <a:ext uri="{FF2B5EF4-FFF2-40B4-BE49-F238E27FC236}">
                    <a16:creationId xmlns:a16="http://schemas.microsoft.com/office/drawing/2014/main" id="{65F5AFFD-0DB3-4CF5-90F7-A6013A438B53}"/>
                  </a:ext>
                </a:extLst>
              </p:cNvPr>
              <p:cNvSpPr/>
              <p:nvPr/>
            </p:nvSpPr>
            <p:spPr>
              <a:xfrm>
                <a:off x="24098918" y="24767863"/>
                <a:ext cx="1625600" cy="1625600"/>
              </a:xfrm>
              <a:prstGeom prst="ellipse">
                <a:avLst/>
              </a:prstGeom>
              <a:solidFill>
                <a:srgbClr val="F3A7C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82%</a:t>
                </a:r>
                <a:endPara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43" name="สี่เหลี่ยมผืนผ้า 42">
                <a:extLst>
                  <a:ext uri="{FF2B5EF4-FFF2-40B4-BE49-F238E27FC236}">
                    <a16:creationId xmlns:a16="http://schemas.microsoft.com/office/drawing/2014/main" id="{8CC618AF-B711-4AF9-99EB-5A7E82989907}"/>
                  </a:ext>
                </a:extLst>
              </p:cNvPr>
              <p:cNvSpPr/>
              <p:nvPr/>
            </p:nvSpPr>
            <p:spPr>
              <a:xfrm>
                <a:off x="25937748" y="24980499"/>
                <a:ext cx="256993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การออกแบบ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แอปพลิเคชัน</a:t>
                </a:r>
              </a:p>
            </p:txBody>
          </p:sp>
        </p:grpSp>
        <p:grpSp>
          <p:nvGrpSpPr>
            <p:cNvPr id="23" name="กลุ่ม 22">
              <a:extLst>
                <a:ext uri="{FF2B5EF4-FFF2-40B4-BE49-F238E27FC236}">
                  <a16:creationId xmlns:a16="http://schemas.microsoft.com/office/drawing/2014/main" id="{D387BF00-F0D6-4C22-B531-24DC979E3F6B}"/>
                </a:ext>
              </a:extLst>
            </p:cNvPr>
            <p:cNvGrpSpPr/>
            <p:nvPr/>
          </p:nvGrpSpPr>
          <p:grpSpPr>
            <a:xfrm>
              <a:off x="1952396" y="30143655"/>
              <a:ext cx="14039645" cy="7323299"/>
              <a:chOff x="195898" y="1976819"/>
              <a:chExt cx="8752202" cy="3685137"/>
            </a:xfrm>
          </p:grpSpPr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4E6598AE-451B-4EF7-B95B-07B56AE23CCA}"/>
                  </a:ext>
                </a:extLst>
              </p:cNvPr>
              <p:cNvSpPr/>
              <p:nvPr/>
            </p:nvSpPr>
            <p:spPr>
              <a:xfrm>
                <a:off x="195898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กำหนด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ความต้องการ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ตั้งเป้าหมายให้กับการพัฒนาแอปพลิเคชัน</a:t>
                </a:r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936BB4ED-3063-42A1-8929-926DBC920145}"/>
                  </a:ext>
                </a:extLst>
              </p:cNvPr>
              <p:cNvSpPr/>
              <p:nvPr/>
            </p:nvSpPr>
            <p:spPr>
              <a:xfrm>
                <a:off x="2701792" y="2382184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0" y="114239"/>
                    </a:moveTo>
                    <a:lnTo>
                      <a:pt x="244140" y="114239"/>
                    </a:lnTo>
                    <a:lnTo>
                      <a:pt x="244140" y="0"/>
                    </a:lnTo>
                    <a:lnTo>
                      <a:pt x="488280" y="285598"/>
                    </a:lnTo>
                    <a:lnTo>
                      <a:pt x="244140" y="571196"/>
                    </a:lnTo>
                    <a:lnTo>
                      <a:pt x="244140" y="456957"/>
                    </a:lnTo>
                    <a:lnTo>
                      <a:pt x="0" y="456957"/>
                    </a:lnTo>
                    <a:lnTo>
                      <a:pt x="0" y="114239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14239" rIns="146484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4A42B572-715B-409E-BE19-4F3B40496979}"/>
                  </a:ext>
                </a:extLst>
              </p:cNvPr>
              <p:cNvSpPr/>
              <p:nvPr/>
            </p:nvSpPr>
            <p:spPr>
              <a:xfrm>
                <a:off x="3420394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ออกแบบระบบ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แบ่งเป็น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ระบบบันทึกข้อมูล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ระบบประมวลผลข้อมูล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และระบบการแสดงผล</a:t>
                </a:r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4E05B87-744A-4807-B143-D330E0D02FE8}"/>
                  </a:ext>
                </a:extLst>
              </p:cNvPr>
              <p:cNvSpPr/>
              <p:nvPr/>
            </p:nvSpPr>
            <p:spPr>
              <a:xfrm>
                <a:off x="5926288" y="2382184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0" y="114239"/>
                    </a:moveTo>
                    <a:lnTo>
                      <a:pt x="244140" y="114239"/>
                    </a:lnTo>
                    <a:lnTo>
                      <a:pt x="244140" y="0"/>
                    </a:lnTo>
                    <a:lnTo>
                      <a:pt x="488280" y="285598"/>
                    </a:lnTo>
                    <a:lnTo>
                      <a:pt x="244140" y="571196"/>
                    </a:lnTo>
                    <a:lnTo>
                      <a:pt x="244140" y="456957"/>
                    </a:lnTo>
                    <a:lnTo>
                      <a:pt x="0" y="456957"/>
                    </a:lnTo>
                    <a:lnTo>
                      <a:pt x="0" y="114239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14239" rIns="146484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126A6965-1A42-4A7F-89E0-2EAD4DF9D6C5}"/>
                  </a:ext>
                </a:extLst>
              </p:cNvPr>
              <p:cNvSpPr/>
              <p:nvPr/>
            </p:nvSpPr>
            <p:spPr>
              <a:xfrm>
                <a:off x="6644889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</a:t>
                </a: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ดำเนินงาน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ทดสอบกับ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สมาร์ทโฟน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Android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จำนวน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4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เครื่อง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(25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เม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ย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 - 9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B631D6A7-EF7A-4485-BCAF-23B26AF4AED4}"/>
                  </a:ext>
                </a:extLst>
              </p:cNvPr>
              <p:cNvSpPr/>
              <p:nvPr/>
            </p:nvSpPr>
            <p:spPr>
              <a:xfrm>
                <a:off x="7510897" y="3561428"/>
                <a:ext cx="571196" cy="488280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390624" y="1"/>
                    </a:moveTo>
                    <a:lnTo>
                      <a:pt x="390624" y="285598"/>
                    </a:lnTo>
                    <a:lnTo>
                      <a:pt x="488280" y="285598"/>
                    </a:lnTo>
                    <a:lnTo>
                      <a:pt x="244140" y="571195"/>
                    </a:lnTo>
                    <a:lnTo>
                      <a:pt x="0" y="285598"/>
                    </a:lnTo>
                    <a:lnTo>
                      <a:pt x="97656" y="285598"/>
                    </a:lnTo>
                    <a:lnTo>
                      <a:pt x="97656" y="1"/>
                    </a:lnTo>
                    <a:lnTo>
                      <a:pt x="390624" y="1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4239" tIns="0" rIns="114239" bIns="146484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C57F1608-0B18-4B13-90C3-5741DD063140}"/>
                  </a:ext>
                </a:extLst>
              </p:cNvPr>
              <p:cNvSpPr/>
              <p:nvPr/>
            </p:nvSpPr>
            <p:spPr>
              <a:xfrm>
                <a:off x="6644889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ทดสอบระบบ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ทดสอบกับ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สมาร์ทโฟน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Android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จำนวน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4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เครื่อง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(25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เม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ย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 - 9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35" name="รูปแบบอิสระ: รูปร่าง 34">
                <a:extLst>
                  <a:ext uri="{FF2B5EF4-FFF2-40B4-BE49-F238E27FC236}">
                    <a16:creationId xmlns:a16="http://schemas.microsoft.com/office/drawing/2014/main" id="{8C5AA2D7-386E-4FC6-9500-66C6186018A2}"/>
                  </a:ext>
                </a:extLst>
              </p:cNvPr>
              <p:cNvSpPr/>
              <p:nvPr/>
            </p:nvSpPr>
            <p:spPr>
              <a:xfrm>
                <a:off x="5953926" y="4685395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488280" y="456957"/>
                    </a:moveTo>
                    <a:lnTo>
                      <a:pt x="244140" y="456957"/>
                    </a:lnTo>
                    <a:lnTo>
                      <a:pt x="244140" y="571196"/>
                    </a:lnTo>
                    <a:lnTo>
                      <a:pt x="0" y="285598"/>
                    </a:lnTo>
                    <a:lnTo>
                      <a:pt x="244140" y="0"/>
                    </a:lnTo>
                    <a:lnTo>
                      <a:pt x="244140" y="114239"/>
                    </a:lnTo>
                    <a:lnTo>
                      <a:pt x="488280" y="114239"/>
                    </a:lnTo>
                    <a:lnTo>
                      <a:pt x="488280" y="456957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484" tIns="114239" rIns="0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47501B77-D7E4-42B7-92E3-445780420A78}"/>
                  </a:ext>
                </a:extLst>
              </p:cNvPr>
              <p:cNvSpPr/>
              <p:nvPr/>
            </p:nvSpPr>
            <p:spPr>
              <a:xfrm>
                <a:off x="3420394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การแจกจ่าย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อัปโห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ลดบนเว็บไซต์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github.com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(10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621EEB2E-EA70-410C-87A9-D46C14456926}"/>
                  </a:ext>
                </a:extLst>
              </p:cNvPr>
              <p:cNvSpPr/>
              <p:nvPr/>
            </p:nvSpPr>
            <p:spPr>
              <a:xfrm>
                <a:off x="2729431" y="4685394"/>
                <a:ext cx="488281" cy="571197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488280" y="456957"/>
                    </a:moveTo>
                    <a:lnTo>
                      <a:pt x="244140" y="456957"/>
                    </a:lnTo>
                    <a:lnTo>
                      <a:pt x="244140" y="571196"/>
                    </a:lnTo>
                    <a:lnTo>
                      <a:pt x="0" y="285598"/>
                    </a:lnTo>
                    <a:lnTo>
                      <a:pt x="244140" y="0"/>
                    </a:lnTo>
                    <a:lnTo>
                      <a:pt x="244140" y="114239"/>
                    </a:lnTo>
                    <a:lnTo>
                      <a:pt x="488280" y="114239"/>
                    </a:lnTo>
                    <a:lnTo>
                      <a:pt x="488280" y="456957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484" tIns="114240" rIns="1" bIns="114238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043DAA0-1359-45C9-A9EC-E7908973A7C1}"/>
                  </a:ext>
                </a:extLst>
              </p:cNvPr>
              <p:cNvSpPr/>
              <p:nvPr/>
            </p:nvSpPr>
            <p:spPr>
              <a:xfrm>
                <a:off x="195898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การดูแลรักษา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สอบถามความพึงพอใจ กับนักเรียน ม.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602 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สวนกุหลาบวิทยาลัย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(15-31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</p:grpSp>
        <p:sp>
          <p:nvSpPr>
            <p:cNvPr id="24" name="ชื่อเรื่อง 1">
              <a:extLst>
                <a:ext uri="{FF2B5EF4-FFF2-40B4-BE49-F238E27FC236}">
                  <a16:creationId xmlns:a16="http://schemas.microsoft.com/office/drawing/2014/main" id="{E12215E9-2763-41EA-AD03-D5C033B98674}"/>
                </a:ext>
              </a:extLst>
            </p:cNvPr>
            <p:cNvSpPr txBox="1">
              <a:spLocks/>
            </p:cNvSpPr>
            <p:nvPr/>
          </p:nvSpPr>
          <p:spPr>
            <a:xfrm>
              <a:off x="16712043" y="31824438"/>
              <a:ext cx="14039645" cy="3236240"/>
            </a:xfrm>
            <a:prstGeom prst="roundRect">
              <a:avLst>
                <a:gd name="adj" fmla="val 454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สรุปผล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1.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แอปพลิเคชันที่พัฒนาขึ้นมีความสามารถตามวัตถุประสงค์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2.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อัตราความพึงพอใจในทั้งสองส่วนของแบบสอบถามอยู่ในเกณฑ์ดี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grpSp>
          <p:nvGrpSpPr>
            <p:cNvPr id="25" name="กลุ่ม 24">
              <a:extLst>
                <a:ext uri="{FF2B5EF4-FFF2-40B4-BE49-F238E27FC236}">
                  <a16:creationId xmlns:a16="http://schemas.microsoft.com/office/drawing/2014/main" id="{0DB3982E-1864-4A96-91FF-F2860AC9207D}"/>
                </a:ext>
              </a:extLst>
            </p:cNvPr>
            <p:cNvGrpSpPr/>
            <p:nvPr/>
          </p:nvGrpSpPr>
          <p:grpSpPr>
            <a:xfrm>
              <a:off x="16701645" y="35656658"/>
              <a:ext cx="14039645" cy="1828869"/>
              <a:chOff x="16557235" y="34875028"/>
              <a:chExt cx="14039645" cy="1828869"/>
            </a:xfrm>
          </p:grpSpPr>
          <p:sp>
            <p:nvSpPr>
              <p:cNvPr id="26" name="ชื่อเรื่อง 1">
                <a:extLst>
                  <a:ext uri="{FF2B5EF4-FFF2-40B4-BE49-F238E27FC236}">
                    <a16:creationId xmlns:a16="http://schemas.microsoft.com/office/drawing/2014/main" id="{B2DAA276-5180-4936-A747-D04F4F3A99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57235" y="34875028"/>
                <a:ext cx="14039645" cy="1828869"/>
              </a:xfrm>
              <a:prstGeom prst="roundRect">
                <a:avLst>
                  <a:gd name="adj" fmla="val 454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274320" tIns="274320" rIns="274320" bIns="274320" rtlCol="0" anchor="ctr">
                <a:noAutofit/>
              </a:bodyPr>
              <a:lstStyle>
                <a:lvl1pPr algn="ctr" defTabSz="323990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259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thaiDist" defTabSz="457200" rtl="0" eaLnBrk="1" fontAlgn="base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>
                    <a:tab pos="1436688" algn="l"/>
                  </a:tabLst>
                  <a:defRPr/>
                </a:pPr>
                <a:r>
                  <a:rPr kumimoji="0" lang="th-TH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j-ea"/>
                    <a:cs typeface="Kanit Light" panose="00000400000000000000" pitchFamily="2" charset="-34"/>
                  </a:rPr>
                  <a:t>อ้างอิง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</p:txBody>
          </p:sp>
          <p:sp>
            <p:nvSpPr>
              <p:cNvPr id="27" name="สี่เหลี่ยมผืนผ้า 26">
                <a:extLst>
                  <a:ext uri="{FF2B5EF4-FFF2-40B4-BE49-F238E27FC236}">
                    <a16:creationId xmlns:a16="http://schemas.microsoft.com/office/drawing/2014/main" id="{3CF3AD05-BF01-4598-A1CE-2DCEA54FC16C}"/>
                  </a:ext>
                </a:extLst>
              </p:cNvPr>
              <p:cNvSpPr/>
              <p:nvPr/>
            </p:nvSpPr>
            <p:spPr>
              <a:xfrm>
                <a:off x="18828514" y="35250853"/>
                <a:ext cx="11707345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Android Developers. (2019, April 26). Platform Architecture. Retrieved from https://developer.android.com/guide/platform</a:t>
                </a:r>
                <a:endParaRPr kumimoji="0" lang="th-TH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038579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กลุ่ม 3">
            <a:extLst>
              <a:ext uri="{FF2B5EF4-FFF2-40B4-BE49-F238E27FC236}">
                <a16:creationId xmlns:a16="http://schemas.microsoft.com/office/drawing/2014/main" id="{B0B1E776-4DD6-4FFF-9957-8962A8A57F04}"/>
              </a:ext>
            </a:extLst>
          </p:cNvPr>
          <p:cNvGrpSpPr/>
          <p:nvPr/>
        </p:nvGrpSpPr>
        <p:grpSpPr>
          <a:xfrm>
            <a:off x="0" y="-10800000"/>
            <a:ext cx="32400000" cy="43200639"/>
            <a:chOff x="152400" y="152399"/>
            <a:chExt cx="32400000" cy="43200639"/>
          </a:xfrm>
        </p:grpSpPr>
        <p:sp>
          <p:nvSpPr>
            <p:cNvPr id="5" name="สี่เหลี่ยมผืนผ้า 4">
              <a:extLst>
                <a:ext uri="{FF2B5EF4-FFF2-40B4-BE49-F238E27FC236}">
                  <a16:creationId xmlns:a16="http://schemas.microsoft.com/office/drawing/2014/main" id="{B567878F-B979-4B83-B63F-E2B060851EB9}"/>
                </a:ext>
              </a:extLst>
            </p:cNvPr>
            <p:cNvSpPr/>
            <p:nvPr/>
          </p:nvSpPr>
          <p:spPr>
            <a:xfrm>
              <a:off x="152400" y="152399"/>
              <a:ext cx="32400000" cy="4320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" name="สี่เหลี่ยมผืนผ้า 5">
              <a:extLst>
                <a:ext uri="{FF2B5EF4-FFF2-40B4-BE49-F238E27FC236}">
                  <a16:creationId xmlns:a16="http://schemas.microsoft.com/office/drawing/2014/main" id="{8E385183-9E65-46F9-8098-86A1F91A33BA}"/>
                </a:ext>
              </a:extLst>
            </p:cNvPr>
            <p:cNvSpPr/>
            <p:nvPr/>
          </p:nvSpPr>
          <p:spPr>
            <a:xfrm>
              <a:off x="152400" y="152399"/>
              <a:ext cx="32399288" cy="7200000"/>
            </a:xfrm>
            <a:prstGeom prst="rect">
              <a:avLst/>
            </a:prstGeom>
            <a:solidFill>
              <a:srgbClr val="F2A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7" name="สี่เหลี่ยมผืนผ้า 6">
              <a:extLst>
                <a:ext uri="{FF2B5EF4-FFF2-40B4-BE49-F238E27FC236}">
                  <a16:creationId xmlns:a16="http://schemas.microsoft.com/office/drawing/2014/main" id="{055A1457-1B4E-4865-B446-C9CDEF74AD96}"/>
                </a:ext>
              </a:extLst>
            </p:cNvPr>
            <p:cNvSpPr/>
            <p:nvPr/>
          </p:nvSpPr>
          <p:spPr>
            <a:xfrm>
              <a:off x="152400" y="39753038"/>
              <a:ext cx="32399288" cy="3600000"/>
            </a:xfrm>
            <a:prstGeom prst="rect">
              <a:avLst/>
            </a:prstGeom>
            <a:solidFill>
              <a:srgbClr val="F2A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8" name="สี่เหลี่ยมผืนผ้า 7">
              <a:extLst>
                <a:ext uri="{FF2B5EF4-FFF2-40B4-BE49-F238E27FC236}">
                  <a16:creationId xmlns:a16="http://schemas.microsoft.com/office/drawing/2014/main" id="{571FBC6B-4E02-462B-863B-A2EEDEFC171E}"/>
                </a:ext>
              </a:extLst>
            </p:cNvPr>
            <p:cNvSpPr/>
            <p:nvPr/>
          </p:nvSpPr>
          <p:spPr>
            <a:xfrm>
              <a:off x="1952396" y="8144399"/>
              <a:ext cx="28799289" cy="43165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727075" algn="thaiDist" defTabSz="4572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โครงงานนี้มีวัตถุประสงค์เพื่อพัฒนาแอปพลิเคชัน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“Teacher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Finder”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สำหรับการแสดงผลข้อมูลตารางเรียนและข้อมูลสถานที่สอน สำหรับนักเรียนห้อง ม.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602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โรงเรียนสวนกุหลาบวิทยาลัย ที่มีความสามารถในการเพิ่ม แก้ไข ดัดแปลงข้อมูลต่าง ๆ และการส่งต่อข้อมูลระหว่างอุปกรณ์ ทำการศึกษาโดยทำการพัฒนาแอปพลิเคชันตามลักษณะ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Waterfall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Model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ได้แอปพลิเคชันที่ทำงานได้บรรลุวัตถุประสงค์ และได้ทำการสอบถามความพึงพอใจ โดยแบ่งข้อคำถามเป็นความพึงพอใจในหลักการทำงานในแอปพลิเคชันจำนวน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10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ข้อ และความพึงพอใจในการออกแบบแอปพลิเคชันจำนวน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10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ข้อ กลุ่มตัวอย่างคือนักเรียนห้อง ม.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602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โรงเรียนสวนกุหลาบวิทยาลัยจำนวน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29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คน ได้ผลความพึงพอใจในหลักการทำงานในแอปพลิเคชันโดยเฉลี่ย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79%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และความพึงพอใจในการออกแบบแอปพลิเคชันโดยเฉลี่ย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82%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Calibri" panose="020F0502020204030204" pitchFamily="34" charset="0"/>
                <a:cs typeface="Kanit Light" panose="00000400000000000000" pitchFamily="2" charset="-34"/>
              </a:endParaRPr>
            </a:p>
          </p:txBody>
        </p:sp>
        <p:sp>
          <p:nvSpPr>
            <p:cNvPr id="9" name="สี่เหลี่ยมผืนผ้า 8">
              <a:extLst>
                <a:ext uri="{FF2B5EF4-FFF2-40B4-BE49-F238E27FC236}">
                  <a16:creationId xmlns:a16="http://schemas.microsoft.com/office/drawing/2014/main" id="{769E6A4D-B3F1-4FE1-8A9A-71143CABBD48}"/>
                </a:ext>
              </a:extLst>
            </p:cNvPr>
            <p:cNvSpPr/>
            <p:nvPr/>
          </p:nvSpPr>
          <p:spPr>
            <a:xfrm>
              <a:off x="152400" y="3210765"/>
              <a:ext cx="32399288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แอปพลิเคชันแสดงตารางเรียนและสถานที่สอนของอาจารย์</a:t>
              </a:r>
              <a:endParaRPr kumimoji="0" lang="th-TH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" panose="00000500000000000000" pitchFamily="2" charset="-34"/>
                <a:ea typeface="+mn-ea"/>
                <a:cs typeface="Kanit" panose="00000500000000000000" pitchFamily="2" charset="-34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สำหรับนักเรียน ม.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602 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โรงเรียนสวนกุหลาบวิทยาลัย</a:t>
              </a:r>
              <a:br>
                <a:rPr kumimoji="0" lang="th-TH" sz="6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</a:br>
              <a:r>
                <a: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นายพง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ษ์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เทวิน นาคพงศ์พิมาน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นาย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วศ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กร นพวรรณพร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ครูที่ปรึกษา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ครูป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ิย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มาศ ศรีสมพันธ์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อัญ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ชานา นิ่มอนุ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สส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รณ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์ส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กุล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ครูเสาวลักษณ์ กังวานสกุลทอง</a:t>
              </a:r>
            </a:p>
          </p:txBody>
        </p:sp>
        <p:pic>
          <p:nvPicPr>
            <p:cNvPr id="10" name="รูปภาพ 9">
              <a:extLst>
                <a:ext uri="{FF2B5EF4-FFF2-40B4-BE49-F238E27FC236}">
                  <a16:creationId xmlns:a16="http://schemas.microsoft.com/office/drawing/2014/main" id="{44309181-3EAD-42E7-87C5-39FE750AD6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470" r="-6470"/>
            <a:stretch/>
          </p:blipFill>
          <p:spPr>
            <a:xfrm>
              <a:off x="15491242" y="511582"/>
              <a:ext cx="2340000" cy="2340000"/>
            </a:xfrm>
            <a:prstGeom prst="rect">
              <a:avLst/>
            </a:prstGeom>
          </p:spPr>
        </p:pic>
        <p:sp>
          <p:nvSpPr>
            <p:cNvPr id="11" name="สี่เหลี่ยมผืนผ้า 10">
              <a:extLst>
                <a:ext uri="{FF2B5EF4-FFF2-40B4-BE49-F238E27FC236}">
                  <a16:creationId xmlns:a16="http://schemas.microsoft.com/office/drawing/2014/main" id="{8584E534-B451-40B0-A999-897730A0F0A7}"/>
                </a:ext>
              </a:extLst>
            </p:cNvPr>
            <p:cNvSpPr/>
            <p:nvPr/>
          </p:nvSpPr>
          <p:spPr>
            <a:xfrm>
              <a:off x="2970022" y="40675875"/>
              <a:ext cx="26764058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โครงการการศึกษาสำหรับผู้มีความสามารถพิเศษ 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(Gifted and Talented Education Program)</a:t>
              </a:r>
              <a:b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</a:b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สัปดาห์วิทยาศาสตร์ 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20-21 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สิงหาคม พ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.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ศ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.2562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Medium" panose="00000600000000000000" pitchFamily="2" charset="-34"/>
                <a:ea typeface="+mn-ea"/>
                <a:cs typeface="Kanit Medium" panose="00000600000000000000" pitchFamily="2" charset="-34"/>
              </a:endParaRPr>
            </a:p>
          </p:txBody>
        </p:sp>
        <p:sp>
          <p:nvSpPr>
            <p:cNvPr id="12" name="ชื่อเรื่อง 1">
              <a:extLst>
                <a:ext uri="{FF2B5EF4-FFF2-40B4-BE49-F238E27FC236}">
                  <a16:creationId xmlns:a16="http://schemas.microsoft.com/office/drawing/2014/main" id="{975CA5D0-2763-4685-AB27-0EDBD204999E}"/>
                </a:ext>
              </a:extLst>
            </p:cNvPr>
            <p:cNvSpPr txBox="1">
              <a:spLocks/>
            </p:cNvSpPr>
            <p:nvPr/>
          </p:nvSpPr>
          <p:spPr>
            <a:xfrm>
              <a:off x="1952396" y="22953258"/>
              <a:ext cx="14039645" cy="4429581"/>
            </a:xfrm>
            <a:prstGeom prst="roundRect">
              <a:avLst>
                <a:gd name="adj" fmla="val 454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วัตถุประสงค์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	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เพื่อพัฒนาแอปพลิเคชัน “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Teacher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Finder”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ในการแสดงผลข้อมูลตารางเรียน และข้อมูลสถานที่สอน สำหรับนักเรียนห้อง ม.602 โรงเรียนสวนกุหลาบวิทยาลัย ที่มีความสามารถในการเพิ่ม แก้ไข ดัดแปลงข้อมูล ต่าง ๆ และการส่งต่อข้อมูลระหว่างอุปกรณ์ได้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sp>
          <p:nvSpPr>
            <p:cNvPr id="13" name="ชื่อเรื่อง 1">
              <a:extLst>
                <a:ext uri="{FF2B5EF4-FFF2-40B4-BE49-F238E27FC236}">
                  <a16:creationId xmlns:a16="http://schemas.microsoft.com/office/drawing/2014/main" id="{B3A1B88A-7615-4AE6-9EDF-6FEDD0909C19}"/>
                </a:ext>
              </a:extLst>
            </p:cNvPr>
            <p:cNvSpPr txBox="1">
              <a:spLocks/>
            </p:cNvSpPr>
            <p:nvPr/>
          </p:nvSpPr>
          <p:spPr>
            <a:xfrm>
              <a:off x="1952396" y="28431616"/>
              <a:ext cx="6218589" cy="1329740"/>
            </a:xfrm>
            <a:prstGeom prst="roundRect">
              <a:avLst>
                <a:gd name="adj" fmla="val 16347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ctr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3239902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ขั้นตอนการดำเนินงาน</a:t>
              </a:r>
            </a:p>
          </p:txBody>
        </p:sp>
        <p:sp>
          <p:nvSpPr>
            <p:cNvPr id="14" name="ชื่อเรื่อง 1">
              <a:extLst>
                <a:ext uri="{FF2B5EF4-FFF2-40B4-BE49-F238E27FC236}">
                  <a16:creationId xmlns:a16="http://schemas.microsoft.com/office/drawing/2014/main" id="{CB7BD305-E41E-4535-BE6B-A0453DA5839D}"/>
                </a:ext>
              </a:extLst>
            </p:cNvPr>
            <p:cNvSpPr txBox="1">
              <a:spLocks/>
            </p:cNvSpPr>
            <p:nvPr/>
          </p:nvSpPr>
          <p:spPr>
            <a:xfrm>
              <a:off x="20546291" y="12672415"/>
              <a:ext cx="6371150" cy="1734009"/>
            </a:xfrm>
            <a:prstGeom prst="roundRect">
              <a:avLst>
                <a:gd name="adj" fmla="val 12204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ctr">
              <a:noAutofit/>
            </a:bodyPr>
            <a:lstStyle>
              <a:lvl1pPr lvl="0" algn="ctr" fontAlgn="base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  <a:tabLst>
                  <a:tab pos="1436688" algn="l"/>
                </a:tabLst>
                <a:defRPr sz="5400"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defRPr>
              </a:lvl1pPr>
            </a:lstStyle>
            <a:p>
              <a:pPr marL="0" marR="0" lvl="0" indent="0" algn="ctr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ผลการดำเนินงาน</a:t>
              </a:r>
            </a:p>
          </p:txBody>
        </p:sp>
        <p:sp>
          <p:nvSpPr>
            <p:cNvPr id="15" name="ชื่อเรื่อง 1">
              <a:extLst>
                <a:ext uri="{FF2B5EF4-FFF2-40B4-BE49-F238E27FC236}">
                  <a16:creationId xmlns:a16="http://schemas.microsoft.com/office/drawing/2014/main" id="{EE5E3B41-F98B-427C-A934-2261F3B9B703}"/>
                </a:ext>
              </a:extLst>
            </p:cNvPr>
            <p:cNvSpPr txBox="1">
              <a:spLocks/>
            </p:cNvSpPr>
            <p:nvPr/>
          </p:nvSpPr>
          <p:spPr>
            <a:xfrm>
              <a:off x="1952396" y="13072489"/>
              <a:ext cx="14039645" cy="8680230"/>
            </a:xfrm>
            <a:prstGeom prst="roundRect">
              <a:avLst>
                <a:gd name="adj" fmla="val 2022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บทนำ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	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ในโรงเรียนหรือสถานศึกษาที่มีขนาดใหญ่ เมื่อมีธุระสำคัญที่จะต้องตามหาอาจารย์เป็นการฉุกเฉิน มักจะมีความยุ่งยากเกิดขึ้น เนื่องจากในขณะที่ตามหา อาจารย์อาจจะกำลังสอนนักเรียนห้องอื่นอยู่ ข้อมูลเหล่านี้ไม่สามารถหาได้จากตารางเรียนปกติ คณะผู้วิจัยจึงได้คิดวิธีแก้ปัญหานี้โดยการพัฒนาแอปพลิเคชัน “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Teacher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Finder“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บนระบบปฏิบัติการ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Android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โดยมีลักษณะคล้ายตารางเรียนที่มีข้อมูลระบุสถานที่ที่อาจารย์สอนอยู่ในเวลาต่าง ๆ โดยมีการพัฒนาปรับปรุงจากปัญหาของแอปพลิเคชันตารางเรียนประเภทอื่น ๆ เช่น ข้อมูลสามารถเขียนขึ้นได้เอง มีคุณสมบัติในการรับข้อมูลจากโทรศัพท์เครื่องอื่นแทนการเขียนหรือจะส่งข้อมูลให้โทรศัพท์เครื่องอื่นก็ได้ นอกจากนี้แอปพลิเคชันยังมีความสวยงาม ใช้งานง่าย รวดเร็ว และเข้าใจได้ง่ายอีกด้วย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grpSp>
          <p:nvGrpSpPr>
            <p:cNvPr id="16" name="กลุ่ม 15">
              <a:extLst>
                <a:ext uri="{FF2B5EF4-FFF2-40B4-BE49-F238E27FC236}">
                  <a16:creationId xmlns:a16="http://schemas.microsoft.com/office/drawing/2014/main" id="{5C10133A-3218-4080-AB63-731C861784ED}"/>
                </a:ext>
              </a:extLst>
            </p:cNvPr>
            <p:cNvGrpSpPr/>
            <p:nvPr/>
          </p:nvGrpSpPr>
          <p:grpSpPr>
            <a:xfrm>
              <a:off x="17589067" y="14917170"/>
              <a:ext cx="12975344" cy="4406941"/>
              <a:chOff x="12985758" y="14963596"/>
              <a:chExt cx="9681555" cy="3288240"/>
            </a:xfrm>
          </p:grpSpPr>
          <p:pic>
            <p:nvPicPr>
              <p:cNvPr id="49" name="รูปภาพ 48">
                <a:extLst>
                  <a:ext uri="{FF2B5EF4-FFF2-40B4-BE49-F238E27FC236}">
                    <a16:creationId xmlns:a16="http://schemas.microsoft.com/office/drawing/2014/main" id="{D564AF49-2702-46D4-82FE-C31EAE744107}"/>
                  </a:ext>
                </a:extLst>
              </p:cNvPr>
              <p:cNvPicPr/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 bwMode="auto">
              <a:xfrm>
                <a:off x="12985758" y="14963596"/>
                <a:ext cx="1849634" cy="3288240"/>
              </a:xfrm>
              <a:prstGeom prst="rect">
                <a:avLst/>
              </a:prstGeom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50" name="รูปภาพ 49">
                <a:extLst>
                  <a:ext uri="{FF2B5EF4-FFF2-40B4-BE49-F238E27FC236}">
                    <a16:creationId xmlns:a16="http://schemas.microsoft.com/office/drawing/2014/main" id="{6886C47A-DE3A-4024-B752-CF04C98E88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>
              <a:xfrm>
                <a:off x="14944334" y="14963597"/>
                <a:ext cx="1849634" cy="3288239"/>
              </a:xfrm>
              <a:prstGeom prst="rect">
                <a:avLst/>
              </a:prstGeom>
            </p:spPr>
          </p:pic>
          <p:pic>
            <p:nvPicPr>
              <p:cNvPr id="51" name="รูปภาพ 50">
                <a:extLst>
                  <a:ext uri="{FF2B5EF4-FFF2-40B4-BE49-F238E27FC236}">
                    <a16:creationId xmlns:a16="http://schemas.microsoft.com/office/drawing/2014/main" id="{A881B35F-8186-4B80-B5BD-FD58C64C93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6902910" y="14965718"/>
                <a:ext cx="1847250" cy="3283996"/>
              </a:xfrm>
              <a:prstGeom prst="rect">
                <a:avLst/>
              </a:prstGeom>
            </p:spPr>
          </p:pic>
          <p:pic>
            <p:nvPicPr>
              <p:cNvPr id="52" name="Picture 2" descr="https://scontent.fbkk22-3.fna.fbcdn.net/v/t1.15752-9/61547341_307331240205541_8060875190424305664_n.jpg?_nc_cat=110&amp;_nc_oc=AQlyXn2EtVNt8jLVdM1FqGIDRYTPAEsUv7wS8ghCmQgT81P9y9mCX0pQPSVQ5cP4GEU&amp;_nc_ht=scontent.fbkk22-3.fna&amp;oh=89c7b11e7ecfd5b5ed34a7527d0a9cf1&amp;oe=5D5496D7">
                <a:extLst>
                  <a:ext uri="{FF2B5EF4-FFF2-40B4-BE49-F238E27FC236}">
                    <a16:creationId xmlns:a16="http://schemas.microsoft.com/office/drawing/2014/main" id="{66619F07-55E5-4747-9C22-0ACE29C43C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17679" y="14963597"/>
                <a:ext cx="1849634" cy="3288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https://scontent.fbkk22-3.fna.fbcdn.net/v/t1.15752-9/61749038_862617164093868_2022421931281612800_n.jpg?_nc_cat=111&amp;_nc_oc=AQnY6frm7WgkkWX5_Z4ej36_PLuz1HXEuVe4rMhBPZqZjNFCb7M6DlSNA0eF-7Zngk0&amp;_nc_ht=scontent.fbkk22-3.fna&amp;oh=27c992e55280777bc6ae3041154889c9&amp;oe=5D952966">
                <a:extLst>
                  <a:ext uri="{FF2B5EF4-FFF2-40B4-BE49-F238E27FC236}">
                    <a16:creationId xmlns:a16="http://schemas.microsoft.com/office/drawing/2014/main" id="{129D10F3-A603-420C-8732-E44A9B4601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59102" y="14963597"/>
                <a:ext cx="1849634" cy="3288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สี่เหลี่ยมผืนผ้า 16">
              <a:extLst>
                <a:ext uri="{FF2B5EF4-FFF2-40B4-BE49-F238E27FC236}">
                  <a16:creationId xmlns:a16="http://schemas.microsoft.com/office/drawing/2014/main" id="{8C7120E4-05EC-4B6B-96D9-4D726C9A3816}"/>
                </a:ext>
              </a:extLst>
            </p:cNvPr>
            <p:cNvSpPr/>
            <p:nvPr/>
          </p:nvSpPr>
          <p:spPr>
            <a:xfrm>
              <a:off x="20684159" y="19377724"/>
              <a:ext cx="998702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หน้าแสดงผล และหน้าแก้ไขข้อมูลภายในแอปพลิเคชัน</a:t>
              </a:r>
            </a:p>
          </p:txBody>
        </p:sp>
        <p:grpSp>
          <p:nvGrpSpPr>
            <p:cNvPr id="18" name="กลุ่ม 17">
              <a:extLst>
                <a:ext uri="{FF2B5EF4-FFF2-40B4-BE49-F238E27FC236}">
                  <a16:creationId xmlns:a16="http://schemas.microsoft.com/office/drawing/2014/main" id="{D490E0B3-0622-4C88-9740-8A3DE21952C1}"/>
                </a:ext>
              </a:extLst>
            </p:cNvPr>
            <p:cNvGrpSpPr/>
            <p:nvPr/>
          </p:nvGrpSpPr>
          <p:grpSpPr>
            <a:xfrm>
              <a:off x="20980767" y="21520860"/>
              <a:ext cx="9699501" cy="4966161"/>
              <a:chOff x="14943659" y="19484156"/>
              <a:chExt cx="7731864" cy="3958727"/>
            </a:xfrm>
          </p:grpSpPr>
          <p:pic>
            <p:nvPicPr>
              <p:cNvPr id="44" name="รูปภาพ 43">
                <a:extLst>
                  <a:ext uri="{FF2B5EF4-FFF2-40B4-BE49-F238E27FC236}">
                    <a16:creationId xmlns:a16="http://schemas.microsoft.com/office/drawing/2014/main" id="{6FF133EB-267F-4349-855F-48C264C33340}"/>
                  </a:ext>
                </a:extLst>
              </p:cNvPr>
              <p:cNvPicPr/>
              <p:nvPr/>
            </p:nvPicPr>
            <p:blipFill rotWithShape="1">
              <a:blip r:embed="rId8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4951869" y="19675089"/>
                <a:ext cx="2495550" cy="1628140"/>
              </a:xfrm>
              <a:prstGeom prst="rect">
                <a:avLst/>
              </a:prstGeom>
              <a:ln>
                <a:noFill/>
              </a:ln>
              <a:effectLst/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45" name="รูปภาพ 44">
                <a:extLst>
                  <a:ext uri="{FF2B5EF4-FFF2-40B4-BE49-F238E27FC236}">
                    <a16:creationId xmlns:a16="http://schemas.microsoft.com/office/drawing/2014/main" id="{F59BBFB8-3E10-431C-9B1B-3087AB843D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0179973" y="19484156"/>
                <a:ext cx="2495550" cy="1819073"/>
              </a:xfrm>
              <a:prstGeom prst="rect">
                <a:avLst/>
              </a:prstGeom>
              <a:effectLst/>
            </p:spPr>
          </p:pic>
          <p:pic>
            <p:nvPicPr>
              <p:cNvPr id="46" name="Picture 2" descr="https://scontent.fbkk22-2.fna.fbcdn.net/v/t1.15752-9/61572515_2066141683483286_4713353825673543680_n.jpg?_nc_cat=109&amp;_nc_oc=AQnaJpcXGb1pPx_BF4xraQt_ZqtS49jueGjpxA7jRIZOharNpVCHprcjJcNDjLs4V9s&amp;_nc_ht=scontent.fbkk22-2.fna&amp;oh=1f0f394f6e34c7fde52cb22f7da16c15&amp;oe=5D51A3DA">
                <a:extLst>
                  <a:ext uri="{FF2B5EF4-FFF2-40B4-BE49-F238E27FC236}">
                    <a16:creationId xmlns:a16="http://schemas.microsoft.com/office/drawing/2014/main" id="{8884C9E8-73E8-4AC6-B93C-874E7A04D3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4943659" y="21431475"/>
                <a:ext cx="2498834" cy="20114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รูปภาพ 46">
                <a:extLst>
                  <a:ext uri="{FF2B5EF4-FFF2-40B4-BE49-F238E27FC236}">
                    <a16:creationId xmlns:a16="http://schemas.microsoft.com/office/drawing/2014/main" id="{91A97799-334A-4C90-92A6-8F9287D9C3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7563458" y="20348684"/>
                <a:ext cx="2495550" cy="3094199"/>
              </a:xfrm>
              <a:prstGeom prst="rect">
                <a:avLst/>
              </a:prstGeom>
            </p:spPr>
          </p:pic>
          <p:pic>
            <p:nvPicPr>
              <p:cNvPr id="48" name="รูปภาพ 47">
                <a:extLst>
                  <a:ext uri="{FF2B5EF4-FFF2-40B4-BE49-F238E27FC236}">
                    <a16:creationId xmlns:a16="http://schemas.microsoft.com/office/drawing/2014/main" id="{07A90EC1-F9D2-40F5-81C0-DA9E14E9F2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0179973" y="21419824"/>
                <a:ext cx="2495550" cy="2023059"/>
              </a:xfrm>
              <a:prstGeom prst="rect">
                <a:avLst/>
              </a:prstGeom>
            </p:spPr>
          </p:pic>
        </p:grp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FBBA621B-A4BF-4083-B05E-B33A56633F12}"/>
                </a:ext>
              </a:extLst>
            </p:cNvPr>
            <p:cNvSpPr/>
            <p:nvPr/>
          </p:nvSpPr>
          <p:spPr>
            <a:xfrm>
              <a:off x="17561242" y="25323894"/>
              <a:ext cx="3363421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ส่วนประกอบ</a:t>
              </a:r>
              <a:b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</a:b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ของแอปพลิเคชัน</a:t>
              </a:r>
            </a:p>
          </p:txBody>
        </p:sp>
        <p:pic>
          <p:nvPicPr>
            <p:cNvPr id="20" name="รูปภาพ 19">
              <a:extLst>
                <a:ext uri="{FF2B5EF4-FFF2-40B4-BE49-F238E27FC236}">
                  <a16:creationId xmlns:a16="http://schemas.microsoft.com/office/drawing/2014/main" id="{ACA0E685-EE0F-4894-877E-526FFD7C6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485747" y="19834896"/>
              <a:ext cx="1828800" cy="1828800"/>
            </a:xfrm>
            <a:prstGeom prst="rect">
              <a:avLst/>
            </a:prstGeom>
          </p:spPr>
        </p:pic>
        <p:sp>
          <p:nvSpPr>
            <p:cNvPr id="21" name="สี่เหลี่ยมผืนผ้า 20">
              <a:extLst>
                <a:ext uri="{FF2B5EF4-FFF2-40B4-BE49-F238E27FC236}">
                  <a16:creationId xmlns:a16="http://schemas.microsoft.com/office/drawing/2014/main" id="{AE7A16CF-D926-4272-A2C4-895EF727E979}"/>
                </a:ext>
              </a:extLst>
            </p:cNvPr>
            <p:cNvSpPr/>
            <p:nvPr/>
          </p:nvSpPr>
          <p:spPr>
            <a:xfrm>
              <a:off x="19314547" y="20569872"/>
              <a:ext cx="34195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โลโก้แอปพลิเคชัน</a:t>
              </a:r>
            </a:p>
          </p:txBody>
        </p:sp>
        <p:grpSp>
          <p:nvGrpSpPr>
            <p:cNvPr id="22" name="กลุ่ม 21">
              <a:extLst>
                <a:ext uri="{FF2B5EF4-FFF2-40B4-BE49-F238E27FC236}">
                  <a16:creationId xmlns:a16="http://schemas.microsoft.com/office/drawing/2014/main" id="{3382863F-BBD4-48A0-9D8B-C74B95C72D8C}"/>
                </a:ext>
              </a:extLst>
            </p:cNvPr>
            <p:cNvGrpSpPr/>
            <p:nvPr/>
          </p:nvGrpSpPr>
          <p:grpSpPr>
            <a:xfrm>
              <a:off x="18321467" y="27414537"/>
              <a:ext cx="10800000" cy="3836119"/>
              <a:chOff x="18179466" y="23394320"/>
              <a:chExt cx="10800000" cy="3836119"/>
            </a:xfrm>
          </p:grpSpPr>
          <p:sp>
            <p:nvSpPr>
              <p:cNvPr id="39" name="ชื่อเรื่อง 1">
                <a:extLst>
                  <a:ext uri="{FF2B5EF4-FFF2-40B4-BE49-F238E27FC236}">
                    <a16:creationId xmlns:a16="http://schemas.microsoft.com/office/drawing/2014/main" id="{127396E5-CAAE-48DC-95F9-CDD9B34205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79466" y="23394320"/>
                <a:ext cx="10800000" cy="3836119"/>
              </a:xfrm>
              <a:prstGeom prst="roundRect">
                <a:avLst>
                  <a:gd name="adj" fmla="val 702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274320" tIns="274320" rIns="274320" bIns="274320" rtlCol="0" anchor="t">
                <a:noAutofit/>
              </a:bodyPr>
              <a:lstStyle>
                <a:lvl1pPr algn="ctr" defTabSz="323990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259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j-ea"/>
                    <a:cs typeface="Kanit Light" panose="00000400000000000000" pitchFamily="2" charset="-34"/>
                  </a:rPr>
                  <a:t>ความพึงพอใจ</a:t>
                </a:r>
              </a:p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</p:txBody>
          </p:sp>
          <p:sp>
            <p:nvSpPr>
              <p:cNvPr id="40" name="วงรี 39">
                <a:extLst>
                  <a:ext uri="{FF2B5EF4-FFF2-40B4-BE49-F238E27FC236}">
                    <a16:creationId xmlns:a16="http://schemas.microsoft.com/office/drawing/2014/main" id="{E6045E5D-A83B-4CA5-B9C2-38ED75E9AC35}"/>
                  </a:ext>
                </a:extLst>
              </p:cNvPr>
              <p:cNvSpPr/>
              <p:nvPr/>
            </p:nvSpPr>
            <p:spPr>
              <a:xfrm>
                <a:off x="18700409" y="24767863"/>
                <a:ext cx="1625600" cy="1625600"/>
              </a:xfrm>
              <a:prstGeom prst="ellipse">
                <a:avLst/>
              </a:prstGeom>
              <a:solidFill>
                <a:srgbClr val="F3A7C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79%</a:t>
                </a:r>
                <a:endPara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41" name="สี่เหลี่ยมผืนผ้า 40">
                <a:extLst>
                  <a:ext uri="{FF2B5EF4-FFF2-40B4-BE49-F238E27FC236}">
                    <a16:creationId xmlns:a16="http://schemas.microsoft.com/office/drawing/2014/main" id="{060DD5FB-0822-4AD1-A52D-4425497D4089}"/>
                  </a:ext>
                </a:extLst>
              </p:cNvPr>
              <p:cNvSpPr/>
              <p:nvPr/>
            </p:nvSpPr>
            <p:spPr>
              <a:xfrm>
                <a:off x="20542158" y="24980499"/>
                <a:ext cx="293381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หลักการภายใน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แอปพลิเคชัน</a:t>
                </a:r>
              </a:p>
            </p:txBody>
          </p:sp>
          <p:sp>
            <p:nvSpPr>
              <p:cNvPr id="42" name="วงรี 41">
                <a:extLst>
                  <a:ext uri="{FF2B5EF4-FFF2-40B4-BE49-F238E27FC236}">
                    <a16:creationId xmlns:a16="http://schemas.microsoft.com/office/drawing/2014/main" id="{65F5AFFD-0DB3-4CF5-90F7-A6013A438B53}"/>
                  </a:ext>
                </a:extLst>
              </p:cNvPr>
              <p:cNvSpPr/>
              <p:nvPr/>
            </p:nvSpPr>
            <p:spPr>
              <a:xfrm>
                <a:off x="24098918" y="24767863"/>
                <a:ext cx="1625600" cy="1625600"/>
              </a:xfrm>
              <a:prstGeom prst="ellipse">
                <a:avLst/>
              </a:prstGeom>
              <a:solidFill>
                <a:srgbClr val="F3A7C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82%</a:t>
                </a:r>
                <a:endPara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43" name="สี่เหลี่ยมผืนผ้า 42">
                <a:extLst>
                  <a:ext uri="{FF2B5EF4-FFF2-40B4-BE49-F238E27FC236}">
                    <a16:creationId xmlns:a16="http://schemas.microsoft.com/office/drawing/2014/main" id="{8CC618AF-B711-4AF9-99EB-5A7E82989907}"/>
                  </a:ext>
                </a:extLst>
              </p:cNvPr>
              <p:cNvSpPr/>
              <p:nvPr/>
            </p:nvSpPr>
            <p:spPr>
              <a:xfrm>
                <a:off x="25937748" y="24980499"/>
                <a:ext cx="256993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การออกแบบ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แอปพลิเคชัน</a:t>
                </a:r>
              </a:p>
            </p:txBody>
          </p:sp>
        </p:grpSp>
        <p:grpSp>
          <p:nvGrpSpPr>
            <p:cNvPr id="23" name="กลุ่ม 22">
              <a:extLst>
                <a:ext uri="{FF2B5EF4-FFF2-40B4-BE49-F238E27FC236}">
                  <a16:creationId xmlns:a16="http://schemas.microsoft.com/office/drawing/2014/main" id="{D387BF00-F0D6-4C22-B531-24DC979E3F6B}"/>
                </a:ext>
              </a:extLst>
            </p:cNvPr>
            <p:cNvGrpSpPr/>
            <p:nvPr/>
          </p:nvGrpSpPr>
          <p:grpSpPr>
            <a:xfrm>
              <a:off x="1952396" y="30143655"/>
              <a:ext cx="14039645" cy="7323299"/>
              <a:chOff x="195898" y="1976819"/>
              <a:chExt cx="8752202" cy="3685137"/>
            </a:xfrm>
          </p:grpSpPr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4E6598AE-451B-4EF7-B95B-07B56AE23CCA}"/>
                  </a:ext>
                </a:extLst>
              </p:cNvPr>
              <p:cNvSpPr/>
              <p:nvPr/>
            </p:nvSpPr>
            <p:spPr>
              <a:xfrm>
                <a:off x="195898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กำหนด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ความต้องการ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ตั้งเป้าหมายให้กับการพัฒนาแอปพลิเคชัน</a:t>
                </a:r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936BB4ED-3063-42A1-8929-926DBC920145}"/>
                  </a:ext>
                </a:extLst>
              </p:cNvPr>
              <p:cNvSpPr/>
              <p:nvPr/>
            </p:nvSpPr>
            <p:spPr>
              <a:xfrm>
                <a:off x="2701792" y="2382184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0" y="114239"/>
                    </a:moveTo>
                    <a:lnTo>
                      <a:pt x="244140" y="114239"/>
                    </a:lnTo>
                    <a:lnTo>
                      <a:pt x="244140" y="0"/>
                    </a:lnTo>
                    <a:lnTo>
                      <a:pt x="488280" y="285598"/>
                    </a:lnTo>
                    <a:lnTo>
                      <a:pt x="244140" y="571196"/>
                    </a:lnTo>
                    <a:lnTo>
                      <a:pt x="244140" y="456957"/>
                    </a:lnTo>
                    <a:lnTo>
                      <a:pt x="0" y="456957"/>
                    </a:lnTo>
                    <a:lnTo>
                      <a:pt x="0" y="114239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14239" rIns="146484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4A42B572-715B-409E-BE19-4F3B40496979}"/>
                  </a:ext>
                </a:extLst>
              </p:cNvPr>
              <p:cNvSpPr/>
              <p:nvPr/>
            </p:nvSpPr>
            <p:spPr>
              <a:xfrm>
                <a:off x="3420394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ออกแบบระบบ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แบ่งเป็น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ระบบบันทึกข้อมูล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ระบบประมวลผลข้อมูล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และระบบการแสดงผล</a:t>
                </a:r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4E05B87-744A-4807-B143-D330E0D02FE8}"/>
                  </a:ext>
                </a:extLst>
              </p:cNvPr>
              <p:cNvSpPr/>
              <p:nvPr/>
            </p:nvSpPr>
            <p:spPr>
              <a:xfrm>
                <a:off x="5926288" y="2382184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0" y="114239"/>
                    </a:moveTo>
                    <a:lnTo>
                      <a:pt x="244140" y="114239"/>
                    </a:lnTo>
                    <a:lnTo>
                      <a:pt x="244140" y="0"/>
                    </a:lnTo>
                    <a:lnTo>
                      <a:pt x="488280" y="285598"/>
                    </a:lnTo>
                    <a:lnTo>
                      <a:pt x="244140" y="571196"/>
                    </a:lnTo>
                    <a:lnTo>
                      <a:pt x="244140" y="456957"/>
                    </a:lnTo>
                    <a:lnTo>
                      <a:pt x="0" y="456957"/>
                    </a:lnTo>
                    <a:lnTo>
                      <a:pt x="0" y="114239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14239" rIns="146484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126A6965-1A42-4A7F-89E0-2EAD4DF9D6C5}"/>
                  </a:ext>
                </a:extLst>
              </p:cNvPr>
              <p:cNvSpPr/>
              <p:nvPr/>
            </p:nvSpPr>
            <p:spPr>
              <a:xfrm>
                <a:off x="6644889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</a:t>
                </a: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ดำเนินงาน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ทดสอบกับ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สมาร์ทโฟน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Android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จำนวน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4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เครื่อง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(25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เม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ย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 - 9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B631D6A7-EF7A-4485-BCAF-23B26AF4AED4}"/>
                  </a:ext>
                </a:extLst>
              </p:cNvPr>
              <p:cNvSpPr/>
              <p:nvPr/>
            </p:nvSpPr>
            <p:spPr>
              <a:xfrm>
                <a:off x="7510897" y="3561428"/>
                <a:ext cx="571196" cy="488280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390624" y="1"/>
                    </a:moveTo>
                    <a:lnTo>
                      <a:pt x="390624" y="285598"/>
                    </a:lnTo>
                    <a:lnTo>
                      <a:pt x="488280" y="285598"/>
                    </a:lnTo>
                    <a:lnTo>
                      <a:pt x="244140" y="571195"/>
                    </a:lnTo>
                    <a:lnTo>
                      <a:pt x="0" y="285598"/>
                    </a:lnTo>
                    <a:lnTo>
                      <a:pt x="97656" y="285598"/>
                    </a:lnTo>
                    <a:lnTo>
                      <a:pt x="97656" y="1"/>
                    </a:lnTo>
                    <a:lnTo>
                      <a:pt x="390624" y="1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4239" tIns="0" rIns="114239" bIns="146484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C57F1608-0B18-4B13-90C3-5741DD063140}"/>
                  </a:ext>
                </a:extLst>
              </p:cNvPr>
              <p:cNvSpPr/>
              <p:nvPr/>
            </p:nvSpPr>
            <p:spPr>
              <a:xfrm>
                <a:off x="6644889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ทดสอบระบบ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ทดสอบกับ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สมาร์ทโฟน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Android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จำนวน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4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เครื่อง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(25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เม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ย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 - 9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35" name="รูปแบบอิสระ: รูปร่าง 34">
                <a:extLst>
                  <a:ext uri="{FF2B5EF4-FFF2-40B4-BE49-F238E27FC236}">
                    <a16:creationId xmlns:a16="http://schemas.microsoft.com/office/drawing/2014/main" id="{8C5AA2D7-386E-4FC6-9500-66C6186018A2}"/>
                  </a:ext>
                </a:extLst>
              </p:cNvPr>
              <p:cNvSpPr/>
              <p:nvPr/>
            </p:nvSpPr>
            <p:spPr>
              <a:xfrm>
                <a:off x="5953926" y="4685395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488280" y="456957"/>
                    </a:moveTo>
                    <a:lnTo>
                      <a:pt x="244140" y="456957"/>
                    </a:lnTo>
                    <a:lnTo>
                      <a:pt x="244140" y="571196"/>
                    </a:lnTo>
                    <a:lnTo>
                      <a:pt x="0" y="285598"/>
                    </a:lnTo>
                    <a:lnTo>
                      <a:pt x="244140" y="0"/>
                    </a:lnTo>
                    <a:lnTo>
                      <a:pt x="244140" y="114239"/>
                    </a:lnTo>
                    <a:lnTo>
                      <a:pt x="488280" y="114239"/>
                    </a:lnTo>
                    <a:lnTo>
                      <a:pt x="488280" y="456957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484" tIns="114239" rIns="0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47501B77-D7E4-42B7-92E3-445780420A78}"/>
                  </a:ext>
                </a:extLst>
              </p:cNvPr>
              <p:cNvSpPr/>
              <p:nvPr/>
            </p:nvSpPr>
            <p:spPr>
              <a:xfrm>
                <a:off x="3420394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การแจกจ่าย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อัปโห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ลดบนเว็บไซต์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github.com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(10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621EEB2E-EA70-410C-87A9-D46C14456926}"/>
                  </a:ext>
                </a:extLst>
              </p:cNvPr>
              <p:cNvSpPr/>
              <p:nvPr/>
            </p:nvSpPr>
            <p:spPr>
              <a:xfrm>
                <a:off x="2729431" y="4685394"/>
                <a:ext cx="488281" cy="571197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488280" y="456957"/>
                    </a:moveTo>
                    <a:lnTo>
                      <a:pt x="244140" y="456957"/>
                    </a:lnTo>
                    <a:lnTo>
                      <a:pt x="244140" y="571196"/>
                    </a:lnTo>
                    <a:lnTo>
                      <a:pt x="0" y="285598"/>
                    </a:lnTo>
                    <a:lnTo>
                      <a:pt x="244140" y="0"/>
                    </a:lnTo>
                    <a:lnTo>
                      <a:pt x="244140" y="114239"/>
                    </a:lnTo>
                    <a:lnTo>
                      <a:pt x="488280" y="114239"/>
                    </a:lnTo>
                    <a:lnTo>
                      <a:pt x="488280" y="456957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484" tIns="114240" rIns="1" bIns="114238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043DAA0-1359-45C9-A9EC-E7908973A7C1}"/>
                  </a:ext>
                </a:extLst>
              </p:cNvPr>
              <p:cNvSpPr/>
              <p:nvPr/>
            </p:nvSpPr>
            <p:spPr>
              <a:xfrm>
                <a:off x="195898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การดูแลรักษา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สอบถามความพึงพอใจ กับนักเรียน ม.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602 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สวนกุหลาบวิทยาลัย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(15-31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</p:grpSp>
        <p:sp>
          <p:nvSpPr>
            <p:cNvPr id="24" name="ชื่อเรื่อง 1">
              <a:extLst>
                <a:ext uri="{FF2B5EF4-FFF2-40B4-BE49-F238E27FC236}">
                  <a16:creationId xmlns:a16="http://schemas.microsoft.com/office/drawing/2014/main" id="{E12215E9-2763-41EA-AD03-D5C033B98674}"/>
                </a:ext>
              </a:extLst>
            </p:cNvPr>
            <p:cNvSpPr txBox="1">
              <a:spLocks/>
            </p:cNvSpPr>
            <p:nvPr/>
          </p:nvSpPr>
          <p:spPr>
            <a:xfrm>
              <a:off x="16712043" y="31824438"/>
              <a:ext cx="14039645" cy="3236240"/>
            </a:xfrm>
            <a:prstGeom prst="roundRect">
              <a:avLst>
                <a:gd name="adj" fmla="val 454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สรุปผล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1.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แอปพลิเคชันที่พัฒนาขึ้นมีความสามารถตามวัตถุประสงค์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2.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อัตราความพึงพอใจในทั้งสองส่วนของแบบสอบถามอยู่ในเกณฑ์ดี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grpSp>
          <p:nvGrpSpPr>
            <p:cNvPr id="25" name="กลุ่ม 24">
              <a:extLst>
                <a:ext uri="{FF2B5EF4-FFF2-40B4-BE49-F238E27FC236}">
                  <a16:creationId xmlns:a16="http://schemas.microsoft.com/office/drawing/2014/main" id="{0DB3982E-1864-4A96-91FF-F2860AC9207D}"/>
                </a:ext>
              </a:extLst>
            </p:cNvPr>
            <p:cNvGrpSpPr/>
            <p:nvPr/>
          </p:nvGrpSpPr>
          <p:grpSpPr>
            <a:xfrm>
              <a:off x="16701645" y="35656658"/>
              <a:ext cx="14039645" cy="1828869"/>
              <a:chOff x="16557235" y="34875028"/>
              <a:chExt cx="14039645" cy="1828869"/>
            </a:xfrm>
          </p:grpSpPr>
          <p:sp>
            <p:nvSpPr>
              <p:cNvPr id="26" name="ชื่อเรื่อง 1">
                <a:extLst>
                  <a:ext uri="{FF2B5EF4-FFF2-40B4-BE49-F238E27FC236}">
                    <a16:creationId xmlns:a16="http://schemas.microsoft.com/office/drawing/2014/main" id="{B2DAA276-5180-4936-A747-D04F4F3A99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57235" y="34875028"/>
                <a:ext cx="14039645" cy="1828869"/>
              </a:xfrm>
              <a:prstGeom prst="roundRect">
                <a:avLst>
                  <a:gd name="adj" fmla="val 454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274320" tIns="274320" rIns="274320" bIns="274320" rtlCol="0" anchor="ctr">
                <a:noAutofit/>
              </a:bodyPr>
              <a:lstStyle>
                <a:lvl1pPr algn="ctr" defTabSz="323990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259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thaiDist" defTabSz="457200" rtl="0" eaLnBrk="1" fontAlgn="base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>
                    <a:tab pos="1436688" algn="l"/>
                  </a:tabLst>
                  <a:defRPr/>
                </a:pPr>
                <a:r>
                  <a:rPr kumimoji="0" lang="th-TH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j-ea"/>
                    <a:cs typeface="Kanit Light" panose="00000400000000000000" pitchFamily="2" charset="-34"/>
                  </a:rPr>
                  <a:t>อ้างอิง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</p:txBody>
          </p:sp>
          <p:sp>
            <p:nvSpPr>
              <p:cNvPr id="27" name="สี่เหลี่ยมผืนผ้า 26">
                <a:extLst>
                  <a:ext uri="{FF2B5EF4-FFF2-40B4-BE49-F238E27FC236}">
                    <a16:creationId xmlns:a16="http://schemas.microsoft.com/office/drawing/2014/main" id="{3CF3AD05-BF01-4598-A1CE-2DCEA54FC16C}"/>
                  </a:ext>
                </a:extLst>
              </p:cNvPr>
              <p:cNvSpPr/>
              <p:nvPr/>
            </p:nvSpPr>
            <p:spPr>
              <a:xfrm>
                <a:off x="18828514" y="35250853"/>
                <a:ext cx="11707345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Android Developers. (2019, April 26). Platform Architecture. Retrieved from https://developer.android.com/guide/platform</a:t>
                </a:r>
                <a:endParaRPr kumimoji="0" lang="th-TH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89902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กลุ่ม 3">
            <a:extLst>
              <a:ext uri="{FF2B5EF4-FFF2-40B4-BE49-F238E27FC236}">
                <a16:creationId xmlns:a16="http://schemas.microsoft.com/office/drawing/2014/main" id="{B0B1E776-4DD6-4FFF-9957-8962A8A57F04}"/>
              </a:ext>
            </a:extLst>
          </p:cNvPr>
          <p:cNvGrpSpPr/>
          <p:nvPr/>
        </p:nvGrpSpPr>
        <p:grpSpPr>
          <a:xfrm>
            <a:off x="0" y="-14400000"/>
            <a:ext cx="32400000" cy="43200639"/>
            <a:chOff x="152400" y="152399"/>
            <a:chExt cx="32400000" cy="43200639"/>
          </a:xfrm>
        </p:grpSpPr>
        <p:sp>
          <p:nvSpPr>
            <p:cNvPr id="5" name="สี่เหลี่ยมผืนผ้า 4">
              <a:extLst>
                <a:ext uri="{FF2B5EF4-FFF2-40B4-BE49-F238E27FC236}">
                  <a16:creationId xmlns:a16="http://schemas.microsoft.com/office/drawing/2014/main" id="{B567878F-B979-4B83-B63F-E2B060851EB9}"/>
                </a:ext>
              </a:extLst>
            </p:cNvPr>
            <p:cNvSpPr/>
            <p:nvPr/>
          </p:nvSpPr>
          <p:spPr>
            <a:xfrm>
              <a:off x="152400" y="152399"/>
              <a:ext cx="32400000" cy="4320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" name="สี่เหลี่ยมผืนผ้า 5">
              <a:extLst>
                <a:ext uri="{FF2B5EF4-FFF2-40B4-BE49-F238E27FC236}">
                  <a16:creationId xmlns:a16="http://schemas.microsoft.com/office/drawing/2014/main" id="{8E385183-9E65-46F9-8098-86A1F91A33BA}"/>
                </a:ext>
              </a:extLst>
            </p:cNvPr>
            <p:cNvSpPr/>
            <p:nvPr/>
          </p:nvSpPr>
          <p:spPr>
            <a:xfrm>
              <a:off x="152400" y="152399"/>
              <a:ext cx="32399288" cy="7200000"/>
            </a:xfrm>
            <a:prstGeom prst="rect">
              <a:avLst/>
            </a:prstGeom>
            <a:solidFill>
              <a:srgbClr val="F2A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7" name="สี่เหลี่ยมผืนผ้า 6">
              <a:extLst>
                <a:ext uri="{FF2B5EF4-FFF2-40B4-BE49-F238E27FC236}">
                  <a16:creationId xmlns:a16="http://schemas.microsoft.com/office/drawing/2014/main" id="{055A1457-1B4E-4865-B446-C9CDEF74AD96}"/>
                </a:ext>
              </a:extLst>
            </p:cNvPr>
            <p:cNvSpPr/>
            <p:nvPr/>
          </p:nvSpPr>
          <p:spPr>
            <a:xfrm>
              <a:off x="152400" y="39753038"/>
              <a:ext cx="32399288" cy="3600000"/>
            </a:xfrm>
            <a:prstGeom prst="rect">
              <a:avLst/>
            </a:prstGeom>
            <a:solidFill>
              <a:srgbClr val="F2A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8" name="สี่เหลี่ยมผืนผ้า 7">
              <a:extLst>
                <a:ext uri="{FF2B5EF4-FFF2-40B4-BE49-F238E27FC236}">
                  <a16:creationId xmlns:a16="http://schemas.microsoft.com/office/drawing/2014/main" id="{571FBC6B-4E02-462B-863B-A2EEDEFC171E}"/>
                </a:ext>
              </a:extLst>
            </p:cNvPr>
            <p:cNvSpPr/>
            <p:nvPr/>
          </p:nvSpPr>
          <p:spPr>
            <a:xfrm>
              <a:off x="1952396" y="8144399"/>
              <a:ext cx="28799289" cy="43165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727075" algn="thaiDist" defTabSz="4572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โครงงานนี้มีวัตถุประสงค์เพื่อพัฒนาแอปพลิเคชัน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“Teacher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Finder”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สำหรับการแสดงผลข้อมูลตารางเรียนและข้อมูลสถานที่สอน สำหรับนักเรียนห้อง ม.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602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โรงเรียนสวนกุหลาบวิทยาลัย ที่มีความสามารถในการเพิ่ม แก้ไข ดัดแปลงข้อมูลต่าง ๆ และการส่งต่อข้อมูลระหว่างอุปกรณ์ ทำการศึกษาโดยทำการพัฒนาแอปพลิเคชันตามลักษณะ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Waterfall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Model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ได้แอปพลิเคชันที่ทำงานได้บรรลุวัตถุประสงค์ และได้ทำการสอบถามความพึงพอใจ โดยแบ่งข้อคำถามเป็นความพึงพอใจในหลักการทำงานในแอปพลิเคชันจำนวน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10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ข้อ และความพึงพอใจในการออกแบบแอปพลิเคชันจำนวน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10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ข้อ กลุ่มตัวอย่างคือนักเรียนห้อง ม.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602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โรงเรียนสวนกุหลาบวิทยาลัยจำนวน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29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คน ได้ผลความพึงพอใจในหลักการทำงานในแอปพลิเคชันโดยเฉลี่ย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79%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และความพึงพอใจในการออกแบบแอปพลิเคชันโดยเฉลี่ย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82%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Calibri" panose="020F0502020204030204" pitchFamily="34" charset="0"/>
                <a:cs typeface="Kanit Light" panose="00000400000000000000" pitchFamily="2" charset="-34"/>
              </a:endParaRPr>
            </a:p>
          </p:txBody>
        </p:sp>
        <p:sp>
          <p:nvSpPr>
            <p:cNvPr id="9" name="สี่เหลี่ยมผืนผ้า 8">
              <a:extLst>
                <a:ext uri="{FF2B5EF4-FFF2-40B4-BE49-F238E27FC236}">
                  <a16:creationId xmlns:a16="http://schemas.microsoft.com/office/drawing/2014/main" id="{769E6A4D-B3F1-4FE1-8A9A-71143CABBD48}"/>
                </a:ext>
              </a:extLst>
            </p:cNvPr>
            <p:cNvSpPr/>
            <p:nvPr/>
          </p:nvSpPr>
          <p:spPr>
            <a:xfrm>
              <a:off x="152400" y="3210765"/>
              <a:ext cx="32399288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แอปพลิเคชันแสดงตารางเรียนและสถานที่สอนของอาจารย์</a:t>
              </a:r>
              <a:endParaRPr kumimoji="0" lang="th-TH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" panose="00000500000000000000" pitchFamily="2" charset="-34"/>
                <a:ea typeface="+mn-ea"/>
                <a:cs typeface="Kanit" panose="00000500000000000000" pitchFamily="2" charset="-34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สำหรับนักเรียน ม.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602 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โรงเรียนสวนกุหลาบวิทยาลัย</a:t>
              </a:r>
              <a:br>
                <a:rPr kumimoji="0" lang="th-TH" sz="6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</a:br>
              <a:r>
                <a: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นายพง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ษ์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เทวิน นาคพงศ์พิมาน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นาย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วศ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กร นพวรรณพร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ครูที่ปรึกษา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ครูป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ิย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มาศ ศรีสมพันธ์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อัญ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ชานา นิ่มอนุ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สส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รณ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์ส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กุล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ครูเสาวลักษณ์ กังวานสกุลทอง</a:t>
              </a:r>
            </a:p>
          </p:txBody>
        </p:sp>
        <p:pic>
          <p:nvPicPr>
            <p:cNvPr id="10" name="รูปภาพ 9">
              <a:extLst>
                <a:ext uri="{FF2B5EF4-FFF2-40B4-BE49-F238E27FC236}">
                  <a16:creationId xmlns:a16="http://schemas.microsoft.com/office/drawing/2014/main" id="{44309181-3EAD-42E7-87C5-39FE750AD6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470" r="-6470"/>
            <a:stretch/>
          </p:blipFill>
          <p:spPr>
            <a:xfrm>
              <a:off x="15491242" y="511582"/>
              <a:ext cx="2340000" cy="2340000"/>
            </a:xfrm>
            <a:prstGeom prst="rect">
              <a:avLst/>
            </a:prstGeom>
          </p:spPr>
        </p:pic>
        <p:sp>
          <p:nvSpPr>
            <p:cNvPr id="11" name="สี่เหลี่ยมผืนผ้า 10">
              <a:extLst>
                <a:ext uri="{FF2B5EF4-FFF2-40B4-BE49-F238E27FC236}">
                  <a16:creationId xmlns:a16="http://schemas.microsoft.com/office/drawing/2014/main" id="{8584E534-B451-40B0-A999-897730A0F0A7}"/>
                </a:ext>
              </a:extLst>
            </p:cNvPr>
            <p:cNvSpPr/>
            <p:nvPr/>
          </p:nvSpPr>
          <p:spPr>
            <a:xfrm>
              <a:off x="2970022" y="40675875"/>
              <a:ext cx="26764058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โครงการการศึกษาสำหรับผู้มีความสามารถพิเศษ 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(Gifted and Talented Education Program)</a:t>
              </a:r>
              <a:b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</a:b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สัปดาห์วิทยาศาสตร์ 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20-21 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สิงหาคม พ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.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ศ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.2562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Medium" panose="00000600000000000000" pitchFamily="2" charset="-34"/>
                <a:ea typeface="+mn-ea"/>
                <a:cs typeface="Kanit Medium" panose="00000600000000000000" pitchFamily="2" charset="-34"/>
              </a:endParaRPr>
            </a:p>
          </p:txBody>
        </p:sp>
        <p:sp>
          <p:nvSpPr>
            <p:cNvPr id="12" name="ชื่อเรื่อง 1">
              <a:extLst>
                <a:ext uri="{FF2B5EF4-FFF2-40B4-BE49-F238E27FC236}">
                  <a16:creationId xmlns:a16="http://schemas.microsoft.com/office/drawing/2014/main" id="{975CA5D0-2763-4685-AB27-0EDBD204999E}"/>
                </a:ext>
              </a:extLst>
            </p:cNvPr>
            <p:cNvSpPr txBox="1">
              <a:spLocks/>
            </p:cNvSpPr>
            <p:nvPr/>
          </p:nvSpPr>
          <p:spPr>
            <a:xfrm>
              <a:off x="1952396" y="22953258"/>
              <a:ext cx="14039645" cy="4429581"/>
            </a:xfrm>
            <a:prstGeom prst="roundRect">
              <a:avLst>
                <a:gd name="adj" fmla="val 454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วัตถุประสงค์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	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เพื่อพัฒนาแอปพลิเคชัน “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Teacher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Finder”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ในการแสดงผลข้อมูลตารางเรียน และข้อมูลสถานที่สอน สำหรับนักเรียนห้อง ม.602 โรงเรียนสวนกุหลาบวิทยาลัย ที่มีความสามารถในการเพิ่ม แก้ไข ดัดแปลงข้อมูล ต่าง ๆ และการส่งต่อข้อมูลระหว่างอุปกรณ์ได้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sp>
          <p:nvSpPr>
            <p:cNvPr id="13" name="ชื่อเรื่อง 1">
              <a:extLst>
                <a:ext uri="{FF2B5EF4-FFF2-40B4-BE49-F238E27FC236}">
                  <a16:creationId xmlns:a16="http://schemas.microsoft.com/office/drawing/2014/main" id="{B3A1B88A-7615-4AE6-9EDF-6FEDD0909C19}"/>
                </a:ext>
              </a:extLst>
            </p:cNvPr>
            <p:cNvSpPr txBox="1">
              <a:spLocks/>
            </p:cNvSpPr>
            <p:nvPr/>
          </p:nvSpPr>
          <p:spPr>
            <a:xfrm>
              <a:off x="1952396" y="28431616"/>
              <a:ext cx="6218589" cy="1329740"/>
            </a:xfrm>
            <a:prstGeom prst="roundRect">
              <a:avLst>
                <a:gd name="adj" fmla="val 16347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ctr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3239902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ขั้นตอนการดำเนินงาน</a:t>
              </a:r>
            </a:p>
          </p:txBody>
        </p:sp>
        <p:sp>
          <p:nvSpPr>
            <p:cNvPr id="14" name="ชื่อเรื่อง 1">
              <a:extLst>
                <a:ext uri="{FF2B5EF4-FFF2-40B4-BE49-F238E27FC236}">
                  <a16:creationId xmlns:a16="http://schemas.microsoft.com/office/drawing/2014/main" id="{CB7BD305-E41E-4535-BE6B-A0453DA5839D}"/>
                </a:ext>
              </a:extLst>
            </p:cNvPr>
            <p:cNvSpPr txBox="1">
              <a:spLocks/>
            </p:cNvSpPr>
            <p:nvPr/>
          </p:nvSpPr>
          <p:spPr>
            <a:xfrm>
              <a:off x="20546291" y="12672415"/>
              <a:ext cx="6371150" cy="1734009"/>
            </a:xfrm>
            <a:prstGeom prst="roundRect">
              <a:avLst>
                <a:gd name="adj" fmla="val 12204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ctr">
              <a:noAutofit/>
            </a:bodyPr>
            <a:lstStyle>
              <a:lvl1pPr lvl="0" algn="ctr" fontAlgn="base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  <a:tabLst>
                  <a:tab pos="1436688" algn="l"/>
                </a:tabLst>
                <a:defRPr sz="5400"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defRPr>
              </a:lvl1pPr>
            </a:lstStyle>
            <a:p>
              <a:pPr marL="0" marR="0" lvl="0" indent="0" algn="ctr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ผลการดำเนินงาน</a:t>
              </a:r>
            </a:p>
          </p:txBody>
        </p:sp>
        <p:sp>
          <p:nvSpPr>
            <p:cNvPr id="15" name="ชื่อเรื่อง 1">
              <a:extLst>
                <a:ext uri="{FF2B5EF4-FFF2-40B4-BE49-F238E27FC236}">
                  <a16:creationId xmlns:a16="http://schemas.microsoft.com/office/drawing/2014/main" id="{EE5E3B41-F98B-427C-A934-2261F3B9B703}"/>
                </a:ext>
              </a:extLst>
            </p:cNvPr>
            <p:cNvSpPr txBox="1">
              <a:spLocks/>
            </p:cNvSpPr>
            <p:nvPr/>
          </p:nvSpPr>
          <p:spPr>
            <a:xfrm>
              <a:off x="1952396" y="13072489"/>
              <a:ext cx="14039645" cy="8680230"/>
            </a:xfrm>
            <a:prstGeom prst="roundRect">
              <a:avLst>
                <a:gd name="adj" fmla="val 2022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บทนำ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	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ในโรงเรียนหรือสถานศึกษาที่มีขนาดใหญ่ เมื่อมีธุระสำคัญที่จะต้องตามหาอาจารย์เป็นการฉุกเฉิน มักจะมีความยุ่งยากเกิดขึ้น เนื่องจากในขณะที่ตามหา อาจารย์อาจจะกำลังสอนนักเรียนห้องอื่นอยู่ ข้อมูลเหล่านี้ไม่สามารถหาได้จากตารางเรียนปกติ คณะผู้วิจัยจึงได้คิดวิธีแก้ปัญหานี้โดยการพัฒนาแอปพลิเคชัน “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Teacher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Finder“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บนระบบปฏิบัติการ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Android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โดยมีลักษณะคล้ายตารางเรียนที่มีข้อมูลระบุสถานที่ที่อาจารย์สอนอยู่ในเวลาต่าง ๆ โดยมีการพัฒนาปรับปรุงจากปัญหาของแอปพลิเคชันตารางเรียนประเภทอื่น ๆ เช่น ข้อมูลสามารถเขียนขึ้นได้เอง มีคุณสมบัติในการรับข้อมูลจากโทรศัพท์เครื่องอื่นแทนการเขียนหรือจะส่งข้อมูลให้โทรศัพท์เครื่องอื่นก็ได้ นอกจากนี้แอปพลิเคชันยังมีความสวยงาม ใช้งานง่าย รวดเร็ว และเข้าใจได้ง่ายอีกด้วย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grpSp>
          <p:nvGrpSpPr>
            <p:cNvPr id="16" name="กลุ่ม 15">
              <a:extLst>
                <a:ext uri="{FF2B5EF4-FFF2-40B4-BE49-F238E27FC236}">
                  <a16:creationId xmlns:a16="http://schemas.microsoft.com/office/drawing/2014/main" id="{5C10133A-3218-4080-AB63-731C861784ED}"/>
                </a:ext>
              </a:extLst>
            </p:cNvPr>
            <p:cNvGrpSpPr/>
            <p:nvPr/>
          </p:nvGrpSpPr>
          <p:grpSpPr>
            <a:xfrm>
              <a:off x="17589067" y="14917170"/>
              <a:ext cx="12975344" cy="4406941"/>
              <a:chOff x="12985758" y="14963596"/>
              <a:chExt cx="9681555" cy="3288240"/>
            </a:xfrm>
          </p:grpSpPr>
          <p:pic>
            <p:nvPicPr>
              <p:cNvPr id="49" name="รูปภาพ 48">
                <a:extLst>
                  <a:ext uri="{FF2B5EF4-FFF2-40B4-BE49-F238E27FC236}">
                    <a16:creationId xmlns:a16="http://schemas.microsoft.com/office/drawing/2014/main" id="{D564AF49-2702-46D4-82FE-C31EAE744107}"/>
                  </a:ext>
                </a:extLst>
              </p:cNvPr>
              <p:cNvPicPr/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 bwMode="auto">
              <a:xfrm>
                <a:off x="12985758" y="14963596"/>
                <a:ext cx="1849634" cy="3288240"/>
              </a:xfrm>
              <a:prstGeom prst="rect">
                <a:avLst/>
              </a:prstGeom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50" name="รูปภาพ 49">
                <a:extLst>
                  <a:ext uri="{FF2B5EF4-FFF2-40B4-BE49-F238E27FC236}">
                    <a16:creationId xmlns:a16="http://schemas.microsoft.com/office/drawing/2014/main" id="{6886C47A-DE3A-4024-B752-CF04C98E88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>
              <a:xfrm>
                <a:off x="14944334" y="14963597"/>
                <a:ext cx="1849634" cy="3288239"/>
              </a:xfrm>
              <a:prstGeom prst="rect">
                <a:avLst/>
              </a:prstGeom>
            </p:spPr>
          </p:pic>
          <p:pic>
            <p:nvPicPr>
              <p:cNvPr id="51" name="รูปภาพ 50">
                <a:extLst>
                  <a:ext uri="{FF2B5EF4-FFF2-40B4-BE49-F238E27FC236}">
                    <a16:creationId xmlns:a16="http://schemas.microsoft.com/office/drawing/2014/main" id="{A881B35F-8186-4B80-B5BD-FD58C64C93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6902910" y="14965718"/>
                <a:ext cx="1847250" cy="3283996"/>
              </a:xfrm>
              <a:prstGeom prst="rect">
                <a:avLst/>
              </a:prstGeom>
            </p:spPr>
          </p:pic>
          <p:pic>
            <p:nvPicPr>
              <p:cNvPr id="52" name="Picture 2" descr="https://scontent.fbkk22-3.fna.fbcdn.net/v/t1.15752-9/61547341_307331240205541_8060875190424305664_n.jpg?_nc_cat=110&amp;_nc_oc=AQlyXn2EtVNt8jLVdM1FqGIDRYTPAEsUv7wS8ghCmQgT81P9y9mCX0pQPSVQ5cP4GEU&amp;_nc_ht=scontent.fbkk22-3.fna&amp;oh=89c7b11e7ecfd5b5ed34a7527d0a9cf1&amp;oe=5D5496D7">
                <a:extLst>
                  <a:ext uri="{FF2B5EF4-FFF2-40B4-BE49-F238E27FC236}">
                    <a16:creationId xmlns:a16="http://schemas.microsoft.com/office/drawing/2014/main" id="{66619F07-55E5-4747-9C22-0ACE29C43C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17679" y="14963597"/>
                <a:ext cx="1849634" cy="3288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https://scontent.fbkk22-3.fna.fbcdn.net/v/t1.15752-9/61749038_862617164093868_2022421931281612800_n.jpg?_nc_cat=111&amp;_nc_oc=AQnY6frm7WgkkWX5_Z4ej36_PLuz1HXEuVe4rMhBPZqZjNFCb7M6DlSNA0eF-7Zngk0&amp;_nc_ht=scontent.fbkk22-3.fna&amp;oh=27c992e55280777bc6ae3041154889c9&amp;oe=5D952966">
                <a:extLst>
                  <a:ext uri="{FF2B5EF4-FFF2-40B4-BE49-F238E27FC236}">
                    <a16:creationId xmlns:a16="http://schemas.microsoft.com/office/drawing/2014/main" id="{129D10F3-A603-420C-8732-E44A9B4601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59102" y="14963597"/>
                <a:ext cx="1849634" cy="3288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สี่เหลี่ยมผืนผ้า 16">
              <a:extLst>
                <a:ext uri="{FF2B5EF4-FFF2-40B4-BE49-F238E27FC236}">
                  <a16:creationId xmlns:a16="http://schemas.microsoft.com/office/drawing/2014/main" id="{8C7120E4-05EC-4B6B-96D9-4D726C9A3816}"/>
                </a:ext>
              </a:extLst>
            </p:cNvPr>
            <p:cNvSpPr/>
            <p:nvPr/>
          </p:nvSpPr>
          <p:spPr>
            <a:xfrm>
              <a:off x="20684159" y="19377724"/>
              <a:ext cx="998702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หน้าแสดงผล และหน้าแก้ไขข้อมูลภายในแอปพลิเคชัน</a:t>
              </a:r>
            </a:p>
          </p:txBody>
        </p:sp>
        <p:grpSp>
          <p:nvGrpSpPr>
            <p:cNvPr id="18" name="กลุ่ม 17">
              <a:extLst>
                <a:ext uri="{FF2B5EF4-FFF2-40B4-BE49-F238E27FC236}">
                  <a16:creationId xmlns:a16="http://schemas.microsoft.com/office/drawing/2014/main" id="{D490E0B3-0622-4C88-9740-8A3DE21952C1}"/>
                </a:ext>
              </a:extLst>
            </p:cNvPr>
            <p:cNvGrpSpPr/>
            <p:nvPr/>
          </p:nvGrpSpPr>
          <p:grpSpPr>
            <a:xfrm>
              <a:off x="20980767" y="21520860"/>
              <a:ext cx="9699501" cy="4966161"/>
              <a:chOff x="14943659" y="19484156"/>
              <a:chExt cx="7731864" cy="3958727"/>
            </a:xfrm>
          </p:grpSpPr>
          <p:pic>
            <p:nvPicPr>
              <p:cNvPr id="44" name="รูปภาพ 43">
                <a:extLst>
                  <a:ext uri="{FF2B5EF4-FFF2-40B4-BE49-F238E27FC236}">
                    <a16:creationId xmlns:a16="http://schemas.microsoft.com/office/drawing/2014/main" id="{6FF133EB-267F-4349-855F-48C264C33340}"/>
                  </a:ext>
                </a:extLst>
              </p:cNvPr>
              <p:cNvPicPr/>
              <p:nvPr/>
            </p:nvPicPr>
            <p:blipFill rotWithShape="1">
              <a:blip r:embed="rId8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4951869" y="19675089"/>
                <a:ext cx="2495550" cy="1628140"/>
              </a:xfrm>
              <a:prstGeom prst="rect">
                <a:avLst/>
              </a:prstGeom>
              <a:ln>
                <a:noFill/>
              </a:ln>
              <a:effectLst/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45" name="รูปภาพ 44">
                <a:extLst>
                  <a:ext uri="{FF2B5EF4-FFF2-40B4-BE49-F238E27FC236}">
                    <a16:creationId xmlns:a16="http://schemas.microsoft.com/office/drawing/2014/main" id="{F59BBFB8-3E10-431C-9B1B-3087AB843D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0179973" y="19484156"/>
                <a:ext cx="2495550" cy="1819073"/>
              </a:xfrm>
              <a:prstGeom prst="rect">
                <a:avLst/>
              </a:prstGeom>
              <a:effectLst/>
            </p:spPr>
          </p:pic>
          <p:pic>
            <p:nvPicPr>
              <p:cNvPr id="46" name="Picture 2" descr="https://scontent.fbkk22-2.fna.fbcdn.net/v/t1.15752-9/61572515_2066141683483286_4713353825673543680_n.jpg?_nc_cat=109&amp;_nc_oc=AQnaJpcXGb1pPx_BF4xraQt_ZqtS49jueGjpxA7jRIZOharNpVCHprcjJcNDjLs4V9s&amp;_nc_ht=scontent.fbkk22-2.fna&amp;oh=1f0f394f6e34c7fde52cb22f7da16c15&amp;oe=5D51A3DA">
                <a:extLst>
                  <a:ext uri="{FF2B5EF4-FFF2-40B4-BE49-F238E27FC236}">
                    <a16:creationId xmlns:a16="http://schemas.microsoft.com/office/drawing/2014/main" id="{8884C9E8-73E8-4AC6-B93C-874E7A04D3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4943659" y="21431475"/>
                <a:ext cx="2498834" cy="20114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รูปภาพ 46">
                <a:extLst>
                  <a:ext uri="{FF2B5EF4-FFF2-40B4-BE49-F238E27FC236}">
                    <a16:creationId xmlns:a16="http://schemas.microsoft.com/office/drawing/2014/main" id="{91A97799-334A-4C90-92A6-8F9287D9C3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7563458" y="20348684"/>
                <a:ext cx="2495550" cy="3094199"/>
              </a:xfrm>
              <a:prstGeom prst="rect">
                <a:avLst/>
              </a:prstGeom>
            </p:spPr>
          </p:pic>
          <p:pic>
            <p:nvPicPr>
              <p:cNvPr id="48" name="รูปภาพ 47">
                <a:extLst>
                  <a:ext uri="{FF2B5EF4-FFF2-40B4-BE49-F238E27FC236}">
                    <a16:creationId xmlns:a16="http://schemas.microsoft.com/office/drawing/2014/main" id="{07A90EC1-F9D2-40F5-81C0-DA9E14E9F2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0179973" y="21419824"/>
                <a:ext cx="2495550" cy="2023059"/>
              </a:xfrm>
              <a:prstGeom prst="rect">
                <a:avLst/>
              </a:prstGeom>
            </p:spPr>
          </p:pic>
        </p:grp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FBBA621B-A4BF-4083-B05E-B33A56633F12}"/>
                </a:ext>
              </a:extLst>
            </p:cNvPr>
            <p:cNvSpPr/>
            <p:nvPr/>
          </p:nvSpPr>
          <p:spPr>
            <a:xfrm>
              <a:off x="17561242" y="25323894"/>
              <a:ext cx="3363421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ส่วนประกอบ</a:t>
              </a:r>
              <a:b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</a:b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ของแอปพลิเคชัน</a:t>
              </a:r>
            </a:p>
          </p:txBody>
        </p:sp>
        <p:pic>
          <p:nvPicPr>
            <p:cNvPr id="20" name="รูปภาพ 19">
              <a:extLst>
                <a:ext uri="{FF2B5EF4-FFF2-40B4-BE49-F238E27FC236}">
                  <a16:creationId xmlns:a16="http://schemas.microsoft.com/office/drawing/2014/main" id="{ACA0E685-EE0F-4894-877E-526FFD7C6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485747" y="19834896"/>
              <a:ext cx="1828800" cy="1828800"/>
            </a:xfrm>
            <a:prstGeom prst="rect">
              <a:avLst/>
            </a:prstGeom>
          </p:spPr>
        </p:pic>
        <p:sp>
          <p:nvSpPr>
            <p:cNvPr id="21" name="สี่เหลี่ยมผืนผ้า 20">
              <a:extLst>
                <a:ext uri="{FF2B5EF4-FFF2-40B4-BE49-F238E27FC236}">
                  <a16:creationId xmlns:a16="http://schemas.microsoft.com/office/drawing/2014/main" id="{AE7A16CF-D926-4272-A2C4-895EF727E979}"/>
                </a:ext>
              </a:extLst>
            </p:cNvPr>
            <p:cNvSpPr/>
            <p:nvPr/>
          </p:nvSpPr>
          <p:spPr>
            <a:xfrm>
              <a:off x="19314547" y="20569872"/>
              <a:ext cx="34195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โลโก้แอปพลิเคชัน</a:t>
              </a:r>
            </a:p>
          </p:txBody>
        </p:sp>
        <p:grpSp>
          <p:nvGrpSpPr>
            <p:cNvPr id="22" name="กลุ่ม 21">
              <a:extLst>
                <a:ext uri="{FF2B5EF4-FFF2-40B4-BE49-F238E27FC236}">
                  <a16:creationId xmlns:a16="http://schemas.microsoft.com/office/drawing/2014/main" id="{3382863F-BBD4-48A0-9D8B-C74B95C72D8C}"/>
                </a:ext>
              </a:extLst>
            </p:cNvPr>
            <p:cNvGrpSpPr/>
            <p:nvPr/>
          </p:nvGrpSpPr>
          <p:grpSpPr>
            <a:xfrm>
              <a:off x="18321467" y="27414537"/>
              <a:ext cx="10800000" cy="3836119"/>
              <a:chOff x="18179466" y="23394320"/>
              <a:chExt cx="10800000" cy="3836119"/>
            </a:xfrm>
          </p:grpSpPr>
          <p:sp>
            <p:nvSpPr>
              <p:cNvPr id="39" name="ชื่อเรื่อง 1">
                <a:extLst>
                  <a:ext uri="{FF2B5EF4-FFF2-40B4-BE49-F238E27FC236}">
                    <a16:creationId xmlns:a16="http://schemas.microsoft.com/office/drawing/2014/main" id="{127396E5-CAAE-48DC-95F9-CDD9B34205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79466" y="23394320"/>
                <a:ext cx="10800000" cy="3836119"/>
              </a:xfrm>
              <a:prstGeom prst="roundRect">
                <a:avLst>
                  <a:gd name="adj" fmla="val 702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274320" tIns="274320" rIns="274320" bIns="274320" rtlCol="0" anchor="t">
                <a:noAutofit/>
              </a:bodyPr>
              <a:lstStyle>
                <a:lvl1pPr algn="ctr" defTabSz="323990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259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j-ea"/>
                    <a:cs typeface="Kanit Light" panose="00000400000000000000" pitchFamily="2" charset="-34"/>
                  </a:rPr>
                  <a:t>ความพึงพอใจ</a:t>
                </a:r>
              </a:p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</p:txBody>
          </p:sp>
          <p:sp>
            <p:nvSpPr>
              <p:cNvPr id="40" name="วงรี 39">
                <a:extLst>
                  <a:ext uri="{FF2B5EF4-FFF2-40B4-BE49-F238E27FC236}">
                    <a16:creationId xmlns:a16="http://schemas.microsoft.com/office/drawing/2014/main" id="{E6045E5D-A83B-4CA5-B9C2-38ED75E9AC35}"/>
                  </a:ext>
                </a:extLst>
              </p:cNvPr>
              <p:cNvSpPr/>
              <p:nvPr/>
            </p:nvSpPr>
            <p:spPr>
              <a:xfrm>
                <a:off x="18700409" y="24767863"/>
                <a:ext cx="1625600" cy="1625600"/>
              </a:xfrm>
              <a:prstGeom prst="ellipse">
                <a:avLst/>
              </a:prstGeom>
              <a:solidFill>
                <a:srgbClr val="F3A7C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79%</a:t>
                </a:r>
                <a:endPara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41" name="สี่เหลี่ยมผืนผ้า 40">
                <a:extLst>
                  <a:ext uri="{FF2B5EF4-FFF2-40B4-BE49-F238E27FC236}">
                    <a16:creationId xmlns:a16="http://schemas.microsoft.com/office/drawing/2014/main" id="{060DD5FB-0822-4AD1-A52D-4425497D4089}"/>
                  </a:ext>
                </a:extLst>
              </p:cNvPr>
              <p:cNvSpPr/>
              <p:nvPr/>
            </p:nvSpPr>
            <p:spPr>
              <a:xfrm>
                <a:off x="20542158" y="24980499"/>
                <a:ext cx="293381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หลักการภายใน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แอปพลิเคชัน</a:t>
                </a:r>
              </a:p>
            </p:txBody>
          </p:sp>
          <p:sp>
            <p:nvSpPr>
              <p:cNvPr id="42" name="วงรี 41">
                <a:extLst>
                  <a:ext uri="{FF2B5EF4-FFF2-40B4-BE49-F238E27FC236}">
                    <a16:creationId xmlns:a16="http://schemas.microsoft.com/office/drawing/2014/main" id="{65F5AFFD-0DB3-4CF5-90F7-A6013A438B53}"/>
                  </a:ext>
                </a:extLst>
              </p:cNvPr>
              <p:cNvSpPr/>
              <p:nvPr/>
            </p:nvSpPr>
            <p:spPr>
              <a:xfrm>
                <a:off x="24098918" y="24767863"/>
                <a:ext cx="1625600" cy="1625600"/>
              </a:xfrm>
              <a:prstGeom prst="ellipse">
                <a:avLst/>
              </a:prstGeom>
              <a:solidFill>
                <a:srgbClr val="F3A7C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82%</a:t>
                </a:r>
                <a:endPara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43" name="สี่เหลี่ยมผืนผ้า 42">
                <a:extLst>
                  <a:ext uri="{FF2B5EF4-FFF2-40B4-BE49-F238E27FC236}">
                    <a16:creationId xmlns:a16="http://schemas.microsoft.com/office/drawing/2014/main" id="{8CC618AF-B711-4AF9-99EB-5A7E82989907}"/>
                  </a:ext>
                </a:extLst>
              </p:cNvPr>
              <p:cNvSpPr/>
              <p:nvPr/>
            </p:nvSpPr>
            <p:spPr>
              <a:xfrm>
                <a:off x="25937748" y="24980499"/>
                <a:ext cx="256993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การออกแบบ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แอปพลิเคชัน</a:t>
                </a:r>
              </a:p>
            </p:txBody>
          </p:sp>
        </p:grpSp>
        <p:grpSp>
          <p:nvGrpSpPr>
            <p:cNvPr id="23" name="กลุ่ม 22">
              <a:extLst>
                <a:ext uri="{FF2B5EF4-FFF2-40B4-BE49-F238E27FC236}">
                  <a16:creationId xmlns:a16="http://schemas.microsoft.com/office/drawing/2014/main" id="{D387BF00-F0D6-4C22-B531-24DC979E3F6B}"/>
                </a:ext>
              </a:extLst>
            </p:cNvPr>
            <p:cNvGrpSpPr/>
            <p:nvPr/>
          </p:nvGrpSpPr>
          <p:grpSpPr>
            <a:xfrm>
              <a:off x="1952396" y="30143655"/>
              <a:ext cx="14039645" cy="7323299"/>
              <a:chOff x="195898" y="1976819"/>
              <a:chExt cx="8752202" cy="3685137"/>
            </a:xfrm>
          </p:grpSpPr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4E6598AE-451B-4EF7-B95B-07B56AE23CCA}"/>
                  </a:ext>
                </a:extLst>
              </p:cNvPr>
              <p:cNvSpPr/>
              <p:nvPr/>
            </p:nvSpPr>
            <p:spPr>
              <a:xfrm>
                <a:off x="195898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กำหนด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ความต้องการ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ตั้งเป้าหมายให้กับการพัฒนาแอปพลิเคชัน</a:t>
                </a:r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936BB4ED-3063-42A1-8929-926DBC920145}"/>
                  </a:ext>
                </a:extLst>
              </p:cNvPr>
              <p:cNvSpPr/>
              <p:nvPr/>
            </p:nvSpPr>
            <p:spPr>
              <a:xfrm>
                <a:off x="2701792" y="2382184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0" y="114239"/>
                    </a:moveTo>
                    <a:lnTo>
                      <a:pt x="244140" y="114239"/>
                    </a:lnTo>
                    <a:lnTo>
                      <a:pt x="244140" y="0"/>
                    </a:lnTo>
                    <a:lnTo>
                      <a:pt x="488280" y="285598"/>
                    </a:lnTo>
                    <a:lnTo>
                      <a:pt x="244140" y="571196"/>
                    </a:lnTo>
                    <a:lnTo>
                      <a:pt x="244140" y="456957"/>
                    </a:lnTo>
                    <a:lnTo>
                      <a:pt x="0" y="456957"/>
                    </a:lnTo>
                    <a:lnTo>
                      <a:pt x="0" y="114239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14239" rIns="146484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4A42B572-715B-409E-BE19-4F3B40496979}"/>
                  </a:ext>
                </a:extLst>
              </p:cNvPr>
              <p:cNvSpPr/>
              <p:nvPr/>
            </p:nvSpPr>
            <p:spPr>
              <a:xfrm>
                <a:off x="3420394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ออกแบบระบบ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แบ่งเป็น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ระบบบันทึกข้อมูล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ระบบประมวลผลข้อมูล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และระบบการแสดงผล</a:t>
                </a:r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4E05B87-744A-4807-B143-D330E0D02FE8}"/>
                  </a:ext>
                </a:extLst>
              </p:cNvPr>
              <p:cNvSpPr/>
              <p:nvPr/>
            </p:nvSpPr>
            <p:spPr>
              <a:xfrm>
                <a:off x="5926288" y="2382184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0" y="114239"/>
                    </a:moveTo>
                    <a:lnTo>
                      <a:pt x="244140" y="114239"/>
                    </a:lnTo>
                    <a:lnTo>
                      <a:pt x="244140" y="0"/>
                    </a:lnTo>
                    <a:lnTo>
                      <a:pt x="488280" y="285598"/>
                    </a:lnTo>
                    <a:lnTo>
                      <a:pt x="244140" y="571196"/>
                    </a:lnTo>
                    <a:lnTo>
                      <a:pt x="244140" y="456957"/>
                    </a:lnTo>
                    <a:lnTo>
                      <a:pt x="0" y="456957"/>
                    </a:lnTo>
                    <a:lnTo>
                      <a:pt x="0" y="114239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14239" rIns="146484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126A6965-1A42-4A7F-89E0-2EAD4DF9D6C5}"/>
                  </a:ext>
                </a:extLst>
              </p:cNvPr>
              <p:cNvSpPr/>
              <p:nvPr/>
            </p:nvSpPr>
            <p:spPr>
              <a:xfrm>
                <a:off x="6644889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</a:t>
                </a: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ดำเนินงาน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ทดสอบกับ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สมาร์ทโฟน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Android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จำนวน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4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เครื่อง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(25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เม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ย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 - 9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B631D6A7-EF7A-4485-BCAF-23B26AF4AED4}"/>
                  </a:ext>
                </a:extLst>
              </p:cNvPr>
              <p:cNvSpPr/>
              <p:nvPr/>
            </p:nvSpPr>
            <p:spPr>
              <a:xfrm>
                <a:off x="7510897" y="3561428"/>
                <a:ext cx="571196" cy="488280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390624" y="1"/>
                    </a:moveTo>
                    <a:lnTo>
                      <a:pt x="390624" y="285598"/>
                    </a:lnTo>
                    <a:lnTo>
                      <a:pt x="488280" y="285598"/>
                    </a:lnTo>
                    <a:lnTo>
                      <a:pt x="244140" y="571195"/>
                    </a:lnTo>
                    <a:lnTo>
                      <a:pt x="0" y="285598"/>
                    </a:lnTo>
                    <a:lnTo>
                      <a:pt x="97656" y="285598"/>
                    </a:lnTo>
                    <a:lnTo>
                      <a:pt x="97656" y="1"/>
                    </a:lnTo>
                    <a:lnTo>
                      <a:pt x="390624" y="1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4239" tIns="0" rIns="114239" bIns="146484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C57F1608-0B18-4B13-90C3-5741DD063140}"/>
                  </a:ext>
                </a:extLst>
              </p:cNvPr>
              <p:cNvSpPr/>
              <p:nvPr/>
            </p:nvSpPr>
            <p:spPr>
              <a:xfrm>
                <a:off x="6644889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ทดสอบระบบ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ทดสอบกับ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สมาร์ทโฟน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Android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จำนวน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4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เครื่อง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(25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เม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ย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 - 9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35" name="รูปแบบอิสระ: รูปร่าง 34">
                <a:extLst>
                  <a:ext uri="{FF2B5EF4-FFF2-40B4-BE49-F238E27FC236}">
                    <a16:creationId xmlns:a16="http://schemas.microsoft.com/office/drawing/2014/main" id="{8C5AA2D7-386E-4FC6-9500-66C6186018A2}"/>
                  </a:ext>
                </a:extLst>
              </p:cNvPr>
              <p:cNvSpPr/>
              <p:nvPr/>
            </p:nvSpPr>
            <p:spPr>
              <a:xfrm>
                <a:off x="5953926" y="4685395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488280" y="456957"/>
                    </a:moveTo>
                    <a:lnTo>
                      <a:pt x="244140" y="456957"/>
                    </a:lnTo>
                    <a:lnTo>
                      <a:pt x="244140" y="571196"/>
                    </a:lnTo>
                    <a:lnTo>
                      <a:pt x="0" y="285598"/>
                    </a:lnTo>
                    <a:lnTo>
                      <a:pt x="244140" y="0"/>
                    </a:lnTo>
                    <a:lnTo>
                      <a:pt x="244140" y="114239"/>
                    </a:lnTo>
                    <a:lnTo>
                      <a:pt x="488280" y="114239"/>
                    </a:lnTo>
                    <a:lnTo>
                      <a:pt x="488280" y="456957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484" tIns="114239" rIns="0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47501B77-D7E4-42B7-92E3-445780420A78}"/>
                  </a:ext>
                </a:extLst>
              </p:cNvPr>
              <p:cNvSpPr/>
              <p:nvPr/>
            </p:nvSpPr>
            <p:spPr>
              <a:xfrm>
                <a:off x="3420394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การแจกจ่าย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อัปโห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ลดบนเว็บไซต์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github.com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(10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621EEB2E-EA70-410C-87A9-D46C14456926}"/>
                  </a:ext>
                </a:extLst>
              </p:cNvPr>
              <p:cNvSpPr/>
              <p:nvPr/>
            </p:nvSpPr>
            <p:spPr>
              <a:xfrm>
                <a:off x="2729431" y="4685394"/>
                <a:ext cx="488281" cy="571197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488280" y="456957"/>
                    </a:moveTo>
                    <a:lnTo>
                      <a:pt x="244140" y="456957"/>
                    </a:lnTo>
                    <a:lnTo>
                      <a:pt x="244140" y="571196"/>
                    </a:lnTo>
                    <a:lnTo>
                      <a:pt x="0" y="285598"/>
                    </a:lnTo>
                    <a:lnTo>
                      <a:pt x="244140" y="0"/>
                    </a:lnTo>
                    <a:lnTo>
                      <a:pt x="244140" y="114239"/>
                    </a:lnTo>
                    <a:lnTo>
                      <a:pt x="488280" y="114239"/>
                    </a:lnTo>
                    <a:lnTo>
                      <a:pt x="488280" y="456957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484" tIns="114240" rIns="1" bIns="114238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043DAA0-1359-45C9-A9EC-E7908973A7C1}"/>
                  </a:ext>
                </a:extLst>
              </p:cNvPr>
              <p:cNvSpPr/>
              <p:nvPr/>
            </p:nvSpPr>
            <p:spPr>
              <a:xfrm>
                <a:off x="195898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การดูแลรักษา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สอบถามความพึงพอใจ กับนักเรียน ม.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602 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สวนกุหลาบวิทยาลัย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(15-31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</p:grpSp>
        <p:sp>
          <p:nvSpPr>
            <p:cNvPr id="24" name="ชื่อเรื่อง 1">
              <a:extLst>
                <a:ext uri="{FF2B5EF4-FFF2-40B4-BE49-F238E27FC236}">
                  <a16:creationId xmlns:a16="http://schemas.microsoft.com/office/drawing/2014/main" id="{E12215E9-2763-41EA-AD03-D5C033B98674}"/>
                </a:ext>
              </a:extLst>
            </p:cNvPr>
            <p:cNvSpPr txBox="1">
              <a:spLocks/>
            </p:cNvSpPr>
            <p:nvPr/>
          </p:nvSpPr>
          <p:spPr>
            <a:xfrm>
              <a:off x="16712043" y="31824438"/>
              <a:ext cx="14039645" cy="3236240"/>
            </a:xfrm>
            <a:prstGeom prst="roundRect">
              <a:avLst>
                <a:gd name="adj" fmla="val 454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สรุปผล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1.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แอปพลิเคชันที่พัฒนาขึ้นมีความสามารถตามวัตถุประสงค์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2.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อัตราความพึงพอใจในทั้งสองส่วนของแบบสอบถามอยู่ในเกณฑ์ดี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grpSp>
          <p:nvGrpSpPr>
            <p:cNvPr id="25" name="กลุ่ม 24">
              <a:extLst>
                <a:ext uri="{FF2B5EF4-FFF2-40B4-BE49-F238E27FC236}">
                  <a16:creationId xmlns:a16="http://schemas.microsoft.com/office/drawing/2014/main" id="{0DB3982E-1864-4A96-91FF-F2860AC9207D}"/>
                </a:ext>
              </a:extLst>
            </p:cNvPr>
            <p:cNvGrpSpPr/>
            <p:nvPr/>
          </p:nvGrpSpPr>
          <p:grpSpPr>
            <a:xfrm>
              <a:off x="16701645" y="35656658"/>
              <a:ext cx="14039645" cy="1828869"/>
              <a:chOff x="16557235" y="34875028"/>
              <a:chExt cx="14039645" cy="1828869"/>
            </a:xfrm>
          </p:grpSpPr>
          <p:sp>
            <p:nvSpPr>
              <p:cNvPr id="26" name="ชื่อเรื่อง 1">
                <a:extLst>
                  <a:ext uri="{FF2B5EF4-FFF2-40B4-BE49-F238E27FC236}">
                    <a16:creationId xmlns:a16="http://schemas.microsoft.com/office/drawing/2014/main" id="{B2DAA276-5180-4936-A747-D04F4F3A99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57235" y="34875028"/>
                <a:ext cx="14039645" cy="1828869"/>
              </a:xfrm>
              <a:prstGeom prst="roundRect">
                <a:avLst>
                  <a:gd name="adj" fmla="val 454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274320" tIns="274320" rIns="274320" bIns="274320" rtlCol="0" anchor="ctr">
                <a:noAutofit/>
              </a:bodyPr>
              <a:lstStyle>
                <a:lvl1pPr algn="ctr" defTabSz="323990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259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thaiDist" defTabSz="457200" rtl="0" eaLnBrk="1" fontAlgn="base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>
                    <a:tab pos="1436688" algn="l"/>
                  </a:tabLst>
                  <a:defRPr/>
                </a:pPr>
                <a:r>
                  <a:rPr kumimoji="0" lang="th-TH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j-ea"/>
                    <a:cs typeface="Kanit Light" panose="00000400000000000000" pitchFamily="2" charset="-34"/>
                  </a:rPr>
                  <a:t>อ้างอิง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</p:txBody>
          </p:sp>
          <p:sp>
            <p:nvSpPr>
              <p:cNvPr id="27" name="สี่เหลี่ยมผืนผ้า 26">
                <a:extLst>
                  <a:ext uri="{FF2B5EF4-FFF2-40B4-BE49-F238E27FC236}">
                    <a16:creationId xmlns:a16="http://schemas.microsoft.com/office/drawing/2014/main" id="{3CF3AD05-BF01-4598-A1CE-2DCEA54FC16C}"/>
                  </a:ext>
                </a:extLst>
              </p:cNvPr>
              <p:cNvSpPr/>
              <p:nvPr/>
            </p:nvSpPr>
            <p:spPr>
              <a:xfrm>
                <a:off x="18828514" y="35250853"/>
                <a:ext cx="11707345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Android Developers. (2019, April 26). Platform Architecture. Retrieved from https://developer.android.com/guide/platform</a:t>
                </a:r>
                <a:endParaRPr kumimoji="0" lang="th-TH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533162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กลุ่ม 3">
            <a:extLst>
              <a:ext uri="{FF2B5EF4-FFF2-40B4-BE49-F238E27FC236}">
                <a16:creationId xmlns:a16="http://schemas.microsoft.com/office/drawing/2014/main" id="{B0B1E776-4DD6-4FFF-9957-8962A8A57F04}"/>
              </a:ext>
            </a:extLst>
          </p:cNvPr>
          <p:cNvGrpSpPr/>
          <p:nvPr/>
        </p:nvGrpSpPr>
        <p:grpSpPr>
          <a:xfrm>
            <a:off x="0" y="-18000000"/>
            <a:ext cx="32400000" cy="43200639"/>
            <a:chOff x="152400" y="152399"/>
            <a:chExt cx="32400000" cy="43200639"/>
          </a:xfrm>
        </p:grpSpPr>
        <p:sp>
          <p:nvSpPr>
            <p:cNvPr id="5" name="สี่เหลี่ยมผืนผ้า 4">
              <a:extLst>
                <a:ext uri="{FF2B5EF4-FFF2-40B4-BE49-F238E27FC236}">
                  <a16:creationId xmlns:a16="http://schemas.microsoft.com/office/drawing/2014/main" id="{B567878F-B979-4B83-B63F-E2B060851EB9}"/>
                </a:ext>
              </a:extLst>
            </p:cNvPr>
            <p:cNvSpPr/>
            <p:nvPr/>
          </p:nvSpPr>
          <p:spPr>
            <a:xfrm>
              <a:off x="152400" y="152399"/>
              <a:ext cx="32400000" cy="4320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" name="สี่เหลี่ยมผืนผ้า 5">
              <a:extLst>
                <a:ext uri="{FF2B5EF4-FFF2-40B4-BE49-F238E27FC236}">
                  <a16:creationId xmlns:a16="http://schemas.microsoft.com/office/drawing/2014/main" id="{8E385183-9E65-46F9-8098-86A1F91A33BA}"/>
                </a:ext>
              </a:extLst>
            </p:cNvPr>
            <p:cNvSpPr/>
            <p:nvPr/>
          </p:nvSpPr>
          <p:spPr>
            <a:xfrm>
              <a:off x="152400" y="152399"/>
              <a:ext cx="32399288" cy="7200000"/>
            </a:xfrm>
            <a:prstGeom prst="rect">
              <a:avLst/>
            </a:prstGeom>
            <a:solidFill>
              <a:srgbClr val="F2A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7" name="สี่เหลี่ยมผืนผ้า 6">
              <a:extLst>
                <a:ext uri="{FF2B5EF4-FFF2-40B4-BE49-F238E27FC236}">
                  <a16:creationId xmlns:a16="http://schemas.microsoft.com/office/drawing/2014/main" id="{055A1457-1B4E-4865-B446-C9CDEF74AD96}"/>
                </a:ext>
              </a:extLst>
            </p:cNvPr>
            <p:cNvSpPr/>
            <p:nvPr/>
          </p:nvSpPr>
          <p:spPr>
            <a:xfrm>
              <a:off x="152400" y="39753038"/>
              <a:ext cx="32399288" cy="3600000"/>
            </a:xfrm>
            <a:prstGeom prst="rect">
              <a:avLst/>
            </a:prstGeom>
            <a:solidFill>
              <a:srgbClr val="F2A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8" name="สี่เหลี่ยมผืนผ้า 7">
              <a:extLst>
                <a:ext uri="{FF2B5EF4-FFF2-40B4-BE49-F238E27FC236}">
                  <a16:creationId xmlns:a16="http://schemas.microsoft.com/office/drawing/2014/main" id="{571FBC6B-4E02-462B-863B-A2EEDEFC171E}"/>
                </a:ext>
              </a:extLst>
            </p:cNvPr>
            <p:cNvSpPr/>
            <p:nvPr/>
          </p:nvSpPr>
          <p:spPr>
            <a:xfrm>
              <a:off x="1952396" y="8144399"/>
              <a:ext cx="28799289" cy="43165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727075" algn="thaiDist" defTabSz="4572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โครงงานนี้มีวัตถุประสงค์เพื่อพัฒนาแอปพลิเคชัน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“Teacher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Finder”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สำหรับการแสดงผลข้อมูลตารางเรียนและข้อมูลสถานที่สอน สำหรับนักเรียนห้อง ม.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602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โรงเรียนสวนกุหลาบวิทยาลัย ที่มีความสามารถในการเพิ่ม แก้ไข ดัดแปลงข้อมูลต่าง ๆ และการส่งต่อข้อมูลระหว่างอุปกรณ์ ทำการศึกษาโดยทำการพัฒนาแอปพลิเคชันตามลักษณะ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Waterfall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Model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ได้แอปพลิเคชันที่ทำงานได้บรรลุวัตถุประสงค์ และได้ทำการสอบถามความพึงพอใจ โดยแบ่งข้อคำถามเป็นความพึงพอใจในหลักการทำงานในแอปพลิเคชันจำนวน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10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ข้อ และความพึงพอใจในการออกแบบแอปพลิเคชันจำนวน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10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ข้อ กลุ่มตัวอย่างคือนักเรียนห้อง ม.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602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โรงเรียนสวนกุหลาบวิทยาลัยจำนวน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29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คน ได้ผลความพึงพอใจในหลักการทำงานในแอปพลิเคชันโดยเฉลี่ย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79%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และความพึงพอใจในการออกแบบแอปพลิเคชันโดยเฉลี่ย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82%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Calibri" panose="020F0502020204030204" pitchFamily="34" charset="0"/>
                <a:cs typeface="Kanit Light" panose="00000400000000000000" pitchFamily="2" charset="-34"/>
              </a:endParaRPr>
            </a:p>
          </p:txBody>
        </p:sp>
        <p:sp>
          <p:nvSpPr>
            <p:cNvPr id="9" name="สี่เหลี่ยมผืนผ้า 8">
              <a:extLst>
                <a:ext uri="{FF2B5EF4-FFF2-40B4-BE49-F238E27FC236}">
                  <a16:creationId xmlns:a16="http://schemas.microsoft.com/office/drawing/2014/main" id="{769E6A4D-B3F1-4FE1-8A9A-71143CABBD48}"/>
                </a:ext>
              </a:extLst>
            </p:cNvPr>
            <p:cNvSpPr/>
            <p:nvPr/>
          </p:nvSpPr>
          <p:spPr>
            <a:xfrm>
              <a:off x="152400" y="3210765"/>
              <a:ext cx="32399288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แอปพลิเคชันแสดงตารางเรียนและสถานที่สอนของอาจารย์</a:t>
              </a:r>
              <a:endParaRPr kumimoji="0" lang="th-TH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" panose="00000500000000000000" pitchFamily="2" charset="-34"/>
                <a:ea typeface="+mn-ea"/>
                <a:cs typeface="Kanit" panose="00000500000000000000" pitchFamily="2" charset="-34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สำหรับนักเรียน ม.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602 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โรงเรียนสวนกุหลาบวิทยาลัย</a:t>
              </a:r>
              <a:br>
                <a:rPr kumimoji="0" lang="th-TH" sz="6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</a:br>
              <a:r>
                <a: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นายพง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ษ์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เทวิน นาคพงศ์พิมาน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นาย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วศ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กร นพวรรณพร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ครูที่ปรึกษา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ครูป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ิย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มาศ ศรีสมพันธ์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อัญ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ชานา นิ่มอนุ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สส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รณ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์ส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กุล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ครูเสาวลักษณ์ กังวานสกุลทอง</a:t>
              </a:r>
            </a:p>
          </p:txBody>
        </p:sp>
        <p:pic>
          <p:nvPicPr>
            <p:cNvPr id="10" name="รูปภาพ 9">
              <a:extLst>
                <a:ext uri="{FF2B5EF4-FFF2-40B4-BE49-F238E27FC236}">
                  <a16:creationId xmlns:a16="http://schemas.microsoft.com/office/drawing/2014/main" id="{44309181-3EAD-42E7-87C5-39FE750AD6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470" r="-6470"/>
            <a:stretch/>
          </p:blipFill>
          <p:spPr>
            <a:xfrm>
              <a:off x="15491242" y="511582"/>
              <a:ext cx="2340000" cy="2340000"/>
            </a:xfrm>
            <a:prstGeom prst="rect">
              <a:avLst/>
            </a:prstGeom>
          </p:spPr>
        </p:pic>
        <p:sp>
          <p:nvSpPr>
            <p:cNvPr id="11" name="สี่เหลี่ยมผืนผ้า 10">
              <a:extLst>
                <a:ext uri="{FF2B5EF4-FFF2-40B4-BE49-F238E27FC236}">
                  <a16:creationId xmlns:a16="http://schemas.microsoft.com/office/drawing/2014/main" id="{8584E534-B451-40B0-A999-897730A0F0A7}"/>
                </a:ext>
              </a:extLst>
            </p:cNvPr>
            <p:cNvSpPr/>
            <p:nvPr/>
          </p:nvSpPr>
          <p:spPr>
            <a:xfrm>
              <a:off x="2970022" y="40675875"/>
              <a:ext cx="26764058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โครงการการศึกษาสำหรับผู้มีความสามารถพิเศษ 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(Gifted and Talented Education Program)</a:t>
              </a:r>
              <a:b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</a:b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สัปดาห์วิทยาศาสตร์ 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20-21 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สิงหาคม พ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.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ศ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.2562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Medium" panose="00000600000000000000" pitchFamily="2" charset="-34"/>
                <a:ea typeface="+mn-ea"/>
                <a:cs typeface="Kanit Medium" panose="00000600000000000000" pitchFamily="2" charset="-34"/>
              </a:endParaRPr>
            </a:p>
          </p:txBody>
        </p:sp>
        <p:sp>
          <p:nvSpPr>
            <p:cNvPr id="12" name="ชื่อเรื่อง 1">
              <a:extLst>
                <a:ext uri="{FF2B5EF4-FFF2-40B4-BE49-F238E27FC236}">
                  <a16:creationId xmlns:a16="http://schemas.microsoft.com/office/drawing/2014/main" id="{975CA5D0-2763-4685-AB27-0EDBD204999E}"/>
                </a:ext>
              </a:extLst>
            </p:cNvPr>
            <p:cNvSpPr txBox="1">
              <a:spLocks/>
            </p:cNvSpPr>
            <p:nvPr/>
          </p:nvSpPr>
          <p:spPr>
            <a:xfrm>
              <a:off x="1952396" y="22953258"/>
              <a:ext cx="14039645" cy="4429581"/>
            </a:xfrm>
            <a:prstGeom prst="roundRect">
              <a:avLst>
                <a:gd name="adj" fmla="val 454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วัตถุประสงค์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	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เพื่อพัฒนาแอปพลิเคชัน “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Teacher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Finder”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ในการแสดงผลข้อมูลตารางเรียน และข้อมูลสถานที่สอน สำหรับนักเรียนห้อง ม.602 โรงเรียนสวนกุหลาบวิทยาลัย ที่มีความสามารถในการเพิ่ม แก้ไข ดัดแปลงข้อมูล ต่าง ๆ และการส่งต่อข้อมูลระหว่างอุปกรณ์ได้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sp>
          <p:nvSpPr>
            <p:cNvPr id="13" name="ชื่อเรื่อง 1">
              <a:extLst>
                <a:ext uri="{FF2B5EF4-FFF2-40B4-BE49-F238E27FC236}">
                  <a16:creationId xmlns:a16="http://schemas.microsoft.com/office/drawing/2014/main" id="{B3A1B88A-7615-4AE6-9EDF-6FEDD0909C19}"/>
                </a:ext>
              </a:extLst>
            </p:cNvPr>
            <p:cNvSpPr txBox="1">
              <a:spLocks/>
            </p:cNvSpPr>
            <p:nvPr/>
          </p:nvSpPr>
          <p:spPr>
            <a:xfrm>
              <a:off x="1952396" y="28431616"/>
              <a:ext cx="6218589" cy="1329740"/>
            </a:xfrm>
            <a:prstGeom prst="roundRect">
              <a:avLst>
                <a:gd name="adj" fmla="val 16347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ctr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3239902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ขั้นตอนการดำเนินงาน</a:t>
              </a:r>
            </a:p>
          </p:txBody>
        </p:sp>
        <p:sp>
          <p:nvSpPr>
            <p:cNvPr id="14" name="ชื่อเรื่อง 1">
              <a:extLst>
                <a:ext uri="{FF2B5EF4-FFF2-40B4-BE49-F238E27FC236}">
                  <a16:creationId xmlns:a16="http://schemas.microsoft.com/office/drawing/2014/main" id="{CB7BD305-E41E-4535-BE6B-A0453DA5839D}"/>
                </a:ext>
              </a:extLst>
            </p:cNvPr>
            <p:cNvSpPr txBox="1">
              <a:spLocks/>
            </p:cNvSpPr>
            <p:nvPr/>
          </p:nvSpPr>
          <p:spPr>
            <a:xfrm>
              <a:off x="20546291" y="12672415"/>
              <a:ext cx="6371150" cy="1734009"/>
            </a:xfrm>
            <a:prstGeom prst="roundRect">
              <a:avLst>
                <a:gd name="adj" fmla="val 12204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ctr">
              <a:noAutofit/>
            </a:bodyPr>
            <a:lstStyle>
              <a:lvl1pPr lvl="0" algn="ctr" fontAlgn="base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  <a:tabLst>
                  <a:tab pos="1436688" algn="l"/>
                </a:tabLst>
                <a:defRPr sz="5400"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defRPr>
              </a:lvl1pPr>
            </a:lstStyle>
            <a:p>
              <a:pPr marL="0" marR="0" lvl="0" indent="0" algn="ctr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ผลการดำเนินงาน</a:t>
              </a:r>
            </a:p>
          </p:txBody>
        </p:sp>
        <p:sp>
          <p:nvSpPr>
            <p:cNvPr id="15" name="ชื่อเรื่อง 1">
              <a:extLst>
                <a:ext uri="{FF2B5EF4-FFF2-40B4-BE49-F238E27FC236}">
                  <a16:creationId xmlns:a16="http://schemas.microsoft.com/office/drawing/2014/main" id="{EE5E3B41-F98B-427C-A934-2261F3B9B703}"/>
                </a:ext>
              </a:extLst>
            </p:cNvPr>
            <p:cNvSpPr txBox="1">
              <a:spLocks/>
            </p:cNvSpPr>
            <p:nvPr/>
          </p:nvSpPr>
          <p:spPr>
            <a:xfrm>
              <a:off x="1952396" y="13072489"/>
              <a:ext cx="14039645" cy="8680230"/>
            </a:xfrm>
            <a:prstGeom prst="roundRect">
              <a:avLst>
                <a:gd name="adj" fmla="val 2022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บทนำ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	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ในโรงเรียนหรือสถานศึกษาที่มีขนาดใหญ่ เมื่อมีธุระสำคัญที่จะต้องตามหาอาจารย์เป็นการฉุกเฉิน มักจะมีความยุ่งยากเกิดขึ้น เนื่องจากในขณะที่ตามหา อาจารย์อาจจะกำลังสอนนักเรียนห้องอื่นอยู่ ข้อมูลเหล่านี้ไม่สามารถหาได้จากตารางเรียนปกติ คณะผู้วิจัยจึงได้คิดวิธีแก้ปัญหานี้โดยการพัฒนาแอปพลิเคชัน “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Teacher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Finder“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บนระบบปฏิบัติการ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Android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โดยมีลักษณะคล้ายตารางเรียนที่มีข้อมูลระบุสถานที่ที่อาจารย์สอนอยู่ในเวลาต่าง ๆ โดยมีการพัฒนาปรับปรุงจากปัญหาของแอปพลิเคชันตารางเรียนประเภทอื่น ๆ เช่น ข้อมูลสามารถเขียนขึ้นได้เอง มีคุณสมบัติในการรับข้อมูลจากโทรศัพท์เครื่องอื่นแทนการเขียนหรือจะส่งข้อมูลให้โทรศัพท์เครื่องอื่นก็ได้ นอกจากนี้แอปพลิเคชันยังมีความสวยงาม ใช้งานง่าย รวดเร็ว และเข้าใจได้ง่ายอีกด้วย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grpSp>
          <p:nvGrpSpPr>
            <p:cNvPr id="16" name="กลุ่ม 15">
              <a:extLst>
                <a:ext uri="{FF2B5EF4-FFF2-40B4-BE49-F238E27FC236}">
                  <a16:creationId xmlns:a16="http://schemas.microsoft.com/office/drawing/2014/main" id="{5C10133A-3218-4080-AB63-731C861784ED}"/>
                </a:ext>
              </a:extLst>
            </p:cNvPr>
            <p:cNvGrpSpPr/>
            <p:nvPr/>
          </p:nvGrpSpPr>
          <p:grpSpPr>
            <a:xfrm>
              <a:off x="17589067" y="14917170"/>
              <a:ext cx="12975344" cy="4406941"/>
              <a:chOff x="12985758" y="14963596"/>
              <a:chExt cx="9681555" cy="3288240"/>
            </a:xfrm>
          </p:grpSpPr>
          <p:pic>
            <p:nvPicPr>
              <p:cNvPr id="49" name="รูปภาพ 48">
                <a:extLst>
                  <a:ext uri="{FF2B5EF4-FFF2-40B4-BE49-F238E27FC236}">
                    <a16:creationId xmlns:a16="http://schemas.microsoft.com/office/drawing/2014/main" id="{D564AF49-2702-46D4-82FE-C31EAE744107}"/>
                  </a:ext>
                </a:extLst>
              </p:cNvPr>
              <p:cNvPicPr/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 bwMode="auto">
              <a:xfrm>
                <a:off x="12985758" y="14963596"/>
                <a:ext cx="1849634" cy="3288240"/>
              </a:xfrm>
              <a:prstGeom prst="rect">
                <a:avLst/>
              </a:prstGeom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50" name="รูปภาพ 49">
                <a:extLst>
                  <a:ext uri="{FF2B5EF4-FFF2-40B4-BE49-F238E27FC236}">
                    <a16:creationId xmlns:a16="http://schemas.microsoft.com/office/drawing/2014/main" id="{6886C47A-DE3A-4024-B752-CF04C98E88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>
              <a:xfrm>
                <a:off x="14944334" y="14963597"/>
                <a:ext cx="1849634" cy="3288239"/>
              </a:xfrm>
              <a:prstGeom prst="rect">
                <a:avLst/>
              </a:prstGeom>
            </p:spPr>
          </p:pic>
          <p:pic>
            <p:nvPicPr>
              <p:cNvPr id="51" name="รูปภาพ 50">
                <a:extLst>
                  <a:ext uri="{FF2B5EF4-FFF2-40B4-BE49-F238E27FC236}">
                    <a16:creationId xmlns:a16="http://schemas.microsoft.com/office/drawing/2014/main" id="{A881B35F-8186-4B80-B5BD-FD58C64C93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6902910" y="14965718"/>
                <a:ext cx="1847250" cy="3283996"/>
              </a:xfrm>
              <a:prstGeom prst="rect">
                <a:avLst/>
              </a:prstGeom>
            </p:spPr>
          </p:pic>
          <p:pic>
            <p:nvPicPr>
              <p:cNvPr id="52" name="Picture 2" descr="https://scontent.fbkk22-3.fna.fbcdn.net/v/t1.15752-9/61547341_307331240205541_8060875190424305664_n.jpg?_nc_cat=110&amp;_nc_oc=AQlyXn2EtVNt8jLVdM1FqGIDRYTPAEsUv7wS8ghCmQgT81P9y9mCX0pQPSVQ5cP4GEU&amp;_nc_ht=scontent.fbkk22-3.fna&amp;oh=89c7b11e7ecfd5b5ed34a7527d0a9cf1&amp;oe=5D5496D7">
                <a:extLst>
                  <a:ext uri="{FF2B5EF4-FFF2-40B4-BE49-F238E27FC236}">
                    <a16:creationId xmlns:a16="http://schemas.microsoft.com/office/drawing/2014/main" id="{66619F07-55E5-4747-9C22-0ACE29C43C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17679" y="14963597"/>
                <a:ext cx="1849634" cy="3288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https://scontent.fbkk22-3.fna.fbcdn.net/v/t1.15752-9/61749038_862617164093868_2022421931281612800_n.jpg?_nc_cat=111&amp;_nc_oc=AQnY6frm7WgkkWX5_Z4ej36_PLuz1HXEuVe4rMhBPZqZjNFCb7M6DlSNA0eF-7Zngk0&amp;_nc_ht=scontent.fbkk22-3.fna&amp;oh=27c992e55280777bc6ae3041154889c9&amp;oe=5D952966">
                <a:extLst>
                  <a:ext uri="{FF2B5EF4-FFF2-40B4-BE49-F238E27FC236}">
                    <a16:creationId xmlns:a16="http://schemas.microsoft.com/office/drawing/2014/main" id="{129D10F3-A603-420C-8732-E44A9B4601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59102" y="14963597"/>
                <a:ext cx="1849634" cy="3288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สี่เหลี่ยมผืนผ้า 16">
              <a:extLst>
                <a:ext uri="{FF2B5EF4-FFF2-40B4-BE49-F238E27FC236}">
                  <a16:creationId xmlns:a16="http://schemas.microsoft.com/office/drawing/2014/main" id="{8C7120E4-05EC-4B6B-96D9-4D726C9A3816}"/>
                </a:ext>
              </a:extLst>
            </p:cNvPr>
            <p:cNvSpPr/>
            <p:nvPr/>
          </p:nvSpPr>
          <p:spPr>
            <a:xfrm>
              <a:off x="20684159" y="19377724"/>
              <a:ext cx="998702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หน้าแสดงผล และหน้าแก้ไขข้อมูลภายในแอปพลิเคชัน</a:t>
              </a:r>
            </a:p>
          </p:txBody>
        </p:sp>
        <p:grpSp>
          <p:nvGrpSpPr>
            <p:cNvPr id="18" name="กลุ่ม 17">
              <a:extLst>
                <a:ext uri="{FF2B5EF4-FFF2-40B4-BE49-F238E27FC236}">
                  <a16:creationId xmlns:a16="http://schemas.microsoft.com/office/drawing/2014/main" id="{D490E0B3-0622-4C88-9740-8A3DE21952C1}"/>
                </a:ext>
              </a:extLst>
            </p:cNvPr>
            <p:cNvGrpSpPr/>
            <p:nvPr/>
          </p:nvGrpSpPr>
          <p:grpSpPr>
            <a:xfrm>
              <a:off x="20980767" y="21520860"/>
              <a:ext cx="9699501" cy="4966161"/>
              <a:chOff x="14943659" y="19484156"/>
              <a:chExt cx="7731864" cy="3958727"/>
            </a:xfrm>
          </p:grpSpPr>
          <p:pic>
            <p:nvPicPr>
              <p:cNvPr id="44" name="รูปภาพ 43">
                <a:extLst>
                  <a:ext uri="{FF2B5EF4-FFF2-40B4-BE49-F238E27FC236}">
                    <a16:creationId xmlns:a16="http://schemas.microsoft.com/office/drawing/2014/main" id="{6FF133EB-267F-4349-855F-48C264C33340}"/>
                  </a:ext>
                </a:extLst>
              </p:cNvPr>
              <p:cNvPicPr/>
              <p:nvPr/>
            </p:nvPicPr>
            <p:blipFill rotWithShape="1">
              <a:blip r:embed="rId8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4951869" y="19675089"/>
                <a:ext cx="2495550" cy="1628140"/>
              </a:xfrm>
              <a:prstGeom prst="rect">
                <a:avLst/>
              </a:prstGeom>
              <a:ln>
                <a:noFill/>
              </a:ln>
              <a:effectLst/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45" name="รูปภาพ 44">
                <a:extLst>
                  <a:ext uri="{FF2B5EF4-FFF2-40B4-BE49-F238E27FC236}">
                    <a16:creationId xmlns:a16="http://schemas.microsoft.com/office/drawing/2014/main" id="{F59BBFB8-3E10-431C-9B1B-3087AB843D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0179973" y="19484156"/>
                <a:ext cx="2495550" cy="1819073"/>
              </a:xfrm>
              <a:prstGeom prst="rect">
                <a:avLst/>
              </a:prstGeom>
              <a:effectLst/>
            </p:spPr>
          </p:pic>
          <p:pic>
            <p:nvPicPr>
              <p:cNvPr id="46" name="Picture 2" descr="https://scontent.fbkk22-2.fna.fbcdn.net/v/t1.15752-9/61572515_2066141683483286_4713353825673543680_n.jpg?_nc_cat=109&amp;_nc_oc=AQnaJpcXGb1pPx_BF4xraQt_ZqtS49jueGjpxA7jRIZOharNpVCHprcjJcNDjLs4V9s&amp;_nc_ht=scontent.fbkk22-2.fna&amp;oh=1f0f394f6e34c7fde52cb22f7da16c15&amp;oe=5D51A3DA">
                <a:extLst>
                  <a:ext uri="{FF2B5EF4-FFF2-40B4-BE49-F238E27FC236}">
                    <a16:creationId xmlns:a16="http://schemas.microsoft.com/office/drawing/2014/main" id="{8884C9E8-73E8-4AC6-B93C-874E7A04D3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4943659" y="21431475"/>
                <a:ext cx="2498834" cy="20114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รูปภาพ 46">
                <a:extLst>
                  <a:ext uri="{FF2B5EF4-FFF2-40B4-BE49-F238E27FC236}">
                    <a16:creationId xmlns:a16="http://schemas.microsoft.com/office/drawing/2014/main" id="{91A97799-334A-4C90-92A6-8F9287D9C3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7563458" y="20348684"/>
                <a:ext cx="2495550" cy="3094199"/>
              </a:xfrm>
              <a:prstGeom prst="rect">
                <a:avLst/>
              </a:prstGeom>
            </p:spPr>
          </p:pic>
          <p:pic>
            <p:nvPicPr>
              <p:cNvPr id="48" name="รูปภาพ 47">
                <a:extLst>
                  <a:ext uri="{FF2B5EF4-FFF2-40B4-BE49-F238E27FC236}">
                    <a16:creationId xmlns:a16="http://schemas.microsoft.com/office/drawing/2014/main" id="{07A90EC1-F9D2-40F5-81C0-DA9E14E9F2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0179973" y="21419824"/>
                <a:ext cx="2495550" cy="2023059"/>
              </a:xfrm>
              <a:prstGeom prst="rect">
                <a:avLst/>
              </a:prstGeom>
            </p:spPr>
          </p:pic>
        </p:grp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FBBA621B-A4BF-4083-B05E-B33A56633F12}"/>
                </a:ext>
              </a:extLst>
            </p:cNvPr>
            <p:cNvSpPr/>
            <p:nvPr/>
          </p:nvSpPr>
          <p:spPr>
            <a:xfrm>
              <a:off x="17561242" y="25323894"/>
              <a:ext cx="3363421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ส่วนประกอบ</a:t>
              </a:r>
              <a:b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</a:b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ของแอปพลิเคชัน</a:t>
              </a:r>
            </a:p>
          </p:txBody>
        </p:sp>
        <p:pic>
          <p:nvPicPr>
            <p:cNvPr id="20" name="รูปภาพ 19">
              <a:extLst>
                <a:ext uri="{FF2B5EF4-FFF2-40B4-BE49-F238E27FC236}">
                  <a16:creationId xmlns:a16="http://schemas.microsoft.com/office/drawing/2014/main" id="{ACA0E685-EE0F-4894-877E-526FFD7C6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485747" y="19834896"/>
              <a:ext cx="1828800" cy="1828800"/>
            </a:xfrm>
            <a:prstGeom prst="rect">
              <a:avLst/>
            </a:prstGeom>
          </p:spPr>
        </p:pic>
        <p:sp>
          <p:nvSpPr>
            <p:cNvPr id="21" name="สี่เหลี่ยมผืนผ้า 20">
              <a:extLst>
                <a:ext uri="{FF2B5EF4-FFF2-40B4-BE49-F238E27FC236}">
                  <a16:creationId xmlns:a16="http://schemas.microsoft.com/office/drawing/2014/main" id="{AE7A16CF-D926-4272-A2C4-895EF727E979}"/>
                </a:ext>
              </a:extLst>
            </p:cNvPr>
            <p:cNvSpPr/>
            <p:nvPr/>
          </p:nvSpPr>
          <p:spPr>
            <a:xfrm>
              <a:off x="19314547" y="20569872"/>
              <a:ext cx="34195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โลโก้แอปพลิเคชัน</a:t>
              </a:r>
            </a:p>
          </p:txBody>
        </p:sp>
        <p:grpSp>
          <p:nvGrpSpPr>
            <p:cNvPr id="22" name="กลุ่ม 21">
              <a:extLst>
                <a:ext uri="{FF2B5EF4-FFF2-40B4-BE49-F238E27FC236}">
                  <a16:creationId xmlns:a16="http://schemas.microsoft.com/office/drawing/2014/main" id="{3382863F-BBD4-48A0-9D8B-C74B95C72D8C}"/>
                </a:ext>
              </a:extLst>
            </p:cNvPr>
            <p:cNvGrpSpPr/>
            <p:nvPr/>
          </p:nvGrpSpPr>
          <p:grpSpPr>
            <a:xfrm>
              <a:off x="18321467" y="27414537"/>
              <a:ext cx="10800000" cy="3836119"/>
              <a:chOff x="18179466" y="23394320"/>
              <a:chExt cx="10800000" cy="3836119"/>
            </a:xfrm>
          </p:grpSpPr>
          <p:sp>
            <p:nvSpPr>
              <p:cNvPr id="39" name="ชื่อเรื่อง 1">
                <a:extLst>
                  <a:ext uri="{FF2B5EF4-FFF2-40B4-BE49-F238E27FC236}">
                    <a16:creationId xmlns:a16="http://schemas.microsoft.com/office/drawing/2014/main" id="{127396E5-CAAE-48DC-95F9-CDD9B34205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79466" y="23394320"/>
                <a:ext cx="10800000" cy="3836119"/>
              </a:xfrm>
              <a:prstGeom prst="roundRect">
                <a:avLst>
                  <a:gd name="adj" fmla="val 702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274320" tIns="274320" rIns="274320" bIns="274320" rtlCol="0" anchor="t">
                <a:noAutofit/>
              </a:bodyPr>
              <a:lstStyle>
                <a:lvl1pPr algn="ctr" defTabSz="323990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259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j-ea"/>
                    <a:cs typeface="Kanit Light" panose="00000400000000000000" pitchFamily="2" charset="-34"/>
                  </a:rPr>
                  <a:t>ความพึงพอใจ</a:t>
                </a:r>
              </a:p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</p:txBody>
          </p:sp>
          <p:sp>
            <p:nvSpPr>
              <p:cNvPr id="40" name="วงรี 39">
                <a:extLst>
                  <a:ext uri="{FF2B5EF4-FFF2-40B4-BE49-F238E27FC236}">
                    <a16:creationId xmlns:a16="http://schemas.microsoft.com/office/drawing/2014/main" id="{E6045E5D-A83B-4CA5-B9C2-38ED75E9AC35}"/>
                  </a:ext>
                </a:extLst>
              </p:cNvPr>
              <p:cNvSpPr/>
              <p:nvPr/>
            </p:nvSpPr>
            <p:spPr>
              <a:xfrm>
                <a:off x="18700409" y="24767863"/>
                <a:ext cx="1625600" cy="1625600"/>
              </a:xfrm>
              <a:prstGeom prst="ellipse">
                <a:avLst/>
              </a:prstGeom>
              <a:solidFill>
                <a:srgbClr val="F3A7C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79%</a:t>
                </a:r>
                <a:endPara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41" name="สี่เหลี่ยมผืนผ้า 40">
                <a:extLst>
                  <a:ext uri="{FF2B5EF4-FFF2-40B4-BE49-F238E27FC236}">
                    <a16:creationId xmlns:a16="http://schemas.microsoft.com/office/drawing/2014/main" id="{060DD5FB-0822-4AD1-A52D-4425497D4089}"/>
                  </a:ext>
                </a:extLst>
              </p:cNvPr>
              <p:cNvSpPr/>
              <p:nvPr/>
            </p:nvSpPr>
            <p:spPr>
              <a:xfrm>
                <a:off x="20542158" y="24980499"/>
                <a:ext cx="293381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หลักการภายใน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แอปพลิเคชัน</a:t>
                </a:r>
              </a:p>
            </p:txBody>
          </p:sp>
          <p:sp>
            <p:nvSpPr>
              <p:cNvPr id="42" name="วงรี 41">
                <a:extLst>
                  <a:ext uri="{FF2B5EF4-FFF2-40B4-BE49-F238E27FC236}">
                    <a16:creationId xmlns:a16="http://schemas.microsoft.com/office/drawing/2014/main" id="{65F5AFFD-0DB3-4CF5-90F7-A6013A438B53}"/>
                  </a:ext>
                </a:extLst>
              </p:cNvPr>
              <p:cNvSpPr/>
              <p:nvPr/>
            </p:nvSpPr>
            <p:spPr>
              <a:xfrm>
                <a:off x="24098918" y="24767863"/>
                <a:ext cx="1625600" cy="1625600"/>
              </a:xfrm>
              <a:prstGeom prst="ellipse">
                <a:avLst/>
              </a:prstGeom>
              <a:solidFill>
                <a:srgbClr val="F3A7C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82%</a:t>
                </a:r>
                <a:endPara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43" name="สี่เหลี่ยมผืนผ้า 42">
                <a:extLst>
                  <a:ext uri="{FF2B5EF4-FFF2-40B4-BE49-F238E27FC236}">
                    <a16:creationId xmlns:a16="http://schemas.microsoft.com/office/drawing/2014/main" id="{8CC618AF-B711-4AF9-99EB-5A7E82989907}"/>
                  </a:ext>
                </a:extLst>
              </p:cNvPr>
              <p:cNvSpPr/>
              <p:nvPr/>
            </p:nvSpPr>
            <p:spPr>
              <a:xfrm>
                <a:off x="25937748" y="24980499"/>
                <a:ext cx="256993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การออกแบบ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แอปพลิเคชัน</a:t>
                </a:r>
              </a:p>
            </p:txBody>
          </p:sp>
        </p:grpSp>
        <p:grpSp>
          <p:nvGrpSpPr>
            <p:cNvPr id="23" name="กลุ่ม 22">
              <a:extLst>
                <a:ext uri="{FF2B5EF4-FFF2-40B4-BE49-F238E27FC236}">
                  <a16:creationId xmlns:a16="http://schemas.microsoft.com/office/drawing/2014/main" id="{D387BF00-F0D6-4C22-B531-24DC979E3F6B}"/>
                </a:ext>
              </a:extLst>
            </p:cNvPr>
            <p:cNvGrpSpPr/>
            <p:nvPr/>
          </p:nvGrpSpPr>
          <p:grpSpPr>
            <a:xfrm>
              <a:off x="1952396" y="30143655"/>
              <a:ext cx="14039645" cy="7323299"/>
              <a:chOff x="195898" y="1976819"/>
              <a:chExt cx="8752202" cy="3685137"/>
            </a:xfrm>
          </p:grpSpPr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4E6598AE-451B-4EF7-B95B-07B56AE23CCA}"/>
                  </a:ext>
                </a:extLst>
              </p:cNvPr>
              <p:cNvSpPr/>
              <p:nvPr/>
            </p:nvSpPr>
            <p:spPr>
              <a:xfrm>
                <a:off x="195898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กำหนด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ความต้องการ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ตั้งเป้าหมายให้กับการพัฒนาแอปพลิเคชัน</a:t>
                </a:r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936BB4ED-3063-42A1-8929-926DBC920145}"/>
                  </a:ext>
                </a:extLst>
              </p:cNvPr>
              <p:cNvSpPr/>
              <p:nvPr/>
            </p:nvSpPr>
            <p:spPr>
              <a:xfrm>
                <a:off x="2701792" y="2382184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0" y="114239"/>
                    </a:moveTo>
                    <a:lnTo>
                      <a:pt x="244140" y="114239"/>
                    </a:lnTo>
                    <a:lnTo>
                      <a:pt x="244140" y="0"/>
                    </a:lnTo>
                    <a:lnTo>
                      <a:pt x="488280" y="285598"/>
                    </a:lnTo>
                    <a:lnTo>
                      <a:pt x="244140" y="571196"/>
                    </a:lnTo>
                    <a:lnTo>
                      <a:pt x="244140" y="456957"/>
                    </a:lnTo>
                    <a:lnTo>
                      <a:pt x="0" y="456957"/>
                    </a:lnTo>
                    <a:lnTo>
                      <a:pt x="0" y="114239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14239" rIns="146484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4A42B572-715B-409E-BE19-4F3B40496979}"/>
                  </a:ext>
                </a:extLst>
              </p:cNvPr>
              <p:cNvSpPr/>
              <p:nvPr/>
            </p:nvSpPr>
            <p:spPr>
              <a:xfrm>
                <a:off x="3420394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ออกแบบระบบ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แบ่งเป็น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ระบบบันทึกข้อมูล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ระบบประมวลผลข้อมูล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และระบบการแสดงผล</a:t>
                </a:r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4E05B87-744A-4807-B143-D330E0D02FE8}"/>
                  </a:ext>
                </a:extLst>
              </p:cNvPr>
              <p:cNvSpPr/>
              <p:nvPr/>
            </p:nvSpPr>
            <p:spPr>
              <a:xfrm>
                <a:off x="5926288" y="2382184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0" y="114239"/>
                    </a:moveTo>
                    <a:lnTo>
                      <a:pt x="244140" y="114239"/>
                    </a:lnTo>
                    <a:lnTo>
                      <a:pt x="244140" y="0"/>
                    </a:lnTo>
                    <a:lnTo>
                      <a:pt x="488280" y="285598"/>
                    </a:lnTo>
                    <a:lnTo>
                      <a:pt x="244140" y="571196"/>
                    </a:lnTo>
                    <a:lnTo>
                      <a:pt x="244140" y="456957"/>
                    </a:lnTo>
                    <a:lnTo>
                      <a:pt x="0" y="456957"/>
                    </a:lnTo>
                    <a:lnTo>
                      <a:pt x="0" y="114239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14239" rIns="146484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126A6965-1A42-4A7F-89E0-2EAD4DF9D6C5}"/>
                  </a:ext>
                </a:extLst>
              </p:cNvPr>
              <p:cNvSpPr/>
              <p:nvPr/>
            </p:nvSpPr>
            <p:spPr>
              <a:xfrm>
                <a:off x="6644889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</a:t>
                </a: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ดำเนินงาน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ทดสอบกับ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สมาร์ทโฟน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Android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จำนวน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4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เครื่อง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(25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เม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ย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 - 9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B631D6A7-EF7A-4485-BCAF-23B26AF4AED4}"/>
                  </a:ext>
                </a:extLst>
              </p:cNvPr>
              <p:cNvSpPr/>
              <p:nvPr/>
            </p:nvSpPr>
            <p:spPr>
              <a:xfrm>
                <a:off x="7510897" y="3561428"/>
                <a:ext cx="571196" cy="488280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390624" y="1"/>
                    </a:moveTo>
                    <a:lnTo>
                      <a:pt x="390624" y="285598"/>
                    </a:lnTo>
                    <a:lnTo>
                      <a:pt x="488280" y="285598"/>
                    </a:lnTo>
                    <a:lnTo>
                      <a:pt x="244140" y="571195"/>
                    </a:lnTo>
                    <a:lnTo>
                      <a:pt x="0" y="285598"/>
                    </a:lnTo>
                    <a:lnTo>
                      <a:pt x="97656" y="285598"/>
                    </a:lnTo>
                    <a:lnTo>
                      <a:pt x="97656" y="1"/>
                    </a:lnTo>
                    <a:lnTo>
                      <a:pt x="390624" y="1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4239" tIns="0" rIns="114239" bIns="146484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C57F1608-0B18-4B13-90C3-5741DD063140}"/>
                  </a:ext>
                </a:extLst>
              </p:cNvPr>
              <p:cNvSpPr/>
              <p:nvPr/>
            </p:nvSpPr>
            <p:spPr>
              <a:xfrm>
                <a:off x="6644889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ทดสอบระบบ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ทดสอบกับ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สมาร์ทโฟน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Android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จำนวน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4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เครื่อง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(25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เม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ย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 - 9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35" name="รูปแบบอิสระ: รูปร่าง 34">
                <a:extLst>
                  <a:ext uri="{FF2B5EF4-FFF2-40B4-BE49-F238E27FC236}">
                    <a16:creationId xmlns:a16="http://schemas.microsoft.com/office/drawing/2014/main" id="{8C5AA2D7-386E-4FC6-9500-66C6186018A2}"/>
                  </a:ext>
                </a:extLst>
              </p:cNvPr>
              <p:cNvSpPr/>
              <p:nvPr/>
            </p:nvSpPr>
            <p:spPr>
              <a:xfrm>
                <a:off x="5953926" y="4685395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488280" y="456957"/>
                    </a:moveTo>
                    <a:lnTo>
                      <a:pt x="244140" y="456957"/>
                    </a:lnTo>
                    <a:lnTo>
                      <a:pt x="244140" y="571196"/>
                    </a:lnTo>
                    <a:lnTo>
                      <a:pt x="0" y="285598"/>
                    </a:lnTo>
                    <a:lnTo>
                      <a:pt x="244140" y="0"/>
                    </a:lnTo>
                    <a:lnTo>
                      <a:pt x="244140" y="114239"/>
                    </a:lnTo>
                    <a:lnTo>
                      <a:pt x="488280" y="114239"/>
                    </a:lnTo>
                    <a:lnTo>
                      <a:pt x="488280" y="456957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484" tIns="114239" rIns="0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47501B77-D7E4-42B7-92E3-445780420A78}"/>
                  </a:ext>
                </a:extLst>
              </p:cNvPr>
              <p:cNvSpPr/>
              <p:nvPr/>
            </p:nvSpPr>
            <p:spPr>
              <a:xfrm>
                <a:off x="3420394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การแจกจ่าย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อัปโห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ลดบนเว็บไซต์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github.com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(10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621EEB2E-EA70-410C-87A9-D46C14456926}"/>
                  </a:ext>
                </a:extLst>
              </p:cNvPr>
              <p:cNvSpPr/>
              <p:nvPr/>
            </p:nvSpPr>
            <p:spPr>
              <a:xfrm>
                <a:off x="2729431" y="4685394"/>
                <a:ext cx="488281" cy="571197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488280" y="456957"/>
                    </a:moveTo>
                    <a:lnTo>
                      <a:pt x="244140" y="456957"/>
                    </a:lnTo>
                    <a:lnTo>
                      <a:pt x="244140" y="571196"/>
                    </a:lnTo>
                    <a:lnTo>
                      <a:pt x="0" y="285598"/>
                    </a:lnTo>
                    <a:lnTo>
                      <a:pt x="244140" y="0"/>
                    </a:lnTo>
                    <a:lnTo>
                      <a:pt x="244140" y="114239"/>
                    </a:lnTo>
                    <a:lnTo>
                      <a:pt x="488280" y="114239"/>
                    </a:lnTo>
                    <a:lnTo>
                      <a:pt x="488280" y="456957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484" tIns="114240" rIns="1" bIns="114238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043DAA0-1359-45C9-A9EC-E7908973A7C1}"/>
                  </a:ext>
                </a:extLst>
              </p:cNvPr>
              <p:cNvSpPr/>
              <p:nvPr/>
            </p:nvSpPr>
            <p:spPr>
              <a:xfrm>
                <a:off x="195898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การดูแลรักษา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สอบถามความพึงพอใจ กับนักเรียน ม.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602 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สวนกุหลาบวิทยาลัย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(15-31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</p:grpSp>
        <p:sp>
          <p:nvSpPr>
            <p:cNvPr id="24" name="ชื่อเรื่อง 1">
              <a:extLst>
                <a:ext uri="{FF2B5EF4-FFF2-40B4-BE49-F238E27FC236}">
                  <a16:creationId xmlns:a16="http://schemas.microsoft.com/office/drawing/2014/main" id="{E12215E9-2763-41EA-AD03-D5C033B98674}"/>
                </a:ext>
              </a:extLst>
            </p:cNvPr>
            <p:cNvSpPr txBox="1">
              <a:spLocks/>
            </p:cNvSpPr>
            <p:nvPr/>
          </p:nvSpPr>
          <p:spPr>
            <a:xfrm>
              <a:off x="16712043" y="31824438"/>
              <a:ext cx="14039645" cy="3236240"/>
            </a:xfrm>
            <a:prstGeom prst="roundRect">
              <a:avLst>
                <a:gd name="adj" fmla="val 454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สรุปผล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1.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แอปพลิเคชันที่พัฒนาขึ้นมีความสามารถตามวัตถุประสงค์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2.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อัตราความพึงพอใจในทั้งสองส่วนของแบบสอบถามอยู่ในเกณฑ์ดี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grpSp>
          <p:nvGrpSpPr>
            <p:cNvPr id="25" name="กลุ่ม 24">
              <a:extLst>
                <a:ext uri="{FF2B5EF4-FFF2-40B4-BE49-F238E27FC236}">
                  <a16:creationId xmlns:a16="http://schemas.microsoft.com/office/drawing/2014/main" id="{0DB3982E-1864-4A96-91FF-F2860AC9207D}"/>
                </a:ext>
              </a:extLst>
            </p:cNvPr>
            <p:cNvGrpSpPr/>
            <p:nvPr/>
          </p:nvGrpSpPr>
          <p:grpSpPr>
            <a:xfrm>
              <a:off x="16701645" y="35656658"/>
              <a:ext cx="14039645" cy="1828869"/>
              <a:chOff x="16557235" y="34875028"/>
              <a:chExt cx="14039645" cy="1828869"/>
            </a:xfrm>
          </p:grpSpPr>
          <p:sp>
            <p:nvSpPr>
              <p:cNvPr id="26" name="ชื่อเรื่อง 1">
                <a:extLst>
                  <a:ext uri="{FF2B5EF4-FFF2-40B4-BE49-F238E27FC236}">
                    <a16:creationId xmlns:a16="http://schemas.microsoft.com/office/drawing/2014/main" id="{B2DAA276-5180-4936-A747-D04F4F3A99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57235" y="34875028"/>
                <a:ext cx="14039645" cy="1828869"/>
              </a:xfrm>
              <a:prstGeom prst="roundRect">
                <a:avLst>
                  <a:gd name="adj" fmla="val 454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274320" tIns="274320" rIns="274320" bIns="274320" rtlCol="0" anchor="ctr">
                <a:noAutofit/>
              </a:bodyPr>
              <a:lstStyle>
                <a:lvl1pPr algn="ctr" defTabSz="323990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259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thaiDist" defTabSz="457200" rtl="0" eaLnBrk="1" fontAlgn="base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>
                    <a:tab pos="1436688" algn="l"/>
                  </a:tabLst>
                  <a:defRPr/>
                </a:pPr>
                <a:r>
                  <a:rPr kumimoji="0" lang="th-TH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j-ea"/>
                    <a:cs typeface="Kanit Light" panose="00000400000000000000" pitchFamily="2" charset="-34"/>
                  </a:rPr>
                  <a:t>อ้างอิง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</p:txBody>
          </p:sp>
          <p:sp>
            <p:nvSpPr>
              <p:cNvPr id="27" name="สี่เหลี่ยมผืนผ้า 26">
                <a:extLst>
                  <a:ext uri="{FF2B5EF4-FFF2-40B4-BE49-F238E27FC236}">
                    <a16:creationId xmlns:a16="http://schemas.microsoft.com/office/drawing/2014/main" id="{3CF3AD05-BF01-4598-A1CE-2DCEA54FC16C}"/>
                  </a:ext>
                </a:extLst>
              </p:cNvPr>
              <p:cNvSpPr/>
              <p:nvPr/>
            </p:nvSpPr>
            <p:spPr>
              <a:xfrm>
                <a:off x="18828514" y="35250853"/>
                <a:ext cx="11707345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Android Developers. (2019, April 26). Platform Architecture. Retrieved from https://developer.android.com/guide/platform</a:t>
                </a:r>
                <a:endParaRPr kumimoji="0" lang="th-TH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722334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กลุ่ม 3">
            <a:extLst>
              <a:ext uri="{FF2B5EF4-FFF2-40B4-BE49-F238E27FC236}">
                <a16:creationId xmlns:a16="http://schemas.microsoft.com/office/drawing/2014/main" id="{B0B1E776-4DD6-4FFF-9957-8962A8A57F04}"/>
              </a:ext>
            </a:extLst>
          </p:cNvPr>
          <p:cNvGrpSpPr/>
          <p:nvPr/>
        </p:nvGrpSpPr>
        <p:grpSpPr>
          <a:xfrm>
            <a:off x="0" y="-21600000"/>
            <a:ext cx="32400000" cy="43200639"/>
            <a:chOff x="152400" y="152399"/>
            <a:chExt cx="32400000" cy="43200639"/>
          </a:xfrm>
        </p:grpSpPr>
        <p:sp>
          <p:nvSpPr>
            <p:cNvPr id="5" name="สี่เหลี่ยมผืนผ้า 4">
              <a:extLst>
                <a:ext uri="{FF2B5EF4-FFF2-40B4-BE49-F238E27FC236}">
                  <a16:creationId xmlns:a16="http://schemas.microsoft.com/office/drawing/2014/main" id="{B567878F-B979-4B83-B63F-E2B060851EB9}"/>
                </a:ext>
              </a:extLst>
            </p:cNvPr>
            <p:cNvSpPr/>
            <p:nvPr/>
          </p:nvSpPr>
          <p:spPr>
            <a:xfrm>
              <a:off x="152400" y="152399"/>
              <a:ext cx="32400000" cy="4320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" name="สี่เหลี่ยมผืนผ้า 5">
              <a:extLst>
                <a:ext uri="{FF2B5EF4-FFF2-40B4-BE49-F238E27FC236}">
                  <a16:creationId xmlns:a16="http://schemas.microsoft.com/office/drawing/2014/main" id="{8E385183-9E65-46F9-8098-86A1F91A33BA}"/>
                </a:ext>
              </a:extLst>
            </p:cNvPr>
            <p:cNvSpPr/>
            <p:nvPr/>
          </p:nvSpPr>
          <p:spPr>
            <a:xfrm>
              <a:off x="152400" y="152399"/>
              <a:ext cx="32399288" cy="7200000"/>
            </a:xfrm>
            <a:prstGeom prst="rect">
              <a:avLst/>
            </a:prstGeom>
            <a:solidFill>
              <a:srgbClr val="F2A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7" name="สี่เหลี่ยมผืนผ้า 6">
              <a:extLst>
                <a:ext uri="{FF2B5EF4-FFF2-40B4-BE49-F238E27FC236}">
                  <a16:creationId xmlns:a16="http://schemas.microsoft.com/office/drawing/2014/main" id="{055A1457-1B4E-4865-B446-C9CDEF74AD96}"/>
                </a:ext>
              </a:extLst>
            </p:cNvPr>
            <p:cNvSpPr/>
            <p:nvPr/>
          </p:nvSpPr>
          <p:spPr>
            <a:xfrm>
              <a:off x="152400" y="39753038"/>
              <a:ext cx="32399288" cy="3600000"/>
            </a:xfrm>
            <a:prstGeom prst="rect">
              <a:avLst/>
            </a:prstGeom>
            <a:solidFill>
              <a:srgbClr val="F2A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8" name="สี่เหลี่ยมผืนผ้า 7">
              <a:extLst>
                <a:ext uri="{FF2B5EF4-FFF2-40B4-BE49-F238E27FC236}">
                  <a16:creationId xmlns:a16="http://schemas.microsoft.com/office/drawing/2014/main" id="{571FBC6B-4E02-462B-863B-A2EEDEFC171E}"/>
                </a:ext>
              </a:extLst>
            </p:cNvPr>
            <p:cNvSpPr/>
            <p:nvPr/>
          </p:nvSpPr>
          <p:spPr>
            <a:xfrm>
              <a:off x="1952396" y="8144399"/>
              <a:ext cx="28799289" cy="43165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727075" algn="thaiDist" defTabSz="4572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โครงงานนี้มีวัตถุประสงค์เพื่อพัฒนาแอปพลิเคชัน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“Teacher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Finder”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สำหรับการแสดงผลข้อมูลตารางเรียนและข้อมูลสถานที่สอน สำหรับนักเรียนห้อง ม.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602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โรงเรียนสวนกุหลาบวิทยาลัย ที่มีความสามารถในการเพิ่ม แก้ไข ดัดแปลงข้อมูลต่าง ๆ และการส่งต่อข้อมูลระหว่างอุปกรณ์ ทำการศึกษาโดยทำการพัฒนาแอปพลิเคชันตามลักษณะ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Waterfall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Model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ได้แอปพลิเคชันที่ทำงานได้บรรลุวัตถุประสงค์ และได้ทำการสอบถามความพึงพอใจ โดยแบ่งข้อคำถามเป็นความพึงพอใจในหลักการทำงานในแอปพลิเคชันจำนวน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10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ข้อ และความพึงพอใจในการออกแบบแอปพลิเคชันจำนวน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10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ข้อ กลุ่มตัวอย่างคือนักเรียนห้อง ม.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602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โรงเรียนสวนกุหลาบวิทยาลัยจำนวน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29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คน ได้ผลความพึงพอใจในหลักการทำงานในแอปพลิเคชันโดยเฉลี่ย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79%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และความพึงพอใจในการออกแบบแอปพลิเคชันโดยเฉลี่ย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82%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Calibri" panose="020F0502020204030204" pitchFamily="34" charset="0"/>
                <a:cs typeface="Kanit Light" panose="00000400000000000000" pitchFamily="2" charset="-34"/>
              </a:endParaRPr>
            </a:p>
          </p:txBody>
        </p:sp>
        <p:sp>
          <p:nvSpPr>
            <p:cNvPr id="9" name="สี่เหลี่ยมผืนผ้า 8">
              <a:extLst>
                <a:ext uri="{FF2B5EF4-FFF2-40B4-BE49-F238E27FC236}">
                  <a16:creationId xmlns:a16="http://schemas.microsoft.com/office/drawing/2014/main" id="{769E6A4D-B3F1-4FE1-8A9A-71143CABBD48}"/>
                </a:ext>
              </a:extLst>
            </p:cNvPr>
            <p:cNvSpPr/>
            <p:nvPr/>
          </p:nvSpPr>
          <p:spPr>
            <a:xfrm>
              <a:off x="152400" y="3210765"/>
              <a:ext cx="32399288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แอปพลิเคชันแสดงตารางเรียนและสถานที่สอนของอาจารย์</a:t>
              </a:r>
              <a:endParaRPr kumimoji="0" lang="th-TH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" panose="00000500000000000000" pitchFamily="2" charset="-34"/>
                <a:ea typeface="+mn-ea"/>
                <a:cs typeface="Kanit" panose="00000500000000000000" pitchFamily="2" charset="-34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สำหรับนักเรียน ม.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602 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โรงเรียนสวนกุหลาบวิทยาลัย</a:t>
              </a:r>
              <a:br>
                <a:rPr kumimoji="0" lang="th-TH" sz="6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</a:br>
              <a:r>
                <a: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นายพง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ษ์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เทวิน นาคพงศ์พิมาน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นาย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วศ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กร นพวรรณพร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ครูที่ปรึกษา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ครูป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ิย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มาศ ศรีสมพันธ์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อัญ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ชานา นิ่มอนุ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สส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รณ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์ส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กุล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ครูเสาวลักษณ์ กังวานสกุลทอง</a:t>
              </a:r>
            </a:p>
          </p:txBody>
        </p:sp>
        <p:pic>
          <p:nvPicPr>
            <p:cNvPr id="10" name="รูปภาพ 9">
              <a:extLst>
                <a:ext uri="{FF2B5EF4-FFF2-40B4-BE49-F238E27FC236}">
                  <a16:creationId xmlns:a16="http://schemas.microsoft.com/office/drawing/2014/main" id="{44309181-3EAD-42E7-87C5-39FE750AD6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470" r="-6470"/>
            <a:stretch/>
          </p:blipFill>
          <p:spPr>
            <a:xfrm>
              <a:off x="15491242" y="511582"/>
              <a:ext cx="2340000" cy="2340000"/>
            </a:xfrm>
            <a:prstGeom prst="rect">
              <a:avLst/>
            </a:prstGeom>
          </p:spPr>
        </p:pic>
        <p:sp>
          <p:nvSpPr>
            <p:cNvPr id="11" name="สี่เหลี่ยมผืนผ้า 10">
              <a:extLst>
                <a:ext uri="{FF2B5EF4-FFF2-40B4-BE49-F238E27FC236}">
                  <a16:creationId xmlns:a16="http://schemas.microsoft.com/office/drawing/2014/main" id="{8584E534-B451-40B0-A999-897730A0F0A7}"/>
                </a:ext>
              </a:extLst>
            </p:cNvPr>
            <p:cNvSpPr/>
            <p:nvPr/>
          </p:nvSpPr>
          <p:spPr>
            <a:xfrm>
              <a:off x="2970022" y="40675875"/>
              <a:ext cx="26764058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โครงการการศึกษาสำหรับผู้มีความสามารถพิเศษ 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(Gifted and Talented Education Program)</a:t>
              </a:r>
              <a:b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</a:b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สัปดาห์วิทยาศาสตร์ 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20-21 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สิงหาคม พ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.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ศ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.2562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Medium" panose="00000600000000000000" pitchFamily="2" charset="-34"/>
                <a:ea typeface="+mn-ea"/>
                <a:cs typeface="Kanit Medium" panose="00000600000000000000" pitchFamily="2" charset="-34"/>
              </a:endParaRPr>
            </a:p>
          </p:txBody>
        </p:sp>
        <p:sp>
          <p:nvSpPr>
            <p:cNvPr id="12" name="ชื่อเรื่อง 1">
              <a:extLst>
                <a:ext uri="{FF2B5EF4-FFF2-40B4-BE49-F238E27FC236}">
                  <a16:creationId xmlns:a16="http://schemas.microsoft.com/office/drawing/2014/main" id="{975CA5D0-2763-4685-AB27-0EDBD204999E}"/>
                </a:ext>
              </a:extLst>
            </p:cNvPr>
            <p:cNvSpPr txBox="1">
              <a:spLocks/>
            </p:cNvSpPr>
            <p:nvPr/>
          </p:nvSpPr>
          <p:spPr>
            <a:xfrm>
              <a:off x="1952396" y="22953258"/>
              <a:ext cx="14039645" cy="4429581"/>
            </a:xfrm>
            <a:prstGeom prst="roundRect">
              <a:avLst>
                <a:gd name="adj" fmla="val 454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วัตถุประสงค์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	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เพื่อพัฒนาแอปพลิเคชัน “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Teacher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Finder”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ในการแสดงผลข้อมูลตารางเรียน และข้อมูลสถานที่สอน สำหรับนักเรียนห้อง ม.602 โรงเรียนสวนกุหลาบวิทยาลัย ที่มีความสามารถในการเพิ่ม แก้ไข ดัดแปลงข้อมูล ต่าง ๆ และการส่งต่อข้อมูลระหว่างอุปกรณ์ได้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sp>
          <p:nvSpPr>
            <p:cNvPr id="13" name="ชื่อเรื่อง 1">
              <a:extLst>
                <a:ext uri="{FF2B5EF4-FFF2-40B4-BE49-F238E27FC236}">
                  <a16:creationId xmlns:a16="http://schemas.microsoft.com/office/drawing/2014/main" id="{B3A1B88A-7615-4AE6-9EDF-6FEDD0909C19}"/>
                </a:ext>
              </a:extLst>
            </p:cNvPr>
            <p:cNvSpPr txBox="1">
              <a:spLocks/>
            </p:cNvSpPr>
            <p:nvPr/>
          </p:nvSpPr>
          <p:spPr>
            <a:xfrm>
              <a:off x="1952396" y="28431616"/>
              <a:ext cx="6218589" cy="1329740"/>
            </a:xfrm>
            <a:prstGeom prst="roundRect">
              <a:avLst>
                <a:gd name="adj" fmla="val 16347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ctr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3239902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ขั้นตอนการดำเนินงาน</a:t>
              </a:r>
            </a:p>
          </p:txBody>
        </p:sp>
        <p:sp>
          <p:nvSpPr>
            <p:cNvPr id="14" name="ชื่อเรื่อง 1">
              <a:extLst>
                <a:ext uri="{FF2B5EF4-FFF2-40B4-BE49-F238E27FC236}">
                  <a16:creationId xmlns:a16="http://schemas.microsoft.com/office/drawing/2014/main" id="{CB7BD305-E41E-4535-BE6B-A0453DA5839D}"/>
                </a:ext>
              </a:extLst>
            </p:cNvPr>
            <p:cNvSpPr txBox="1">
              <a:spLocks/>
            </p:cNvSpPr>
            <p:nvPr/>
          </p:nvSpPr>
          <p:spPr>
            <a:xfrm>
              <a:off x="20546291" y="12672415"/>
              <a:ext cx="6371150" cy="1734009"/>
            </a:xfrm>
            <a:prstGeom prst="roundRect">
              <a:avLst>
                <a:gd name="adj" fmla="val 12204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ctr">
              <a:noAutofit/>
            </a:bodyPr>
            <a:lstStyle>
              <a:lvl1pPr lvl="0" algn="ctr" fontAlgn="base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  <a:tabLst>
                  <a:tab pos="1436688" algn="l"/>
                </a:tabLst>
                <a:defRPr sz="5400"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defRPr>
              </a:lvl1pPr>
            </a:lstStyle>
            <a:p>
              <a:pPr marL="0" marR="0" lvl="0" indent="0" algn="ctr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ผลการดำเนินงาน</a:t>
              </a:r>
            </a:p>
          </p:txBody>
        </p:sp>
        <p:sp>
          <p:nvSpPr>
            <p:cNvPr id="15" name="ชื่อเรื่อง 1">
              <a:extLst>
                <a:ext uri="{FF2B5EF4-FFF2-40B4-BE49-F238E27FC236}">
                  <a16:creationId xmlns:a16="http://schemas.microsoft.com/office/drawing/2014/main" id="{EE5E3B41-F98B-427C-A934-2261F3B9B703}"/>
                </a:ext>
              </a:extLst>
            </p:cNvPr>
            <p:cNvSpPr txBox="1">
              <a:spLocks/>
            </p:cNvSpPr>
            <p:nvPr/>
          </p:nvSpPr>
          <p:spPr>
            <a:xfrm>
              <a:off x="1952396" y="13072489"/>
              <a:ext cx="14039645" cy="8680230"/>
            </a:xfrm>
            <a:prstGeom prst="roundRect">
              <a:avLst>
                <a:gd name="adj" fmla="val 2022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บทนำ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	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ในโรงเรียนหรือสถานศึกษาที่มีขนาดใหญ่ เมื่อมีธุระสำคัญที่จะต้องตามหาอาจารย์เป็นการฉุกเฉิน มักจะมีความยุ่งยากเกิดขึ้น เนื่องจากในขณะที่ตามหา อาจารย์อาจจะกำลังสอนนักเรียนห้องอื่นอยู่ ข้อมูลเหล่านี้ไม่สามารถหาได้จากตารางเรียนปกติ คณะผู้วิจัยจึงได้คิดวิธีแก้ปัญหานี้โดยการพัฒนาแอปพลิเคชัน “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Teacher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Finder“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บนระบบปฏิบัติการ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Android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โดยมีลักษณะคล้ายตารางเรียนที่มีข้อมูลระบุสถานที่ที่อาจารย์สอนอยู่ในเวลาต่าง ๆ โดยมีการพัฒนาปรับปรุงจากปัญหาของแอปพลิเคชันตารางเรียนประเภทอื่น ๆ เช่น ข้อมูลสามารถเขียนขึ้นได้เอง มีคุณสมบัติในการรับข้อมูลจากโทรศัพท์เครื่องอื่นแทนการเขียนหรือจะส่งข้อมูลให้โทรศัพท์เครื่องอื่นก็ได้ นอกจากนี้แอปพลิเคชันยังมีความสวยงาม ใช้งานง่าย รวดเร็ว และเข้าใจได้ง่ายอีกด้วย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grpSp>
          <p:nvGrpSpPr>
            <p:cNvPr id="16" name="กลุ่ม 15">
              <a:extLst>
                <a:ext uri="{FF2B5EF4-FFF2-40B4-BE49-F238E27FC236}">
                  <a16:creationId xmlns:a16="http://schemas.microsoft.com/office/drawing/2014/main" id="{5C10133A-3218-4080-AB63-731C861784ED}"/>
                </a:ext>
              </a:extLst>
            </p:cNvPr>
            <p:cNvGrpSpPr/>
            <p:nvPr/>
          </p:nvGrpSpPr>
          <p:grpSpPr>
            <a:xfrm>
              <a:off x="17589067" y="14917170"/>
              <a:ext cx="12975344" cy="4406941"/>
              <a:chOff x="12985758" y="14963596"/>
              <a:chExt cx="9681555" cy="3288240"/>
            </a:xfrm>
          </p:grpSpPr>
          <p:pic>
            <p:nvPicPr>
              <p:cNvPr id="49" name="รูปภาพ 48">
                <a:extLst>
                  <a:ext uri="{FF2B5EF4-FFF2-40B4-BE49-F238E27FC236}">
                    <a16:creationId xmlns:a16="http://schemas.microsoft.com/office/drawing/2014/main" id="{D564AF49-2702-46D4-82FE-C31EAE744107}"/>
                  </a:ext>
                </a:extLst>
              </p:cNvPr>
              <p:cNvPicPr/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 bwMode="auto">
              <a:xfrm>
                <a:off x="12985758" y="14963596"/>
                <a:ext cx="1849634" cy="3288240"/>
              </a:xfrm>
              <a:prstGeom prst="rect">
                <a:avLst/>
              </a:prstGeom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50" name="รูปภาพ 49">
                <a:extLst>
                  <a:ext uri="{FF2B5EF4-FFF2-40B4-BE49-F238E27FC236}">
                    <a16:creationId xmlns:a16="http://schemas.microsoft.com/office/drawing/2014/main" id="{6886C47A-DE3A-4024-B752-CF04C98E88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>
              <a:xfrm>
                <a:off x="14944334" y="14963597"/>
                <a:ext cx="1849634" cy="3288239"/>
              </a:xfrm>
              <a:prstGeom prst="rect">
                <a:avLst/>
              </a:prstGeom>
            </p:spPr>
          </p:pic>
          <p:pic>
            <p:nvPicPr>
              <p:cNvPr id="51" name="รูปภาพ 50">
                <a:extLst>
                  <a:ext uri="{FF2B5EF4-FFF2-40B4-BE49-F238E27FC236}">
                    <a16:creationId xmlns:a16="http://schemas.microsoft.com/office/drawing/2014/main" id="{A881B35F-8186-4B80-B5BD-FD58C64C93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6902910" y="14965718"/>
                <a:ext cx="1847250" cy="3283996"/>
              </a:xfrm>
              <a:prstGeom prst="rect">
                <a:avLst/>
              </a:prstGeom>
            </p:spPr>
          </p:pic>
          <p:pic>
            <p:nvPicPr>
              <p:cNvPr id="52" name="Picture 2" descr="https://scontent.fbkk22-3.fna.fbcdn.net/v/t1.15752-9/61547341_307331240205541_8060875190424305664_n.jpg?_nc_cat=110&amp;_nc_oc=AQlyXn2EtVNt8jLVdM1FqGIDRYTPAEsUv7wS8ghCmQgT81P9y9mCX0pQPSVQ5cP4GEU&amp;_nc_ht=scontent.fbkk22-3.fna&amp;oh=89c7b11e7ecfd5b5ed34a7527d0a9cf1&amp;oe=5D5496D7">
                <a:extLst>
                  <a:ext uri="{FF2B5EF4-FFF2-40B4-BE49-F238E27FC236}">
                    <a16:creationId xmlns:a16="http://schemas.microsoft.com/office/drawing/2014/main" id="{66619F07-55E5-4747-9C22-0ACE29C43C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17679" y="14963597"/>
                <a:ext cx="1849634" cy="3288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https://scontent.fbkk22-3.fna.fbcdn.net/v/t1.15752-9/61749038_862617164093868_2022421931281612800_n.jpg?_nc_cat=111&amp;_nc_oc=AQnY6frm7WgkkWX5_Z4ej36_PLuz1HXEuVe4rMhBPZqZjNFCb7M6DlSNA0eF-7Zngk0&amp;_nc_ht=scontent.fbkk22-3.fna&amp;oh=27c992e55280777bc6ae3041154889c9&amp;oe=5D952966">
                <a:extLst>
                  <a:ext uri="{FF2B5EF4-FFF2-40B4-BE49-F238E27FC236}">
                    <a16:creationId xmlns:a16="http://schemas.microsoft.com/office/drawing/2014/main" id="{129D10F3-A603-420C-8732-E44A9B4601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59102" y="14963597"/>
                <a:ext cx="1849634" cy="3288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สี่เหลี่ยมผืนผ้า 16">
              <a:extLst>
                <a:ext uri="{FF2B5EF4-FFF2-40B4-BE49-F238E27FC236}">
                  <a16:creationId xmlns:a16="http://schemas.microsoft.com/office/drawing/2014/main" id="{8C7120E4-05EC-4B6B-96D9-4D726C9A3816}"/>
                </a:ext>
              </a:extLst>
            </p:cNvPr>
            <p:cNvSpPr/>
            <p:nvPr/>
          </p:nvSpPr>
          <p:spPr>
            <a:xfrm>
              <a:off x="20684159" y="19377724"/>
              <a:ext cx="998702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หน้าแสดงผล และหน้าแก้ไขข้อมูลภายในแอปพลิเคชัน</a:t>
              </a:r>
            </a:p>
          </p:txBody>
        </p:sp>
        <p:grpSp>
          <p:nvGrpSpPr>
            <p:cNvPr id="18" name="กลุ่ม 17">
              <a:extLst>
                <a:ext uri="{FF2B5EF4-FFF2-40B4-BE49-F238E27FC236}">
                  <a16:creationId xmlns:a16="http://schemas.microsoft.com/office/drawing/2014/main" id="{D490E0B3-0622-4C88-9740-8A3DE21952C1}"/>
                </a:ext>
              </a:extLst>
            </p:cNvPr>
            <p:cNvGrpSpPr/>
            <p:nvPr/>
          </p:nvGrpSpPr>
          <p:grpSpPr>
            <a:xfrm>
              <a:off x="20980767" y="21520860"/>
              <a:ext cx="9699501" cy="4966161"/>
              <a:chOff x="14943659" y="19484156"/>
              <a:chExt cx="7731864" cy="3958727"/>
            </a:xfrm>
          </p:grpSpPr>
          <p:pic>
            <p:nvPicPr>
              <p:cNvPr id="44" name="รูปภาพ 43">
                <a:extLst>
                  <a:ext uri="{FF2B5EF4-FFF2-40B4-BE49-F238E27FC236}">
                    <a16:creationId xmlns:a16="http://schemas.microsoft.com/office/drawing/2014/main" id="{6FF133EB-267F-4349-855F-48C264C33340}"/>
                  </a:ext>
                </a:extLst>
              </p:cNvPr>
              <p:cNvPicPr/>
              <p:nvPr/>
            </p:nvPicPr>
            <p:blipFill rotWithShape="1">
              <a:blip r:embed="rId8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4951869" y="19675089"/>
                <a:ext cx="2495550" cy="1628140"/>
              </a:xfrm>
              <a:prstGeom prst="rect">
                <a:avLst/>
              </a:prstGeom>
              <a:ln>
                <a:noFill/>
              </a:ln>
              <a:effectLst/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45" name="รูปภาพ 44">
                <a:extLst>
                  <a:ext uri="{FF2B5EF4-FFF2-40B4-BE49-F238E27FC236}">
                    <a16:creationId xmlns:a16="http://schemas.microsoft.com/office/drawing/2014/main" id="{F59BBFB8-3E10-431C-9B1B-3087AB843D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0179973" y="19484156"/>
                <a:ext cx="2495550" cy="1819073"/>
              </a:xfrm>
              <a:prstGeom prst="rect">
                <a:avLst/>
              </a:prstGeom>
              <a:effectLst/>
            </p:spPr>
          </p:pic>
          <p:pic>
            <p:nvPicPr>
              <p:cNvPr id="46" name="Picture 2" descr="https://scontent.fbkk22-2.fna.fbcdn.net/v/t1.15752-9/61572515_2066141683483286_4713353825673543680_n.jpg?_nc_cat=109&amp;_nc_oc=AQnaJpcXGb1pPx_BF4xraQt_ZqtS49jueGjpxA7jRIZOharNpVCHprcjJcNDjLs4V9s&amp;_nc_ht=scontent.fbkk22-2.fna&amp;oh=1f0f394f6e34c7fde52cb22f7da16c15&amp;oe=5D51A3DA">
                <a:extLst>
                  <a:ext uri="{FF2B5EF4-FFF2-40B4-BE49-F238E27FC236}">
                    <a16:creationId xmlns:a16="http://schemas.microsoft.com/office/drawing/2014/main" id="{8884C9E8-73E8-4AC6-B93C-874E7A04D3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4943659" y="21431475"/>
                <a:ext cx="2498834" cy="20114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รูปภาพ 46">
                <a:extLst>
                  <a:ext uri="{FF2B5EF4-FFF2-40B4-BE49-F238E27FC236}">
                    <a16:creationId xmlns:a16="http://schemas.microsoft.com/office/drawing/2014/main" id="{91A97799-334A-4C90-92A6-8F9287D9C3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7563458" y="20348684"/>
                <a:ext cx="2495550" cy="3094199"/>
              </a:xfrm>
              <a:prstGeom prst="rect">
                <a:avLst/>
              </a:prstGeom>
            </p:spPr>
          </p:pic>
          <p:pic>
            <p:nvPicPr>
              <p:cNvPr id="48" name="รูปภาพ 47">
                <a:extLst>
                  <a:ext uri="{FF2B5EF4-FFF2-40B4-BE49-F238E27FC236}">
                    <a16:creationId xmlns:a16="http://schemas.microsoft.com/office/drawing/2014/main" id="{07A90EC1-F9D2-40F5-81C0-DA9E14E9F2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0179973" y="21419824"/>
                <a:ext cx="2495550" cy="2023059"/>
              </a:xfrm>
              <a:prstGeom prst="rect">
                <a:avLst/>
              </a:prstGeom>
            </p:spPr>
          </p:pic>
        </p:grp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FBBA621B-A4BF-4083-B05E-B33A56633F12}"/>
                </a:ext>
              </a:extLst>
            </p:cNvPr>
            <p:cNvSpPr/>
            <p:nvPr/>
          </p:nvSpPr>
          <p:spPr>
            <a:xfrm>
              <a:off x="17561242" y="25323894"/>
              <a:ext cx="3363421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ส่วนประกอบ</a:t>
              </a:r>
              <a:b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</a:b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ของแอปพลิเคชัน</a:t>
              </a:r>
            </a:p>
          </p:txBody>
        </p:sp>
        <p:pic>
          <p:nvPicPr>
            <p:cNvPr id="20" name="รูปภาพ 19">
              <a:extLst>
                <a:ext uri="{FF2B5EF4-FFF2-40B4-BE49-F238E27FC236}">
                  <a16:creationId xmlns:a16="http://schemas.microsoft.com/office/drawing/2014/main" id="{ACA0E685-EE0F-4894-877E-526FFD7C6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485747" y="19834896"/>
              <a:ext cx="1828800" cy="1828800"/>
            </a:xfrm>
            <a:prstGeom prst="rect">
              <a:avLst/>
            </a:prstGeom>
          </p:spPr>
        </p:pic>
        <p:sp>
          <p:nvSpPr>
            <p:cNvPr id="21" name="สี่เหลี่ยมผืนผ้า 20">
              <a:extLst>
                <a:ext uri="{FF2B5EF4-FFF2-40B4-BE49-F238E27FC236}">
                  <a16:creationId xmlns:a16="http://schemas.microsoft.com/office/drawing/2014/main" id="{AE7A16CF-D926-4272-A2C4-895EF727E979}"/>
                </a:ext>
              </a:extLst>
            </p:cNvPr>
            <p:cNvSpPr/>
            <p:nvPr/>
          </p:nvSpPr>
          <p:spPr>
            <a:xfrm>
              <a:off x="19314547" y="20569872"/>
              <a:ext cx="34195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โลโก้แอปพลิเคชัน</a:t>
              </a:r>
            </a:p>
          </p:txBody>
        </p:sp>
        <p:grpSp>
          <p:nvGrpSpPr>
            <p:cNvPr id="22" name="กลุ่ม 21">
              <a:extLst>
                <a:ext uri="{FF2B5EF4-FFF2-40B4-BE49-F238E27FC236}">
                  <a16:creationId xmlns:a16="http://schemas.microsoft.com/office/drawing/2014/main" id="{3382863F-BBD4-48A0-9D8B-C74B95C72D8C}"/>
                </a:ext>
              </a:extLst>
            </p:cNvPr>
            <p:cNvGrpSpPr/>
            <p:nvPr/>
          </p:nvGrpSpPr>
          <p:grpSpPr>
            <a:xfrm>
              <a:off x="18321467" y="27414537"/>
              <a:ext cx="10800000" cy="3836119"/>
              <a:chOff x="18179466" y="23394320"/>
              <a:chExt cx="10800000" cy="3836119"/>
            </a:xfrm>
          </p:grpSpPr>
          <p:sp>
            <p:nvSpPr>
              <p:cNvPr id="39" name="ชื่อเรื่อง 1">
                <a:extLst>
                  <a:ext uri="{FF2B5EF4-FFF2-40B4-BE49-F238E27FC236}">
                    <a16:creationId xmlns:a16="http://schemas.microsoft.com/office/drawing/2014/main" id="{127396E5-CAAE-48DC-95F9-CDD9B34205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79466" y="23394320"/>
                <a:ext cx="10800000" cy="3836119"/>
              </a:xfrm>
              <a:prstGeom prst="roundRect">
                <a:avLst>
                  <a:gd name="adj" fmla="val 702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274320" tIns="274320" rIns="274320" bIns="274320" rtlCol="0" anchor="t">
                <a:noAutofit/>
              </a:bodyPr>
              <a:lstStyle>
                <a:lvl1pPr algn="ctr" defTabSz="323990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259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j-ea"/>
                    <a:cs typeface="Kanit Light" panose="00000400000000000000" pitchFamily="2" charset="-34"/>
                  </a:rPr>
                  <a:t>ความพึงพอใจ</a:t>
                </a:r>
              </a:p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</p:txBody>
          </p:sp>
          <p:sp>
            <p:nvSpPr>
              <p:cNvPr id="40" name="วงรี 39">
                <a:extLst>
                  <a:ext uri="{FF2B5EF4-FFF2-40B4-BE49-F238E27FC236}">
                    <a16:creationId xmlns:a16="http://schemas.microsoft.com/office/drawing/2014/main" id="{E6045E5D-A83B-4CA5-B9C2-38ED75E9AC35}"/>
                  </a:ext>
                </a:extLst>
              </p:cNvPr>
              <p:cNvSpPr/>
              <p:nvPr/>
            </p:nvSpPr>
            <p:spPr>
              <a:xfrm>
                <a:off x="18700409" y="24767863"/>
                <a:ext cx="1625600" cy="1625600"/>
              </a:xfrm>
              <a:prstGeom prst="ellipse">
                <a:avLst/>
              </a:prstGeom>
              <a:solidFill>
                <a:srgbClr val="F3A7C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79%</a:t>
                </a:r>
                <a:endPara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41" name="สี่เหลี่ยมผืนผ้า 40">
                <a:extLst>
                  <a:ext uri="{FF2B5EF4-FFF2-40B4-BE49-F238E27FC236}">
                    <a16:creationId xmlns:a16="http://schemas.microsoft.com/office/drawing/2014/main" id="{060DD5FB-0822-4AD1-A52D-4425497D4089}"/>
                  </a:ext>
                </a:extLst>
              </p:cNvPr>
              <p:cNvSpPr/>
              <p:nvPr/>
            </p:nvSpPr>
            <p:spPr>
              <a:xfrm>
                <a:off x="20542158" y="24980499"/>
                <a:ext cx="293381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หลักการภายใน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แอปพลิเคชัน</a:t>
                </a:r>
              </a:p>
            </p:txBody>
          </p:sp>
          <p:sp>
            <p:nvSpPr>
              <p:cNvPr id="42" name="วงรี 41">
                <a:extLst>
                  <a:ext uri="{FF2B5EF4-FFF2-40B4-BE49-F238E27FC236}">
                    <a16:creationId xmlns:a16="http://schemas.microsoft.com/office/drawing/2014/main" id="{65F5AFFD-0DB3-4CF5-90F7-A6013A438B53}"/>
                  </a:ext>
                </a:extLst>
              </p:cNvPr>
              <p:cNvSpPr/>
              <p:nvPr/>
            </p:nvSpPr>
            <p:spPr>
              <a:xfrm>
                <a:off x="24098918" y="24767863"/>
                <a:ext cx="1625600" cy="1625600"/>
              </a:xfrm>
              <a:prstGeom prst="ellipse">
                <a:avLst/>
              </a:prstGeom>
              <a:solidFill>
                <a:srgbClr val="F3A7C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82%</a:t>
                </a:r>
                <a:endPara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43" name="สี่เหลี่ยมผืนผ้า 42">
                <a:extLst>
                  <a:ext uri="{FF2B5EF4-FFF2-40B4-BE49-F238E27FC236}">
                    <a16:creationId xmlns:a16="http://schemas.microsoft.com/office/drawing/2014/main" id="{8CC618AF-B711-4AF9-99EB-5A7E82989907}"/>
                  </a:ext>
                </a:extLst>
              </p:cNvPr>
              <p:cNvSpPr/>
              <p:nvPr/>
            </p:nvSpPr>
            <p:spPr>
              <a:xfrm>
                <a:off x="25937748" y="24980499"/>
                <a:ext cx="256993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การออกแบบ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แอปพลิเคชัน</a:t>
                </a:r>
              </a:p>
            </p:txBody>
          </p:sp>
        </p:grpSp>
        <p:grpSp>
          <p:nvGrpSpPr>
            <p:cNvPr id="23" name="กลุ่ม 22">
              <a:extLst>
                <a:ext uri="{FF2B5EF4-FFF2-40B4-BE49-F238E27FC236}">
                  <a16:creationId xmlns:a16="http://schemas.microsoft.com/office/drawing/2014/main" id="{D387BF00-F0D6-4C22-B531-24DC979E3F6B}"/>
                </a:ext>
              </a:extLst>
            </p:cNvPr>
            <p:cNvGrpSpPr/>
            <p:nvPr/>
          </p:nvGrpSpPr>
          <p:grpSpPr>
            <a:xfrm>
              <a:off x="1952396" y="30143655"/>
              <a:ext cx="14039645" cy="7323299"/>
              <a:chOff x="195898" y="1976819"/>
              <a:chExt cx="8752202" cy="3685137"/>
            </a:xfrm>
          </p:grpSpPr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4E6598AE-451B-4EF7-B95B-07B56AE23CCA}"/>
                  </a:ext>
                </a:extLst>
              </p:cNvPr>
              <p:cNvSpPr/>
              <p:nvPr/>
            </p:nvSpPr>
            <p:spPr>
              <a:xfrm>
                <a:off x="195898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กำหนด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ความต้องการ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ตั้งเป้าหมายให้กับการพัฒนาแอปพลิเคชัน</a:t>
                </a:r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936BB4ED-3063-42A1-8929-926DBC920145}"/>
                  </a:ext>
                </a:extLst>
              </p:cNvPr>
              <p:cNvSpPr/>
              <p:nvPr/>
            </p:nvSpPr>
            <p:spPr>
              <a:xfrm>
                <a:off x="2701792" y="2382184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0" y="114239"/>
                    </a:moveTo>
                    <a:lnTo>
                      <a:pt x="244140" y="114239"/>
                    </a:lnTo>
                    <a:lnTo>
                      <a:pt x="244140" y="0"/>
                    </a:lnTo>
                    <a:lnTo>
                      <a:pt x="488280" y="285598"/>
                    </a:lnTo>
                    <a:lnTo>
                      <a:pt x="244140" y="571196"/>
                    </a:lnTo>
                    <a:lnTo>
                      <a:pt x="244140" y="456957"/>
                    </a:lnTo>
                    <a:lnTo>
                      <a:pt x="0" y="456957"/>
                    </a:lnTo>
                    <a:lnTo>
                      <a:pt x="0" y="114239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14239" rIns="146484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4A42B572-715B-409E-BE19-4F3B40496979}"/>
                  </a:ext>
                </a:extLst>
              </p:cNvPr>
              <p:cNvSpPr/>
              <p:nvPr/>
            </p:nvSpPr>
            <p:spPr>
              <a:xfrm>
                <a:off x="3420394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ออกแบบระบบ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แบ่งเป็น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ระบบบันทึกข้อมูล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ระบบประมวลผลข้อมูล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และระบบการแสดงผล</a:t>
                </a:r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4E05B87-744A-4807-B143-D330E0D02FE8}"/>
                  </a:ext>
                </a:extLst>
              </p:cNvPr>
              <p:cNvSpPr/>
              <p:nvPr/>
            </p:nvSpPr>
            <p:spPr>
              <a:xfrm>
                <a:off x="5926288" y="2382184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0" y="114239"/>
                    </a:moveTo>
                    <a:lnTo>
                      <a:pt x="244140" y="114239"/>
                    </a:lnTo>
                    <a:lnTo>
                      <a:pt x="244140" y="0"/>
                    </a:lnTo>
                    <a:lnTo>
                      <a:pt x="488280" y="285598"/>
                    </a:lnTo>
                    <a:lnTo>
                      <a:pt x="244140" y="571196"/>
                    </a:lnTo>
                    <a:lnTo>
                      <a:pt x="244140" y="456957"/>
                    </a:lnTo>
                    <a:lnTo>
                      <a:pt x="0" y="456957"/>
                    </a:lnTo>
                    <a:lnTo>
                      <a:pt x="0" y="114239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14239" rIns="146484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126A6965-1A42-4A7F-89E0-2EAD4DF9D6C5}"/>
                  </a:ext>
                </a:extLst>
              </p:cNvPr>
              <p:cNvSpPr/>
              <p:nvPr/>
            </p:nvSpPr>
            <p:spPr>
              <a:xfrm>
                <a:off x="6644889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</a:t>
                </a: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ดำเนินงาน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ทดสอบกับ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สมาร์ทโฟน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Android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จำนวน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4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เครื่อง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(25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เม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ย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 - 9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B631D6A7-EF7A-4485-BCAF-23B26AF4AED4}"/>
                  </a:ext>
                </a:extLst>
              </p:cNvPr>
              <p:cNvSpPr/>
              <p:nvPr/>
            </p:nvSpPr>
            <p:spPr>
              <a:xfrm>
                <a:off x="7510897" y="3561428"/>
                <a:ext cx="571196" cy="488280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390624" y="1"/>
                    </a:moveTo>
                    <a:lnTo>
                      <a:pt x="390624" y="285598"/>
                    </a:lnTo>
                    <a:lnTo>
                      <a:pt x="488280" y="285598"/>
                    </a:lnTo>
                    <a:lnTo>
                      <a:pt x="244140" y="571195"/>
                    </a:lnTo>
                    <a:lnTo>
                      <a:pt x="0" y="285598"/>
                    </a:lnTo>
                    <a:lnTo>
                      <a:pt x="97656" y="285598"/>
                    </a:lnTo>
                    <a:lnTo>
                      <a:pt x="97656" y="1"/>
                    </a:lnTo>
                    <a:lnTo>
                      <a:pt x="390624" y="1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4239" tIns="0" rIns="114239" bIns="146484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C57F1608-0B18-4B13-90C3-5741DD063140}"/>
                  </a:ext>
                </a:extLst>
              </p:cNvPr>
              <p:cNvSpPr/>
              <p:nvPr/>
            </p:nvSpPr>
            <p:spPr>
              <a:xfrm>
                <a:off x="6644889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ทดสอบระบบ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ทดสอบกับ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สมาร์ทโฟน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Android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จำนวน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4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เครื่อง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(25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เม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ย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 - 9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35" name="รูปแบบอิสระ: รูปร่าง 34">
                <a:extLst>
                  <a:ext uri="{FF2B5EF4-FFF2-40B4-BE49-F238E27FC236}">
                    <a16:creationId xmlns:a16="http://schemas.microsoft.com/office/drawing/2014/main" id="{8C5AA2D7-386E-4FC6-9500-66C6186018A2}"/>
                  </a:ext>
                </a:extLst>
              </p:cNvPr>
              <p:cNvSpPr/>
              <p:nvPr/>
            </p:nvSpPr>
            <p:spPr>
              <a:xfrm>
                <a:off x="5953926" y="4685395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488280" y="456957"/>
                    </a:moveTo>
                    <a:lnTo>
                      <a:pt x="244140" y="456957"/>
                    </a:lnTo>
                    <a:lnTo>
                      <a:pt x="244140" y="571196"/>
                    </a:lnTo>
                    <a:lnTo>
                      <a:pt x="0" y="285598"/>
                    </a:lnTo>
                    <a:lnTo>
                      <a:pt x="244140" y="0"/>
                    </a:lnTo>
                    <a:lnTo>
                      <a:pt x="244140" y="114239"/>
                    </a:lnTo>
                    <a:lnTo>
                      <a:pt x="488280" y="114239"/>
                    </a:lnTo>
                    <a:lnTo>
                      <a:pt x="488280" y="456957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484" tIns="114239" rIns="0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47501B77-D7E4-42B7-92E3-445780420A78}"/>
                  </a:ext>
                </a:extLst>
              </p:cNvPr>
              <p:cNvSpPr/>
              <p:nvPr/>
            </p:nvSpPr>
            <p:spPr>
              <a:xfrm>
                <a:off x="3420394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การแจกจ่าย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อัปโห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ลดบนเว็บไซต์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github.com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(10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621EEB2E-EA70-410C-87A9-D46C14456926}"/>
                  </a:ext>
                </a:extLst>
              </p:cNvPr>
              <p:cNvSpPr/>
              <p:nvPr/>
            </p:nvSpPr>
            <p:spPr>
              <a:xfrm>
                <a:off x="2729431" y="4685394"/>
                <a:ext cx="488281" cy="571197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488280" y="456957"/>
                    </a:moveTo>
                    <a:lnTo>
                      <a:pt x="244140" y="456957"/>
                    </a:lnTo>
                    <a:lnTo>
                      <a:pt x="244140" y="571196"/>
                    </a:lnTo>
                    <a:lnTo>
                      <a:pt x="0" y="285598"/>
                    </a:lnTo>
                    <a:lnTo>
                      <a:pt x="244140" y="0"/>
                    </a:lnTo>
                    <a:lnTo>
                      <a:pt x="244140" y="114239"/>
                    </a:lnTo>
                    <a:lnTo>
                      <a:pt x="488280" y="114239"/>
                    </a:lnTo>
                    <a:lnTo>
                      <a:pt x="488280" y="456957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484" tIns="114240" rIns="1" bIns="114238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043DAA0-1359-45C9-A9EC-E7908973A7C1}"/>
                  </a:ext>
                </a:extLst>
              </p:cNvPr>
              <p:cNvSpPr/>
              <p:nvPr/>
            </p:nvSpPr>
            <p:spPr>
              <a:xfrm>
                <a:off x="195898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การดูแลรักษา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สอบถามความพึงพอใจ กับนักเรียน ม.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602 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สวนกุหลาบวิทยาลัย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(15-31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</p:grpSp>
        <p:sp>
          <p:nvSpPr>
            <p:cNvPr id="24" name="ชื่อเรื่อง 1">
              <a:extLst>
                <a:ext uri="{FF2B5EF4-FFF2-40B4-BE49-F238E27FC236}">
                  <a16:creationId xmlns:a16="http://schemas.microsoft.com/office/drawing/2014/main" id="{E12215E9-2763-41EA-AD03-D5C033B98674}"/>
                </a:ext>
              </a:extLst>
            </p:cNvPr>
            <p:cNvSpPr txBox="1">
              <a:spLocks/>
            </p:cNvSpPr>
            <p:nvPr/>
          </p:nvSpPr>
          <p:spPr>
            <a:xfrm>
              <a:off x="16712043" y="31824438"/>
              <a:ext cx="14039645" cy="3236240"/>
            </a:xfrm>
            <a:prstGeom prst="roundRect">
              <a:avLst>
                <a:gd name="adj" fmla="val 454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สรุปผล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1.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แอปพลิเคชันที่พัฒนาขึ้นมีความสามารถตามวัตถุประสงค์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2.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อัตราความพึงพอใจในทั้งสองส่วนของแบบสอบถามอยู่ในเกณฑ์ดี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grpSp>
          <p:nvGrpSpPr>
            <p:cNvPr id="25" name="กลุ่ม 24">
              <a:extLst>
                <a:ext uri="{FF2B5EF4-FFF2-40B4-BE49-F238E27FC236}">
                  <a16:creationId xmlns:a16="http://schemas.microsoft.com/office/drawing/2014/main" id="{0DB3982E-1864-4A96-91FF-F2860AC9207D}"/>
                </a:ext>
              </a:extLst>
            </p:cNvPr>
            <p:cNvGrpSpPr/>
            <p:nvPr/>
          </p:nvGrpSpPr>
          <p:grpSpPr>
            <a:xfrm>
              <a:off x="16701645" y="35656658"/>
              <a:ext cx="14039645" cy="1828869"/>
              <a:chOff x="16557235" y="34875028"/>
              <a:chExt cx="14039645" cy="1828869"/>
            </a:xfrm>
          </p:grpSpPr>
          <p:sp>
            <p:nvSpPr>
              <p:cNvPr id="26" name="ชื่อเรื่อง 1">
                <a:extLst>
                  <a:ext uri="{FF2B5EF4-FFF2-40B4-BE49-F238E27FC236}">
                    <a16:creationId xmlns:a16="http://schemas.microsoft.com/office/drawing/2014/main" id="{B2DAA276-5180-4936-A747-D04F4F3A99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57235" y="34875028"/>
                <a:ext cx="14039645" cy="1828869"/>
              </a:xfrm>
              <a:prstGeom prst="roundRect">
                <a:avLst>
                  <a:gd name="adj" fmla="val 454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274320" tIns="274320" rIns="274320" bIns="274320" rtlCol="0" anchor="ctr">
                <a:noAutofit/>
              </a:bodyPr>
              <a:lstStyle>
                <a:lvl1pPr algn="ctr" defTabSz="323990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259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thaiDist" defTabSz="457200" rtl="0" eaLnBrk="1" fontAlgn="base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>
                    <a:tab pos="1436688" algn="l"/>
                  </a:tabLst>
                  <a:defRPr/>
                </a:pPr>
                <a:r>
                  <a:rPr kumimoji="0" lang="th-TH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j-ea"/>
                    <a:cs typeface="Kanit Light" panose="00000400000000000000" pitchFamily="2" charset="-34"/>
                  </a:rPr>
                  <a:t>อ้างอิง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</p:txBody>
          </p:sp>
          <p:sp>
            <p:nvSpPr>
              <p:cNvPr id="27" name="สี่เหลี่ยมผืนผ้า 26">
                <a:extLst>
                  <a:ext uri="{FF2B5EF4-FFF2-40B4-BE49-F238E27FC236}">
                    <a16:creationId xmlns:a16="http://schemas.microsoft.com/office/drawing/2014/main" id="{3CF3AD05-BF01-4598-A1CE-2DCEA54FC16C}"/>
                  </a:ext>
                </a:extLst>
              </p:cNvPr>
              <p:cNvSpPr/>
              <p:nvPr/>
            </p:nvSpPr>
            <p:spPr>
              <a:xfrm>
                <a:off x="18828514" y="35250853"/>
                <a:ext cx="11707345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Android Developers. (2019, April 26). Platform Architecture. Retrieved from https://developer.android.com/guide/platform</a:t>
                </a:r>
                <a:endParaRPr kumimoji="0" lang="th-TH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661142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กลุ่ม 3">
            <a:extLst>
              <a:ext uri="{FF2B5EF4-FFF2-40B4-BE49-F238E27FC236}">
                <a16:creationId xmlns:a16="http://schemas.microsoft.com/office/drawing/2014/main" id="{B0B1E776-4DD6-4FFF-9957-8962A8A57F04}"/>
              </a:ext>
            </a:extLst>
          </p:cNvPr>
          <p:cNvGrpSpPr/>
          <p:nvPr/>
        </p:nvGrpSpPr>
        <p:grpSpPr>
          <a:xfrm>
            <a:off x="0" y="-25200000"/>
            <a:ext cx="32400000" cy="43200639"/>
            <a:chOff x="152400" y="152399"/>
            <a:chExt cx="32400000" cy="43200639"/>
          </a:xfrm>
        </p:grpSpPr>
        <p:sp>
          <p:nvSpPr>
            <p:cNvPr id="5" name="สี่เหลี่ยมผืนผ้า 4">
              <a:extLst>
                <a:ext uri="{FF2B5EF4-FFF2-40B4-BE49-F238E27FC236}">
                  <a16:creationId xmlns:a16="http://schemas.microsoft.com/office/drawing/2014/main" id="{B567878F-B979-4B83-B63F-E2B060851EB9}"/>
                </a:ext>
              </a:extLst>
            </p:cNvPr>
            <p:cNvSpPr/>
            <p:nvPr/>
          </p:nvSpPr>
          <p:spPr>
            <a:xfrm>
              <a:off x="152400" y="152399"/>
              <a:ext cx="32400000" cy="4320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" name="สี่เหลี่ยมผืนผ้า 5">
              <a:extLst>
                <a:ext uri="{FF2B5EF4-FFF2-40B4-BE49-F238E27FC236}">
                  <a16:creationId xmlns:a16="http://schemas.microsoft.com/office/drawing/2014/main" id="{8E385183-9E65-46F9-8098-86A1F91A33BA}"/>
                </a:ext>
              </a:extLst>
            </p:cNvPr>
            <p:cNvSpPr/>
            <p:nvPr/>
          </p:nvSpPr>
          <p:spPr>
            <a:xfrm>
              <a:off x="152400" y="152399"/>
              <a:ext cx="32399288" cy="7200000"/>
            </a:xfrm>
            <a:prstGeom prst="rect">
              <a:avLst/>
            </a:prstGeom>
            <a:solidFill>
              <a:srgbClr val="F2A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7" name="สี่เหลี่ยมผืนผ้า 6">
              <a:extLst>
                <a:ext uri="{FF2B5EF4-FFF2-40B4-BE49-F238E27FC236}">
                  <a16:creationId xmlns:a16="http://schemas.microsoft.com/office/drawing/2014/main" id="{055A1457-1B4E-4865-B446-C9CDEF74AD96}"/>
                </a:ext>
              </a:extLst>
            </p:cNvPr>
            <p:cNvSpPr/>
            <p:nvPr/>
          </p:nvSpPr>
          <p:spPr>
            <a:xfrm>
              <a:off x="152400" y="39753038"/>
              <a:ext cx="32399288" cy="3600000"/>
            </a:xfrm>
            <a:prstGeom prst="rect">
              <a:avLst/>
            </a:prstGeom>
            <a:solidFill>
              <a:srgbClr val="F2A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8" name="สี่เหลี่ยมผืนผ้า 7">
              <a:extLst>
                <a:ext uri="{FF2B5EF4-FFF2-40B4-BE49-F238E27FC236}">
                  <a16:creationId xmlns:a16="http://schemas.microsoft.com/office/drawing/2014/main" id="{571FBC6B-4E02-462B-863B-A2EEDEFC171E}"/>
                </a:ext>
              </a:extLst>
            </p:cNvPr>
            <p:cNvSpPr/>
            <p:nvPr/>
          </p:nvSpPr>
          <p:spPr>
            <a:xfrm>
              <a:off x="1952396" y="8144399"/>
              <a:ext cx="28799289" cy="43165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727075" algn="thaiDist" defTabSz="4572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โครงงานนี้มีวัตถุประสงค์เพื่อพัฒนาแอปพลิเคชัน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“Teacher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Finder”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สำหรับการแสดงผลข้อมูลตารางเรียนและข้อมูลสถานที่สอน สำหรับนักเรียนห้อง ม.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602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โรงเรียนสวนกุหลาบวิทยาลัย ที่มีความสามารถในการเพิ่ม แก้ไข ดัดแปลงข้อมูลต่าง ๆ และการส่งต่อข้อมูลระหว่างอุปกรณ์ ทำการศึกษาโดยทำการพัฒนาแอปพลิเคชันตามลักษณะ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Waterfall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Model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ได้แอปพลิเคชันที่ทำงานได้บรรลุวัตถุประสงค์ และได้ทำการสอบถามความพึงพอใจ โดยแบ่งข้อคำถามเป็นความพึงพอใจในหลักการทำงานในแอปพลิเคชันจำนวน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10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ข้อ และความพึงพอใจในการออกแบบแอปพลิเคชันจำนวน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10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ข้อ กลุ่มตัวอย่างคือนักเรียนห้อง ม.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602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โรงเรียนสวนกุหลาบวิทยาลัยจำนวน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29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คน ได้ผลความพึงพอใจในหลักการทำงานในแอปพลิเคชันโดยเฉลี่ย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79%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และความพึงพอใจในการออกแบบแอปพลิเคชันโดยเฉลี่ย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82%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Calibri" panose="020F0502020204030204" pitchFamily="34" charset="0"/>
                <a:cs typeface="Kanit Light" panose="00000400000000000000" pitchFamily="2" charset="-34"/>
              </a:endParaRPr>
            </a:p>
          </p:txBody>
        </p:sp>
        <p:sp>
          <p:nvSpPr>
            <p:cNvPr id="9" name="สี่เหลี่ยมผืนผ้า 8">
              <a:extLst>
                <a:ext uri="{FF2B5EF4-FFF2-40B4-BE49-F238E27FC236}">
                  <a16:creationId xmlns:a16="http://schemas.microsoft.com/office/drawing/2014/main" id="{769E6A4D-B3F1-4FE1-8A9A-71143CABBD48}"/>
                </a:ext>
              </a:extLst>
            </p:cNvPr>
            <p:cNvSpPr/>
            <p:nvPr/>
          </p:nvSpPr>
          <p:spPr>
            <a:xfrm>
              <a:off x="152400" y="3210765"/>
              <a:ext cx="32399288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แอปพลิเคชันแสดงตารางเรียนและสถานที่สอนของอาจารย์</a:t>
              </a:r>
              <a:endParaRPr kumimoji="0" lang="th-TH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" panose="00000500000000000000" pitchFamily="2" charset="-34"/>
                <a:ea typeface="+mn-ea"/>
                <a:cs typeface="Kanit" panose="00000500000000000000" pitchFamily="2" charset="-34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สำหรับนักเรียน ม.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602 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โรงเรียนสวนกุหลาบวิทยาลัย</a:t>
              </a:r>
              <a:br>
                <a:rPr kumimoji="0" lang="th-TH" sz="6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</a:br>
              <a:r>
                <a: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นายพง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ษ์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เทวิน นาคพงศ์พิมาน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นาย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วศ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กร นพวรรณพร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ครูที่ปรึกษา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ครูป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ิย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มาศ ศรีสมพันธ์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อัญ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ชานา นิ่มอนุ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สส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รณ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์ส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กุล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ครูเสาวลักษณ์ กังวานสกุลทอง</a:t>
              </a:r>
            </a:p>
          </p:txBody>
        </p:sp>
        <p:pic>
          <p:nvPicPr>
            <p:cNvPr id="10" name="รูปภาพ 9">
              <a:extLst>
                <a:ext uri="{FF2B5EF4-FFF2-40B4-BE49-F238E27FC236}">
                  <a16:creationId xmlns:a16="http://schemas.microsoft.com/office/drawing/2014/main" id="{44309181-3EAD-42E7-87C5-39FE750AD6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470" r="-6470"/>
            <a:stretch/>
          </p:blipFill>
          <p:spPr>
            <a:xfrm>
              <a:off x="15491242" y="511582"/>
              <a:ext cx="2340000" cy="2340000"/>
            </a:xfrm>
            <a:prstGeom prst="rect">
              <a:avLst/>
            </a:prstGeom>
          </p:spPr>
        </p:pic>
        <p:sp>
          <p:nvSpPr>
            <p:cNvPr id="11" name="สี่เหลี่ยมผืนผ้า 10">
              <a:extLst>
                <a:ext uri="{FF2B5EF4-FFF2-40B4-BE49-F238E27FC236}">
                  <a16:creationId xmlns:a16="http://schemas.microsoft.com/office/drawing/2014/main" id="{8584E534-B451-40B0-A999-897730A0F0A7}"/>
                </a:ext>
              </a:extLst>
            </p:cNvPr>
            <p:cNvSpPr/>
            <p:nvPr/>
          </p:nvSpPr>
          <p:spPr>
            <a:xfrm>
              <a:off x="2970022" y="40675875"/>
              <a:ext cx="26764058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โครงการการศึกษาสำหรับผู้มีความสามารถพิเศษ 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(Gifted and Talented Education Program)</a:t>
              </a:r>
              <a:b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</a:b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สัปดาห์วิทยาศาสตร์ 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20-21 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สิงหาคม พ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.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ศ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.2562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Medium" panose="00000600000000000000" pitchFamily="2" charset="-34"/>
                <a:ea typeface="+mn-ea"/>
                <a:cs typeface="Kanit Medium" panose="00000600000000000000" pitchFamily="2" charset="-34"/>
              </a:endParaRPr>
            </a:p>
          </p:txBody>
        </p:sp>
        <p:sp>
          <p:nvSpPr>
            <p:cNvPr id="12" name="ชื่อเรื่อง 1">
              <a:extLst>
                <a:ext uri="{FF2B5EF4-FFF2-40B4-BE49-F238E27FC236}">
                  <a16:creationId xmlns:a16="http://schemas.microsoft.com/office/drawing/2014/main" id="{975CA5D0-2763-4685-AB27-0EDBD204999E}"/>
                </a:ext>
              </a:extLst>
            </p:cNvPr>
            <p:cNvSpPr txBox="1">
              <a:spLocks/>
            </p:cNvSpPr>
            <p:nvPr/>
          </p:nvSpPr>
          <p:spPr>
            <a:xfrm>
              <a:off x="1952396" y="22953258"/>
              <a:ext cx="14039645" cy="4429581"/>
            </a:xfrm>
            <a:prstGeom prst="roundRect">
              <a:avLst>
                <a:gd name="adj" fmla="val 454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วัตถุประสงค์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	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เพื่อพัฒนาแอปพลิเคชัน “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Teacher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Finder”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ในการแสดงผลข้อมูลตารางเรียน และข้อมูลสถานที่สอน สำหรับนักเรียนห้อง ม.602 โรงเรียนสวนกุหลาบวิทยาลัย ที่มีความสามารถในการเพิ่ม แก้ไข ดัดแปลงข้อมูล ต่าง ๆ และการส่งต่อข้อมูลระหว่างอุปกรณ์ได้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sp>
          <p:nvSpPr>
            <p:cNvPr id="13" name="ชื่อเรื่อง 1">
              <a:extLst>
                <a:ext uri="{FF2B5EF4-FFF2-40B4-BE49-F238E27FC236}">
                  <a16:creationId xmlns:a16="http://schemas.microsoft.com/office/drawing/2014/main" id="{B3A1B88A-7615-4AE6-9EDF-6FEDD0909C19}"/>
                </a:ext>
              </a:extLst>
            </p:cNvPr>
            <p:cNvSpPr txBox="1">
              <a:spLocks/>
            </p:cNvSpPr>
            <p:nvPr/>
          </p:nvSpPr>
          <p:spPr>
            <a:xfrm>
              <a:off x="1952396" y="28431616"/>
              <a:ext cx="6218589" cy="1329740"/>
            </a:xfrm>
            <a:prstGeom prst="roundRect">
              <a:avLst>
                <a:gd name="adj" fmla="val 16347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ctr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3239902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ขั้นตอนการดำเนินงาน</a:t>
              </a:r>
            </a:p>
          </p:txBody>
        </p:sp>
        <p:sp>
          <p:nvSpPr>
            <p:cNvPr id="14" name="ชื่อเรื่อง 1">
              <a:extLst>
                <a:ext uri="{FF2B5EF4-FFF2-40B4-BE49-F238E27FC236}">
                  <a16:creationId xmlns:a16="http://schemas.microsoft.com/office/drawing/2014/main" id="{CB7BD305-E41E-4535-BE6B-A0453DA5839D}"/>
                </a:ext>
              </a:extLst>
            </p:cNvPr>
            <p:cNvSpPr txBox="1">
              <a:spLocks/>
            </p:cNvSpPr>
            <p:nvPr/>
          </p:nvSpPr>
          <p:spPr>
            <a:xfrm>
              <a:off x="20546291" y="12672415"/>
              <a:ext cx="6371150" cy="1734009"/>
            </a:xfrm>
            <a:prstGeom prst="roundRect">
              <a:avLst>
                <a:gd name="adj" fmla="val 12204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ctr">
              <a:noAutofit/>
            </a:bodyPr>
            <a:lstStyle>
              <a:lvl1pPr lvl="0" algn="ctr" fontAlgn="base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  <a:tabLst>
                  <a:tab pos="1436688" algn="l"/>
                </a:tabLst>
                <a:defRPr sz="5400"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defRPr>
              </a:lvl1pPr>
            </a:lstStyle>
            <a:p>
              <a:pPr marL="0" marR="0" lvl="0" indent="0" algn="ctr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ผลการดำเนินงาน</a:t>
              </a:r>
            </a:p>
          </p:txBody>
        </p:sp>
        <p:sp>
          <p:nvSpPr>
            <p:cNvPr id="15" name="ชื่อเรื่อง 1">
              <a:extLst>
                <a:ext uri="{FF2B5EF4-FFF2-40B4-BE49-F238E27FC236}">
                  <a16:creationId xmlns:a16="http://schemas.microsoft.com/office/drawing/2014/main" id="{EE5E3B41-F98B-427C-A934-2261F3B9B703}"/>
                </a:ext>
              </a:extLst>
            </p:cNvPr>
            <p:cNvSpPr txBox="1">
              <a:spLocks/>
            </p:cNvSpPr>
            <p:nvPr/>
          </p:nvSpPr>
          <p:spPr>
            <a:xfrm>
              <a:off x="1952396" y="13072489"/>
              <a:ext cx="14039645" cy="8680230"/>
            </a:xfrm>
            <a:prstGeom prst="roundRect">
              <a:avLst>
                <a:gd name="adj" fmla="val 2022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บทนำ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	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ในโรงเรียนหรือสถานศึกษาที่มีขนาดใหญ่ เมื่อมีธุระสำคัญที่จะต้องตามหาอาจารย์เป็นการฉุกเฉิน มักจะมีความยุ่งยากเกิดขึ้น เนื่องจากในขณะที่ตามหา อาจารย์อาจจะกำลังสอนนักเรียนห้องอื่นอยู่ ข้อมูลเหล่านี้ไม่สามารถหาได้จากตารางเรียนปกติ คณะผู้วิจัยจึงได้คิดวิธีแก้ปัญหานี้โดยการพัฒนาแอปพลิเคชัน “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Teacher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Finder“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บนระบบปฏิบัติการ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Android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โดยมีลักษณะคล้ายตารางเรียนที่มีข้อมูลระบุสถานที่ที่อาจารย์สอนอยู่ในเวลาต่าง ๆ โดยมีการพัฒนาปรับปรุงจากปัญหาของแอปพลิเคชันตารางเรียนประเภทอื่น ๆ เช่น ข้อมูลสามารถเขียนขึ้นได้เอง มีคุณสมบัติในการรับข้อมูลจากโทรศัพท์เครื่องอื่นแทนการเขียนหรือจะส่งข้อมูลให้โทรศัพท์เครื่องอื่นก็ได้ นอกจากนี้แอปพลิเคชันยังมีความสวยงาม ใช้งานง่าย รวดเร็ว และเข้าใจได้ง่ายอีกด้วย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grpSp>
          <p:nvGrpSpPr>
            <p:cNvPr id="16" name="กลุ่ม 15">
              <a:extLst>
                <a:ext uri="{FF2B5EF4-FFF2-40B4-BE49-F238E27FC236}">
                  <a16:creationId xmlns:a16="http://schemas.microsoft.com/office/drawing/2014/main" id="{5C10133A-3218-4080-AB63-731C861784ED}"/>
                </a:ext>
              </a:extLst>
            </p:cNvPr>
            <p:cNvGrpSpPr/>
            <p:nvPr/>
          </p:nvGrpSpPr>
          <p:grpSpPr>
            <a:xfrm>
              <a:off x="17589067" y="14917170"/>
              <a:ext cx="12975344" cy="4406941"/>
              <a:chOff x="12985758" y="14963596"/>
              <a:chExt cx="9681555" cy="3288240"/>
            </a:xfrm>
          </p:grpSpPr>
          <p:pic>
            <p:nvPicPr>
              <p:cNvPr id="49" name="รูปภาพ 48">
                <a:extLst>
                  <a:ext uri="{FF2B5EF4-FFF2-40B4-BE49-F238E27FC236}">
                    <a16:creationId xmlns:a16="http://schemas.microsoft.com/office/drawing/2014/main" id="{D564AF49-2702-46D4-82FE-C31EAE744107}"/>
                  </a:ext>
                </a:extLst>
              </p:cNvPr>
              <p:cNvPicPr/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 bwMode="auto">
              <a:xfrm>
                <a:off x="12985758" y="14963596"/>
                <a:ext cx="1849634" cy="3288240"/>
              </a:xfrm>
              <a:prstGeom prst="rect">
                <a:avLst/>
              </a:prstGeom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50" name="รูปภาพ 49">
                <a:extLst>
                  <a:ext uri="{FF2B5EF4-FFF2-40B4-BE49-F238E27FC236}">
                    <a16:creationId xmlns:a16="http://schemas.microsoft.com/office/drawing/2014/main" id="{6886C47A-DE3A-4024-B752-CF04C98E88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>
              <a:xfrm>
                <a:off x="14944334" y="14963597"/>
                <a:ext cx="1849634" cy="3288239"/>
              </a:xfrm>
              <a:prstGeom prst="rect">
                <a:avLst/>
              </a:prstGeom>
            </p:spPr>
          </p:pic>
          <p:pic>
            <p:nvPicPr>
              <p:cNvPr id="51" name="รูปภาพ 50">
                <a:extLst>
                  <a:ext uri="{FF2B5EF4-FFF2-40B4-BE49-F238E27FC236}">
                    <a16:creationId xmlns:a16="http://schemas.microsoft.com/office/drawing/2014/main" id="{A881B35F-8186-4B80-B5BD-FD58C64C93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6902910" y="14965718"/>
                <a:ext cx="1847250" cy="3283996"/>
              </a:xfrm>
              <a:prstGeom prst="rect">
                <a:avLst/>
              </a:prstGeom>
            </p:spPr>
          </p:pic>
          <p:pic>
            <p:nvPicPr>
              <p:cNvPr id="52" name="Picture 2" descr="https://scontent.fbkk22-3.fna.fbcdn.net/v/t1.15752-9/61547341_307331240205541_8060875190424305664_n.jpg?_nc_cat=110&amp;_nc_oc=AQlyXn2EtVNt8jLVdM1FqGIDRYTPAEsUv7wS8ghCmQgT81P9y9mCX0pQPSVQ5cP4GEU&amp;_nc_ht=scontent.fbkk22-3.fna&amp;oh=89c7b11e7ecfd5b5ed34a7527d0a9cf1&amp;oe=5D5496D7">
                <a:extLst>
                  <a:ext uri="{FF2B5EF4-FFF2-40B4-BE49-F238E27FC236}">
                    <a16:creationId xmlns:a16="http://schemas.microsoft.com/office/drawing/2014/main" id="{66619F07-55E5-4747-9C22-0ACE29C43C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17679" y="14963597"/>
                <a:ext cx="1849634" cy="3288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https://scontent.fbkk22-3.fna.fbcdn.net/v/t1.15752-9/61749038_862617164093868_2022421931281612800_n.jpg?_nc_cat=111&amp;_nc_oc=AQnY6frm7WgkkWX5_Z4ej36_PLuz1HXEuVe4rMhBPZqZjNFCb7M6DlSNA0eF-7Zngk0&amp;_nc_ht=scontent.fbkk22-3.fna&amp;oh=27c992e55280777bc6ae3041154889c9&amp;oe=5D952966">
                <a:extLst>
                  <a:ext uri="{FF2B5EF4-FFF2-40B4-BE49-F238E27FC236}">
                    <a16:creationId xmlns:a16="http://schemas.microsoft.com/office/drawing/2014/main" id="{129D10F3-A603-420C-8732-E44A9B4601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59102" y="14963597"/>
                <a:ext cx="1849634" cy="3288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สี่เหลี่ยมผืนผ้า 16">
              <a:extLst>
                <a:ext uri="{FF2B5EF4-FFF2-40B4-BE49-F238E27FC236}">
                  <a16:creationId xmlns:a16="http://schemas.microsoft.com/office/drawing/2014/main" id="{8C7120E4-05EC-4B6B-96D9-4D726C9A3816}"/>
                </a:ext>
              </a:extLst>
            </p:cNvPr>
            <p:cNvSpPr/>
            <p:nvPr/>
          </p:nvSpPr>
          <p:spPr>
            <a:xfrm>
              <a:off x="20684159" y="19377724"/>
              <a:ext cx="998702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หน้าแสดงผล และหน้าแก้ไขข้อมูลภายในแอปพลิเคชัน</a:t>
              </a:r>
            </a:p>
          </p:txBody>
        </p:sp>
        <p:grpSp>
          <p:nvGrpSpPr>
            <p:cNvPr id="18" name="กลุ่ม 17">
              <a:extLst>
                <a:ext uri="{FF2B5EF4-FFF2-40B4-BE49-F238E27FC236}">
                  <a16:creationId xmlns:a16="http://schemas.microsoft.com/office/drawing/2014/main" id="{D490E0B3-0622-4C88-9740-8A3DE21952C1}"/>
                </a:ext>
              </a:extLst>
            </p:cNvPr>
            <p:cNvGrpSpPr/>
            <p:nvPr/>
          </p:nvGrpSpPr>
          <p:grpSpPr>
            <a:xfrm>
              <a:off x="20980767" y="21520860"/>
              <a:ext cx="9699501" cy="4966161"/>
              <a:chOff x="14943659" y="19484156"/>
              <a:chExt cx="7731864" cy="3958727"/>
            </a:xfrm>
          </p:grpSpPr>
          <p:pic>
            <p:nvPicPr>
              <p:cNvPr id="44" name="รูปภาพ 43">
                <a:extLst>
                  <a:ext uri="{FF2B5EF4-FFF2-40B4-BE49-F238E27FC236}">
                    <a16:creationId xmlns:a16="http://schemas.microsoft.com/office/drawing/2014/main" id="{6FF133EB-267F-4349-855F-48C264C33340}"/>
                  </a:ext>
                </a:extLst>
              </p:cNvPr>
              <p:cNvPicPr/>
              <p:nvPr/>
            </p:nvPicPr>
            <p:blipFill rotWithShape="1">
              <a:blip r:embed="rId8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4951869" y="19675089"/>
                <a:ext cx="2495550" cy="1628140"/>
              </a:xfrm>
              <a:prstGeom prst="rect">
                <a:avLst/>
              </a:prstGeom>
              <a:ln>
                <a:noFill/>
              </a:ln>
              <a:effectLst/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45" name="รูปภาพ 44">
                <a:extLst>
                  <a:ext uri="{FF2B5EF4-FFF2-40B4-BE49-F238E27FC236}">
                    <a16:creationId xmlns:a16="http://schemas.microsoft.com/office/drawing/2014/main" id="{F59BBFB8-3E10-431C-9B1B-3087AB843D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0179973" y="19484156"/>
                <a:ext cx="2495550" cy="1819073"/>
              </a:xfrm>
              <a:prstGeom prst="rect">
                <a:avLst/>
              </a:prstGeom>
              <a:effectLst/>
            </p:spPr>
          </p:pic>
          <p:pic>
            <p:nvPicPr>
              <p:cNvPr id="46" name="Picture 2" descr="https://scontent.fbkk22-2.fna.fbcdn.net/v/t1.15752-9/61572515_2066141683483286_4713353825673543680_n.jpg?_nc_cat=109&amp;_nc_oc=AQnaJpcXGb1pPx_BF4xraQt_ZqtS49jueGjpxA7jRIZOharNpVCHprcjJcNDjLs4V9s&amp;_nc_ht=scontent.fbkk22-2.fna&amp;oh=1f0f394f6e34c7fde52cb22f7da16c15&amp;oe=5D51A3DA">
                <a:extLst>
                  <a:ext uri="{FF2B5EF4-FFF2-40B4-BE49-F238E27FC236}">
                    <a16:creationId xmlns:a16="http://schemas.microsoft.com/office/drawing/2014/main" id="{8884C9E8-73E8-4AC6-B93C-874E7A04D3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4943659" y="21431475"/>
                <a:ext cx="2498834" cy="20114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รูปภาพ 46">
                <a:extLst>
                  <a:ext uri="{FF2B5EF4-FFF2-40B4-BE49-F238E27FC236}">
                    <a16:creationId xmlns:a16="http://schemas.microsoft.com/office/drawing/2014/main" id="{91A97799-334A-4C90-92A6-8F9287D9C3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7563458" y="20348684"/>
                <a:ext cx="2495550" cy="3094199"/>
              </a:xfrm>
              <a:prstGeom prst="rect">
                <a:avLst/>
              </a:prstGeom>
            </p:spPr>
          </p:pic>
          <p:pic>
            <p:nvPicPr>
              <p:cNvPr id="48" name="รูปภาพ 47">
                <a:extLst>
                  <a:ext uri="{FF2B5EF4-FFF2-40B4-BE49-F238E27FC236}">
                    <a16:creationId xmlns:a16="http://schemas.microsoft.com/office/drawing/2014/main" id="{07A90EC1-F9D2-40F5-81C0-DA9E14E9F2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0179973" y="21419824"/>
                <a:ext cx="2495550" cy="2023059"/>
              </a:xfrm>
              <a:prstGeom prst="rect">
                <a:avLst/>
              </a:prstGeom>
            </p:spPr>
          </p:pic>
        </p:grp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FBBA621B-A4BF-4083-B05E-B33A56633F12}"/>
                </a:ext>
              </a:extLst>
            </p:cNvPr>
            <p:cNvSpPr/>
            <p:nvPr/>
          </p:nvSpPr>
          <p:spPr>
            <a:xfrm>
              <a:off x="17561242" y="25323894"/>
              <a:ext cx="3363421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ส่วนประกอบ</a:t>
              </a:r>
              <a:b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</a:b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ของแอปพลิเคชัน</a:t>
              </a:r>
            </a:p>
          </p:txBody>
        </p:sp>
        <p:pic>
          <p:nvPicPr>
            <p:cNvPr id="20" name="รูปภาพ 19">
              <a:extLst>
                <a:ext uri="{FF2B5EF4-FFF2-40B4-BE49-F238E27FC236}">
                  <a16:creationId xmlns:a16="http://schemas.microsoft.com/office/drawing/2014/main" id="{ACA0E685-EE0F-4894-877E-526FFD7C6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485747" y="19834896"/>
              <a:ext cx="1828800" cy="1828800"/>
            </a:xfrm>
            <a:prstGeom prst="rect">
              <a:avLst/>
            </a:prstGeom>
          </p:spPr>
        </p:pic>
        <p:sp>
          <p:nvSpPr>
            <p:cNvPr id="21" name="สี่เหลี่ยมผืนผ้า 20">
              <a:extLst>
                <a:ext uri="{FF2B5EF4-FFF2-40B4-BE49-F238E27FC236}">
                  <a16:creationId xmlns:a16="http://schemas.microsoft.com/office/drawing/2014/main" id="{AE7A16CF-D926-4272-A2C4-895EF727E979}"/>
                </a:ext>
              </a:extLst>
            </p:cNvPr>
            <p:cNvSpPr/>
            <p:nvPr/>
          </p:nvSpPr>
          <p:spPr>
            <a:xfrm>
              <a:off x="19314547" y="20569872"/>
              <a:ext cx="34195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โลโก้แอปพลิเคชัน</a:t>
              </a:r>
            </a:p>
          </p:txBody>
        </p:sp>
        <p:grpSp>
          <p:nvGrpSpPr>
            <p:cNvPr id="22" name="กลุ่ม 21">
              <a:extLst>
                <a:ext uri="{FF2B5EF4-FFF2-40B4-BE49-F238E27FC236}">
                  <a16:creationId xmlns:a16="http://schemas.microsoft.com/office/drawing/2014/main" id="{3382863F-BBD4-48A0-9D8B-C74B95C72D8C}"/>
                </a:ext>
              </a:extLst>
            </p:cNvPr>
            <p:cNvGrpSpPr/>
            <p:nvPr/>
          </p:nvGrpSpPr>
          <p:grpSpPr>
            <a:xfrm>
              <a:off x="18321467" y="27414537"/>
              <a:ext cx="10800000" cy="3836119"/>
              <a:chOff x="18179466" y="23394320"/>
              <a:chExt cx="10800000" cy="3836119"/>
            </a:xfrm>
          </p:grpSpPr>
          <p:sp>
            <p:nvSpPr>
              <p:cNvPr id="39" name="ชื่อเรื่อง 1">
                <a:extLst>
                  <a:ext uri="{FF2B5EF4-FFF2-40B4-BE49-F238E27FC236}">
                    <a16:creationId xmlns:a16="http://schemas.microsoft.com/office/drawing/2014/main" id="{127396E5-CAAE-48DC-95F9-CDD9B34205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79466" y="23394320"/>
                <a:ext cx="10800000" cy="3836119"/>
              </a:xfrm>
              <a:prstGeom prst="roundRect">
                <a:avLst>
                  <a:gd name="adj" fmla="val 702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274320" tIns="274320" rIns="274320" bIns="274320" rtlCol="0" anchor="t">
                <a:noAutofit/>
              </a:bodyPr>
              <a:lstStyle>
                <a:lvl1pPr algn="ctr" defTabSz="323990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259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j-ea"/>
                    <a:cs typeface="Kanit Light" panose="00000400000000000000" pitchFamily="2" charset="-34"/>
                  </a:rPr>
                  <a:t>ความพึงพอใจ</a:t>
                </a:r>
              </a:p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</p:txBody>
          </p:sp>
          <p:sp>
            <p:nvSpPr>
              <p:cNvPr id="40" name="วงรี 39">
                <a:extLst>
                  <a:ext uri="{FF2B5EF4-FFF2-40B4-BE49-F238E27FC236}">
                    <a16:creationId xmlns:a16="http://schemas.microsoft.com/office/drawing/2014/main" id="{E6045E5D-A83B-4CA5-B9C2-38ED75E9AC35}"/>
                  </a:ext>
                </a:extLst>
              </p:cNvPr>
              <p:cNvSpPr/>
              <p:nvPr/>
            </p:nvSpPr>
            <p:spPr>
              <a:xfrm>
                <a:off x="18700409" y="24767863"/>
                <a:ext cx="1625600" cy="1625600"/>
              </a:xfrm>
              <a:prstGeom prst="ellipse">
                <a:avLst/>
              </a:prstGeom>
              <a:solidFill>
                <a:srgbClr val="F3A7C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79%</a:t>
                </a:r>
                <a:endPara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41" name="สี่เหลี่ยมผืนผ้า 40">
                <a:extLst>
                  <a:ext uri="{FF2B5EF4-FFF2-40B4-BE49-F238E27FC236}">
                    <a16:creationId xmlns:a16="http://schemas.microsoft.com/office/drawing/2014/main" id="{060DD5FB-0822-4AD1-A52D-4425497D4089}"/>
                  </a:ext>
                </a:extLst>
              </p:cNvPr>
              <p:cNvSpPr/>
              <p:nvPr/>
            </p:nvSpPr>
            <p:spPr>
              <a:xfrm>
                <a:off x="20542158" y="24980499"/>
                <a:ext cx="293381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หลักการภายใน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แอปพลิเคชัน</a:t>
                </a:r>
              </a:p>
            </p:txBody>
          </p:sp>
          <p:sp>
            <p:nvSpPr>
              <p:cNvPr id="42" name="วงรี 41">
                <a:extLst>
                  <a:ext uri="{FF2B5EF4-FFF2-40B4-BE49-F238E27FC236}">
                    <a16:creationId xmlns:a16="http://schemas.microsoft.com/office/drawing/2014/main" id="{65F5AFFD-0DB3-4CF5-90F7-A6013A438B53}"/>
                  </a:ext>
                </a:extLst>
              </p:cNvPr>
              <p:cNvSpPr/>
              <p:nvPr/>
            </p:nvSpPr>
            <p:spPr>
              <a:xfrm>
                <a:off x="24098918" y="24767863"/>
                <a:ext cx="1625600" cy="1625600"/>
              </a:xfrm>
              <a:prstGeom prst="ellipse">
                <a:avLst/>
              </a:prstGeom>
              <a:solidFill>
                <a:srgbClr val="F3A7C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82%</a:t>
                </a:r>
                <a:endPara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43" name="สี่เหลี่ยมผืนผ้า 42">
                <a:extLst>
                  <a:ext uri="{FF2B5EF4-FFF2-40B4-BE49-F238E27FC236}">
                    <a16:creationId xmlns:a16="http://schemas.microsoft.com/office/drawing/2014/main" id="{8CC618AF-B711-4AF9-99EB-5A7E82989907}"/>
                  </a:ext>
                </a:extLst>
              </p:cNvPr>
              <p:cNvSpPr/>
              <p:nvPr/>
            </p:nvSpPr>
            <p:spPr>
              <a:xfrm>
                <a:off x="25937748" y="24980499"/>
                <a:ext cx="256993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การออกแบบ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แอปพลิเคชัน</a:t>
                </a:r>
              </a:p>
            </p:txBody>
          </p:sp>
        </p:grpSp>
        <p:grpSp>
          <p:nvGrpSpPr>
            <p:cNvPr id="23" name="กลุ่ม 22">
              <a:extLst>
                <a:ext uri="{FF2B5EF4-FFF2-40B4-BE49-F238E27FC236}">
                  <a16:creationId xmlns:a16="http://schemas.microsoft.com/office/drawing/2014/main" id="{D387BF00-F0D6-4C22-B531-24DC979E3F6B}"/>
                </a:ext>
              </a:extLst>
            </p:cNvPr>
            <p:cNvGrpSpPr/>
            <p:nvPr/>
          </p:nvGrpSpPr>
          <p:grpSpPr>
            <a:xfrm>
              <a:off x="1952396" y="30143655"/>
              <a:ext cx="14039645" cy="7323299"/>
              <a:chOff x="195898" y="1976819"/>
              <a:chExt cx="8752202" cy="3685137"/>
            </a:xfrm>
          </p:grpSpPr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4E6598AE-451B-4EF7-B95B-07B56AE23CCA}"/>
                  </a:ext>
                </a:extLst>
              </p:cNvPr>
              <p:cNvSpPr/>
              <p:nvPr/>
            </p:nvSpPr>
            <p:spPr>
              <a:xfrm>
                <a:off x="195898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กำหนด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ความต้องการ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ตั้งเป้าหมายให้กับการพัฒนาแอปพลิเคชัน</a:t>
                </a:r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936BB4ED-3063-42A1-8929-926DBC920145}"/>
                  </a:ext>
                </a:extLst>
              </p:cNvPr>
              <p:cNvSpPr/>
              <p:nvPr/>
            </p:nvSpPr>
            <p:spPr>
              <a:xfrm>
                <a:off x="2701792" y="2382184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0" y="114239"/>
                    </a:moveTo>
                    <a:lnTo>
                      <a:pt x="244140" y="114239"/>
                    </a:lnTo>
                    <a:lnTo>
                      <a:pt x="244140" y="0"/>
                    </a:lnTo>
                    <a:lnTo>
                      <a:pt x="488280" y="285598"/>
                    </a:lnTo>
                    <a:lnTo>
                      <a:pt x="244140" y="571196"/>
                    </a:lnTo>
                    <a:lnTo>
                      <a:pt x="244140" y="456957"/>
                    </a:lnTo>
                    <a:lnTo>
                      <a:pt x="0" y="456957"/>
                    </a:lnTo>
                    <a:lnTo>
                      <a:pt x="0" y="114239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14239" rIns="146484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4A42B572-715B-409E-BE19-4F3B40496979}"/>
                  </a:ext>
                </a:extLst>
              </p:cNvPr>
              <p:cNvSpPr/>
              <p:nvPr/>
            </p:nvSpPr>
            <p:spPr>
              <a:xfrm>
                <a:off x="3420394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ออกแบบระบบ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แบ่งเป็น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ระบบบันทึกข้อมูล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ระบบประมวลผลข้อมูล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และระบบการแสดงผล</a:t>
                </a:r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4E05B87-744A-4807-B143-D330E0D02FE8}"/>
                  </a:ext>
                </a:extLst>
              </p:cNvPr>
              <p:cNvSpPr/>
              <p:nvPr/>
            </p:nvSpPr>
            <p:spPr>
              <a:xfrm>
                <a:off x="5926288" y="2382184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0" y="114239"/>
                    </a:moveTo>
                    <a:lnTo>
                      <a:pt x="244140" y="114239"/>
                    </a:lnTo>
                    <a:lnTo>
                      <a:pt x="244140" y="0"/>
                    </a:lnTo>
                    <a:lnTo>
                      <a:pt x="488280" y="285598"/>
                    </a:lnTo>
                    <a:lnTo>
                      <a:pt x="244140" y="571196"/>
                    </a:lnTo>
                    <a:lnTo>
                      <a:pt x="244140" y="456957"/>
                    </a:lnTo>
                    <a:lnTo>
                      <a:pt x="0" y="456957"/>
                    </a:lnTo>
                    <a:lnTo>
                      <a:pt x="0" y="114239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14239" rIns="146484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126A6965-1A42-4A7F-89E0-2EAD4DF9D6C5}"/>
                  </a:ext>
                </a:extLst>
              </p:cNvPr>
              <p:cNvSpPr/>
              <p:nvPr/>
            </p:nvSpPr>
            <p:spPr>
              <a:xfrm>
                <a:off x="6644889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</a:t>
                </a: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ดำเนินงาน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ทดสอบกับ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สมาร์ทโฟน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Android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จำนวน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4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เครื่อง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(25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เม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ย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 - 9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B631D6A7-EF7A-4485-BCAF-23B26AF4AED4}"/>
                  </a:ext>
                </a:extLst>
              </p:cNvPr>
              <p:cNvSpPr/>
              <p:nvPr/>
            </p:nvSpPr>
            <p:spPr>
              <a:xfrm>
                <a:off x="7510897" y="3561428"/>
                <a:ext cx="571196" cy="488280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390624" y="1"/>
                    </a:moveTo>
                    <a:lnTo>
                      <a:pt x="390624" y="285598"/>
                    </a:lnTo>
                    <a:lnTo>
                      <a:pt x="488280" y="285598"/>
                    </a:lnTo>
                    <a:lnTo>
                      <a:pt x="244140" y="571195"/>
                    </a:lnTo>
                    <a:lnTo>
                      <a:pt x="0" y="285598"/>
                    </a:lnTo>
                    <a:lnTo>
                      <a:pt x="97656" y="285598"/>
                    </a:lnTo>
                    <a:lnTo>
                      <a:pt x="97656" y="1"/>
                    </a:lnTo>
                    <a:lnTo>
                      <a:pt x="390624" y="1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4239" tIns="0" rIns="114239" bIns="146484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C57F1608-0B18-4B13-90C3-5741DD063140}"/>
                  </a:ext>
                </a:extLst>
              </p:cNvPr>
              <p:cNvSpPr/>
              <p:nvPr/>
            </p:nvSpPr>
            <p:spPr>
              <a:xfrm>
                <a:off x="6644889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ทดสอบระบบ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ทดสอบกับ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สมาร์ทโฟน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Android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จำนวน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4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เครื่อง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(25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เม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ย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 - 9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35" name="รูปแบบอิสระ: รูปร่าง 34">
                <a:extLst>
                  <a:ext uri="{FF2B5EF4-FFF2-40B4-BE49-F238E27FC236}">
                    <a16:creationId xmlns:a16="http://schemas.microsoft.com/office/drawing/2014/main" id="{8C5AA2D7-386E-4FC6-9500-66C6186018A2}"/>
                  </a:ext>
                </a:extLst>
              </p:cNvPr>
              <p:cNvSpPr/>
              <p:nvPr/>
            </p:nvSpPr>
            <p:spPr>
              <a:xfrm>
                <a:off x="5953926" y="4685395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488280" y="456957"/>
                    </a:moveTo>
                    <a:lnTo>
                      <a:pt x="244140" y="456957"/>
                    </a:lnTo>
                    <a:lnTo>
                      <a:pt x="244140" y="571196"/>
                    </a:lnTo>
                    <a:lnTo>
                      <a:pt x="0" y="285598"/>
                    </a:lnTo>
                    <a:lnTo>
                      <a:pt x="244140" y="0"/>
                    </a:lnTo>
                    <a:lnTo>
                      <a:pt x="244140" y="114239"/>
                    </a:lnTo>
                    <a:lnTo>
                      <a:pt x="488280" y="114239"/>
                    </a:lnTo>
                    <a:lnTo>
                      <a:pt x="488280" y="456957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484" tIns="114239" rIns="0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47501B77-D7E4-42B7-92E3-445780420A78}"/>
                  </a:ext>
                </a:extLst>
              </p:cNvPr>
              <p:cNvSpPr/>
              <p:nvPr/>
            </p:nvSpPr>
            <p:spPr>
              <a:xfrm>
                <a:off x="3420394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การแจกจ่าย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อัปโห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ลดบนเว็บไซต์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github.com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(10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621EEB2E-EA70-410C-87A9-D46C14456926}"/>
                  </a:ext>
                </a:extLst>
              </p:cNvPr>
              <p:cNvSpPr/>
              <p:nvPr/>
            </p:nvSpPr>
            <p:spPr>
              <a:xfrm>
                <a:off x="2729431" y="4685394"/>
                <a:ext cx="488281" cy="571197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488280" y="456957"/>
                    </a:moveTo>
                    <a:lnTo>
                      <a:pt x="244140" y="456957"/>
                    </a:lnTo>
                    <a:lnTo>
                      <a:pt x="244140" y="571196"/>
                    </a:lnTo>
                    <a:lnTo>
                      <a:pt x="0" y="285598"/>
                    </a:lnTo>
                    <a:lnTo>
                      <a:pt x="244140" y="0"/>
                    </a:lnTo>
                    <a:lnTo>
                      <a:pt x="244140" y="114239"/>
                    </a:lnTo>
                    <a:lnTo>
                      <a:pt x="488280" y="114239"/>
                    </a:lnTo>
                    <a:lnTo>
                      <a:pt x="488280" y="456957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484" tIns="114240" rIns="1" bIns="114238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043DAA0-1359-45C9-A9EC-E7908973A7C1}"/>
                  </a:ext>
                </a:extLst>
              </p:cNvPr>
              <p:cNvSpPr/>
              <p:nvPr/>
            </p:nvSpPr>
            <p:spPr>
              <a:xfrm>
                <a:off x="195898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การดูแลรักษา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สอบถามความพึงพอใจ กับนักเรียน ม.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602 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สวนกุหลาบวิทยาลัย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(15-31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</p:grpSp>
        <p:sp>
          <p:nvSpPr>
            <p:cNvPr id="24" name="ชื่อเรื่อง 1">
              <a:extLst>
                <a:ext uri="{FF2B5EF4-FFF2-40B4-BE49-F238E27FC236}">
                  <a16:creationId xmlns:a16="http://schemas.microsoft.com/office/drawing/2014/main" id="{E12215E9-2763-41EA-AD03-D5C033B98674}"/>
                </a:ext>
              </a:extLst>
            </p:cNvPr>
            <p:cNvSpPr txBox="1">
              <a:spLocks/>
            </p:cNvSpPr>
            <p:nvPr/>
          </p:nvSpPr>
          <p:spPr>
            <a:xfrm>
              <a:off x="16712043" y="31824438"/>
              <a:ext cx="14039645" cy="3236240"/>
            </a:xfrm>
            <a:prstGeom prst="roundRect">
              <a:avLst>
                <a:gd name="adj" fmla="val 454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สรุปผล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1.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แอปพลิเคชันที่พัฒนาขึ้นมีความสามารถตามวัตถุประสงค์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2.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อัตราความพึงพอใจในทั้งสองส่วนของแบบสอบถามอยู่ในเกณฑ์ดี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grpSp>
          <p:nvGrpSpPr>
            <p:cNvPr id="25" name="กลุ่ม 24">
              <a:extLst>
                <a:ext uri="{FF2B5EF4-FFF2-40B4-BE49-F238E27FC236}">
                  <a16:creationId xmlns:a16="http://schemas.microsoft.com/office/drawing/2014/main" id="{0DB3982E-1864-4A96-91FF-F2860AC9207D}"/>
                </a:ext>
              </a:extLst>
            </p:cNvPr>
            <p:cNvGrpSpPr/>
            <p:nvPr/>
          </p:nvGrpSpPr>
          <p:grpSpPr>
            <a:xfrm>
              <a:off x="16701645" y="35656658"/>
              <a:ext cx="14039645" cy="1828869"/>
              <a:chOff x="16557235" y="34875028"/>
              <a:chExt cx="14039645" cy="1828869"/>
            </a:xfrm>
          </p:grpSpPr>
          <p:sp>
            <p:nvSpPr>
              <p:cNvPr id="26" name="ชื่อเรื่อง 1">
                <a:extLst>
                  <a:ext uri="{FF2B5EF4-FFF2-40B4-BE49-F238E27FC236}">
                    <a16:creationId xmlns:a16="http://schemas.microsoft.com/office/drawing/2014/main" id="{B2DAA276-5180-4936-A747-D04F4F3A99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57235" y="34875028"/>
                <a:ext cx="14039645" cy="1828869"/>
              </a:xfrm>
              <a:prstGeom prst="roundRect">
                <a:avLst>
                  <a:gd name="adj" fmla="val 454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274320" tIns="274320" rIns="274320" bIns="274320" rtlCol="0" anchor="ctr">
                <a:noAutofit/>
              </a:bodyPr>
              <a:lstStyle>
                <a:lvl1pPr algn="ctr" defTabSz="323990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259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thaiDist" defTabSz="457200" rtl="0" eaLnBrk="1" fontAlgn="base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>
                    <a:tab pos="1436688" algn="l"/>
                  </a:tabLst>
                  <a:defRPr/>
                </a:pPr>
                <a:r>
                  <a:rPr kumimoji="0" lang="th-TH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j-ea"/>
                    <a:cs typeface="Kanit Light" panose="00000400000000000000" pitchFamily="2" charset="-34"/>
                  </a:rPr>
                  <a:t>อ้างอิง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</p:txBody>
          </p:sp>
          <p:sp>
            <p:nvSpPr>
              <p:cNvPr id="27" name="สี่เหลี่ยมผืนผ้า 26">
                <a:extLst>
                  <a:ext uri="{FF2B5EF4-FFF2-40B4-BE49-F238E27FC236}">
                    <a16:creationId xmlns:a16="http://schemas.microsoft.com/office/drawing/2014/main" id="{3CF3AD05-BF01-4598-A1CE-2DCEA54FC16C}"/>
                  </a:ext>
                </a:extLst>
              </p:cNvPr>
              <p:cNvSpPr/>
              <p:nvPr/>
            </p:nvSpPr>
            <p:spPr>
              <a:xfrm>
                <a:off x="18828514" y="35250853"/>
                <a:ext cx="11707345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Android Developers. (2019, April 26). Platform Architecture. Retrieved from https://developer.android.com/guide/platform</a:t>
                </a:r>
                <a:endParaRPr kumimoji="0" lang="th-TH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364544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กลุ่ม 3">
            <a:extLst>
              <a:ext uri="{FF2B5EF4-FFF2-40B4-BE49-F238E27FC236}">
                <a16:creationId xmlns:a16="http://schemas.microsoft.com/office/drawing/2014/main" id="{B0B1E776-4DD6-4FFF-9957-8962A8A57F04}"/>
              </a:ext>
            </a:extLst>
          </p:cNvPr>
          <p:cNvGrpSpPr/>
          <p:nvPr/>
        </p:nvGrpSpPr>
        <p:grpSpPr>
          <a:xfrm>
            <a:off x="0" y="-28800000"/>
            <a:ext cx="32400000" cy="43200639"/>
            <a:chOff x="152400" y="152399"/>
            <a:chExt cx="32400000" cy="43200639"/>
          </a:xfrm>
        </p:grpSpPr>
        <p:sp>
          <p:nvSpPr>
            <p:cNvPr id="5" name="สี่เหลี่ยมผืนผ้า 4">
              <a:extLst>
                <a:ext uri="{FF2B5EF4-FFF2-40B4-BE49-F238E27FC236}">
                  <a16:creationId xmlns:a16="http://schemas.microsoft.com/office/drawing/2014/main" id="{B567878F-B979-4B83-B63F-E2B060851EB9}"/>
                </a:ext>
              </a:extLst>
            </p:cNvPr>
            <p:cNvSpPr/>
            <p:nvPr/>
          </p:nvSpPr>
          <p:spPr>
            <a:xfrm>
              <a:off x="152400" y="152399"/>
              <a:ext cx="32400000" cy="4320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" name="สี่เหลี่ยมผืนผ้า 5">
              <a:extLst>
                <a:ext uri="{FF2B5EF4-FFF2-40B4-BE49-F238E27FC236}">
                  <a16:creationId xmlns:a16="http://schemas.microsoft.com/office/drawing/2014/main" id="{8E385183-9E65-46F9-8098-86A1F91A33BA}"/>
                </a:ext>
              </a:extLst>
            </p:cNvPr>
            <p:cNvSpPr/>
            <p:nvPr/>
          </p:nvSpPr>
          <p:spPr>
            <a:xfrm>
              <a:off x="152400" y="152399"/>
              <a:ext cx="32399288" cy="7200000"/>
            </a:xfrm>
            <a:prstGeom prst="rect">
              <a:avLst/>
            </a:prstGeom>
            <a:solidFill>
              <a:srgbClr val="F2A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7" name="สี่เหลี่ยมผืนผ้า 6">
              <a:extLst>
                <a:ext uri="{FF2B5EF4-FFF2-40B4-BE49-F238E27FC236}">
                  <a16:creationId xmlns:a16="http://schemas.microsoft.com/office/drawing/2014/main" id="{055A1457-1B4E-4865-B446-C9CDEF74AD96}"/>
                </a:ext>
              </a:extLst>
            </p:cNvPr>
            <p:cNvSpPr/>
            <p:nvPr/>
          </p:nvSpPr>
          <p:spPr>
            <a:xfrm>
              <a:off x="152400" y="39753038"/>
              <a:ext cx="32399288" cy="3600000"/>
            </a:xfrm>
            <a:prstGeom prst="rect">
              <a:avLst/>
            </a:prstGeom>
            <a:solidFill>
              <a:srgbClr val="F2A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8" name="สี่เหลี่ยมผืนผ้า 7">
              <a:extLst>
                <a:ext uri="{FF2B5EF4-FFF2-40B4-BE49-F238E27FC236}">
                  <a16:creationId xmlns:a16="http://schemas.microsoft.com/office/drawing/2014/main" id="{571FBC6B-4E02-462B-863B-A2EEDEFC171E}"/>
                </a:ext>
              </a:extLst>
            </p:cNvPr>
            <p:cNvSpPr/>
            <p:nvPr/>
          </p:nvSpPr>
          <p:spPr>
            <a:xfrm>
              <a:off x="1952396" y="8144399"/>
              <a:ext cx="28799289" cy="43165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727075" algn="thaiDist" defTabSz="4572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โครงงานนี้มีวัตถุประสงค์เพื่อพัฒนาแอปพลิเคชัน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“Teacher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Finder”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สำหรับการแสดงผลข้อมูลตารางเรียนและข้อมูลสถานที่สอน สำหรับนักเรียนห้อง ม.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602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โรงเรียนสวนกุหลาบวิทยาลัย ที่มีความสามารถในการเพิ่ม แก้ไข ดัดแปลงข้อมูลต่าง ๆ และการส่งต่อข้อมูลระหว่างอุปกรณ์ ทำการศึกษาโดยทำการพัฒนาแอปพลิเคชันตามลักษณะ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Waterfall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Model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ได้แอปพลิเคชันที่ทำงานได้บรรลุวัตถุประสงค์ และได้ทำการสอบถามความพึงพอใจ โดยแบ่งข้อคำถามเป็นความพึงพอใจในหลักการทำงานในแอปพลิเคชันจำนวน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10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ข้อ และความพึงพอใจในการออกแบบแอปพลิเคชันจำนวน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10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ข้อ กลุ่มตัวอย่างคือนักเรียนห้อง ม.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602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โรงเรียนสวนกุหลาบวิทยาลัยจำนวน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29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คน ได้ผลความพึงพอใจในหลักการทำงานในแอปพลิเคชันโดยเฉลี่ย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79%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และความพึงพอใจในการออกแบบแอปพลิเคชันโดยเฉลี่ย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82%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Times New Roman" panose="02020603050405020304" pitchFamily="18" charset="0"/>
                  <a:cs typeface="Kanit Light" panose="00000400000000000000" pitchFamily="2" charset="-34"/>
                </a:rPr>
                <a:t> 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Calibri" panose="020F0502020204030204" pitchFamily="34" charset="0"/>
                <a:cs typeface="Kanit Light" panose="00000400000000000000" pitchFamily="2" charset="-34"/>
              </a:endParaRPr>
            </a:p>
          </p:txBody>
        </p:sp>
        <p:sp>
          <p:nvSpPr>
            <p:cNvPr id="9" name="สี่เหลี่ยมผืนผ้า 8">
              <a:extLst>
                <a:ext uri="{FF2B5EF4-FFF2-40B4-BE49-F238E27FC236}">
                  <a16:creationId xmlns:a16="http://schemas.microsoft.com/office/drawing/2014/main" id="{769E6A4D-B3F1-4FE1-8A9A-71143CABBD48}"/>
                </a:ext>
              </a:extLst>
            </p:cNvPr>
            <p:cNvSpPr/>
            <p:nvPr/>
          </p:nvSpPr>
          <p:spPr>
            <a:xfrm>
              <a:off x="152400" y="3210765"/>
              <a:ext cx="32399288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แอปพลิเคชันแสดงตารางเรียนและสถานที่สอนของอาจารย์</a:t>
              </a:r>
              <a:endParaRPr kumimoji="0" lang="th-TH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" panose="00000500000000000000" pitchFamily="2" charset="-34"/>
                <a:ea typeface="+mn-ea"/>
                <a:cs typeface="Kanit" panose="00000500000000000000" pitchFamily="2" charset="-34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สำหรับนักเรียน ม.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602 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โรงเรียนสวนกุหลาบวิทยาลัย</a:t>
              </a:r>
              <a:br>
                <a:rPr kumimoji="0" lang="th-TH" sz="6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</a:br>
              <a:r>
                <a: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นายพง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ษ์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เทวิน นาคพงศ์พิมาน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นาย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วศ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กร นพวรรณพร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ครูที่ปรึกษา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ครูป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ิย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มาศ ศรีสมพันธ์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อัญ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ชานา นิ่มอนุ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สส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รณ</a:t>
              </a:r>
              <a:r>
                <a:rPr kumimoji="0" lang="th-TH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์ส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กุล</a:t>
              </a: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, </a:t>
              </a: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ครูเสาวลักษณ์ กังวานสกุลทอง</a:t>
              </a:r>
            </a:p>
          </p:txBody>
        </p:sp>
        <p:pic>
          <p:nvPicPr>
            <p:cNvPr id="10" name="รูปภาพ 9">
              <a:extLst>
                <a:ext uri="{FF2B5EF4-FFF2-40B4-BE49-F238E27FC236}">
                  <a16:creationId xmlns:a16="http://schemas.microsoft.com/office/drawing/2014/main" id="{44309181-3EAD-42E7-87C5-39FE750AD6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470" r="-6470"/>
            <a:stretch/>
          </p:blipFill>
          <p:spPr>
            <a:xfrm>
              <a:off x="15491242" y="511582"/>
              <a:ext cx="2340000" cy="2340000"/>
            </a:xfrm>
            <a:prstGeom prst="rect">
              <a:avLst/>
            </a:prstGeom>
          </p:spPr>
        </p:pic>
        <p:sp>
          <p:nvSpPr>
            <p:cNvPr id="11" name="สี่เหลี่ยมผืนผ้า 10">
              <a:extLst>
                <a:ext uri="{FF2B5EF4-FFF2-40B4-BE49-F238E27FC236}">
                  <a16:creationId xmlns:a16="http://schemas.microsoft.com/office/drawing/2014/main" id="{8584E534-B451-40B0-A999-897730A0F0A7}"/>
                </a:ext>
              </a:extLst>
            </p:cNvPr>
            <p:cNvSpPr/>
            <p:nvPr/>
          </p:nvSpPr>
          <p:spPr>
            <a:xfrm>
              <a:off x="2970022" y="40675875"/>
              <a:ext cx="26764058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โครงการการศึกษาสำหรับผู้มีความสามารถพิเศษ 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(Gifted and Talented Education Program)</a:t>
              </a:r>
              <a:b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</a:b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rPr>
                <a:t>สัปดาห์วิทยาศาสตร์ 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20-21 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สิงหาคม พ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.</a:t>
              </a:r>
              <a:r>
                <a: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ศ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Medium" panose="00000600000000000000" pitchFamily="2" charset="-34"/>
                  <a:ea typeface="+mn-ea"/>
                  <a:cs typeface="Kanit Medium" panose="00000600000000000000" pitchFamily="2" charset="-34"/>
                </a:rPr>
                <a:t>.2562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Medium" panose="00000600000000000000" pitchFamily="2" charset="-34"/>
                <a:ea typeface="+mn-ea"/>
                <a:cs typeface="Kanit Medium" panose="00000600000000000000" pitchFamily="2" charset="-34"/>
              </a:endParaRPr>
            </a:p>
          </p:txBody>
        </p:sp>
        <p:sp>
          <p:nvSpPr>
            <p:cNvPr id="12" name="ชื่อเรื่อง 1">
              <a:extLst>
                <a:ext uri="{FF2B5EF4-FFF2-40B4-BE49-F238E27FC236}">
                  <a16:creationId xmlns:a16="http://schemas.microsoft.com/office/drawing/2014/main" id="{975CA5D0-2763-4685-AB27-0EDBD204999E}"/>
                </a:ext>
              </a:extLst>
            </p:cNvPr>
            <p:cNvSpPr txBox="1">
              <a:spLocks/>
            </p:cNvSpPr>
            <p:nvPr/>
          </p:nvSpPr>
          <p:spPr>
            <a:xfrm>
              <a:off x="1952396" y="22953258"/>
              <a:ext cx="14039645" cy="4429581"/>
            </a:xfrm>
            <a:prstGeom prst="roundRect">
              <a:avLst>
                <a:gd name="adj" fmla="val 454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วัตถุประสงค์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	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เพื่อพัฒนาแอปพลิเคชัน “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Teacher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Finder”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ในการแสดงผลข้อมูลตารางเรียน และข้อมูลสถานที่สอน สำหรับนักเรียนห้อง ม.602 โรงเรียนสวนกุหลาบวิทยาลัย ที่มีความสามารถในการเพิ่ม แก้ไข ดัดแปลงข้อมูล ต่าง ๆ และการส่งต่อข้อมูลระหว่างอุปกรณ์ได้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sp>
          <p:nvSpPr>
            <p:cNvPr id="13" name="ชื่อเรื่อง 1">
              <a:extLst>
                <a:ext uri="{FF2B5EF4-FFF2-40B4-BE49-F238E27FC236}">
                  <a16:creationId xmlns:a16="http://schemas.microsoft.com/office/drawing/2014/main" id="{B3A1B88A-7615-4AE6-9EDF-6FEDD0909C19}"/>
                </a:ext>
              </a:extLst>
            </p:cNvPr>
            <p:cNvSpPr txBox="1">
              <a:spLocks/>
            </p:cNvSpPr>
            <p:nvPr/>
          </p:nvSpPr>
          <p:spPr>
            <a:xfrm>
              <a:off x="1952396" y="28431616"/>
              <a:ext cx="6218589" cy="1329740"/>
            </a:xfrm>
            <a:prstGeom prst="roundRect">
              <a:avLst>
                <a:gd name="adj" fmla="val 16347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ctr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3239902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ขั้นตอนการดำเนินงาน</a:t>
              </a:r>
            </a:p>
          </p:txBody>
        </p:sp>
        <p:sp>
          <p:nvSpPr>
            <p:cNvPr id="14" name="ชื่อเรื่อง 1">
              <a:extLst>
                <a:ext uri="{FF2B5EF4-FFF2-40B4-BE49-F238E27FC236}">
                  <a16:creationId xmlns:a16="http://schemas.microsoft.com/office/drawing/2014/main" id="{CB7BD305-E41E-4535-BE6B-A0453DA5839D}"/>
                </a:ext>
              </a:extLst>
            </p:cNvPr>
            <p:cNvSpPr txBox="1">
              <a:spLocks/>
            </p:cNvSpPr>
            <p:nvPr/>
          </p:nvSpPr>
          <p:spPr>
            <a:xfrm>
              <a:off x="20546291" y="12672415"/>
              <a:ext cx="6371150" cy="1734009"/>
            </a:xfrm>
            <a:prstGeom prst="roundRect">
              <a:avLst>
                <a:gd name="adj" fmla="val 12204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ctr">
              <a:noAutofit/>
            </a:bodyPr>
            <a:lstStyle>
              <a:lvl1pPr lvl="0" algn="ctr" fontAlgn="base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  <a:tabLst>
                  <a:tab pos="1436688" algn="l"/>
                </a:tabLst>
                <a:defRPr sz="5400"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defRPr>
              </a:lvl1pPr>
            </a:lstStyle>
            <a:p>
              <a:pPr marL="0" marR="0" lvl="0" indent="0" algn="ctr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ผลการดำเนินงาน</a:t>
              </a:r>
            </a:p>
          </p:txBody>
        </p:sp>
        <p:sp>
          <p:nvSpPr>
            <p:cNvPr id="15" name="ชื่อเรื่อง 1">
              <a:extLst>
                <a:ext uri="{FF2B5EF4-FFF2-40B4-BE49-F238E27FC236}">
                  <a16:creationId xmlns:a16="http://schemas.microsoft.com/office/drawing/2014/main" id="{EE5E3B41-F98B-427C-A934-2261F3B9B703}"/>
                </a:ext>
              </a:extLst>
            </p:cNvPr>
            <p:cNvSpPr txBox="1">
              <a:spLocks/>
            </p:cNvSpPr>
            <p:nvPr/>
          </p:nvSpPr>
          <p:spPr>
            <a:xfrm>
              <a:off x="1952396" y="13072489"/>
              <a:ext cx="14039645" cy="8680230"/>
            </a:xfrm>
            <a:prstGeom prst="roundRect">
              <a:avLst>
                <a:gd name="adj" fmla="val 2022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บทนำ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	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ในโรงเรียนหรือสถานศึกษาที่มีขนาดใหญ่ เมื่อมีธุระสำคัญที่จะต้องตามหาอาจารย์เป็นการฉุกเฉิน มักจะมีความยุ่งยากเกิดขึ้น เนื่องจากในขณะที่ตามหา อาจารย์อาจจะกำลังสอนนักเรียนห้องอื่นอยู่ ข้อมูลเหล่านี้ไม่สามารถหาได้จากตารางเรียนปกติ คณะผู้วิจัยจึงได้คิดวิธีแก้ปัญหานี้โดยการพัฒนาแอปพลิเคชัน “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Teacher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Finder“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บนระบบปฏิบัติการ 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Android</a:t>
              </a: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 โดยมีลักษณะคล้ายตารางเรียนที่มีข้อมูลระบุสถานที่ที่อาจารย์สอนอยู่ในเวลาต่าง ๆ โดยมีการพัฒนาปรับปรุงจากปัญหาของแอปพลิเคชันตารางเรียนประเภทอื่น ๆ เช่น ข้อมูลสามารถเขียนขึ้นได้เอง มีคุณสมบัติในการรับข้อมูลจากโทรศัพท์เครื่องอื่นแทนการเขียนหรือจะส่งข้อมูลให้โทรศัพท์เครื่องอื่นก็ได้ นอกจากนี้แอปพลิเคชันยังมีความสวยงาม ใช้งานง่าย รวดเร็ว และเข้าใจได้ง่ายอีกด้วย</a:t>
              </a:r>
              <a:endParaRPr kumimoji="0" lang="th-TH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grpSp>
          <p:nvGrpSpPr>
            <p:cNvPr id="16" name="กลุ่ม 15">
              <a:extLst>
                <a:ext uri="{FF2B5EF4-FFF2-40B4-BE49-F238E27FC236}">
                  <a16:creationId xmlns:a16="http://schemas.microsoft.com/office/drawing/2014/main" id="{5C10133A-3218-4080-AB63-731C861784ED}"/>
                </a:ext>
              </a:extLst>
            </p:cNvPr>
            <p:cNvGrpSpPr/>
            <p:nvPr/>
          </p:nvGrpSpPr>
          <p:grpSpPr>
            <a:xfrm>
              <a:off x="17589067" y="14917170"/>
              <a:ext cx="12975344" cy="4406941"/>
              <a:chOff x="12985758" y="14963596"/>
              <a:chExt cx="9681555" cy="3288240"/>
            </a:xfrm>
          </p:grpSpPr>
          <p:pic>
            <p:nvPicPr>
              <p:cNvPr id="49" name="รูปภาพ 48">
                <a:extLst>
                  <a:ext uri="{FF2B5EF4-FFF2-40B4-BE49-F238E27FC236}">
                    <a16:creationId xmlns:a16="http://schemas.microsoft.com/office/drawing/2014/main" id="{D564AF49-2702-46D4-82FE-C31EAE744107}"/>
                  </a:ext>
                </a:extLst>
              </p:cNvPr>
              <p:cNvPicPr/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 bwMode="auto">
              <a:xfrm>
                <a:off x="12985758" y="14963596"/>
                <a:ext cx="1849634" cy="3288240"/>
              </a:xfrm>
              <a:prstGeom prst="rect">
                <a:avLst/>
              </a:prstGeom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50" name="รูปภาพ 49">
                <a:extLst>
                  <a:ext uri="{FF2B5EF4-FFF2-40B4-BE49-F238E27FC236}">
                    <a16:creationId xmlns:a16="http://schemas.microsoft.com/office/drawing/2014/main" id="{6886C47A-DE3A-4024-B752-CF04C98E88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>
              <a:xfrm>
                <a:off x="14944334" y="14963597"/>
                <a:ext cx="1849634" cy="3288239"/>
              </a:xfrm>
              <a:prstGeom prst="rect">
                <a:avLst/>
              </a:prstGeom>
            </p:spPr>
          </p:pic>
          <p:pic>
            <p:nvPicPr>
              <p:cNvPr id="51" name="รูปภาพ 50">
                <a:extLst>
                  <a:ext uri="{FF2B5EF4-FFF2-40B4-BE49-F238E27FC236}">
                    <a16:creationId xmlns:a16="http://schemas.microsoft.com/office/drawing/2014/main" id="{A881B35F-8186-4B80-B5BD-FD58C64C93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6902910" y="14965718"/>
                <a:ext cx="1847250" cy="3283996"/>
              </a:xfrm>
              <a:prstGeom prst="rect">
                <a:avLst/>
              </a:prstGeom>
            </p:spPr>
          </p:pic>
          <p:pic>
            <p:nvPicPr>
              <p:cNvPr id="52" name="Picture 2" descr="https://scontent.fbkk22-3.fna.fbcdn.net/v/t1.15752-9/61547341_307331240205541_8060875190424305664_n.jpg?_nc_cat=110&amp;_nc_oc=AQlyXn2EtVNt8jLVdM1FqGIDRYTPAEsUv7wS8ghCmQgT81P9y9mCX0pQPSVQ5cP4GEU&amp;_nc_ht=scontent.fbkk22-3.fna&amp;oh=89c7b11e7ecfd5b5ed34a7527d0a9cf1&amp;oe=5D5496D7">
                <a:extLst>
                  <a:ext uri="{FF2B5EF4-FFF2-40B4-BE49-F238E27FC236}">
                    <a16:creationId xmlns:a16="http://schemas.microsoft.com/office/drawing/2014/main" id="{66619F07-55E5-4747-9C22-0ACE29C43C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17679" y="14963597"/>
                <a:ext cx="1849634" cy="3288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https://scontent.fbkk22-3.fna.fbcdn.net/v/t1.15752-9/61749038_862617164093868_2022421931281612800_n.jpg?_nc_cat=111&amp;_nc_oc=AQnY6frm7WgkkWX5_Z4ej36_PLuz1HXEuVe4rMhBPZqZjNFCb7M6DlSNA0eF-7Zngk0&amp;_nc_ht=scontent.fbkk22-3.fna&amp;oh=27c992e55280777bc6ae3041154889c9&amp;oe=5D952966">
                <a:extLst>
                  <a:ext uri="{FF2B5EF4-FFF2-40B4-BE49-F238E27FC236}">
                    <a16:creationId xmlns:a16="http://schemas.microsoft.com/office/drawing/2014/main" id="{129D10F3-A603-420C-8732-E44A9B4601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59102" y="14963597"/>
                <a:ext cx="1849634" cy="3288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สี่เหลี่ยมผืนผ้า 16">
              <a:extLst>
                <a:ext uri="{FF2B5EF4-FFF2-40B4-BE49-F238E27FC236}">
                  <a16:creationId xmlns:a16="http://schemas.microsoft.com/office/drawing/2014/main" id="{8C7120E4-05EC-4B6B-96D9-4D726C9A3816}"/>
                </a:ext>
              </a:extLst>
            </p:cNvPr>
            <p:cNvSpPr/>
            <p:nvPr/>
          </p:nvSpPr>
          <p:spPr>
            <a:xfrm>
              <a:off x="20684159" y="19377724"/>
              <a:ext cx="998702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หน้าแสดงผล และหน้าแก้ไขข้อมูลภายในแอปพลิเคชัน</a:t>
              </a:r>
            </a:p>
          </p:txBody>
        </p:sp>
        <p:grpSp>
          <p:nvGrpSpPr>
            <p:cNvPr id="18" name="กลุ่ม 17">
              <a:extLst>
                <a:ext uri="{FF2B5EF4-FFF2-40B4-BE49-F238E27FC236}">
                  <a16:creationId xmlns:a16="http://schemas.microsoft.com/office/drawing/2014/main" id="{D490E0B3-0622-4C88-9740-8A3DE21952C1}"/>
                </a:ext>
              </a:extLst>
            </p:cNvPr>
            <p:cNvGrpSpPr/>
            <p:nvPr/>
          </p:nvGrpSpPr>
          <p:grpSpPr>
            <a:xfrm>
              <a:off x="20980767" y="21520860"/>
              <a:ext cx="9699501" cy="4966161"/>
              <a:chOff x="14943659" y="19484156"/>
              <a:chExt cx="7731864" cy="3958727"/>
            </a:xfrm>
          </p:grpSpPr>
          <p:pic>
            <p:nvPicPr>
              <p:cNvPr id="44" name="รูปภาพ 43">
                <a:extLst>
                  <a:ext uri="{FF2B5EF4-FFF2-40B4-BE49-F238E27FC236}">
                    <a16:creationId xmlns:a16="http://schemas.microsoft.com/office/drawing/2014/main" id="{6FF133EB-267F-4349-855F-48C264C33340}"/>
                  </a:ext>
                </a:extLst>
              </p:cNvPr>
              <p:cNvPicPr/>
              <p:nvPr/>
            </p:nvPicPr>
            <p:blipFill rotWithShape="1">
              <a:blip r:embed="rId8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4951869" y="19675089"/>
                <a:ext cx="2495550" cy="1628140"/>
              </a:xfrm>
              <a:prstGeom prst="rect">
                <a:avLst/>
              </a:prstGeom>
              <a:ln>
                <a:noFill/>
              </a:ln>
              <a:effectLst/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45" name="รูปภาพ 44">
                <a:extLst>
                  <a:ext uri="{FF2B5EF4-FFF2-40B4-BE49-F238E27FC236}">
                    <a16:creationId xmlns:a16="http://schemas.microsoft.com/office/drawing/2014/main" id="{F59BBFB8-3E10-431C-9B1B-3087AB843D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0179973" y="19484156"/>
                <a:ext cx="2495550" cy="1819073"/>
              </a:xfrm>
              <a:prstGeom prst="rect">
                <a:avLst/>
              </a:prstGeom>
              <a:effectLst/>
            </p:spPr>
          </p:pic>
          <p:pic>
            <p:nvPicPr>
              <p:cNvPr id="46" name="Picture 2" descr="https://scontent.fbkk22-2.fna.fbcdn.net/v/t1.15752-9/61572515_2066141683483286_4713353825673543680_n.jpg?_nc_cat=109&amp;_nc_oc=AQnaJpcXGb1pPx_BF4xraQt_ZqtS49jueGjpxA7jRIZOharNpVCHprcjJcNDjLs4V9s&amp;_nc_ht=scontent.fbkk22-2.fna&amp;oh=1f0f394f6e34c7fde52cb22f7da16c15&amp;oe=5D51A3DA">
                <a:extLst>
                  <a:ext uri="{FF2B5EF4-FFF2-40B4-BE49-F238E27FC236}">
                    <a16:creationId xmlns:a16="http://schemas.microsoft.com/office/drawing/2014/main" id="{8884C9E8-73E8-4AC6-B93C-874E7A04D3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4943659" y="21431475"/>
                <a:ext cx="2498834" cy="20114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รูปภาพ 46">
                <a:extLst>
                  <a:ext uri="{FF2B5EF4-FFF2-40B4-BE49-F238E27FC236}">
                    <a16:creationId xmlns:a16="http://schemas.microsoft.com/office/drawing/2014/main" id="{91A97799-334A-4C90-92A6-8F9287D9C3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7563458" y="20348684"/>
                <a:ext cx="2495550" cy="3094199"/>
              </a:xfrm>
              <a:prstGeom prst="rect">
                <a:avLst/>
              </a:prstGeom>
            </p:spPr>
          </p:pic>
          <p:pic>
            <p:nvPicPr>
              <p:cNvPr id="48" name="รูปภาพ 47">
                <a:extLst>
                  <a:ext uri="{FF2B5EF4-FFF2-40B4-BE49-F238E27FC236}">
                    <a16:creationId xmlns:a16="http://schemas.microsoft.com/office/drawing/2014/main" id="{07A90EC1-F9D2-40F5-81C0-DA9E14E9F2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0179973" y="21419824"/>
                <a:ext cx="2495550" cy="2023059"/>
              </a:xfrm>
              <a:prstGeom prst="rect">
                <a:avLst/>
              </a:prstGeom>
            </p:spPr>
          </p:pic>
        </p:grp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FBBA621B-A4BF-4083-B05E-B33A56633F12}"/>
                </a:ext>
              </a:extLst>
            </p:cNvPr>
            <p:cNvSpPr/>
            <p:nvPr/>
          </p:nvSpPr>
          <p:spPr>
            <a:xfrm>
              <a:off x="17561242" y="25323894"/>
              <a:ext cx="3363421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ส่วนประกอบ</a:t>
              </a:r>
              <a:b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</a:b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ของแอปพลิเคชัน</a:t>
              </a:r>
            </a:p>
          </p:txBody>
        </p:sp>
        <p:pic>
          <p:nvPicPr>
            <p:cNvPr id="20" name="รูปภาพ 19">
              <a:extLst>
                <a:ext uri="{FF2B5EF4-FFF2-40B4-BE49-F238E27FC236}">
                  <a16:creationId xmlns:a16="http://schemas.microsoft.com/office/drawing/2014/main" id="{ACA0E685-EE0F-4894-877E-526FFD7C6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485747" y="19834896"/>
              <a:ext cx="1828800" cy="1828800"/>
            </a:xfrm>
            <a:prstGeom prst="rect">
              <a:avLst/>
            </a:prstGeom>
          </p:spPr>
        </p:pic>
        <p:sp>
          <p:nvSpPr>
            <p:cNvPr id="21" name="สี่เหลี่ยมผืนผ้า 20">
              <a:extLst>
                <a:ext uri="{FF2B5EF4-FFF2-40B4-BE49-F238E27FC236}">
                  <a16:creationId xmlns:a16="http://schemas.microsoft.com/office/drawing/2014/main" id="{AE7A16CF-D926-4272-A2C4-895EF727E979}"/>
                </a:ext>
              </a:extLst>
            </p:cNvPr>
            <p:cNvSpPr/>
            <p:nvPr/>
          </p:nvSpPr>
          <p:spPr>
            <a:xfrm>
              <a:off x="19314547" y="20569872"/>
              <a:ext cx="34195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" panose="00000500000000000000" pitchFamily="2" charset="-34"/>
                  <a:ea typeface="+mn-ea"/>
                  <a:cs typeface="Kanit" panose="00000500000000000000" pitchFamily="2" charset="-34"/>
                </a:rPr>
                <a:t>โลโก้แอปพลิเคชัน</a:t>
              </a:r>
            </a:p>
          </p:txBody>
        </p:sp>
        <p:grpSp>
          <p:nvGrpSpPr>
            <p:cNvPr id="22" name="กลุ่ม 21">
              <a:extLst>
                <a:ext uri="{FF2B5EF4-FFF2-40B4-BE49-F238E27FC236}">
                  <a16:creationId xmlns:a16="http://schemas.microsoft.com/office/drawing/2014/main" id="{3382863F-BBD4-48A0-9D8B-C74B95C72D8C}"/>
                </a:ext>
              </a:extLst>
            </p:cNvPr>
            <p:cNvGrpSpPr/>
            <p:nvPr/>
          </p:nvGrpSpPr>
          <p:grpSpPr>
            <a:xfrm>
              <a:off x="18321467" y="27414537"/>
              <a:ext cx="10800000" cy="3836119"/>
              <a:chOff x="18179466" y="23394320"/>
              <a:chExt cx="10800000" cy="3836119"/>
            </a:xfrm>
          </p:grpSpPr>
          <p:sp>
            <p:nvSpPr>
              <p:cNvPr id="39" name="ชื่อเรื่อง 1">
                <a:extLst>
                  <a:ext uri="{FF2B5EF4-FFF2-40B4-BE49-F238E27FC236}">
                    <a16:creationId xmlns:a16="http://schemas.microsoft.com/office/drawing/2014/main" id="{127396E5-CAAE-48DC-95F9-CDD9B34205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79466" y="23394320"/>
                <a:ext cx="10800000" cy="3836119"/>
              </a:xfrm>
              <a:prstGeom prst="roundRect">
                <a:avLst>
                  <a:gd name="adj" fmla="val 702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274320" tIns="274320" rIns="274320" bIns="274320" rtlCol="0" anchor="t">
                <a:noAutofit/>
              </a:bodyPr>
              <a:lstStyle>
                <a:lvl1pPr algn="ctr" defTabSz="323990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259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j-ea"/>
                    <a:cs typeface="Kanit Light" panose="00000400000000000000" pitchFamily="2" charset="-34"/>
                  </a:rPr>
                  <a:t>ความพึงพอใจ</a:t>
                </a:r>
              </a:p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  <a:p>
                <a:pPr marL="0" marR="0" lvl="0" indent="0" algn="ctr" defTabSz="323990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</p:txBody>
          </p:sp>
          <p:sp>
            <p:nvSpPr>
              <p:cNvPr id="40" name="วงรี 39">
                <a:extLst>
                  <a:ext uri="{FF2B5EF4-FFF2-40B4-BE49-F238E27FC236}">
                    <a16:creationId xmlns:a16="http://schemas.microsoft.com/office/drawing/2014/main" id="{E6045E5D-A83B-4CA5-B9C2-38ED75E9AC35}"/>
                  </a:ext>
                </a:extLst>
              </p:cNvPr>
              <p:cNvSpPr/>
              <p:nvPr/>
            </p:nvSpPr>
            <p:spPr>
              <a:xfrm>
                <a:off x="18700409" y="24767863"/>
                <a:ext cx="1625600" cy="1625600"/>
              </a:xfrm>
              <a:prstGeom prst="ellipse">
                <a:avLst/>
              </a:prstGeom>
              <a:solidFill>
                <a:srgbClr val="F3A7C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79%</a:t>
                </a:r>
                <a:endPara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41" name="สี่เหลี่ยมผืนผ้า 40">
                <a:extLst>
                  <a:ext uri="{FF2B5EF4-FFF2-40B4-BE49-F238E27FC236}">
                    <a16:creationId xmlns:a16="http://schemas.microsoft.com/office/drawing/2014/main" id="{060DD5FB-0822-4AD1-A52D-4425497D4089}"/>
                  </a:ext>
                </a:extLst>
              </p:cNvPr>
              <p:cNvSpPr/>
              <p:nvPr/>
            </p:nvSpPr>
            <p:spPr>
              <a:xfrm>
                <a:off x="20542158" y="24980499"/>
                <a:ext cx="293381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หลักการภายใน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แอปพลิเคชัน</a:t>
                </a:r>
              </a:p>
            </p:txBody>
          </p:sp>
          <p:sp>
            <p:nvSpPr>
              <p:cNvPr id="42" name="วงรี 41">
                <a:extLst>
                  <a:ext uri="{FF2B5EF4-FFF2-40B4-BE49-F238E27FC236}">
                    <a16:creationId xmlns:a16="http://schemas.microsoft.com/office/drawing/2014/main" id="{65F5AFFD-0DB3-4CF5-90F7-A6013A438B53}"/>
                  </a:ext>
                </a:extLst>
              </p:cNvPr>
              <p:cNvSpPr/>
              <p:nvPr/>
            </p:nvSpPr>
            <p:spPr>
              <a:xfrm>
                <a:off x="24098918" y="24767863"/>
                <a:ext cx="1625600" cy="1625600"/>
              </a:xfrm>
              <a:prstGeom prst="ellipse">
                <a:avLst/>
              </a:prstGeom>
              <a:solidFill>
                <a:srgbClr val="F3A7C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82%</a:t>
                </a:r>
                <a:endParaRPr kumimoji="0" lang="th-TH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43" name="สี่เหลี่ยมผืนผ้า 42">
                <a:extLst>
                  <a:ext uri="{FF2B5EF4-FFF2-40B4-BE49-F238E27FC236}">
                    <a16:creationId xmlns:a16="http://schemas.microsoft.com/office/drawing/2014/main" id="{8CC618AF-B711-4AF9-99EB-5A7E82989907}"/>
                  </a:ext>
                </a:extLst>
              </p:cNvPr>
              <p:cNvSpPr/>
              <p:nvPr/>
            </p:nvSpPr>
            <p:spPr>
              <a:xfrm>
                <a:off x="25937748" y="24980499"/>
                <a:ext cx="256993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การออกแบบ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" panose="00000500000000000000" pitchFamily="2" charset="-34"/>
                    <a:ea typeface="+mn-ea"/>
                    <a:cs typeface="Kanit" panose="00000500000000000000" pitchFamily="2" charset="-34"/>
                  </a:rPr>
                  <a:t>แอปพลิเคชัน</a:t>
                </a:r>
              </a:p>
            </p:txBody>
          </p:sp>
        </p:grpSp>
        <p:grpSp>
          <p:nvGrpSpPr>
            <p:cNvPr id="23" name="กลุ่ม 22">
              <a:extLst>
                <a:ext uri="{FF2B5EF4-FFF2-40B4-BE49-F238E27FC236}">
                  <a16:creationId xmlns:a16="http://schemas.microsoft.com/office/drawing/2014/main" id="{D387BF00-F0D6-4C22-B531-24DC979E3F6B}"/>
                </a:ext>
              </a:extLst>
            </p:cNvPr>
            <p:cNvGrpSpPr/>
            <p:nvPr/>
          </p:nvGrpSpPr>
          <p:grpSpPr>
            <a:xfrm>
              <a:off x="1952396" y="30143655"/>
              <a:ext cx="14039645" cy="7323299"/>
              <a:chOff x="195898" y="1976819"/>
              <a:chExt cx="8752202" cy="3685137"/>
            </a:xfrm>
          </p:grpSpPr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4E6598AE-451B-4EF7-B95B-07B56AE23CCA}"/>
                  </a:ext>
                </a:extLst>
              </p:cNvPr>
              <p:cNvSpPr/>
              <p:nvPr/>
            </p:nvSpPr>
            <p:spPr>
              <a:xfrm>
                <a:off x="195898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กำหนด</a:t>
                </a:r>
                <a:b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</a:b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ความต้องการ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ตั้งเป้าหมายให้กับการพัฒนาแอปพลิเคชัน</a:t>
                </a:r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936BB4ED-3063-42A1-8929-926DBC920145}"/>
                  </a:ext>
                </a:extLst>
              </p:cNvPr>
              <p:cNvSpPr/>
              <p:nvPr/>
            </p:nvSpPr>
            <p:spPr>
              <a:xfrm>
                <a:off x="2701792" y="2382184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0" y="114239"/>
                    </a:moveTo>
                    <a:lnTo>
                      <a:pt x="244140" y="114239"/>
                    </a:lnTo>
                    <a:lnTo>
                      <a:pt x="244140" y="0"/>
                    </a:lnTo>
                    <a:lnTo>
                      <a:pt x="488280" y="285598"/>
                    </a:lnTo>
                    <a:lnTo>
                      <a:pt x="244140" y="571196"/>
                    </a:lnTo>
                    <a:lnTo>
                      <a:pt x="244140" y="456957"/>
                    </a:lnTo>
                    <a:lnTo>
                      <a:pt x="0" y="456957"/>
                    </a:lnTo>
                    <a:lnTo>
                      <a:pt x="0" y="114239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14239" rIns="146484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4A42B572-715B-409E-BE19-4F3B40496979}"/>
                  </a:ext>
                </a:extLst>
              </p:cNvPr>
              <p:cNvSpPr/>
              <p:nvPr/>
            </p:nvSpPr>
            <p:spPr>
              <a:xfrm>
                <a:off x="3420394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ออกแบบระบบ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แบ่งเป็น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ระบบบันทึกข้อมูล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ระบบประมวลผลข้อมูล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และระบบการแสดงผล</a:t>
                </a:r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4E05B87-744A-4807-B143-D330E0D02FE8}"/>
                  </a:ext>
                </a:extLst>
              </p:cNvPr>
              <p:cNvSpPr/>
              <p:nvPr/>
            </p:nvSpPr>
            <p:spPr>
              <a:xfrm>
                <a:off x="5926288" y="2382184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0" y="114239"/>
                    </a:moveTo>
                    <a:lnTo>
                      <a:pt x="244140" y="114239"/>
                    </a:lnTo>
                    <a:lnTo>
                      <a:pt x="244140" y="0"/>
                    </a:lnTo>
                    <a:lnTo>
                      <a:pt x="488280" y="285598"/>
                    </a:lnTo>
                    <a:lnTo>
                      <a:pt x="244140" y="571196"/>
                    </a:lnTo>
                    <a:lnTo>
                      <a:pt x="244140" y="456957"/>
                    </a:lnTo>
                    <a:lnTo>
                      <a:pt x="0" y="456957"/>
                    </a:lnTo>
                    <a:lnTo>
                      <a:pt x="0" y="114239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14239" rIns="146484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126A6965-1A42-4A7F-89E0-2EAD4DF9D6C5}"/>
                  </a:ext>
                </a:extLst>
              </p:cNvPr>
              <p:cNvSpPr/>
              <p:nvPr/>
            </p:nvSpPr>
            <p:spPr>
              <a:xfrm>
                <a:off x="6644889" y="1976819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</a:t>
                </a: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ดำเนินงาน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ทดสอบกับ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สมาร์ทโฟน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Android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จำนวน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4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เครื่อง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(25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เม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ย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 - 9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B631D6A7-EF7A-4485-BCAF-23B26AF4AED4}"/>
                  </a:ext>
                </a:extLst>
              </p:cNvPr>
              <p:cNvSpPr/>
              <p:nvPr/>
            </p:nvSpPr>
            <p:spPr>
              <a:xfrm>
                <a:off x="7510897" y="3561428"/>
                <a:ext cx="571196" cy="488280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390624" y="1"/>
                    </a:moveTo>
                    <a:lnTo>
                      <a:pt x="390624" y="285598"/>
                    </a:lnTo>
                    <a:lnTo>
                      <a:pt x="488280" y="285598"/>
                    </a:lnTo>
                    <a:lnTo>
                      <a:pt x="244140" y="571195"/>
                    </a:lnTo>
                    <a:lnTo>
                      <a:pt x="0" y="285598"/>
                    </a:lnTo>
                    <a:lnTo>
                      <a:pt x="97656" y="285598"/>
                    </a:lnTo>
                    <a:lnTo>
                      <a:pt x="97656" y="1"/>
                    </a:lnTo>
                    <a:lnTo>
                      <a:pt x="390624" y="1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4239" tIns="0" rIns="114239" bIns="146484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C57F1608-0B18-4B13-90C3-5741DD063140}"/>
                  </a:ext>
                </a:extLst>
              </p:cNvPr>
              <p:cNvSpPr/>
              <p:nvPr/>
            </p:nvSpPr>
            <p:spPr>
              <a:xfrm>
                <a:off x="6644889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ทดสอบระบบ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ทดสอบกับ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สมาร์ทโฟน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Android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จำนวน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4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เครื่อง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(25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เม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ย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 - 9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35" name="รูปแบบอิสระ: รูปร่าง 34">
                <a:extLst>
                  <a:ext uri="{FF2B5EF4-FFF2-40B4-BE49-F238E27FC236}">
                    <a16:creationId xmlns:a16="http://schemas.microsoft.com/office/drawing/2014/main" id="{8C5AA2D7-386E-4FC6-9500-66C6186018A2}"/>
                  </a:ext>
                </a:extLst>
              </p:cNvPr>
              <p:cNvSpPr/>
              <p:nvPr/>
            </p:nvSpPr>
            <p:spPr>
              <a:xfrm>
                <a:off x="5953926" y="4685395"/>
                <a:ext cx="488280" cy="571196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488280" y="456957"/>
                    </a:moveTo>
                    <a:lnTo>
                      <a:pt x="244140" y="456957"/>
                    </a:lnTo>
                    <a:lnTo>
                      <a:pt x="244140" y="571196"/>
                    </a:lnTo>
                    <a:lnTo>
                      <a:pt x="0" y="285598"/>
                    </a:lnTo>
                    <a:lnTo>
                      <a:pt x="244140" y="0"/>
                    </a:lnTo>
                    <a:lnTo>
                      <a:pt x="244140" y="114239"/>
                    </a:lnTo>
                    <a:lnTo>
                      <a:pt x="488280" y="114239"/>
                    </a:lnTo>
                    <a:lnTo>
                      <a:pt x="488280" y="456957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484" tIns="114239" rIns="0" bIns="114239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47501B77-D7E4-42B7-92E3-445780420A78}"/>
                  </a:ext>
                </a:extLst>
              </p:cNvPr>
              <p:cNvSpPr/>
              <p:nvPr/>
            </p:nvSpPr>
            <p:spPr>
              <a:xfrm>
                <a:off x="3420394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การแจกจ่าย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อัปโห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ลดบนเว็บไซต์</a:t>
                </a:r>
                <a:b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github.com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(10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.)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621EEB2E-EA70-410C-87A9-D46C14456926}"/>
                  </a:ext>
                </a:extLst>
              </p:cNvPr>
              <p:cNvSpPr/>
              <p:nvPr/>
            </p:nvSpPr>
            <p:spPr>
              <a:xfrm>
                <a:off x="2729431" y="4685394"/>
                <a:ext cx="488281" cy="571197"/>
              </a:xfrm>
              <a:custGeom>
                <a:avLst/>
                <a:gdLst>
                  <a:gd name="connsiteX0" fmla="*/ 0 w 488280"/>
                  <a:gd name="connsiteY0" fmla="*/ 114239 h 571196"/>
                  <a:gd name="connsiteX1" fmla="*/ 244140 w 488280"/>
                  <a:gd name="connsiteY1" fmla="*/ 114239 h 571196"/>
                  <a:gd name="connsiteX2" fmla="*/ 244140 w 488280"/>
                  <a:gd name="connsiteY2" fmla="*/ 0 h 571196"/>
                  <a:gd name="connsiteX3" fmla="*/ 488280 w 488280"/>
                  <a:gd name="connsiteY3" fmla="*/ 285598 h 571196"/>
                  <a:gd name="connsiteX4" fmla="*/ 244140 w 488280"/>
                  <a:gd name="connsiteY4" fmla="*/ 571196 h 571196"/>
                  <a:gd name="connsiteX5" fmla="*/ 244140 w 488280"/>
                  <a:gd name="connsiteY5" fmla="*/ 456957 h 571196"/>
                  <a:gd name="connsiteX6" fmla="*/ 0 w 488280"/>
                  <a:gd name="connsiteY6" fmla="*/ 456957 h 571196"/>
                  <a:gd name="connsiteX7" fmla="*/ 0 w 488280"/>
                  <a:gd name="connsiteY7" fmla="*/ 114239 h 57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280" h="571196">
                    <a:moveTo>
                      <a:pt x="488280" y="456957"/>
                    </a:moveTo>
                    <a:lnTo>
                      <a:pt x="244140" y="456957"/>
                    </a:lnTo>
                    <a:lnTo>
                      <a:pt x="244140" y="571196"/>
                    </a:lnTo>
                    <a:lnTo>
                      <a:pt x="0" y="285598"/>
                    </a:lnTo>
                    <a:lnTo>
                      <a:pt x="244140" y="0"/>
                    </a:lnTo>
                    <a:lnTo>
                      <a:pt x="244140" y="114239"/>
                    </a:lnTo>
                    <a:lnTo>
                      <a:pt x="488280" y="114239"/>
                    </a:lnTo>
                    <a:lnTo>
                      <a:pt x="488280" y="456957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484" tIns="114240" rIns="1" bIns="114238" numCol="1" spcCol="1270" anchor="ctr" anchorCtr="0">
                <a:noAutofit/>
              </a:bodyPr>
              <a:lstStyle/>
              <a:p>
                <a:pPr marL="0" marR="0" lvl="0" indent="0" algn="ctr" defTabSz="10668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Kanit Light" panose="00000400000000000000" pitchFamily="2" charset="-34"/>
                  <a:ea typeface="+mn-ea"/>
                  <a:cs typeface="Kanit Light" panose="00000400000000000000" pitchFamily="2" charset="-34"/>
                </a:endParaRPr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043DAA0-1359-45C9-A9EC-E7908973A7C1}"/>
                  </a:ext>
                </a:extLst>
              </p:cNvPr>
              <p:cNvSpPr/>
              <p:nvPr/>
            </p:nvSpPr>
            <p:spPr>
              <a:xfrm>
                <a:off x="195898" y="4280030"/>
                <a:ext cx="2303211" cy="1381926"/>
              </a:xfrm>
              <a:custGeom>
                <a:avLst/>
                <a:gdLst>
                  <a:gd name="connsiteX0" fmla="*/ 0 w 2303211"/>
                  <a:gd name="connsiteY0" fmla="*/ 138193 h 1381926"/>
                  <a:gd name="connsiteX1" fmla="*/ 138193 w 2303211"/>
                  <a:gd name="connsiteY1" fmla="*/ 0 h 1381926"/>
                  <a:gd name="connsiteX2" fmla="*/ 2165018 w 2303211"/>
                  <a:gd name="connsiteY2" fmla="*/ 0 h 1381926"/>
                  <a:gd name="connsiteX3" fmla="*/ 2303211 w 2303211"/>
                  <a:gd name="connsiteY3" fmla="*/ 138193 h 1381926"/>
                  <a:gd name="connsiteX4" fmla="*/ 2303211 w 2303211"/>
                  <a:gd name="connsiteY4" fmla="*/ 1243733 h 1381926"/>
                  <a:gd name="connsiteX5" fmla="*/ 2165018 w 2303211"/>
                  <a:gd name="connsiteY5" fmla="*/ 1381926 h 1381926"/>
                  <a:gd name="connsiteX6" fmla="*/ 138193 w 2303211"/>
                  <a:gd name="connsiteY6" fmla="*/ 1381926 h 1381926"/>
                  <a:gd name="connsiteX7" fmla="*/ 0 w 2303211"/>
                  <a:gd name="connsiteY7" fmla="*/ 1243733 h 1381926"/>
                  <a:gd name="connsiteX8" fmla="*/ 0 w 2303211"/>
                  <a:gd name="connsiteY8" fmla="*/ 138193 h 13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3211" h="1381926">
                    <a:moveTo>
                      <a:pt x="0" y="138193"/>
                    </a:moveTo>
                    <a:cubicBezTo>
                      <a:pt x="0" y="61871"/>
                      <a:pt x="61871" y="0"/>
                      <a:pt x="138193" y="0"/>
                    </a:cubicBezTo>
                    <a:lnTo>
                      <a:pt x="2165018" y="0"/>
                    </a:lnTo>
                    <a:cubicBezTo>
                      <a:pt x="2241340" y="0"/>
                      <a:pt x="2303211" y="61871"/>
                      <a:pt x="2303211" y="138193"/>
                    </a:cubicBezTo>
                    <a:lnTo>
                      <a:pt x="2303211" y="1243733"/>
                    </a:lnTo>
                    <a:cubicBezTo>
                      <a:pt x="2303211" y="1320055"/>
                      <a:pt x="2241340" y="1381926"/>
                      <a:pt x="2165018" y="1381926"/>
                    </a:cubicBezTo>
                    <a:lnTo>
                      <a:pt x="138193" y="1381926"/>
                    </a:lnTo>
                    <a:cubicBezTo>
                      <a:pt x="61871" y="1381926"/>
                      <a:pt x="0" y="1320055"/>
                      <a:pt x="0" y="1243733"/>
                    </a:cubicBezTo>
                    <a:lnTo>
                      <a:pt x="0" y="138193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white">
                    <a:lumMod val="95000"/>
                  </a:prstClr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4795" tIns="314795" rIns="314795" bIns="314795" numCol="1" spcCol="127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การดูแลรักษา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สอบถามความพึงพอใจ กับนักเรียน ม.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602 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</a:b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สวนกุหลาบวิทยาลัย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(15-31 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พ.ค.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Kanit SemiBold" panose="00000700000000000000" pitchFamily="2" charset="-34"/>
                    <a:ea typeface="+mn-ea"/>
                    <a:cs typeface="Kanit SemiBold" panose="00000700000000000000" pitchFamily="2" charset="-34"/>
                  </a:rPr>
                  <a:t>)</a:t>
                </a:r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anit SemiBold" panose="00000700000000000000" pitchFamily="2" charset="-34"/>
                  <a:ea typeface="+mn-ea"/>
                  <a:cs typeface="Kanit SemiBold" panose="00000700000000000000" pitchFamily="2" charset="-34"/>
                </a:endParaRPr>
              </a:p>
            </p:txBody>
          </p:sp>
        </p:grpSp>
        <p:sp>
          <p:nvSpPr>
            <p:cNvPr id="24" name="ชื่อเรื่อง 1">
              <a:extLst>
                <a:ext uri="{FF2B5EF4-FFF2-40B4-BE49-F238E27FC236}">
                  <a16:creationId xmlns:a16="http://schemas.microsoft.com/office/drawing/2014/main" id="{E12215E9-2763-41EA-AD03-D5C033B98674}"/>
                </a:ext>
              </a:extLst>
            </p:cNvPr>
            <p:cNvSpPr txBox="1">
              <a:spLocks/>
            </p:cNvSpPr>
            <p:nvPr/>
          </p:nvSpPr>
          <p:spPr>
            <a:xfrm>
              <a:off x="16712043" y="31824438"/>
              <a:ext cx="14039645" cy="3236240"/>
            </a:xfrm>
            <a:prstGeom prst="roundRect">
              <a:avLst>
                <a:gd name="adj" fmla="val 454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274320" tIns="274320" rIns="274320" bIns="274320" rtlCol="0" anchor="t">
              <a:noAutofit/>
            </a:bodyPr>
            <a:lstStyle>
              <a:lvl1pPr algn="ctr" defTabSz="323990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25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th-TH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สรุปผล</a:t>
              </a: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1.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แอปพลิเคชันที่พัฒนาขึ้นมีความสามารถตามวัตถุประสงค์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  <a:p>
              <a:pPr marL="0" marR="0" lvl="0" indent="0" algn="thaiDist" defTabSz="457200" rtl="0" eaLnBrk="1" fontAlgn="base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1436688" algn="l"/>
                </a:tabLst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2. </a:t>
              </a:r>
              <a:r>
                <a:rPr kumimoji="0" lang="th-TH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rPr>
                <a:t>อัตราความพึงพอใจในทั้งสองส่วนของแบบสอบถามอยู่ในเกณฑ์ดี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nit Light" panose="00000400000000000000" pitchFamily="2" charset="-34"/>
                <a:ea typeface="+mj-ea"/>
                <a:cs typeface="Kanit Light" panose="00000400000000000000" pitchFamily="2" charset="-34"/>
              </a:endParaRPr>
            </a:p>
          </p:txBody>
        </p:sp>
        <p:grpSp>
          <p:nvGrpSpPr>
            <p:cNvPr id="25" name="กลุ่ม 24">
              <a:extLst>
                <a:ext uri="{FF2B5EF4-FFF2-40B4-BE49-F238E27FC236}">
                  <a16:creationId xmlns:a16="http://schemas.microsoft.com/office/drawing/2014/main" id="{0DB3982E-1864-4A96-91FF-F2860AC9207D}"/>
                </a:ext>
              </a:extLst>
            </p:cNvPr>
            <p:cNvGrpSpPr/>
            <p:nvPr/>
          </p:nvGrpSpPr>
          <p:grpSpPr>
            <a:xfrm>
              <a:off x="16701645" y="35656658"/>
              <a:ext cx="14039645" cy="1828869"/>
              <a:chOff x="16557235" y="34875028"/>
              <a:chExt cx="14039645" cy="1828869"/>
            </a:xfrm>
          </p:grpSpPr>
          <p:sp>
            <p:nvSpPr>
              <p:cNvPr id="26" name="ชื่อเรื่อง 1">
                <a:extLst>
                  <a:ext uri="{FF2B5EF4-FFF2-40B4-BE49-F238E27FC236}">
                    <a16:creationId xmlns:a16="http://schemas.microsoft.com/office/drawing/2014/main" id="{B2DAA276-5180-4936-A747-D04F4F3A99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57235" y="34875028"/>
                <a:ext cx="14039645" cy="1828869"/>
              </a:xfrm>
              <a:prstGeom prst="roundRect">
                <a:avLst>
                  <a:gd name="adj" fmla="val 454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274320" tIns="274320" rIns="274320" bIns="274320" rtlCol="0" anchor="ctr">
                <a:noAutofit/>
              </a:bodyPr>
              <a:lstStyle>
                <a:lvl1pPr algn="ctr" defTabSz="323990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259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thaiDist" defTabSz="457200" rtl="0" eaLnBrk="1" fontAlgn="base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>
                    <a:tab pos="1436688" algn="l"/>
                  </a:tabLst>
                  <a:defRPr/>
                </a:pPr>
                <a:r>
                  <a:rPr kumimoji="0" lang="th-TH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j-ea"/>
                    <a:cs typeface="Kanit Light" panose="00000400000000000000" pitchFamily="2" charset="-34"/>
                  </a:rPr>
                  <a:t>อ้างอิง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anit Light" panose="00000400000000000000" pitchFamily="2" charset="-34"/>
                  <a:ea typeface="+mj-ea"/>
                  <a:cs typeface="Kanit Light" panose="00000400000000000000" pitchFamily="2" charset="-34"/>
                </a:endParaRPr>
              </a:p>
            </p:txBody>
          </p:sp>
          <p:sp>
            <p:nvSpPr>
              <p:cNvPr id="27" name="สี่เหลี่ยมผืนผ้า 26">
                <a:extLst>
                  <a:ext uri="{FF2B5EF4-FFF2-40B4-BE49-F238E27FC236}">
                    <a16:creationId xmlns:a16="http://schemas.microsoft.com/office/drawing/2014/main" id="{3CF3AD05-BF01-4598-A1CE-2DCEA54FC16C}"/>
                  </a:ext>
                </a:extLst>
              </p:cNvPr>
              <p:cNvSpPr/>
              <p:nvPr/>
            </p:nvSpPr>
            <p:spPr>
              <a:xfrm>
                <a:off x="18828514" y="35250853"/>
                <a:ext cx="11707345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anit Light" panose="00000400000000000000" pitchFamily="2" charset="-34"/>
                    <a:ea typeface="+mn-ea"/>
                    <a:cs typeface="Kanit Light" panose="00000400000000000000" pitchFamily="2" charset="-34"/>
                  </a:rPr>
                  <a:t>Android Developers. (2019, April 26). Platform Architecture. Retrieved from https://developer.android.com/guide/platform</a:t>
                </a:r>
                <a:endParaRPr kumimoji="0" lang="th-TH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559735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3684</Words>
  <Application>Microsoft Office PowerPoint</Application>
  <PresentationFormat>กำหนดเอง</PresentationFormat>
  <Paragraphs>516</Paragraphs>
  <Slides>12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7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Kanit</vt:lpstr>
      <vt:lpstr>Kanit Light</vt:lpstr>
      <vt:lpstr>Kanit Medium</vt:lpstr>
      <vt:lpstr>Kanit SemiBold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๑๒๓</dc:creator>
  <cp:lastModifiedBy>๑๒๓</cp:lastModifiedBy>
  <cp:revision>2</cp:revision>
  <dcterms:created xsi:type="dcterms:W3CDTF">2019-07-12T07:15:26Z</dcterms:created>
  <dcterms:modified xsi:type="dcterms:W3CDTF">2019-07-12T07:24:17Z</dcterms:modified>
</cp:coreProperties>
</file>