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32399288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3A7C6"/>
    <a:srgbClr val="F2A7C6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12" d="100"/>
          <a:sy n="12" d="100"/>
        </p:scale>
        <p:origin x="18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3EF7-793A-4FEE-A10F-93FCB5A92AA1}" type="datetimeFigureOut">
              <a:rPr lang="th-TH" smtClean="0"/>
              <a:t>12/07/62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6352-D87D-44F1-A8E1-C2F2842B4D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47443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3EF7-793A-4FEE-A10F-93FCB5A92AA1}" type="datetimeFigureOut">
              <a:rPr lang="th-TH" smtClean="0"/>
              <a:t>12/07/62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6352-D87D-44F1-A8E1-C2F2842B4D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19521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3EF7-793A-4FEE-A10F-93FCB5A92AA1}" type="datetimeFigureOut">
              <a:rPr lang="th-TH" smtClean="0"/>
              <a:t>12/07/62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6352-D87D-44F1-A8E1-C2F2842B4D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78098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3EF7-793A-4FEE-A10F-93FCB5A92AA1}" type="datetimeFigureOut">
              <a:rPr lang="th-TH" smtClean="0"/>
              <a:t>12/07/62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6352-D87D-44F1-A8E1-C2F2842B4D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6119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3EF7-793A-4FEE-A10F-93FCB5A92AA1}" type="datetimeFigureOut">
              <a:rPr lang="th-TH" smtClean="0"/>
              <a:t>12/07/62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6352-D87D-44F1-A8E1-C2F2842B4D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0476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3EF7-793A-4FEE-A10F-93FCB5A92AA1}" type="datetimeFigureOut">
              <a:rPr lang="th-TH" smtClean="0"/>
              <a:t>12/07/62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6352-D87D-44F1-A8E1-C2F2842B4D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81005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3EF7-793A-4FEE-A10F-93FCB5A92AA1}" type="datetimeFigureOut">
              <a:rPr lang="th-TH" smtClean="0"/>
              <a:t>12/07/62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6352-D87D-44F1-A8E1-C2F2842B4D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31651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3EF7-793A-4FEE-A10F-93FCB5A92AA1}" type="datetimeFigureOut">
              <a:rPr lang="th-TH" smtClean="0"/>
              <a:t>12/07/62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6352-D87D-44F1-A8E1-C2F2842B4D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40263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3EF7-793A-4FEE-A10F-93FCB5A92AA1}" type="datetimeFigureOut">
              <a:rPr lang="th-TH" smtClean="0"/>
              <a:t>12/07/62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6352-D87D-44F1-A8E1-C2F2842B4D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5535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3EF7-793A-4FEE-A10F-93FCB5A92AA1}" type="datetimeFigureOut">
              <a:rPr lang="th-TH" smtClean="0"/>
              <a:t>12/07/62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6352-D87D-44F1-A8E1-C2F2842B4D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7612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3EF7-793A-4FEE-A10F-93FCB5A92AA1}" type="datetimeFigureOut">
              <a:rPr lang="th-TH" smtClean="0"/>
              <a:t>12/07/62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6352-D87D-44F1-A8E1-C2F2842B4D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79066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63EF7-793A-4FEE-A10F-93FCB5A92AA1}" type="datetimeFigureOut">
              <a:rPr lang="th-TH" smtClean="0"/>
              <a:t>12/07/62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16352-D87D-44F1-A8E1-C2F2842B4D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62554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g"/><Relationship Id="rId10" Type="http://schemas.openxmlformats.org/officeDocument/2006/relationships/image" Target="../media/image9.jpeg"/><Relationship Id="rId4" Type="http://schemas.openxmlformats.org/officeDocument/2006/relationships/image" Target="../media/image3.jp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g"/><Relationship Id="rId10" Type="http://schemas.openxmlformats.org/officeDocument/2006/relationships/image" Target="../media/image9.jpeg"/><Relationship Id="rId4" Type="http://schemas.openxmlformats.org/officeDocument/2006/relationships/image" Target="../media/image3.jp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9FC3E171-1F91-4858-923A-C5B1C716DCDC}"/>
              </a:ext>
            </a:extLst>
          </p:cNvPr>
          <p:cNvSpPr/>
          <p:nvPr/>
        </p:nvSpPr>
        <p:spPr>
          <a:xfrm>
            <a:off x="0" y="-1"/>
            <a:ext cx="32399288" cy="7200000"/>
          </a:xfrm>
          <a:prstGeom prst="rect">
            <a:avLst/>
          </a:prstGeom>
          <a:solidFill>
            <a:srgbClr val="F2A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87D1E1BA-9D72-4BDB-A0EE-B56B354F8E7A}"/>
              </a:ext>
            </a:extLst>
          </p:cNvPr>
          <p:cNvSpPr/>
          <p:nvPr/>
        </p:nvSpPr>
        <p:spPr>
          <a:xfrm>
            <a:off x="0" y="39600638"/>
            <a:ext cx="32399288" cy="3600000"/>
          </a:xfrm>
          <a:prstGeom prst="rect">
            <a:avLst/>
          </a:prstGeom>
          <a:solidFill>
            <a:srgbClr val="F2A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สี่เหลี่ยมผืนผ้า 9">
            <a:extLst>
              <a:ext uri="{FF2B5EF4-FFF2-40B4-BE49-F238E27FC236}">
                <a16:creationId xmlns:a16="http://schemas.microsoft.com/office/drawing/2014/main" id="{43CECE9E-54AD-4DCF-B463-49068EE8DA5D}"/>
              </a:ext>
            </a:extLst>
          </p:cNvPr>
          <p:cNvSpPr/>
          <p:nvPr/>
        </p:nvSpPr>
        <p:spPr>
          <a:xfrm>
            <a:off x="1799996" y="7991999"/>
            <a:ext cx="28799289" cy="4316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27075" algn="thaiDist">
              <a:lnSpc>
                <a:spcPct val="115000"/>
              </a:lnSpc>
              <a:spcAft>
                <a:spcPts val="1000"/>
              </a:spcAft>
            </a:pPr>
            <a:r>
              <a:rPr lang="th-TH" sz="4000" dirty="0">
                <a:solidFill>
                  <a:srgbClr val="000000"/>
                </a:solidFill>
                <a:latin typeface="Kanit Light" panose="00000400000000000000" pitchFamily="2" charset="-34"/>
                <a:ea typeface="Times New Roman" panose="02020603050405020304" pitchFamily="18" charset="0"/>
                <a:cs typeface="Kanit Light" panose="00000400000000000000" pitchFamily="2" charset="-34"/>
              </a:rPr>
              <a:t>โครงงานนี้มีวัตถุประสงค์เพื่อพัฒนาแอปพลิเคชัน </a:t>
            </a:r>
            <a:r>
              <a:rPr lang="en-US" sz="4000" dirty="0">
                <a:solidFill>
                  <a:srgbClr val="000000"/>
                </a:solidFill>
                <a:latin typeface="Kanit Light" panose="00000400000000000000" pitchFamily="2" charset="-34"/>
                <a:ea typeface="Times New Roman" panose="02020603050405020304" pitchFamily="18" charset="0"/>
                <a:cs typeface="Kanit Light" panose="00000400000000000000" pitchFamily="2" charset="-34"/>
              </a:rPr>
              <a:t>“Teacher</a:t>
            </a:r>
            <a:r>
              <a:rPr lang="th-TH" sz="4000" dirty="0">
                <a:solidFill>
                  <a:srgbClr val="000000"/>
                </a:solidFill>
                <a:latin typeface="Kanit Light" panose="00000400000000000000" pitchFamily="2" charset="-34"/>
                <a:ea typeface="Times New Roman" panose="02020603050405020304" pitchFamily="18" charset="0"/>
                <a:cs typeface="Kanit Light" panose="00000400000000000000" pitchFamily="2" charset="-34"/>
              </a:rPr>
              <a:t> </a:t>
            </a:r>
            <a:r>
              <a:rPr lang="en-US" sz="4000" dirty="0">
                <a:solidFill>
                  <a:srgbClr val="000000"/>
                </a:solidFill>
                <a:latin typeface="Kanit Light" panose="00000400000000000000" pitchFamily="2" charset="-34"/>
                <a:ea typeface="Times New Roman" panose="02020603050405020304" pitchFamily="18" charset="0"/>
                <a:cs typeface="Kanit Light" panose="00000400000000000000" pitchFamily="2" charset="-34"/>
              </a:rPr>
              <a:t>Finder”</a:t>
            </a:r>
            <a:r>
              <a:rPr lang="th-TH" sz="4000" dirty="0">
                <a:solidFill>
                  <a:srgbClr val="000000"/>
                </a:solidFill>
                <a:latin typeface="Kanit Light" panose="00000400000000000000" pitchFamily="2" charset="-34"/>
                <a:ea typeface="Times New Roman" panose="02020603050405020304" pitchFamily="18" charset="0"/>
                <a:cs typeface="Kanit Light" panose="00000400000000000000" pitchFamily="2" charset="-34"/>
              </a:rPr>
              <a:t> สำหรับการแสดงผลข้อมูลตารางเรียนและข้อมูลสถานที่สอน สำหรับนักเรียนห้อง ม.</a:t>
            </a:r>
            <a:r>
              <a:rPr lang="en-US" sz="4000" dirty="0">
                <a:solidFill>
                  <a:srgbClr val="000000"/>
                </a:solidFill>
                <a:latin typeface="Kanit Light" panose="00000400000000000000" pitchFamily="2" charset="-34"/>
                <a:ea typeface="Times New Roman" panose="02020603050405020304" pitchFamily="18" charset="0"/>
                <a:cs typeface="Kanit Light" panose="00000400000000000000" pitchFamily="2" charset="-34"/>
              </a:rPr>
              <a:t>602</a:t>
            </a:r>
            <a:r>
              <a:rPr lang="th-TH" sz="4000" dirty="0">
                <a:solidFill>
                  <a:srgbClr val="000000"/>
                </a:solidFill>
                <a:latin typeface="Kanit Light" panose="00000400000000000000" pitchFamily="2" charset="-34"/>
                <a:ea typeface="Times New Roman" panose="02020603050405020304" pitchFamily="18" charset="0"/>
                <a:cs typeface="Kanit Light" panose="00000400000000000000" pitchFamily="2" charset="-34"/>
              </a:rPr>
              <a:t> โรงเรียนสวนกุหลาบวิทยาลัย ที่มีความสามารถในการเพิ่ม แก้ไข ดัดแปลงข้อมูลต่าง ๆ และการส่งต่อข้อมูลระหว่างอุปกรณ์ ทำการศึกษาโดยทำการพัฒนาแอปพลิเคชันตามลักษณะ </a:t>
            </a:r>
            <a:r>
              <a:rPr lang="en-US" sz="4000" dirty="0">
                <a:solidFill>
                  <a:srgbClr val="000000"/>
                </a:solidFill>
                <a:latin typeface="Kanit Light" panose="00000400000000000000" pitchFamily="2" charset="-34"/>
                <a:ea typeface="Times New Roman" panose="02020603050405020304" pitchFamily="18" charset="0"/>
                <a:cs typeface="Kanit Light" panose="00000400000000000000" pitchFamily="2" charset="-34"/>
              </a:rPr>
              <a:t>Waterfall</a:t>
            </a:r>
            <a:r>
              <a:rPr lang="th-TH" sz="4000" dirty="0">
                <a:solidFill>
                  <a:srgbClr val="000000"/>
                </a:solidFill>
                <a:latin typeface="Kanit Light" panose="00000400000000000000" pitchFamily="2" charset="-34"/>
                <a:ea typeface="Times New Roman" panose="02020603050405020304" pitchFamily="18" charset="0"/>
                <a:cs typeface="Kanit Light" panose="00000400000000000000" pitchFamily="2" charset="-34"/>
              </a:rPr>
              <a:t> </a:t>
            </a:r>
            <a:r>
              <a:rPr lang="en-US" sz="4000" dirty="0">
                <a:solidFill>
                  <a:srgbClr val="000000"/>
                </a:solidFill>
                <a:latin typeface="Kanit Light" panose="00000400000000000000" pitchFamily="2" charset="-34"/>
                <a:ea typeface="Times New Roman" panose="02020603050405020304" pitchFamily="18" charset="0"/>
                <a:cs typeface="Kanit Light" panose="00000400000000000000" pitchFamily="2" charset="-34"/>
              </a:rPr>
              <a:t>Model</a:t>
            </a:r>
            <a:r>
              <a:rPr lang="th-TH" sz="4000" dirty="0">
                <a:solidFill>
                  <a:srgbClr val="000000"/>
                </a:solidFill>
                <a:latin typeface="Kanit Light" panose="00000400000000000000" pitchFamily="2" charset="-34"/>
                <a:ea typeface="Times New Roman" panose="02020603050405020304" pitchFamily="18" charset="0"/>
                <a:cs typeface="Kanit Light" panose="00000400000000000000" pitchFamily="2" charset="-34"/>
              </a:rPr>
              <a:t> ได้แอปพลิเคชันที่ทำงานได้บรรลุวัตถุประสงค์ และได้ทำการสอบถามความพึงพอใจ โดยแบ่งข้อคำถามเป็นความพึงพอใจในหลักการทำงานในแอปพลิเคชันจำนวน </a:t>
            </a:r>
            <a:r>
              <a:rPr lang="en-US" sz="4000" dirty="0">
                <a:solidFill>
                  <a:srgbClr val="000000"/>
                </a:solidFill>
                <a:latin typeface="Kanit Light" panose="00000400000000000000" pitchFamily="2" charset="-34"/>
                <a:ea typeface="Times New Roman" panose="02020603050405020304" pitchFamily="18" charset="0"/>
                <a:cs typeface="Kanit Light" panose="00000400000000000000" pitchFamily="2" charset="-34"/>
              </a:rPr>
              <a:t>10</a:t>
            </a:r>
            <a:r>
              <a:rPr lang="th-TH" sz="4000" dirty="0">
                <a:solidFill>
                  <a:srgbClr val="000000"/>
                </a:solidFill>
                <a:latin typeface="Kanit Light" panose="00000400000000000000" pitchFamily="2" charset="-34"/>
                <a:ea typeface="Times New Roman" panose="02020603050405020304" pitchFamily="18" charset="0"/>
                <a:cs typeface="Kanit Light" panose="00000400000000000000" pitchFamily="2" charset="-34"/>
              </a:rPr>
              <a:t> ข้อ และความพึงพอใจในการออกแบบแอปพลิเคชันจำนวน </a:t>
            </a:r>
            <a:r>
              <a:rPr lang="en-US" sz="4000" dirty="0">
                <a:solidFill>
                  <a:srgbClr val="000000"/>
                </a:solidFill>
                <a:latin typeface="Kanit Light" panose="00000400000000000000" pitchFamily="2" charset="-34"/>
                <a:ea typeface="Times New Roman" panose="02020603050405020304" pitchFamily="18" charset="0"/>
                <a:cs typeface="Kanit Light" panose="00000400000000000000" pitchFamily="2" charset="-34"/>
              </a:rPr>
              <a:t>10</a:t>
            </a:r>
            <a:r>
              <a:rPr lang="th-TH" sz="4000" dirty="0">
                <a:solidFill>
                  <a:srgbClr val="000000"/>
                </a:solidFill>
                <a:latin typeface="Kanit Light" panose="00000400000000000000" pitchFamily="2" charset="-34"/>
                <a:ea typeface="Times New Roman" panose="02020603050405020304" pitchFamily="18" charset="0"/>
                <a:cs typeface="Kanit Light" panose="00000400000000000000" pitchFamily="2" charset="-34"/>
              </a:rPr>
              <a:t> ข้อ กลุ่มตัวอย่างคือนักเรียนห้อง ม.</a:t>
            </a:r>
            <a:r>
              <a:rPr lang="en-US" sz="4000" dirty="0">
                <a:solidFill>
                  <a:srgbClr val="000000"/>
                </a:solidFill>
                <a:latin typeface="Kanit Light" panose="00000400000000000000" pitchFamily="2" charset="-34"/>
                <a:ea typeface="Times New Roman" panose="02020603050405020304" pitchFamily="18" charset="0"/>
                <a:cs typeface="Kanit Light" panose="00000400000000000000" pitchFamily="2" charset="-34"/>
              </a:rPr>
              <a:t>602</a:t>
            </a:r>
            <a:r>
              <a:rPr lang="th-TH" sz="4000" dirty="0">
                <a:solidFill>
                  <a:srgbClr val="000000"/>
                </a:solidFill>
                <a:latin typeface="Kanit Light" panose="00000400000000000000" pitchFamily="2" charset="-34"/>
                <a:ea typeface="Times New Roman" panose="02020603050405020304" pitchFamily="18" charset="0"/>
                <a:cs typeface="Kanit Light" panose="00000400000000000000" pitchFamily="2" charset="-34"/>
              </a:rPr>
              <a:t> โรงเรียนสวนกุหลาบวิทยาลัยจำนวน </a:t>
            </a:r>
            <a:r>
              <a:rPr lang="en-US" sz="4000" dirty="0">
                <a:solidFill>
                  <a:srgbClr val="000000"/>
                </a:solidFill>
                <a:latin typeface="Kanit Light" panose="00000400000000000000" pitchFamily="2" charset="-34"/>
                <a:ea typeface="Times New Roman" panose="02020603050405020304" pitchFamily="18" charset="0"/>
                <a:cs typeface="Kanit Light" panose="00000400000000000000" pitchFamily="2" charset="-34"/>
              </a:rPr>
              <a:t>29 </a:t>
            </a:r>
            <a:r>
              <a:rPr lang="th-TH" sz="4000" dirty="0">
                <a:solidFill>
                  <a:srgbClr val="000000"/>
                </a:solidFill>
                <a:latin typeface="Kanit Light" panose="00000400000000000000" pitchFamily="2" charset="-34"/>
                <a:ea typeface="Times New Roman" panose="02020603050405020304" pitchFamily="18" charset="0"/>
                <a:cs typeface="Kanit Light" panose="00000400000000000000" pitchFamily="2" charset="-34"/>
              </a:rPr>
              <a:t>คน ได้ผลความพึงพอใจในหลักการทำงานในแอปพลิเคชันโดยเฉลี่ย </a:t>
            </a:r>
            <a:r>
              <a:rPr lang="en-US" sz="4000" dirty="0">
                <a:solidFill>
                  <a:srgbClr val="000000"/>
                </a:solidFill>
                <a:latin typeface="Kanit Light" panose="00000400000000000000" pitchFamily="2" charset="-34"/>
                <a:ea typeface="Times New Roman" panose="02020603050405020304" pitchFamily="18" charset="0"/>
                <a:cs typeface="Kanit Light" panose="00000400000000000000" pitchFamily="2" charset="-34"/>
              </a:rPr>
              <a:t>79% </a:t>
            </a:r>
            <a:r>
              <a:rPr lang="th-TH" sz="4000" dirty="0">
                <a:solidFill>
                  <a:srgbClr val="000000"/>
                </a:solidFill>
                <a:latin typeface="Kanit Light" panose="00000400000000000000" pitchFamily="2" charset="-34"/>
                <a:ea typeface="Times New Roman" panose="02020603050405020304" pitchFamily="18" charset="0"/>
                <a:cs typeface="Kanit Light" panose="00000400000000000000" pitchFamily="2" charset="-34"/>
              </a:rPr>
              <a:t>และความพึงพอใจในการออกแบบแอปพลิเคชันโดยเฉลี่ย </a:t>
            </a:r>
            <a:r>
              <a:rPr lang="en-US" sz="4000" dirty="0">
                <a:solidFill>
                  <a:srgbClr val="000000"/>
                </a:solidFill>
                <a:latin typeface="Kanit Light" panose="00000400000000000000" pitchFamily="2" charset="-34"/>
                <a:ea typeface="Times New Roman" panose="02020603050405020304" pitchFamily="18" charset="0"/>
                <a:cs typeface="Kanit Light" panose="00000400000000000000" pitchFamily="2" charset="-34"/>
              </a:rPr>
              <a:t>82% </a:t>
            </a:r>
            <a:r>
              <a:rPr lang="th-TH" sz="4000" dirty="0">
                <a:solidFill>
                  <a:srgbClr val="000000"/>
                </a:solidFill>
                <a:latin typeface="Kanit Light" panose="00000400000000000000" pitchFamily="2" charset="-34"/>
                <a:ea typeface="Times New Roman" panose="02020603050405020304" pitchFamily="18" charset="0"/>
                <a:cs typeface="Kanit Light" panose="00000400000000000000" pitchFamily="2" charset="-34"/>
              </a:rPr>
              <a:t> </a:t>
            </a:r>
            <a:endParaRPr lang="en-US" sz="2800" dirty="0">
              <a:effectLst/>
              <a:latin typeface="Kanit Light" panose="00000400000000000000" pitchFamily="2" charset="-34"/>
              <a:ea typeface="Calibri" panose="020F0502020204030204" pitchFamily="34" charset="0"/>
              <a:cs typeface="Kanit Light" panose="00000400000000000000" pitchFamily="2" charset="-34"/>
            </a:endParaRPr>
          </a:p>
        </p:txBody>
      </p:sp>
      <p:sp>
        <p:nvSpPr>
          <p:cNvPr id="11" name="สี่เหลี่ยมผืนผ้า 10">
            <a:extLst>
              <a:ext uri="{FF2B5EF4-FFF2-40B4-BE49-F238E27FC236}">
                <a16:creationId xmlns:a16="http://schemas.microsoft.com/office/drawing/2014/main" id="{27A570F0-1142-4B4E-A220-4CAA916C4679}"/>
              </a:ext>
            </a:extLst>
          </p:cNvPr>
          <p:cNvSpPr/>
          <p:nvPr/>
        </p:nvSpPr>
        <p:spPr>
          <a:xfrm>
            <a:off x="-1" y="8557845"/>
            <a:ext cx="1800000" cy="1800000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71D6EB55-505B-4634-B2F3-7A351EF166F8}"/>
              </a:ext>
            </a:extLst>
          </p:cNvPr>
          <p:cNvSpPr/>
          <p:nvPr/>
        </p:nvSpPr>
        <p:spPr>
          <a:xfrm>
            <a:off x="30599288" y="9224121"/>
            <a:ext cx="1800000" cy="1800000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สี่เหลี่ยมผืนผ้า 14">
            <a:extLst>
              <a:ext uri="{FF2B5EF4-FFF2-40B4-BE49-F238E27FC236}">
                <a16:creationId xmlns:a16="http://schemas.microsoft.com/office/drawing/2014/main" id="{00185404-CC7D-4BC0-B90C-03F3CE9E079B}"/>
              </a:ext>
            </a:extLst>
          </p:cNvPr>
          <p:cNvSpPr/>
          <p:nvPr/>
        </p:nvSpPr>
        <p:spPr>
          <a:xfrm>
            <a:off x="0" y="3058365"/>
            <a:ext cx="3239928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6600" dirty="0">
                <a:latin typeface="Kanit" panose="00000500000000000000" pitchFamily="2" charset="-34"/>
                <a:cs typeface="Kanit" panose="00000500000000000000" pitchFamily="2" charset="-34"/>
              </a:rPr>
              <a:t>แอปพลิเคชันแสดงตารางเรียนและสถานที่สอนของอาจารย์</a:t>
            </a:r>
            <a:endParaRPr lang="th-TH" sz="6000" dirty="0">
              <a:latin typeface="Kanit" panose="00000500000000000000" pitchFamily="2" charset="-34"/>
              <a:cs typeface="Kanit" panose="00000500000000000000" pitchFamily="2" charset="-34"/>
            </a:endParaRPr>
          </a:p>
          <a:p>
            <a:pPr algn="ctr"/>
            <a:r>
              <a:rPr lang="th-TH" sz="5400" dirty="0">
                <a:latin typeface="Kanit Light" panose="00000400000000000000" pitchFamily="2" charset="-34"/>
                <a:cs typeface="Kanit Light" panose="00000400000000000000" pitchFamily="2" charset="-34"/>
              </a:rPr>
              <a:t>สำหรับนักเรียน ม.</a:t>
            </a:r>
            <a:r>
              <a:rPr lang="en-US" sz="5400" dirty="0">
                <a:latin typeface="Kanit Light" panose="00000400000000000000" pitchFamily="2" charset="-34"/>
                <a:cs typeface="Kanit Light" panose="00000400000000000000" pitchFamily="2" charset="-34"/>
              </a:rPr>
              <a:t>602 </a:t>
            </a:r>
            <a:r>
              <a:rPr lang="th-TH" sz="5400" dirty="0">
                <a:latin typeface="Kanit Light" panose="00000400000000000000" pitchFamily="2" charset="-34"/>
                <a:cs typeface="Kanit Light" panose="00000400000000000000" pitchFamily="2" charset="-34"/>
              </a:rPr>
              <a:t>โรงเรียนสวนกุหลาบวิทยาลัย</a:t>
            </a:r>
            <a:br>
              <a:rPr lang="th-TH" sz="6000" dirty="0">
                <a:latin typeface="Kanit Light" panose="00000400000000000000" pitchFamily="2" charset="-34"/>
                <a:cs typeface="Kanit Light" panose="00000400000000000000" pitchFamily="2" charset="-34"/>
              </a:rPr>
            </a:br>
            <a:r>
              <a:rPr lang="th-TH" sz="1600" dirty="0">
                <a:latin typeface="Kanit Light" panose="00000400000000000000" pitchFamily="2" charset="-34"/>
                <a:cs typeface="Kanit Light" panose="00000400000000000000" pitchFamily="2" charset="-34"/>
              </a:rPr>
              <a:t> </a:t>
            </a:r>
          </a:p>
          <a:p>
            <a:pPr algn="ctr"/>
            <a:r>
              <a:rPr lang="th-TH" sz="4800" dirty="0">
                <a:latin typeface="Kanit Medium" panose="00000600000000000000" pitchFamily="2" charset="-34"/>
                <a:cs typeface="Kanit Medium" panose="00000600000000000000" pitchFamily="2" charset="-34"/>
              </a:rPr>
              <a:t>นายพง</a:t>
            </a:r>
            <a:r>
              <a:rPr lang="th-TH" sz="4800" dirty="0" err="1">
                <a:latin typeface="Kanit Medium" panose="00000600000000000000" pitchFamily="2" charset="-34"/>
                <a:cs typeface="Kanit Medium" panose="00000600000000000000" pitchFamily="2" charset="-34"/>
              </a:rPr>
              <a:t>ษ์</a:t>
            </a:r>
            <a:r>
              <a:rPr lang="th-TH" sz="4800" dirty="0">
                <a:latin typeface="Kanit Medium" panose="00000600000000000000" pitchFamily="2" charset="-34"/>
                <a:cs typeface="Kanit Medium" panose="00000600000000000000" pitchFamily="2" charset="-34"/>
              </a:rPr>
              <a:t>เทวิน นาคพงศ์พิมาน</a:t>
            </a:r>
            <a:r>
              <a:rPr lang="en-US" sz="4800" dirty="0">
                <a:latin typeface="Kanit Medium" panose="00000600000000000000" pitchFamily="2" charset="-34"/>
                <a:cs typeface="Kanit Medium" panose="00000600000000000000" pitchFamily="2" charset="-34"/>
              </a:rPr>
              <a:t>, </a:t>
            </a:r>
            <a:r>
              <a:rPr lang="th-TH" sz="4800" dirty="0">
                <a:latin typeface="Kanit Medium" panose="00000600000000000000" pitchFamily="2" charset="-34"/>
                <a:cs typeface="Kanit Medium" panose="00000600000000000000" pitchFamily="2" charset="-34"/>
              </a:rPr>
              <a:t>นาย</a:t>
            </a:r>
            <a:r>
              <a:rPr lang="th-TH" sz="4800" dirty="0" err="1">
                <a:latin typeface="Kanit Medium" panose="00000600000000000000" pitchFamily="2" charset="-34"/>
                <a:cs typeface="Kanit Medium" panose="00000600000000000000" pitchFamily="2" charset="-34"/>
              </a:rPr>
              <a:t>วศ</a:t>
            </a:r>
            <a:r>
              <a:rPr lang="th-TH" sz="4800" dirty="0">
                <a:latin typeface="Kanit Medium" panose="00000600000000000000" pitchFamily="2" charset="-34"/>
                <a:cs typeface="Kanit Medium" panose="00000600000000000000" pitchFamily="2" charset="-34"/>
              </a:rPr>
              <a:t>กร นพวรรณพร</a:t>
            </a:r>
          </a:p>
          <a:p>
            <a:pPr algn="ctr"/>
            <a:r>
              <a:rPr lang="th-TH" sz="1600" dirty="0">
                <a:latin typeface="Kanit" panose="00000500000000000000" pitchFamily="2" charset="-34"/>
                <a:cs typeface="Kanit" panose="00000500000000000000" pitchFamily="2" charset="-34"/>
              </a:rPr>
              <a:t> </a:t>
            </a:r>
          </a:p>
          <a:p>
            <a:pPr algn="ctr"/>
            <a:r>
              <a:rPr lang="th-TH" sz="4800" dirty="0">
                <a:latin typeface="Kanit" panose="00000500000000000000" pitchFamily="2" charset="-34"/>
                <a:cs typeface="Kanit" panose="00000500000000000000" pitchFamily="2" charset="-34"/>
              </a:rPr>
              <a:t>ครูที่ปรึกษา </a:t>
            </a:r>
            <a:r>
              <a:rPr lang="th-TH" sz="4800" dirty="0">
                <a:latin typeface="Kanit Light" panose="00000400000000000000" pitchFamily="2" charset="-34"/>
                <a:cs typeface="Kanit Light" panose="00000400000000000000" pitchFamily="2" charset="-34"/>
              </a:rPr>
              <a:t>ครูป</a:t>
            </a:r>
            <a:r>
              <a:rPr lang="th-TH" sz="4800" dirty="0" err="1">
                <a:latin typeface="Kanit Light" panose="00000400000000000000" pitchFamily="2" charset="-34"/>
                <a:cs typeface="Kanit Light" panose="00000400000000000000" pitchFamily="2" charset="-34"/>
              </a:rPr>
              <a:t>ิย</a:t>
            </a:r>
            <a:r>
              <a:rPr lang="th-TH" sz="4800" dirty="0">
                <a:latin typeface="Kanit Light" panose="00000400000000000000" pitchFamily="2" charset="-34"/>
                <a:cs typeface="Kanit Light" panose="00000400000000000000" pitchFamily="2" charset="-34"/>
              </a:rPr>
              <a:t>มาศ ศรีสมพันธ์</a:t>
            </a:r>
            <a:r>
              <a:rPr lang="en-US" sz="4800" dirty="0">
                <a:latin typeface="Kanit Light" panose="00000400000000000000" pitchFamily="2" charset="-34"/>
                <a:cs typeface="Kanit Light" panose="00000400000000000000" pitchFamily="2" charset="-34"/>
              </a:rPr>
              <a:t>, </a:t>
            </a:r>
            <a:r>
              <a:rPr lang="th-TH" sz="4800" dirty="0">
                <a:latin typeface="Kanit Light" panose="00000400000000000000" pitchFamily="2" charset="-34"/>
                <a:cs typeface="Kanit Light" panose="00000400000000000000" pitchFamily="2" charset="-34"/>
              </a:rPr>
              <a:t>ครู</a:t>
            </a:r>
            <a:r>
              <a:rPr lang="th-TH" sz="4800" dirty="0" err="1">
                <a:latin typeface="Kanit Light" panose="00000400000000000000" pitchFamily="2" charset="-34"/>
                <a:cs typeface="Kanit Light" panose="00000400000000000000" pitchFamily="2" charset="-34"/>
              </a:rPr>
              <a:t>อัญ</a:t>
            </a:r>
            <a:r>
              <a:rPr lang="th-TH" sz="4800" dirty="0">
                <a:latin typeface="Kanit Light" panose="00000400000000000000" pitchFamily="2" charset="-34"/>
                <a:cs typeface="Kanit Light" panose="00000400000000000000" pitchFamily="2" charset="-34"/>
              </a:rPr>
              <a:t>ชานา นิ่มอนุ</a:t>
            </a:r>
            <a:r>
              <a:rPr lang="th-TH" sz="4800" dirty="0" err="1">
                <a:latin typeface="Kanit Light" panose="00000400000000000000" pitchFamily="2" charset="-34"/>
                <a:cs typeface="Kanit Light" panose="00000400000000000000" pitchFamily="2" charset="-34"/>
              </a:rPr>
              <a:t>สส</a:t>
            </a:r>
            <a:r>
              <a:rPr lang="th-TH" sz="4800" dirty="0">
                <a:latin typeface="Kanit Light" panose="00000400000000000000" pitchFamily="2" charset="-34"/>
                <a:cs typeface="Kanit Light" panose="00000400000000000000" pitchFamily="2" charset="-34"/>
              </a:rPr>
              <a:t>รณ</a:t>
            </a:r>
            <a:r>
              <a:rPr lang="th-TH" sz="4800" dirty="0" err="1">
                <a:latin typeface="Kanit Light" panose="00000400000000000000" pitchFamily="2" charset="-34"/>
                <a:cs typeface="Kanit Light" panose="00000400000000000000" pitchFamily="2" charset="-34"/>
              </a:rPr>
              <a:t>์ส</a:t>
            </a:r>
            <a:r>
              <a:rPr lang="th-TH" sz="4800" dirty="0">
                <a:latin typeface="Kanit Light" panose="00000400000000000000" pitchFamily="2" charset="-34"/>
                <a:cs typeface="Kanit Light" panose="00000400000000000000" pitchFamily="2" charset="-34"/>
              </a:rPr>
              <a:t>กุล</a:t>
            </a:r>
            <a:r>
              <a:rPr lang="en-US" sz="4800" dirty="0">
                <a:latin typeface="Kanit Light" panose="00000400000000000000" pitchFamily="2" charset="-34"/>
                <a:cs typeface="Kanit Light" panose="00000400000000000000" pitchFamily="2" charset="-34"/>
              </a:rPr>
              <a:t>, </a:t>
            </a:r>
            <a:r>
              <a:rPr lang="th-TH" sz="4800" dirty="0">
                <a:latin typeface="Kanit Light" panose="00000400000000000000" pitchFamily="2" charset="-34"/>
                <a:cs typeface="Kanit Light" panose="00000400000000000000" pitchFamily="2" charset="-34"/>
              </a:rPr>
              <a:t>ครูเสาวลักษณ์ กังวานสกุลทอง</a:t>
            </a:r>
          </a:p>
        </p:txBody>
      </p:sp>
      <p:pic>
        <p:nvPicPr>
          <p:cNvPr id="17" name="รูปภาพ 16">
            <a:extLst>
              <a:ext uri="{FF2B5EF4-FFF2-40B4-BE49-F238E27FC236}">
                <a16:creationId xmlns:a16="http://schemas.microsoft.com/office/drawing/2014/main" id="{C6DB8D95-7994-45F2-B83A-02B2F14A3DA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470" r="-6470"/>
          <a:stretch/>
        </p:blipFill>
        <p:spPr>
          <a:xfrm>
            <a:off x="15338842" y="359182"/>
            <a:ext cx="2340000" cy="2340000"/>
          </a:xfrm>
          <a:prstGeom prst="rect">
            <a:avLst/>
          </a:prstGeom>
        </p:spPr>
      </p:pic>
      <p:grpSp>
        <p:nvGrpSpPr>
          <p:cNvPr id="20" name="กลุ่ม 19">
            <a:extLst>
              <a:ext uri="{FF2B5EF4-FFF2-40B4-BE49-F238E27FC236}">
                <a16:creationId xmlns:a16="http://schemas.microsoft.com/office/drawing/2014/main" id="{9F5D4C8C-5ACA-449A-BA11-970C4B446632}"/>
              </a:ext>
            </a:extLst>
          </p:cNvPr>
          <p:cNvGrpSpPr/>
          <p:nvPr/>
        </p:nvGrpSpPr>
        <p:grpSpPr>
          <a:xfrm>
            <a:off x="15608842" y="-2"/>
            <a:ext cx="1800000" cy="3059184"/>
            <a:chOff x="15608842" y="-2"/>
            <a:chExt cx="1800000" cy="3059184"/>
          </a:xfrm>
        </p:grpSpPr>
        <p:sp>
          <p:nvSpPr>
            <p:cNvPr id="18" name="สี่เหลี่ยมผืนผ้า 17">
              <a:extLst>
                <a:ext uri="{FF2B5EF4-FFF2-40B4-BE49-F238E27FC236}">
                  <a16:creationId xmlns:a16="http://schemas.microsoft.com/office/drawing/2014/main" id="{D9E6F620-6686-40E5-8EF0-24A58E5DB42C}"/>
                </a:ext>
              </a:extLst>
            </p:cNvPr>
            <p:cNvSpPr/>
            <p:nvPr/>
          </p:nvSpPr>
          <p:spPr>
            <a:xfrm>
              <a:off x="15608842" y="-2"/>
              <a:ext cx="1800000" cy="3591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9" name="สี่เหลี่ยมผืนผ้า 18">
              <a:extLst>
                <a:ext uri="{FF2B5EF4-FFF2-40B4-BE49-F238E27FC236}">
                  <a16:creationId xmlns:a16="http://schemas.microsoft.com/office/drawing/2014/main" id="{53C0923F-25F0-418A-A244-BC8D7BF3F082}"/>
                </a:ext>
              </a:extLst>
            </p:cNvPr>
            <p:cNvSpPr/>
            <p:nvPr/>
          </p:nvSpPr>
          <p:spPr>
            <a:xfrm>
              <a:off x="15608842" y="2699182"/>
              <a:ext cx="180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26" name="สี่เหลี่ยมผืนผ้า 25">
            <a:extLst>
              <a:ext uri="{FF2B5EF4-FFF2-40B4-BE49-F238E27FC236}">
                <a16:creationId xmlns:a16="http://schemas.microsoft.com/office/drawing/2014/main" id="{4618A16F-CCF0-4AE2-AE48-F88E809E6E9E}"/>
              </a:ext>
            </a:extLst>
          </p:cNvPr>
          <p:cNvSpPr/>
          <p:nvPr/>
        </p:nvSpPr>
        <p:spPr>
          <a:xfrm>
            <a:off x="2817622" y="40523475"/>
            <a:ext cx="2676405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5400" dirty="0">
                <a:latin typeface="Kanit Light" panose="00000400000000000000" pitchFamily="2" charset="-34"/>
                <a:cs typeface="Kanit Light" panose="00000400000000000000" pitchFamily="2" charset="-34"/>
              </a:rPr>
              <a:t>โครงการการศึกษาสำหรับผู้มีความสามารถพิเ</a:t>
            </a:r>
            <a:r>
              <a:rPr lang="th-TH" sz="5400" dirty="0">
                <a:solidFill>
                  <a:prstClr val="black"/>
                </a:solidFill>
                <a:latin typeface="Kanit Light" panose="00000400000000000000" pitchFamily="2" charset="-34"/>
                <a:cs typeface="Kanit Light" panose="00000400000000000000" pitchFamily="2" charset="-34"/>
              </a:rPr>
              <a:t>ศษ </a:t>
            </a:r>
            <a:r>
              <a:rPr lang="en-US" sz="5400" dirty="0">
                <a:solidFill>
                  <a:prstClr val="black"/>
                </a:solidFill>
                <a:latin typeface="Kanit Light" panose="00000400000000000000" pitchFamily="2" charset="-34"/>
                <a:cs typeface="Kanit Light" panose="00000400000000000000" pitchFamily="2" charset="-34"/>
              </a:rPr>
              <a:t>(Gifted and Talented Education Program)</a:t>
            </a:r>
            <a:br>
              <a:rPr lang="th-TH" sz="5400" dirty="0">
                <a:solidFill>
                  <a:prstClr val="black"/>
                </a:solidFill>
                <a:latin typeface="Kanit Light" panose="00000400000000000000" pitchFamily="2" charset="-34"/>
                <a:cs typeface="Kanit Light" panose="00000400000000000000" pitchFamily="2" charset="-34"/>
              </a:rPr>
            </a:br>
            <a:r>
              <a:rPr lang="th-TH" sz="5400" dirty="0">
                <a:solidFill>
                  <a:prstClr val="black"/>
                </a:solidFill>
                <a:latin typeface="Kanit Light" panose="00000400000000000000" pitchFamily="2" charset="-34"/>
                <a:cs typeface="Kanit Light" panose="00000400000000000000" pitchFamily="2" charset="-34"/>
              </a:rPr>
              <a:t>สัปดาห์วิทยาศาสตร์ </a:t>
            </a:r>
            <a:r>
              <a:rPr lang="en-US" sz="5400" dirty="0">
                <a:solidFill>
                  <a:prstClr val="black"/>
                </a:solidFill>
                <a:latin typeface="Kanit Medium" panose="00000600000000000000" pitchFamily="2" charset="-34"/>
                <a:cs typeface="Kanit Medium" panose="00000600000000000000" pitchFamily="2" charset="-34"/>
              </a:rPr>
              <a:t>20-21 </a:t>
            </a:r>
            <a:r>
              <a:rPr lang="th-TH" sz="5400" dirty="0">
                <a:solidFill>
                  <a:prstClr val="black"/>
                </a:solidFill>
                <a:latin typeface="Kanit Medium" panose="00000600000000000000" pitchFamily="2" charset="-34"/>
                <a:cs typeface="Kanit Medium" panose="00000600000000000000" pitchFamily="2" charset="-34"/>
              </a:rPr>
              <a:t>สิงหาคม พ</a:t>
            </a:r>
            <a:r>
              <a:rPr lang="en-US" sz="5400" dirty="0">
                <a:solidFill>
                  <a:prstClr val="black"/>
                </a:solidFill>
                <a:latin typeface="Kanit Medium" panose="00000600000000000000" pitchFamily="2" charset="-34"/>
                <a:cs typeface="Kanit Medium" panose="00000600000000000000" pitchFamily="2" charset="-34"/>
              </a:rPr>
              <a:t>.</a:t>
            </a:r>
            <a:r>
              <a:rPr lang="th-TH" sz="5400" dirty="0">
                <a:solidFill>
                  <a:prstClr val="black"/>
                </a:solidFill>
                <a:latin typeface="Kanit Medium" panose="00000600000000000000" pitchFamily="2" charset="-34"/>
                <a:cs typeface="Kanit Medium" panose="00000600000000000000" pitchFamily="2" charset="-34"/>
              </a:rPr>
              <a:t>ศ</a:t>
            </a:r>
            <a:r>
              <a:rPr lang="en-US" sz="5400" dirty="0">
                <a:solidFill>
                  <a:prstClr val="black"/>
                </a:solidFill>
                <a:latin typeface="Kanit Medium" panose="00000600000000000000" pitchFamily="2" charset="-34"/>
                <a:cs typeface="Kanit Medium" panose="00000600000000000000" pitchFamily="2" charset="-34"/>
              </a:rPr>
              <a:t>.2562</a:t>
            </a:r>
            <a:endParaRPr lang="th-TH" sz="5400" dirty="0">
              <a:latin typeface="Kanit Medium" panose="00000600000000000000" pitchFamily="2" charset="-34"/>
              <a:cs typeface="Kanit Medium" panose="00000600000000000000" pitchFamily="2" charset="-34"/>
            </a:endParaRPr>
          </a:p>
        </p:txBody>
      </p:sp>
      <p:sp>
        <p:nvSpPr>
          <p:cNvPr id="27" name="ชื่อเรื่อง 1">
            <a:extLst>
              <a:ext uri="{FF2B5EF4-FFF2-40B4-BE49-F238E27FC236}">
                <a16:creationId xmlns:a16="http://schemas.microsoft.com/office/drawing/2014/main" id="{C5A6143E-817D-4795-8C68-D6F0D3031FDC}"/>
              </a:ext>
            </a:extLst>
          </p:cNvPr>
          <p:cNvSpPr txBox="1">
            <a:spLocks/>
          </p:cNvSpPr>
          <p:nvPr/>
        </p:nvSpPr>
        <p:spPr>
          <a:xfrm>
            <a:off x="1799996" y="22800858"/>
            <a:ext cx="14039645" cy="4429581"/>
          </a:xfrm>
          <a:prstGeom prst="roundRect">
            <a:avLst>
              <a:gd name="adj" fmla="val 4543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274320" tIns="274320" rIns="274320" bIns="274320" rtlCol="0" anchor="t">
            <a:noAutofit/>
          </a:bodyPr>
          <a:lstStyle>
            <a:lvl1pPr algn="ctr" defTabSz="323990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25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 defTabSz="457200" fontAlgn="base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tabLst>
                <a:tab pos="1436688" algn="l"/>
              </a:tabLst>
            </a:pPr>
            <a:r>
              <a:rPr lang="th-TH" sz="4800" dirty="0">
                <a:latin typeface="Kanit Light" panose="00000400000000000000" pitchFamily="2" charset="-34"/>
                <a:cs typeface="Kanit Light" panose="00000400000000000000" pitchFamily="2" charset="-34"/>
              </a:rPr>
              <a:t>วัตถุประสงค์</a:t>
            </a:r>
          </a:p>
          <a:p>
            <a:pPr algn="thaiDist" defTabSz="457200" fontAlgn="base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tabLst>
                <a:tab pos="1436688" algn="l"/>
              </a:tabLst>
            </a:pPr>
            <a:r>
              <a:rPr lang="th-TH" sz="4000" dirty="0">
                <a:solidFill>
                  <a:srgbClr val="000000"/>
                </a:solidFill>
                <a:latin typeface="Kanit Light" panose="00000400000000000000" pitchFamily="2" charset="-34"/>
                <a:ea typeface="+mn-ea"/>
                <a:cs typeface="Kanit Light" panose="00000400000000000000" pitchFamily="2" charset="-34"/>
              </a:rPr>
              <a:t>	</a:t>
            </a:r>
            <a:r>
              <a:rPr lang="th-TH" sz="3600" dirty="0">
                <a:solidFill>
                  <a:srgbClr val="000000"/>
                </a:solidFill>
                <a:latin typeface="Kanit Light" panose="00000400000000000000" pitchFamily="2" charset="-34"/>
                <a:ea typeface="+mn-ea"/>
                <a:cs typeface="Kanit Light" panose="00000400000000000000" pitchFamily="2" charset="-34"/>
              </a:rPr>
              <a:t>เพื่อพัฒนาแอปพลิเคชัน</a:t>
            </a:r>
            <a:r>
              <a:rPr lang="th-TH" sz="3600" dirty="0">
                <a:solidFill>
                  <a:srgbClr val="000000"/>
                </a:solidFill>
                <a:latin typeface="Kanit Light" panose="00000400000000000000" pitchFamily="2" charset="-34"/>
                <a:cs typeface="Kanit Light" panose="00000400000000000000" pitchFamily="2" charset="-34"/>
              </a:rPr>
              <a:t> </a:t>
            </a:r>
            <a:r>
              <a:rPr lang="th-TH" sz="3600" dirty="0">
                <a:solidFill>
                  <a:srgbClr val="000000"/>
                </a:solidFill>
                <a:latin typeface="Kanit Light" panose="00000400000000000000" pitchFamily="2" charset="-34"/>
                <a:ea typeface="+mn-ea"/>
                <a:cs typeface="Kanit Light" panose="00000400000000000000" pitchFamily="2" charset="-34"/>
              </a:rPr>
              <a:t>“</a:t>
            </a:r>
            <a:r>
              <a:rPr lang="en-US" sz="3600" dirty="0">
                <a:solidFill>
                  <a:srgbClr val="000000"/>
                </a:solidFill>
                <a:latin typeface="Kanit Light" panose="00000400000000000000" pitchFamily="2" charset="-34"/>
                <a:ea typeface="+mn-ea"/>
                <a:cs typeface="Kanit Light" panose="00000400000000000000" pitchFamily="2" charset="-34"/>
              </a:rPr>
              <a:t>Teacher</a:t>
            </a:r>
            <a:r>
              <a:rPr lang="th-TH" sz="3600" dirty="0">
                <a:solidFill>
                  <a:srgbClr val="000000"/>
                </a:solidFill>
                <a:latin typeface="Kanit Light" panose="00000400000000000000" pitchFamily="2" charset="-34"/>
                <a:cs typeface="Kanit Light" panose="00000400000000000000" pitchFamily="2" charset="-34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Kanit Light" panose="00000400000000000000" pitchFamily="2" charset="-34"/>
                <a:ea typeface="+mn-ea"/>
                <a:cs typeface="Kanit Light" panose="00000400000000000000" pitchFamily="2" charset="-34"/>
              </a:rPr>
              <a:t>Finder”</a:t>
            </a:r>
            <a:r>
              <a:rPr lang="th-TH" sz="3600" dirty="0">
                <a:solidFill>
                  <a:srgbClr val="000000"/>
                </a:solidFill>
                <a:latin typeface="Kanit Light" panose="00000400000000000000" pitchFamily="2" charset="-34"/>
                <a:cs typeface="Kanit Light" panose="00000400000000000000" pitchFamily="2" charset="-34"/>
              </a:rPr>
              <a:t> </a:t>
            </a:r>
            <a:r>
              <a:rPr lang="th-TH" sz="3600" dirty="0">
                <a:solidFill>
                  <a:srgbClr val="000000"/>
                </a:solidFill>
                <a:latin typeface="Kanit Light" panose="00000400000000000000" pitchFamily="2" charset="-34"/>
                <a:ea typeface="+mn-ea"/>
                <a:cs typeface="Kanit Light" panose="00000400000000000000" pitchFamily="2" charset="-34"/>
              </a:rPr>
              <a:t>ในการแสดงผลข้อมูลตารางเรียน และข้อมูลสถานที่สอน สำหรับนักเรียนห้อง ม.602 โรงเรียนสวนกุหลาบวิทยาลัย ที่มีความสามารถในการเพิ่ม แก้ไข ดัดแปลงข้อมูล ต่าง ๆ และการส่งต่อข้อมูลระหว่างอุปกรณ์ได้</a:t>
            </a:r>
            <a:endParaRPr lang="th-TH" sz="5400" dirty="0">
              <a:latin typeface="Kanit Light" panose="00000400000000000000" pitchFamily="2" charset="-34"/>
              <a:cs typeface="Kanit Light" panose="00000400000000000000" pitchFamily="2" charset="-34"/>
            </a:endParaRPr>
          </a:p>
        </p:txBody>
      </p:sp>
      <p:sp>
        <p:nvSpPr>
          <p:cNvPr id="22" name="สี่เหลี่ยมผืนผ้า 21">
            <a:extLst>
              <a:ext uri="{FF2B5EF4-FFF2-40B4-BE49-F238E27FC236}">
                <a16:creationId xmlns:a16="http://schemas.microsoft.com/office/drawing/2014/main" id="{12BD2CDE-4F1A-4C49-B5D5-A7AC038F9B03}"/>
              </a:ext>
            </a:extLst>
          </p:cNvPr>
          <p:cNvSpPr/>
          <p:nvPr/>
        </p:nvSpPr>
        <p:spPr>
          <a:xfrm>
            <a:off x="15839643" y="38808638"/>
            <a:ext cx="720000" cy="792000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5" name="ชื่อเรื่อง 1">
            <a:extLst>
              <a:ext uri="{FF2B5EF4-FFF2-40B4-BE49-F238E27FC236}">
                <a16:creationId xmlns:a16="http://schemas.microsoft.com/office/drawing/2014/main" id="{64962AAC-7195-430C-9037-D3F76F2AFF04}"/>
              </a:ext>
            </a:extLst>
          </p:cNvPr>
          <p:cNvSpPr txBox="1">
            <a:spLocks/>
          </p:cNvSpPr>
          <p:nvPr/>
        </p:nvSpPr>
        <p:spPr>
          <a:xfrm>
            <a:off x="1799996" y="28279216"/>
            <a:ext cx="6218589" cy="1329740"/>
          </a:xfrm>
          <a:prstGeom prst="roundRect">
            <a:avLst>
              <a:gd name="adj" fmla="val 16347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274320" tIns="274320" rIns="274320" bIns="274320" rtlCol="0" anchor="ctr">
            <a:noAutofit/>
          </a:bodyPr>
          <a:lstStyle>
            <a:lvl1pPr algn="ctr" defTabSz="323990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25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4800" dirty="0">
                <a:latin typeface="Kanit Light" panose="00000400000000000000" pitchFamily="2" charset="-34"/>
                <a:cs typeface="Kanit Light" panose="00000400000000000000" pitchFamily="2" charset="-34"/>
              </a:rPr>
              <a:t>ขั้นตอนการดำเนินงาน</a:t>
            </a:r>
          </a:p>
        </p:txBody>
      </p:sp>
      <p:sp>
        <p:nvSpPr>
          <p:cNvPr id="36" name="ชื่อเรื่อง 1">
            <a:extLst>
              <a:ext uri="{FF2B5EF4-FFF2-40B4-BE49-F238E27FC236}">
                <a16:creationId xmlns:a16="http://schemas.microsoft.com/office/drawing/2014/main" id="{3C0ECCDD-B526-4740-9CE3-7E7DB26355DD}"/>
              </a:ext>
            </a:extLst>
          </p:cNvPr>
          <p:cNvSpPr txBox="1">
            <a:spLocks/>
          </p:cNvSpPr>
          <p:nvPr/>
        </p:nvSpPr>
        <p:spPr>
          <a:xfrm>
            <a:off x="20393891" y="12520015"/>
            <a:ext cx="6371150" cy="1734009"/>
          </a:xfrm>
          <a:prstGeom prst="roundRect">
            <a:avLst>
              <a:gd name="adj" fmla="val 12204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274320" tIns="274320" rIns="274320" bIns="274320" rtlCol="0" anchor="ctr">
            <a:noAutofit/>
          </a:bodyPr>
          <a:lstStyle>
            <a:lvl1pPr lvl="0" algn="ctr" fontAlgn="base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  <a:tabLst>
                <a:tab pos="1436688" algn="l"/>
              </a:tabLst>
              <a:defRPr sz="5400">
                <a:latin typeface="Kanit Light" panose="00000400000000000000" pitchFamily="2" charset="-34"/>
                <a:ea typeface="+mj-ea"/>
                <a:cs typeface="Kanit Light" panose="00000400000000000000" pitchFamily="2" charset="-34"/>
              </a:defRPr>
            </a:lvl1pPr>
          </a:lstStyle>
          <a:p>
            <a:r>
              <a:rPr lang="th-TH" sz="4800" dirty="0"/>
              <a:t>ผลการดำเนินงาน</a:t>
            </a:r>
          </a:p>
        </p:txBody>
      </p:sp>
      <p:sp>
        <p:nvSpPr>
          <p:cNvPr id="49" name="รูปแบบอิสระ: รูปร่าง 48" hidden="1">
            <a:extLst>
              <a:ext uri="{FF2B5EF4-FFF2-40B4-BE49-F238E27FC236}">
                <a16:creationId xmlns:a16="http://schemas.microsoft.com/office/drawing/2014/main" id="{CF03347B-058C-434E-BC04-15057B5256E6}"/>
              </a:ext>
            </a:extLst>
          </p:cNvPr>
          <p:cNvSpPr/>
          <p:nvPr/>
        </p:nvSpPr>
        <p:spPr>
          <a:xfrm rot="10800000">
            <a:off x="7959633" y="31485503"/>
            <a:ext cx="374921" cy="188014"/>
          </a:xfrm>
          <a:custGeom>
            <a:avLst/>
            <a:gdLst>
              <a:gd name="connsiteX0" fmla="*/ 251258 w 502516"/>
              <a:gd name="connsiteY0" fmla="*/ 0 h 252000"/>
              <a:gd name="connsiteX1" fmla="*/ 502516 w 502516"/>
              <a:gd name="connsiteY1" fmla="*/ 251258 h 252000"/>
              <a:gd name="connsiteX2" fmla="*/ 502441 w 502516"/>
              <a:gd name="connsiteY2" fmla="*/ 252000 h 252000"/>
              <a:gd name="connsiteX3" fmla="*/ 75 w 502516"/>
              <a:gd name="connsiteY3" fmla="*/ 252000 h 252000"/>
              <a:gd name="connsiteX4" fmla="*/ 0 w 502516"/>
              <a:gd name="connsiteY4" fmla="*/ 251258 h 252000"/>
              <a:gd name="connsiteX5" fmla="*/ 251258 w 502516"/>
              <a:gd name="connsiteY5" fmla="*/ 0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2516" h="252000">
                <a:moveTo>
                  <a:pt x="251258" y="0"/>
                </a:moveTo>
                <a:cubicBezTo>
                  <a:pt x="390024" y="0"/>
                  <a:pt x="502516" y="112492"/>
                  <a:pt x="502516" y="251258"/>
                </a:cubicBezTo>
                <a:lnTo>
                  <a:pt x="502441" y="252000"/>
                </a:lnTo>
                <a:lnTo>
                  <a:pt x="75" y="252000"/>
                </a:lnTo>
                <a:lnTo>
                  <a:pt x="0" y="251258"/>
                </a:lnTo>
                <a:cubicBezTo>
                  <a:pt x="0" y="112492"/>
                  <a:pt x="112492" y="0"/>
                  <a:pt x="251258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ชื่อเรื่อง 1">
            <a:extLst>
              <a:ext uri="{FF2B5EF4-FFF2-40B4-BE49-F238E27FC236}">
                <a16:creationId xmlns:a16="http://schemas.microsoft.com/office/drawing/2014/main" id="{73413B9D-3859-4A41-8872-3F69833AD57A}"/>
              </a:ext>
            </a:extLst>
          </p:cNvPr>
          <p:cNvSpPr txBox="1">
            <a:spLocks/>
          </p:cNvSpPr>
          <p:nvPr/>
        </p:nvSpPr>
        <p:spPr>
          <a:xfrm>
            <a:off x="1799996" y="12920089"/>
            <a:ext cx="14039645" cy="8680230"/>
          </a:xfrm>
          <a:prstGeom prst="roundRect">
            <a:avLst>
              <a:gd name="adj" fmla="val 2022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274320" tIns="274320" rIns="274320" bIns="274320" rtlCol="0" anchor="t">
            <a:noAutofit/>
          </a:bodyPr>
          <a:lstStyle>
            <a:lvl1pPr algn="ctr" defTabSz="323990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25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 defTabSz="457200" fontAlgn="base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tabLst>
                <a:tab pos="1436688" algn="l"/>
              </a:tabLst>
            </a:pPr>
            <a:r>
              <a:rPr lang="th-TH" sz="4800" dirty="0">
                <a:latin typeface="Kanit Light" panose="00000400000000000000" pitchFamily="2" charset="-34"/>
                <a:cs typeface="Kanit Light" panose="00000400000000000000" pitchFamily="2" charset="-34"/>
              </a:rPr>
              <a:t>บทนำ</a:t>
            </a:r>
          </a:p>
          <a:p>
            <a:pPr algn="thaiDist" defTabSz="457200" fontAlgn="base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tabLst>
                <a:tab pos="1436688" algn="l"/>
              </a:tabLst>
            </a:pPr>
            <a:r>
              <a:rPr lang="th-TH" sz="4000" dirty="0">
                <a:solidFill>
                  <a:srgbClr val="000000"/>
                </a:solidFill>
                <a:latin typeface="Kanit Light" panose="00000400000000000000" pitchFamily="2" charset="-34"/>
                <a:ea typeface="+mn-ea"/>
                <a:cs typeface="Kanit Light" panose="00000400000000000000" pitchFamily="2" charset="-34"/>
              </a:rPr>
              <a:t>	</a:t>
            </a:r>
            <a:r>
              <a:rPr lang="th-TH" sz="3600" dirty="0">
                <a:latin typeface="Kanit Light" panose="00000400000000000000" pitchFamily="2" charset="-34"/>
                <a:cs typeface="Kanit Light" panose="00000400000000000000" pitchFamily="2" charset="-34"/>
              </a:rPr>
              <a:t>ในโรงเรียนหรือสถานศึกษาที่มีขนาดใหญ่ เมื่อมีธุระสำคัญที่จะต้องตามหาอาจารย์เป็นการฉุกเฉิน มักจะมีความยุ่งยากเกิดขึ้น เนื่องจากในขณะที่ตามหา อาจารย์อาจจะกำลังสอนนักเรียนห้องอื่นอยู่ ข้อมูลเหล่านี้ไม่สามารถหาได้จากตารางเรียนปกติ คณะผู้วิจัยจึงได้คิดวิธีแก้ปัญหานี้โดยการพัฒนาแอปพลิเคชัน “</a:t>
            </a:r>
            <a:r>
              <a:rPr lang="en-US" sz="3600" dirty="0">
                <a:latin typeface="Kanit Light" panose="00000400000000000000" pitchFamily="2" charset="-34"/>
                <a:cs typeface="Kanit Light" panose="00000400000000000000" pitchFamily="2" charset="-34"/>
              </a:rPr>
              <a:t>Teacher</a:t>
            </a:r>
            <a:r>
              <a:rPr lang="th-TH" sz="3600" dirty="0">
                <a:latin typeface="Kanit Light" panose="00000400000000000000" pitchFamily="2" charset="-34"/>
                <a:cs typeface="Kanit Light" panose="00000400000000000000" pitchFamily="2" charset="-34"/>
              </a:rPr>
              <a:t> </a:t>
            </a:r>
            <a:r>
              <a:rPr lang="en-US" sz="3600" dirty="0">
                <a:latin typeface="Kanit Light" panose="00000400000000000000" pitchFamily="2" charset="-34"/>
                <a:cs typeface="Kanit Light" panose="00000400000000000000" pitchFamily="2" charset="-34"/>
              </a:rPr>
              <a:t>Finder“</a:t>
            </a:r>
            <a:r>
              <a:rPr lang="th-TH" sz="3600" dirty="0">
                <a:latin typeface="Kanit Light" panose="00000400000000000000" pitchFamily="2" charset="-34"/>
                <a:cs typeface="Kanit Light" panose="00000400000000000000" pitchFamily="2" charset="-34"/>
              </a:rPr>
              <a:t> บนระบบปฏิบัติการ </a:t>
            </a:r>
            <a:r>
              <a:rPr lang="en-US" sz="3600" dirty="0">
                <a:latin typeface="Kanit Light" panose="00000400000000000000" pitchFamily="2" charset="-34"/>
                <a:cs typeface="Kanit Light" panose="00000400000000000000" pitchFamily="2" charset="-34"/>
              </a:rPr>
              <a:t>Android</a:t>
            </a:r>
            <a:r>
              <a:rPr lang="th-TH" sz="3600" dirty="0">
                <a:latin typeface="Kanit Light" panose="00000400000000000000" pitchFamily="2" charset="-34"/>
                <a:cs typeface="Kanit Light" panose="00000400000000000000" pitchFamily="2" charset="-34"/>
              </a:rPr>
              <a:t> โดยมีลักษณะคล้ายตารางเรียนที่มีข้อมูลระบุสถานที่ที่อาจารย์สอนอยู่ในเวลาต่าง ๆ โดยมีการพัฒนาปรับปรุงจากปัญหาของแอปพลิเคชันตารางเรียนประเภทอื่น ๆ เช่น ข้อมูลสามารถเขียนขึ้นได้เอง มีคุณสมบัติในการรับข้อมูลจากโทรศัพท์เครื่องอื่นแทนการเขียนหรือจะส่งข้อมูลให้โทรศัพท์เครื่องอื่นก็ได้ นอกจากนี้แอปพลิเคชันยังมีความสวยงาม ใช้งานง่าย รวดเร็ว และเข้าใจได้ง่ายอีกด้วย</a:t>
            </a:r>
            <a:endParaRPr lang="th-TH" sz="5400" dirty="0">
              <a:latin typeface="Kanit Light" panose="00000400000000000000" pitchFamily="2" charset="-34"/>
              <a:cs typeface="Kanit Light" panose="00000400000000000000" pitchFamily="2" charset="-34"/>
            </a:endParaRPr>
          </a:p>
        </p:txBody>
      </p:sp>
      <p:sp>
        <p:nvSpPr>
          <p:cNvPr id="23" name="สี่เหลี่ยมผืนผ้า 22">
            <a:extLst>
              <a:ext uri="{FF2B5EF4-FFF2-40B4-BE49-F238E27FC236}">
                <a16:creationId xmlns:a16="http://schemas.microsoft.com/office/drawing/2014/main" id="{A41AAF38-7B1A-4D38-8C91-7EDEF8F1BBE7}"/>
              </a:ext>
            </a:extLst>
          </p:cNvPr>
          <p:cNvSpPr/>
          <p:nvPr/>
        </p:nvSpPr>
        <p:spPr>
          <a:xfrm>
            <a:off x="1802407" y="2280085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" name="สี่เหลี่ยมผืนผ้า 23">
            <a:extLst>
              <a:ext uri="{FF2B5EF4-FFF2-40B4-BE49-F238E27FC236}">
                <a16:creationId xmlns:a16="http://schemas.microsoft.com/office/drawing/2014/main" id="{B3AC4471-7882-4D24-B392-737ECED00478}"/>
              </a:ext>
            </a:extLst>
          </p:cNvPr>
          <p:cNvSpPr/>
          <p:nvPr/>
        </p:nvSpPr>
        <p:spPr>
          <a:xfrm>
            <a:off x="1799996" y="1292056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25" name="กลุ่ม 24">
            <a:extLst>
              <a:ext uri="{FF2B5EF4-FFF2-40B4-BE49-F238E27FC236}">
                <a16:creationId xmlns:a16="http://schemas.microsoft.com/office/drawing/2014/main" id="{510C483C-B909-4FC3-B54B-9B1435063666}"/>
              </a:ext>
            </a:extLst>
          </p:cNvPr>
          <p:cNvGrpSpPr/>
          <p:nvPr/>
        </p:nvGrpSpPr>
        <p:grpSpPr>
          <a:xfrm>
            <a:off x="17436667" y="14764770"/>
            <a:ext cx="12975344" cy="4406941"/>
            <a:chOff x="12985758" y="14963596"/>
            <a:chExt cx="9681555" cy="3288240"/>
          </a:xfrm>
        </p:grpSpPr>
        <p:pic>
          <p:nvPicPr>
            <p:cNvPr id="43" name="รูปภาพ 42">
              <a:extLst>
                <a:ext uri="{FF2B5EF4-FFF2-40B4-BE49-F238E27FC236}">
                  <a16:creationId xmlns:a16="http://schemas.microsoft.com/office/drawing/2014/main" id="{01D8B5C1-69C2-4074-AA55-998A1B45EEFB}"/>
                </a:ext>
              </a:extLst>
            </p:cNvPr>
            <p:cNvPicPr/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 bwMode="auto">
            <a:xfrm>
              <a:off x="12985758" y="14963596"/>
              <a:ext cx="1849634" cy="3288240"/>
            </a:xfrm>
            <a:prstGeom prst="rect">
              <a:avLst/>
            </a:prstGeom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41" name="รูปภาพ 40">
              <a:extLst>
                <a:ext uri="{FF2B5EF4-FFF2-40B4-BE49-F238E27FC236}">
                  <a16:creationId xmlns:a16="http://schemas.microsoft.com/office/drawing/2014/main" id="{2D71A9B9-1436-47F2-8852-496A1C1109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14944334" y="14963597"/>
              <a:ext cx="1849634" cy="3288239"/>
            </a:xfrm>
            <a:prstGeom prst="rect">
              <a:avLst/>
            </a:prstGeom>
          </p:spPr>
        </p:pic>
        <p:pic>
          <p:nvPicPr>
            <p:cNvPr id="39" name="รูปภาพ 38">
              <a:extLst>
                <a:ext uri="{FF2B5EF4-FFF2-40B4-BE49-F238E27FC236}">
                  <a16:creationId xmlns:a16="http://schemas.microsoft.com/office/drawing/2014/main" id="{05AC02A7-35D6-4D6E-9BD1-3E98E3C47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02910" y="14965718"/>
              <a:ext cx="1847250" cy="3283996"/>
            </a:xfrm>
            <a:prstGeom prst="rect">
              <a:avLst/>
            </a:prstGeom>
          </p:spPr>
        </p:pic>
        <p:pic>
          <p:nvPicPr>
            <p:cNvPr id="37" name="Picture 2" descr="https://scontent.fbkk22-3.fna.fbcdn.net/v/t1.15752-9/61547341_307331240205541_8060875190424305664_n.jpg?_nc_cat=110&amp;_nc_oc=AQlyXn2EtVNt8jLVdM1FqGIDRYTPAEsUv7wS8ghCmQgT81P9y9mCX0pQPSVQ5cP4GEU&amp;_nc_ht=scontent.fbkk22-3.fna&amp;oh=89c7b11e7ecfd5b5ed34a7527d0a9cf1&amp;oe=5D5496D7">
              <a:extLst>
                <a:ext uri="{FF2B5EF4-FFF2-40B4-BE49-F238E27FC236}">
                  <a16:creationId xmlns:a16="http://schemas.microsoft.com/office/drawing/2014/main" id="{A3B5D69D-E1B8-440D-823F-0184DA8A98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17679" y="14963597"/>
              <a:ext cx="1849634" cy="3288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 descr="https://scontent.fbkk22-3.fna.fbcdn.net/v/t1.15752-9/61749038_862617164093868_2022421931281612800_n.jpg?_nc_cat=111&amp;_nc_oc=AQnY6frm7WgkkWX5_Z4ej36_PLuz1HXEuVe4rMhBPZqZjNFCb7M6DlSNA0eF-7Zngk0&amp;_nc_ht=scontent.fbkk22-3.fna&amp;oh=27c992e55280777bc6ae3041154889c9&amp;oe=5D952966">
              <a:extLst>
                <a:ext uri="{FF2B5EF4-FFF2-40B4-BE49-F238E27FC236}">
                  <a16:creationId xmlns:a16="http://schemas.microsoft.com/office/drawing/2014/main" id="{F30B1FFC-E496-401C-8BC7-D69196F3B1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59102" y="14963597"/>
              <a:ext cx="1849634" cy="3288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สี่เหลี่ยมผืนผ้า 1">
            <a:extLst>
              <a:ext uri="{FF2B5EF4-FFF2-40B4-BE49-F238E27FC236}">
                <a16:creationId xmlns:a16="http://schemas.microsoft.com/office/drawing/2014/main" id="{1099C32A-C40D-4E37-94DB-6F50D051B5AD}"/>
              </a:ext>
            </a:extLst>
          </p:cNvPr>
          <p:cNvSpPr/>
          <p:nvPr/>
        </p:nvSpPr>
        <p:spPr>
          <a:xfrm>
            <a:off x="20531759" y="19225324"/>
            <a:ext cx="99870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th-TH" sz="3600" dirty="0">
                <a:latin typeface="Kanit" panose="00000500000000000000" pitchFamily="2" charset="-34"/>
                <a:cs typeface="Kanit" panose="00000500000000000000" pitchFamily="2" charset="-34"/>
              </a:rPr>
              <a:t>หน้าแสดงผล และหน้าแก้ไขข้อมูลภายในแอปพลิเคชัน</a:t>
            </a:r>
          </a:p>
        </p:txBody>
      </p:sp>
      <p:grpSp>
        <p:nvGrpSpPr>
          <p:cNvPr id="46" name="กลุ่ม 45">
            <a:extLst>
              <a:ext uri="{FF2B5EF4-FFF2-40B4-BE49-F238E27FC236}">
                <a16:creationId xmlns:a16="http://schemas.microsoft.com/office/drawing/2014/main" id="{9B5C9319-3DA3-42B4-A251-8570893336AB}"/>
              </a:ext>
            </a:extLst>
          </p:cNvPr>
          <p:cNvGrpSpPr/>
          <p:nvPr/>
        </p:nvGrpSpPr>
        <p:grpSpPr>
          <a:xfrm>
            <a:off x="20828367" y="21368460"/>
            <a:ext cx="9699501" cy="4966161"/>
            <a:chOff x="14943659" y="19484156"/>
            <a:chExt cx="7731864" cy="3958727"/>
          </a:xfrm>
        </p:grpSpPr>
        <p:pic>
          <p:nvPicPr>
            <p:cNvPr id="47" name="รูปภาพ 46">
              <a:extLst>
                <a:ext uri="{FF2B5EF4-FFF2-40B4-BE49-F238E27FC236}">
                  <a16:creationId xmlns:a16="http://schemas.microsoft.com/office/drawing/2014/main" id="{6973CAE4-6812-48CF-927D-100FE8BD89AA}"/>
                </a:ext>
              </a:extLst>
            </p:cNvPr>
            <p:cNvPicPr/>
            <p:nvPr/>
          </p:nvPicPr>
          <p:blipFill rotWithShape="1"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4951869" y="19675089"/>
              <a:ext cx="2495550" cy="1628140"/>
            </a:xfrm>
            <a:prstGeom prst="rect">
              <a:avLst/>
            </a:prstGeom>
            <a:ln>
              <a:noFill/>
            </a:ln>
            <a:effectLst/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48" name="รูปภาพ 47">
              <a:extLst>
                <a:ext uri="{FF2B5EF4-FFF2-40B4-BE49-F238E27FC236}">
                  <a16:creationId xmlns:a16="http://schemas.microsoft.com/office/drawing/2014/main" id="{1D0EA800-0F45-428D-9223-FB56CCD91D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0179973" y="19484156"/>
              <a:ext cx="2495550" cy="1819073"/>
            </a:xfrm>
            <a:prstGeom prst="rect">
              <a:avLst/>
            </a:prstGeom>
            <a:effectLst/>
          </p:spPr>
        </p:pic>
        <p:pic>
          <p:nvPicPr>
            <p:cNvPr id="50" name="Picture 2" descr="https://scontent.fbkk22-2.fna.fbcdn.net/v/t1.15752-9/61572515_2066141683483286_4713353825673543680_n.jpg?_nc_cat=109&amp;_nc_oc=AQnaJpcXGb1pPx_BF4xraQt_ZqtS49jueGjpxA7jRIZOharNpVCHprcjJcNDjLs4V9s&amp;_nc_ht=scontent.fbkk22-2.fna&amp;oh=1f0f394f6e34c7fde52cb22f7da16c15&amp;oe=5D51A3DA">
              <a:extLst>
                <a:ext uri="{FF2B5EF4-FFF2-40B4-BE49-F238E27FC236}">
                  <a16:creationId xmlns:a16="http://schemas.microsoft.com/office/drawing/2014/main" id="{E2C377DA-BCCE-4A51-BC28-4ABB1AB1210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4943659" y="21431475"/>
              <a:ext cx="2498834" cy="2011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รูปภาพ 50">
              <a:extLst>
                <a:ext uri="{FF2B5EF4-FFF2-40B4-BE49-F238E27FC236}">
                  <a16:creationId xmlns:a16="http://schemas.microsoft.com/office/drawing/2014/main" id="{C29A2B1C-FED2-42EE-A7B6-5DEDFE6BAB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7563458" y="20348684"/>
              <a:ext cx="2495550" cy="3094199"/>
            </a:xfrm>
            <a:prstGeom prst="rect">
              <a:avLst/>
            </a:prstGeom>
          </p:spPr>
        </p:pic>
        <p:pic>
          <p:nvPicPr>
            <p:cNvPr id="52" name="รูปภาพ 51">
              <a:extLst>
                <a:ext uri="{FF2B5EF4-FFF2-40B4-BE49-F238E27FC236}">
                  <a16:creationId xmlns:a16="http://schemas.microsoft.com/office/drawing/2014/main" id="{B6B772AD-3C54-41BF-9B8A-028DFF9723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0179973" y="21419824"/>
              <a:ext cx="2495550" cy="2023059"/>
            </a:xfrm>
            <a:prstGeom prst="rect">
              <a:avLst/>
            </a:prstGeom>
          </p:spPr>
        </p:pic>
      </p:grpSp>
      <p:sp>
        <p:nvSpPr>
          <p:cNvPr id="58" name="สี่เหลี่ยมผืนผ้า 57">
            <a:extLst>
              <a:ext uri="{FF2B5EF4-FFF2-40B4-BE49-F238E27FC236}">
                <a16:creationId xmlns:a16="http://schemas.microsoft.com/office/drawing/2014/main" id="{142C1171-4057-43FF-B420-3F54FDFC7827}"/>
              </a:ext>
            </a:extLst>
          </p:cNvPr>
          <p:cNvSpPr/>
          <p:nvPr/>
        </p:nvSpPr>
        <p:spPr>
          <a:xfrm>
            <a:off x="17408842" y="25171494"/>
            <a:ext cx="336342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th-TH" sz="3600" dirty="0">
                <a:latin typeface="Kanit" panose="00000500000000000000" pitchFamily="2" charset="-34"/>
                <a:cs typeface="Kanit" panose="00000500000000000000" pitchFamily="2" charset="-34"/>
              </a:rPr>
              <a:t>ส่วนประกอบ</a:t>
            </a:r>
            <a:br>
              <a:rPr lang="th-TH" sz="3600" dirty="0">
                <a:latin typeface="Kanit" panose="00000500000000000000" pitchFamily="2" charset="-34"/>
                <a:cs typeface="Kanit" panose="00000500000000000000" pitchFamily="2" charset="-34"/>
              </a:rPr>
            </a:br>
            <a:r>
              <a:rPr lang="th-TH" sz="3600" dirty="0">
                <a:latin typeface="Kanit" panose="00000500000000000000" pitchFamily="2" charset="-34"/>
                <a:cs typeface="Kanit" panose="00000500000000000000" pitchFamily="2" charset="-34"/>
              </a:rPr>
              <a:t>ของแอปพลิเคชัน</a:t>
            </a: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46865B09-58A8-4199-815A-83D2A1C0CA5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3347" y="19682496"/>
            <a:ext cx="1828800" cy="1828800"/>
          </a:xfrm>
          <a:prstGeom prst="rect">
            <a:avLst/>
          </a:prstGeom>
        </p:spPr>
      </p:pic>
      <p:sp>
        <p:nvSpPr>
          <p:cNvPr id="59" name="สี่เหลี่ยมผืนผ้า 58">
            <a:extLst>
              <a:ext uri="{FF2B5EF4-FFF2-40B4-BE49-F238E27FC236}">
                <a16:creationId xmlns:a16="http://schemas.microsoft.com/office/drawing/2014/main" id="{61D6EBA1-E564-47D2-ACBB-BB87CBEA9D75}"/>
              </a:ext>
            </a:extLst>
          </p:cNvPr>
          <p:cNvSpPr/>
          <p:nvPr/>
        </p:nvSpPr>
        <p:spPr>
          <a:xfrm>
            <a:off x="19162147" y="20417472"/>
            <a:ext cx="34195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600" dirty="0">
                <a:latin typeface="Kanit" panose="00000500000000000000" pitchFamily="2" charset="-34"/>
                <a:cs typeface="Kanit" panose="00000500000000000000" pitchFamily="2" charset="-34"/>
              </a:rPr>
              <a:t>โลโก้แอปพลิเคชัน</a:t>
            </a:r>
          </a:p>
        </p:txBody>
      </p:sp>
      <p:grpSp>
        <p:nvGrpSpPr>
          <p:cNvPr id="78" name="กลุ่ม 77">
            <a:extLst>
              <a:ext uri="{FF2B5EF4-FFF2-40B4-BE49-F238E27FC236}">
                <a16:creationId xmlns:a16="http://schemas.microsoft.com/office/drawing/2014/main" id="{533A909C-B45B-406A-BC90-FC3FA9ACC155}"/>
              </a:ext>
            </a:extLst>
          </p:cNvPr>
          <p:cNvGrpSpPr/>
          <p:nvPr/>
        </p:nvGrpSpPr>
        <p:grpSpPr>
          <a:xfrm>
            <a:off x="18169067" y="27262137"/>
            <a:ext cx="10800000" cy="3836119"/>
            <a:chOff x="18179466" y="23394320"/>
            <a:chExt cx="10800000" cy="3836119"/>
          </a:xfrm>
        </p:grpSpPr>
        <p:sp>
          <p:nvSpPr>
            <p:cNvPr id="60" name="ชื่อเรื่อง 1">
              <a:extLst>
                <a:ext uri="{FF2B5EF4-FFF2-40B4-BE49-F238E27FC236}">
                  <a16:creationId xmlns:a16="http://schemas.microsoft.com/office/drawing/2014/main" id="{6D41CE17-7C53-40EB-8C6E-27CBC71683F3}"/>
                </a:ext>
              </a:extLst>
            </p:cNvPr>
            <p:cNvSpPr txBox="1">
              <a:spLocks/>
            </p:cNvSpPr>
            <p:nvPr/>
          </p:nvSpPr>
          <p:spPr>
            <a:xfrm>
              <a:off x="18179466" y="23394320"/>
              <a:ext cx="10800000" cy="3836119"/>
            </a:xfrm>
            <a:prstGeom prst="roundRect">
              <a:avLst>
                <a:gd name="adj" fmla="val 7020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t">
              <a:noAutofit/>
            </a:bodyPr>
            <a:lstStyle>
              <a:lvl1pPr algn="ctr" defTabSz="323990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25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th-TH" sz="4800" dirty="0">
                  <a:latin typeface="Kanit Light" panose="00000400000000000000" pitchFamily="2" charset="-34"/>
                  <a:cs typeface="Kanit Light" panose="00000400000000000000" pitchFamily="2" charset="-34"/>
                </a:rPr>
                <a:t>ความพึงพอใจ</a:t>
              </a:r>
            </a:p>
            <a:p>
              <a:endParaRPr lang="th-TH" sz="5400" dirty="0">
                <a:latin typeface="Kanit Light" panose="00000400000000000000" pitchFamily="2" charset="-34"/>
                <a:cs typeface="Kanit Light" panose="00000400000000000000" pitchFamily="2" charset="-34"/>
              </a:endParaRPr>
            </a:p>
            <a:p>
              <a:endParaRPr lang="th-TH" sz="5400" dirty="0">
                <a:latin typeface="Kanit Light" panose="00000400000000000000" pitchFamily="2" charset="-34"/>
                <a:cs typeface="Kanit Light" panose="00000400000000000000" pitchFamily="2" charset="-34"/>
              </a:endParaRPr>
            </a:p>
          </p:txBody>
        </p:sp>
        <p:sp>
          <p:nvSpPr>
            <p:cNvPr id="5" name="วงรี 4">
              <a:extLst>
                <a:ext uri="{FF2B5EF4-FFF2-40B4-BE49-F238E27FC236}">
                  <a16:creationId xmlns:a16="http://schemas.microsoft.com/office/drawing/2014/main" id="{C7F82053-CDCC-4FC5-BC3E-17F68AC93539}"/>
                </a:ext>
              </a:extLst>
            </p:cNvPr>
            <p:cNvSpPr/>
            <p:nvPr/>
          </p:nvSpPr>
          <p:spPr>
            <a:xfrm>
              <a:off x="18700409" y="24767863"/>
              <a:ext cx="1625600" cy="1625600"/>
            </a:xfrm>
            <a:prstGeom prst="ellipse">
              <a:avLst/>
            </a:prstGeom>
            <a:solidFill>
              <a:srgbClr val="F3A7C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  <a:latin typeface="Kanit SemiBold" panose="00000700000000000000" pitchFamily="2" charset="-34"/>
                  <a:cs typeface="Kanit SemiBold" panose="00000700000000000000" pitchFamily="2" charset="-34"/>
                </a:rPr>
                <a:t>79%</a:t>
              </a:r>
              <a:endParaRPr lang="th-TH" sz="3600" dirty="0">
                <a:solidFill>
                  <a:schemeClr val="tx1"/>
                </a:solidFill>
                <a:latin typeface="Kanit SemiBold" panose="00000700000000000000" pitchFamily="2" charset="-34"/>
                <a:cs typeface="Kanit SemiBold" panose="00000700000000000000" pitchFamily="2" charset="-34"/>
              </a:endParaRPr>
            </a:p>
          </p:txBody>
        </p:sp>
        <p:sp>
          <p:nvSpPr>
            <p:cNvPr id="61" name="สี่เหลี่ยมผืนผ้า 60">
              <a:extLst>
                <a:ext uri="{FF2B5EF4-FFF2-40B4-BE49-F238E27FC236}">
                  <a16:creationId xmlns:a16="http://schemas.microsoft.com/office/drawing/2014/main" id="{FAFF78B8-5608-4B69-A664-70B9021D2FBB}"/>
                </a:ext>
              </a:extLst>
            </p:cNvPr>
            <p:cNvSpPr/>
            <p:nvPr/>
          </p:nvSpPr>
          <p:spPr>
            <a:xfrm>
              <a:off x="20542158" y="24980499"/>
              <a:ext cx="293381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3600" dirty="0">
                  <a:latin typeface="Kanit" panose="00000500000000000000" pitchFamily="2" charset="-34"/>
                  <a:cs typeface="Kanit" panose="00000500000000000000" pitchFamily="2" charset="-34"/>
                </a:rPr>
                <a:t>หลักการภายใน</a:t>
              </a:r>
              <a:br>
                <a:rPr lang="th-TH" sz="3600" dirty="0">
                  <a:latin typeface="Kanit" panose="00000500000000000000" pitchFamily="2" charset="-34"/>
                  <a:cs typeface="Kanit" panose="00000500000000000000" pitchFamily="2" charset="-34"/>
                </a:rPr>
              </a:br>
              <a:r>
                <a:rPr lang="th-TH" sz="3600" dirty="0">
                  <a:latin typeface="Kanit" panose="00000500000000000000" pitchFamily="2" charset="-34"/>
                  <a:cs typeface="Kanit" panose="00000500000000000000" pitchFamily="2" charset="-34"/>
                </a:rPr>
                <a:t>แอปพลิเคชัน</a:t>
              </a:r>
            </a:p>
          </p:txBody>
        </p:sp>
        <p:sp>
          <p:nvSpPr>
            <p:cNvPr id="62" name="วงรี 61">
              <a:extLst>
                <a:ext uri="{FF2B5EF4-FFF2-40B4-BE49-F238E27FC236}">
                  <a16:creationId xmlns:a16="http://schemas.microsoft.com/office/drawing/2014/main" id="{861A68B7-A6A4-4066-9D43-42E34CFF3B81}"/>
                </a:ext>
              </a:extLst>
            </p:cNvPr>
            <p:cNvSpPr/>
            <p:nvPr/>
          </p:nvSpPr>
          <p:spPr>
            <a:xfrm>
              <a:off x="24098918" y="24767863"/>
              <a:ext cx="1625600" cy="1625600"/>
            </a:xfrm>
            <a:prstGeom prst="ellipse">
              <a:avLst/>
            </a:prstGeom>
            <a:solidFill>
              <a:srgbClr val="F3A7C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3600" dirty="0">
                  <a:solidFill>
                    <a:prstClr val="black"/>
                  </a:solidFill>
                  <a:latin typeface="Kanit SemiBold" panose="00000700000000000000" pitchFamily="2" charset="-34"/>
                  <a:cs typeface="Kanit SemiBold" panose="00000700000000000000" pitchFamily="2" charset="-34"/>
                </a:rPr>
                <a:t>82%</a:t>
              </a:r>
              <a:endParaRPr lang="th-TH" sz="3600" dirty="0">
                <a:solidFill>
                  <a:prstClr val="black"/>
                </a:solidFill>
                <a:latin typeface="Kanit SemiBold" panose="00000700000000000000" pitchFamily="2" charset="-34"/>
                <a:cs typeface="Kanit SemiBold" panose="00000700000000000000" pitchFamily="2" charset="-34"/>
              </a:endParaRPr>
            </a:p>
          </p:txBody>
        </p:sp>
        <p:sp>
          <p:nvSpPr>
            <p:cNvPr id="63" name="สี่เหลี่ยมผืนผ้า 62">
              <a:extLst>
                <a:ext uri="{FF2B5EF4-FFF2-40B4-BE49-F238E27FC236}">
                  <a16:creationId xmlns:a16="http://schemas.microsoft.com/office/drawing/2014/main" id="{E4900F2E-C150-4159-A097-8F37392C859C}"/>
                </a:ext>
              </a:extLst>
            </p:cNvPr>
            <p:cNvSpPr/>
            <p:nvPr/>
          </p:nvSpPr>
          <p:spPr>
            <a:xfrm>
              <a:off x="25937748" y="24980499"/>
              <a:ext cx="2569934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h-TH" sz="3600" dirty="0">
                  <a:latin typeface="Kanit" panose="00000500000000000000" pitchFamily="2" charset="-34"/>
                  <a:cs typeface="Kanit" panose="00000500000000000000" pitchFamily="2" charset="-34"/>
                </a:rPr>
                <a:t>การออกแบบ</a:t>
              </a:r>
              <a:br>
                <a:rPr lang="th-TH" sz="3600" dirty="0">
                  <a:latin typeface="Kanit" panose="00000500000000000000" pitchFamily="2" charset="-34"/>
                  <a:cs typeface="Kanit" panose="00000500000000000000" pitchFamily="2" charset="-34"/>
                </a:rPr>
              </a:br>
              <a:r>
                <a:rPr lang="th-TH" sz="3600" dirty="0">
                  <a:latin typeface="Kanit" panose="00000500000000000000" pitchFamily="2" charset="-34"/>
                  <a:cs typeface="Kanit" panose="00000500000000000000" pitchFamily="2" charset="-34"/>
                </a:rPr>
                <a:t>แอปพลิเคชัน</a:t>
              </a:r>
            </a:p>
          </p:txBody>
        </p:sp>
      </p:grpSp>
      <p:grpSp>
        <p:nvGrpSpPr>
          <p:cNvPr id="16" name="กลุ่ม 15">
            <a:extLst>
              <a:ext uri="{FF2B5EF4-FFF2-40B4-BE49-F238E27FC236}">
                <a16:creationId xmlns:a16="http://schemas.microsoft.com/office/drawing/2014/main" id="{035D8454-9521-47A7-AD26-92D9AED15C19}"/>
              </a:ext>
            </a:extLst>
          </p:cNvPr>
          <p:cNvGrpSpPr/>
          <p:nvPr/>
        </p:nvGrpSpPr>
        <p:grpSpPr>
          <a:xfrm>
            <a:off x="1799996" y="29991255"/>
            <a:ext cx="14039645" cy="7323299"/>
            <a:chOff x="195898" y="1976819"/>
            <a:chExt cx="8752202" cy="3685137"/>
          </a:xfrm>
        </p:grpSpPr>
        <p:sp>
          <p:nvSpPr>
            <p:cNvPr id="67" name="รูปแบบอิสระ: รูปร่าง 66">
              <a:extLst>
                <a:ext uri="{FF2B5EF4-FFF2-40B4-BE49-F238E27FC236}">
                  <a16:creationId xmlns:a16="http://schemas.microsoft.com/office/drawing/2014/main" id="{B9F1268F-6CCB-4022-9E06-DC4C1234CB26}"/>
                </a:ext>
              </a:extLst>
            </p:cNvPr>
            <p:cNvSpPr/>
            <p:nvPr/>
          </p:nvSpPr>
          <p:spPr>
            <a:xfrm>
              <a:off x="195898" y="1976819"/>
              <a:ext cx="2303211" cy="1381926"/>
            </a:xfrm>
            <a:custGeom>
              <a:avLst/>
              <a:gdLst>
                <a:gd name="connsiteX0" fmla="*/ 0 w 2303211"/>
                <a:gd name="connsiteY0" fmla="*/ 138193 h 1381926"/>
                <a:gd name="connsiteX1" fmla="*/ 138193 w 2303211"/>
                <a:gd name="connsiteY1" fmla="*/ 0 h 1381926"/>
                <a:gd name="connsiteX2" fmla="*/ 2165018 w 2303211"/>
                <a:gd name="connsiteY2" fmla="*/ 0 h 1381926"/>
                <a:gd name="connsiteX3" fmla="*/ 2303211 w 2303211"/>
                <a:gd name="connsiteY3" fmla="*/ 138193 h 1381926"/>
                <a:gd name="connsiteX4" fmla="*/ 2303211 w 2303211"/>
                <a:gd name="connsiteY4" fmla="*/ 1243733 h 1381926"/>
                <a:gd name="connsiteX5" fmla="*/ 2165018 w 2303211"/>
                <a:gd name="connsiteY5" fmla="*/ 1381926 h 1381926"/>
                <a:gd name="connsiteX6" fmla="*/ 138193 w 2303211"/>
                <a:gd name="connsiteY6" fmla="*/ 1381926 h 1381926"/>
                <a:gd name="connsiteX7" fmla="*/ 0 w 2303211"/>
                <a:gd name="connsiteY7" fmla="*/ 1243733 h 1381926"/>
                <a:gd name="connsiteX8" fmla="*/ 0 w 2303211"/>
                <a:gd name="connsiteY8" fmla="*/ 138193 h 1381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3211" h="1381926">
                  <a:moveTo>
                    <a:pt x="0" y="138193"/>
                  </a:moveTo>
                  <a:cubicBezTo>
                    <a:pt x="0" y="61871"/>
                    <a:pt x="61871" y="0"/>
                    <a:pt x="138193" y="0"/>
                  </a:cubicBezTo>
                  <a:lnTo>
                    <a:pt x="2165018" y="0"/>
                  </a:lnTo>
                  <a:cubicBezTo>
                    <a:pt x="2241340" y="0"/>
                    <a:pt x="2303211" y="61871"/>
                    <a:pt x="2303211" y="138193"/>
                  </a:cubicBezTo>
                  <a:lnTo>
                    <a:pt x="2303211" y="1243733"/>
                  </a:lnTo>
                  <a:cubicBezTo>
                    <a:pt x="2303211" y="1320055"/>
                    <a:pt x="2241340" y="1381926"/>
                    <a:pt x="2165018" y="1381926"/>
                  </a:cubicBezTo>
                  <a:lnTo>
                    <a:pt x="138193" y="1381926"/>
                  </a:lnTo>
                  <a:cubicBezTo>
                    <a:pt x="61871" y="1381926"/>
                    <a:pt x="0" y="1320055"/>
                    <a:pt x="0" y="1243733"/>
                  </a:cubicBezTo>
                  <a:lnTo>
                    <a:pt x="0" y="138193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4795" tIns="314795" rIns="314795" bIns="314795" numCol="1" spcCol="127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กำหนด</a:t>
              </a:r>
              <a:b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</a:b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ความต้องการ</a:t>
              </a:r>
            </a:p>
            <a:p>
              <a:pPr lvl="0" algn="ctr" defTabSz="914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th-TH" sz="24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Kanit SemiBold" panose="00000700000000000000" pitchFamily="2" charset="-34"/>
                  <a:cs typeface="Kanit SemiBold" panose="00000700000000000000" pitchFamily="2" charset="-34"/>
                </a:rPr>
                <a:t>ตั้งเป้าหมายให้กับการพัฒนาแอปพลิเคชัน</a:t>
              </a:r>
            </a:p>
          </p:txBody>
        </p:sp>
        <p:sp>
          <p:nvSpPr>
            <p:cNvPr id="68" name="รูปแบบอิสระ: รูปร่าง 67">
              <a:extLst>
                <a:ext uri="{FF2B5EF4-FFF2-40B4-BE49-F238E27FC236}">
                  <a16:creationId xmlns:a16="http://schemas.microsoft.com/office/drawing/2014/main" id="{A15A8E49-171A-4F3B-AF91-14AC987635F8}"/>
                </a:ext>
              </a:extLst>
            </p:cNvPr>
            <p:cNvSpPr/>
            <p:nvPr/>
          </p:nvSpPr>
          <p:spPr>
            <a:xfrm>
              <a:off x="2701792" y="2382184"/>
              <a:ext cx="488280" cy="571196"/>
            </a:xfrm>
            <a:custGeom>
              <a:avLst/>
              <a:gdLst>
                <a:gd name="connsiteX0" fmla="*/ 0 w 488280"/>
                <a:gd name="connsiteY0" fmla="*/ 114239 h 571196"/>
                <a:gd name="connsiteX1" fmla="*/ 244140 w 488280"/>
                <a:gd name="connsiteY1" fmla="*/ 114239 h 571196"/>
                <a:gd name="connsiteX2" fmla="*/ 244140 w 488280"/>
                <a:gd name="connsiteY2" fmla="*/ 0 h 571196"/>
                <a:gd name="connsiteX3" fmla="*/ 488280 w 488280"/>
                <a:gd name="connsiteY3" fmla="*/ 285598 h 571196"/>
                <a:gd name="connsiteX4" fmla="*/ 244140 w 488280"/>
                <a:gd name="connsiteY4" fmla="*/ 571196 h 571196"/>
                <a:gd name="connsiteX5" fmla="*/ 244140 w 488280"/>
                <a:gd name="connsiteY5" fmla="*/ 456957 h 571196"/>
                <a:gd name="connsiteX6" fmla="*/ 0 w 488280"/>
                <a:gd name="connsiteY6" fmla="*/ 456957 h 571196"/>
                <a:gd name="connsiteX7" fmla="*/ 0 w 488280"/>
                <a:gd name="connsiteY7" fmla="*/ 114239 h 57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8280" h="571196">
                  <a:moveTo>
                    <a:pt x="0" y="114239"/>
                  </a:moveTo>
                  <a:lnTo>
                    <a:pt x="244140" y="114239"/>
                  </a:lnTo>
                  <a:lnTo>
                    <a:pt x="244140" y="0"/>
                  </a:lnTo>
                  <a:lnTo>
                    <a:pt x="488280" y="285598"/>
                  </a:lnTo>
                  <a:lnTo>
                    <a:pt x="244140" y="571196"/>
                  </a:lnTo>
                  <a:lnTo>
                    <a:pt x="244140" y="456957"/>
                  </a:lnTo>
                  <a:lnTo>
                    <a:pt x="0" y="456957"/>
                  </a:lnTo>
                  <a:lnTo>
                    <a:pt x="0" y="114239"/>
                  </a:lnTo>
                  <a:close/>
                </a:path>
              </a:pathLst>
            </a:custGeom>
          </p:spPr>
          <p:style>
            <a:ln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14239" rIns="146484" bIns="114239" numCol="1" spcCol="1270" anchor="ctr" anchorCtr="0">
              <a:noAutofit/>
            </a:bodyPr>
            <a:lstStyle/>
            <a:p>
              <a:pPr marL="0" marR="0" lvl="0" indent="0" algn="ctr" defTabSz="10668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th-TH" sz="3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Kanit Light" panose="00000400000000000000" pitchFamily="2" charset="-34"/>
                <a:ea typeface="+mn-ea"/>
                <a:cs typeface="Kanit Light" panose="00000400000000000000" pitchFamily="2" charset="-34"/>
              </a:endParaRPr>
            </a:p>
          </p:txBody>
        </p:sp>
        <p:sp>
          <p:nvSpPr>
            <p:cNvPr id="69" name="รูปแบบอิสระ: รูปร่าง 68">
              <a:extLst>
                <a:ext uri="{FF2B5EF4-FFF2-40B4-BE49-F238E27FC236}">
                  <a16:creationId xmlns:a16="http://schemas.microsoft.com/office/drawing/2014/main" id="{3F0CAB11-68FC-402A-8CFE-DD5B2E6DCFFB}"/>
                </a:ext>
              </a:extLst>
            </p:cNvPr>
            <p:cNvSpPr/>
            <p:nvPr/>
          </p:nvSpPr>
          <p:spPr>
            <a:xfrm>
              <a:off x="3420394" y="1976819"/>
              <a:ext cx="2303211" cy="1381926"/>
            </a:xfrm>
            <a:custGeom>
              <a:avLst/>
              <a:gdLst>
                <a:gd name="connsiteX0" fmla="*/ 0 w 2303211"/>
                <a:gd name="connsiteY0" fmla="*/ 138193 h 1381926"/>
                <a:gd name="connsiteX1" fmla="*/ 138193 w 2303211"/>
                <a:gd name="connsiteY1" fmla="*/ 0 h 1381926"/>
                <a:gd name="connsiteX2" fmla="*/ 2165018 w 2303211"/>
                <a:gd name="connsiteY2" fmla="*/ 0 h 1381926"/>
                <a:gd name="connsiteX3" fmla="*/ 2303211 w 2303211"/>
                <a:gd name="connsiteY3" fmla="*/ 138193 h 1381926"/>
                <a:gd name="connsiteX4" fmla="*/ 2303211 w 2303211"/>
                <a:gd name="connsiteY4" fmla="*/ 1243733 h 1381926"/>
                <a:gd name="connsiteX5" fmla="*/ 2165018 w 2303211"/>
                <a:gd name="connsiteY5" fmla="*/ 1381926 h 1381926"/>
                <a:gd name="connsiteX6" fmla="*/ 138193 w 2303211"/>
                <a:gd name="connsiteY6" fmla="*/ 1381926 h 1381926"/>
                <a:gd name="connsiteX7" fmla="*/ 0 w 2303211"/>
                <a:gd name="connsiteY7" fmla="*/ 1243733 h 1381926"/>
                <a:gd name="connsiteX8" fmla="*/ 0 w 2303211"/>
                <a:gd name="connsiteY8" fmla="*/ 138193 h 1381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3211" h="1381926">
                  <a:moveTo>
                    <a:pt x="0" y="138193"/>
                  </a:moveTo>
                  <a:cubicBezTo>
                    <a:pt x="0" y="61871"/>
                    <a:pt x="61871" y="0"/>
                    <a:pt x="138193" y="0"/>
                  </a:cubicBezTo>
                  <a:lnTo>
                    <a:pt x="2165018" y="0"/>
                  </a:lnTo>
                  <a:cubicBezTo>
                    <a:pt x="2241340" y="0"/>
                    <a:pt x="2303211" y="61871"/>
                    <a:pt x="2303211" y="138193"/>
                  </a:cubicBezTo>
                  <a:lnTo>
                    <a:pt x="2303211" y="1243733"/>
                  </a:lnTo>
                  <a:cubicBezTo>
                    <a:pt x="2303211" y="1320055"/>
                    <a:pt x="2241340" y="1381926"/>
                    <a:pt x="2165018" y="1381926"/>
                  </a:cubicBezTo>
                  <a:lnTo>
                    <a:pt x="138193" y="1381926"/>
                  </a:lnTo>
                  <a:cubicBezTo>
                    <a:pt x="61871" y="1381926"/>
                    <a:pt x="0" y="1320055"/>
                    <a:pt x="0" y="1243733"/>
                  </a:cubicBezTo>
                  <a:lnTo>
                    <a:pt x="0" y="138193"/>
                  </a:lnTo>
                  <a:close/>
                </a:path>
              </a:pathLst>
            </a:custGeom>
            <a:solidFill>
              <a:prstClr val="white"/>
            </a:solidFill>
            <a:ln w="12700" cap="flat" cmpd="sng" algn="ctr">
              <a:solidFill>
                <a:prstClr val="white">
                  <a:lumMod val="95000"/>
                </a:prstClr>
              </a:solidFill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4795" tIns="314795" rIns="314795" bIns="314795" numCol="1" spcCol="127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ออกแบบระบบ</a:t>
              </a:r>
            </a:p>
            <a:p>
              <a:pPr lvl="0" algn="ctr" defTabSz="914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th-TH" sz="24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Kanit SemiBold" panose="00000700000000000000" pitchFamily="2" charset="-34"/>
                  <a:cs typeface="Kanit SemiBold" panose="00000700000000000000" pitchFamily="2" charset="-34"/>
                </a:rPr>
                <a:t>แบ่งเป็น</a:t>
              </a:r>
            </a:p>
            <a:p>
              <a:pPr lvl="0" algn="ctr" defTabSz="914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th-TH" sz="24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Kanit SemiBold" panose="00000700000000000000" pitchFamily="2" charset="-34"/>
                  <a:cs typeface="Kanit SemiBold" panose="00000700000000000000" pitchFamily="2" charset="-34"/>
                </a:rPr>
                <a:t>ระบบบันทึกข้อมูล</a:t>
              </a:r>
              <a:br>
                <a:rPr lang="th-TH" sz="24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Kanit SemiBold" panose="00000700000000000000" pitchFamily="2" charset="-34"/>
                  <a:cs typeface="Kanit SemiBold" panose="00000700000000000000" pitchFamily="2" charset="-34"/>
                </a:rPr>
              </a:br>
              <a:r>
                <a:rPr lang="th-TH" sz="24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Kanit SemiBold" panose="00000700000000000000" pitchFamily="2" charset="-34"/>
                  <a:cs typeface="Kanit SemiBold" panose="00000700000000000000" pitchFamily="2" charset="-34"/>
                </a:rPr>
                <a:t>ระบบประมวลผลข้อมูล</a:t>
              </a:r>
              <a:br>
                <a:rPr lang="th-TH" sz="24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Kanit SemiBold" panose="00000700000000000000" pitchFamily="2" charset="-34"/>
                  <a:cs typeface="Kanit SemiBold" panose="00000700000000000000" pitchFamily="2" charset="-34"/>
                </a:rPr>
              </a:br>
              <a:r>
                <a:rPr lang="th-TH" sz="24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Kanit SemiBold" panose="00000700000000000000" pitchFamily="2" charset="-34"/>
                  <a:cs typeface="Kanit SemiBold" panose="00000700000000000000" pitchFamily="2" charset="-34"/>
                </a:rPr>
                <a:t>และระบบการแสดงผล</a:t>
              </a:r>
            </a:p>
          </p:txBody>
        </p:sp>
        <p:sp>
          <p:nvSpPr>
            <p:cNvPr id="70" name="รูปแบบอิสระ: รูปร่าง 69">
              <a:extLst>
                <a:ext uri="{FF2B5EF4-FFF2-40B4-BE49-F238E27FC236}">
                  <a16:creationId xmlns:a16="http://schemas.microsoft.com/office/drawing/2014/main" id="{9921998B-3DEA-449F-841E-6EAE4CB395D3}"/>
                </a:ext>
              </a:extLst>
            </p:cNvPr>
            <p:cNvSpPr/>
            <p:nvPr/>
          </p:nvSpPr>
          <p:spPr>
            <a:xfrm>
              <a:off x="5926288" y="2382184"/>
              <a:ext cx="488280" cy="571196"/>
            </a:xfrm>
            <a:custGeom>
              <a:avLst/>
              <a:gdLst>
                <a:gd name="connsiteX0" fmla="*/ 0 w 488280"/>
                <a:gd name="connsiteY0" fmla="*/ 114239 h 571196"/>
                <a:gd name="connsiteX1" fmla="*/ 244140 w 488280"/>
                <a:gd name="connsiteY1" fmla="*/ 114239 h 571196"/>
                <a:gd name="connsiteX2" fmla="*/ 244140 w 488280"/>
                <a:gd name="connsiteY2" fmla="*/ 0 h 571196"/>
                <a:gd name="connsiteX3" fmla="*/ 488280 w 488280"/>
                <a:gd name="connsiteY3" fmla="*/ 285598 h 571196"/>
                <a:gd name="connsiteX4" fmla="*/ 244140 w 488280"/>
                <a:gd name="connsiteY4" fmla="*/ 571196 h 571196"/>
                <a:gd name="connsiteX5" fmla="*/ 244140 w 488280"/>
                <a:gd name="connsiteY5" fmla="*/ 456957 h 571196"/>
                <a:gd name="connsiteX6" fmla="*/ 0 w 488280"/>
                <a:gd name="connsiteY6" fmla="*/ 456957 h 571196"/>
                <a:gd name="connsiteX7" fmla="*/ 0 w 488280"/>
                <a:gd name="connsiteY7" fmla="*/ 114239 h 57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8280" h="571196">
                  <a:moveTo>
                    <a:pt x="0" y="114239"/>
                  </a:moveTo>
                  <a:lnTo>
                    <a:pt x="244140" y="114239"/>
                  </a:lnTo>
                  <a:lnTo>
                    <a:pt x="244140" y="0"/>
                  </a:lnTo>
                  <a:lnTo>
                    <a:pt x="488280" y="285598"/>
                  </a:lnTo>
                  <a:lnTo>
                    <a:pt x="244140" y="571196"/>
                  </a:lnTo>
                  <a:lnTo>
                    <a:pt x="244140" y="456957"/>
                  </a:lnTo>
                  <a:lnTo>
                    <a:pt x="0" y="456957"/>
                  </a:lnTo>
                  <a:lnTo>
                    <a:pt x="0" y="114239"/>
                  </a:lnTo>
                  <a:close/>
                </a:path>
              </a:pathLst>
            </a:custGeom>
          </p:spPr>
          <p:style>
            <a:ln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14239" rIns="146484" bIns="114239" numCol="1" spcCol="1270" anchor="ctr" anchorCtr="0">
              <a:noAutofit/>
            </a:bodyPr>
            <a:lstStyle/>
            <a:p>
              <a:pPr marL="0" marR="0" lvl="0" indent="0" algn="ctr" defTabSz="10668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th-TH" sz="3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Kanit Light" panose="00000400000000000000" pitchFamily="2" charset="-34"/>
                <a:ea typeface="+mn-ea"/>
                <a:cs typeface="Kanit Light" panose="00000400000000000000" pitchFamily="2" charset="-34"/>
              </a:endParaRPr>
            </a:p>
          </p:txBody>
        </p:sp>
        <p:sp>
          <p:nvSpPr>
            <p:cNvPr id="71" name="รูปแบบอิสระ: รูปร่าง 70">
              <a:extLst>
                <a:ext uri="{FF2B5EF4-FFF2-40B4-BE49-F238E27FC236}">
                  <a16:creationId xmlns:a16="http://schemas.microsoft.com/office/drawing/2014/main" id="{0E1F8509-01D6-4AA8-A6A7-9A287A0B6DC7}"/>
                </a:ext>
              </a:extLst>
            </p:cNvPr>
            <p:cNvSpPr/>
            <p:nvPr/>
          </p:nvSpPr>
          <p:spPr>
            <a:xfrm>
              <a:off x="6644889" y="1976819"/>
              <a:ext cx="2303211" cy="1381926"/>
            </a:xfrm>
            <a:custGeom>
              <a:avLst/>
              <a:gdLst>
                <a:gd name="connsiteX0" fmla="*/ 0 w 2303211"/>
                <a:gd name="connsiteY0" fmla="*/ 138193 h 1381926"/>
                <a:gd name="connsiteX1" fmla="*/ 138193 w 2303211"/>
                <a:gd name="connsiteY1" fmla="*/ 0 h 1381926"/>
                <a:gd name="connsiteX2" fmla="*/ 2165018 w 2303211"/>
                <a:gd name="connsiteY2" fmla="*/ 0 h 1381926"/>
                <a:gd name="connsiteX3" fmla="*/ 2303211 w 2303211"/>
                <a:gd name="connsiteY3" fmla="*/ 138193 h 1381926"/>
                <a:gd name="connsiteX4" fmla="*/ 2303211 w 2303211"/>
                <a:gd name="connsiteY4" fmla="*/ 1243733 h 1381926"/>
                <a:gd name="connsiteX5" fmla="*/ 2165018 w 2303211"/>
                <a:gd name="connsiteY5" fmla="*/ 1381926 h 1381926"/>
                <a:gd name="connsiteX6" fmla="*/ 138193 w 2303211"/>
                <a:gd name="connsiteY6" fmla="*/ 1381926 h 1381926"/>
                <a:gd name="connsiteX7" fmla="*/ 0 w 2303211"/>
                <a:gd name="connsiteY7" fmla="*/ 1243733 h 1381926"/>
                <a:gd name="connsiteX8" fmla="*/ 0 w 2303211"/>
                <a:gd name="connsiteY8" fmla="*/ 138193 h 1381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3211" h="1381926">
                  <a:moveTo>
                    <a:pt x="0" y="138193"/>
                  </a:moveTo>
                  <a:cubicBezTo>
                    <a:pt x="0" y="61871"/>
                    <a:pt x="61871" y="0"/>
                    <a:pt x="138193" y="0"/>
                  </a:cubicBezTo>
                  <a:lnTo>
                    <a:pt x="2165018" y="0"/>
                  </a:lnTo>
                  <a:cubicBezTo>
                    <a:pt x="2241340" y="0"/>
                    <a:pt x="2303211" y="61871"/>
                    <a:pt x="2303211" y="138193"/>
                  </a:cubicBezTo>
                  <a:lnTo>
                    <a:pt x="2303211" y="1243733"/>
                  </a:lnTo>
                  <a:cubicBezTo>
                    <a:pt x="2303211" y="1320055"/>
                    <a:pt x="2241340" y="1381926"/>
                    <a:pt x="2165018" y="1381926"/>
                  </a:cubicBezTo>
                  <a:lnTo>
                    <a:pt x="138193" y="1381926"/>
                  </a:lnTo>
                  <a:cubicBezTo>
                    <a:pt x="61871" y="1381926"/>
                    <a:pt x="0" y="1320055"/>
                    <a:pt x="0" y="1243733"/>
                  </a:cubicBezTo>
                  <a:lnTo>
                    <a:pt x="0" y="138193"/>
                  </a:lnTo>
                  <a:close/>
                </a:path>
              </a:pathLst>
            </a:custGeom>
            <a:solidFill>
              <a:prstClr val="white"/>
            </a:solidFill>
            <a:ln w="12700" cap="flat" cmpd="sng" algn="ctr">
              <a:solidFill>
                <a:prstClr val="white">
                  <a:lumMod val="95000"/>
                </a:prstClr>
              </a:solidFill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4795" tIns="314795" rIns="314795" bIns="314795" numCol="1" spcCol="1270" rtlCol="0" anchor="ctr" anchorCtr="0">
              <a:noAutofit/>
            </a:bodyPr>
            <a:lstStyle/>
            <a:p>
              <a:pPr marL="0" marR="0" lvl="0" indent="0" algn="ctr" defTabSz="10668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การ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ดำเนินงาน</a:t>
              </a:r>
            </a:p>
            <a:p>
              <a:pPr lvl="0" algn="ctr" defTabSz="914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th-TH" sz="24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Kanit SemiBold" panose="00000700000000000000" pitchFamily="2" charset="-34"/>
                  <a:cs typeface="Kanit SemiBold" panose="00000700000000000000" pitchFamily="2" charset="-34"/>
                </a:rPr>
                <a:t>ทดสอบกับ</a:t>
              </a:r>
              <a:br>
                <a:rPr lang="th-TH" sz="24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Kanit SemiBold" panose="00000700000000000000" pitchFamily="2" charset="-34"/>
                  <a:cs typeface="Kanit SemiBold" panose="00000700000000000000" pitchFamily="2" charset="-34"/>
                </a:rPr>
              </a:br>
              <a:r>
                <a:rPr lang="th-TH" sz="24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Kanit SemiBold" panose="00000700000000000000" pitchFamily="2" charset="-34"/>
                  <a:cs typeface="Kanit SemiBold" panose="00000700000000000000" pitchFamily="2" charset="-34"/>
                </a:rPr>
                <a:t>สมาร์ทโฟน </a:t>
              </a:r>
              <a:r>
                <a:rPr lang="en-US" sz="24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Kanit SemiBold" panose="00000700000000000000" pitchFamily="2" charset="-34"/>
                  <a:cs typeface="Kanit SemiBold" panose="00000700000000000000" pitchFamily="2" charset="-34"/>
                </a:rPr>
                <a:t>Android</a:t>
              </a:r>
              <a:br>
                <a:rPr lang="th-TH" sz="24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Kanit SemiBold" panose="00000700000000000000" pitchFamily="2" charset="-34"/>
                  <a:cs typeface="Kanit SemiBold" panose="00000700000000000000" pitchFamily="2" charset="-34"/>
                </a:rPr>
              </a:br>
              <a:r>
                <a:rPr lang="th-TH" sz="24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Kanit SemiBold" panose="00000700000000000000" pitchFamily="2" charset="-34"/>
                  <a:cs typeface="Kanit SemiBold" panose="00000700000000000000" pitchFamily="2" charset="-34"/>
                </a:rPr>
                <a:t>จำนวน </a:t>
              </a:r>
              <a:r>
                <a:rPr lang="en-US" sz="24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Kanit SemiBold" panose="00000700000000000000" pitchFamily="2" charset="-34"/>
                  <a:cs typeface="Kanit SemiBold" panose="00000700000000000000" pitchFamily="2" charset="-34"/>
                </a:rPr>
                <a:t>4 </a:t>
              </a:r>
              <a:r>
                <a:rPr lang="th-TH" sz="24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Kanit SemiBold" panose="00000700000000000000" pitchFamily="2" charset="-34"/>
                  <a:cs typeface="Kanit SemiBold" panose="00000700000000000000" pitchFamily="2" charset="-34"/>
                </a:rPr>
                <a:t>เครื่อง</a:t>
              </a:r>
            </a:p>
            <a:p>
              <a:pPr lvl="0" algn="ctr" defTabSz="914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24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Kanit SemiBold" panose="00000700000000000000" pitchFamily="2" charset="-34"/>
                  <a:cs typeface="Kanit SemiBold" panose="00000700000000000000" pitchFamily="2" charset="-34"/>
                </a:rPr>
                <a:t>(25 </a:t>
              </a:r>
              <a:r>
                <a:rPr lang="th-TH" sz="24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Kanit SemiBold" panose="00000700000000000000" pitchFamily="2" charset="-34"/>
                  <a:cs typeface="Kanit SemiBold" panose="00000700000000000000" pitchFamily="2" charset="-34"/>
                </a:rPr>
                <a:t>เม</a:t>
              </a:r>
              <a:r>
                <a:rPr lang="en-US" sz="24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Kanit SemiBold" panose="00000700000000000000" pitchFamily="2" charset="-34"/>
                  <a:cs typeface="Kanit SemiBold" panose="00000700000000000000" pitchFamily="2" charset="-34"/>
                </a:rPr>
                <a:t>.</a:t>
              </a:r>
              <a:r>
                <a:rPr lang="th-TH" sz="24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Kanit SemiBold" panose="00000700000000000000" pitchFamily="2" charset="-34"/>
                  <a:cs typeface="Kanit SemiBold" panose="00000700000000000000" pitchFamily="2" charset="-34"/>
                </a:rPr>
                <a:t>ย</a:t>
              </a:r>
              <a:r>
                <a:rPr lang="en-US" sz="24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Kanit SemiBold" panose="00000700000000000000" pitchFamily="2" charset="-34"/>
                  <a:cs typeface="Kanit SemiBold" panose="00000700000000000000" pitchFamily="2" charset="-34"/>
                </a:rPr>
                <a:t>. - 9 </a:t>
              </a:r>
              <a:r>
                <a:rPr lang="th-TH" sz="24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Kanit SemiBold" panose="00000700000000000000" pitchFamily="2" charset="-34"/>
                  <a:cs typeface="Kanit SemiBold" panose="00000700000000000000" pitchFamily="2" charset="-34"/>
                </a:rPr>
                <a:t>พ.ค.</a:t>
              </a:r>
              <a:r>
                <a:rPr lang="en-US" sz="24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Kanit SemiBold" panose="00000700000000000000" pitchFamily="2" charset="-34"/>
                  <a:cs typeface="Kanit SemiBold" panose="00000700000000000000" pitchFamily="2" charset="-34"/>
                </a:rPr>
                <a:t>)</a:t>
              </a:r>
              <a:endParaRPr lang="th-TH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Kanit SemiBold" panose="00000700000000000000" pitchFamily="2" charset="-34"/>
                <a:cs typeface="Kanit SemiBold" panose="00000700000000000000" pitchFamily="2" charset="-34"/>
              </a:endParaRPr>
            </a:p>
          </p:txBody>
        </p:sp>
        <p:sp>
          <p:nvSpPr>
            <p:cNvPr id="72" name="รูปแบบอิสระ: รูปร่าง 71">
              <a:extLst>
                <a:ext uri="{FF2B5EF4-FFF2-40B4-BE49-F238E27FC236}">
                  <a16:creationId xmlns:a16="http://schemas.microsoft.com/office/drawing/2014/main" id="{B49A419A-F47F-4DDE-91A7-85A100D4973C}"/>
                </a:ext>
              </a:extLst>
            </p:cNvPr>
            <p:cNvSpPr/>
            <p:nvPr/>
          </p:nvSpPr>
          <p:spPr>
            <a:xfrm>
              <a:off x="7510897" y="3561428"/>
              <a:ext cx="571196" cy="488280"/>
            </a:xfrm>
            <a:custGeom>
              <a:avLst/>
              <a:gdLst>
                <a:gd name="connsiteX0" fmla="*/ 0 w 488280"/>
                <a:gd name="connsiteY0" fmla="*/ 114239 h 571196"/>
                <a:gd name="connsiteX1" fmla="*/ 244140 w 488280"/>
                <a:gd name="connsiteY1" fmla="*/ 114239 h 571196"/>
                <a:gd name="connsiteX2" fmla="*/ 244140 w 488280"/>
                <a:gd name="connsiteY2" fmla="*/ 0 h 571196"/>
                <a:gd name="connsiteX3" fmla="*/ 488280 w 488280"/>
                <a:gd name="connsiteY3" fmla="*/ 285598 h 571196"/>
                <a:gd name="connsiteX4" fmla="*/ 244140 w 488280"/>
                <a:gd name="connsiteY4" fmla="*/ 571196 h 571196"/>
                <a:gd name="connsiteX5" fmla="*/ 244140 w 488280"/>
                <a:gd name="connsiteY5" fmla="*/ 456957 h 571196"/>
                <a:gd name="connsiteX6" fmla="*/ 0 w 488280"/>
                <a:gd name="connsiteY6" fmla="*/ 456957 h 571196"/>
                <a:gd name="connsiteX7" fmla="*/ 0 w 488280"/>
                <a:gd name="connsiteY7" fmla="*/ 114239 h 57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8280" h="571196">
                  <a:moveTo>
                    <a:pt x="390624" y="1"/>
                  </a:moveTo>
                  <a:lnTo>
                    <a:pt x="390624" y="285598"/>
                  </a:lnTo>
                  <a:lnTo>
                    <a:pt x="488280" y="285598"/>
                  </a:lnTo>
                  <a:lnTo>
                    <a:pt x="244140" y="571195"/>
                  </a:lnTo>
                  <a:lnTo>
                    <a:pt x="0" y="285598"/>
                  </a:lnTo>
                  <a:lnTo>
                    <a:pt x="97656" y="285598"/>
                  </a:lnTo>
                  <a:lnTo>
                    <a:pt x="97656" y="1"/>
                  </a:lnTo>
                  <a:lnTo>
                    <a:pt x="390624" y="1"/>
                  </a:lnTo>
                  <a:close/>
                </a:path>
              </a:pathLst>
            </a:custGeom>
          </p:spPr>
          <p:style>
            <a:ln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239" tIns="0" rIns="114239" bIns="146484" numCol="1" spcCol="1270" anchor="ctr" anchorCtr="0">
              <a:noAutofit/>
            </a:bodyPr>
            <a:lstStyle/>
            <a:p>
              <a:pPr marL="0" marR="0" lvl="0" indent="0" algn="ctr" defTabSz="10668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th-TH" sz="3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Kanit Light" panose="00000400000000000000" pitchFamily="2" charset="-34"/>
                <a:ea typeface="+mn-ea"/>
                <a:cs typeface="Kanit Light" panose="00000400000000000000" pitchFamily="2" charset="-34"/>
              </a:endParaRPr>
            </a:p>
          </p:txBody>
        </p:sp>
        <p:sp>
          <p:nvSpPr>
            <p:cNvPr id="73" name="รูปแบบอิสระ: รูปร่าง 72">
              <a:extLst>
                <a:ext uri="{FF2B5EF4-FFF2-40B4-BE49-F238E27FC236}">
                  <a16:creationId xmlns:a16="http://schemas.microsoft.com/office/drawing/2014/main" id="{BF2A1055-4BCC-4E64-9158-C529403A3308}"/>
                </a:ext>
              </a:extLst>
            </p:cNvPr>
            <p:cNvSpPr/>
            <p:nvPr/>
          </p:nvSpPr>
          <p:spPr>
            <a:xfrm>
              <a:off x="6644889" y="4280030"/>
              <a:ext cx="2303211" cy="1381926"/>
            </a:xfrm>
            <a:custGeom>
              <a:avLst/>
              <a:gdLst>
                <a:gd name="connsiteX0" fmla="*/ 0 w 2303211"/>
                <a:gd name="connsiteY0" fmla="*/ 138193 h 1381926"/>
                <a:gd name="connsiteX1" fmla="*/ 138193 w 2303211"/>
                <a:gd name="connsiteY1" fmla="*/ 0 h 1381926"/>
                <a:gd name="connsiteX2" fmla="*/ 2165018 w 2303211"/>
                <a:gd name="connsiteY2" fmla="*/ 0 h 1381926"/>
                <a:gd name="connsiteX3" fmla="*/ 2303211 w 2303211"/>
                <a:gd name="connsiteY3" fmla="*/ 138193 h 1381926"/>
                <a:gd name="connsiteX4" fmla="*/ 2303211 w 2303211"/>
                <a:gd name="connsiteY4" fmla="*/ 1243733 h 1381926"/>
                <a:gd name="connsiteX5" fmla="*/ 2165018 w 2303211"/>
                <a:gd name="connsiteY5" fmla="*/ 1381926 h 1381926"/>
                <a:gd name="connsiteX6" fmla="*/ 138193 w 2303211"/>
                <a:gd name="connsiteY6" fmla="*/ 1381926 h 1381926"/>
                <a:gd name="connsiteX7" fmla="*/ 0 w 2303211"/>
                <a:gd name="connsiteY7" fmla="*/ 1243733 h 1381926"/>
                <a:gd name="connsiteX8" fmla="*/ 0 w 2303211"/>
                <a:gd name="connsiteY8" fmla="*/ 138193 h 1381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3211" h="1381926">
                  <a:moveTo>
                    <a:pt x="0" y="138193"/>
                  </a:moveTo>
                  <a:cubicBezTo>
                    <a:pt x="0" y="61871"/>
                    <a:pt x="61871" y="0"/>
                    <a:pt x="138193" y="0"/>
                  </a:cubicBezTo>
                  <a:lnTo>
                    <a:pt x="2165018" y="0"/>
                  </a:lnTo>
                  <a:cubicBezTo>
                    <a:pt x="2241340" y="0"/>
                    <a:pt x="2303211" y="61871"/>
                    <a:pt x="2303211" y="138193"/>
                  </a:cubicBezTo>
                  <a:lnTo>
                    <a:pt x="2303211" y="1243733"/>
                  </a:lnTo>
                  <a:cubicBezTo>
                    <a:pt x="2303211" y="1320055"/>
                    <a:pt x="2241340" y="1381926"/>
                    <a:pt x="2165018" y="1381926"/>
                  </a:cubicBezTo>
                  <a:lnTo>
                    <a:pt x="138193" y="1381926"/>
                  </a:lnTo>
                  <a:cubicBezTo>
                    <a:pt x="61871" y="1381926"/>
                    <a:pt x="0" y="1320055"/>
                    <a:pt x="0" y="1243733"/>
                  </a:cubicBezTo>
                  <a:lnTo>
                    <a:pt x="0" y="138193"/>
                  </a:lnTo>
                  <a:close/>
                </a:path>
              </a:pathLst>
            </a:custGeom>
            <a:solidFill>
              <a:prstClr val="white"/>
            </a:solidFill>
            <a:ln w="12700" cap="flat" cmpd="sng" algn="ctr">
              <a:solidFill>
                <a:prstClr val="white">
                  <a:lumMod val="95000"/>
                </a:prstClr>
              </a:solidFill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4795" tIns="314795" rIns="314795" bIns="314795" numCol="1" spcCol="1270" rtlCol="0" anchor="ctr" anchorCtr="0">
              <a:noAutofit/>
            </a:bodyPr>
            <a:lstStyle/>
            <a:p>
              <a:pPr lvl="0" algn="ctr" defTabSz="914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ทดสอบระบบ</a:t>
              </a:r>
            </a:p>
            <a:p>
              <a:pPr lvl="0" algn="ctr" defTabSz="914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th-TH" sz="24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Kanit SemiBold" panose="00000700000000000000" pitchFamily="2" charset="-34"/>
                  <a:cs typeface="Kanit SemiBold" panose="00000700000000000000" pitchFamily="2" charset="-34"/>
                </a:rPr>
                <a:t>ทดสอบกับ</a:t>
              </a:r>
              <a:br>
                <a:rPr lang="th-TH" sz="24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Kanit SemiBold" panose="00000700000000000000" pitchFamily="2" charset="-34"/>
                  <a:cs typeface="Kanit SemiBold" panose="00000700000000000000" pitchFamily="2" charset="-34"/>
                </a:rPr>
              </a:br>
              <a:r>
                <a:rPr lang="th-TH" sz="24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Kanit SemiBold" panose="00000700000000000000" pitchFamily="2" charset="-34"/>
                  <a:cs typeface="Kanit SemiBold" panose="00000700000000000000" pitchFamily="2" charset="-34"/>
                </a:rPr>
                <a:t>สมาร์ทโฟน </a:t>
              </a:r>
              <a:r>
                <a:rPr lang="en-US" sz="24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Kanit SemiBold" panose="00000700000000000000" pitchFamily="2" charset="-34"/>
                  <a:cs typeface="Kanit SemiBold" panose="00000700000000000000" pitchFamily="2" charset="-34"/>
                </a:rPr>
                <a:t>Android</a:t>
              </a:r>
              <a:br>
                <a:rPr lang="th-TH" sz="24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Kanit SemiBold" panose="00000700000000000000" pitchFamily="2" charset="-34"/>
                  <a:cs typeface="Kanit SemiBold" panose="00000700000000000000" pitchFamily="2" charset="-34"/>
                </a:rPr>
              </a:br>
              <a:r>
                <a:rPr lang="th-TH" sz="24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Kanit SemiBold" panose="00000700000000000000" pitchFamily="2" charset="-34"/>
                  <a:cs typeface="Kanit SemiBold" panose="00000700000000000000" pitchFamily="2" charset="-34"/>
                </a:rPr>
                <a:t>จำนวน </a:t>
              </a:r>
              <a:r>
                <a:rPr lang="en-US" sz="24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Kanit SemiBold" panose="00000700000000000000" pitchFamily="2" charset="-34"/>
                  <a:cs typeface="Kanit SemiBold" panose="00000700000000000000" pitchFamily="2" charset="-34"/>
                </a:rPr>
                <a:t>4 </a:t>
              </a:r>
              <a:r>
                <a:rPr lang="th-TH" sz="24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Kanit SemiBold" panose="00000700000000000000" pitchFamily="2" charset="-34"/>
                  <a:cs typeface="Kanit SemiBold" panose="00000700000000000000" pitchFamily="2" charset="-34"/>
                </a:rPr>
                <a:t>เครื่อง</a:t>
              </a:r>
            </a:p>
            <a:p>
              <a:pPr lvl="0" algn="ctr" defTabSz="914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24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Kanit SemiBold" panose="00000700000000000000" pitchFamily="2" charset="-34"/>
                  <a:cs typeface="Kanit SemiBold" panose="00000700000000000000" pitchFamily="2" charset="-34"/>
                </a:rPr>
                <a:t>(25 </a:t>
              </a:r>
              <a:r>
                <a:rPr lang="th-TH" sz="24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Kanit SemiBold" panose="00000700000000000000" pitchFamily="2" charset="-34"/>
                  <a:cs typeface="Kanit SemiBold" panose="00000700000000000000" pitchFamily="2" charset="-34"/>
                </a:rPr>
                <a:t>เม</a:t>
              </a:r>
              <a:r>
                <a:rPr lang="en-US" sz="24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Kanit SemiBold" panose="00000700000000000000" pitchFamily="2" charset="-34"/>
                  <a:cs typeface="Kanit SemiBold" panose="00000700000000000000" pitchFamily="2" charset="-34"/>
                </a:rPr>
                <a:t>.</a:t>
              </a:r>
              <a:r>
                <a:rPr lang="th-TH" sz="24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Kanit SemiBold" panose="00000700000000000000" pitchFamily="2" charset="-34"/>
                  <a:cs typeface="Kanit SemiBold" panose="00000700000000000000" pitchFamily="2" charset="-34"/>
                </a:rPr>
                <a:t>ย</a:t>
              </a:r>
              <a:r>
                <a:rPr lang="en-US" sz="24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Kanit SemiBold" panose="00000700000000000000" pitchFamily="2" charset="-34"/>
                  <a:cs typeface="Kanit SemiBold" panose="00000700000000000000" pitchFamily="2" charset="-34"/>
                </a:rPr>
                <a:t>. - 9 </a:t>
              </a:r>
              <a:r>
                <a:rPr lang="th-TH" sz="24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Kanit SemiBold" panose="00000700000000000000" pitchFamily="2" charset="-34"/>
                  <a:cs typeface="Kanit SemiBold" panose="00000700000000000000" pitchFamily="2" charset="-34"/>
                </a:rPr>
                <a:t>พ.ค.</a:t>
              </a:r>
              <a:r>
                <a:rPr lang="en-US" sz="24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Kanit SemiBold" panose="00000700000000000000" pitchFamily="2" charset="-34"/>
                  <a:cs typeface="Kanit SemiBold" panose="00000700000000000000" pitchFamily="2" charset="-34"/>
                </a:rPr>
                <a:t>)</a:t>
              </a:r>
              <a:endParaRPr lang="th-TH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Kanit SemiBold" panose="00000700000000000000" pitchFamily="2" charset="-34"/>
                <a:cs typeface="Kanit SemiBold" panose="00000700000000000000" pitchFamily="2" charset="-34"/>
              </a:endParaRPr>
            </a:p>
          </p:txBody>
        </p:sp>
        <p:sp>
          <p:nvSpPr>
            <p:cNvPr id="74" name="รูปแบบอิสระ: รูปร่าง 73">
              <a:extLst>
                <a:ext uri="{FF2B5EF4-FFF2-40B4-BE49-F238E27FC236}">
                  <a16:creationId xmlns:a16="http://schemas.microsoft.com/office/drawing/2014/main" id="{4D9B435E-2418-48D9-9340-10A22BE12BDE}"/>
                </a:ext>
              </a:extLst>
            </p:cNvPr>
            <p:cNvSpPr/>
            <p:nvPr/>
          </p:nvSpPr>
          <p:spPr>
            <a:xfrm>
              <a:off x="5953926" y="4685395"/>
              <a:ext cx="488280" cy="571196"/>
            </a:xfrm>
            <a:custGeom>
              <a:avLst/>
              <a:gdLst>
                <a:gd name="connsiteX0" fmla="*/ 0 w 488280"/>
                <a:gd name="connsiteY0" fmla="*/ 114239 h 571196"/>
                <a:gd name="connsiteX1" fmla="*/ 244140 w 488280"/>
                <a:gd name="connsiteY1" fmla="*/ 114239 h 571196"/>
                <a:gd name="connsiteX2" fmla="*/ 244140 w 488280"/>
                <a:gd name="connsiteY2" fmla="*/ 0 h 571196"/>
                <a:gd name="connsiteX3" fmla="*/ 488280 w 488280"/>
                <a:gd name="connsiteY3" fmla="*/ 285598 h 571196"/>
                <a:gd name="connsiteX4" fmla="*/ 244140 w 488280"/>
                <a:gd name="connsiteY4" fmla="*/ 571196 h 571196"/>
                <a:gd name="connsiteX5" fmla="*/ 244140 w 488280"/>
                <a:gd name="connsiteY5" fmla="*/ 456957 h 571196"/>
                <a:gd name="connsiteX6" fmla="*/ 0 w 488280"/>
                <a:gd name="connsiteY6" fmla="*/ 456957 h 571196"/>
                <a:gd name="connsiteX7" fmla="*/ 0 w 488280"/>
                <a:gd name="connsiteY7" fmla="*/ 114239 h 57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8280" h="571196">
                  <a:moveTo>
                    <a:pt x="488280" y="456957"/>
                  </a:moveTo>
                  <a:lnTo>
                    <a:pt x="244140" y="456957"/>
                  </a:lnTo>
                  <a:lnTo>
                    <a:pt x="244140" y="571196"/>
                  </a:lnTo>
                  <a:lnTo>
                    <a:pt x="0" y="285598"/>
                  </a:lnTo>
                  <a:lnTo>
                    <a:pt x="244140" y="0"/>
                  </a:lnTo>
                  <a:lnTo>
                    <a:pt x="244140" y="114239"/>
                  </a:lnTo>
                  <a:lnTo>
                    <a:pt x="488280" y="114239"/>
                  </a:lnTo>
                  <a:lnTo>
                    <a:pt x="488280" y="456957"/>
                  </a:lnTo>
                  <a:close/>
                </a:path>
              </a:pathLst>
            </a:custGeom>
          </p:spPr>
          <p:style>
            <a:ln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6484" tIns="114239" rIns="0" bIns="114239" numCol="1" spcCol="1270" anchor="ctr" anchorCtr="0">
              <a:noAutofit/>
            </a:bodyPr>
            <a:lstStyle/>
            <a:p>
              <a:pPr marL="0" marR="0" lvl="0" indent="0" algn="ctr" defTabSz="10668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th-TH" sz="3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Kanit Light" panose="00000400000000000000" pitchFamily="2" charset="-34"/>
                <a:ea typeface="+mn-ea"/>
                <a:cs typeface="Kanit Light" panose="00000400000000000000" pitchFamily="2" charset="-34"/>
              </a:endParaRPr>
            </a:p>
          </p:txBody>
        </p:sp>
        <p:sp>
          <p:nvSpPr>
            <p:cNvPr id="75" name="รูปแบบอิสระ: รูปร่าง 74">
              <a:extLst>
                <a:ext uri="{FF2B5EF4-FFF2-40B4-BE49-F238E27FC236}">
                  <a16:creationId xmlns:a16="http://schemas.microsoft.com/office/drawing/2014/main" id="{A1E9FF6C-CCF8-4343-8B4C-74323A358F41}"/>
                </a:ext>
              </a:extLst>
            </p:cNvPr>
            <p:cNvSpPr/>
            <p:nvPr/>
          </p:nvSpPr>
          <p:spPr>
            <a:xfrm>
              <a:off x="3420394" y="4280030"/>
              <a:ext cx="2303211" cy="1381926"/>
            </a:xfrm>
            <a:custGeom>
              <a:avLst/>
              <a:gdLst>
                <a:gd name="connsiteX0" fmla="*/ 0 w 2303211"/>
                <a:gd name="connsiteY0" fmla="*/ 138193 h 1381926"/>
                <a:gd name="connsiteX1" fmla="*/ 138193 w 2303211"/>
                <a:gd name="connsiteY1" fmla="*/ 0 h 1381926"/>
                <a:gd name="connsiteX2" fmla="*/ 2165018 w 2303211"/>
                <a:gd name="connsiteY2" fmla="*/ 0 h 1381926"/>
                <a:gd name="connsiteX3" fmla="*/ 2303211 w 2303211"/>
                <a:gd name="connsiteY3" fmla="*/ 138193 h 1381926"/>
                <a:gd name="connsiteX4" fmla="*/ 2303211 w 2303211"/>
                <a:gd name="connsiteY4" fmla="*/ 1243733 h 1381926"/>
                <a:gd name="connsiteX5" fmla="*/ 2165018 w 2303211"/>
                <a:gd name="connsiteY5" fmla="*/ 1381926 h 1381926"/>
                <a:gd name="connsiteX6" fmla="*/ 138193 w 2303211"/>
                <a:gd name="connsiteY6" fmla="*/ 1381926 h 1381926"/>
                <a:gd name="connsiteX7" fmla="*/ 0 w 2303211"/>
                <a:gd name="connsiteY7" fmla="*/ 1243733 h 1381926"/>
                <a:gd name="connsiteX8" fmla="*/ 0 w 2303211"/>
                <a:gd name="connsiteY8" fmla="*/ 138193 h 1381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3211" h="1381926">
                  <a:moveTo>
                    <a:pt x="0" y="138193"/>
                  </a:moveTo>
                  <a:cubicBezTo>
                    <a:pt x="0" y="61871"/>
                    <a:pt x="61871" y="0"/>
                    <a:pt x="138193" y="0"/>
                  </a:cubicBezTo>
                  <a:lnTo>
                    <a:pt x="2165018" y="0"/>
                  </a:lnTo>
                  <a:cubicBezTo>
                    <a:pt x="2241340" y="0"/>
                    <a:pt x="2303211" y="61871"/>
                    <a:pt x="2303211" y="138193"/>
                  </a:cubicBezTo>
                  <a:lnTo>
                    <a:pt x="2303211" y="1243733"/>
                  </a:lnTo>
                  <a:cubicBezTo>
                    <a:pt x="2303211" y="1320055"/>
                    <a:pt x="2241340" y="1381926"/>
                    <a:pt x="2165018" y="1381926"/>
                  </a:cubicBezTo>
                  <a:lnTo>
                    <a:pt x="138193" y="1381926"/>
                  </a:lnTo>
                  <a:cubicBezTo>
                    <a:pt x="61871" y="1381926"/>
                    <a:pt x="0" y="1320055"/>
                    <a:pt x="0" y="1243733"/>
                  </a:cubicBezTo>
                  <a:lnTo>
                    <a:pt x="0" y="138193"/>
                  </a:lnTo>
                  <a:close/>
                </a:path>
              </a:pathLst>
            </a:custGeom>
            <a:solidFill>
              <a:prstClr val="white"/>
            </a:solidFill>
            <a:ln w="12700" cap="flat" cmpd="sng" algn="ctr">
              <a:solidFill>
                <a:prstClr val="white">
                  <a:lumMod val="95000"/>
                </a:prstClr>
              </a:solidFill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4795" tIns="314795" rIns="314795" bIns="314795" numCol="1" spcCol="127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การแจกจ่าย</a:t>
              </a:r>
            </a:p>
            <a:p>
              <a:pPr lvl="0" algn="ctr" defTabSz="914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th-TH" sz="2400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Kanit SemiBold" panose="00000700000000000000" pitchFamily="2" charset="-34"/>
                  <a:cs typeface="Kanit SemiBold" panose="00000700000000000000" pitchFamily="2" charset="-34"/>
                </a:rPr>
                <a:t>อัปโห</a:t>
              </a:r>
              <a:r>
                <a:rPr lang="th-TH" sz="24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Kanit SemiBold" panose="00000700000000000000" pitchFamily="2" charset="-34"/>
                  <a:cs typeface="Kanit SemiBold" panose="00000700000000000000" pitchFamily="2" charset="-34"/>
                </a:rPr>
                <a:t>ลดบนเว็บไซต์</a:t>
              </a:r>
              <a:br>
                <a:rPr lang="th-TH" sz="24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Kanit SemiBold" panose="00000700000000000000" pitchFamily="2" charset="-34"/>
                  <a:cs typeface="Kanit SemiBold" panose="00000700000000000000" pitchFamily="2" charset="-34"/>
                </a:rPr>
              </a:br>
              <a:r>
                <a:rPr lang="en-US" sz="24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Kanit SemiBold" panose="00000700000000000000" pitchFamily="2" charset="-34"/>
                  <a:cs typeface="Kanit SemiBold" panose="00000700000000000000" pitchFamily="2" charset="-34"/>
                </a:rPr>
                <a:t>github.com</a:t>
              </a:r>
            </a:p>
            <a:p>
              <a:pPr lvl="0" algn="ctr" defTabSz="914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24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Kanit SemiBold" panose="00000700000000000000" pitchFamily="2" charset="-34"/>
                  <a:cs typeface="Kanit SemiBold" panose="00000700000000000000" pitchFamily="2" charset="-34"/>
                </a:rPr>
                <a:t>(10 </a:t>
              </a:r>
              <a:r>
                <a:rPr lang="th-TH" sz="24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Kanit SemiBold" panose="00000700000000000000" pitchFamily="2" charset="-34"/>
                  <a:cs typeface="Kanit SemiBold" panose="00000700000000000000" pitchFamily="2" charset="-34"/>
                </a:rPr>
                <a:t>พ.ค</a:t>
              </a:r>
              <a:r>
                <a:rPr lang="en-US" sz="24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Kanit SemiBold" panose="00000700000000000000" pitchFamily="2" charset="-34"/>
                  <a:cs typeface="Kanit SemiBold" panose="00000700000000000000" pitchFamily="2" charset="-34"/>
                </a:rPr>
                <a:t>.)</a:t>
              </a:r>
              <a:endParaRPr lang="th-TH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Kanit SemiBold" panose="00000700000000000000" pitchFamily="2" charset="-34"/>
                <a:cs typeface="Kanit SemiBold" panose="00000700000000000000" pitchFamily="2" charset="-34"/>
              </a:endParaRPr>
            </a:p>
          </p:txBody>
        </p:sp>
        <p:sp>
          <p:nvSpPr>
            <p:cNvPr id="76" name="รูปแบบอิสระ: รูปร่าง 75">
              <a:extLst>
                <a:ext uri="{FF2B5EF4-FFF2-40B4-BE49-F238E27FC236}">
                  <a16:creationId xmlns:a16="http://schemas.microsoft.com/office/drawing/2014/main" id="{F4FEDF6D-447F-4C89-90F4-EA67D0B45D39}"/>
                </a:ext>
              </a:extLst>
            </p:cNvPr>
            <p:cNvSpPr/>
            <p:nvPr/>
          </p:nvSpPr>
          <p:spPr>
            <a:xfrm>
              <a:off x="2729431" y="4685394"/>
              <a:ext cx="488281" cy="571197"/>
            </a:xfrm>
            <a:custGeom>
              <a:avLst/>
              <a:gdLst>
                <a:gd name="connsiteX0" fmla="*/ 0 w 488280"/>
                <a:gd name="connsiteY0" fmla="*/ 114239 h 571196"/>
                <a:gd name="connsiteX1" fmla="*/ 244140 w 488280"/>
                <a:gd name="connsiteY1" fmla="*/ 114239 h 571196"/>
                <a:gd name="connsiteX2" fmla="*/ 244140 w 488280"/>
                <a:gd name="connsiteY2" fmla="*/ 0 h 571196"/>
                <a:gd name="connsiteX3" fmla="*/ 488280 w 488280"/>
                <a:gd name="connsiteY3" fmla="*/ 285598 h 571196"/>
                <a:gd name="connsiteX4" fmla="*/ 244140 w 488280"/>
                <a:gd name="connsiteY4" fmla="*/ 571196 h 571196"/>
                <a:gd name="connsiteX5" fmla="*/ 244140 w 488280"/>
                <a:gd name="connsiteY5" fmla="*/ 456957 h 571196"/>
                <a:gd name="connsiteX6" fmla="*/ 0 w 488280"/>
                <a:gd name="connsiteY6" fmla="*/ 456957 h 571196"/>
                <a:gd name="connsiteX7" fmla="*/ 0 w 488280"/>
                <a:gd name="connsiteY7" fmla="*/ 114239 h 57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8280" h="571196">
                  <a:moveTo>
                    <a:pt x="488280" y="456957"/>
                  </a:moveTo>
                  <a:lnTo>
                    <a:pt x="244140" y="456957"/>
                  </a:lnTo>
                  <a:lnTo>
                    <a:pt x="244140" y="571196"/>
                  </a:lnTo>
                  <a:lnTo>
                    <a:pt x="0" y="285598"/>
                  </a:lnTo>
                  <a:lnTo>
                    <a:pt x="244140" y="0"/>
                  </a:lnTo>
                  <a:lnTo>
                    <a:pt x="244140" y="114239"/>
                  </a:lnTo>
                  <a:lnTo>
                    <a:pt x="488280" y="114239"/>
                  </a:lnTo>
                  <a:lnTo>
                    <a:pt x="488280" y="456957"/>
                  </a:lnTo>
                  <a:close/>
                </a:path>
              </a:pathLst>
            </a:custGeom>
          </p:spPr>
          <p:style>
            <a:ln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6484" tIns="114240" rIns="1" bIns="114238" numCol="1" spcCol="1270" anchor="ctr" anchorCtr="0">
              <a:noAutofit/>
            </a:bodyPr>
            <a:lstStyle/>
            <a:p>
              <a:pPr marL="0" marR="0" lvl="0" indent="0" algn="ctr" defTabSz="10668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th-TH" sz="3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Kanit Light" panose="00000400000000000000" pitchFamily="2" charset="-34"/>
                <a:ea typeface="+mn-ea"/>
                <a:cs typeface="Kanit Light" panose="00000400000000000000" pitchFamily="2" charset="-34"/>
              </a:endParaRPr>
            </a:p>
          </p:txBody>
        </p:sp>
        <p:sp>
          <p:nvSpPr>
            <p:cNvPr id="77" name="รูปแบบอิสระ: รูปร่าง 76">
              <a:extLst>
                <a:ext uri="{FF2B5EF4-FFF2-40B4-BE49-F238E27FC236}">
                  <a16:creationId xmlns:a16="http://schemas.microsoft.com/office/drawing/2014/main" id="{952E8662-093F-432C-B933-C783A5564B55}"/>
                </a:ext>
              </a:extLst>
            </p:cNvPr>
            <p:cNvSpPr/>
            <p:nvPr/>
          </p:nvSpPr>
          <p:spPr>
            <a:xfrm>
              <a:off x="195898" y="4280030"/>
              <a:ext cx="2303211" cy="1381926"/>
            </a:xfrm>
            <a:custGeom>
              <a:avLst/>
              <a:gdLst>
                <a:gd name="connsiteX0" fmla="*/ 0 w 2303211"/>
                <a:gd name="connsiteY0" fmla="*/ 138193 h 1381926"/>
                <a:gd name="connsiteX1" fmla="*/ 138193 w 2303211"/>
                <a:gd name="connsiteY1" fmla="*/ 0 h 1381926"/>
                <a:gd name="connsiteX2" fmla="*/ 2165018 w 2303211"/>
                <a:gd name="connsiteY2" fmla="*/ 0 h 1381926"/>
                <a:gd name="connsiteX3" fmla="*/ 2303211 w 2303211"/>
                <a:gd name="connsiteY3" fmla="*/ 138193 h 1381926"/>
                <a:gd name="connsiteX4" fmla="*/ 2303211 w 2303211"/>
                <a:gd name="connsiteY4" fmla="*/ 1243733 h 1381926"/>
                <a:gd name="connsiteX5" fmla="*/ 2165018 w 2303211"/>
                <a:gd name="connsiteY5" fmla="*/ 1381926 h 1381926"/>
                <a:gd name="connsiteX6" fmla="*/ 138193 w 2303211"/>
                <a:gd name="connsiteY6" fmla="*/ 1381926 h 1381926"/>
                <a:gd name="connsiteX7" fmla="*/ 0 w 2303211"/>
                <a:gd name="connsiteY7" fmla="*/ 1243733 h 1381926"/>
                <a:gd name="connsiteX8" fmla="*/ 0 w 2303211"/>
                <a:gd name="connsiteY8" fmla="*/ 138193 h 1381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3211" h="1381926">
                  <a:moveTo>
                    <a:pt x="0" y="138193"/>
                  </a:moveTo>
                  <a:cubicBezTo>
                    <a:pt x="0" y="61871"/>
                    <a:pt x="61871" y="0"/>
                    <a:pt x="138193" y="0"/>
                  </a:cubicBezTo>
                  <a:lnTo>
                    <a:pt x="2165018" y="0"/>
                  </a:lnTo>
                  <a:cubicBezTo>
                    <a:pt x="2241340" y="0"/>
                    <a:pt x="2303211" y="61871"/>
                    <a:pt x="2303211" y="138193"/>
                  </a:cubicBezTo>
                  <a:lnTo>
                    <a:pt x="2303211" y="1243733"/>
                  </a:lnTo>
                  <a:cubicBezTo>
                    <a:pt x="2303211" y="1320055"/>
                    <a:pt x="2241340" y="1381926"/>
                    <a:pt x="2165018" y="1381926"/>
                  </a:cubicBezTo>
                  <a:lnTo>
                    <a:pt x="138193" y="1381926"/>
                  </a:lnTo>
                  <a:cubicBezTo>
                    <a:pt x="61871" y="1381926"/>
                    <a:pt x="0" y="1320055"/>
                    <a:pt x="0" y="1243733"/>
                  </a:cubicBezTo>
                  <a:lnTo>
                    <a:pt x="0" y="138193"/>
                  </a:lnTo>
                  <a:close/>
                </a:path>
              </a:pathLst>
            </a:custGeom>
            <a:solidFill>
              <a:prstClr val="white"/>
            </a:solidFill>
            <a:ln w="12700" cap="flat" cmpd="sng" algn="ctr">
              <a:solidFill>
                <a:prstClr val="white">
                  <a:lumMod val="95000"/>
                </a:prstClr>
              </a:solidFill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4795" tIns="314795" rIns="314795" bIns="314795" numCol="1" spcCol="127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การดูแลรักษา</a:t>
              </a:r>
            </a:p>
            <a:p>
              <a:pPr marR="0" lvl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tabLst/>
                <a:defRPr/>
              </a:pPr>
              <a:r>
                <a:rPr lang="th-TH" sz="2400" noProof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Kanit SemiBold" panose="00000700000000000000" pitchFamily="2" charset="-34"/>
                  <a:cs typeface="Kanit SemiBold" panose="00000700000000000000" pitchFamily="2" charset="-34"/>
                </a:rPr>
                <a:t>สอบถามความพึงพอใจ กับนักเรียน ม.</a:t>
              </a:r>
              <a:r>
                <a:rPr lang="en-US" sz="2400" noProof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Kanit SemiBold" panose="00000700000000000000" pitchFamily="2" charset="-34"/>
                  <a:cs typeface="Kanit SemiBold" panose="00000700000000000000" pitchFamily="2" charset="-34"/>
                </a:rPr>
                <a:t>602 </a:t>
              </a:r>
              <a:br>
                <a:rPr lang="en-US" sz="2400" noProof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Kanit SemiBold" panose="00000700000000000000" pitchFamily="2" charset="-34"/>
                  <a:cs typeface="Kanit SemiBold" panose="00000700000000000000" pitchFamily="2" charset="-34"/>
                </a:rPr>
              </a:br>
              <a:r>
                <a:rPr lang="th-TH" sz="2400" noProof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Kanit SemiBold" panose="00000700000000000000" pitchFamily="2" charset="-34"/>
                  <a:cs typeface="Kanit SemiBold" panose="00000700000000000000" pitchFamily="2" charset="-34"/>
                </a:rPr>
                <a:t>สวนกุหลาบวิทยาลัย</a:t>
              </a:r>
            </a:p>
            <a:p>
              <a:pPr marR="0" lvl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tabLst/>
                <a:defRPr/>
              </a:pPr>
              <a:r>
                <a:rPr lang="en-US" sz="2400" noProof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Kanit SemiBold" panose="00000700000000000000" pitchFamily="2" charset="-34"/>
                  <a:cs typeface="Kanit SemiBold" panose="00000700000000000000" pitchFamily="2" charset="-34"/>
                </a:rPr>
                <a:t>(15-31 </a:t>
              </a:r>
              <a:r>
                <a:rPr lang="th-TH" sz="2400" noProof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Kanit SemiBold" panose="00000700000000000000" pitchFamily="2" charset="-34"/>
                  <a:cs typeface="Kanit SemiBold" panose="00000700000000000000" pitchFamily="2" charset="-34"/>
                </a:rPr>
                <a:t>พ.ค.</a:t>
              </a:r>
              <a:r>
                <a:rPr lang="en-US" sz="2400" noProof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Kanit SemiBold" panose="00000700000000000000" pitchFamily="2" charset="-34"/>
                  <a:cs typeface="Kanit SemiBold" panose="00000700000000000000" pitchFamily="2" charset="-34"/>
                </a:rPr>
                <a:t>)</a:t>
              </a:r>
              <a:endParaRPr kumimoji="0" lang="th-TH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Kanit SemiBold" panose="00000700000000000000" pitchFamily="2" charset="-34"/>
                <a:cs typeface="Kanit SemiBold" panose="00000700000000000000" pitchFamily="2" charset="-34"/>
              </a:endParaRPr>
            </a:p>
          </p:txBody>
        </p:sp>
      </p:grpSp>
      <p:sp>
        <p:nvSpPr>
          <p:cNvPr id="79" name="ชื่อเรื่อง 1">
            <a:extLst>
              <a:ext uri="{FF2B5EF4-FFF2-40B4-BE49-F238E27FC236}">
                <a16:creationId xmlns:a16="http://schemas.microsoft.com/office/drawing/2014/main" id="{204DD5FD-3694-470B-9F64-5A0B7CFB6AED}"/>
              </a:ext>
            </a:extLst>
          </p:cNvPr>
          <p:cNvSpPr txBox="1">
            <a:spLocks/>
          </p:cNvSpPr>
          <p:nvPr/>
        </p:nvSpPr>
        <p:spPr>
          <a:xfrm>
            <a:off x="16559643" y="31672038"/>
            <a:ext cx="14039645" cy="3236240"/>
          </a:xfrm>
          <a:prstGeom prst="roundRect">
            <a:avLst>
              <a:gd name="adj" fmla="val 4543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274320" tIns="274320" rIns="274320" bIns="274320" rtlCol="0" anchor="t">
            <a:noAutofit/>
          </a:bodyPr>
          <a:lstStyle>
            <a:lvl1pPr algn="ctr" defTabSz="323990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25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 defTabSz="457200" fontAlgn="base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tabLst>
                <a:tab pos="1436688" algn="l"/>
              </a:tabLst>
            </a:pPr>
            <a:r>
              <a:rPr lang="th-TH" sz="4800" dirty="0">
                <a:latin typeface="Kanit Light" panose="00000400000000000000" pitchFamily="2" charset="-34"/>
                <a:cs typeface="Kanit Light" panose="00000400000000000000" pitchFamily="2" charset="-34"/>
              </a:rPr>
              <a:t>สรุปผล</a:t>
            </a:r>
          </a:p>
          <a:p>
            <a:pPr algn="thaiDist" defTabSz="457200" fontAlgn="base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tabLst>
                <a:tab pos="1436688" algn="l"/>
              </a:tabLst>
            </a:pPr>
            <a:r>
              <a:rPr lang="en-US" sz="4000" dirty="0">
                <a:solidFill>
                  <a:srgbClr val="000000"/>
                </a:solidFill>
                <a:latin typeface="Kanit Light" panose="00000400000000000000" pitchFamily="2" charset="-34"/>
                <a:ea typeface="+mn-ea"/>
                <a:cs typeface="Kanit Light" panose="00000400000000000000" pitchFamily="2" charset="-34"/>
              </a:rPr>
              <a:t>1. </a:t>
            </a:r>
            <a:r>
              <a:rPr lang="th-TH" sz="4000" dirty="0">
                <a:solidFill>
                  <a:srgbClr val="000000"/>
                </a:solidFill>
                <a:latin typeface="Kanit Light" panose="00000400000000000000" pitchFamily="2" charset="-34"/>
                <a:ea typeface="+mn-ea"/>
                <a:cs typeface="Kanit Light" panose="00000400000000000000" pitchFamily="2" charset="-34"/>
              </a:rPr>
              <a:t>แอปพลิเคชันที่พัฒนาขึ้นมีความสามารถตามวัตถุประสงค์</a:t>
            </a:r>
            <a:endParaRPr lang="en-US" sz="4000" dirty="0">
              <a:solidFill>
                <a:srgbClr val="000000"/>
              </a:solidFill>
              <a:latin typeface="Kanit Light" panose="00000400000000000000" pitchFamily="2" charset="-34"/>
              <a:ea typeface="+mn-ea"/>
              <a:cs typeface="Kanit Light" panose="00000400000000000000" pitchFamily="2" charset="-34"/>
            </a:endParaRPr>
          </a:p>
          <a:p>
            <a:pPr algn="thaiDist" defTabSz="457200" fontAlgn="base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tabLst>
                <a:tab pos="1436688" algn="l"/>
              </a:tabLst>
            </a:pPr>
            <a:r>
              <a:rPr lang="en-US" sz="4000" dirty="0">
                <a:solidFill>
                  <a:srgbClr val="000000"/>
                </a:solidFill>
                <a:latin typeface="Kanit Light" panose="00000400000000000000" pitchFamily="2" charset="-34"/>
                <a:ea typeface="+mn-ea"/>
                <a:cs typeface="Kanit Light" panose="00000400000000000000" pitchFamily="2" charset="-34"/>
              </a:rPr>
              <a:t>2. </a:t>
            </a:r>
            <a:r>
              <a:rPr lang="th-TH" sz="4000" dirty="0">
                <a:solidFill>
                  <a:srgbClr val="000000"/>
                </a:solidFill>
                <a:latin typeface="Kanit Light" panose="00000400000000000000" pitchFamily="2" charset="-34"/>
                <a:ea typeface="+mn-ea"/>
                <a:cs typeface="Kanit Light" panose="00000400000000000000" pitchFamily="2" charset="-34"/>
              </a:rPr>
              <a:t>อัตราความพึงพอใจในทั้งสองส่วนของแบบสอบถามอยู่ในเกณฑ์ดี</a:t>
            </a:r>
            <a:endParaRPr lang="en-US" sz="4000" dirty="0">
              <a:solidFill>
                <a:srgbClr val="000000"/>
              </a:solidFill>
              <a:latin typeface="Kanit Light" panose="00000400000000000000" pitchFamily="2" charset="-34"/>
              <a:ea typeface="+mn-ea"/>
              <a:cs typeface="Kanit Light" panose="00000400000000000000" pitchFamily="2" charset="-34"/>
            </a:endParaRPr>
          </a:p>
        </p:txBody>
      </p:sp>
      <p:grpSp>
        <p:nvGrpSpPr>
          <p:cNvPr id="82" name="กลุ่ม 81">
            <a:extLst>
              <a:ext uri="{FF2B5EF4-FFF2-40B4-BE49-F238E27FC236}">
                <a16:creationId xmlns:a16="http://schemas.microsoft.com/office/drawing/2014/main" id="{F6542B3D-2BAD-41F1-994B-FF6C5010BA3F}"/>
              </a:ext>
            </a:extLst>
          </p:cNvPr>
          <p:cNvGrpSpPr/>
          <p:nvPr/>
        </p:nvGrpSpPr>
        <p:grpSpPr>
          <a:xfrm>
            <a:off x="16549245" y="35504258"/>
            <a:ext cx="14039645" cy="1828869"/>
            <a:chOff x="16557235" y="34875028"/>
            <a:chExt cx="14039645" cy="1828869"/>
          </a:xfrm>
        </p:grpSpPr>
        <p:sp>
          <p:nvSpPr>
            <p:cNvPr id="80" name="ชื่อเรื่อง 1">
              <a:extLst>
                <a:ext uri="{FF2B5EF4-FFF2-40B4-BE49-F238E27FC236}">
                  <a16:creationId xmlns:a16="http://schemas.microsoft.com/office/drawing/2014/main" id="{22C3BEA7-FA66-46B3-BBDE-D2369F135064}"/>
                </a:ext>
              </a:extLst>
            </p:cNvPr>
            <p:cNvSpPr txBox="1">
              <a:spLocks/>
            </p:cNvSpPr>
            <p:nvPr/>
          </p:nvSpPr>
          <p:spPr>
            <a:xfrm>
              <a:off x="16557235" y="34875028"/>
              <a:ext cx="14039645" cy="1828869"/>
            </a:xfrm>
            <a:prstGeom prst="roundRect">
              <a:avLst>
                <a:gd name="adj" fmla="val 4543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ctr">
              <a:noAutofit/>
            </a:bodyPr>
            <a:lstStyle>
              <a:lvl1pPr algn="ctr" defTabSz="323990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25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thaiDist" defTabSz="457200" fontAlgn="base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tabLst>
                  <a:tab pos="1436688" algn="l"/>
                </a:tabLst>
              </a:pPr>
              <a:r>
                <a:rPr lang="th-TH" sz="4800" dirty="0">
                  <a:latin typeface="Kanit Light" panose="00000400000000000000" pitchFamily="2" charset="-34"/>
                  <a:cs typeface="Kanit Light" panose="00000400000000000000" pitchFamily="2" charset="-34"/>
                </a:rPr>
                <a:t>อ้างอิง</a:t>
              </a:r>
              <a:endParaRPr lang="en-US" sz="3200" dirty="0">
                <a:solidFill>
                  <a:srgbClr val="000000"/>
                </a:solidFill>
                <a:latin typeface="Kanit Light" panose="00000400000000000000" pitchFamily="2" charset="-34"/>
                <a:ea typeface="+mn-ea"/>
                <a:cs typeface="Kanit Light" panose="00000400000000000000" pitchFamily="2" charset="-34"/>
              </a:endParaRPr>
            </a:p>
          </p:txBody>
        </p:sp>
        <p:sp>
          <p:nvSpPr>
            <p:cNvPr id="81" name="สี่เหลี่ยมผืนผ้า 80">
              <a:extLst>
                <a:ext uri="{FF2B5EF4-FFF2-40B4-BE49-F238E27FC236}">
                  <a16:creationId xmlns:a16="http://schemas.microsoft.com/office/drawing/2014/main" id="{043ECE31-7579-422D-876D-62609BD51FFE}"/>
                </a:ext>
              </a:extLst>
            </p:cNvPr>
            <p:cNvSpPr/>
            <p:nvPr/>
          </p:nvSpPr>
          <p:spPr>
            <a:xfrm>
              <a:off x="18828514" y="35250853"/>
              <a:ext cx="11707345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srgbClr val="000000"/>
                  </a:solidFill>
                  <a:latin typeface="Kanit Light" panose="00000400000000000000" pitchFamily="2" charset="-34"/>
                  <a:cs typeface="Kanit Light" panose="00000400000000000000" pitchFamily="2" charset="-34"/>
                </a:rPr>
                <a:t>Android Developers. (2019, April 26). Platform Architecture. Retrieved from https://developer.android.com/guide/platform</a:t>
              </a:r>
              <a:endParaRPr lang="th-TH" sz="3200" dirty="0"/>
            </a:p>
          </p:txBody>
        </p:sp>
      </p:grpSp>
      <p:sp>
        <p:nvSpPr>
          <p:cNvPr id="83" name="สี่เหลี่ยมผืนผ้า 82">
            <a:extLst>
              <a:ext uri="{FF2B5EF4-FFF2-40B4-BE49-F238E27FC236}">
                <a16:creationId xmlns:a16="http://schemas.microsoft.com/office/drawing/2014/main" id="{083E881B-C28F-4C22-8D63-9F1324BD26E4}"/>
              </a:ext>
            </a:extLst>
          </p:cNvPr>
          <p:cNvSpPr/>
          <p:nvPr/>
        </p:nvSpPr>
        <p:spPr>
          <a:xfrm>
            <a:off x="33287684" y="861886"/>
            <a:ext cx="7192995" cy="52014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sz="16600" dirty="0">
                <a:solidFill>
                  <a:prstClr val="black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แบบร่าง</a:t>
            </a:r>
            <a:br>
              <a:rPr lang="th-TH" sz="16600" dirty="0">
                <a:solidFill>
                  <a:prstClr val="black"/>
                </a:solidFill>
                <a:latin typeface="Kanit" panose="00000500000000000000" pitchFamily="2" charset="-34"/>
                <a:cs typeface="Kanit" panose="00000500000000000000" pitchFamily="2" charset="-34"/>
              </a:rPr>
            </a:br>
            <a:r>
              <a:rPr lang="en-US" sz="16600" dirty="0">
                <a:solidFill>
                  <a:prstClr val="black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12 July</a:t>
            </a:r>
            <a:endParaRPr kumimoji="0" lang="th-TH" sz="1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nit" panose="00000500000000000000" pitchFamily="2" charset="-34"/>
              <a:ea typeface="+mn-ea"/>
              <a:cs typeface="Kanit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30415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0A180712-7D00-4D9D-BD3E-591ABBA961D1}"/>
              </a:ext>
            </a:extLst>
          </p:cNvPr>
          <p:cNvSpPr/>
          <p:nvPr/>
        </p:nvSpPr>
        <p:spPr>
          <a:xfrm>
            <a:off x="0" y="319"/>
            <a:ext cx="32400000" cy="4320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9FC3E171-1F91-4858-923A-C5B1C716DCDC}"/>
              </a:ext>
            </a:extLst>
          </p:cNvPr>
          <p:cNvSpPr/>
          <p:nvPr/>
        </p:nvSpPr>
        <p:spPr>
          <a:xfrm>
            <a:off x="0" y="-1"/>
            <a:ext cx="32399288" cy="7200000"/>
          </a:xfrm>
          <a:prstGeom prst="rect">
            <a:avLst/>
          </a:prstGeom>
          <a:solidFill>
            <a:srgbClr val="F2A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87D1E1BA-9D72-4BDB-A0EE-B56B354F8E7A}"/>
              </a:ext>
            </a:extLst>
          </p:cNvPr>
          <p:cNvSpPr/>
          <p:nvPr/>
        </p:nvSpPr>
        <p:spPr>
          <a:xfrm>
            <a:off x="0" y="39600638"/>
            <a:ext cx="32399288" cy="3600000"/>
          </a:xfrm>
          <a:prstGeom prst="rect">
            <a:avLst/>
          </a:prstGeom>
          <a:solidFill>
            <a:srgbClr val="F2A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10" name="สี่เหลี่ยมผืนผ้า 9">
            <a:extLst>
              <a:ext uri="{FF2B5EF4-FFF2-40B4-BE49-F238E27FC236}">
                <a16:creationId xmlns:a16="http://schemas.microsoft.com/office/drawing/2014/main" id="{43CECE9E-54AD-4DCF-B463-49068EE8DA5D}"/>
              </a:ext>
            </a:extLst>
          </p:cNvPr>
          <p:cNvSpPr/>
          <p:nvPr/>
        </p:nvSpPr>
        <p:spPr>
          <a:xfrm>
            <a:off x="1799996" y="7991999"/>
            <a:ext cx="28799289" cy="4316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727075" algn="thaiDi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nit Light" panose="00000400000000000000" pitchFamily="2" charset="-34"/>
                <a:ea typeface="Times New Roman" panose="02020603050405020304" pitchFamily="18" charset="0"/>
                <a:cs typeface="Kanit Light" panose="00000400000000000000" pitchFamily="2" charset="-34"/>
              </a:rPr>
              <a:t>โครงงานนี้มีวัตถุประสงค์เพื่อพัฒนาแอปพลิเคชัน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nit Light" panose="00000400000000000000" pitchFamily="2" charset="-34"/>
                <a:ea typeface="Times New Roman" panose="02020603050405020304" pitchFamily="18" charset="0"/>
                <a:cs typeface="Kanit Light" panose="00000400000000000000" pitchFamily="2" charset="-34"/>
              </a:rPr>
              <a:t>“Teacher</a:t>
            </a:r>
            <a:r>
              <a:rPr kumimoji="0" lang="th-TH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nit Light" panose="00000400000000000000" pitchFamily="2" charset="-34"/>
                <a:ea typeface="Times New Roman" panose="02020603050405020304" pitchFamily="18" charset="0"/>
                <a:cs typeface="Kanit Light" panose="00000400000000000000" pitchFamily="2" charset="-34"/>
              </a:rPr>
              <a:t>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nit Light" panose="00000400000000000000" pitchFamily="2" charset="-34"/>
                <a:ea typeface="Times New Roman" panose="02020603050405020304" pitchFamily="18" charset="0"/>
                <a:cs typeface="Kanit Light" panose="00000400000000000000" pitchFamily="2" charset="-34"/>
              </a:rPr>
              <a:t>Finder”</a:t>
            </a:r>
            <a:r>
              <a:rPr kumimoji="0" lang="th-TH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nit Light" panose="00000400000000000000" pitchFamily="2" charset="-34"/>
                <a:ea typeface="Times New Roman" panose="02020603050405020304" pitchFamily="18" charset="0"/>
                <a:cs typeface="Kanit Light" panose="00000400000000000000" pitchFamily="2" charset="-34"/>
              </a:rPr>
              <a:t> สำหรับการแสดงผลข้อมูลตารางเรียนและข้อมูลสถานที่สอน สำหรับนักเรียนห้อง ม.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nit Light" panose="00000400000000000000" pitchFamily="2" charset="-34"/>
                <a:ea typeface="Times New Roman" panose="02020603050405020304" pitchFamily="18" charset="0"/>
                <a:cs typeface="Kanit Light" panose="00000400000000000000" pitchFamily="2" charset="-34"/>
              </a:rPr>
              <a:t>602</a:t>
            </a:r>
            <a:r>
              <a:rPr kumimoji="0" lang="th-TH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nit Light" panose="00000400000000000000" pitchFamily="2" charset="-34"/>
                <a:ea typeface="Times New Roman" panose="02020603050405020304" pitchFamily="18" charset="0"/>
                <a:cs typeface="Kanit Light" panose="00000400000000000000" pitchFamily="2" charset="-34"/>
              </a:rPr>
              <a:t> โรงเรียนสวนกุหลาบวิทยาลัย ที่มีความสามารถในการเพิ่ม แก้ไข ดัดแปลงข้อมูลต่าง ๆ และการส่งต่อข้อมูลระหว่างอุปกรณ์ ทำการศึกษาโดยทำการพัฒนาแอปพลิเคชันตามลักษณะ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nit Light" panose="00000400000000000000" pitchFamily="2" charset="-34"/>
                <a:ea typeface="Times New Roman" panose="02020603050405020304" pitchFamily="18" charset="0"/>
                <a:cs typeface="Kanit Light" panose="00000400000000000000" pitchFamily="2" charset="-34"/>
              </a:rPr>
              <a:t>Waterfall</a:t>
            </a:r>
            <a:r>
              <a:rPr kumimoji="0" lang="th-TH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nit Light" panose="00000400000000000000" pitchFamily="2" charset="-34"/>
                <a:ea typeface="Times New Roman" panose="02020603050405020304" pitchFamily="18" charset="0"/>
                <a:cs typeface="Kanit Light" panose="00000400000000000000" pitchFamily="2" charset="-34"/>
              </a:rPr>
              <a:t>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nit Light" panose="00000400000000000000" pitchFamily="2" charset="-34"/>
                <a:ea typeface="Times New Roman" panose="02020603050405020304" pitchFamily="18" charset="0"/>
                <a:cs typeface="Kanit Light" panose="00000400000000000000" pitchFamily="2" charset="-34"/>
              </a:rPr>
              <a:t>Model</a:t>
            </a:r>
            <a:r>
              <a:rPr kumimoji="0" lang="th-TH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nit Light" panose="00000400000000000000" pitchFamily="2" charset="-34"/>
                <a:ea typeface="Times New Roman" panose="02020603050405020304" pitchFamily="18" charset="0"/>
                <a:cs typeface="Kanit Light" panose="00000400000000000000" pitchFamily="2" charset="-34"/>
              </a:rPr>
              <a:t> ได้แอปพลิเคชันที่ทำงานได้บรรลุวัตถุประสงค์ และได้ทำการสอบถามความพึงพอใจ โดยแบ่งข้อคำถามเป็นความพึงพอใจในหลักการทำงานในแอปพลิเคชันจำนวน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nit Light" panose="00000400000000000000" pitchFamily="2" charset="-34"/>
                <a:ea typeface="Times New Roman" panose="02020603050405020304" pitchFamily="18" charset="0"/>
                <a:cs typeface="Kanit Light" panose="00000400000000000000" pitchFamily="2" charset="-34"/>
              </a:rPr>
              <a:t>10</a:t>
            </a:r>
            <a:r>
              <a:rPr kumimoji="0" lang="th-TH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nit Light" panose="00000400000000000000" pitchFamily="2" charset="-34"/>
                <a:ea typeface="Times New Roman" panose="02020603050405020304" pitchFamily="18" charset="0"/>
                <a:cs typeface="Kanit Light" panose="00000400000000000000" pitchFamily="2" charset="-34"/>
              </a:rPr>
              <a:t> ข้อ และความพึงพอใจในการออกแบบแอปพลิเคชันจำนวน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nit Light" panose="00000400000000000000" pitchFamily="2" charset="-34"/>
                <a:ea typeface="Times New Roman" panose="02020603050405020304" pitchFamily="18" charset="0"/>
                <a:cs typeface="Kanit Light" panose="00000400000000000000" pitchFamily="2" charset="-34"/>
              </a:rPr>
              <a:t>10</a:t>
            </a:r>
            <a:r>
              <a:rPr kumimoji="0" lang="th-TH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nit Light" panose="00000400000000000000" pitchFamily="2" charset="-34"/>
                <a:ea typeface="Times New Roman" panose="02020603050405020304" pitchFamily="18" charset="0"/>
                <a:cs typeface="Kanit Light" panose="00000400000000000000" pitchFamily="2" charset="-34"/>
              </a:rPr>
              <a:t> ข้อ กลุ่มตัวอย่างคือนักเรียนห้อง ม.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nit Light" panose="00000400000000000000" pitchFamily="2" charset="-34"/>
                <a:ea typeface="Times New Roman" panose="02020603050405020304" pitchFamily="18" charset="0"/>
                <a:cs typeface="Kanit Light" panose="00000400000000000000" pitchFamily="2" charset="-34"/>
              </a:rPr>
              <a:t>602</a:t>
            </a:r>
            <a:r>
              <a:rPr kumimoji="0" lang="th-TH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nit Light" panose="00000400000000000000" pitchFamily="2" charset="-34"/>
                <a:ea typeface="Times New Roman" panose="02020603050405020304" pitchFamily="18" charset="0"/>
                <a:cs typeface="Kanit Light" panose="00000400000000000000" pitchFamily="2" charset="-34"/>
              </a:rPr>
              <a:t> โรงเรียนสวนกุหลาบวิทยาลัยจำนวน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nit Light" panose="00000400000000000000" pitchFamily="2" charset="-34"/>
                <a:ea typeface="Times New Roman" panose="02020603050405020304" pitchFamily="18" charset="0"/>
                <a:cs typeface="Kanit Light" panose="00000400000000000000" pitchFamily="2" charset="-34"/>
              </a:rPr>
              <a:t>29 </a:t>
            </a:r>
            <a:r>
              <a:rPr kumimoji="0" lang="th-TH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nit Light" panose="00000400000000000000" pitchFamily="2" charset="-34"/>
                <a:ea typeface="Times New Roman" panose="02020603050405020304" pitchFamily="18" charset="0"/>
                <a:cs typeface="Kanit Light" panose="00000400000000000000" pitchFamily="2" charset="-34"/>
              </a:rPr>
              <a:t>คน ได้ผลความพึงพอใจในหลักการทำงานในแอปพลิเคชันโดยเฉลี่ย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nit Light" panose="00000400000000000000" pitchFamily="2" charset="-34"/>
                <a:ea typeface="Times New Roman" panose="02020603050405020304" pitchFamily="18" charset="0"/>
                <a:cs typeface="Kanit Light" panose="00000400000000000000" pitchFamily="2" charset="-34"/>
              </a:rPr>
              <a:t>79% </a:t>
            </a:r>
            <a:r>
              <a:rPr kumimoji="0" lang="th-TH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nit Light" panose="00000400000000000000" pitchFamily="2" charset="-34"/>
                <a:ea typeface="Times New Roman" panose="02020603050405020304" pitchFamily="18" charset="0"/>
                <a:cs typeface="Kanit Light" panose="00000400000000000000" pitchFamily="2" charset="-34"/>
              </a:rPr>
              <a:t>และความพึงพอใจในการออกแบบแอปพลิเคชันโดยเฉลี่ย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nit Light" panose="00000400000000000000" pitchFamily="2" charset="-34"/>
                <a:ea typeface="Times New Roman" panose="02020603050405020304" pitchFamily="18" charset="0"/>
                <a:cs typeface="Kanit Light" panose="00000400000000000000" pitchFamily="2" charset="-34"/>
              </a:rPr>
              <a:t>82% </a:t>
            </a:r>
            <a:r>
              <a:rPr kumimoji="0" lang="th-TH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nit Light" panose="00000400000000000000" pitchFamily="2" charset="-34"/>
                <a:ea typeface="Times New Roman" panose="02020603050405020304" pitchFamily="18" charset="0"/>
                <a:cs typeface="Kanit Light" panose="00000400000000000000" pitchFamily="2" charset="-34"/>
              </a:rPr>
              <a:t>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nit Light" panose="00000400000000000000" pitchFamily="2" charset="-34"/>
              <a:ea typeface="Calibri" panose="020F0502020204030204" pitchFamily="34" charset="0"/>
              <a:cs typeface="Kanit Light" panose="00000400000000000000" pitchFamily="2" charset="-34"/>
            </a:endParaRPr>
          </a:p>
        </p:txBody>
      </p:sp>
      <p:sp>
        <p:nvSpPr>
          <p:cNvPr id="15" name="สี่เหลี่ยมผืนผ้า 14">
            <a:extLst>
              <a:ext uri="{FF2B5EF4-FFF2-40B4-BE49-F238E27FC236}">
                <a16:creationId xmlns:a16="http://schemas.microsoft.com/office/drawing/2014/main" id="{00185404-CC7D-4BC0-B90C-03F3CE9E079B}"/>
              </a:ext>
            </a:extLst>
          </p:cNvPr>
          <p:cNvSpPr/>
          <p:nvPr/>
        </p:nvSpPr>
        <p:spPr>
          <a:xfrm>
            <a:off x="0" y="3058365"/>
            <a:ext cx="3239928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" panose="00000500000000000000" pitchFamily="2" charset="-34"/>
                <a:ea typeface="+mn-ea"/>
                <a:cs typeface="Kanit" panose="00000500000000000000" pitchFamily="2" charset="-34"/>
              </a:rPr>
              <a:t>แอปพลิเคชันแสดงตารางเรียนและสถานที่สอนของอาจารย์</a:t>
            </a:r>
            <a:endParaRPr kumimoji="0" lang="th-TH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nit" panose="00000500000000000000" pitchFamily="2" charset="-34"/>
              <a:ea typeface="+mn-ea"/>
              <a:cs typeface="Kanit" panose="00000500000000000000" pitchFamily="2" charset="-34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+mn-ea"/>
                <a:cs typeface="Kanit Light" panose="00000400000000000000" pitchFamily="2" charset="-34"/>
              </a:rPr>
              <a:t>สำหรับนักเรียน ม.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+mn-ea"/>
                <a:cs typeface="Kanit Light" panose="00000400000000000000" pitchFamily="2" charset="-34"/>
              </a:rPr>
              <a:t>602 </a:t>
            </a:r>
            <a:r>
              <a:rPr kumimoji="0" lang="th-TH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+mn-ea"/>
                <a:cs typeface="Kanit Light" panose="00000400000000000000" pitchFamily="2" charset="-34"/>
              </a:rPr>
              <a:t>โรงเรียนสวนกุหลาบวิทยาลัย</a:t>
            </a:r>
            <a:br>
              <a:rPr kumimoji="0" lang="th-TH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+mn-ea"/>
                <a:cs typeface="Kanit Light" panose="00000400000000000000" pitchFamily="2" charset="-34"/>
              </a:rPr>
            </a:br>
            <a:r>
              <a:rPr kumimoji="0" lang="th-TH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+mn-ea"/>
                <a:cs typeface="Kanit Light" panose="00000400000000000000" pitchFamily="2" charset="-34"/>
              </a:rPr>
              <a:t>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Medium" panose="00000600000000000000" pitchFamily="2" charset="-34"/>
                <a:ea typeface="+mn-ea"/>
                <a:cs typeface="Kanit Medium" panose="00000600000000000000" pitchFamily="2" charset="-34"/>
              </a:rPr>
              <a:t>นายพง</a:t>
            </a:r>
            <a:r>
              <a:rPr kumimoji="0" lang="th-TH" sz="4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Medium" panose="00000600000000000000" pitchFamily="2" charset="-34"/>
                <a:ea typeface="+mn-ea"/>
                <a:cs typeface="Kanit Medium" panose="00000600000000000000" pitchFamily="2" charset="-34"/>
              </a:rPr>
              <a:t>ษ์</a:t>
            </a:r>
            <a:r>
              <a:rPr kumimoji="0" lang="th-TH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Medium" panose="00000600000000000000" pitchFamily="2" charset="-34"/>
                <a:ea typeface="+mn-ea"/>
                <a:cs typeface="Kanit Medium" panose="00000600000000000000" pitchFamily="2" charset="-34"/>
              </a:rPr>
              <a:t>เทวิน นาคพงศ์พิมาน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Medium" panose="00000600000000000000" pitchFamily="2" charset="-34"/>
                <a:ea typeface="+mn-ea"/>
                <a:cs typeface="Kanit Medium" panose="00000600000000000000" pitchFamily="2" charset="-34"/>
              </a:rPr>
              <a:t>, </a:t>
            </a:r>
            <a:r>
              <a:rPr kumimoji="0" lang="th-TH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Medium" panose="00000600000000000000" pitchFamily="2" charset="-34"/>
                <a:ea typeface="+mn-ea"/>
                <a:cs typeface="Kanit Medium" panose="00000600000000000000" pitchFamily="2" charset="-34"/>
              </a:rPr>
              <a:t>นาย</a:t>
            </a:r>
            <a:r>
              <a:rPr kumimoji="0" lang="th-TH" sz="4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Medium" panose="00000600000000000000" pitchFamily="2" charset="-34"/>
                <a:ea typeface="+mn-ea"/>
                <a:cs typeface="Kanit Medium" panose="00000600000000000000" pitchFamily="2" charset="-34"/>
              </a:rPr>
              <a:t>วศ</a:t>
            </a:r>
            <a:r>
              <a:rPr kumimoji="0" lang="th-TH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Medium" panose="00000600000000000000" pitchFamily="2" charset="-34"/>
                <a:ea typeface="+mn-ea"/>
                <a:cs typeface="Kanit Medium" panose="00000600000000000000" pitchFamily="2" charset="-34"/>
              </a:rPr>
              <a:t>กร นพวรรณพร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" panose="00000500000000000000" pitchFamily="2" charset="-34"/>
                <a:ea typeface="+mn-ea"/>
                <a:cs typeface="Kanit" panose="00000500000000000000" pitchFamily="2" charset="-34"/>
              </a:rPr>
              <a:t>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" panose="00000500000000000000" pitchFamily="2" charset="-34"/>
                <a:ea typeface="+mn-ea"/>
                <a:cs typeface="Kanit" panose="00000500000000000000" pitchFamily="2" charset="-34"/>
              </a:rPr>
              <a:t>ครูที่ปรึกษา </a:t>
            </a:r>
            <a:r>
              <a:rPr kumimoji="0" lang="th-TH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+mn-ea"/>
                <a:cs typeface="Kanit Light" panose="00000400000000000000" pitchFamily="2" charset="-34"/>
              </a:rPr>
              <a:t>ครูป</a:t>
            </a:r>
            <a:r>
              <a:rPr kumimoji="0" lang="th-TH" sz="4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+mn-ea"/>
                <a:cs typeface="Kanit Light" panose="00000400000000000000" pitchFamily="2" charset="-34"/>
              </a:rPr>
              <a:t>ิย</a:t>
            </a:r>
            <a:r>
              <a:rPr kumimoji="0" lang="th-TH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+mn-ea"/>
                <a:cs typeface="Kanit Light" panose="00000400000000000000" pitchFamily="2" charset="-34"/>
              </a:rPr>
              <a:t>มาศ ศรีสมพันธ์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+mn-ea"/>
                <a:cs typeface="Kanit Light" panose="00000400000000000000" pitchFamily="2" charset="-34"/>
              </a:rPr>
              <a:t>, </a:t>
            </a:r>
            <a:r>
              <a:rPr kumimoji="0" lang="th-TH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+mn-ea"/>
                <a:cs typeface="Kanit Light" panose="00000400000000000000" pitchFamily="2" charset="-34"/>
              </a:rPr>
              <a:t>ครู</a:t>
            </a:r>
            <a:r>
              <a:rPr kumimoji="0" lang="th-TH" sz="4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+mn-ea"/>
                <a:cs typeface="Kanit Light" panose="00000400000000000000" pitchFamily="2" charset="-34"/>
              </a:rPr>
              <a:t>อัญ</a:t>
            </a:r>
            <a:r>
              <a:rPr kumimoji="0" lang="th-TH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+mn-ea"/>
                <a:cs typeface="Kanit Light" panose="00000400000000000000" pitchFamily="2" charset="-34"/>
              </a:rPr>
              <a:t>ชานา นิ่มอนุ</a:t>
            </a:r>
            <a:r>
              <a:rPr kumimoji="0" lang="th-TH" sz="4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+mn-ea"/>
                <a:cs typeface="Kanit Light" panose="00000400000000000000" pitchFamily="2" charset="-34"/>
              </a:rPr>
              <a:t>สส</a:t>
            </a:r>
            <a:r>
              <a:rPr kumimoji="0" lang="th-TH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+mn-ea"/>
                <a:cs typeface="Kanit Light" panose="00000400000000000000" pitchFamily="2" charset="-34"/>
              </a:rPr>
              <a:t>รณ</a:t>
            </a:r>
            <a:r>
              <a:rPr kumimoji="0" lang="th-TH" sz="4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+mn-ea"/>
                <a:cs typeface="Kanit Light" panose="00000400000000000000" pitchFamily="2" charset="-34"/>
              </a:rPr>
              <a:t>์ส</a:t>
            </a:r>
            <a:r>
              <a:rPr kumimoji="0" lang="th-TH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+mn-ea"/>
                <a:cs typeface="Kanit Light" panose="00000400000000000000" pitchFamily="2" charset="-34"/>
              </a:rPr>
              <a:t>กุล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+mn-ea"/>
                <a:cs typeface="Kanit Light" panose="00000400000000000000" pitchFamily="2" charset="-34"/>
              </a:rPr>
              <a:t>, </a:t>
            </a:r>
            <a:r>
              <a:rPr kumimoji="0" lang="th-TH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+mn-ea"/>
                <a:cs typeface="Kanit Light" panose="00000400000000000000" pitchFamily="2" charset="-34"/>
              </a:rPr>
              <a:t>ครูเสาวลักษณ์ กังวานสกุลทอง</a:t>
            </a:r>
          </a:p>
        </p:txBody>
      </p:sp>
      <p:pic>
        <p:nvPicPr>
          <p:cNvPr id="17" name="รูปภาพ 16">
            <a:extLst>
              <a:ext uri="{FF2B5EF4-FFF2-40B4-BE49-F238E27FC236}">
                <a16:creationId xmlns:a16="http://schemas.microsoft.com/office/drawing/2014/main" id="{C6DB8D95-7994-45F2-B83A-02B2F14A3DA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470" r="-6470"/>
          <a:stretch/>
        </p:blipFill>
        <p:spPr>
          <a:xfrm>
            <a:off x="15338842" y="359182"/>
            <a:ext cx="2340000" cy="2340000"/>
          </a:xfrm>
          <a:prstGeom prst="rect">
            <a:avLst/>
          </a:prstGeom>
        </p:spPr>
      </p:pic>
      <p:sp>
        <p:nvSpPr>
          <p:cNvPr id="26" name="สี่เหลี่ยมผืนผ้า 25">
            <a:extLst>
              <a:ext uri="{FF2B5EF4-FFF2-40B4-BE49-F238E27FC236}">
                <a16:creationId xmlns:a16="http://schemas.microsoft.com/office/drawing/2014/main" id="{4618A16F-CCF0-4AE2-AE48-F88E809E6E9E}"/>
              </a:ext>
            </a:extLst>
          </p:cNvPr>
          <p:cNvSpPr/>
          <p:nvPr/>
        </p:nvSpPr>
        <p:spPr>
          <a:xfrm>
            <a:off x="2817622" y="40523475"/>
            <a:ext cx="2676405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+mn-ea"/>
                <a:cs typeface="Kanit Light" panose="00000400000000000000" pitchFamily="2" charset="-34"/>
              </a:rPr>
              <a:t>โครงการการศึกษาสำหรับผู้มีความสามารถพิเศษ 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+mn-ea"/>
                <a:cs typeface="Kanit Light" panose="00000400000000000000" pitchFamily="2" charset="-34"/>
              </a:rPr>
              <a:t>(Gifted and Talented Education Program)</a:t>
            </a:r>
            <a:br>
              <a:rPr kumimoji="0" lang="th-TH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+mn-ea"/>
                <a:cs typeface="Kanit Light" panose="00000400000000000000" pitchFamily="2" charset="-34"/>
              </a:rPr>
            </a:br>
            <a:r>
              <a:rPr kumimoji="0" lang="th-TH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+mn-ea"/>
                <a:cs typeface="Kanit Light" panose="00000400000000000000" pitchFamily="2" charset="-34"/>
              </a:rPr>
              <a:t>สัปดาห์วิทยาศาสตร์ 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Medium" panose="00000600000000000000" pitchFamily="2" charset="-34"/>
                <a:ea typeface="+mn-ea"/>
                <a:cs typeface="Kanit Medium" panose="00000600000000000000" pitchFamily="2" charset="-34"/>
              </a:rPr>
              <a:t>20-21 </a:t>
            </a:r>
            <a:r>
              <a:rPr kumimoji="0" lang="th-TH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Medium" panose="00000600000000000000" pitchFamily="2" charset="-34"/>
                <a:ea typeface="+mn-ea"/>
                <a:cs typeface="Kanit Medium" panose="00000600000000000000" pitchFamily="2" charset="-34"/>
              </a:rPr>
              <a:t>สิงหาคม พ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Medium" panose="00000600000000000000" pitchFamily="2" charset="-34"/>
                <a:ea typeface="+mn-ea"/>
                <a:cs typeface="Kanit Medium" panose="00000600000000000000" pitchFamily="2" charset="-34"/>
              </a:rPr>
              <a:t>.</a:t>
            </a:r>
            <a:r>
              <a:rPr kumimoji="0" lang="th-TH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Medium" panose="00000600000000000000" pitchFamily="2" charset="-34"/>
                <a:ea typeface="+mn-ea"/>
                <a:cs typeface="Kanit Medium" panose="00000600000000000000" pitchFamily="2" charset="-34"/>
              </a:rPr>
              <a:t>ศ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Medium" panose="00000600000000000000" pitchFamily="2" charset="-34"/>
                <a:ea typeface="+mn-ea"/>
                <a:cs typeface="Kanit Medium" panose="00000600000000000000" pitchFamily="2" charset="-34"/>
              </a:rPr>
              <a:t>.2562</a:t>
            </a:r>
            <a:endParaRPr kumimoji="0" lang="th-TH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nit Medium" panose="00000600000000000000" pitchFamily="2" charset="-34"/>
              <a:ea typeface="+mn-ea"/>
              <a:cs typeface="Kanit Medium" panose="00000600000000000000" pitchFamily="2" charset="-34"/>
            </a:endParaRPr>
          </a:p>
        </p:txBody>
      </p:sp>
      <p:sp>
        <p:nvSpPr>
          <p:cNvPr id="27" name="ชื่อเรื่อง 1">
            <a:extLst>
              <a:ext uri="{FF2B5EF4-FFF2-40B4-BE49-F238E27FC236}">
                <a16:creationId xmlns:a16="http://schemas.microsoft.com/office/drawing/2014/main" id="{C5A6143E-817D-4795-8C68-D6F0D3031FDC}"/>
              </a:ext>
            </a:extLst>
          </p:cNvPr>
          <p:cNvSpPr txBox="1">
            <a:spLocks/>
          </p:cNvSpPr>
          <p:nvPr/>
        </p:nvSpPr>
        <p:spPr>
          <a:xfrm>
            <a:off x="1799996" y="22800858"/>
            <a:ext cx="14039645" cy="4429581"/>
          </a:xfrm>
          <a:prstGeom prst="roundRect">
            <a:avLst>
              <a:gd name="adj" fmla="val 4543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274320" tIns="274320" rIns="274320" bIns="274320" rtlCol="0" anchor="t">
            <a:noAutofit/>
          </a:bodyPr>
          <a:lstStyle>
            <a:lvl1pPr algn="ctr" defTabSz="323990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25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thaiDist" defTabSz="457200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>
                <a:tab pos="1436688" algn="l"/>
              </a:tabLst>
              <a:defRPr/>
            </a:pPr>
            <a:r>
              <a:rPr kumimoji="0" lang="th-TH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rPr>
              <a:t>วัตถุประสงค์</a:t>
            </a:r>
          </a:p>
          <a:p>
            <a:pPr marL="0" marR="0" lvl="0" indent="0" algn="thaiDist" defTabSz="457200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>
                <a:tab pos="1436688" algn="l"/>
              </a:tabLst>
              <a:defRPr/>
            </a:pPr>
            <a:r>
              <a:rPr kumimoji="0" lang="th-TH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rPr>
              <a:t>	</a:t>
            </a:r>
            <a:r>
              <a:rPr kumimoji="0" lang="th-TH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rPr>
              <a:t>เพื่อพัฒนาแอปพลิเคชัน “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rPr>
              <a:t>Teacher</a:t>
            </a:r>
            <a:r>
              <a:rPr kumimoji="0" lang="th-TH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rPr>
              <a:t>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rPr>
              <a:t>Finder”</a:t>
            </a:r>
            <a:r>
              <a:rPr kumimoji="0" lang="th-TH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rPr>
              <a:t> ในการแสดงผลข้อมูลตารางเรียน และข้อมูลสถานที่สอน สำหรับนักเรียนห้อง ม.602 โรงเรียนสวนกุหลาบวิทยาลัย ที่มีความสามารถในการเพิ่ม แก้ไข ดัดแปลงข้อมูล ต่าง ๆ และการส่งต่อข้อมูลระหว่างอุปกรณ์ได้</a:t>
            </a:r>
            <a:endParaRPr kumimoji="0" lang="th-TH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nit Light" panose="00000400000000000000" pitchFamily="2" charset="-34"/>
              <a:ea typeface="+mj-ea"/>
              <a:cs typeface="Kanit Light" panose="00000400000000000000" pitchFamily="2" charset="-34"/>
            </a:endParaRPr>
          </a:p>
        </p:txBody>
      </p:sp>
      <p:sp>
        <p:nvSpPr>
          <p:cNvPr id="35" name="ชื่อเรื่อง 1">
            <a:extLst>
              <a:ext uri="{FF2B5EF4-FFF2-40B4-BE49-F238E27FC236}">
                <a16:creationId xmlns:a16="http://schemas.microsoft.com/office/drawing/2014/main" id="{64962AAC-7195-430C-9037-D3F76F2AFF04}"/>
              </a:ext>
            </a:extLst>
          </p:cNvPr>
          <p:cNvSpPr txBox="1">
            <a:spLocks/>
          </p:cNvSpPr>
          <p:nvPr/>
        </p:nvSpPr>
        <p:spPr>
          <a:xfrm>
            <a:off x="1799996" y="28279216"/>
            <a:ext cx="6218589" cy="1329740"/>
          </a:xfrm>
          <a:prstGeom prst="roundRect">
            <a:avLst>
              <a:gd name="adj" fmla="val 16347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274320" tIns="274320" rIns="274320" bIns="274320" rtlCol="0" anchor="ctr">
            <a:noAutofit/>
          </a:bodyPr>
          <a:lstStyle>
            <a:lvl1pPr algn="ctr" defTabSz="323990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25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323990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rPr>
              <a:t>ขั้นตอนการดำเนินงาน</a:t>
            </a:r>
          </a:p>
        </p:txBody>
      </p:sp>
      <p:sp>
        <p:nvSpPr>
          <p:cNvPr id="36" name="ชื่อเรื่อง 1">
            <a:extLst>
              <a:ext uri="{FF2B5EF4-FFF2-40B4-BE49-F238E27FC236}">
                <a16:creationId xmlns:a16="http://schemas.microsoft.com/office/drawing/2014/main" id="{3C0ECCDD-B526-4740-9CE3-7E7DB26355DD}"/>
              </a:ext>
            </a:extLst>
          </p:cNvPr>
          <p:cNvSpPr txBox="1">
            <a:spLocks/>
          </p:cNvSpPr>
          <p:nvPr/>
        </p:nvSpPr>
        <p:spPr>
          <a:xfrm>
            <a:off x="20393891" y="12520015"/>
            <a:ext cx="6371150" cy="1734009"/>
          </a:xfrm>
          <a:prstGeom prst="roundRect">
            <a:avLst>
              <a:gd name="adj" fmla="val 12204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274320" tIns="274320" rIns="274320" bIns="274320" rtlCol="0" anchor="ctr">
            <a:noAutofit/>
          </a:bodyPr>
          <a:lstStyle>
            <a:lvl1pPr lvl="0" algn="ctr" fontAlgn="base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  <a:tabLst>
                <a:tab pos="1436688" algn="l"/>
              </a:tabLst>
              <a:defRPr sz="5400">
                <a:latin typeface="Kanit Light" panose="00000400000000000000" pitchFamily="2" charset="-34"/>
                <a:ea typeface="+mj-ea"/>
                <a:cs typeface="Kanit Light" panose="00000400000000000000" pitchFamily="2" charset="-34"/>
              </a:defRPr>
            </a:lvl1pPr>
          </a:lstStyle>
          <a:p>
            <a:pPr marL="0" marR="0" lvl="0" indent="0" algn="ctr" defTabSz="457200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>
                <a:tab pos="1436688" algn="l"/>
              </a:tabLst>
              <a:defRPr/>
            </a:pPr>
            <a:r>
              <a:rPr kumimoji="0" lang="th-TH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rPr>
              <a:t>ผลการดำเนินงาน</a:t>
            </a:r>
          </a:p>
        </p:txBody>
      </p:sp>
      <p:sp>
        <p:nvSpPr>
          <p:cNvPr id="49" name="รูปแบบอิสระ: รูปร่าง 48" hidden="1">
            <a:extLst>
              <a:ext uri="{FF2B5EF4-FFF2-40B4-BE49-F238E27FC236}">
                <a16:creationId xmlns:a16="http://schemas.microsoft.com/office/drawing/2014/main" id="{CF03347B-058C-434E-BC04-15057B5256E6}"/>
              </a:ext>
            </a:extLst>
          </p:cNvPr>
          <p:cNvSpPr/>
          <p:nvPr/>
        </p:nvSpPr>
        <p:spPr>
          <a:xfrm rot="10800000">
            <a:off x="7959633" y="31485503"/>
            <a:ext cx="374921" cy="188014"/>
          </a:xfrm>
          <a:custGeom>
            <a:avLst/>
            <a:gdLst>
              <a:gd name="connsiteX0" fmla="*/ 251258 w 502516"/>
              <a:gd name="connsiteY0" fmla="*/ 0 h 252000"/>
              <a:gd name="connsiteX1" fmla="*/ 502516 w 502516"/>
              <a:gd name="connsiteY1" fmla="*/ 251258 h 252000"/>
              <a:gd name="connsiteX2" fmla="*/ 502441 w 502516"/>
              <a:gd name="connsiteY2" fmla="*/ 252000 h 252000"/>
              <a:gd name="connsiteX3" fmla="*/ 75 w 502516"/>
              <a:gd name="connsiteY3" fmla="*/ 252000 h 252000"/>
              <a:gd name="connsiteX4" fmla="*/ 0 w 502516"/>
              <a:gd name="connsiteY4" fmla="*/ 251258 h 252000"/>
              <a:gd name="connsiteX5" fmla="*/ 251258 w 502516"/>
              <a:gd name="connsiteY5" fmla="*/ 0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2516" h="252000">
                <a:moveTo>
                  <a:pt x="251258" y="0"/>
                </a:moveTo>
                <a:cubicBezTo>
                  <a:pt x="390024" y="0"/>
                  <a:pt x="502516" y="112492"/>
                  <a:pt x="502516" y="251258"/>
                </a:cubicBezTo>
                <a:lnTo>
                  <a:pt x="502441" y="252000"/>
                </a:lnTo>
                <a:lnTo>
                  <a:pt x="75" y="252000"/>
                </a:lnTo>
                <a:lnTo>
                  <a:pt x="0" y="251258"/>
                </a:lnTo>
                <a:cubicBezTo>
                  <a:pt x="0" y="112492"/>
                  <a:pt x="112492" y="0"/>
                  <a:pt x="251258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21" name="ชื่อเรื่อง 1">
            <a:extLst>
              <a:ext uri="{FF2B5EF4-FFF2-40B4-BE49-F238E27FC236}">
                <a16:creationId xmlns:a16="http://schemas.microsoft.com/office/drawing/2014/main" id="{73413B9D-3859-4A41-8872-3F69833AD57A}"/>
              </a:ext>
            </a:extLst>
          </p:cNvPr>
          <p:cNvSpPr txBox="1">
            <a:spLocks/>
          </p:cNvSpPr>
          <p:nvPr/>
        </p:nvSpPr>
        <p:spPr>
          <a:xfrm>
            <a:off x="1799996" y="12920089"/>
            <a:ext cx="14039645" cy="8680230"/>
          </a:xfrm>
          <a:prstGeom prst="roundRect">
            <a:avLst>
              <a:gd name="adj" fmla="val 2022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274320" tIns="274320" rIns="274320" bIns="274320" rtlCol="0" anchor="t">
            <a:noAutofit/>
          </a:bodyPr>
          <a:lstStyle>
            <a:lvl1pPr algn="ctr" defTabSz="323990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25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thaiDist" defTabSz="457200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>
                <a:tab pos="1436688" algn="l"/>
              </a:tabLst>
              <a:defRPr/>
            </a:pPr>
            <a:r>
              <a:rPr kumimoji="0" lang="th-TH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rPr>
              <a:t>บทนำ</a:t>
            </a:r>
          </a:p>
          <a:p>
            <a:pPr marL="0" marR="0" lvl="0" indent="0" algn="thaiDist" defTabSz="457200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>
                <a:tab pos="1436688" algn="l"/>
              </a:tabLst>
              <a:defRPr/>
            </a:pPr>
            <a:r>
              <a:rPr kumimoji="0" lang="th-TH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rPr>
              <a:t>	</a:t>
            </a:r>
            <a:r>
              <a:rPr kumimoji="0" lang="th-TH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rPr>
              <a:t>ในโรงเรียนหรือสถานศึกษาที่มีขนาดใหญ่ เมื่อมีธุระสำคัญที่จะต้องตามหาอาจารย์เป็นการฉุกเฉิน มักจะมีความยุ่งยากเกิดขึ้น เนื่องจากในขณะที่ตามหา อาจารย์อาจจะกำลังสอนนักเรียนห้องอื่นอยู่ ข้อมูลเหล่านี้ไม่สามารถหาได้จากตารางเรียนปกติ คณะผู้วิจัยจึงได้คิดวิธีแก้ปัญหานี้โดยการพัฒนาแอปพลิเคชัน “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rPr>
              <a:t>Teacher</a:t>
            </a:r>
            <a:r>
              <a:rPr kumimoji="0" lang="th-TH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rPr>
              <a:t>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rPr>
              <a:t>Finder“</a:t>
            </a:r>
            <a:r>
              <a:rPr kumimoji="0" lang="th-TH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rPr>
              <a:t> บนระบบปฏิบัติการ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rPr>
              <a:t>Android</a:t>
            </a:r>
            <a:r>
              <a:rPr kumimoji="0" lang="th-TH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rPr>
              <a:t> โดยมีลักษณะคล้ายตารางเรียนที่มีข้อมูลระบุสถานที่ที่อาจารย์สอนอยู่ในเวลาต่าง ๆ โดยมีการพัฒนาปรับปรุงจากปัญหาของแอปพลิเคชันตารางเรียนประเภทอื่น ๆ เช่น ข้อมูลสามารถเขียนขึ้นได้เอง มีคุณสมบัติในการรับข้อมูลจากโทรศัพท์เครื่องอื่นแทนการเขียนหรือจะส่งข้อมูลให้โทรศัพท์เครื่องอื่นก็ได้ นอกจากนี้แอปพลิเคชันยังมีความสวยงาม ใช้งานง่าย รวดเร็ว และเข้าใจได้ง่ายอีกด้วย</a:t>
            </a:r>
            <a:endParaRPr kumimoji="0" lang="th-TH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nit Light" panose="00000400000000000000" pitchFamily="2" charset="-34"/>
              <a:ea typeface="+mj-ea"/>
              <a:cs typeface="Kanit Light" panose="00000400000000000000" pitchFamily="2" charset="-34"/>
            </a:endParaRPr>
          </a:p>
        </p:txBody>
      </p:sp>
      <p:grpSp>
        <p:nvGrpSpPr>
          <p:cNvPr id="25" name="กลุ่ม 24">
            <a:extLst>
              <a:ext uri="{FF2B5EF4-FFF2-40B4-BE49-F238E27FC236}">
                <a16:creationId xmlns:a16="http://schemas.microsoft.com/office/drawing/2014/main" id="{510C483C-B909-4FC3-B54B-9B1435063666}"/>
              </a:ext>
            </a:extLst>
          </p:cNvPr>
          <p:cNvGrpSpPr/>
          <p:nvPr/>
        </p:nvGrpSpPr>
        <p:grpSpPr>
          <a:xfrm>
            <a:off x="17436667" y="14764770"/>
            <a:ext cx="12975344" cy="4406941"/>
            <a:chOff x="12985758" y="14963596"/>
            <a:chExt cx="9681555" cy="3288240"/>
          </a:xfrm>
        </p:grpSpPr>
        <p:pic>
          <p:nvPicPr>
            <p:cNvPr id="43" name="รูปภาพ 42">
              <a:extLst>
                <a:ext uri="{FF2B5EF4-FFF2-40B4-BE49-F238E27FC236}">
                  <a16:creationId xmlns:a16="http://schemas.microsoft.com/office/drawing/2014/main" id="{01D8B5C1-69C2-4074-AA55-998A1B45EEFB}"/>
                </a:ext>
              </a:extLst>
            </p:cNvPr>
            <p:cNvPicPr/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 bwMode="auto">
            <a:xfrm>
              <a:off x="12985758" y="14963596"/>
              <a:ext cx="1849634" cy="3288240"/>
            </a:xfrm>
            <a:prstGeom prst="rect">
              <a:avLst/>
            </a:prstGeom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41" name="รูปภาพ 40">
              <a:extLst>
                <a:ext uri="{FF2B5EF4-FFF2-40B4-BE49-F238E27FC236}">
                  <a16:creationId xmlns:a16="http://schemas.microsoft.com/office/drawing/2014/main" id="{2D71A9B9-1436-47F2-8852-496A1C1109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14944334" y="14963597"/>
              <a:ext cx="1849634" cy="3288239"/>
            </a:xfrm>
            <a:prstGeom prst="rect">
              <a:avLst/>
            </a:prstGeom>
          </p:spPr>
        </p:pic>
        <p:pic>
          <p:nvPicPr>
            <p:cNvPr id="39" name="รูปภาพ 38">
              <a:extLst>
                <a:ext uri="{FF2B5EF4-FFF2-40B4-BE49-F238E27FC236}">
                  <a16:creationId xmlns:a16="http://schemas.microsoft.com/office/drawing/2014/main" id="{05AC02A7-35D6-4D6E-9BD1-3E98E3C47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02910" y="14965718"/>
              <a:ext cx="1847250" cy="3283996"/>
            </a:xfrm>
            <a:prstGeom prst="rect">
              <a:avLst/>
            </a:prstGeom>
          </p:spPr>
        </p:pic>
        <p:pic>
          <p:nvPicPr>
            <p:cNvPr id="37" name="Picture 2" descr="https://scontent.fbkk22-3.fna.fbcdn.net/v/t1.15752-9/61547341_307331240205541_8060875190424305664_n.jpg?_nc_cat=110&amp;_nc_oc=AQlyXn2EtVNt8jLVdM1FqGIDRYTPAEsUv7wS8ghCmQgT81P9y9mCX0pQPSVQ5cP4GEU&amp;_nc_ht=scontent.fbkk22-3.fna&amp;oh=89c7b11e7ecfd5b5ed34a7527d0a9cf1&amp;oe=5D5496D7">
              <a:extLst>
                <a:ext uri="{FF2B5EF4-FFF2-40B4-BE49-F238E27FC236}">
                  <a16:creationId xmlns:a16="http://schemas.microsoft.com/office/drawing/2014/main" id="{A3B5D69D-E1B8-440D-823F-0184DA8A98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17679" y="14963597"/>
              <a:ext cx="1849634" cy="3288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 descr="https://scontent.fbkk22-3.fna.fbcdn.net/v/t1.15752-9/61749038_862617164093868_2022421931281612800_n.jpg?_nc_cat=111&amp;_nc_oc=AQnY6frm7WgkkWX5_Z4ej36_PLuz1HXEuVe4rMhBPZqZjNFCb7M6DlSNA0eF-7Zngk0&amp;_nc_ht=scontent.fbkk22-3.fna&amp;oh=27c992e55280777bc6ae3041154889c9&amp;oe=5D952966">
              <a:extLst>
                <a:ext uri="{FF2B5EF4-FFF2-40B4-BE49-F238E27FC236}">
                  <a16:creationId xmlns:a16="http://schemas.microsoft.com/office/drawing/2014/main" id="{F30B1FFC-E496-401C-8BC7-D69196F3B1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59102" y="14963597"/>
              <a:ext cx="1849634" cy="3288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สี่เหลี่ยมผืนผ้า 1">
            <a:extLst>
              <a:ext uri="{FF2B5EF4-FFF2-40B4-BE49-F238E27FC236}">
                <a16:creationId xmlns:a16="http://schemas.microsoft.com/office/drawing/2014/main" id="{1099C32A-C40D-4E37-94DB-6F50D051B5AD}"/>
              </a:ext>
            </a:extLst>
          </p:cNvPr>
          <p:cNvSpPr/>
          <p:nvPr/>
        </p:nvSpPr>
        <p:spPr>
          <a:xfrm>
            <a:off x="20531759" y="19225324"/>
            <a:ext cx="99870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" panose="00000500000000000000" pitchFamily="2" charset="-34"/>
                <a:ea typeface="+mn-ea"/>
                <a:cs typeface="Kanit" panose="00000500000000000000" pitchFamily="2" charset="-34"/>
              </a:rPr>
              <a:t>หน้าแสดงผล และหน้าแก้ไขข้อมูลภายในแอปพลิเคชัน</a:t>
            </a:r>
          </a:p>
        </p:txBody>
      </p:sp>
      <p:grpSp>
        <p:nvGrpSpPr>
          <p:cNvPr id="46" name="กลุ่ม 45">
            <a:extLst>
              <a:ext uri="{FF2B5EF4-FFF2-40B4-BE49-F238E27FC236}">
                <a16:creationId xmlns:a16="http://schemas.microsoft.com/office/drawing/2014/main" id="{9B5C9319-3DA3-42B4-A251-8570893336AB}"/>
              </a:ext>
            </a:extLst>
          </p:cNvPr>
          <p:cNvGrpSpPr/>
          <p:nvPr/>
        </p:nvGrpSpPr>
        <p:grpSpPr>
          <a:xfrm>
            <a:off x="20828367" y="21368460"/>
            <a:ext cx="9699501" cy="4966161"/>
            <a:chOff x="14943659" y="19484156"/>
            <a:chExt cx="7731864" cy="3958727"/>
          </a:xfrm>
        </p:grpSpPr>
        <p:pic>
          <p:nvPicPr>
            <p:cNvPr id="47" name="รูปภาพ 46">
              <a:extLst>
                <a:ext uri="{FF2B5EF4-FFF2-40B4-BE49-F238E27FC236}">
                  <a16:creationId xmlns:a16="http://schemas.microsoft.com/office/drawing/2014/main" id="{6973CAE4-6812-48CF-927D-100FE8BD89AA}"/>
                </a:ext>
              </a:extLst>
            </p:cNvPr>
            <p:cNvPicPr/>
            <p:nvPr/>
          </p:nvPicPr>
          <p:blipFill rotWithShape="1"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4951869" y="19675089"/>
              <a:ext cx="2495550" cy="1628140"/>
            </a:xfrm>
            <a:prstGeom prst="rect">
              <a:avLst/>
            </a:prstGeom>
            <a:ln>
              <a:noFill/>
            </a:ln>
            <a:effectLst/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48" name="รูปภาพ 47">
              <a:extLst>
                <a:ext uri="{FF2B5EF4-FFF2-40B4-BE49-F238E27FC236}">
                  <a16:creationId xmlns:a16="http://schemas.microsoft.com/office/drawing/2014/main" id="{1D0EA800-0F45-428D-9223-FB56CCD91D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0179973" y="19484156"/>
              <a:ext cx="2495550" cy="1819073"/>
            </a:xfrm>
            <a:prstGeom prst="rect">
              <a:avLst/>
            </a:prstGeom>
            <a:effectLst/>
          </p:spPr>
        </p:pic>
        <p:pic>
          <p:nvPicPr>
            <p:cNvPr id="50" name="Picture 2" descr="https://scontent.fbkk22-2.fna.fbcdn.net/v/t1.15752-9/61572515_2066141683483286_4713353825673543680_n.jpg?_nc_cat=109&amp;_nc_oc=AQnaJpcXGb1pPx_BF4xraQt_ZqtS49jueGjpxA7jRIZOharNpVCHprcjJcNDjLs4V9s&amp;_nc_ht=scontent.fbkk22-2.fna&amp;oh=1f0f394f6e34c7fde52cb22f7da16c15&amp;oe=5D51A3DA">
              <a:extLst>
                <a:ext uri="{FF2B5EF4-FFF2-40B4-BE49-F238E27FC236}">
                  <a16:creationId xmlns:a16="http://schemas.microsoft.com/office/drawing/2014/main" id="{E2C377DA-BCCE-4A51-BC28-4ABB1AB1210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4943659" y="21431475"/>
              <a:ext cx="2498834" cy="2011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รูปภาพ 50">
              <a:extLst>
                <a:ext uri="{FF2B5EF4-FFF2-40B4-BE49-F238E27FC236}">
                  <a16:creationId xmlns:a16="http://schemas.microsoft.com/office/drawing/2014/main" id="{C29A2B1C-FED2-42EE-A7B6-5DEDFE6BAB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7563458" y="20348684"/>
              <a:ext cx="2495550" cy="3094199"/>
            </a:xfrm>
            <a:prstGeom prst="rect">
              <a:avLst/>
            </a:prstGeom>
          </p:spPr>
        </p:pic>
        <p:pic>
          <p:nvPicPr>
            <p:cNvPr id="52" name="รูปภาพ 51">
              <a:extLst>
                <a:ext uri="{FF2B5EF4-FFF2-40B4-BE49-F238E27FC236}">
                  <a16:creationId xmlns:a16="http://schemas.microsoft.com/office/drawing/2014/main" id="{B6B772AD-3C54-41BF-9B8A-028DFF9723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0179973" y="21419824"/>
              <a:ext cx="2495550" cy="2023059"/>
            </a:xfrm>
            <a:prstGeom prst="rect">
              <a:avLst/>
            </a:prstGeom>
          </p:spPr>
        </p:pic>
      </p:grpSp>
      <p:sp>
        <p:nvSpPr>
          <p:cNvPr id="58" name="สี่เหลี่ยมผืนผ้า 57">
            <a:extLst>
              <a:ext uri="{FF2B5EF4-FFF2-40B4-BE49-F238E27FC236}">
                <a16:creationId xmlns:a16="http://schemas.microsoft.com/office/drawing/2014/main" id="{142C1171-4057-43FF-B420-3F54FDFC7827}"/>
              </a:ext>
            </a:extLst>
          </p:cNvPr>
          <p:cNvSpPr/>
          <p:nvPr/>
        </p:nvSpPr>
        <p:spPr>
          <a:xfrm>
            <a:off x="17408842" y="25171494"/>
            <a:ext cx="336342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" panose="00000500000000000000" pitchFamily="2" charset="-34"/>
                <a:ea typeface="+mn-ea"/>
                <a:cs typeface="Kanit" panose="00000500000000000000" pitchFamily="2" charset="-34"/>
              </a:rPr>
              <a:t>ส่วนประกอบ</a:t>
            </a:r>
            <a:br>
              <a:rPr kumimoji="0" lang="th-TH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" panose="00000500000000000000" pitchFamily="2" charset="-34"/>
                <a:ea typeface="+mn-ea"/>
                <a:cs typeface="Kanit" panose="00000500000000000000" pitchFamily="2" charset="-34"/>
              </a:rPr>
            </a:br>
            <a:r>
              <a:rPr kumimoji="0" lang="th-TH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" panose="00000500000000000000" pitchFamily="2" charset="-34"/>
                <a:ea typeface="+mn-ea"/>
                <a:cs typeface="Kanit" panose="00000500000000000000" pitchFamily="2" charset="-34"/>
              </a:rPr>
              <a:t>ของแอปพลิเคชัน</a:t>
            </a: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46865B09-58A8-4199-815A-83D2A1C0CA5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3347" y="19682496"/>
            <a:ext cx="1828800" cy="1828800"/>
          </a:xfrm>
          <a:prstGeom prst="rect">
            <a:avLst/>
          </a:prstGeom>
        </p:spPr>
      </p:pic>
      <p:sp>
        <p:nvSpPr>
          <p:cNvPr id="59" name="สี่เหลี่ยมผืนผ้า 58">
            <a:extLst>
              <a:ext uri="{FF2B5EF4-FFF2-40B4-BE49-F238E27FC236}">
                <a16:creationId xmlns:a16="http://schemas.microsoft.com/office/drawing/2014/main" id="{61D6EBA1-E564-47D2-ACBB-BB87CBEA9D75}"/>
              </a:ext>
            </a:extLst>
          </p:cNvPr>
          <p:cNvSpPr/>
          <p:nvPr/>
        </p:nvSpPr>
        <p:spPr>
          <a:xfrm>
            <a:off x="19162147" y="20417472"/>
            <a:ext cx="34195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" panose="00000500000000000000" pitchFamily="2" charset="-34"/>
                <a:ea typeface="+mn-ea"/>
                <a:cs typeface="Kanit" panose="00000500000000000000" pitchFamily="2" charset="-34"/>
              </a:rPr>
              <a:t>โลโก้แอปพลิเคชัน</a:t>
            </a:r>
          </a:p>
        </p:txBody>
      </p:sp>
      <p:grpSp>
        <p:nvGrpSpPr>
          <p:cNvPr id="78" name="กลุ่ม 77">
            <a:extLst>
              <a:ext uri="{FF2B5EF4-FFF2-40B4-BE49-F238E27FC236}">
                <a16:creationId xmlns:a16="http://schemas.microsoft.com/office/drawing/2014/main" id="{533A909C-B45B-406A-BC90-FC3FA9ACC155}"/>
              </a:ext>
            </a:extLst>
          </p:cNvPr>
          <p:cNvGrpSpPr/>
          <p:nvPr/>
        </p:nvGrpSpPr>
        <p:grpSpPr>
          <a:xfrm>
            <a:off x="18169067" y="27262137"/>
            <a:ext cx="10800000" cy="3836119"/>
            <a:chOff x="18179466" y="23394320"/>
            <a:chExt cx="10800000" cy="3836119"/>
          </a:xfrm>
        </p:grpSpPr>
        <p:sp>
          <p:nvSpPr>
            <p:cNvPr id="60" name="ชื่อเรื่อง 1">
              <a:extLst>
                <a:ext uri="{FF2B5EF4-FFF2-40B4-BE49-F238E27FC236}">
                  <a16:creationId xmlns:a16="http://schemas.microsoft.com/office/drawing/2014/main" id="{6D41CE17-7C53-40EB-8C6E-27CBC71683F3}"/>
                </a:ext>
              </a:extLst>
            </p:cNvPr>
            <p:cNvSpPr txBox="1">
              <a:spLocks/>
            </p:cNvSpPr>
            <p:nvPr/>
          </p:nvSpPr>
          <p:spPr>
            <a:xfrm>
              <a:off x="18179466" y="23394320"/>
              <a:ext cx="10800000" cy="3836119"/>
            </a:xfrm>
            <a:prstGeom prst="roundRect">
              <a:avLst>
                <a:gd name="adj" fmla="val 7020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t">
              <a:noAutofit/>
            </a:bodyPr>
            <a:lstStyle>
              <a:lvl1pPr algn="ctr" defTabSz="323990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25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3239902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ความพึงพอใจ</a:t>
              </a:r>
            </a:p>
            <a:p>
              <a:pPr marL="0" marR="0" lvl="0" indent="0" algn="ctr" defTabSz="3239902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h-TH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endParaRPr>
            </a:p>
            <a:p>
              <a:pPr marL="0" marR="0" lvl="0" indent="0" algn="ctr" defTabSz="3239902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h-TH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endParaRPr>
            </a:p>
          </p:txBody>
        </p:sp>
        <p:sp>
          <p:nvSpPr>
            <p:cNvPr id="5" name="วงรี 4">
              <a:extLst>
                <a:ext uri="{FF2B5EF4-FFF2-40B4-BE49-F238E27FC236}">
                  <a16:creationId xmlns:a16="http://schemas.microsoft.com/office/drawing/2014/main" id="{C7F82053-CDCC-4FC5-BC3E-17F68AC93539}"/>
                </a:ext>
              </a:extLst>
            </p:cNvPr>
            <p:cNvSpPr/>
            <p:nvPr/>
          </p:nvSpPr>
          <p:spPr>
            <a:xfrm>
              <a:off x="18700409" y="24767863"/>
              <a:ext cx="1625600" cy="1625600"/>
            </a:xfrm>
            <a:prstGeom prst="ellipse">
              <a:avLst/>
            </a:prstGeom>
            <a:solidFill>
              <a:srgbClr val="F3A7C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rPr>
                <a:t>79%</a:t>
              </a:r>
              <a:endParaRPr kumimoji="0" lang="th-TH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SemiBold" panose="00000700000000000000" pitchFamily="2" charset="-34"/>
                <a:ea typeface="+mn-ea"/>
                <a:cs typeface="Kanit SemiBold" panose="00000700000000000000" pitchFamily="2" charset="-34"/>
              </a:endParaRPr>
            </a:p>
          </p:txBody>
        </p:sp>
        <p:sp>
          <p:nvSpPr>
            <p:cNvPr id="61" name="สี่เหลี่ยมผืนผ้า 60">
              <a:extLst>
                <a:ext uri="{FF2B5EF4-FFF2-40B4-BE49-F238E27FC236}">
                  <a16:creationId xmlns:a16="http://schemas.microsoft.com/office/drawing/2014/main" id="{FAFF78B8-5608-4B69-A664-70B9021D2FBB}"/>
                </a:ext>
              </a:extLst>
            </p:cNvPr>
            <p:cNvSpPr/>
            <p:nvPr/>
          </p:nvSpPr>
          <p:spPr>
            <a:xfrm>
              <a:off x="20542158" y="24980499"/>
              <a:ext cx="293381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หลักการภายใน</a:t>
              </a:r>
              <a:b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</a:b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แอปพลิเคชัน</a:t>
              </a:r>
            </a:p>
          </p:txBody>
        </p:sp>
        <p:sp>
          <p:nvSpPr>
            <p:cNvPr id="62" name="วงรี 61">
              <a:extLst>
                <a:ext uri="{FF2B5EF4-FFF2-40B4-BE49-F238E27FC236}">
                  <a16:creationId xmlns:a16="http://schemas.microsoft.com/office/drawing/2014/main" id="{861A68B7-A6A4-4066-9D43-42E34CFF3B81}"/>
                </a:ext>
              </a:extLst>
            </p:cNvPr>
            <p:cNvSpPr/>
            <p:nvPr/>
          </p:nvSpPr>
          <p:spPr>
            <a:xfrm>
              <a:off x="24098918" y="24767863"/>
              <a:ext cx="1625600" cy="1625600"/>
            </a:xfrm>
            <a:prstGeom prst="ellipse">
              <a:avLst/>
            </a:prstGeom>
            <a:solidFill>
              <a:srgbClr val="F3A7C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rPr>
                <a:t>82%</a:t>
              </a:r>
              <a:endParaRPr kumimoji="0" lang="th-TH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SemiBold" panose="00000700000000000000" pitchFamily="2" charset="-34"/>
                <a:ea typeface="+mn-ea"/>
                <a:cs typeface="Kanit SemiBold" panose="00000700000000000000" pitchFamily="2" charset="-34"/>
              </a:endParaRPr>
            </a:p>
          </p:txBody>
        </p:sp>
        <p:sp>
          <p:nvSpPr>
            <p:cNvPr id="63" name="สี่เหลี่ยมผืนผ้า 62">
              <a:extLst>
                <a:ext uri="{FF2B5EF4-FFF2-40B4-BE49-F238E27FC236}">
                  <a16:creationId xmlns:a16="http://schemas.microsoft.com/office/drawing/2014/main" id="{E4900F2E-C150-4159-A097-8F37392C859C}"/>
                </a:ext>
              </a:extLst>
            </p:cNvPr>
            <p:cNvSpPr/>
            <p:nvPr/>
          </p:nvSpPr>
          <p:spPr>
            <a:xfrm>
              <a:off x="25937748" y="24980499"/>
              <a:ext cx="2569934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การออกแบบ</a:t>
              </a:r>
              <a:b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</a:b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แอปพลิเคชัน</a:t>
              </a:r>
            </a:p>
          </p:txBody>
        </p:sp>
      </p:grpSp>
      <p:grpSp>
        <p:nvGrpSpPr>
          <p:cNvPr id="16" name="กลุ่ม 15">
            <a:extLst>
              <a:ext uri="{FF2B5EF4-FFF2-40B4-BE49-F238E27FC236}">
                <a16:creationId xmlns:a16="http://schemas.microsoft.com/office/drawing/2014/main" id="{035D8454-9521-47A7-AD26-92D9AED15C19}"/>
              </a:ext>
            </a:extLst>
          </p:cNvPr>
          <p:cNvGrpSpPr/>
          <p:nvPr/>
        </p:nvGrpSpPr>
        <p:grpSpPr>
          <a:xfrm>
            <a:off x="1799996" y="29991255"/>
            <a:ext cx="14039645" cy="7323299"/>
            <a:chOff x="195898" y="1976819"/>
            <a:chExt cx="8752202" cy="3685137"/>
          </a:xfrm>
        </p:grpSpPr>
        <p:sp>
          <p:nvSpPr>
            <p:cNvPr id="67" name="รูปแบบอิสระ: รูปร่าง 66">
              <a:extLst>
                <a:ext uri="{FF2B5EF4-FFF2-40B4-BE49-F238E27FC236}">
                  <a16:creationId xmlns:a16="http://schemas.microsoft.com/office/drawing/2014/main" id="{B9F1268F-6CCB-4022-9E06-DC4C1234CB26}"/>
                </a:ext>
              </a:extLst>
            </p:cNvPr>
            <p:cNvSpPr/>
            <p:nvPr/>
          </p:nvSpPr>
          <p:spPr>
            <a:xfrm>
              <a:off x="195898" y="1976819"/>
              <a:ext cx="2303211" cy="1381926"/>
            </a:xfrm>
            <a:custGeom>
              <a:avLst/>
              <a:gdLst>
                <a:gd name="connsiteX0" fmla="*/ 0 w 2303211"/>
                <a:gd name="connsiteY0" fmla="*/ 138193 h 1381926"/>
                <a:gd name="connsiteX1" fmla="*/ 138193 w 2303211"/>
                <a:gd name="connsiteY1" fmla="*/ 0 h 1381926"/>
                <a:gd name="connsiteX2" fmla="*/ 2165018 w 2303211"/>
                <a:gd name="connsiteY2" fmla="*/ 0 h 1381926"/>
                <a:gd name="connsiteX3" fmla="*/ 2303211 w 2303211"/>
                <a:gd name="connsiteY3" fmla="*/ 138193 h 1381926"/>
                <a:gd name="connsiteX4" fmla="*/ 2303211 w 2303211"/>
                <a:gd name="connsiteY4" fmla="*/ 1243733 h 1381926"/>
                <a:gd name="connsiteX5" fmla="*/ 2165018 w 2303211"/>
                <a:gd name="connsiteY5" fmla="*/ 1381926 h 1381926"/>
                <a:gd name="connsiteX6" fmla="*/ 138193 w 2303211"/>
                <a:gd name="connsiteY6" fmla="*/ 1381926 h 1381926"/>
                <a:gd name="connsiteX7" fmla="*/ 0 w 2303211"/>
                <a:gd name="connsiteY7" fmla="*/ 1243733 h 1381926"/>
                <a:gd name="connsiteX8" fmla="*/ 0 w 2303211"/>
                <a:gd name="connsiteY8" fmla="*/ 138193 h 1381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3211" h="1381926">
                  <a:moveTo>
                    <a:pt x="0" y="138193"/>
                  </a:moveTo>
                  <a:cubicBezTo>
                    <a:pt x="0" y="61871"/>
                    <a:pt x="61871" y="0"/>
                    <a:pt x="138193" y="0"/>
                  </a:cubicBezTo>
                  <a:lnTo>
                    <a:pt x="2165018" y="0"/>
                  </a:lnTo>
                  <a:cubicBezTo>
                    <a:pt x="2241340" y="0"/>
                    <a:pt x="2303211" y="61871"/>
                    <a:pt x="2303211" y="138193"/>
                  </a:cubicBezTo>
                  <a:lnTo>
                    <a:pt x="2303211" y="1243733"/>
                  </a:lnTo>
                  <a:cubicBezTo>
                    <a:pt x="2303211" y="1320055"/>
                    <a:pt x="2241340" y="1381926"/>
                    <a:pt x="2165018" y="1381926"/>
                  </a:cubicBezTo>
                  <a:lnTo>
                    <a:pt x="138193" y="1381926"/>
                  </a:lnTo>
                  <a:cubicBezTo>
                    <a:pt x="61871" y="1381926"/>
                    <a:pt x="0" y="1320055"/>
                    <a:pt x="0" y="1243733"/>
                  </a:cubicBezTo>
                  <a:lnTo>
                    <a:pt x="0" y="138193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4795" tIns="314795" rIns="314795" bIns="314795" numCol="1" spcCol="127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กำหนด</a:t>
              </a:r>
              <a:b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</a:b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ความต้องการ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rPr>
                <a:t>ตั้งเป้าหมายให้กับการพัฒนาแอปพลิเคชัน</a:t>
              </a:r>
            </a:p>
          </p:txBody>
        </p:sp>
        <p:sp>
          <p:nvSpPr>
            <p:cNvPr id="68" name="รูปแบบอิสระ: รูปร่าง 67">
              <a:extLst>
                <a:ext uri="{FF2B5EF4-FFF2-40B4-BE49-F238E27FC236}">
                  <a16:creationId xmlns:a16="http://schemas.microsoft.com/office/drawing/2014/main" id="{A15A8E49-171A-4F3B-AF91-14AC987635F8}"/>
                </a:ext>
              </a:extLst>
            </p:cNvPr>
            <p:cNvSpPr/>
            <p:nvPr/>
          </p:nvSpPr>
          <p:spPr>
            <a:xfrm>
              <a:off x="2701792" y="2382184"/>
              <a:ext cx="488280" cy="571196"/>
            </a:xfrm>
            <a:custGeom>
              <a:avLst/>
              <a:gdLst>
                <a:gd name="connsiteX0" fmla="*/ 0 w 488280"/>
                <a:gd name="connsiteY0" fmla="*/ 114239 h 571196"/>
                <a:gd name="connsiteX1" fmla="*/ 244140 w 488280"/>
                <a:gd name="connsiteY1" fmla="*/ 114239 h 571196"/>
                <a:gd name="connsiteX2" fmla="*/ 244140 w 488280"/>
                <a:gd name="connsiteY2" fmla="*/ 0 h 571196"/>
                <a:gd name="connsiteX3" fmla="*/ 488280 w 488280"/>
                <a:gd name="connsiteY3" fmla="*/ 285598 h 571196"/>
                <a:gd name="connsiteX4" fmla="*/ 244140 w 488280"/>
                <a:gd name="connsiteY4" fmla="*/ 571196 h 571196"/>
                <a:gd name="connsiteX5" fmla="*/ 244140 w 488280"/>
                <a:gd name="connsiteY5" fmla="*/ 456957 h 571196"/>
                <a:gd name="connsiteX6" fmla="*/ 0 w 488280"/>
                <a:gd name="connsiteY6" fmla="*/ 456957 h 571196"/>
                <a:gd name="connsiteX7" fmla="*/ 0 w 488280"/>
                <a:gd name="connsiteY7" fmla="*/ 114239 h 57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8280" h="571196">
                  <a:moveTo>
                    <a:pt x="0" y="114239"/>
                  </a:moveTo>
                  <a:lnTo>
                    <a:pt x="244140" y="114239"/>
                  </a:lnTo>
                  <a:lnTo>
                    <a:pt x="244140" y="0"/>
                  </a:lnTo>
                  <a:lnTo>
                    <a:pt x="488280" y="285598"/>
                  </a:lnTo>
                  <a:lnTo>
                    <a:pt x="244140" y="571196"/>
                  </a:lnTo>
                  <a:lnTo>
                    <a:pt x="244140" y="456957"/>
                  </a:lnTo>
                  <a:lnTo>
                    <a:pt x="0" y="456957"/>
                  </a:lnTo>
                  <a:lnTo>
                    <a:pt x="0" y="114239"/>
                  </a:lnTo>
                  <a:close/>
                </a:path>
              </a:pathLst>
            </a:custGeom>
          </p:spPr>
          <p:style>
            <a:ln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14239" rIns="146484" bIns="114239" numCol="1" spcCol="1270" anchor="ctr" anchorCtr="0">
              <a:noAutofit/>
            </a:bodyPr>
            <a:lstStyle/>
            <a:p>
              <a:pPr marL="0" marR="0" lvl="0" indent="0" algn="ctr" defTabSz="10668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th-TH" sz="3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Kanit Light" panose="00000400000000000000" pitchFamily="2" charset="-34"/>
                <a:ea typeface="+mn-ea"/>
                <a:cs typeface="Kanit Light" panose="00000400000000000000" pitchFamily="2" charset="-34"/>
              </a:endParaRPr>
            </a:p>
          </p:txBody>
        </p:sp>
        <p:sp>
          <p:nvSpPr>
            <p:cNvPr id="69" name="รูปแบบอิสระ: รูปร่าง 68">
              <a:extLst>
                <a:ext uri="{FF2B5EF4-FFF2-40B4-BE49-F238E27FC236}">
                  <a16:creationId xmlns:a16="http://schemas.microsoft.com/office/drawing/2014/main" id="{3F0CAB11-68FC-402A-8CFE-DD5B2E6DCFFB}"/>
                </a:ext>
              </a:extLst>
            </p:cNvPr>
            <p:cNvSpPr/>
            <p:nvPr/>
          </p:nvSpPr>
          <p:spPr>
            <a:xfrm>
              <a:off x="3420394" y="1976819"/>
              <a:ext cx="2303211" cy="1381926"/>
            </a:xfrm>
            <a:custGeom>
              <a:avLst/>
              <a:gdLst>
                <a:gd name="connsiteX0" fmla="*/ 0 w 2303211"/>
                <a:gd name="connsiteY0" fmla="*/ 138193 h 1381926"/>
                <a:gd name="connsiteX1" fmla="*/ 138193 w 2303211"/>
                <a:gd name="connsiteY1" fmla="*/ 0 h 1381926"/>
                <a:gd name="connsiteX2" fmla="*/ 2165018 w 2303211"/>
                <a:gd name="connsiteY2" fmla="*/ 0 h 1381926"/>
                <a:gd name="connsiteX3" fmla="*/ 2303211 w 2303211"/>
                <a:gd name="connsiteY3" fmla="*/ 138193 h 1381926"/>
                <a:gd name="connsiteX4" fmla="*/ 2303211 w 2303211"/>
                <a:gd name="connsiteY4" fmla="*/ 1243733 h 1381926"/>
                <a:gd name="connsiteX5" fmla="*/ 2165018 w 2303211"/>
                <a:gd name="connsiteY5" fmla="*/ 1381926 h 1381926"/>
                <a:gd name="connsiteX6" fmla="*/ 138193 w 2303211"/>
                <a:gd name="connsiteY6" fmla="*/ 1381926 h 1381926"/>
                <a:gd name="connsiteX7" fmla="*/ 0 w 2303211"/>
                <a:gd name="connsiteY7" fmla="*/ 1243733 h 1381926"/>
                <a:gd name="connsiteX8" fmla="*/ 0 w 2303211"/>
                <a:gd name="connsiteY8" fmla="*/ 138193 h 1381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3211" h="1381926">
                  <a:moveTo>
                    <a:pt x="0" y="138193"/>
                  </a:moveTo>
                  <a:cubicBezTo>
                    <a:pt x="0" y="61871"/>
                    <a:pt x="61871" y="0"/>
                    <a:pt x="138193" y="0"/>
                  </a:cubicBezTo>
                  <a:lnTo>
                    <a:pt x="2165018" y="0"/>
                  </a:lnTo>
                  <a:cubicBezTo>
                    <a:pt x="2241340" y="0"/>
                    <a:pt x="2303211" y="61871"/>
                    <a:pt x="2303211" y="138193"/>
                  </a:cubicBezTo>
                  <a:lnTo>
                    <a:pt x="2303211" y="1243733"/>
                  </a:lnTo>
                  <a:cubicBezTo>
                    <a:pt x="2303211" y="1320055"/>
                    <a:pt x="2241340" y="1381926"/>
                    <a:pt x="2165018" y="1381926"/>
                  </a:cubicBezTo>
                  <a:lnTo>
                    <a:pt x="138193" y="1381926"/>
                  </a:lnTo>
                  <a:cubicBezTo>
                    <a:pt x="61871" y="1381926"/>
                    <a:pt x="0" y="1320055"/>
                    <a:pt x="0" y="1243733"/>
                  </a:cubicBezTo>
                  <a:lnTo>
                    <a:pt x="0" y="138193"/>
                  </a:lnTo>
                  <a:close/>
                </a:path>
              </a:pathLst>
            </a:custGeom>
            <a:solidFill>
              <a:prstClr val="white"/>
            </a:solidFill>
            <a:ln w="12700" cap="flat" cmpd="sng" algn="ctr">
              <a:solidFill>
                <a:prstClr val="white">
                  <a:lumMod val="95000"/>
                </a:prstClr>
              </a:solidFill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4795" tIns="314795" rIns="314795" bIns="314795" numCol="1" spcCol="127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ออกแบบระบบ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rPr>
                <a:t>แบ่งเป็น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rPr>
                <a:t>ระบบบันทึกข้อมูล</a:t>
              </a:r>
              <a:br>
                <a: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rPr>
              </a:br>
              <a:r>
                <a: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rPr>
                <a:t>ระบบประมวลผลข้อมูล</a:t>
              </a:r>
              <a:br>
                <a: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rPr>
              </a:br>
              <a:r>
                <a: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rPr>
                <a:t>และระบบการแสดงผล</a:t>
              </a:r>
            </a:p>
          </p:txBody>
        </p:sp>
        <p:sp>
          <p:nvSpPr>
            <p:cNvPr id="70" name="รูปแบบอิสระ: รูปร่าง 69">
              <a:extLst>
                <a:ext uri="{FF2B5EF4-FFF2-40B4-BE49-F238E27FC236}">
                  <a16:creationId xmlns:a16="http://schemas.microsoft.com/office/drawing/2014/main" id="{9921998B-3DEA-449F-841E-6EAE4CB395D3}"/>
                </a:ext>
              </a:extLst>
            </p:cNvPr>
            <p:cNvSpPr/>
            <p:nvPr/>
          </p:nvSpPr>
          <p:spPr>
            <a:xfrm>
              <a:off x="5926288" y="2382184"/>
              <a:ext cx="488280" cy="571196"/>
            </a:xfrm>
            <a:custGeom>
              <a:avLst/>
              <a:gdLst>
                <a:gd name="connsiteX0" fmla="*/ 0 w 488280"/>
                <a:gd name="connsiteY0" fmla="*/ 114239 h 571196"/>
                <a:gd name="connsiteX1" fmla="*/ 244140 w 488280"/>
                <a:gd name="connsiteY1" fmla="*/ 114239 h 571196"/>
                <a:gd name="connsiteX2" fmla="*/ 244140 w 488280"/>
                <a:gd name="connsiteY2" fmla="*/ 0 h 571196"/>
                <a:gd name="connsiteX3" fmla="*/ 488280 w 488280"/>
                <a:gd name="connsiteY3" fmla="*/ 285598 h 571196"/>
                <a:gd name="connsiteX4" fmla="*/ 244140 w 488280"/>
                <a:gd name="connsiteY4" fmla="*/ 571196 h 571196"/>
                <a:gd name="connsiteX5" fmla="*/ 244140 w 488280"/>
                <a:gd name="connsiteY5" fmla="*/ 456957 h 571196"/>
                <a:gd name="connsiteX6" fmla="*/ 0 w 488280"/>
                <a:gd name="connsiteY6" fmla="*/ 456957 h 571196"/>
                <a:gd name="connsiteX7" fmla="*/ 0 w 488280"/>
                <a:gd name="connsiteY7" fmla="*/ 114239 h 57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8280" h="571196">
                  <a:moveTo>
                    <a:pt x="0" y="114239"/>
                  </a:moveTo>
                  <a:lnTo>
                    <a:pt x="244140" y="114239"/>
                  </a:lnTo>
                  <a:lnTo>
                    <a:pt x="244140" y="0"/>
                  </a:lnTo>
                  <a:lnTo>
                    <a:pt x="488280" y="285598"/>
                  </a:lnTo>
                  <a:lnTo>
                    <a:pt x="244140" y="571196"/>
                  </a:lnTo>
                  <a:lnTo>
                    <a:pt x="244140" y="456957"/>
                  </a:lnTo>
                  <a:lnTo>
                    <a:pt x="0" y="456957"/>
                  </a:lnTo>
                  <a:lnTo>
                    <a:pt x="0" y="114239"/>
                  </a:lnTo>
                  <a:close/>
                </a:path>
              </a:pathLst>
            </a:custGeom>
          </p:spPr>
          <p:style>
            <a:ln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14239" rIns="146484" bIns="114239" numCol="1" spcCol="1270" anchor="ctr" anchorCtr="0">
              <a:noAutofit/>
            </a:bodyPr>
            <a:lstStyle/>
            <a:p>
              <a:pPr marL="0" marR="0" lvl="0" indent="0" algn="ctr" defTabSz="10668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th-TH" sz="3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Kanit Light" panose="00000400000000000000" pitchFamily="2" charset="-34"/>
                <a:ea typeface="+mn-ea"/>
                <a:cs typeface="Kanit Light" panose="00000400000000000000" pitchFamily="2" charset="-34"/>
              </a:endParaRPr>
            </a:p>
          </p:txBody>
        </p:sp>
        <p:sp>
          <p:nvSpPr>
            <p:cNvPr id="71" name="รูปแบบอิสระ: รูปร่าง 70">
              <a:extLst>
                <a:ext uri="{FF2B5EF4-FFF2-40B4-BE49-F238E27FC236}">
                  <a16:creationId xmlns:a16="http://schemas.microsoft.com/office/drawing/2014/main" id="{0E1F8509-01D6-4AA8-A6A7-9A287A0B6DC7}"/>
                </a:ext>
              </a:extLst>
            </p:cNvPr>
            <p:cNvSpPr/>
            <p:nvPr/>
          </p:nvSpPr>
          <p:spPr>
            <a:xfrm>
              <a:off x="6644889" y="1976819"/>
              <a:ext cx="2303211" cy="1381926"/>
            </a:xfrm>
            <a:custGeom>
              <a:avLst/>
              <a:gdLst>
                <a:gd name="connsiteX0" fmla="*/ 0 w 2303211"/>
                <a:gd name="connsiteY0" fmla="*/ 138193 h 1381926"/>
                <a:gd name="connsiteX1" fmla="*/ 138193 w 2303211"/>
                <a:gd name="connsiteY1" fmla="*/ 0 h 1381926"/>
                <a:gd name="connsiteX2" fmla="*/ 2165018 w 2303211"/>
                <a:gd name="connsiteY2" fmla="*/ 0 h 1381926"/>
                <a:gd name="connsiteX3" fmla="*/ 2303211 w 2303211"/>
                <a:gd name="connsiteY3" fmla="*/ 138193 h 1381926"/>
                <a:gd name="connsiteX4" fmla="*/ 2303211 w 2303211"/>
                <a:gd name="connsiteY4" fmla="*/ 1243733 h 1381926"/>
                <a:gd name="connsiteX5" fmla="*/ 2165018 w 2303211"/>
                <a:gd name="connsiteY5" fmla="*/ 1381926 h 1381926"/>
                <a:gd name="connsiteX6" fmla="*/ 138193 w 2303211"/>
                <a:gd name="connsiteY6" fmla="*/ 1381926 h 1381926"/>
                <a:gd name="connsiteX7" fmla="*/ 0 w 2303211"/>
                <a:gd name="connsiteY7" fmla="*/ 1243733 h 1381926"/>
                <a:gd name="connsiteX8" fmla="*/ 0 w 2303211"/>
                <a:gd name="connsiteY8" fmla="*/ 138193 h 1381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3211" h="1381926">
                  <a:moveTo>
                    <a:pt x="0" y="138193"/>
                  </a:moveTo>
                  <a:cubicBezTo>
                    <a:pt x="0" y="61871"/>
                    <a:pt x="61871" y="0"/>
                    <a:pt x="138193" y="0"/>
                  </a:cubicBezTo>
                  <a:lnTo>
                    <a:pt x="2165018" y="0"/>
                  </a:lnTo>
                  <a:cubicBezTo>
                    <a:pt x="2241340" y="0"/>
                    <a:pt x="2303211" y="61871"/>
                    <a:pt x="2303211" y="138193"/>
                  </a:cubicBezTo>
                  <a:lnTo>
                    <a:pt x="2303211" y="1243733"/>
                  </a:lnTo>
                  <a:cubicBezTo>
                    <a:pt x="2303211" y="1320055"/>
                    <a:pt x="2241340" y="1381926"/>
                    <a:pt x="2165018" y="1381926"/>
                  </a:cubicBezTo>
                  <a:lnTo>
                    <a:pt x="138193" y="1381926"/>
                  </a:lnTo>
                  <a:cubicBezTo>
                    <a:pt x="61871" y="1381926"/>
                    <a:pt x="0" y="1320055"/>
                    <a:pt x="0" y="1243733"/>
                  </a:cubicBezTo>
                  <a:lnTo>
                    <a:pt x="0" y="138193"/>
                  </a:lnTo>
                  <a:close/>
                </a:path>
              </a:pathLst>
            </a:custGeom>
            <a:solidFill>
              <a:prstClr val="white"/>
            </a:solidFill>
            <a:ln w="12700" cap="flat" cmpd="sng" algn="ctr">
              <a:solidFill>
                <a:prstClr val="white">
                  <a:lumMod val="95000"/>
                </a:prstClr>
              </a:solidFill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4795" tIns="314795" rIns="314795" bIns="314795" numCol="1" spcCol="1270" rtlCol="0" anchor="ctr" anchorCtr="0">
              <a:noAutofit/>
            </a:bodyPr>
            <a:lstStyle/>
            <a:p>
              <a:pPr marL="0" marR="0" lvl="0" indent="0" algn="ctr" defTabSz="10668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การ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ดำเนินงาน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rPr>
                <a:t>ทดสอบกับ</a:t>
              </a:r>
              <a:br>
                <a: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rPr>
              </a:br>
              <a:r>
                <a: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rPr>
                <a:t>สมาร์ทโฟน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rPr>
                <a:t>Android</a:t>
              </a:r>
              <a:br>
                <a: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rPr>
              </a:br>
              <a:r>
                <a: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rPr>
                <a:t>จำนวน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rPr>
                <a:t>4 </a:t>
              </a:r>
              <a:r>
                <a: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rPr>
                <a:t>เครื่อง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rPr>
                <a:t>(25 </a:t>
              </a:r>
              <a:r>
                <a: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rPr>
                <a:t>เม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rPr>
                <a:t>.</a:t>
              </a:r>
              <a:r>
                <a: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rPr>
                <a:t>ย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rPr>
                <a:t>. - 9 </a:t>
              </a:r>
              <a:r>
                <a: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rPr>
                <a:t>พ.ค.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rPr>
                <a:t>)</a:t>
              </a:r>
              <a:endParaRPr kumimoji="0" lang="th-TH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Kanit SemiBold" panose="00000700000000000000" pitchFamily="2" charset="-34"/>
                <a:ea typeface="+mn-ea"/>
                <a:cs typeface="Kanit SemiBold" panose="00000700000000000000" pitchFamily="2" charset="-34"/>
              </a:endParaRPr>
            </a:p>
          </p:txBody>
        </p:sp>
        <p:sp>
          <p:nvSpPr>
            <p:cNvPr id="72" name="รูปแบบอิสระ: รูปร่าง 71">
              <a:extLst>
                <a:ext uri="{FF2B5EF4-FFF2-40B4-BE49-F238E27FC236}">
                  <a16:creationId xmlns:a16="http://schemas.microsoft.com/office/drawing/2014/main" id="{B49A419A-F47F-4DDE-91A7-85A100D4973C}"/>
                </a:ext>
              </a:extLst>
            </p:cNvPr>
            <p:cNvSpPr/>
            <p:nvPr/>
          </p:nvSpPr>
          <p:spPr>
            <a:xfrm>
              <a:off x="7510897" y="3561428"/>
              <a:ext cx="571196" cy="488280"/>
            </a:xfrm>
            <a:custGeom>
              <a:avLst/>
              <a:gdLst>
                <a:gd name="connsiteX0" fmla="*/ 0 w 488280"/>
                <a:gd name="connsiteY0" fmla="*/ 114239 h 571196"/>
                <a:gd name="connsiteX1" fmla="*/ 244140 w 488280"/>
                <a:gd name="connsiteY1" fmla="*/ 114239 h 571196"/>
                <a:gd name="connsiteX2" fmla="*/ 244140 w 488280"/>
                <a:gd name="connsiteY2" fmla="*/ 0 h 571196"/>
                <a:gd name="connsiteX3" fmla="*/ 488280 w 488280"/>
                <a:gd name="connsiteY3" fmla="*/ 285598 h 571196"/>
                <a:gd name="connsiteX4" fmla="*/ 244140 w 488280"/>
                <a:gd name="connsiteY4" fmla="*/ 571196 h 571196"/>
                <a:gd name="connsiteX5" fmla="*/ 244140 w 488280"/>
                <a:gd name="connsiteY5" fmla="*/ 456957 h 571196"/>
                <a:gd name="connsiteX6" fmla="*/ 0 w 488280"/>
                <a:gd name="connsiteY6" fmla="*/ 456957 h 571196"/>
                <a:gd name="connsiteX7" fmla="*/ 0 w 488280"/>
                <a:gd name="connsiteY7" fmla="*/ 114239 h 57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8280" h="571196">
                  <a:moveTo>
                    <a:pt x="390624" y="1"/>
                  </a:moveTo>
                  <a:lnTo>
                    <a:pt x="390624" y="285598"/>
                  </a:lnTo>
                  <a:lnTo>
                    <a:pt x="488280" y="285598"/>
                  </a:lnTo>
                  <a:lnTo>
                    <a:pt x="244140" y="571195"/>
                  </a:lnTo>
                  <a:lnTo>
                    <a:pt x="0" y="285598"/>
                  </a:lnTo>
                  <a:lnTo>
                    <a:pt x="97656" y="285598"/>
                  </a:lnTo>
                  <a:lnTo>
                    <a:pt x="97656" y="1"/>
                  </a:lnTo>
                  <a:lnTo>
                    <a:pt x="390624" y="1"/>
                  </a:lnTo>
                  <a:close/>
                </a:path>
              </a:pathLst>
            </a:custGeom>
          </p:spPr>
          <p:style>
            <a:ln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239" tIns="0" rIns="114239" bIns="146484" numCol="1" spcCol="1270" anchor="ctr" anchorCtr="0">
              <a:noAutofit/>
            </a:bodyPr>
            <a:lstStyle/>
            <a:p>
              <a:pPr marL="0" marR="0" lvl="0" indent="0" algn="ctr" defTabSz="10668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th-TH" sz="3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Kanit Light" panose="00000400000000000000" pitchFamily="2" charset="-34"/>
                <a:ea typeface="+mn-ea"/>
                <a:cs typeface="Kanit Light" panose="00000400000000000000" pitchFamily="2" charset="-34"/>
              </a:endParaRPr>
            </a:p>
          </p:txBody>
        </p:sp>
        <p:sp>
          <p:nvSpPr>
            <p:cNvPr id="73" name="รูปแบบอิสระ: รูปร่าง 72">
              <a:extLst>
                <a:ext uri="{FF2B5EF4-FFF2-40B4-BE49-F238E27FC236}">
                  <a16:creationId xmlns:a16="http://schemas.microsoft.com/office/drawing/2014/main" id="{BF2A1055-4BCC-4E64-9158-C529403A3308}"/>
                </a:ext>
              </a:extLst>
            </p:cNvPr>
            <p:cNvSpPr/>
            <p:nvPr/>
          </p:nvSpPr>
          <p:spPr>
            <a:xfrm>
              <a:off x="6644889" y="4280030"/>
              <a:ext cx="2303211" cy="1381926"/>
            </a:xfrm>
            <a:custGeom>
              <a:avLst/>
              <a:gdLst>
                <a:gd name="connsiteX0" fmla="*/ 0 w 2303211"/>
                <a:gd name="connsiteY0" fmla="*/ 138193 h 1381926"/>
                <a:gd name="connsiteX1" fmla="*/ 138193 w 2303211"/>
                <a:gd name="connsiteY1" fmla="*/ 0 h 1381926"/>
                <a:gd name="connsiteX2" fmla="*/ 2165018 w 2303211"/>
                <a:gd name="connsiteY2" fmla="*/ 0 h 1381926"/>
                <a:gd name="connsiteX3" fmla="*/ 2303211 w 2303211"/>
                <a:gd name="connsiteY3" fmla="*/ 138193 h 1381926"/>
                <a:gd name="connsiteX4" fmla="*/ 2303211 w 2303211"/>
                <a:gd name="connsiteY4" fmla="*/ 1243733 h 1381926"/>
                <a:gd name="connsiteX5" fmla="*/ 2165018 w 2303211"/>
                <a:gd name="connsiteY5" fmla="*/ 1381926 h 1381926"/>
                <a:gd name="connsiteX6" fmla="*/ 138193 w 2303211"/>
                <a:gd name="connsiteY6" fmla="*/ 1381926 h 1381926"/>
                <a:gd name="connsiteX7" fmla="*/ 0 w 2303211"/>
                <a:gd name="connsiteY7" fmla="*/ 1243733 h 1381926"/>
                <a:gd name="connsiteX8" fmla="*/ 0 w 2303211"/>
                <a:gd name="connsiteY8" fmla="*/ 138193 h 1381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3211" h="1381926">
                  <a:moveTo>
                    <a:pt x="0" y="138193"/>
                  </a:moveTo>
                  <a:cubicBezTo>
                    <a:pt x="0" y="61871"/>
                    <a:pt x="61871" y="0"/>
                    <a:pt x="138193" y="0"/>
                  </a:cubicBezTo>
                  <a:lnTo>
                    <a:pt x="2165018" y="0"/>
                  </a:lnTo>
                  <a:cubicBezTo>
                    <a:pt x="2241340" y="0"/>
                    <a:pt x="2303211" y="61871"/>
                    <a:pt x="2303211" y="138193"/>
                  </a:cubicBezTo>
                  <a:lnTo>
                    <a:pt x="2303211" y="1243733"/>
                  </a:lnTo>
                  <a:cubicBezTo>
                    <a:pt x="2303211" y="1320055"/>
                    <a:pt x="2241340" y="1381926"/>
                    <a:pt x="2165018" y="1381926"/>
                  </a:cubicBezTo>
                  <a:lnTo>
                    <a:pt x="138193" y="1381926"/>
                  </a:lnTo>
                  <a:cubicBezTo>
                    <a:pt x="61871" y="1381926"/>
                    <a:pt x="0" y="1320055"/>
                    <a:pt x="0" y="1243733"/>
                  </a:cubicBezTo>
                  <a:lnTo>
                    <a:pt x="0" y="138193"/>
                  </a:lnTo>
                  <a:close/>
                </a:path>
              </a:pathLst>
            </a:custGeom>
            <a:solidFill>
              <a:prstClr val="white"/>
            </a:solidFill>
            <a:ln w="12700" cap="flat" cmpd="sng" algn="ctr">
              <a:solidFill>
                <a:prstClr val="white">
                  <a:lumMod val="95000"/>
                </a:prstClr>
              </a:solidFill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4795" tIns="314795" rIns="314795" bIns="314795" numCol="1" spcCol="127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ทดสอบระบบ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rPr>
                <a:t>ทดสอบกับ</a:t>
              </a:r>
              <a:br>
                <a: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rPr>
              </a:br>
              <a:r>
                <a: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rPr>
                <a:t>สมาร์ทโฟน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rPr>
                <a:t>Android</a:t>
              </a:r>
              <a:br>
                <a: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rPr>
              </a:br>
              <a:r>
                <a: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rPr>
                <a:t>จำนวน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rPr>
                <a:t>4 </a:t>
              </a:r>
              <a:r>
                <a: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rPr>
                <a:t>เครื่อง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rPr>
                <a:t>(25 </a:t>
              </a:r>
              <a:r>
                <a: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rPr>
                <a:t>เม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rPr>
                <a:t>.</a:t>
              </a:r>
              <a:r>
                <a: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rPr>
                <a:t>ย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rPr>
                <a:t>. - 9 </a:t>
              </a:r>
              <a:r>
                <a: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rPr>
                <a:t>พ.ค.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rPr>
                <a:t>)</a:t>
              </a:r>
              <a:endParaRPr kumimoji="0" lang="th-TH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Kanit SemiBold" panose="00000700000000000000" pitchFamily="2" charset="-34"/>
                <a:ea typeface="+mn-ea"/>
                <a:cs typeface="Kanit SemiBold" panose="00000700000000000000" pitchFamily="2" charset="-34"/>
              </a:endParaRPr>
            </a:p>
          </p:txBody>
        </p:sp>
        <p:sp>
          <p:nvSpPr>
            <p:cNvPr id="74" name="รูปแบบอิสระ: รูปร่าง 73">
              <a:extLst>
                <a:ext uri="{FF2B5EF4-FFF2-40B4-BE49-F238E27FC236}">
                  <a16:creationId xmlns:a16="http://schemas.microsoft.com/office/drawing/2014/main" id="{4D9B435E-2418-48D9-9340-10A22BE12BDE}"/>
                </a:ext>
              </a:extLst>
            </p:cNvPr>
            <p:cNvSpPr/>
            <p:nvPr/>
          </p:nvSpPr>
          <p:spPr>
            <a:xfrm>
              <a:off x="5953926" y="4685395"/>
              <a:ext cx="488280" cy="571196"/>
            </a:xfrm>
            <a:custGeom>
              <a:avLst/>
              <a:gdLst>
                <a:gd name="connsiteX0" fmla="*/ 0 w 488280"/>
                <a:gd name="connsiteY0" fmla="*/ 114239 h 571196"/>
                <a:gd name="connsiteX1" fmla="*/ 244140 w 488280"/>
                <a:gd name="connsiteY1" fmla="*/ 114239 h 571196"/>
                <a:gd name="connsiteX2" fmla="*/ 244140 w 488280"/>
                <a:gd name="connsiteY2" fmla="*/ 0 h 571196"/>
                <a:gd name="connsiteX3" fmla="*/ 488280 w 488280"/>
                <a:gd name="connsiteY3" fmla="*/ 285598 h 571196"/>
                <a:gd name="connsiteX4" fmla="*/ 244140 w 488280"/>
                <a:gd name="connsiteY4" fmla="*/ 571196 h 571196"/>
                <a:gd name="connsiteX5" fmla="*/ 244140 w 488280"/>
                <a:gd name="connsiteY5" fmla="*/ 456957 h 571196"/>
                <a:gd name="connsiteX6" fmla="*/ 0 w 488280"/>
                <a:gd name="connsiteY6" fmla="*/ 456957 h 571196"/>
                <a:gd name="connsiteX7" fmla="*/ 0 w 488280"/>
                <a:gd name="connsiteY7" fmla="*/ 114239 h 57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8280" h="571196">
                  <a:moveTo>
                    <a:pt x="488280" y="456957"/>
                  </a:moveTo>
                  <a:lnTo>
                    <a:pt x="244140" y="456957"/>
                  </a:lnTo>
                  <a:lnTo>
                    <a:pt x="244140" y="571196"/>
                  </a:lnTo>
                  <a:lnTo>
                    <a:pt x="0" y="285598"/>
                  </a:lnTo>
                  <a:lnTo>
                    <a:pt x="244140" y="0"/>
                  </a:lnTo>
                  <a:lnTo>
                    <a:pt x="244140" y="114239"/>
                  </a:lnTo>
                  <a:lnTo>
                    <a:pt x="488280" y="114239"/>
                  </a:lnTo>
                  <a:lnTo>
                    <a:pt x="488280" y="456957"/>
                  </a:lnTo>
                  <a:close/>
                </a:path>
              </a:pathLst>
            </a:custGeom>
          </p:spPr>
          <p:style>
            <a:ln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6484" tIns="114239" rIns="0" bIns="114239" numCol="1" spcCol="1270" anchor="ctr" anchorCtr="0">
              <a:noAutofit/>
            </a:bodyPr>
            <a:lstStyle/>
            <a:p>
              <a:pPr marL="0" marR="0" lvl="0" indent="0" algn="ctr" defTabSz="10668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th-TH" sz="3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Kanit Light" panose="00000400000000000000" pitchFamily="2" charset="-34"/>
                <a:ea typeface="+mn-ea"/>
                <a:cs typeface="Kanit Light" panose="00000400000000000000" pitchFamily="2" charset="-34"/>
              </a:endParaRPr>
            </a:p>
          </p:txBody>
        </p:sp>
        <p:sp>
          <p:nvSpPr>
            <p:cNvPr id="75" name="รูปแบบอิสระ: รูปร่าง 74">
              <a:extLst>
                <a:ext uri="{FF2B5EF4-FFF2-40B4-BE49-F238E27FC236}">
                  <a16:creationId xmlns:a16="http://schemas.microsoft.com/office/drawing/2014/main" id="{A1E9FF6C-CCF8-4343-8B4C-74323A358F41}"/>
                </a:ext>
              </a:extLst>
            </p:cNvPr>
            <p:cNvSpPr/>
            <p:nvPr/>
          </p:nvSpPr>
          <p:spPr>
            <a:xfrm>
              <a:off x="3420394" y="4280030"/>
              <a:ext cx="2303211" cy="1381926"/>
            </a:xfrm>
            <a:custGeom>
              <a:avLst/>
              <a:gdLst>
                <a:gd name="connsiteX0" fmla="*/ 0 w 2303211"/>
                <a:gd name="connsiteY0" fmla="*/ 138193 h 1381926"/>
                <a:gd name="connsiteX1" fmla="*/ 138193 w 2303211"/>
                <a:gd name="connsiteY1" fmla="*/ 0 h 1381926"/>
                <a:gd name="connsiteX2" fmla="*/ 2165018 w 2303211"/>
                <a:gd name="connsiteY2" fmla="*/ 0 h 1381926"/>
                <a:gd name="connsiteX3" fmla="*/ 2303211 w 2303211"/>
                <a:gd name="connsiteY3" fmla="*/ 138193 h 1381926"/>
                <a:gd name="connsiteX4" fmla="*/ 2303211 w 2303211"/>
                <a:gd name="connsiteY4" fmla="*/ 1243733 h 1381926"/>
                <a:gd name="connsiteX5" fmla="*/ 2165018 w 2303211"/>
                <a:gd name="connsiteY5" fmla="*/ 1381926 h 1381926"/>
                <a:gd name="connsiteX6" fmla="*/ 138193 w 2303211"/>
                <a:gd name="connsiteY6" fmla="*/ 1381926 h 1381926"/>
                <a:gd name="connsiteX7" fmla="*/ 0 w 2303211"/>
                <a:gd name="connsiteY7" fmla="*/ 1243733 h 1381926"/>
                <a:gd name="connsiteX8" fmla="*/ 0 w 2303211"/>
                <a:gd name="connsiteY8" fmla="*/ 138193 h 1381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3211" h="1381926">
                  <a:moveTo>
                    <a:pt x="0" y="138193"/>
                  </a:moveTo>
                  <a:cubicBezTo>
                    <a:pt x="0" y="61871"/>
                    <a:pt x="61871" y="0"/>
                    <a:pt x="138193" y="0"/>
                  </a:cubicBezTo>
                  <a:lnTo>
                    <a:pt x="2165018" y="0"/>
                  </a:lnTo>
                  <a:cubicBezTo>
                    <a:pt x="2241340" y="0"/>
                    <a:pt x="2303211" y="61871"/>
                    <a:pt x="2303211" y="138193"/>
                  </a:cubicBezTo>
                  <a:lnTo>
                    <a:pt x="2303211" y="1243733"/>
                  </a:lnTo>
                  <a:cubicBezTo>
                    <a:pt x="2303211" y="1320055"/>
                    <a:pt x="2241340" y="1381926"/>
                    <a:pt x="2165018" y="1381926"/>
                  </a:cubicBezTo>
                  <a:lnTo>
                    <a:pt x="138193" y="1381926"/>
                  </a:lnTo>
                  <a:cubicBezTo>
                    <a:pt x="61871" y="1381926"/>
                    <a:pt x="0" y="1320055"/>
                    <a:pt x="0" y="1243733"/>
                  </a:cubicBezTo>
                  <a:lnTo>
                    <a:pt x="0" y="138193"/>
                  </a:lnTo>
                  <a:close/>
                </a:path>
              </a:pathLst>
            </a:custGeom>
            <a:solidFill>
              <a:prstClr val="white"/>
            </a:solidFill>
            <a:ln w="12700" cap="flat" cmpd="sng" algn="ctr">
              <a:solidFill>
                <a:prstClr val="white">
                  <a:lumMod val="95000"/>
                </a:prstClr>
              </a:solidFill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4795" tIns="314795" rIns="314795" bIns="314795" numCol="1" spcCol="127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การแจกจ่าย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rPr>
                <a:t>อัปโห</a:t>
              </a:r>
              <a:r>
                <a: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rPr>
                <a:t>ลดบนเว็บไซต์</a:t>
              </a:r>
              <a:br>
                <a: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rPr>
              </a:b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rPr>
                <a:t>github.com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rPr>
                <a:t>(10 </a:t>
              </a:r>
              <a:r>
                <a: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rPr>
                <a:t>พ.ค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rPr>
                <a:t>.)</a:t>
              </a:r>
              <a:endParaRPr kumimoji="0" lang="th-TH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Kanit SemiBold" panose="00000700000000000000" pitchFamily="2" charset="-34"/>
                <a:ea typeface="+mn-ea"/>
                <a:cs typeface="Kanit SemiBold" panose="00000700000000000000" pitchFamily="2" charset="-34"/>
              </a:endParaRPr>
            </a:p>
          </p:txBody>
        </p:sp>
        <p:sp>
          <p:nvSpPr>
            <p:cNvPr id="76" name="รูปแบบอิสระ: รูปร่าง 75">
              <a:extLst>
                <a:ext uri="{FF2B5EF4-FFF2-40B4-BE49-F238E27FC236}">
                  <a16:creationId xmlns:a16="http://schemas.microsoft.com/office/drawing/2014/main" id="{F4FEDF6D-447F-4C89-90F4-EA67D0B45D39}"/>
                </a:ext>
              </a:extLst>
            </p:cNvPr>
            <p:cNvSpPr/>
            <p:nvPr/>
          </p:nvSpPr>
          <p:spPr>
            <a:xfrm>
              <a:off x="2729431" y="4685394"/>
              <a:ext cx="488281" cy="571197"/>
            </a:xfrm>
            <a:custGeom>
              <a:avLst/>
              <a:gdLst>
                <a:gd name="connsiteX0" fmla="*/ 0 w 488280"/>
                <a:gd name="connsiteY0" fmla="*/ 114239 h 571196"/>
                <a:gd name="connsiteX1" fmla="*/ 244140 w 488280"/>
                <a:gd name="connsiteY1" fmla="*/ 114239 h 571196"/>
                <a:gd name="connsiteX2" fmla="*/ 244140 w 488280"/>
                <a:gd name="connsiteY2" fmla="*/ 0 h 571196"/>
                <a:gd name="connsiteX3" fmla="*/ 488280 w 488280"/>
                <a:gd name="connsiteY3" fmla="*/ 285598 h 571196"/>
                <a:gd name="connsiteX4" fmla="*/ 244140 w 488280"/>
                <a:gd name="connsiteY4" fmla="*/ 571196 h 571196"/>
                <a:gd name="connsiteX5" fmla="*/ 244140 w 488280"/>
                <a:gd name="connsiteY5" fmla="*/ 456957 h 571196"/>
                <a:gd name="connsiteX6" fmla="*/ 0 w 488280"/>
                <a:gd name="connsiteY6" fmla="*/ 456957 h 571196"/>
                <a:gd name="connsiteX7" fmla="*/ 0 w 488280"/>
                <a:gd name="connsiteY7" fmla="*/ 114239 h 57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8280" h="571196">
                  <a:moveTo>
                    <a:pt x="488280" y="456957"/>
                  </a:moveTo>
                  <a:lnTo>
                    <a:pt x="244140" y="456957"/>
                  </a:lnTo>
                  <a:lnTo>
                    <a:pt x="244140" y="571196"/>
                  </a:lnTo>
                  <a:lnTo>
                    <a:pt x="0" y="285598"/>
                  </a:lnTo>
                  <a:lnTo>
                    <a:pt x="244140" y="0"/>
                  </a:lnTo>
                  <a:lnTo>
                    <a:pt x="244140" y="114239"/>
                  </a:lnTo>
                  <a:lnTo>
                    <a:pt x="488280" y="114239"/>
                  </a:lnTo>
                  <a:lnTo>
                    <a:pt x="488280" y="456957"/>
                  </a:lnTo>
                  <a:close/>
                </a:path>
              </a:pathLst>
            </a:custGeom>
          </p:spPr>
          <p:style>
            <a:ln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6484" tIns="114240" rIns="1" bIns="114238" numCol="1" spcCol="1270" anchor="ctr" anchorCtr="0">
              <a:noAutofit/>
            </a:bodyPr>
            <a:lstStyle/>
            <a:p>
              <a:pPr marL="0" marR="0" lvl="0" indent="0" algn="ctr" defTabSz="10668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th-TH" sz="3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Kanit Light" panose="00000400000000000000" pitchFamily="2" charset="-34"/>
                <a:ea typeface="+mn-ea"/>
                <a:cs typeface="Kanit Light" panose="00000400000000000000" pitchFamily="2" charset="-34"/>
              </a:endParaRPr>
            </a:p>
          </p:txBody>
        </p:sp>
        <p:sp>
          <p:nvSpPr>
            <p:cNvPr id="77" name="รูปแบบอิสระ: รูปร่าง 76">
              <a:extLst>
                <a:ext uri="{FF2B5EF4-FFF2-40B4-BE49-F238E27FC236}">
                  <a16:creationId xmlns:a16="http://schemas.microsoft.com/office/drawing/2014/main" id="{952E8662-093F-432C-B933-C783A5564B55}"/>
                </a:ext>
              </a:extLst>
            </p:cNvPr>
            <p:cNvSpPr/>
            <p:nvPr/>
          </p:nvSpPr>
          <p:spPr>
            <a:xfrm>
              <a:off x="195898" y="4280030"/>
              <a:ext cx="2303211" cy="1381926"/>
            </a:xfrm>
            <a:custGeom>
              <a:avLst/>
              <a:gdLst>
                <a:gd name="connsiteX0" fmla="*/ 0 w 2303211"/>
                <a:gd name="connsiteY0" fmla="*/ 138193 h 1381926"/>
                <a:gd name="connsiteX1" fmla="*/ 138193 w 2303211"/>
                <a:gd name="connsiteY1" fmla="*/ 0 h 1381926"/>
                <a:gd name="connsiteX2" fmla="*/ 2165018 w 2303211"/>
                <a:gd name="connsiteY2" fmla="*/ 0 h 1381926"/>
                <a:gd name="connsiteX3" fmla="*/ 2303211 w 2303211"/>
                <a:gd name="connsiteY3" fmla="*/ 138193 h 1381926"/>
                <a:gd name="connsiteX4" fmla="*/ 2303211 w 2303211"/>
                <a:gd name="connsiteY4" fmla="*/ 1243733 h 1381926"/>
                <a:gd name="connsiteX5" fmla="*/ 2165018 w 2303211"/>
                <a:gd name="connsiteY5" fmla="*/ 1381926 h 1381926"/>
                <a:gd name="connsiteX6" fmla="*/ 138193 w 2303211"/>
                <a:gd name="connsiteY6" fmla="*/ 1381926 h 1381926"/>
                <a:gd name="connsiteX7" fmla="*/ 0 w 2303211"/>
                <a:gd name="connsiteY7" fmla="*/ 1243733 h 1381926"/>
                <a:gd name="connsiteX8" fmla="*/ 0 w 2303211"/>
                <a:gd name="connsiteY8" fmla="*/ 138193 h 1381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3211" h="1381926">
                  <a:moveTo>
                    <a:pt x="0" y="138193"/>
                  </a:moveTo>
                  <a:cubicBezTo>
                    <a:pt x="0" y="61871"/>
                    <a:pt x="61871" y="0"/>
                    <a:pt x="138193" y="0"/>
                  </a:cubicBezTo>
                  <a:lnTo>
                    <a:pt x="2165018" y="0"/>
                  </a:lnTo>
                  <a:cubicBezTo>
                    <a:pt x="2241340" y="0"/>
                    <a:pt x="2303211" y="61871"/>
                    <a:pt x="2303211" y="138193"/>
                  </a:cubicBezTo>
                  <a:lnTo>
                    <a:pt x="2303211" y="1243733"/>
                  </a:lnTo>
                  <a:cubicBezTo>
                    <a:pt x="2303211" y="1320055"/>
                    <a:pt x="2241340" y="1381926"/>
                    <a:pt x="2165018" y="1381926"/>
                  </a:cubicBezTo>
                  <a:lnTo>
                    <a:pt x="138193" y="1381926"/>
                  </a:lnTo>
                  <a:cubicBezTo>
                    <a:pt x="61871" y="1381926"/>
                    <a:pt x="0" y="1320055"/>
                    <a:pt x="0" y="1243733"/>
                  </a:cubicBezTo>
                  <a:lnTo>
                    <a:pt x="0" y="138193"/>
                  </a:lnTo>
                  <a:close/>
                </a:path>
              </a:pathLst>
            </a:custGeom>
            <a:solidFill>
              <a:prstClr val="white"/>
            </a:solidFill>
            <a:ln w="12700" cap="flat" cmpd="sng" algn="ctr">
              <a:solidFill>
                <a:prstClr val="white">
                  <a:lumMod val="95000"/>
                </a:prstClr>
              </a:solidFill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4795" tIns="314795" rIns="314795" bIns="314795" numCol="1" spcCol="127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การดูแลรักษา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rPr>
                <a:t>สอบถามความพึงพอใจ กับนักเรียน ม.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rPr>
                <a:t>602 </a:t>
              </a:r>
              <a:b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rPr>
              </a:br>
              <a:r>
                <a: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rPr>
                <a:t>สวนกุหลาบวิทยาลัย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rPr>
                <a:t>(15-31 </a:t>
              </a:r>
              <a:r>
                <a: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rPr>
                <a:t>พ.ค.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rPr>
                <a:t>)</a:t>
              </a:r>
              <a:endParaRPr kumimoji="0" lang="th-TH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Kanit SemiBold" panose="00000700000000000000" pitchFamily="2" charset="-34"/>
                <a:ea typeface="+mn-ea"/>
                <a:cs typeface="Kanit SemiBold" panose="00000700000000000000" pitchFamily="2" charset="-34"/>
              </a:endParaRPr>
            </a:p>
          </p:txBody>
        </p:sp>
      </p:grpSp>
      <p:sp>
        <p:nvSpPr>
          <p:cNvPr id="79" name="ชื่อเรื่อง 1">
            <a:extLst>
              <a:ext uri="{FF2B5EF4-FFF2-40B4-BE49-F238E27FC236}">
                <a16:creationId xmlns:a16="http://schemas.microsoft.com/office/drawing/2014/main" id="{204DD5FD-3694-470B-9F64-5A0B7CFB6AED}"/>
              </a:ext>
            </a:extLst>
          </p:cNvPr>
          <p:cNvSpPr txBox="1">
            <a:spLocks/>
          </p:cNvSpPr>
          <p:nvPr/>
        </p:nvSpPr>
        <p:spPr>
          <a:xfrm>
            <a:off x="16559643" y="31672038"/>
            <a:ext cx="14039645" cy="3236240"/>
          </a:xfrm>
          <a:prstGeom prst="roundRect">
            <a:avLst>
              <a:gd name="adj" fmla="val 4543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274320" tIns="274320" rIns="274320" bIns="274320" rtlCol="0" anchor="t">
            <a:noAutofit/>
          </a:bodyPr>
          <a:lstStyle>
            <a:lvl1pPr algn="ctr" defTabSz="323990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25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thaiDist" defTabSz="457200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>
                <a:tab pos="1436688" algn="l"/>
              </a:tabLst>
              <a:defRPr/>
            </a:pPr>
            <a:r>
              <a:rPr kumimoji="0" lang="th-TH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rPr>
              <a:t>สรุปผล</a:t>
            </a:r>
          </a:p>
          <a:p>
            <a:pPr marL="0" marR="0" lvl="0" indent="0" algn="thaiDist" defTabSz="457200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>
                <a:tab pos="1436688" algn="l"/>
              </a:tabLst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rPr>
              <a:t>1. </a:t>
            </a:r>
            <a:r>
              <a:rPr kumimoji="0" lang="th-TH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rPr>
              <a:t>แอปพลิเคชันที่พัฒนาขึ้นมีความสามารถตามวัตถุประสงค์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anit Light" panose="00000400000000000000" pitchFamily="2" charset="-34"/>
              <a:ea typeface="+mj-ea"/>
              <a:cs typeface="Kanit Light" panose="00000400000000000000" pitchFamily="2" charset="-34"/>
            </a:endParaRPr>
          </a:p>
          <a:p>
            <a:pPr marL="0" marR="0" lvl="0" indent="0" algn="thaiDist" defTabSz="457200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>
                <a:tab pos="1436688" algn="l"/>
              </a:tabLst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rPr>
              <a:t>2. </a:t>
            </a:r>
            <a:r>
              <a:rPr kumimoji="0" lang="th-TH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rPr>
              <a:t>อัตราความพึงพอใจในทั้งสองส่วนของแบบสอบถามอยู่ในเกณฑ์ดี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anit Light" panose="00000400000000000000" pitchFamily="2" charset="-34"/>
              <a:ea typeface="+mj-ea"/>
              <a:cs typeface="Kanit Light" panose="00000400000000000000" pitchFamily="2" charset="-34"/>
            </a:endParaRPr>
          </a:p>
        </p:txBody>
      </p:sp>
      <p:grpSp>
        <p:nvGrpSpPr>
          <p:cNvPr id="82" name="กลุ่ม 81">
            <a:extLst>
              <a:ext uri="{FF2B5EF4-FFF2-40B4-BE49-F238E27FC236}">
                <a16:creationId xmlns:a16="http://schemas.microsoft.com/office/drawing/2014/main" id="{F6542B3D-2BAD-41F1-994B-FF6C5010BA3F}"/>
              </a:ext>
            </a:extLst>
          </p:cNvPr>
          <p:cNvGrpSpPr/>
          <p:nvPr/>
        </p:nvGrpSpPr>
        <p:grpSpPr>
          <a:xfrm>
            <a:off x="16549245" y="35504258"/>
            <a:ext cx="14039645" cy="1828869"/>
            <a:chOff x="16557235" y="34875028"/>
            <a:chExt cx="14039645" cy="1828869"/>
          </a:xfrm>
        </p:grpSpPr>
        <p:sp>
          <p:nvSpPr>
            <p:cNvPr id="80" name="ชื่อเรื่อง 1">
              <a:extLst>
                <a:ext uri="{FF2B5EF4-FFF2-40B4-BE49-F238E27FC236}">
                  <a16:creationId xmlns:a16="http://schemas.microsoft.com/office/drawing/2014/main" id="{22C3BEA7-FA66-46B3-BBDE-D2369F135064}"/>
                </a:ext>
              </a:extLst>
            </p:cNvPr>
            <p:cNvSpPr txBox="1">
              <a:spLocks/>
            </p:cNvSpPr>
            <p:nvPr/>
          </p:nvSpPr>
          <p:spPr>
            <a:xfrm>
              <a:off x="16557235" y="34875028"/>
              <a:ext cx="14039645" cy="1828869"/>
            </a:xfrm>
            <a:prstGeom prst="roundRect">
              <a:avLst>
                <a:gd name="adj" fmla="val 4543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ctr">
              <a:noAutofit/>
            </a:bodyPr>
            <a:lstStyle>
              <a:lvl1pPr algn="ctr" defTabSz="323990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25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อ้างอิง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endParaRPr>
            </a:p>
          </p:txBody>
        </p:sp>
        <p:sp>
          <p:nvSpPr>
            <p:cNvPr id="81" name="สี่เหลี่ยมผืนผ้า 80">
              <a:extLst>
                <a:ext uri="{FF2B5EF4-FFF2-40B4-BE49-F238E27FC236}">
                  <a16:creationId xmlns:a16="http://schemas.microsoft.com/office/drawing/2014/main" id="{043ECE31-7579-422D-876D-62609BD51FFE}"/>
                </a:ext>
              </a:extLst>
            </p:cNvPr>
            <p:cNvSpPr/>
            <p:nvPr/>
          </p:nvSpPr>
          <p:spPr>
            <a:xfrm>
              <a:off x="18828514" y="35250853"/>
              <a:ext cx="11707345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Android Developers. (2019, April 26). Platform Architecture. Retrieved from https://developer.android.com/guide/platform</a:t>
              </a:r>
              <a:endParaRPr kumimoji="0" lang="th-TH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endParaRPr>
            </a:p>
          </p:txBody>
        </p:sp>
      </p:grpSp>
      <p:sp>
        <p:nvSpPr>
          <p:cNvPr id="64" name="สี่เหลี่ยมผืนผ้า 63">
            <a:extLst>
              <a:ext uri="{FF2B5EF4-FFF2-40B4-BE49-F238E27FC236}">
                <a16:creationId xmlns:a16="http://schemas.microsoft.com/office/drawing/2014/main" id="{98F4C3EE-71AE-4AF7-B50B-7A7603304735}"/>
              </a:ext>
            </a:extLst>
          </p:cNvPr>
          <p:cNvSpPr/>
          <p:nvPr/>
        </p:nvSpPr>
        <p:spPr>
          <a:xfrm>
            <a:off x="33287684" y="861886"/>
            <a:ext cx="8047396" cy="52014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" panose="00000500000000000000" pitchFamily="2" charset="-34"/>
                <a:ea typeface="+mn-ea"/>
                <a:cs typeface="Kanit" panose="00000500000000000000" pitchFamily="2" charset="-34"/>
              </a:rPr>
              <a:t>พิมพ์จริง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600" dirty="0">
                <a:solidFill>
                  <a:prstClr val="black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12 July</a:t>
            </a:r>
            <a:endParaRPr kumimoji="0" lang="th-TH" sz="1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nit" panose="00000500000000000000" pitchFamily="2" charset="-34"/>
              <a:ea typeface="+mn-ea"/>
              <a:cs typeface="Kanit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34713521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ธีมของ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ธีมของ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ธีมของ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1787</TotalTime>
  <Words>620</Words>
  <Application>Microsoft Office PowerPoint</Application>
  <PresentationFormat>กำหนดเอง</PresentationFormat>
  <Paragraphs>89</Paragraphs>
  <Slides>2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7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Kanit</vt:lpstr>
      <vt:lpstr>Kanit Light</vt:lpstr>
      <vt:lpstr>Kanit Medium</vt:lpstr>
      <vt:lpstr>Kanit SemiBold</vt:lpstr>
      <vt:lpstr>ธีมของ Office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</dc:title>
  <dc:creator>๑๒๓</dc:creator>
  <cp:lastModifiedBy>๑๒๓</cp:lastModifiedBy>
  <cp:revision>61</cp:revision>
  <dcterms:created xsi:type="dcterms:W3CDTF">2019-06-30T16:37:22Z</dcterms:created>
  <dcterms:modified xsi:type="dcterms:W3CDTF">2019-07-12T15:59:55Z</dcterms:modified>
</cp:coreProperties>
</file>