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3" r:id="rId6"/>
    <p:sldId id="494" r:id="rId7"/>
    <p:sldId id="271" r:id="rId8"/>
    <p:sldId id="272" r:id="rId9"/>
    <p:sldId id="265" r:id="rId10"/>
    <p:sldId id="266" r:id="rId11"/>
    <p:sldId id="268" r:id="rId12"/>
    <p:sldId id="267" r:id="rId13"/>
    <p:sldId id="269" r:id="rId14"/>
    <p:sldId id="270" r:id="rId15"/>
    <p:sldId id="273" r:id="rId16"/>
    <p:sldId id="277" r:id="rId17"/>
    <p:sldId id="526" r:id="rId18"/>
    <p:sldId id="278" r:id="rId19"/>
    <p:sldId id="279" r:id="rId20"/>
    <p:sldId id="280" r:id="rId21"/>
    <p:sldId id="275" r:id="rId22"/>
    <p:sldId id="281" r:id="rId23"/>
    <p:sldId id="283" r:id="rId24"/>
    <p:sldId id="282" r:id="rId25"/>
    <p:sldId id="284" r:id="rId26"/>
    <p:sldId id="519" r:id="rId27"/>
    <p:sldId id="522" r:id="rId28"/>
    <p:sldId id="520" r:id="rId29"/>
    <p:sldId id="521" r:id="rId30"/>
    <p:sldId id="523" r:id="rId31"/>
    <p:sldId id="51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69"/>
    <p:restoredTop sz="86188"/>
  </p:normalViewPr>
  <p:slideViewPr>
    <p:cSldViewPr snapToGrid="0" snapToObjects="1">
      <p:cViewPr varScale="1">
        <p:scale>
          <a:sx n="108" d="100"/>
          <a:sy n="108" d="100"/>
        </p:scale>
        <p:origin x="1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A69E-4FC8-8249-BC28-1B039120D3A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B85C-57F3-154F-B42E-754239D3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A6493-9AB7-DE45-8E0B-1DE7A4119A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07F-C711-FB4E-9980-F17B0E83623D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4987-170C-5C48-B529-D22B5234C191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3D58-4C16-C048-A740-A56DAEDB5C70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49E-DE58-3A43-8243-47508D233332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C75-7CEA-374E-A321-B54ED15A265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88B-673C-154D-B084-D457DFD285F0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6C2F-739B-9C43-9280-9095C862FED4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8A46-94F7-E541-BB47-1A76E6082E21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C2E-2E46-7140-9E31-A8892F7542A7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D8C-72FB-D448-8394-BBEA53A1D9FA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C63D-D438-A040-BF01-98273FE3C4BF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5156-9ECB-274D-816B-D36D2076BD1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ta.cityofnewyork.us/Housing-Development/Property-Valuation-and-Assessment-Data/rgy2-tti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Fraud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DSO 562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7" y="1191927"/>
            <a:ext cx="847702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Fraud Problem: Tax Preparer Fraud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87" y="1501943"/>
            <a:ext cx="810903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business problem: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fraud committed by tax preparers, not necessarily tax payers</a:t>
            </a:r>
          </a:p>
          <a:p>
            <a:r>
              <a:rPr lang="en-US" dirty="0" smtClean="0"/>
              <a:t>What was the situation when I took over the project: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 building supervised fraud models looking for unusual tax returns</a:t>
            </a:r>
          </a:p>
          <a:p>
            <a:pPr lvl="1"/>
            <a:r>
              <a:rPr lang="en-US" dirty="0" smtClean="0"/>
              <a:t>Using linear, logistic regressions, various clustering methods</a:t>
            </a:r>
          </a:p>
          <a:p>
            <a:pPr lvl="1"/>
            <a:r>
              <a:rPr lang="en-US" dirty="0" smtClean="0"/>
              <a:t>Scored hundreds of thousand returns, sent few hundred to IRS to investigate</a:t>
            </a:r>
          </a:p>
          <a:p>
            <a:pPr lvl="1"/>
            <a:r>
              <a:rPr lang="en-US" dirty="0" smtClean="0"/>
              <a:t>IRS kept saying “nothing there”</a:t>
            </a:r>
          </a:p>
          <a:p>
            <a:r>
              <a:rPr lang="en-US" dirty="0" smtClean="0"/>
              <a:t>What would you do?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7" y="1191927"/>
            <a:ext cx="847702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 at data. What fields are available?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87" y="1514783"/>
            <a:ext cx="360612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Name, address</a:t>
            </a:r>
          </a:p>
          <a:p>
            <a:r>
              <a:rPr lang="en-US" dirty="0"/>
              <a:t>D</a:t>
            </a:r>
            <a:r>
              <a:rPr lang="en-US" dirty="0" smtClean="0"/>
              <a:t>ependents</a:t>
            </a:r>
          </a:p>
          <a:p>
            <a:r>
              <a:rPr lang="en-US" dirty="0" smtClean="0"/>
              <a:t>You and spouse SSN</a:t>
            </a:r>
          </a:p>
          <a:p>
            <a:r>
              <a:rPr lang="en-US" dirty="0" smtClean="0"/>
              <a:t>Filing status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Adjustments to income</a:t>
            </a:r>
          </a:p>
          <a:p>
            <a:r>
              <a:rPr lang="en-US" dirty="0" smtClean="0"/>
              <a:t>Refund amount (+/-)</a:t>
            </a:r>
          </a:p>
          <a:p>
            <a:r>
              <a:rPr lang="en-US" dirty="0" smtClean="0"/>
              <a:t>PTIN</a:t>
            </a:r>
          </a:p>
          <a:p>
            <a:r>
              <a:rPr lang="en-US" dirty="0" smtClean="0"/>
              <a:t>EIN</a:t>
            </a:r>
          </a:p>
          <a:p>
            <a:r>
              <a:rPr lang="en-US" dirty="0" smtClean="0"/>
              <a:t>Self employed</a:t>
            </a:r>
          </a:p>
          <a:p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51350" y="1514783"/>
            <a:ext cx="3216537" cy="4351338"/>
          </a:xfrm>
        </p:spPr>
        <p:txBody>
          <a:bodyPr/>
          <a:lstStyle/>
          <a:p>
            <a:r>
              <a:rPr lang="en-US" dirty="0" smtClean="0"/>
              <a:t>Preparer’s  name</a:t>
            </a:r>
          </a:p>
          <a:p>
            <a:r>
              <a:rPr lang="en-US" dirty="0" smtClean="0"/>
              <a:t>ABA routing number</a:t>
            </a:r>
          </a:p>
          <a:p>
            <a:r>
              <a:rPr lang="en-US" dirty="0" smtClean="0"/>
              <a:t>Account number</a:t>
            </a:r>
          </a:p>
          <a:p>
            <a:r>
              <a:rPr lang="en-US" dirty="0" smtClean="0"/>
              <a:t>Occupation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Estimated tax penalty</a:t>
            </a:r>
          </a:p>
          <a:p>
            <a:r>
              <a:rPr lang="en-US" dirty="0" smtClean="0"/>
              <a:t>Tax credits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7" y="1191927"/>
            <a:ext cx="847702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Tax Preparer Fraud Solution Approach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87" y="1501943"/>
            <a:ext cx="8109035" cy="5038706"/>
          </a:xfrm>
        </p:spPr>
        <p:txBody>
          <a:bodyPr>
            <a:normAutofit/>
          </a:bodyPr>
          <a:lstStyle/>
          <a:p>
            <a:r>
              <a:rPr lang="en-US" dirty="0" smtClean="0"/>
              <a:t>First fully understand the business problem: </a:t>
            </a:r>
          </a:p>
          <a:p>
            <a:pPr lvl="1"/>
            <a:r>
              <a:rPr lang="en-US" dirty="0" smtClean="0"/>
              <a:t>seeking tax </a:t>
            </a:r>
            <a:r>
              <a:rPr lang="en-US" b="1" dirty="0" smtClean="0"/>
              <a:t>preparer</a:t>
            </a:r>
            <a:r>
              <a:rPr lang="en-US" dirty="0" smtClean="0"/>
              <a:t>, not tax </a:t>
            </a:r>
            <a:r>
              <a:rPr lang="en-US" b="1" dirty="0" smtClean="0"/>
              <a:t>payer</a:t>
            </a:r>
            <a:r>
              <a:rPr lang="en-US" dirty="0" smtClean="0"/>
              <a:t> fraud</a:t>
            </a:r>
          </a:p>
          <a:p>
            <a:r>
              <a:rPr lang="en-US" dirty="0" smtClean="0"/>
              <a:t>Fully understand current flagging and investigative process: </a:t>
            </a:r>
          </a:p>
          <a:p>
            <a:pPr lvl="1"/>
            <a:r>
              <a:rPr lang="en-US" dirty="0" smtClean="0"/>
              <a:t>Investigators looking for </a:t>
            </a:r>
            <a:r>
              <a:rPr lang="en-US" b="1" dirty="0" smtClean="0"/>
              <a:t>connections between returns</a:t>
            </a:r>
            <a:r>
              <a:rPr lang="en-US" dirty="0" smtClean="0"/>
              <a:t>, all manual and in their heads</a:t>
            </a:r>
          </a:p>
          <a:p>
            <a:r>
              <a:rPr lang="en-US" dirty="0" smtClean="0"/>
              <a:t>Simple solution: </a:t>
            </a:r>
          </a:p>
          <a:p>
            <a:pPr lvl="1"/>
            <a:r>
              <a:rPr lang="en-US" dirty="0" smtClean="0"/>
              <a:t>Build a fraud score for each return</a:t>
            </a:r>
          </a:p>
          <a:p>
            <a:pPr lvl="1"/>
            <a:r>
              <a:rPr lang="en-US" dirty="0" smtClean="0"/>
              <a:t>Aggregate summary information at the tax preparer level</a:t>
            </a:r>
          </a:p>
          <a:p>
            <a:pPr lvl="1"/>
            <a:r>
              <a:rPr lang="en-US" dirty="0" smtClean="0"/>
              <a:t>Sort tax preparers by a summary fraud score and present summarized info to investigators in an efficient way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7" y="1191927"/>
            <a:ext cx="847702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1: Examples of Fraud</a:t>
            </a:r>
            <a:br>
              <a:rPr lang="en-US" dirty="0" smtClean="0"/>
            </a:br>
            <a:r>
              <a:rPr lang="en-US" dirty="0" smtClean="0"/>
              <a:t>Due 1/18 noon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87" y="1501943"/>
            <a:ext cx="8477026" cy="5038706"/>
          </a:xfrm>
        </p:spPr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List 5 kinds of fraud, for each describe</a:t>
            </a:r>
          </a:p>
          <a:p>
            <a:pPr lvl="1"/>
            <a:r>
              <a:rPr lang="en-US" dirty="0" smtClean="0"/>
              <a:t>Nature of the problem (industry, product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Size of the problem ($’s, volumes, importance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Who commits the fraud (individuals, groups, professionals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the fraud is committed</a:t>
            </a:r>
          </a:p>
          <a:p>
            <a:pPr lvl="1"/>
            <a:r>
              <a:rPr lang="en-US" dirty="0" smtClean="0"/>
              <a:t>Who is harmed? Who pays for the losses?</a:t>
            </a:r>
          </a:p>
          <a:p>
            <a:pPr lvl="1"/>
            <a:r>
              <a:rPr lang="en-US" dirty="0" smtClean="0"/>
              <a:t>How is the problem solved today?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Possible examples: EITC tax payer fraud, healthcare fraud, credit card fraud, money laundering, mortgage fraud, identity theft, check fraud, pyramid schemes, penny stocks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47" y="1025672"/>
            <a:ext cx="8477026" cy="794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1: Example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1309"/>
              </p:ext>
            </p:extLst>
          </p:nvPr>
        </p:nvGraphicFramePr>
        <p:xfrm>
          <a:off x="165387" y="1654781"/>
          <a:ext cx="8817249" cy="3212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88"/>
                <a:gridCol w="1171239"/>
                <a:gridCol w="1655013"/>
                <a:gridCol w="831750"/>
                <a:gridCol w="2457258"/>
                <a:gridCol w="759759"/>
                <a:gridCol w="1069042"/>
              </a:tblGrid>
              <a:tr h="242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Fraud 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Nature of problem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Size of Problem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Who commits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done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Who harmed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How solved today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</a:tr>
              <a:tr h="1696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Tax </a:t>
                      </a:r>
                      <a:r>
                        <a:rPr lang="en-US" sz="1400" u="none" strike="noStrike" dirty="0" err="1">
                          <a:effectLst/>
                        </a:rPr>
                        <a:t>prepayer</a:t>
                      </a:r>
                      <a:r>
                        <a:rPr lang="en-US" sz="1400" u="none" strike="noStrike" dirty="0">
                          <a:effectLst/>
                        </a:rPr>
                        <a:t> fraud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Invention </a:t>
                      </a:r>
                      <a:r>
                        <a:rPr lang="en-US" sz="1400" u="none" strike="noStrike" dirty="0">
                          <a:effectLst/>
                        </a:rPr>
                        <a:t>or manipulation of info consistently across many returns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Few </a:t>
                      </a:r>
                      <a:r>
                        <a:rPr lang="en-US" sz="1400" u="none" strike="noStrike" dirty="0">
                          <a:effectLst/>
                        </a:rPr>
                        <a:t>hundred convictions/year, around $500,000 to a million loss per conviction on average.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Tax </a:t>
                      </a:r>
                      <a:r>
                        <a:rPr lang="en-US" sz="1400" u="none" strike="noStrike" dirty="0">
                          <a:effectLst/>
                        </a:rPr>
                        <a:t>preparers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Tax </a:t>
                      </a:r>
                      <a:r>
                        <a:rPr lang="en-US" sz="1400" u="none" strike="noStrike" dirty="0">
                          <a:effectLst/>
                        </a:rPr>
                        <a:t>preparers conspire to submit many fraudulent returns, typically with a common theme like invented income/losses, added dependents, systematic deductions…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Tax </a:t>
                      </a:r>
                      <a:r>
                        <a:rPr lang="en-US" sz="1400" u="none" strike="noStrike" dirty="0">
                          <a:effectLst/>
                        </a:rPr>
                        <a:t>payers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Rules </a:t>
                      </a:r>
                      <a:r>
                        <a:rPr lang="en-US" sz="1400" u="none" strike="noStrike" dirty="0">
                          <a:effectLst/>
                        </a:rPr>
                        <a:t>and </a:t>
                      </a:r>
                      <a:r>
                        <a:rPr lang="en-US" sz="1400" u="none" strike="noStrike" dirty="0" smtClean="0">
                          <a:effectLst/>
                        </a:rPr>
                        <a:t>algorithms, human investigations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</a:tr>
              <a:tr h="969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EITC tax payer fraud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Falsify </a:t>
                      </a:r>
                      <a:r>
                        <a:rPr lang="en-US" sz="1400" u="none" strike="noStrike" dirty="0">
                          <a:effectLst/>
                        </a:rPr>
                        <a:t>return to maximize EITC payment, average about $3,000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About </a:t>
                      </a:r>
                      <a:r>
                        <a:rPr lang="en-US" sz="1400" u="none" strike="noStrike" dirty="0">
                          <a:effectLst/>
                        </a:rPr>
                        <a:t>25% of EITC </a:t>
                      </a:r>
                      <a:r>
                        <a:rPr lang="en-US" sz="1400" u="none" strike="noStrike" dirty="0" smtClean="0">
                          <a:effectLst/>
                        </a:rPr>
                        <a:t>payment</a:t>
                      </a:r>
                      <a:r>
                        <a:rPr lang="en-US" sz="1400" u="none" strike="noStrike" dirty="0">
                          <a:effectLst/>
                        </a:rPr>
                        <a:t>, about $16 billion/year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Tax </a:t>
                      </a:r>
                      <a:r>
                        <a:rPr lang="en-US" sz="1400" u="none" strike="noStrike" dirty="0">
                          <a:effectLst/>
                        </a:rPr>
                        <a:t>payers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Income </a:t>
                      </a:r>
                      <a:r>
                        <a:rPr lang="en-US" sz="1400" u="none" strike="noStrike" dirty="0">
                          <a:effectLst/>
                        </a:rPr>
                        <a:t>increased or reduced to get into sweet spot for EITC payment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Tax </a:t>
                      </a:r>
                      <a:r>
                        <a:rPr lang="en-US" sz="1400" u="none" strike="noStrike" dirty="0">
                          <a:effectLst/>
                        </a:rPr>
                        <a:t>payers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Rules </a:t>
                      </a:r>
                      <a:r>
                        <a:rPr lang="en-US" sz="1400" u="none" strike="noStrike" dirty="0">
                          <a:effectLst/>
                        </a:rPr>
                        <a:t>and </a:t>
                      </a:r>
                      <a:r>
                        <a:rPr lang="en-US" sz="1400" u="none" strike="noStrike" dirty="0" smtClean="0">
                          <a:effectLst/>
                        </a:rPr>
                        <a:t>algorithms, human investigations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99" marR="11299" marT="1129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391" y="119269"/>
            <a:ext cx="8935278" cy="6622085"/>
          </a:xfrm>
          <a:prstGeom prst="rect">
            <a:avLst/>
          </a:prstGeom>
          <a:solidFill>
            <a:srgbClr val="EFE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1/18 Class 2 </a:t>
            </a:r>
            <a:r>
              <a:rPr lang="mr-IN" dirty="0" smtClean="0"/>
              <a:t>–</a:t>
            </a:r>
            <a:r>
              <a:rPr lang="en-US" dirty="0" smtClean="0"/>
              <a:t> Fraud Processes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Review last week</a:t>
            </a:r>
          </a:p>
          <a:p>
            <a:r>
              <a:rPr lang="en-US" dirty="0" smtClean="0"/>
              <a:t>Look at Homework 1</a:t>
            </a:r>
          </a:p>
          <a:p>
            <a:r>
              <a:rPr lang="en-US" dirty="0" smtClean="0"/>
              <a:t>Concepts, definitions</a:t>
            </a:r>
          </a:p>
          <a:p>
            <a:r>
              <a:rPr lang="en-US" dirty="0" smtClean="0"/>
              <a:t>How to build fraud detection solutions</a:t>
            </a:r>
          </a:p>
          <a:p>
            <a:r>
              <a:rPr lang="en-US" dirty="0" smtClean="0"/>
              <a:t>How to use fraud scores</a:t>
            </a:r>
          </a:p>
          <a:p>
            <a:r>
              <a:rPr lang="en-US" dirty="0" smtClean="0"/>
              <a:t>Kinds of fields, plotting distributions</a:t>
            </a:r>
          </a:p>
          <a:p>
            <a:r>
              <a:rPr lang="en-US" dirty="0" smtClean="0"/>
              <a:t>Look at Project 1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Some Homework 1s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and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Forensic accounting </a:t>
            </a:r>
            <a:r>
              <a:rPr lang="mr-IN" dirty="0" smtClean="0"/>
              <a:t>–</a:t>
            </a:r>
            <a:r>
              <a:rPr lang="en-US" dirty="0" smtClean="0"/>
              <a:t> after-the-fact batch examination of a collection of events or data</a:t>
            </a:r>
          </a:p>
          <a:p>
            <a:r>
              <a:rPr lang="en-US" dirty="0" smtClean="0"/>
              <a:t>Real time fraud algorithms </a:t>
            </a:r>
            <a:r>
              <a:rPr lang="mr-IN" dirty="0" smtClean="0"/>
              <a:t>–</a:t>
            </a:r>
            <a:r>
              <a:rPr lang="en-US" dirty="0" smtClean="0"/>
              <a:t> process of scoring a flow of events one at a time. </a:t>
            </a:r>
            <a:r>
              <a:rPr lang="en-US" b="1" i="1" dirty="0" smtClean="0"/>
              <a:t>Can only examine past events.</a:t>
            </a:r>
          </a:p>
          <a:p>
            <a:r>
              <a:rPr lang="en-US" dirty="0" smtClean="0"/>
              <a:t>False negatives </a:t>
            </a:r>
            <a:r>
              <a:rPr lang="mr-IN" dirty="0" smtClean="0"/>
              <a:t>–</a:t>
            </a:r>
            <a:r>
              <a:rPr lang="en-US" dirty="0" smtClean="0"/>
              <a:t> bad events that you miss.</a:t>
            </a:r>
          </a:p>
          <a:p>
            <a:r>
              <a:rPr lang="en-US" dirty="0" smtClean="0"/>
              <a:t>False positives </a:t>
            </a:r>
            <a:r>
              <a:rPr lang="mr-IN" dirty="0" smtClean="0"/>
              <a:t>–</a:t>
            </a:r>
            <a:r>
              <a:rPr lang="en-US" dirty="0" smtClean="0"/>
              <a:t> good events that you incorrectly catch.</a:t>
            </a:r>
          </a:p>
          <a:p>
            <a:r>
              <a:rPr lang="en-US" dirty="0" smtClean="0"/>
              <a:t>Reject inference </a:t>
            </a:r>
            <a:r>
              <a:rPr lang="mr-IN" dirty="0" smtClean="0"/>
              <a:t>–</a:t>
            </a:r>
            <a:r>
              <a:rPr lang="en-US" dirty="0" smtClean="0"/>
              <a:t> the process of inferring the outcome of events that you didn’t completely experience.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Fraud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751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Expert rule systems, filters</a:t>
            </a:r>
          </a:p>
          <a:p>
            <a:r>
              <a:rPr lang="en-US" dirty="0" smtClean="0"/>
              <a:t>Statistically built rule systems, filters (CART)</a:t>
            </a:r>
          </a:p>
          <a:p>
            <a:r>
              <a:rPr lang="en-US" dirty="0" smtClean="0"/>
              <a:t>General statistical models, ML models</a:t>
            </a:r>
          </a:p>
          <a:p>
            <a:pPr lvl="1"/>
            <a:r>
              <a:rPr lang="en-US" dirty="0"/>
              <a:t>Unsupervised</a:t>
            </a:r>
          </a:p>
          <a:p>
            <a:pPr lvl="2"/>
            <a:r>
              <a:rPr lang="en-US" dirty="0" err="1"/>
              <a:t>Autoencoders</a:t>
            </a:r>
            <a:r>
              <a:rPr lang="en-US" dirty="0"/>
              <a:t> (linear, nonlinear), </a:t>
            </a:r>
            <a:r>
              <a:rPr lang="en-US" dirty="0" err="1"/>
              <a:t>Mahalanobis</a:t>
            </a:r>
            <a:r>
              <a:rPr lang="en-US" dirty="0"/>
              <a:t> distance, unsupervised clustering (k means, fuzzy c means, SOM</a:t>
            </a:r>
            <a:r>
              <a:rPr lang="mr-IN" dirty="0"/>
              <a:t>…</a:t>
            </a:r>
            <a:r>
              <a:rPr lang="en-US" dirty="0"/>
              <a:t>),       z score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Supervised</a:t>
            </a:r>
          </a:p>
          <a:p>
            <a:pPr lvl="2"/>
            <a:r>
              <a:rPr lang="en-US" dirty="0" smtClean="0"/>
              <a:t>linear models: </a:t>
            </a:r>
            <a:r>
              <a:rPr lang="en-US" dirty="0" err="1" smtClean="0"/>
              <a:t>LinReg</a:t>
            </a:r>
            <a:r>
              <a:rPr lang="en-US" dirty="0" smtClean="0"/>
              <a:t>, </a:t>
            </a:r>
            <a:r>
              <a:rPr lang="en-US" dirty="0" err="1" smtClean="0"/>
              <a:t>LogReg</a:t>
            </a:r>
            <a:r>
              <a:rPr lang="en-US" dirty="0" smtClean="0"/>
              <a:t>, PCR, PLS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Nonlinear: CART, neural nets, forests, boosted trees, SVM, Bayesian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a Fraud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352283"/>
            <a:ext cx="7886700" cy="4747298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/>
          </a:p>
          <a:p>
            <a:r>
              <a:rPr lang="en-US" dirty="0"/>
              <a:t>Listen, ask questions, fully understand business goals</a:t>
            </a:r>
          </a:p>
          <a:p>
            <a:r>
              <a:rPr lang="en-US" dirty="0"/>
              <a:t>Understand the fraud dynamics, as many methods as possible (start thinking about entities and variables)</a:t>
            </a:r>
          </a:p>
          <a:p>
            <a:r>
              <a:rPr lang="en-US" dirty="0"/>
              <a:t>How will solution be implemented, used, maintained, measured, evaluated?</a:t>
            </a:r>
          </a:p>
          <a:p>
            <a:r>
              <a:rPr lang="en-US" dirty="0"/>
              <a:t>Can you provide automation to what the investigators are already doing</a:t>
            </a:r>
          </a:p>
          <a:p>
            <a:r>
              <a:rPr lang="en-US" dirty="0"/>
              <a:t>What data is available, historical?, going forward?, how collected, stored, labels?</a:t>
            </a:r>
          </a:p>
          <a:p>
            <a:r>
              <a:rPr lang="en-US" dirty="0"/>
              <a:t>Design the problem framework: regression/classification?, real time/batch?, what time scale, what are the inputs/outputs, how to structure the data</a:t>
            </a:r>
          </a:p>
          <a:p>
            <a:r>
              <a:rPr lang="en-US" dirty="0"/>
              <a:t>Think broadly about the possible data available. Can more data be collected, purchased? Census, phone book…? How to handle lack of historical data?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391" y="119269"/>
            <a:ext cx="8935278" cy="6622085"/>
          </a:xfrm>
          <a:prstGeom prst="rect">
            <a:avLst/>
          </a:prstGeom>
          <a:solidFill>
            <a:srgbClr val="EFE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1/11 Class 1 -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</a:p>
          <a:p>
            <a:r>
              <a:rPr lang="en-US" dirty="0" smtClean="0"/>
              <a:t>What we’ll cover during the semester</a:t>
            </a:r>
          </a:p>
          <a:p>
            <a:r>
              <a:rPr lang="en-US" dirty="0" smtClean="0"/>
              <a:t>Grading, homework, projects</a:t>
            </a:r>
          </a:p>
          <a:p>
            <a:r>
              <a:rPr lang="en-US" dirty="0" smtClean="0"/>
              <a:t>What is fraud</a:t>
            </a:r>
          </a:p>
          <a:p>
            <a:r>
              <a:rPr lang="en-US" dirty="0" smtClean="0"/>
              <a:t>How to build fraud algorithms</a:t>
            </a:r>
          </a:p>
          <a:p>
            <a:r>
              <a:rPr lang="en-US" dirty="0" smtClean="0"/>
              <a:t>Tax fraud example</a:t>
            </a:r>
          </a:p>
          <a:p>
            <a:r>
              <a:rPr lang="en-US" dirty="0" smtClean="0"/>
              <a:t>Assignment Homework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452282"/>
            <a:ext cx="7886700" cy="5034579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/>
          </a:p>
          <a:p>
            <a:r>
              <a:rPr lang="en-US" dirty="0"/>
              <a:t>Assemble data, time frames, populations, exclusions, decide fields</a:t>
            </a:r>
          </a:p>
          <a:p>
            <a:r>
              <a:rPr lang="en-US" dirty="0"/>
              <a:t>Label data: work with business to define good/bad</a:t>
            </a:r>
          </a:p>
          <a:p>
            <a:r>
              <a:rPr lang="en-US" dirty="0"/>
              <a:t>Perform basic statistics: field populations, percentages, field distributions, Data Quality Report (DQR)</a:t>
            </a:r>
          </a:p>
          <a:p>
            <a:r>
              <a:rPr lang="en-US" dirty="0"/>
              <a:t>Decide training, testing, out of time samples</a:t>
            </a:r>
          </a:p>
          <a:p>
            <a:r>
              <a:rPr lang="en-US" dirty="0"/>
              <a:t>Interact with domain experts, decide entities and construct expert variables</a:t>
            </a:r>
          </a:p>
          <a:p>
            <a:r>
              <a:rPr lang="en-US" dirty="0"/>
              <a:t>Build preliminary models. Examine inputs: do they make sense? Beware of models that perform too well.</a:t>
            </a:r>
          </a:p>
          <a:p>
            <a:r>
              <a:rPr lang="en-US" dirty="0"/>
              <a:t>Iterate preliminary models with business leaders. Are all the inputs OK?</a:t>
            </a:r>
          </a:p>
          <a:p>
            <a:r>
              <a:rPr lang="en-US" dirty="0"/>
              <a:t>Finalize models, deliver, document</a:t>
            </a:r>
          </a:p>
          <a:p>
            <a:r>
              <a:rPr lang="en-US" dirty="0"/>
              <a:t>Implement and monitor going forward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3257602" y="5241152"/>
            <a:ext cx="3690264" cy="6890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6312666" y="3900604"/>
            <a:ext cx="2776257" cy="86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6143" y="2224534"/>
            <a:ext cx="839612" cy="0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56381" y="1779770"/>
            <a:ext cx="1796637" cy="881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1199916" y="1827133"/>
            <a:ext cx="1717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Credit check,</a:t>
            </a:r>
          </a:p>
          <a:p>
            <a:pPr algn="ctr"/>
            <a:r>
              <a:rPr lang="en-US" sz="1500" dirty="0"/>
              <a:t>eligibility</a:t>
            </a:r>
          </a:p>
          <a:p>
            <a:pPr algn="ctr"/>
            <a:r>
              <a:rPr lang="en-US" sz="1500" dirty="0"/>
              <a:t>(score, algorithm)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50627" y="2224534"/>
            <a:ext cx="792218" cy="0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76035" y="2224534"/>
            <a:ext cx="553056" cy="0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1837" y="2589212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4644" y="1939741"/>
            <a:ext cx="683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Yes/OK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87373" y="1940906"/>
            <a:ext cx="683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Yes/OK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87215" y="2729125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1012" y="3402670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Decline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29243" y="2061718"/>
            <a:ext cx="863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Approve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477582" y="3447850"/>
            <a:ext cx="819602" cy="662420"/>
            <a:chOff x="5263365" y="1014906"/>
            <a:chExt cx="1092802" cy="883227"/>
          </a:xfrm>
        </p:grpSpPr>
        <p:sp>
          <p:nvSpPr>
            <p:cNvPr id="36" name="Rectangle 35"/>
            <p:cNvSpPr/>
            <p:nvPr/>
          </p:nvSpPr>
          <p:spPr>
            <a:xfrm>
              <a:off x="5263365" y="1014906"/>
              <a:ext cx="1092802" cy="883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2622" y="1229486"/>
              <a:ext cx="9942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Review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4887384" y="2644233"/>
            <a:ext cx="0" cy="702092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975237" y="1899592"/>
            <a:ext cx="1796637" cy="642167"/>
            <a:chOff x="4021282" y="4920797"/>
            <a:chExt cx="2395516" cy="856222"/>
          </a:xfrm>
        </p:grpSpPr>
        <p:sp>
          <p:nvSpPr>
            <p:cNvPr id="44" name="Rectangle 43"/>
            <p:cNvSpPr/>
            <p:nvPr/>
          </p:nvSpPr>
          <p:spPr>
            <a:xfrm>
              <a:off x="4021282" y="4920797"/>
              <a:ext cx="2395516" cy="856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4994" y="4994965"/>
              <a:ext cx="208809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Fraud check</a:t>
              </a:r>
            </a:p>
            <a:p>
              <a:pPr algn="ctr"/>
              <a:r>
                <a:rPr lang="en-US" sz="1500" dirty="0"/>
                <a:t>(score, algorithm)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399" y="3131421"/>
            <a:ext cx="1715085" cy="1726704"/>
            <a:chOff x="3661871" y="3254144"/>
            <a:chExt cx="2286780" cy="2302272"/>
          </a:xfrm>
        </p:grpSpPr>
        <p:sp>
          <p:nvSpPr>
            <p:cNvPr id="47" name="TextBox 46"/>
            <p:cNvSpPr txBox="1"/>
            <p:nvPr/>
          </p:nvSpPr>
          <p:spPr>
            <a:xfrm>
              <a:off x="3661871" y="3894423"/>
              <a:ext cx="2286780" cy="1661993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marL="257175" indent="-137160">
                <a:buFont typeface="Arial" charset="0"/>
                <a:buChar char="•"/>
              </a:pPr>
              <a:r>
                <a:rPr lang="en-US" sz="1500" dirty="0"/>
                <a:t>Manually review</a:t>
              </a:r>
            </a:p>
            <a:p>
              <a:pPr marL="257175" indent="-137160">
                <a:buFont typeface="Arial" charset="0"/>
                <a:buChar char="•"/>
              </a:pPr>
              <a:r>
                <a:rPr lang="en-US" sz="1500" dirty="0"/>
                <a:t>Get external data</a:t>
              </a:r>
            </a:p>
            <a:p>
              <a:pPr marL="257175" indent="-137160">
                <a:buFont typeface="Arial" charset="0"/>
                <a:buChar char="•"/>
              </a:pPr>
              <a:r>
                <a:rPr lang="en-US" sz="1500" dirty="0"/>
                <a:t>Make phone call</a:t>
              </a:r>
            </a:p>
            <a:p>
              <a:pPr marL="257175" indent="-137160">
                <a:buFont typeface="Arial" charset="0"/>
                <a:buChar char="•"/>
              </a:pPr>
              <a:r>
                <a:rPr lang="en-US" sz="1500" dirty="0"/>
                <a:t>Send letter, email</a:t>
              </a:r>
            </a:p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31043" y="3254144"/>
              <a:ext cx="1985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FRAUD EXPERTS,</a:t>
              </a:r>
            </a:p>
            <a:p>
              <a:pPr algn="ctr"/>
              <a:r>
                <a:rPr lang="en-US" sz="1500" dirty="0"/>
                <a:t>EXAMINERS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931837" y="4407092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887382" y="4228123"/>
            <a:ext cx="2" cy="616546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385710" y="3862691"/>
            <a:ext cx="634447" cy="0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85710" y="3577898"/>
            <a:ext cx="683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Yes/OK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20308" y="3686554"/>
            <a:ext cx="863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Approve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51136" y="483400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Decline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867216" y="2763069"/>
            <a:ext cx="2" cy="616546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5937" y="408281"/>
            <a:ext cx="833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 for Product Applications, Transactions, Claims…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579" y="5032304"/>
            <a:ext cx="3258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Note: “algorithm” can be rules, linear or logistic regression, or complex ML model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90512" y="2432357"/>
            <a:ext cx="1904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500" dirty="0"/>
              <a:t>Book new account,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500" dirty="0"/>
              <a:t>Pay claim or request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500" dirty="0"/>
              <a:t>Approve transaction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5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07458" y="4035653"/>
            <a:ext cx="26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Outcome generally known</a:t>
            </a:r>
          </a:p>
          <a:p>
            <a:pPr algn="ctr"/>
            <a:r>
              <a:rPr lang="en-US" i="1" dirty="0"/>
              <a:t>Label as a good or bad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496" y="1528935"/>
            <a:ext cx="83548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Through</a:t>
            </a:r>
          </a:p>
          <a:p>
            <a:pPr algn="ctr"/>
            <a:r>
              <a:rPr lang="en-US" sz="1350" dirty="0"/>
              <a:t>The Door</a:t>
            </a:r>
          </a:p>
          <a:p>
            <a:pPr algn="ctr"/>
            <a:r>
              <a:rPr lang="en-US" sz="1350" dirty="0"/>
              <a:t>(TTD)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3400" y="5205429"/>
            <a:ext cx="343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Don’t know truth</a:t>
            </a:r>
          </a:p>
          <a:p>
            <a:pPr algn="ctr"/>
            <a:r>
              <a:rPr lang="en-US" i="1" dirty="0"/>
              <a:t>(leads to Reject Inference problem)</a:t>
            </a:r>
          </a:p>
        </p:txBody>
      </p:sp>
    </p:spTree>
    <p:extLst>
      <p:ext uri="{BB962C8B-B14F-4D97-AF65-F5344CB8AC3E}">
        <p14:creationId xmlns:p14="http://schemas.microsoft.com/office/powerpoint/2010/main" val="15948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34" y="41526"/>
            <a:ext cx="7886700" cy="1325563"/>
          </a:xfrm>
        </p:spPr>
        <p:txBody>
          <a:bodyPr/>
          <a:lstStyle/>
          <a:p>
            <a:r>
              <a:rPr lang="en-US" dirty="0" smtClean="0"/>
              <a:t>What Does Data Look Like?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30326" y="1495313"/>
            <a:ext cx="1533637" cy="1420010"/>
            <a:chOff x="628650" y="1516828"/>
            <a:chExt cx="1533637" cy="1420010"/>
          </a:xfrm>
        </p:grpSpPr>
        <p:sp>
          <p:nvSpPr>
            <p:cNvPr id="19" name="Rectangle 18"/>
            <p:cNvSpPr/>
            <p:nvPr/>
          </p:nvSpPr>
          <p:spPr>
            <a:xfrm>
              <a:off x="628650" y="1516828"/>
              <a:ext cx="1533637" cy="14200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49854" y="16906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9854" y="18430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9854" y="19954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9854" y="21478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49854" y="23002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49854" y="24526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9854" y="26050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9854" y="2757489"/>
              <a:ext cx="1065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49393" y="1430733"/>
            <a:ext cx="10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Records, 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5832" y="224650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18352" y="1690689"/>
            <a:ext cx="468630" cy="6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8352" y="2106646"/>
            <a:ext cx="0" cy="63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949643" y="1430733"/>
            <a:ext cx="3488455" cy="835502"/>
            <a:chOff x="3949643" y="1430733"/>
            <a:chExt cx="3488455" cy="835502"/>
          </a:xfrm>
        </p:grpSpPr>
        <p:sp>
          <p:nvSpPr>
            <p:cNvPr id="27" name="TextBox 26"/>
            <p:cNvSpPr txBox="1"/>
            <p:nvPr/>
          </p:nvSpPr>
          <p:spPr>
            <a:xfrm>
              <a:off x="3949643" y="1430733"/>
              <a:ext cx="3488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ield1  field2  field3  </a:t>
              </a:r>
              <a:r>
                <a:rPr lang="mr-IN" dirty="0" smtClean="0"/>
                <a:t>…</a:t>
              </a:r>
              <a:r>
                <a:rPr lang="en-US" dirty="0" smtClean="0"/>
                <a:t>  </a:t>
              </a:r>
              <a:r>
                <a:rPr lang="en-US" dirty="0" err="1" smtClean="0"/>
                <a:t>fieldn</a:t>
              </a:r>
              <a:r>
                <a:rPr lang="en-US" dirty="0" smtClean="0"/>
                <a:t>  label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9643" y="1663818"/>
              <a:ext cx="3488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ield1  field2  field3  </a:t>
              </a:r>
              <a:r>
                <a:rPr lang="mr-IN" dirty="0" smtClean="0"/>
                <a:t>…</a:t>
              </a:r>
              <a:r>
                <a:rPr lang="en-US" dirty="0" smtClean="0"/>
                <a:t>  </a:t>
              </a:r>
              <a:r>
                <a:rPr lang="en-US" dirty="0" err="1" smtClean="0"/>
                <a:t>fieldn</a:t>
              </a:r>
              <a:r>
                <a:rPr lang="en-US" dirty="0" smtClean="0"/>
                <a:t>  label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9643" y="1896903"/>
              <a:ext cx="3488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ield1  field2  field3  </a:t>
              </a:r>
              <a:r>
                <a:rPr lang="mr-IN" dirty="0" smtClean="0"/>
                <a:t>…</a:t>
              </a:r>
              <a:r>
                <a:rPr lang="en-US" dirty="0" smtClean="0"/>
                <a:t>  </a:t>
              </a:r>
              <a:r>
                <a:rPr lang="en-US" dirty="0" err="1" smtClean="0"/>
                <a:t>fieldn</a:t>
              </a:r>
              <a:r>
                <a:rPr lang="en-US" dirty="0" smtClean="0"/>
                <a:t>  label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60488" y="2097739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30534" y="2535234"/>
            <a:ext cx="352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smtClean="0"/>
              <a:t>ext</a:t>
            </a:r>
            <a:r>
              <a:rPr lang="en-US" dirty="0" smtClean="0"/>
              <a:t>, number, characters, symbols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16100" y="2256372"/>
            <a:ext cx="4236" cy="27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2622" y="3010448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Name, address, $s, time, event type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31460" y="5253740"/>
            <a:ext cx="4063869" cy="1047099"/>
            <a:chOff x="1166146" y="5229975"/>
            <a:chExt cx="4063869" cy="1047099"/>
          </a:xfrm>
        </p:grpSpPr>
        <p:grpSp>
          <p:nvGrpSpPr>
            <p:cNvPr id="39" name="Group 38"/>
            <p:cNvGrpSpPr/>
            <p:nvPr/>
          </p:nvGrpSpPr>
          <p:grpSpPr>
            <a:xfrm>
              <a:off x="1166146" y="5229975"/>
              <a:ext cx="4063869" cy="835502"/>
              <a:chOff x="3949643" y="1430733"/>
              <a:chExt cx="4063869" cy="83550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949643" y="1430733"/>
                <a:ext cx="405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ield1  field2  field3 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fieldn</a:t>
                </a:r>
                <a:r>
                  <a:rPr lang="en-US" dirty="0" smtClean="0"/>
                  <a:t>  label  score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949643" y="1663818"/>
                <a:ext cx="405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ield1  field2  field3 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fieldn</a:t>
                </a:r>
                <a:r>
                  <a:rPr lang="en-US" dirty="0" smtClean="0"/>
                  <a:t>  label  score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49643" y="1896903"/>
                <a:ext cx="406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ield1  field2  field3 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fieldn</a:t>
                </a:r>
                <a:r>
                  <a:rPr lang="en-US" dirty="0" smtClean="0"/>
                  <a:t>  label. score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508317" y="5907742"/>
              <a:ext cx="3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42904" y="3765176"/>
            <a:ext cx="6420391" cy="839097"/>
            <a:chOff x="1239259" y="3765176"/>
            <a:chExt cx="6420391" cy="839097"/>
          </a:xfrm>
        </p:grpSpPr>
        <p:grpSp>
          <p:nvGrpSpPr>
            <p:cNvPr id="52" name="Group 51"/>
            <p:cNvGrpSpPr/>
            <p:nvPr/>
          </p:nvGrpSpPr>
          <p:grpSpPr>
            <a:xfrm>
              <a:off x="2775473" y="3765176"/>
              <a:ext cx="1366221" cy="839097"/>
              <a:chOff x="2775473" y="3765176"/>
              <a:chExt cx="1366221" cy="83909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775473" y="3765176"/>
                <a:ext cx="1366221" cy="839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00482" y="3861559"/>
                <a:ext cx="111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Fraud</a:t>
                </a:r>
              </a:p>
              <a:p>
                <a:pPr algn="ctr"/>
                <a:r>
                  <a:rPr lang="en-US" dirty="0" smtClean="0"/>
                  <a:t>Algorithm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239259" y="4000058"/>
              <a:ext cx="83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Record</a:t>
              </a:r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132367" y="4184724"/>
              <a:ext cx="564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16100" y="4184724"/>
              <a:ext cx="564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55283" y="4000058"/>
              <a:ext cx="260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Score (likelihood of fraud)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36203" y="5344378"/>
            <a:ext cx="162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Each records gets a score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03" y="3887388"/>
            <a:ext cx="162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fraud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1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21232" y="4183427"/>
            <a:ext cx="5727160" cy="1481664"/>
            <a:chOff x="2021232" y="4258733"/>
            <a:chExt cx="5727160" cy="14816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446" y="4368720"/>
              <a:ext cx="5463513" cy="131946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6702800" y="4258733"/>
              <a:ext cx="1045592" cy="1465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50013" y="4294708"/>
              <a:ext cx="4542354" cy="243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21232" y="4368720"/>
              <a:ext cx="262364" cy="1371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Score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537" y="1096117"/>
            <a:ext cx="626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if the score were just a random number from 0 to 1?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237591" y="1818042"/>
            <a:ext cx="4346089" cy="874208"/>
            <a:chOff x="2237591" y="1957892"/>
            <a:chExt cx="4346089" cy="874208"/>
          </a:xfrm>
        </p:grpSpPr>
        <p:grpSp>
          <p:nvGrpSpPr>
            <p:cNvPr id="14" name="Group 13"/>
            <p:cNvGrpSpPr/>
            <p:nvPr/>
          </p:nvGrpSpPr>
          <p:grpSpPr>
            <a:xfrm>
              <a:off x="2237591" y="1957892"/>
              <a:ext cx="4346089" cy="871369"/>
              <a:chOff x="2237591" y="1957892"/>
              <a:chExt cx="4346089" cy="8713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237591" y="1957892"/>
                <a:ext cx="4346089" cy="871369"/>
                <a:chOff x="2237591" y="1957892"/>
                <a:chExt cx="4346089" cy="87136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37591" y="2829261"/>
                  <a:ext cx="434608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2237591" y="1957892"/>
                  <a:ext cx="0" cy="8713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 flipV="1">
                <a:off x="6583680" y="1957892"/>
                <a:ext cx="0" cy="871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2410854" y="2679700"/>
              <a:ext cx="4005912" cy="152400"/>
              <a:chOff x="2410854" y="2940050"/>
              <a:chExt cx="4005912" cy="15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41085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57776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74468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91159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07850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245419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412332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579245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746158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913071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24689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8072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914549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07998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41381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74763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081462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248375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415288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582201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74911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91602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08294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24985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1676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Connector 101"/>
          <p:cNvCxnSpPr/>
          <p:nvPr/>
        </p:nvCxnSpPr>
        <p:spPr>
          <a:xfrm>
            <a:off x="2237591" y="2086983"/>
            <a:ext cx="4346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9657" y="1818042"/>
            <a:ext cx="144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records at that score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77361" y="2700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26515" y="2700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93589" y="2753949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18229" y="1550014"/>
            <a:ext cx="191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Score distribution for a uniform random number</a:t>
            </a:r>
            <a:endParaRPr lang="en-US" i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6416766" y="1936376"/>
            <a:ext cx="539434" cy="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67825" y="3664725"/>
            <a:ext cx="461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Typical score distribution for a fraud score:</a:t>
            </a:r>
            <a:endParaRPr lang="en-US" sz="20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345405" y="4725585"/>
            <a:ext cx="4346089" cy="874208"/>
            <a:chOff x="2237591" y="1957892"/>
            <a:chExt cx="4346089" cy="874208"/>
          </a:xfrm>
        </p:grpSpPr>
        <p:grpSp>
          <p:nvGrpSpPr>
            <p:cNvPr id="112" name="Group 111"/>
            <p:cNvGrpSpPr/>
            <p:nvPr/>
          </p:nvGrpSpPr>
          <p:grpSpPr>
            <a:xfrm>
              <a:off x="2237591" y="1957892"/>
              <a:ext cx="4346089" cy="871369"/>
              <a:chOff x="2237591" y="1957892"/>
              <a:chExt cx="4346089" cy="871369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2237591" y="1957892"/>
                <a:ext cx="4346089" cy="871369"/>
                <a:chOff x="2237591" y="1957892"/>
                <a:chExt cx="4346089" cy="871369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237591" y="2829261"/>
                  <a:ext cx="434608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2237591" y="1957892"/>
                  <a:ext cx="0" cy="8713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/>
              <p:cNvCxnSpPr/>
              <p:nvPr/>
            </p:nvCxnSpPr>
            <p:spPr>
              <a:xfrm flipV="1">
                <a:off x="6583680" y="1957892"/>
                <a:ext cx="0" cy="871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2410854" y="2679700"/>
              <a:ext cx="4005912" cy="152400"/>
              <a:chOff x="2410854" y="2940050"/>
              <a:chExt cx="4005912" cy="1524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241085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57776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274468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291159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07850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245419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412332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579245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746158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913071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24689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58072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914549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07998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41381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74763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081462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5248375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415288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582201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574911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91602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8294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24985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41676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TextBox 142"/>
          <p:cNvSpPr txBox="1"/>
          <p:nvPr/>
        </p:nvSpPr>
        <p:spPr>
          <a:xfrm>
            <a:off x="597471" y="4725585"/>
            <a:ext cx="144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records at that score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185175" y="560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534329" y="560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01403" y="5661492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02318" y="4365377"/>
            <a:ext cx="143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Most records look OK</a:t>
            </a:r>
            <a:endParaRPr lang="en-US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4953448" y="4752493"/>
            <a:ext cx="160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Small # records look bad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38250" y="5859271"/>
            <a:ext cx="1392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likelihood of fraud</a:t>
            </a:r>
          </a:p>
          <a:p>
            <a:pPr algn="ctr"/>
            <a:r>
              <a:rPr lang="en-US" sz="1400" dirty="0" smtClean="0"/>
              <a:t>GOOD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87207" y="5859271"/>
            <a:ext cx="1392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likelihood of fraud</a:t>
            </a:r>
          </a:p>
          <a:p>
            <a:pPr algn="ctr"/>
            <a:r>
              <a:rPr lang="en-US" sz="1400" smtClean="0"/>
              <a:t>BAD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909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How To Use </a:t>
            </a:r>
            <a:r>
              <a:rPr lang="en-US" smtClean="0"/>
              <a:t>Fraud Score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" y="1323668"/>
            <a:ext cx="7886700" cy="503457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Build fraud model using historical data</a:t>
            </a:r>
          </a:p>
          <a:p>
            <a:pPr marL="514350" indent="-514350">
              <a:buAutoNum type="arabicParenR"/>
            </a:pPr>
            <a:r>
              <a:rPr lang="en-US" dirty="0" smtClean="0"/>
              <a:t>Score new data records with model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Sort new records by the score</a:t>
            </a:r>
          </a:p>
          <a:p>
            <a:pPr marL="514350" indent="-514350">
              <a:buAutoNum type="arabicParenR"/>
            </a:pPr>
            <a:r>
              <a:rPr lang="en-US" dirty="0" smtClean="0"/>
              <a:t>Work records in decreasing score order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49500" y="2441985"/>
            <a:ext cx="6420391" cy="839097"/>
            <a:chOff x="1239259" y="3765176"/>
            <a:chExt cx="6420391" cy="839097"/>
          </a:xfrm>
        </p:grpSpPr>
        <p:grpSp>
          <p:nvGrpSpPr>
            <p:cNvPr id="7" name="Group 6"/>
            <p:cNvGrpSpPr/>
            <p:nvPr/>
          </p:nvGrpSpPr>
          <p:grpSpPr>
            <a:xfrm>
              <a:off x="2775473" y="3765176"/>
              <a:ext cx="1366221" cy="839097"/>
              <a:chOff x="2775473" y="3765176"/>
              <a:chExt cx="1366221" cy="83909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775473" y="3765176"/>
                <a:ext cx="1366221" cy="839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00482" y="3861559"/>
                <a:ext cx="111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Fraud</a:t>
                </a:r>
              </a:p>
              <a:p>
                <a:pPr algn="ctr"/>
                <a:r>
                  <a:rPr lang="en-US" dirty="0" smtClean="0"/>
                  <a:t>Algorithm</a:t>
                </a:r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39259" y="4000058"/>
              <a:ext cx="83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Record</a:t>
              </a:r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132367" y="4184724"/>
              <a:ext cx="564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16100" y="4184724"/>
              <a:ext cx="564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55283" y="4000058"/>
              <a:ext cx="260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Score (likelihood of fraud)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21232" y="4183427"/>
            <a:ext cx="5727160" cy="1481664"/>
            <a:chOff x="2021232" y="4258733"/>
            <a:chExt cx="5727160" cy="14816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446" y="4368720"/>
              <a:ext cx="5463513" cy="131946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6702800" y="4258733"/>
              <a:ext cx="1045592" cy="1465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50013" y="4294708"/>
              <a:ext cx="4542354" cy="243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21232" y="4368720"/>
              <a:ext cx="262364" cy="1371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lide Number Placeholder 4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CD9788-50B9-FE4F-BD86-303CACCBE7E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45405" y="4725585"/>
            <a:ext cx="4346089" cy="874208"/>
            <a:chOff x="2237591" y="1957892"/>
            <a:chExt cx="4346089" cy="874208"/>
          </a:xfrm>
        </p:grpSpPr>
        <p:grpSp>
          <p:nvGrpSpPr>
            <p:cNvPr id="21" name="Group 20"/>
            <p:cNvGrpSpPr/>
            <p:nvPr/>
          </p:nvGrpSpPr>
          <p:grpSpPr>
            <a:xfrm>
              <a:off x="2237591" y="1957892"/>
              <a:ext cx="4346089" cy="871369"/>
              <a:chOff x="2237591" y="1957892"/>
              <a:chExt cx="4346089" cy="871369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237591" y="1957892"/>
                <a:ext cx="4346089" cy="871369"/>
                <a:chOff x="2237591" y="1957892"/>
                <a:chExt cx="4346089" cy="87136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237591" y="2829261"/>
                  <a:ext cx="434608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237591" y="1957892"/>
                  <a:ext cx="0" cy="8713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>
              <a:xfrm flipV="1">
                <a:off x="6583680" y="1957892"/>
                <a:ext cx="0" cy="871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10854" y="2679700"/>
              <a:ext cx="4005912" cy="152400"/>
              <a:chOff x="2410854" y="2940050"/>
              <a:chExt cx="4005912" cy="152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241085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57776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74468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1159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7850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45419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412332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79245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46158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913071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24689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58072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914549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07998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381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4763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81462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248375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15288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82201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49114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916027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082940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249853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16766" y="294005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597471" y="4725585"/>
            <a:ext cx="144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records at that score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5175" y="560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34329" y="560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1403" y="5661492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65985" y="4600263"/>
            <a:ext cx="143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Investigate records from this end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38250" y="5859271"/>
            <a:ext cx="1392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likelihood of fraud</a:t>
            </a:r>
          </a:p>
          <a:p>
            <a:pPr algn="ctr"/>
            <a:r>
              <a:rPr lang="en-US" sz="1400" dirty="0" smtClean="0"/>
              <a:t>GOOD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7207" y="5859271"/>
            <a:ext cx="1392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likelihood of fraud</a:t>
            </a:r>
          </a:p>
          <a:p>
            <a:pPr algn="ctr"/>
            <a:r>
              <a:rPr lang="en-US" sz="1400" smtClean="0"/>
              <a:t>BAD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023841" y="5187250"/>
            <a:ext cx="94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7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Kinds of Data Fields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5450" y="1275934"/>
            <a:ext cx="851535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Numeric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Could be integer (discrete) or continuous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There is a metric (concept of order and nearness)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Categorical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dirty="0" smtClean="0"/>
              <a:t>Examples: A, B, C</a:t>
            </a:r>
            <a:r>
              <a:rPr lang="mr-IN" dirty="0" smtClean="0"/>
              <a:t>…</a:t>
            </a:r>
            <a:r>
              <a:rPr lang="en-US" dirty="0" smtClean="0"/>
              <a:t> or Type 1, Type 2, Type 3</a:t>
            </a:r>
            <a:r>
              <a:rPr lang="mr-IN" dirty="0" smtClean="0"/>
              <a:t>…</a:t>
            </a:r>
            <a:endParaRPr lang="en-US" dirty="0" smtClean="0"/>
          </a:p>
          <a:p>
            <a:pPr marL="971550" lvl="1" indent="-514350">
              <a:buFont typeface="Arial" charset="0"/>
              <a:buChar char="•"/>
            </a:pPr>
            <a:r>
              <a:rPr lang="en-US" dirty="0" smtClean="0"/>
              <a:t>These are different from numbers because there is no metric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Date/Time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dirty="0" smtClean="0"/>
              <a:t>20180118, 1/18/2018, 2018-01-18T14:22:38</a:t>
            </a:r>
            <a:r>
              <a:rPr lang="mr-IN" dirty="0" smtClean="0"/>
              <a:t>…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Text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dirty="0" smtClean="0"/>
              <a:t>Examples: John Smith, 111 Main Street</a:t>
            </a:r>
            <a:r>
              <a:rPr lang="mr-IN" dirty="0" smtClean="0"/>
              <a:t>…</a:t>
            </a:r>
            <a:endParaRPr lang="en-US" dirty="0" smtClean="0"/>
          </a:p>
          <a:p>
            <a:pPr marL="971550" lvl="1" indent="-514350">
              <a:buFont typeface="Arial" charset="0"/>
              <a:buChar char="•"/>
            </a:pPr>
            <a:r>
              <a:rPr lang="en-US" dirty="0" smtClean="0"/>
              <a:t>Free text in sentences, paragraphs or a document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dirty="0"/>
              <a:t>J</a:t>
            </a:r>
            <a:r>
              <a:rPr lang="en-US" dirty="0" smtClean="0"/>
              <a:t>ust a string of characters like 0b9717s93f90g8r34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Others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mages, sound, video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How to Look at a Numeric Field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325" y="1246905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basic statistical properties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% </a:t>
            </a:r>
            <a:r>
              <a:rPr lang="en-US" dirty="0" smtClean="0"/>
              <a:t>populated, mean, standard deviation, max, min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Look at the distribution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32" y="2770102"/>
            <a:ext cx="3783918" cy="252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1" y="2770102"/>
            <a:ext cx="3783918" cy="2522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9247" y="5433021"/>
            <a:ext cx="219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picture doesn’t show a lot of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6135" y="5433021"/>
            <a:ext cx="290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picture is much better. It shows the nature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82011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Use Good Choices of Ranges and Logs for Plots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7920" y="1237773"/>
            <a:ext cx="7598283" cy="5022189"/>
            <a:chOff x="747920" y="1134410"/>
            <a:chExt cx="7598283" cy="50221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20" y="3814978"/>
              <a:ext cx="3512432" cy="23416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20" y="1134410"/>
              <a:ext cx="3512432" cy="234162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95818" y="1876905"/>
              <a:ext cx="2196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First try, not good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385" y="1134410"/>
              <a:ext cx="3463818" cy="23092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385" y="3814978"/>
              <a:ext cx="3461605" cy="23077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32725" y="4629964"/>
              <a:ext cx="1745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Better choice of x range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5532" y="1772086"/>
              <a:ext cx="174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Try a log y axis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53971" y="4616457"/>
              <a:ext cx="180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 a log </a:t>
              </a:r>
              <a:r>
                <a:rPr lang="en-US" smtClean="0"/>
                <a:t>log scale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Can Start With a Boxplot for a Numeric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325" y="1246905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data has a difficult distribution, for example bad outliers, it’s sometimes hard to find a good scale. Try starting with a ”boxplot”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5318"/>
            <a:ext cx="5098794" cy="3399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4336" y="2164946"/>
            <a:ext cx="2572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25% quartile through the 75% quartile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35903" y="285882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minimum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55643" y="3132010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“maximum”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34181" y="3960574"/>
            <a:ext cx="656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outliers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2012" y="3413948"/>
            <a:ext cx="558478" cy="23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10811" y="3132010"/>
            <a:ext cx="367470" cy="31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33817" y="2416307"/>
            <a:ext cx="357435" cy="3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14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How to Look at a Categorical Field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325" y="1246905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basic statistical properties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% </a:t>
            </a:r>
            <a:r>
              <a:rPr lang="en-US" dirty="0" smtClean="0"/>
              <a:t>populated, number of unique values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Look at the distribution, either as a histogram or a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5" y="2680855"/>
            <a:ext cx="4606848" cy="3071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13" y="2780286"/>
            <a:ext cx="3605137" cy="2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19" y="1594131"/>
            <a:ext cx="8774206" cy="48660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Stephen Coggeshall, PhD Nuclear Engineering</a:t>
            </a:r>
          </a:p>
          <a:p>
            <a:r>
              <a:rPr lang="en-US" dirty="0" smtClean="0"/>
              <a:t>Worked 11 years at Los Alamos National Lab doing nuclear fusion research</a:t>
            </a:r>
          </a:p>
          <a:p>
            <a:r>
              <a:rPr lang="en-US" dirty="0" smtClean="0"/>
              <a:t>Began doing machine learning in 1990</a:t>
            </a:r>
          </a:p>
          <a:p>
            <a:r>
              <a:rPr lang="en-US" dirty="0" smtClean="0"/>
              <a:t>Cofounded three analytics companies</a:t>
            </a:r>
          </a:p>
          <a:p>
            <a:pPr lvl="1"/>
            <a:r>
              <a:rPr lang="en-US" dirty="0" smtClean="0"/>
              <a:t>CASA (1995) -&gt; HNC/FICO </a:t>
            </a:r>
            <a:r>
              <a:rPr lang="en-US" dirty="0"/>
              <a:t>(</a:t>
            </a:r>
            <a:r>
              <a:rPr lang="en-US" dirty="0" smtClean="0"/>
              <a:t>2000)</a:t>
            </a:r>
          </a:p>
          <a:p>
            <a:pPr lvl="1"/>
            <a:r>
              <a:rPr lang="en-US" dirty="0" smtClean="0"/>
              <a:t>Los Alamos Computational Group (2002) -&gt; Morgan Stanley (2004)</a:t>
            </a:r>
          </a:p>
          <a:p>
            <a:pPr lvl="1"/>
            <a:r>
              <a:rPr lang="en-US" dirty="0" smtClean="0"/>
              <a:t>ID Analytics (2002) -&gt; </a:t>
            </a:r>
            <a:r>
              <a:rPr lang="en-US" dirty="0" err="1" smtClean="0"/>
              <a:t>LifeLock</a:t>
            </a:r>
            <a:r>
              <a:rPr lang="en-US" dirty="0" smtClean="0"/>
              <a:t> (2012) -&gt; Symantec (2017)</a:t>
            </a:r>
          </a:p>
          <a:p>
            <a:r>
              <a:rPr lang="en-US" dirty="0" smtClean="0"/>
              <a:t>Chief Analytics and Science Officer IDA, </a:t>
            </a:r>
            <a:r>
              <a:rPr lang="en-US" dirty="0" err="1" smtClean="0"/>
              <a:t>LifeLock</a:t>
            </a:r>
            <a:r>
              <a:rPr lang="en-US" dirty="0" smtClean="0"/>
              <a:t>, retired</a:t>
            </a:r>
          </a:p>
          <a:p>
            <a:r>
              <a:rPr lang="en-US" dirty="0" smtClean="0"/>
              <a:t>Oversee technology, analytics for risk and marketing analytics</a:t>
            </a:r>
          </a:p>
          <a:p>
            <a:r>
              <a:rPr lang="en-US" dirty="0" smtClean="0"/>
              <a:t>Taught Fraud Analytics USC 2016, 2017, UCSD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67109"/>
            <a:ext cx="2057400" cy="365125"/>
          </a:xfrm>
        </p:spPr>
        <p:txBody>
          <a:bodyPr/>
          <a:lstStyle/>
          <a:p>
            <a:fld id="{88CD9788-50B9-FE4F-BD86-303CACCBE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34" y="99229"/>
            <a:ext cx="5470000" cy="1325563"/>
          </a:xfrm>
        </p:spPr>
        <p:txBody>
          <a:bodyPr/>
          <a:lstStyle/>
          <a:p>
            <a:r>
              <a:rPr lang="en-US" dirty="0" smtClean="0"/>
              <a:t>How to Look at a Long Categorical Field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9794" y="1226017"/>
            <a:ext cx="604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You can print a partial list or a histogram of the top n values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73" y="99228"/>
            <a:ext cx="2185448" cy="6622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4" y="1872347"/>
            <a:ext cx="5186472" cy="48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11"/>
            <a:ext cx="7886700" cy="1325563"/>
          </a:xfrm>
        </p:spPr>
        <p:txBody>
          <a:bodyPr/>
          <a:lstStyle/>
          <a:p>
            <a:r>
              <a:rPr lang="en-US" dirty="0" smtClean="0"/>
              <a:t>Look At Project 1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5615" y="1338020"/>
            <a:ext cx="8052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Homework 2:</a:t>
            </a:r>
          </a:p>
          <a:p>
            <a:r>
              <a:rPr lang="en-US" sz="2800" dirty="0" smtClean="0"/>
              <a:t>Find 3 interesting/unusual things about Project 1 data</a:t>
            </a:r>
          </a:p>
          <a:p>
            <a:endParaRPr lang="en-US" sz="2800" dirty="0"/>
          </a:p>
          <a:p>
            <a:r>
              <a:rPr lang="en-US" sz="2800" dirty="0" smtClean="0"/>
              <a:t>Due 1/25 noon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18148" y="3153902"/>
            <a:ext cx="7697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little information about the data for our homework and that we will be using for our first project. I don’t know much about the data. I found it here: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2"/>
              </a:rPr>
              <a:t>https://data.cityofnewyork.us/Housing-Development/Property-Valuation-and-Assessment-Data/rgy2-tti8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As far as I can tell 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BBLE is a concatenation </a:t>
            </a:r>
            <a:r>
              <a:rPr lang="en-US" smtClean="0"/>
              <a:t>of 3 </a:t>
            </a:r>
            <a:r>
              <a:rPr lang="en-US" dirty="0" smtClean="0"/>
              <a:t>fields: BORO, BLOCK, LOT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AV </a:t>
            </a:r>
            <a:r>
              <a:rPr lang="en-US" dirty="0"/>
              <a:t>abbreviation means Assessed Value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LT abbreviation means Lot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BLD abbreviation means Building 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Problems I’ve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22" y="1501943"/>
            <a:ext cx="7886700" cy="4351338"/>
          </a:xfrm>
        </p:spPr>
        <p:txBody>
          <a:bodyPr/>
          <a:lstStyle/>
          <a:p>
            <a:r>
              <a:rPr lang="en-US" dirty="0" smtClean="0"/>
              <a:t>IRS tax preparer fraud</a:t>
            </a:r>
          </a:p>
          <a:p>
            <a:r>
              <a:rPr lang="en-US" dirty="0" smtClean="0"/>
              <a:t>Credit card transaction fraud</a:t>
            </a:r>
          </a:p>
          <a:p>
            <a:r>
              <a:rPr lang="en-US" dirty="0" smtClean="0"/>
              <a:t>Credit card merchant fraud</a:t>
            </a:r>
          </a:p>
          <a:p>
            <a:r>
              <a:rPr lang="en-US" dirty="0" smtClean="0"/>
              <a:t>Healthcare claims fraud and abuse</a:t>
            </a:r>
          </a:p>
          <a:p>
            <a:r>
              <a:rPr lang="en-US" dirty="0" smtClean="0"/>
              <a:t>Identity fraud for </a:t>
            </a:r>
          </a:p>
          <a:p>
            <a:pPr lvl="1"/>
            <a:r>
              <a:rPr lang="en-US" dirty="0" smtClean="0"/>
              <a:t>Financial services (credit cards, loans, payday loans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Telecommunications (Sprint, </a:t>
            </a:r>
            <a:r>
              <a:rPr lang="en-US" dirty="0" err="1" smtClean="0"/>
              <a:t>TMobile</a:t>
            </a:r>
            <a:r>
              <a:rPr lang="en-US" dirty="0" smtClean="0"/>
              <a:t>, ATT, Verizon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Government agencies (SSA, VA, IRS)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22" y="1501943"/>
            <a:ext cx="7886700" cy="4351338"/>
          </a:xfrm>
        </p:spPr>
        <p:txBody>
          <a:bodyPr/>
          <a:lstStyle/>
          <a:p>
            <a:r>
              <a:rPr lang="en-US" dirty="0" smtClean="0"/>
              <a:t>What are the types of fraud, how is it committed</a:t>
            </a:r>
          </a:p>
          <a:p>
            <a:r>
              <a:rPr lang="en-US" dirty="0" smtClean="0"/>
              <a:t>Principles in catching fraud</a:t>
            </a:r>
          </a:p>
          <a:p>
            <a:r>
              <a:rPr lang="en-US" dirty="0" smtClean="0"/>
              <a:t>Various algorithmic approaches to fraud detection</a:t>
            </a:r>
          </a:p>
          <a:p>
            <a:r>
              <a:rPr lang="en-US" dirty="0" smtClean="0"/>
              <a:t>You will work on 3 projects and build fraud algorithms, 1 unsupervised and </a:t>
            </a:r>
            <a:r>
              <a:rPr lang="en-US" dirty="0"/>
              <a:t>2</a:t>
            </a:r>
            <a:r>
              <a:rPr lang="en-US" dirty="0" smtClean="0"/>
              <a:t> supervised fraud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09" y="141783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of Semester (Syllabus)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room for background, skills,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undergraduate degrees</a:t>
            </a:r>
          </a:p>
          <a:p>
            <a:r>
              <a:rPr lang="en-US" dirty="0" smtClean="0"/>
              <a:t>What programming skills (SAS, R, </a:t>
            </a:r>
            <a:r>
              <a:rPr lang="en-US" dirty="0" err="1" smtClean="0"/>
              <a:t>Matlab</a:t>
            </a:r>
            <a:r>
              <a:rPr lang="en-US" dirty="0" smtClean="0"/>
              <a:t>, Python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business experiences (jobs, internships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Fraud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51776"/>
            <a:ext cx="7886700" cy="1633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Fraud:</a:t>
            </a:r>
          </a:p>
          <a:p>
            <a:pPr lvl="1"/>
            <a:r>
              <a:rPr lang="en-US" dirty="0" smtClean="0"/>
              <a:t>A wrongful or criminal deception intended to result in financial or personal gain</a:t>
            </a:r>
          </a:p>
          <a:p>
            <a:pPr lvl="1"/>
            <a:r>
              <a:rPr lang="en-US" dirty="0" smtClean="0"/>
              <a:t>Intentional misrepresentation in order to improperly receive something of value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8650" y="3579794"/>
            <a:ext cx="8039100" cy="2833556"/>
            <a:chOff x="628650" y="3579794"/>
            <a:chExt cx="8039100" cy="2833556"/>
          </a:xfrm>
        </p:grpSpPr>
        <p:sp>
          <p:nvSpPr>
            <p:cNvPr id="6" name="Content Placeholder 4"/>
            <p:cNvSpPr txBox="1">
              <a:spLocks/>
            </p:cNvSpPr>
            <p:nvPr/>
          </p:nvSpPr>
          <p:spPr>
            <a:xfrm>
              <a:off x="781050" y="4779926"/>
              <a:ext cx="7886700" cy="16334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For each, where/how does the problem happen</a:t>
              </a:r>
            </a:p>
            <a:p>
              <a:r>
                <a:rPr lang="en-US" dirty="0" smtClean="0"/>
                <a:t>How big is the problem</a:t>
              </a:r>
            </a:p>
            <a:p>
              <a:r>
                <a:rPr lang="en-US" dirty="0" smtClean="0"/>
                <a:t>Who pays for/is harmed by it</a:t>
              </a:r>
              <a:endParaRPr lang="en-US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8650" y="3579794"/>
              <a:ext cx="78867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Give Examples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Process for Building a Fraud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7509"/>
            <a:ext cx="8123464" cy="4351338"/>
          </a:xfrm>
        </p:spPr>
        <p:txBody>
          <a:bodyPr/>
          <a:lstStyle/>
          <a:p>
            <a:r>
              <a:rPr lang="en-US" dirty="0" smtClean="0"/>
              <a:t>Understand the nature of the problem</a:t>
            </a:r>
          </a:p>
          <a:p>
            <a:r>
              <a:rPr lang="en-US" dirty="0" smtClean="0"/>
              <a:t>Gather and explore the data</a:t>
            </a:r>
          </a:p>
          <a:p>
            <a:r>
              <a:rPr lang="en-US" dirty="0" smtClean="0"/>
              <a:t>Design overall modeling structure (inputs, outputs, training, testing, how will be evaluated, implemented)</a:t>
            </a:r>
          </a:p>
          <a:p>
            <a:r>
              <a:rPr lang="en-US" dirty="0" smtClean="0"/>
              <a:t>Design and build variables (entities, profiles)</a:t>
            </a:r>
          </a:p>
          <a:p>
            <a:r>
              <a:rPr lang="en-US" dirty="0" smtClean="0"/>
              <a:t>Select algorithm, train, test, finalize</a:t>
            </a:r>
          </a:p>
          <a:p>
            <a:r>
              <a:rPr lang="en-US" dirty="0" smtClean="0"/>
              <a:t>Implement, monitor, improve</a:t>
            </a:r>
          </a:p>
          <a:p>
            <a:r>
              <a:rPr lang="en-US" dirty="0" smtClean="0"/>
              <a:t>Use common sense all the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1947</Words>
  <Application>Microsoft Macintosh PowerPoint</Application>
  <PresentationFormat>On-screen Show (4:3)</PresentationFormat>
  <Paragraphs>360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Mangal</vt:lpstr>
      <vt:lpstr>Office Theme</vt:lpstr>
      <vt:lpstr>Fraud Analytics</vt:lpstr>
      <vt:lpstr>1/11 Class 1 - Overview</vt:lpstr>
      <vt:lpstr>Who Am I</vt:lpstr>
      <vt:lpstr>Fraud Problems I’ve Worked On</vt:lpstr>
      <vt:lpstr>What We’ll Cover</vt:lpstr>
      <vt:lpstr>Outline of Semester (Syllabus)   </vt:lpstr>
      <vt:lpstr>Survey room for background, skills, experience</vt:lpstr>
      <vt:lpstr>Define Fraud</vt:lpstr>
      <vt:lpstr>High Level Process for Building a Fraud Algorithm</vt:lpstr>
      <vt:lpstr>First Fraud Problem: Tax Preparer Fraud   </vt:lpstr>
      <vt:lpstr>Look at data. What fields are available?     </vt:lpstr>
      <vt:lpstr>Tax Preparer Fraud Solution Approach   </vt:lpstr>
      <vt:lpstr>Homework 1: Examples of Fraud Due 1/18 noon   </vt:lpstr>
      <vt:lpstr>Homework 1: Example    </vt:lpstr>
      <vt:lpstr>1/18 Class 2 – Fraud Processes</vt:lpstr>
      <vt:lpstr>Look at Some Homework 1s</vt:lpstr>
      <vt:lpstr>Some Concepts and Definitions</vt:lpstr>
      <vt:lpstr>Kinds of Fraud Algorithms</vt:lpstr>
      <vt:lpstr>How to Approach a Fraud Solution</vt:lpstr>
      <vt:lpstr>General Solution Process</vt:lpstr>
      <vt:lpstr>PowerPoint Presentation</vt:lpstr>
      <vt:lpstr>What Does Data Look Like?</vt:lpstr>
      <vt:lpstr>Score Distribution</vt:lpstr>
      <vt:lpstr>How To Use Fraud Score</vt:lpstr>
      <vt:lpstr>Kinds of Data Fields</vt:lpstr>
      <vt:lpstr>How to Look at a Numeric Field</vt:lpstr>
      <vt:lpstr>Use Good Choices of Ranges and Logs for Plots</vt:lpstr>
      <vt:lpstr>Can Start With a Boxplot for a Numeric Distribution</vt:lpstr>
      <vt:lpstr>How to Look at a Categorical Field</vt:lpstr>
      <vt:lpstr>How to Look at a Long Categorical Field</vt:lpstr>
      <vt:lpstr>Look At Project 1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coggeshall</dc:creator>
  <cp:lastModifiedBy>Microsoft Office User</cp:lastModifiedBy>
  <cp:revision>431</cp:revision>
  <cp:lastPrinted>2017-04-13T15:58:36Z</cp:lastPrinted>
  <dcterms:created xsi:type="dcterms:W3CDTF">2016-12-14T00:44:22Z</dcterms:created>
  <dcterms:modified xsi:type="dcterms:W3CDTF">2018-01-19T02:23:09Z</dcterms:modified>
</cp:coreProperties>
</file>