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slideLayouts/slideLayout58.xml" ContentType="application/vnd.openxmlformats-officedocument.presentationml.slideLayout+xml"/>
  <Override PartName="/ppt/theme/theme10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1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6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7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8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9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0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21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22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5"/>
    <p:sldMasterId id="2147483673" r:id="rId6"/>
    <p:sldMasterId id="2147483650" r:id="rId7"/>
    <p:sldMasterId id="2147483674" r:id="rId8"/>
    <p:sldMasterId id="2147484767" r:id="rId9"/>
    <p:sldMasterId id="2147484886" r:id="rId10"/>
    <p:sldMasterId id="2147484888" r:id="rId11"/>
    <p:sldMasterId id="2147484895" r:id="rId12"/>
    <p:sldMasterId id="2147484897" r:id="rId13"/>
    <p:sldMasterId id="2147484917" r:id="rId14"/>
    <p:sldMasterId id="2147484922" r:id="rId15"/>
    <p:sldMasterId id="2147484929" r:id="rId16"/>
    <p:sldMasterId id="2147484937" r:id="rId17"/>
    <p:sldMasterId id="2147484939" r:id="rId18"/>
    <p:sldMasterId id="2147484946" r:id="rId19"/>
    <p:sldMasterId id="2147484966" r:id="rId20"/>
    <p:sldMasterId id="2147484986" r:id="rId21"/>
    <p:sldMasterId id="2147485006" r:id="rId22"/>
    <p:sldMasterId id="2147485027" r:id="rId23"/>
    <p:sldMasterId id="2147485048" r:id="rId24"/>
    <p:sldMasterId id="2147485069" r:id="rId25"/>
    <p:sldMasterId id="2147485091" r:id="rId26"/>
    <p:sldMasterId id="2147485113" r:id="rId27"/>
  </p:sldMasterIdLst>
  <p:notesMasterIdLst>
    <p:notesMasterId r:id="rId55"/>
  </p:notesMasterIdLst>
  <p:handoutMasterIdLst>
    <p:handoutMasterId r:id="rId56"/>
  </p:handoutMasterIdLst>
  <p:sldIdLst>
    <p:sldId id="582" r:id="rId28"/>
    <p:sldId id="611" r:id="rId29"/>
    <p:sldId id="612" r:id="rId30"/>
    <p:sldId id="574" r:id="rId31"/>
    <p:sldId id="560" r:id="rId32"/>
    <p:sldId id="580" r:id="rId33"/>
    <p:sldId id="565" r:id="rId34"/>
    <p:sldId id="564" r:id="rId35"/>
    <p:sldId id="613" r:id="rId36"/>
    <p:sldId id="630" r:id="rId37"/>
    <p:sldId id="614" r:id="rId38"/>
    <p:sldId id="615" r:id="rId39"/>
    <p:sldId id="555" r:id="rId40"/>
    <p:sldId id="557" r:id="rId41"/>
    <p:sldId id="548" r:id="rId42"/>
    <p:sldId id="636" r:id="rId43"/>
    <p:sldId id="619" r:id="rId44"/>
    <p:sldId id="552" r:id="rId45"/>
    <p:sldId id="566" r:id="rId46"/>
    <p:sldId id="567" r:id="rId47"/>
    <p:sldId id="578" r:id="rId48"/>
    <p:sldId id="568" r:id="rId49"/>
    <p:sldId id="635" r:id="rId50"/>
    <p:sldId id="579" r:id="rId51"/>
    <p:sldId id="631" r:id="rId52"/>
    <p:sldId id="561" r:id="rId53"/>
    <p:sldId id="632" r:id="rId5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48">
          <p15:clr>
            <a:srgbClr val="A4A3A4"/>
          </p15:clr>
        </p15:guide>
        <p15:guide id="3" orient="horz" pos="748">
          <p15:clr>
            <a:srgbClr val="A4A3A4"/>
          </p15:clr>
        </p15:guide>
        <p15:guide id="4" orient="horz" pos="1063">
          <p15:clr>
            <a:srgbClr val="A4A3A4"/>
          </p15:clr>
        </p15:guide>
        <p15:guide id="5" orient="horz" pos="3772">
          <p15:clr>
            <a:srgbClr val="A4A3A4"/>
          </p15:clr>
        </p15:guide>
        <p15:guide id="6" orient="horz" pos="3423">
          <p15:clr>
            <a:srgbClr val="A4A3A4"/>
          </p15:clr>
        </p15:guide>
        <p15:guide id="7" orient="horz" pos="1606">
          <p15:clr>
            <a:srgbClr val="A4A3A4"/>
          </p15:clr>
        </p15:guide>
        <p15:guide id="8" pos="2880">
          <p15:clr>
            <a:srgbClr val="A4A3A4"/>
          </p15:clr>
        </p15:guide>
        <p15:guide id="9" pos="2764">
          <p15:clr>
            <a:srgbClr val="A4A3A4"/>
          </p15:clr>
        </p15:guide>
        <p15:guide id="10" pos="2996">
          <p15:clr>
            <a:srgbClr val="A4A3A4"/>
          </p15:clr>
        </p15:guide>
        <p15:guide id="11" pos="233">
          <p15:clr>
            <a:srgbClr val="A4A3A4"/>
          </p15:clr>
        </p15:guide>
        <p15:guide id="12" pos="5528">
          <p15:clr>
            <a:srgbClr val="A4A3A4"/>
          </p15:clr>
        </p15:guide>
        <p15:guide id="13" pos="344">
          <p15:clr>
            <a:srgbClr val="A4A3A4"/>
          </p15:clr>
        </p15:guide>
        <p15:guide id="14" pos="144">
          <p15:clr>
            <a:srgbClr val="A4A3A4"/>
          </p15:clr>
        </p15:guide>
        <p15:guide id="15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CE4"/>
    <a:srgbClr val="008F00"/>
    <a:srgbClr val="100000"/>
    <a:srgbClr val="005751"/>
    <a:srgbClr val="A71930"/>
    <a:srgbClr val="973400"/>
    <a:srgbClr val="939595"/>
    <a:srgbClr val="766A65"/>
    <a:srgbClr val="6A8A7F"/>
    <a:srgbClr val="773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76553" autoAdjust="0"/>
  </p:normalViewPr>
  <p:slideViewPr>
    <p:cSldViewPr snapToGrid="0">
      <p:cViewPr>
        <p:scale>
          <a:sx n="104" d="100"/>
          <a:sy n="104" d="100"/>
        </p:scale>
        <p:origin x="2776" y="-440"/>
      </p:cViewPr>
      <p:guideLst>
        <p:guide orient="horz" pos="2160"/>
        <p:guide orient="horz" pos="548"/>
        <p:guide orient="horz" pos="748"/>
        <p:guide orient="horz" pos="1063"/>
        <p:guide orient="horz" pos="3772"/>
        <p:guide orient="horz" pos="3423"/>
        <p:guide orient="horz" pos="1606"/>
        <p:guide pos="2880"/>
        <p:guide pos="2764"/>
        <p:guide pos="2996"/>
        <p:guide pos="233"/>
        <p:guide pos="5528"/>
        <p:guide pos="344"/>
        <p:guide pos="144"/>
        <p:guide pos="5616"/>
      </p:guideLst>
    </p:cSldViewPr>
  </p:slideViewPr>
  <p:outlineViewPr>
    <p:cViewPr>
      <p:scale>
        <a:sx n="33" d="100"/>
        <a:sy n="33" d="100"/>
      </p:scale>
      <p:origin x="0" y="-22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84"/>
      </p:cViewPr>
      <p:guideLst>
        <p:guide orient="horz" pos="2928"/>
        <p:guide pos="2208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4" Type="http://schemas.openxmlformats.org/officeDocument/2006/relationships/slideMaster" Target="slideMasters/slideMaster10.xml"/><Relationship Id="rId15" Type="http://schemas.openxmlformats.org/officeDocument/2006/relationships/slideMaster" Target="slideMasters/slideMaster11.xml"/><Relationship Id="rId16" Type="http://schemas.openxmlformats.org/officeDocument/2006/relationships/slideMaster" Target="slideMasters/slideMaster12.xml"/><Relationship Id="rId17" Type="http://schemas.openxmlformats.org/officeDocument/2006/relationships/slideMaster" Target="slideMasters/slideMaster13.xml"/><Relationship Id="rId18" Type="http://schemas.openxmlformats.org/officeDocument/2006/relationships/slideMaster" Target="slideMasters/slideMaster14.xml"/><Relationship Id="rId19" Type="http://schemas.openxmlformats.org/officeDocument/2006/relationships/slideMaster" Target="slideMasters/slideMaster15.xml"/><Relationship Id="rId50" Type="http://schemas.openxmlformats.org/officeDocument/2006/relationships/slide" Target="slides/slide23.xml"/><Relationship Id="rId51" Type="http://schemas.openxmlformats.org/officeDocument/2006/relationships/slide" Target="slides/slide24.xml"/><Relationship Id="rId52" Type="http://schemas.openxmlformats.org/officeDocument/2006/relationships/slide" Target="slides/slide25.xml"/><Relationship Id="rId53" Type="http://schemas.openxmlformats.org/officeDocument/2006/relationships/slide" Target="slides/slide26.xml"/><Relationship Id="rId54" Type="http://schemas.openxmlformats.org/officeDocument/2006/relationships/slide" Target="slides/slide27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slide" Target="slides/slide19.xml"/><Relationship Id="rId47" Type="http://schemas.openxmlformats.org/officeDocument/2006/relationships/slide" Target="slides/slide20.xml"/><Relationship Id="rId48" Type="http://schemas.openxmlformats.org/officeDocument/2006/relationships/slide" Target="slides/slide21.xml"/><Relationship Id="rId49" Type="http://schemas.openxmlformats.org/officeDocument/2006/relationships/slide" Target="slides/slide2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20" Type="http://schemas.openxmlformats.org/officeDocument/2006/relationships/slideMaster" Target="slideMasters/slideMaster16.xml"/><Relationship Id="rId21" Type="http://schemas.openxmlformats.org/officeDocument/2006/relationships/slideMaster" Target="slideMasters/slideMaster17.xml"/><Relationship Id="rId22" Type="http://schemas.openxmlformats.org/officeDocument/2006/relationships/slideMaster" Target="slideMasters/slideMaster18.xml"/><Relationship Id="rId23" Type="http://schemas.openxmlformats.org/officeDocument/2006/relationships/slideMaster" Target="slideMasters/slideMaster19.xml"/><Relationship Id="rId24" Type="http://schemas.openxmlformats.org/officeDocument/2006/relationships/slideMaster" Target="slideMasters/slideMaster20.xml"/><Relationship Id="rId25" Type="http://schemas.openxmlformats.org/officeDocument/2006/relationships/slideMaster" Target="slideMasters/slideMaster21.xml"/><Relationship Id="rId26" Type="http://schemas.openxmlformats.org/officeDocument/2006/relationships/slideMaster" Target="slideMasters/slideMaster22.xml"/><Relationship Id="rId27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60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Ida\idadfs\Users\scoggeshall\My%20Documents\IDA%20Presentations\Internal%20seminar%20series\modeling%20pict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trainingtesting!$A$2:$A$101</c:f>
              <c:numCache>
                <c:formatCode>General</c:formatCode>
                <c:ptCount val="1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trainingtesting!$B$2:$B$101</c:f>
              <c:numCache>
                <c:formatCode>General</c:formatCode>
                <c:ptCount val="100"/>
                <c:pt idx="0">
                  <c:v>0.0476190476190476</c:v>
                </c:pt>
                <c:pt idx="1">
                  <c:v>0.0454545454545455</c:v>
                </c:pt>
                <c:pt idx="2">
                  <c:v>0.0434782608695652</c:v>
                </c:pt>
                <c:pt idx="3">
                  <c:v>0.0416666666666667</c:v>
                </c:pt>
                <c:pt idx="4">
                  <c:v>0.04</c:v>
                </c:pt>
                <c:pt idx="5">
                  <c:v>0.0384615384615385</c:v>
                </c:pt>
                <c:pt idx="6">
                  <c:v>0.0370370370370371</c:v>
                </c:pt>
                <c:pt idx="7">
                  <c:v>0.0357142857142857</c:v>
                </c:pt>
                <c:pt idx="8">
                  <c:v>0.0344827586206897</c:v>
                </c:pt>
                <c:pt idx="9">
                  <c:v>0.0333333333333333</c:v>
                </c:pt>
                <c:pt idx="10">
                  <c:v>0.0322580645161296</c:v>
                </c:pt>
                <c:pt idx="11">
                  <c:v>0.03125</c:v>
                </c:pt>
                <c:pt idx="12">
                  <c:v>0.0303030303030303</c:v>
                </c:pt>
                <c:pt idx="13">
                  <c:v>0.0294117647058823</c:v>
                </c:pt>
                <c:pt idx="14">
                  <c:v>0.0285714285714286</c:v>
                </c:pt>
                <c:pt idx="15">
                  <c:v>0.0277777777777787</c:v>
                </c:pt>
                <c:pt idx="16">
                  <c:v>0.0270270270270276</c:v>
                </c:pt>
                <c:pt idx="17">
                  <c:v>0.0263157894736842</c:v>
                </c:pt>
                <c:pt idx="18">
                  <c:v>0.0256410256410261</c:v>
                </c:pt>
                <c:pt idx="19">
                  <c:v>0.025</c:v>
                </c:pt>
                <c:pt idx="20">
                  <c:v>0.024390243902439</c:v>
                </c:pt>
                <c:pt idx="21">
                  <c:v>0.0238095238095238</c:v>
                </c:pt>
                <c:pt idx="22">
                  <c:v>0.0232558139534884</c:v>
                </c:pt>
                <c:pt idx="23">
                  <c:v>0.0227272727272735</c:v>
                </c:pt>
                <c:pt idx="24">
                  <c:v>0.0222222222222222</c:v>
                </c:pt>
                <c:pt idx="25">
                  <c:v>0.0217391304347826</c:v>
                </c:pt>
                <c:pt idx="26">
                  <c:v>0.0212765957446808</c:v>
                </c:pt>
                <c:pt idx="27">
                  <c:v>0.0208333333333334</c:v>
                </c:pt>
                <c:pt idx="28">
                  <c:v>0.0204081632653061</c:v>
                </c:pt>
                <c:pt idx="29">
                  <c:v>0.02</c:v>
                </c:pt>
                <c:pt idx="30">
                  <c:v>0.0196078431372549</c:v>
                </c:pt>
                <c:pt idx="31">
                  <c:v>0.0192307692307696</c:v>
                </c:pt>
                <c:pt idx="32">
                  <c:v>0.0188679245283019</c:v>
                </c:pt>
                <c:pt idx="33">
                  <c:v>0.0185185185185186</c:v>
                </c:pt>
                <c:pt idx="34">
                  <c:v>0.0181818181818184</c:v>
                </c:pt>
                <c:pt idx="35">
                  <c:v>0.0178571428571429</c:v>
                </c:pt>
                <c:pt idx="36">
                  <c:v>0.0175438596491233</c:v>
                </c:pt>
                <c:pt idx="37">
                  <c:v>0.0172413793103448</c:v>
                </c:pt>
                <c:pt idx="38">
                  <c:v>0.0169491525423729</c:v>
                </c:pt>
                <c:pt idx="39">
                  <c:v>0.0166666666666667</c:v>
                </c:pt>
                <c:pt idx="40">
                  <c:v>0.0163934426229508</c:v>
                </c:pt>
                <c:pt idx="41">
                  <c:v>0.0161290322580645</c:v>
                </c:pt>
                <c:pt idx="42">
                  <c:v>0.0158730158730159</c:v>
                </c:pt>
                <c:pt idx="43">
                  <c:v>0.015625</c:v>
                </c:pt>
                <c:pt idx="44">
                  <c:v>0.0153846153846156</c:v>
                </c:pt>
                <c:pt idx="45">
                  <c:v>0.0151515151515152</c:v>
                </c:pt>
                <c:pt idx="46">
                  <c:v>0.0149253731343284</c:v>
                </c:pt>
                <c:pt idx="47">
                  <c:v>0.0147058823529412</c:v>
                </c:pt>
                <c:pt idx="48">
                  <c:v>0.0144927536231884</c:v>
                </c:pt>
                <c:pt idx="49">
                  <c:v>0.0142857142857143</c:v>
                </c:pt>
                <c:pt idx="50">
                  <c:v>0.0140845070422535</c:v>
                </c:pt>
                <c:pt idx="51">
                  <c:v>0.0138888888888892</c:v>
                </c:pt>
                <c:pt idx="52">
                  <c:v>0.0136986301369863</c:v>
                </c:pt>
                <c:pt idx="53">
                  <c:v>0.0135135135135135</c:v>
                </c:pt>
                <c:pt idx="54">
                  <c:v>0.0133333333333333</c:v>
                </c:pt>
                <c:pt idx="55">
                  <c:v>0.0131578947368421</c:v>
                </c:pt>
                <c:pt idx="56">
                  <c:v>0.012987012987013</c:v>
                </c:pt>
                <c:pt idx="57">
                  <c:v>0.0128205128205128</c:v>
                </c:pt>
                <c:pt idx="58">
                  <c:v>0.0126582278481013</c:v>
                </c:pt>
                <c:pt idx="59">
                  <c:v>0.0125</c:v>
                </c:pt>
                <c:pt idx="60">
                  <c:v>0.0123456790123457</c:v>
                </c:pt>
                <c:pt idx="61">
                  <c:v>0.0121951219512195</c:v>
                </c:pt>
                <c:pt idx="62">
                  <c:v>0.0120481927710843</c:v>
                </c:pt>
                <c:pt idx="63">
                  <c:v>0.0119047619047619</c:v>
                </c:pt>
                <c:pt idx="64">
                  <c:v>0.0117647058823532</c:v>
                </c:pt>
                <c:pt idx="65">
                  <c:v>0.0116279069767441</c:v>
                </c:pt>
                <c:pt idx="66">
                  <c:v>0.0114942528735632</c:v>
                </c:pt>
                <c:pt idx="67">
                  <c:v>0.0113636363636364</c:v>
                </c:pt>
                <c:pt idx="68">
                  <c:v>0.0112359550561798</c:v>
                </c:pt>
                <c:pt idx="69">
                  <c:v>0.0111111111111111</c:v>
                </c:pt>
                <c:pt idx="70">
                  <c:v>0.010989010989011</c:v>
                </c:pt>
                <c:pt idx="71">
                  <c:v>0.0108695652173915</c:v>
                </c:pt>
                <c:pt idx="72">
                  <c:v>0.010752688172043</c:v>
                </c:pt>
                <c:pt idx="73">
                  <c:v>0.0106382978723401</c:v>
                </c:pt>
                <c:pt idx="74">
                  <c:v>0.0105263157894737</c:v>
                </c:pt>
                <c:pt idx="75">
                  <c:v>0.0104166666666667</c:v>
                </c:pt>
                <c:pt idx="76">
                  <c:v>0.0103092783505155</c:v>
                </c:pt>
                <c:pt idx="77">
                  <c:v>0.0102040816326533</c:v>
                </c:pt>
                <c:pt idx="78">
                  <c:v>0.0101010101010101</c:v>
                </c:pt>
                <c:pt idx="79">
                  <c:v>0.01</c:v>
                </c:pt>
                <c:pt idx="80">
                  <c:v>0.00990099009901002</c:v>
                </c:pt>
                <c:pt idx="81">
                  <c:v>0.00980392156862745</c:v>
                </c:pt>
                <c:pt idx="82">
                  <c:v>0.00970873786407767</c:v>
                </c:pt>
                <c:pt idx="83">
                  <c:v>0.00961538461538487</c:v>
                </c:pt>
                <c:pt idx="84">
                  <c:v>0.00952380952380952</c:v>
                </c:pt>
                <c:pt idx="85">
                  <c:v>0.00943396226415094</c:v>
                </c:pt>
                <c:pt idx="86">
                  <c:v>0.00934579439252359</c:v>
                </c:pt>
                <c:pt idx="87">
                  <c:v>0.00925925925925951</c:v>
                </c:pt>
                <c:pt idx="88">
                  <c:v>0.0091743119266055</c:v>
                </c:pt>
                <c:pt idx="89">
                  <c:v>0.00909090909090915</c:v>
                </c:pt>
                <c:pt idx="90">
                  <c:v>0.00900900900900926</c:v>
                </c:pt>
                <c:pt idx="91">
                  <c:v>0.00892857142857141</c:v>
                </c:pt>
                <c:pt idx="92">
                  <c:v>0.00884955752212413</c:v>
                </c:pt>
                <c:pt idx="93">
                  <c:v>0.0087719298245614</c:v>
                </c:pt>
                <c:pt idx="94">
                  <c:v>0.00869565217391307</c:v>
                </c:pt>
                <c:pt idx="95">
                  <c:v>0.00862068965517242</c:v>
                </c:pt>
                <c:pt idx="96">
                  <c:v>0.00854700854700855</c:v>
                </c:pt>
                <c:pt idx="97">
                  <c:v>0.00847457627118669</c:v>
                </c:pt>
                <c:pt idx="98">
                  <c:v>0.00840336134453781</c:v>
                </c:pt>
                <c:pt idx="99">
                  <c:v>0.00833333333333334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675-8B4F-9253-809655F5B79A}"/>
            </c:ext>
          </c:extLst>
        </c:ser>
        <c:ser>
          <c:idx val="1"/>
          <c:order val="1"/>
          <c:spPr>
            <a:ln>
              <a:solidFill>
                <a:srgbClr val="005751"/>
              </a:solidFill>
            </a:ln>
          </c:spPr>
          <c:marker>
            <c:symbol val="none"/>
          </c:marker>
          <c:xVal>
            <c:numRef>
              <c:f>trainingtesting!$A$2:$A$101</c:f>
              <c:numCache>
                <c:formatCode>General</c:formatCode>
                <c:ptCount val="1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trainingtesting!$C$2:$C$101</c:f>
              <c:numCache>
                <c:formatCode>General</c:formatCode>
                <c:ptCount val="100"/>
                <c:pt idx="0">
                  <c:v>0.0526210476190476</c:v>
                </c:pt>
                <c:pt idx="1">
                  <c:v>0.0504625454545455</c:v>
                </c:pt>
                <c:pt idx="2">
                  <c:v>0.0484962608695654</c:v>
                </c:pt>
                <c:pt idx="3">
                  <c:v>0.0466986666666667</c:v>
                </c:pt>
                <c:pt idx="4">
                  <c:v>0.04505</c:v>
                </c:pt>
                <c:pt idx="5">
                  <c:v>0.0435335384615385</c:v>
                </c:pt>
                <c:pt idx="6">
                  <c:v>0.0421350370370381</c:v>
                </c:pt>
                <c:pt idx="7">
                  <c:v>0.0408422857142857</c:v>
                </c:pt>
                <c:pt idx="8">
                  <c:v>0.0396447586206897</c:v>
                </c:pt>
                <c:pt idx="9">
                  <c:v>0.0385333333333333</c:v>
                </c:pt>
                <c:pt idx="10">
                  <c:v>0.0375000645161297</c:v>
                </c:pt>
                <c:pt idx="11">
                  <c:v>0.036538</c:v>
                </c:pt>
                <c:pt idx="12">
                  <c:v>0.0356410303030303</c:v>
                </c:pt>
                <c:pt idx="13">
                  <c:v>0.0348037647058824</c:v>
                </c:pt>
                <c:pt idx="14">
                  <c:v>0.0340214285714286</c:v>
                </c:pt>
                <c:pt idx="15">
                  <c:v>0.0332897777777785</c:v>
                </c:pt>
                <c:pt idx="16">
                  <c:v>0.0326050270270279</c:v>
                </c:pt>
                <c:pt idx="17">
                  <c:v>0.0319637894736842</c:v>
                </c:pt>
                <c:pt idx="18">
                  <c:v>0.0313630256410256</c:v>
                </c:pt>
                <c:pt idx="19">
                  <c:v>0.0308</c:v>
                </c:pt>
                <c:pt idx="20">
                  <c:v>0.0302722439024395</c:v>
                </c:pt>
                <c:pt idx="21">
                  <c:v>0.0297775238095238</c:v>
                </c:pt>
                <c:pt idx="22">
                  <c:v>0.0293138139534884</c:v>
                </c:pt>
                <c:pt idx="23">
                  <c:v>0.0288792727272738</c:v>
                </c:pt>
                <c:pt idx="24">
                  <c:v>0.0284722222222222</c:v>
                </c:pt>
                <c:pt idx="25">
                  <c:v>0.0280911304347826</c:v>
                </c:pt>
                <c:pt idx="26">
                  <c:v>0.0277345957446808</c:v>
                </c:pt>
                <c:pt idx="27">
                  <c:v>0.0274013333333336</c:v>
                </c:pt>
                <c:pt idx="28">
                  <c:v>0.0270901632653062</c:v>
                </c:pt>
                <c:pt idx="29">
                  <c:v>0.0268000000000001</c:v>
                </c:pt>
                <c:pt idx="30">
                  <c:v>0.0265298431372549</c:v>
                </c:pt>
                <c:pt idx="31">
                  <c:v>0.0262787692307692</c:v>
                </c:pt>
                <c:pt idx="32">
                  <c:v>0.0260459245283023</c:v>
                </c:pt>
                <c:pt idx="33">
                  <c:v>0.0258305185185191</c:v>
                </c:pt>
                <c:pt idx="34">
                  <c:v>0.025631818181819</c:v>
                </c:pt>
                <c:pt idx="35">
                  <c:v>0.0254491428571429</c:v>
                </c:pt>
                <c:pt idx="36">
                  <c:v>0.0252818596491228</c:v>
                </c:pt>
                <c:pt idx="37">
                  <c:v>0.0251293793103448</c:v>
                </c:pt>
                <c:pt idx="38">
                  <c:v>0.0249911525423729</c:v>
                </c:pt>
                <c:pt idx="39">
                  <c:v>0.0248666666666667</c:v>
                </c:pt>
                <c:pt idx="40">
                  <c:v>0.0247554426229508</c:v>
                </c:pt>
                <c:pt idx="41">
                  <c:v>0.0246570322580647</c:v>
                </c:pt>
                <c:pt idx="42">
                  <c:v>0.0245710158730165</c:v>
                </c:pt>
                <c:pt idx="43">
                  <c:v>0.024497</c:v>
                </c:pt>
                <c:pt idx="44">
                  <c:v>0.0244346153846159</c:v>
                </c:pt>
                <c:pt idx="45">
                  <c:v>0.0243835151515152</c:v>
                </c:pt>
                <c:pt idx="46">
                  <c:v>0.0243433731343284</c:v>
                </c:pt>
                <c:pt idx="47">
                  <c:v>0.0243138823529412</c:v>
                </c:pt>
                <c:pt idx="48">
                  <c:v>0.0242947536231884</c:v>
                </c:pt>
                <c:pt idx="49">
                  <c:v>0.0242857142857148</c:v>
                </c:pt>
                <c:pt idx="50">
                  <c:v>0.0242865070422536</c:v>
                </c:pt>
                <c:pt idx="51">
                  <c:v>0.0242968888888889</c:v>
                </c:pt>
                <c:pt idx="52">
                  <c:v>0.0243166301369862</c:v>
                </c:pt>
                <c:pt idx="53">
                  <c:v>0.0243455135135141</c:v>
                </c:pt>
                <c:pt idx="54">
                  <c:v>0.0243833333333333</c:v>
                </c:pt>
                <c:pt idx="55">
                  <c:v>0.0244298947368421</c:v>
                </c:pt>
                <c:pt idx="56">
                  <c:v>0.0244850129870139</c:v>
                </c:pt>
                <c:pt idx="57">
                  <c:v>0.0245485128205128</c:v>
                </c:pt>
                <c:pt idx="58">
                  <c:v>0.0246202278481013</c:v>
                </c:pt>
                <c:pt idx="59">
                  <c:v>0.0247</c:v>
                </c:pt>
                <c:pt idx="60">
                  <c:v>0.0247876790123457</c:v>
                </c:pt>
                <c:pt idx="61">
                  <c:v>0.0248831219512196</c:v>
                </c:pt>
                <c:pt idx="62">
                  <c:v>0.0249861927710844</c:v>
                </c:pt>
                <c:pt idx="63">
                  <c:v>0.0250967619047619</c:v>
                </c:pt>
                <c:pt idx="64">
                  <c:v>0.025214705882353</c:v>
                </c:pt>
                <c:pt idx="65">
                  <c:v>0.0253399069767442</c:v>
                </c:pt>
                <c:pt idx="66">
                  <c:v>0.0254722528735639</c:v>
                </c:pt>
                <c:pt idx="67">
                  <c:v>0.0256116363636364</c:v>
                </c:pt>
                <c:pt idx="68">
                  <c:v>0.02575795505618</c:v>
                </c:pt>
                <c:pt idx="69">
                  <c:v>0.0259111111111112</c:v>
                </c:pt>
                <c:pt idx="70">
                  <c:v>0.0260710109890118</c:v>
                </c:pt>
                <c:pt idx="71">
                  <c:v>0.0262375652173914</c:v>
                </c:pt>
                <c:pt idx="72">
                  <c:v>0.026410688172043</c:v>
                </c:pt>
                <c:pt idx="73">
                  <c:v>0.0265902978723404</c:v>
                </c:pt>
                <c:pt idx="74">
                  <c:v>0.0267763157894748</c:v>
                </c:pt>
                <c:pt idx="75">
                  <c:v>0.0269686666666667</c:v>
                </c:pt>
                <c:pt idx="76">
                  <c:v>0.0271672783505155</c:v>
                </c:pt>
                <c:pt idx="77">
                  <c:v>0.0273720816326531</c:v>
                </c:pt>
                <c:pt idx="78">
                  <c:v>0.0275830101010107</c:v>
                </c:pt>
                <c:pt idx="79">
                  <c:v>0.0278000000000005</c:v>
                </c:pt>
                <c:pt idx="80">
                  <c:v>0.0280229900990099</c:v>
                </c:pt>
                <c:pt idx="81">
                  <c:v>0.0282519215686275</c:v>
                </c:pt>
                <c:pt idx="82">
                  <c:v>0.0284867378640777</c:v>
                </c:pt>
                <c:pt idx="83">
                  <c:v>0.0287273846153846</c:v>
                </c:pt>
                <c:pt idx="84">
                  <c:v>0.0289738095238101</c:v>
                </c:pt>
                <c:pt idx="85">
                  <c:v>0.029225962264151</c:v>
                </c:pt>
                <c:pt idx="86">
                  <c:v>0.0294837943925234</c:v>
                </c:pt>
                <c:pt idx="87">
                  <c:v>0.0297472592592593</c:v>
                </c:pt>
                <c:pt idx="88">
                  <c:v>0.0300163119266056</c:v>
                </c:pt>
                <c:pt idx="89">
                  <c:v>0.0302909090909091</c:v>
                </c:pt>
                <c:pt idx="90">
                  <c:v>0.0305710090090095</c:v>
                </c:pt>
                <c:pt idx="91">
                  <c:v>0.0308565714285719</c:v>
                </c:pt>
                <c:pt idx="92">
                  <c:v>0.0311475575221246</c:v>
                </c:pt>
                <c:pt idx="93">
                  <c:v>0.0314439298245617</c:v>
                </c:pt>
                <c:pt idx="94">
                  <c:v>0.0317456521739136</c:v>
                </c:pt>
                <c:pt idx="95">
                  <c:v>0.0320526896551724</c:v>
                </c:pt>
                <c:pt idx="96">
                  <c:v>0.0323650085470086</c:v>
                </c:pt>
                <c:pt idx="97">
                  <c:v>0.0326825762711864</c:v>
                </c:pt>
                <c:pt idx="98">
                  <c:v>0.0330053613445378</c:v>
                </c:pt>
                <c:pt idx="99">
                  <c:v>0.0333333333333333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675-8B4F-9253-809655F5B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13959728"/>
        <c:axId val="-1513957408"/>
      </c:scatterChart>
      <c:valAx>
        <c:axId val="-1513959728"/>
        <c:scaling>
          <c:orientation val="minMax"/>
          <c:max val="100.0"/>
        </c:scaling>
        <c:delete val="0"/>
        <c:axPos val="b"/>
        <c:numFmt formatCode="General" sourceLinked="1"/>
        <c:majorTickMark val="out"/>
        <c:minorTickMark val="none"/>
        <c:tickLblPos val="nextTo"/>
        <c:crossAx val="-1513957408"/>
        <c:crosses val="autoZero"/>
        <c:crossBetween val="midCat"/>
      </c:valAx>
      <c:valAx>
        <c:axId val="-1513957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1513959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630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91" y="1"/>
            <a:ext cx="3037630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496F6300-2B19-4B3F-BEF2-A0295C4F6812}" type="datetimeFigureOut">
              <a:rPr lang="en-US"/>
              <a:pPr>
                <a:defRPr/>
              </a:pPr>
              <a:t>1/25/18</a:t>
            </a:fld>
            <a:endParaRPr lang="en-US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554"/>
            <a:ext cx="3037630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91" y="8830554"/>
            <a:ext cx="3037630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DA2E153B-BE00-40F3-9F6F-DC0EEEAB16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57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630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1" y="1"/>
            <a:ext cx="3037629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1" y="4415277"/>
            <a:ext cx="5140118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33"/>
            <a:ext cx="3037630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1" y="8832133"/>
            <a:ext cx="3037629" cy="4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8BA56E14-DDEA-4089-B75F-3D53316C9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56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6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6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6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6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6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models:</a:t>
            </a:r>
          </a:p>
          <a:p>
            <a:r>
              <a:rPr lang="en-US" dirty="0" smtClean="0"/>
              <a:t>We don't know a lot about the mechanism behind data, but we do</a:t>
            </a:r>
            <a:r>
              <a:rPr lang="en-US" baseline="0" dirty="0" smtClean="0"/>
              <a:t> have a lot of examples and learn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6FAB0-567B-8C40-B8E8-3EEEF1D561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1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KS = max S[</a:t>
            </a:r>
            <a:r>
              <a:rPr kumimoji="1" lang="en-US" altLang="zh-TW" dirty="0" err="1" smtClean="0"/>
              <a:t>Pgood</a:t>
            </a:r>
            <a:r>
              <a:rPr kumimoji="1" lang="en-US" altLang="zh-TW" dirty="0" smtClean="0"/>
              <a:t> - </a:t>
            </a:r>
            <a:r>
              <a:rPr kumimoji="1" lang="en-US" altLang="zh-TW" dirty="0" err="1" smtClean="0"/>
              <a:t>Pbad</a:t>
            </a:r>
            <a:r>
              <a:rPr kumimoji="1" lang="en-US" altLang="zh-TW" dirty="0" smtClean="0"/>
              <a:t>]ds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4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When high dimension</a:t>
            </a:r>
          </a:p>
          <a:p>
            <a:pPr marL="228600" indent="-228600">
              <a:buAutoNum type="arabicPeriod"/>
            </a:pPr>
            <a:r>
              <a:rPr kumimoji="1" lang="en-US" altLang="zh-TW" baseline="0" dirty="0" smtClean="0"/>
              <a:t>All points become outliers :</a:t>
            </a:r>
          </a:p>
          <a:p>
            <a:pPr marL="228600" indent="-228600">
              <a:buAutoNum type="arabicPeriod"/>
            </a:pPr>
            <a:r>
              <a:rPr kumimoji="1" lang="en-US" altLang="zh-TW" baseline="0" dirty="0" smtClean="0"/>
              <a:t>Everything becomes linear : when dimensions goes up , it takes exponentially more data to find nonlinearity structure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6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What</a:t>
            </a:r>
            <a:r>
              <a:rPr kumimoji="1" lang="en-US" altLang="zh-TW" baseline="0" dirty="0" smtClean="0"/>
              <a:t> are x, a in Y = F(</a:t>
            </a:r>
            <a:r>
              <a:rPr kumimoji="1" lang="en-US" altLang="zh-TW" baseline="0" dirty="0" err="1" smtClean="0"/>
              <a:t>x,a</a:t>
            </a:r>
            <a:r>
              <a:rPr kumimoji="1" lang="en-US" altLang="zh-TW" baseline="0" dirty="0" smtClean="0"/>
              <a:t>)?</a:t>
            </a:r>
          </a:p>
          <a:p>
            <a:r>
              <a:rPr kumimoji="1" lang="en-US" altLang="zh-TW" baseline="0" dirty="0" smtClean="0"/>
              <a:t>Think of regression, x are data values, a are the best fit adjusted and fixed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3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Logistic</a:t>
            </a:r>
            <a:r>
              <a:rPr kumimoji="1" lang="en-US" altLang="zh-TW" baseline="0" dirty="0" smtClean="0"/>
              <a:t> regression is basically rescale the domain of regression from [-</a:t>
            </a:r>
            <a:r>
              <a:rPr kumimoji="1" lang="en-US" altLang="zh-TW" baseline="0" dirty="0" err="1" smtClean="0"/>
              <a:t>inf</a:t>
            </a:r>
            <a:r>
              <a:rPr kumimoji="1" lang="en-US" altLang="zh-TW" baseline="0" dirty="0" smtClean="0"/>
              <a:t>, </a:t>
            </a:r>
            <a:r>
              <a:rPr kumimoji="1" lang="en-US" altLang="zh-TW" baseline="0" dirty="0" err="1" smtClean="0"/>
              <a:t>inf</a:t>
            </a:r>
            <a:r>
              <a:rPr kumimoji="1" lang="en-US" altLang="zh-TW" baseline="0" dirty="0" smtClean="0"/>
              <a:t>] to [0, 1]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In the world today, most models are either logistic or linear regression</a:t>
            </a:r>
          </a:p>
          <a:p>
            <a:r>
              <a:rPr kumimoji="1" lang="en-US" altLang="zh-TW" baseline="0" dirty="0" smtClean="0"/>
              <a:t>If you got really good variables (from experts), algorithms do not really matter</a:t>
            </a:r>
          </a:p>
          <a:p>
            <a:r>
              <a:rPr kumimoji="1" lang="en-US" altLang="zh-TW" baseline="0" dirty="0" smtClean="0"/>
              <a:t>The essence of ML is that building good variables beats complicated non linear algorithms</a:t>
            </a:r>
          </a:p>
          <a:p>
            <a:r>
              <a:rPr kumimoji="1" lang="en-US" altLang="zh-TW" baseline="0" dirty="0" smtClean="0"/>
              <a:t>Another part is that when dimension is high, fuzzy, everything seems linear (hard to find nonlinearity)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2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Where can I cut the dimension box to achieve my goal the best (in this case to separate output values the best)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6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Trees are notorious for overfitting, they are sensitive to noises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With</a:t>
            </a:r>
            <a:r>
              <a:rPr kumimoji="1" lang="en-US" altLang="zh-TW" baseline="0" dirty="0" smtClean="0"/>
              <a:t> a boosted tree ( a linear combination of several trees) we can compromise the overfitting problem ( industry best practice)</a:t>
            </a:r>
          </a:p>
          <a:p>
            <a:r>
              <a:rPr kumimoji="1" lang="en-US" altLang="zh-TW" baseline="0" dirty="0" smtClean="0"/>
              <a:t>The concept of boosting is the combination of series of weak learners (not necessary trees), in every iteration the weight is proportional to errors and then updates</a:t>
            </a:r>
          </a:p>
          <a:p>
            <a:r>
              <a:rPr kumimoji="1" lang="en-US" altLang="zh-TW" baseline="0" dirty="0" smtClean="0"/>
              <a:t>In my word, there will be many iterations and in each iteration a weak learner is built, (they are all on the same data), and we adjust the weight in proportion of errors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Or random forest, where each tree is built independently (randomly picking data 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dimension</a:t>
            </a:r>
            <a:r>
              <a:rPr kumimoji="1" lang="en-US" altLang="zh-TW" baseline="0" dirty="0" smtClean="0"/>
              <a:t> of data is n+1 (n x’s and 1 y )</a:t>
            </a:r>
            <a:endParaRPr kumimoji="1" lang="en-US" altLang="zh-TW" dirty="0" smtClean="0"/>
          </a:p>
          <a:p>
            <a:r>
              <a:rPr kumimoji="1" lang="en-US" altLang="zh-TW" dirty="0" smtClean="0"/>
              <a:t>Build</a:t>
            </a:r>
            <a:r>
              <a:rPr kumimoji="1" lang="en-US" altLang="zh-TW" baseline="0" dirty="0" smtClean="0"/>
              <a:t> the best/ smoothest surface to fit the cloud of data </a:t>
            </a:r>
          </a:p>
          <a:p>
            <a:r>
              <a:rPr kumimoji="1" lang="en-US" altLang="zh-TW" baseline="0" dirty="0" smtClean="0"/>
              <a:t>Best: least error, least complexity (regularization)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4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9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It’s like saying if someone is dead today, he will be dead in the future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fundamental</a:t>
            </a:r>
            <a:r>
              <a:rPr kumimoji="1" lang="en-US" altLang="zh-TW" baseline="0" dirty="0" smtClean="0"/>
              <a:t> assumption: the past will repeat in the future (at least the pattern )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Highly regulated industries tend to not use adaptive models (compliance</a:t>
            </a:r>
            <a:r>
              <a:rPr kumimoji="1" lang="mr-IN" altLang="zh-TW" baseline="0" dirty="0" smtClean="0"/>
              <a:t>…</a:t>
            </a:r>
            <a:r>
              <a:rPr kumimoji="1" lang="en-US" altLang="zh-TW" baseline="0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56E14-DDEA-4089-B75F-3D53316C9A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2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2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2.pn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2.png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2.png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BA1411-6618-4583-9BF9-6126ADA3C0C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8C39-7978-4AD2-A955-910A41559C4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94159-A2F5-4894-AD09-AA42BD84CEB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C863B-8513-413C-A54D-920DC2B1390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189AF-836A-4BDB-9BCB-BA27C67995FB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B824-B092-4CCB-B2A7-1FEFE206823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3676A-1D10-45CE-8A1F-D6F9A8704CF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CFB2F-CF8D-4F52-A2FD-1BA973BCC5B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C5CF9-1880-42D4-A21D-BCAEDB519F8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45FE2-E54E-435C-96DC-DC554E9A905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rgbClr val="3D5065"/>
                </a:solidFill>
              </a:defRPr>
            </a:lvl1pPr>
          </a:lstStyle>
          <a:p>
            <a:pPr>
              <a:defRPr/>
            </a:pPr>
            <a:fld id="{C3B71E2B-B082-4B78-B895-D3613F7CEED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071941CF-8D47-441C-A56E-2AF5AB77AAB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9CB75-3B2D-48C9-BFB4-47E2804CAB1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863679C0-B5BF-4C07-A2EC-3BBA501E735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9CED8-EAE9-4FBC-B017-0E6649F1493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A5AF-AFB0-4587-A4E2-416BCBF2813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3608-C07B-48A7-8DD6-9FA6EED98FF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96649-8FA2-4BAA-9ABC-9228B48130D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3A68-8EED-45BD-8568-31BFB265564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C2FF8-B9E9-44AA-9B3F-395CCDD6B2C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72F9-1976-412B-8741-6AEF12B69BA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8297-DCF0-4ECA-BCE5-EA8172F4DAE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88565-4D24-48A1-9F57-16189089470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E977-3C3B-468A-BF1D-EF5694A9867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9809-ECBE-4CE4-9119-DC8AB8DB3F0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ACE1-6CD4-451E-AA84-088C22CC68F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34EE1-8AAE-4596-9857-D6D455B1902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4D316-A241-4379-910B-327E043EAD8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97E6C-FECB-4FFC-BA6B-187235D2A73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B59AB-CE61-4551-B530-1A1C6ED1269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60E7-DF51-4A4D-B59F-EC65554E233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83D99F-FFB2-4250-B7C2-9411697334C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95B44EF5-0490-4999-9CB1-F20D00BE7F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06F57014-5170-454F-B4E1-5203066F3B0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5C45-6FCF-4B54-B2C8-CC10EE6B95E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3FB1-E80B-4A71-9498-54334F208A9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D3A8E-0F4A-44D7-9B77-71E3ADAC8B3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34371-4176-4791-88FF-53E49A855F5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D1D09-7E0E-4181-941A-4B39DE894E5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FBCE-E682-4320-AF90-35B6AAA2527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F588-1C44-499F-89CB-82E06255FD6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60531-13CB-4F33-B88F-51B0FC07F9A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4FED-298A-41BD-9B74-0F42FB6A33B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72FD8-86D6-43AA-8BFB-5104B354F47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798A-D5B2-4013-B7A8-8E8C38FD034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9951-4033-4A62-B471-232233A26DC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5F38-87ED-4CD7-875C-E8C2A7A3652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8309-8D6C-49E9-AA2F-952B9A67139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AE6FF-11BA-41E1-920B-353C56C09E9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B1F61-D051-4DAD-9116-97493A23F94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C936-CFBA-409A-8756-FDCA7485DB2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ECFF-0B1A-4DF8-B3DE-6975303958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83D99F-FFB2-4250-B7C2-9411697334C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95B44EF5-0490-4999-9CB1-F20D00BE7F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06F57014-5170-454F-B4E1-5203066F3B0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3FB1-E80B-4A71-9498-54334F208A9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26394-E2CF-4F34-A8CB-B47F91CB6FD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D3A8E-0F4A-44D7-9B77-71E3ADAC8B3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34371-4176-4791-88FF-53E49A855F5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D1D09-7E0E-4181-941A-4B39DE894E5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FBCE-E682-4320-AF90-35B6AAA2527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F588-1C44-499F-89CB-82E06255FD6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60531-13CB-4F33-B88F-51B0FC07F9A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4FED-298A-41BD-9B74-0F42FB6A33B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72FD8-86D6-43AA-8BFB-5104B354F47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798A-D5B2-4013-B7A8-8E8C38FD034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5F38-87ED-4CD7-875C-E8C2A7A3652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5A260-6F5D-4D3E-AF4C-EF1720E131D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8309-8D6C-49E9-AA2F-952B9A67139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AE6FF-11BA-41E1-920B-353C56C09E9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B1F61-D051-4DAD-9116-97493A23F94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C936-CFBA-409A-8756-FDCA7485DB2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ECFF-0B1A-4DF8-B3DE-6975303958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18083C-0CA3-43CF-823A-94FF27207B8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83D99F-FFB2-4250-B7C2-9411697334C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95B44EF5-0490-4999-9CB1-F20D00BE7F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06F57014-5170-454F-B4E1-5203066F3B0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3FB1-E80B-4A71-9498-54334F208A9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D149B-13C9-4B78-B22A-CF51ED0492B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D3A8E-0F4A-44D7-9B77-71E3ADAC8B3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34371-4176-4791-88FF-53E49A855F5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D1D09-7E0E-4181-941A-4B39DE894E5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FBCE-E682-4320-AF90-35B6AAA2527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F588-1C44-499F-89CB-82E06255FD6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60531-13CB-4F33-B88F-51B0FC07F9A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4FED-298A-41BD-9B74-0F42FB6A33B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72FD8-86D6-43AA-8BFB-5104B354F47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798A-D5B2-4013-B7A8-8E8C38FD034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5F38-87ED-4CD7-875C-E8C2A7A3652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2EFFE-349E-42E5-809D-9191227F4FEB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8309-8D6C-49E9-AA2F-952B9A67139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AE6FF-11BA-41E1-920B-353C56C09E9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B1F61-D051-4DAD-9116-97493A23F94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C936-CFBA-409A-8756-FDCA7485DB2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ECFF-0B1A-4DF8-B3DE-6975303958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18083C-0CA3-43CF-823A-94FF27207B8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69D111-FABF-4635-B35D-5370D7EEBD1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FFED3B0-EEDB-4029-AF02-751E78F21E6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CD5BB4B9-BDF3-45DF-8263-21EB75A63BB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CA268-C923-41B5-A37B-6CDEB930B35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FF09-F096-4CA4-85A3-21975B28F85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D8C6-2DD2-430D-85EC-4C0E7D47998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CFC76-67D3-41BE-84B0-03C14318E4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6793D-86FF-43D1-820D-DB55BA4FBE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B9E86-F2CC-4A1F-8869-D7DB3B69C4A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3BF0-584E-48DD-8F84-636D5081C2E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752DF-5053-4220-BD27-A2A6C73A74C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EFB84-CF31-49AB-9F0E-2047718B9EC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D19F-DAAC-49A8-9DB6-8058BD33451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F13AE-1C77-41A6-BA38-29FAD3A9492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46D54-4EC9-42C9-A1E1-733CDBBD11A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50391A28-CF87-4436-912E-01612ACB48E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62" y="1051088"/>
            <a:ext cx="8568681" cy="5806912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9971" y="6453386"/>
            <a:ext cx="774029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405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AE63-D8C6-458D-B7C9-B56E98A0840F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0C2AD-7C6F-4D82-9B9B-BC93E03B409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2D1DF-94FE-460E-AB3F-061D9060B3A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0BA5E-753A-4472-8C4C-ACBBB7979D5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B0B7-A38A-4F48-B093-3F4C81221D7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197100"/>
            <a:ext cx="7905750" cy="446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968625"/>
            <a:ext cx="7219950" cy="267017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52450" y="2643188"/>
            <a:ext cx="8039100" cy="325437"/>
          </a:xfrm>
        </p:spPr>
        <p:txBody>
          <a:bodyPr/>
          <a:lstStyle>
            <a:lvl1pPr algn="l">
              <a:buFontTx/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4AD0-5021-40BE-8FDF-1AB0673EB33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3810000" y="6619875"/>
            <a:ext cx="15240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BBA3-8AD5-4539-B324-A5F5FDAF4D6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69D111-FABF-4635-B35D-5370D7EEBD1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FFED3B0-EEDB-4029-AF02-751E78F21E6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CD5BB4B9-BDF3-45DF-8263-21EB75A63BB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A-cover-fin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CA268-C923-41B5-A37B-6CDEB930B35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D8C6-2DD2-430D-85EC-4C0E7D47998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CFC76-67D3-41BE-84B0-03C14318E4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6793D-86FF-43D1-820D-DB55BA4FBE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B9E86-F2CC-4A1F-8869-D7DB3B69C4A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3BF0-584E-48DD-8F84-636D5081C2E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752DF-5053-4220-BD27-A2A6C73A74C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EFB84-CF31-49AB-9F0E-2047718B9EC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D19F-DAAC-49A8-9DB6-8058BD33451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F13AE-1C77-41A6-BA38-29FAD3A9492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2103013"/>
            <a:ext cx="8229600" cy="446512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968625"/>
            <a:ext cx="7219950" cy="267017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4"/>
            <a:ext cx="8223250" cy="448056"/>
          </a:xfrm>
        </p:spPr>
        <p:txBody>
          <a:bodyPr/>
          <a:lstStyle>
            <a:lvl1pPr algn="l">
              <a:buFontTx/>
              <a:buNone/>
              <a:defRPr sz="14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5CE0-47A2-4CAA-96DD-B4EBE7D72B1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46D54-4EC9-42C9-A1E1-733CDBBD11A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AE63-D8C6-458D-B7C9-B56E98A0840F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0C2AD-7C6F-4D82-9B9B-BC93E03B409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2D1DF-94FE-460E-AB3F-061D9060B3A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0BA5E-753A-4472-8C4C-ACBBB7979D5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B0B7-A38A-4F48-B093-3F4C81221D7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197100"/>
            <a:ext cx="7905750" cy="446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968625"/>
            <a:ext cx="7219950" cy="267017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52450" y="2643188"/>
            <a:ext cx="8039100" cy="325437"/>
          </a:xfrm>
        </p:spPr>
        <p:txBody>
          <a:bodyPr/>
          <a:lstStyle>
            <a:lvl1pPr algn="l">
              <a:buFontTx/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4AD0-5021-40BE-8FDF-1AB0673EB33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3810000" y="6619875"/>
            <a:ext cx="15240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BBA3-8AD5-4539-B324-A5F5FDAF4D6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CF8C50-5683-4130-A11C-FA740F5B6968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9" name="Rectangle 5"/>
          <p:cNvSpPr txBox="1">
            <a:spLocks noChangeAspect="1" noChangeArrowheads="1"/>
          </p:cNvSpPr>
          <p:nvPr userDrawn="1"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E8B7A757-6D36-49F2-A594-C5BD2F44FCF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8229600" cy="448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5"/>
            <a:ext cx="8229600" cy="448056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buNone/>
              <a:defRPr lang="en-US" sz="1400" cap="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BD908-E816-4E81-9688-2F0A8EC842E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FFE3A509-0AF5-4036-A3E2-6DAB2BF0E0B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6D5F1-C44D-4104-AF2A-57F6C51E9D5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B7204-7D62-4A86-AD01-7C0EC514C11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8957-39E9-4FB7-802E-E7994591E6E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47E85-2600-4A7A-8D8F-49888466A50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66A-76A3-4D16-9005-95B5EFB26F01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6438C-52B2-4F32-B9D7-4F0C41C087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886B3-A4C9-416F-9392-6EF25835C26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C195B-095F-4A2E-8A85-4529A47CC2D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E6A6A-17E9-4F6B-B5F2-9C0DE29035B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869950"/>
            <a:ext cx="8229600" cy="317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73654"/>
            <a:ext cx="4006850" cy="4014396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973654"/>
            <a:ext cx="4006850" cy="4014396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7947-5BE5-42C1-876A-49A07F172C7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501B-F2F9-4D7A-9D94-992F04C87D4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8EFA4-4E22-49D0-A351-9244C46FF8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FD24-E2E0-456C-B32C-5EC3A5AD21E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67A5C-6B85-4C93-87A7-212B41A2213E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56966-F037-463D-A7D2-F61753C7DB3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CB22F-703C-4E28-8D16-09EC413B1CA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AC046-A0D1-47F6-9FDB-53E802793A0F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197100"/>
            <a:ext cx="7905750" cy="446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968625"/>
            <a:ext cx="7219950" cy="267017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52450" y="2643188"/>
            <a:ext cx="8039100" cy="325437"/>
          </a:xfrm>
        </p:spPr>
        <p:txBody>
          <a:bodyPr/>
          <a:lstStyle>
            <a:lvl1pPr algn="l">
              <a:buFontTx/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BBA3-8AD5-4539-B324-A5F5FDAF4D6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7400" cy="317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687513"/>
            <a:ext cx="8405812" cy="4300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B548-D87A-4805-98EC-D1A83D131B61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777292"/>
            <a:ext cx="8405813" cy="41015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75000"/>
              </a:spcAft>
              <a:defRPr lang="en-US" sz="26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754921"/>
            <a:ext cx="4017962" cy="639762"/>
          </a:xfrm>
        </p:spPr>
        <p:txBody>
          <a:bodyPr anchor="b"/>
          <a:lstStyle>
            <a:lvl1pPr marL="0" indent="0">
              <a:buNone/>
              <a:defRPr sz="16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888" y="2505807"/>
            <a:ext cx="4017962" cy="3482243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  <a:lvl2pPr>
              <a:defRPr sz="1400">
                <a:solidFill>
                  <a:schemeClr val="accent3"/>
                </a:solidFill>
              </a:defRPr>
            </a:lvl2pPr>
            <a:lvl3pPr>
              <a:defRPr sz="1200">
                <a:solidFill>
                  <a:schemeClr val="accent3"/>
                </a:solidFill>
              </a:defRPr>
            </a:lvl3pPr>
            <a:lvl4pPr>
              <a:defRPr sz="1200">
                <a:solidFill>
                  <a:schemeClr val="accent3"/>
                </a:solidFill>
              </a:defRPr>
            </a:lvl4pPr>
            <a:lvl5pPr>
              <a:defRPr sz="1200">
                <a:solidFill>
                  <a:schemeClr val="accent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754921"/>
            <a:ext cx="4019550" cy="639762"/>
          </a:xfrm>
        </p:spPr>
        <p:txBody>
          <a:bodyPr anchor="b"/>
          <a:lstStyle>
            <a:lvl1pPr marL="0" indent="0">
              <a:buNone/>
              <a:defRPr sz="16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505807"/>
            <a:ext cx="4019550" cy="3482243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  <a:lvl2pPr>
              <a:defRPr sz="1400">
                <a:solidFill>
                  <a:schemeClr val="accent3"/>
                </a:solidFill>
              </a:defRPr>
            </a:lvl2pPr>
            <a:lvl3pPr>
              <a:defRPr sz="1200">
                <a:solidFill>
                  <a:schemeClr val="accent3"/>
                </a:solidFill>
              </a:defRPr>
            </a:lvl3pPr>
            <a:lvl4pPr>
              <a:defRPr sz="1200">
                <a:solidFill>
                  <a:schemeClr val="accent3"/>
                </a:solidFill>
              </a:defRPr>
            </a:lvl4pPr>
            <a:lvl5pPr>
              <a:defRPr sz="1200">
                <a:solidFill>
                  <a:schemeClr val="accent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EF12-3EAF-4E53-B6E3-12EF0F86860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8229600" cy="448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35120-0134-4CD0-8560-7B028FB5006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1E97-1C29-4A1B-846F-CEBDF8F2A66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4862499" cy="448056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976563"/>
            <a:ext cx="4856163" cy="2898775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buFont typeface="Arial" pitchFamily="34" charset="0"/>
              <a:buChar char="•"/>
              <a:defRPr sz="1050"/>
            </a:lvl2pPr>
            <a:lvl3pPr>
              <a:buFont typeface="Arial" pitchFamily="34" charset="0"/>
              <a:buChar char="•"/>
              <a:defRPr sz="1050"/>
            </a:lvl3pPr>
            <a:lvl4pPr>
              <a:buFont typeface="Arial" pitchFamily="34" charset="0"/>
              <a:buChar char="•"/>
              <a:defRPr sz="1050"/>
            </a:lvl4pPr>
            <a:lvl5pPr>
              <a:buFont typeface="Arial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616451"/>
            <a:ext cx="4852988" cy="352173"/>
          </a:xfrm>
        </p:spPr>
        <p:txBody>
          <a:bodyPr/>
          <a:lstStyle>
            <a:lvl1pPr>
              <a:buNone/>
              <a:defRPr sz="1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03683" y="1747838"/>
            <a:ext cx="3195842" cy="43354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C3B52-2B17-465A-8F9B-F11C5AB0D40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4862499" cy="448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976563"/>
            <a:ext cx="4856163" cy="2898775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Arial" pitchFamily="34" charset="0"/>
              <a:buChar char="•"/>
              <a:defRPr sz="1600"/>
            </a:lvl1pPr>
            <a:lvl2pPr marL="461963" indent="-173038">
              <a:lnSpc>
                <a:spcPct val="100000"/>
              </a:lnSpc>
              <a:buFont typeface="Arial" pitchFamily="34" charset="0"/>
              <a:buChar char="―"/>
              <a:defRPr sz="1200"/>
            </a:lvl2pPr>
            <a:lvl3pPr marL="796925" indent="-227013">
              <a:lnSpc>
                <a:spcPct val="100000"/>
              </a:lnSpc>
              <a:buFont typeface="Arial" pitchFamily="34" charset="0"/>
              <a:buChar char="•"/>
              <a:defRPr sz="1200"/>
            </a:lvl3pPr>
            <a:lvl4pPr marL="1141413" indent="-227013">
              <a:lnSpc>
                <a:spcPct val="100000"/>
              </a:lnSpc>
              <a:buFont typeface="Arial" pitchFamily="34" charset="0"/>
              <a:buChar char="―"/>
              <a:defRPr sz="1200"/>
            </a:lvl4pPr>
            <a:lvl5pPr marL="1484313" indent="-225425">
              <a:lnSpc>
                <a:spcPct val="100000"/>
              </a:lnSpc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616451"/>
            <a:ext cx="4852988" cy="352173"/>
          </a:xfrm>
        </p:spPr>
        <p:txBody>
          <a:bodyPr/>
          <a:lstStyle>
            <a:lvl1pPr>
              <a:buNone/>
              <a:defRPr sz="1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03683" y="1747838"/>
            <a:ext cx="3195842" cy="43354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D258C-4EE1-47CE-9D46-344EF778499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4862513" cy="448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03683" y="1747838"/>
            <a:ext cx="3195842" cy="43354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CE82-5D27-4A99-80FF-2D032EA173E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ue back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4862499" cy="448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976563"/>
            <a:ext cx="4856163" cy="2898775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 typeface="Arial" pitchFamily="34" charset="0"/>
              <a:buChar char="•"/>
              <a:defRPr sz="1050"/>
            </a:lvl2pPr>
            <a:lvl3pPr>
              <a:buFont typeface="Arial" pitchFamily="34" charset="0"/>
              <a:buChar char="•"/>
              <a:defRPr sz="1050"/>
            </a:lvl3pPr>
            <a:lvl4pPr>
              <a:buFont typeface="Arial" pitchFamily="34" charset="0"/>
              <a:buChar char="•"/>
              <a:defRPr sz="1050"/>
            </a:lvl4pPr>
            <a:lvl5pPr>
              <a:buFont typeface="Arial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616451"/>
            <a:ext cx="4852988" cy="352173"/>
          </a:xfrm>
        </p:spPr>
        <p:txBody>
          <a:bodyPr/>
          <a:lstStyle>
            <a:lvl1pPr>
              <a:buNone/>
              <a:defRPr sz="1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5287" y="2197100"/>
            <a:ext cx="2616264" cy="3431656"/>
          </a:xfrm>
        </p:spPr>
        <p:txBody>
          <a:bodyPr anchor="ctr" anchorCtr="1">
            <a:noAutofit/>
          </a:bodyPr>
          <a:lstStyle>
            <a:lvl1pPr algn="ctr">
              <a:lnSpc>
                <a:spcPts val="1900"/>
              </a:lnSpc>
              <a:defRPr sz="18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98DB4-D29F-479E-ACAD-B55596D2EF1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-blue back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4862499" cy="448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976563"/>
            <a:ext cx="4856163" cy="2898775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461963" indent="-173038">
              <a:lnSpc>
                <a:spcPct val="100000"/>
              </a:lnSpc>
              <a:buFont typeface="Arial" pitchFamily="34" charset="0"/>
              <a:buChar char="―"/>
              <a:defRPr sz="1200"/>
            </a:lvl2pPr>
            <a:lvl3pPr marL="796925" indent="-227013">
              <a:lnSpc>
                <a:spcPct val="100000"/>
              </a:lnSpc>
              <a:buFont typeface="Arial" pitchFamily="34" charset="0"/>
              <a:buChar char="•"/>
              <a:defRPr sz="1200"/>
            </a:lvl3pPr>
            <a:lvl4pPr marL="1141413" indent="-227013">
              <a:lnSpc>
                <a:spcPct val="100000"/>
              </a:lnSpc>
              <a:buFont typeface="Arial" pitchFamily="34" charset="0"/>
              <a:buChar char="―"/>
              <a:defRPr sz="1200"/>
            </a:lvl4pPr>
            <a:lvl5pPr marL="1484313" indent="-225425">
              <a:lnSpc>
                <a:spcPct val="100000"/>
              </a:lnSpc>
              <a:buFont typeface="Arial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616451"/>
            <a:ext cx="4852988" cy="352173"/>
          </a:xfrm>
        </p:spPr>
        <p:txBody>
          <a:bodyPr/>
          <a:lstStyle>
            <a:lvl1pPr>
              <a:buNone/>
              <a:defRPr sz="1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5287" y="2197100"/>
            <a:ext cx="2616264" cy="3431656"/>
          </a:xfrm>
        </p:spPr>
        <p:txBody>
          <a:bodyPr anchor="ctr" anchorCtr="1">
            <a:noAutofit/>
          </a:bodyPr>
          <a:lstStyle>
            <a:lvl1pPr algn="ctr">
              <a:lnSpc>
                <a:spcPts val="1900"/>
              </a:lnSpc>
              <a:defRPr sz="18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783C6-433F-4626-92DD-AF2B2379B96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blue back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975350" y="2197100"/>
            <a:ext cx="2616200" cy="3443288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 anchorCtr="1">
            <a:noAutofit/>
          </a:bodyPr>
          <a:lstStyle>
            <a:lvl1pPr>
              <a:defRPr lang="en-US" sz="1800" i="1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C9AC8-606C-4D33-A42F-10F68D0BF88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4C460-0261-4DBF-A661-A912915E5BA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8229600" cy="448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5"/>
            <a:ext cx="8229600" cy="448056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buNone/>
              <a:defRPr lang="en-US" sz="1400" cap="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FDACB-ACA1-4D8A-8CD8-94A322D85AA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2103013"/>
            <a:ext cx="8229600" cy="446512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968625"/>
            <a:ext cx="7219950" cy="267017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4"/>
            <a:ext cx="8223250" cy="448056"/>
          </a:xfrm>
        </p:spPr>
        <p:txBody>
          <a:bodyPr/>
          <a:lstStyle>
            <a:lvl1pPr algn="l">
              <a:buFontTx/>
              <a:buNone/>
              <a:defRPr sz="14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5CE0-47A2-4CAA-96DD-B4EBE7D72B1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A-cover-fin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A-cover-fin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E007E4-C2BF-40C3-A336-EFCA9F4AF1A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3417A-E5C9-48DA-A6A9-C3C9EABDB29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2E7645E4-3F3C-4F67-BB52-FF3A25E56471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54DB512-3423-46BC-8B89-98BD0C2F234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A4066-A3EC-48F3-A17C-AFDF279CACB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C6929-442B-4AE0-8DE6-D3314031C50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8695E-4280-4880-8BFB-983129AE3C79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F585-448E-40DC-BD48-CDD0B9BCED4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8FDF-7A44-4400-9FC3-301C590DF5D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1A031-8498-4B5E-9FD8-9983D35DA16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FC151-C87E-4551-80D8-6F7F443BFDA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A274A-370A-4A05-8BB3-2D9D8EBE419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8B046-5C96-41D0-9CF6-52F54A069A2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E644-0C56-42DC-9D31-88F849F7043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09C0F-0CD5-4F3C-A07F-2DB91B5C23F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A50F-EFAC-439E-8D75-B1B928AB2A1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C41DB-B220-4F61-94BF-2A901ACC8C6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1E40B-CFB4-49D2-98E4-E8E7FF27DA8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1F1D2-2BA4-4082-8EE5-B2989A43277D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AA5D7-0646-4E6B-B8EA-DADD72B1938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D9B05-1B2F-47CD-B6F3-EAAAC622DEF1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87DCA-E51D-476E-BC90-11EB8218DA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2103013"/>
            <a:ext cx="8229600" cy="446512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968625"/>
            <a:ext cx="7219950" cy="267017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4"/>
            <a:ext cx="8223250" cy="448056"/>
          </a:xfrm>
        </p:spPr>
        <p:txBody>
          <a:bodyPr/>
          <a:lstStyle>
            <a:lvl1pPr algn="l">
              <a:buFontTx/>
              <a:buNone/>
              <a:defRPr sz="14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5CE0-47A2-4CAA-96DD-B4EBE7D72B12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C52A7-1106-41D8-ACB7-C12B266E38B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8229600" cy="448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5"/>
            <a:ext cx="8229600" cy="448056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buNone/>
              <a:defRPr lang="en-US" sz="1400" cap="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BD908-E816-4E81-9688-2F0A8EC842E6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869950"/>
            <a:ext cx="8229600" cy="317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73654"/>
            <a:ext cx="4006850" cy="4014396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973654"/>
            <a:ext cx="4006850" cy="4014396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7947-5BE5-42C1-876A-49A07F172C7C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777292"/>
            <a:ext cx="8405813" cy="41015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75000"/>
              </a:spcAft>
              <a:defRPr lang="en-US" sz="26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754921"/>
            <a:ext cx="4017962" cy="639762"/>
          </a:xfrm>
        </p:spPr>
        <p:txBody>
          <a:bodyPr anchor="b"/>
          <a:lstStyle>
            <a:lvl1pPr marL="0" indent="0">
              <a:buNone/>
              <a:defRPr sz="16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888" y="2505807"/>
            <a:ext cx="4017962" cy="3482243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  <a:lvl2pPr>
              <a:defRPr sz="1400">
                <a:solidFill>
                  <a:schemeClr val="accent3"/>
                </a:solidFill>
              </a:defRPr>
            </a:lvl2pPr>
            <a:lvl3pPr>
              <a:defRPr sz="1200">
                <a:solidFill>
                  <a:schemeClr val="accent3"/>
                </a:solidFill>
              </a:defRPr>
            </a:lvl3pPr>
            <a:lvl4pPr>
              <a:defRPr sz="1200">
                <a:solidFill>
                  <a:schemeClr val="accent3"/>
                </a:solidFill>
              </a:defRPr>
            </a:lvl4pPr>
            <a:lvl5pPr>
              <a:defRPr sz="1200">
                <a:solidFill>
                  <a:schemeClr val="accent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754921"/>
            <a:ext cx="4019550" cy="639762"/>
          </a:xfrm>
        </p:spPr>
        <p:txBody>
          <a:bodyPr anchor="b"/>
          <a:lstStyle>
            <a:lvl1pPr marL="0" indent="0">
              <a:buNone/>
              <a:defRPr sz="16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505807"/>
            <a:ext cx="4019550" cy="3482243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  <a:lvl2pPr>
              <a:defRPr sz="1400">
                <a:solidFill>
                  <a:schemeClr val="accent3"/>
                </a:solidFill>
              </a:defRPr>
            </a:lvl2pPr>
            <a:lvl3pPr>
              <a:defRPr sz="1200">
                <a:solidFill>
                  <a:schemeClr val="accent3"/>
                </a:solidFill>
              </a:defRPr>
            </a:lvl3pPr>
            <a:lvl4pPr>
              <a:defRPr sz="1200">
                <a:solidFill>
                  <a:schemeClr val="accent3"/>
                </a:solidFill>
              </a:defRPr>
            </a:lvl4pPr>
            <a:lvl5pPr>
              <a:defRPr sz="1200">
                <a:solidFill>
                  <a:schemeClr val="accent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EF12-3EAF-4E53-B6E3-12EF0F86860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8229600" cy="448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35120-0134-4CD0-8560-7B028FB5006D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D5065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1E97-1C29-4A1B-846F-CEBDF8F2A66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32ECC-C198-486B-AD5E-20DBE5DE3BC7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IDA-cover-fin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02595-71B5-48AA-AEB0-B1379646D974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101469"/>
            <a:ext cx="8229600" cy="448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600" b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549525"/>
            <a:ext cx="8229600" cy="448056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buNone/>
              <a:defRPr lang="en-US" sz="1400" cap="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E6E5D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FDACB-ACA1-4D8A-8CD8-94A322D85AA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A-cover-fin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05E51-9DC0-4CDA-B384-B8742D95CE8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rgbClr val="3D5065"/>
                </a:solidFill>
              </a:defRPr>
            </a:lvl1pPr>
          </a:lstStyle>
          <a:p>
            <a:pPr>
              <a:defRPr/>
            </a:pPr>
            <a:fld id="{1EBD37EE-35B1-48CD-B454-95E55742696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5CE36D7E-CE70-4515-BC29-918C2051F0B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EB5ABB16-9940-422F-8ED2-D595F66A14B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9D1E-5848-4050-9FAB-AFB04A8540CB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23BF5-10D3-4F7F-816A-23672BE0433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0CC2-832F-454B-9B2D-677175E43F1B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07941-EA4E-4C02-BC17-3F084AD4FA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C9B1-D737-4AB2-9805-393671E924D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DDC2-03EC-45F5-B87D-125C6DE1B9C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27A1-5598-4FD6-B681-1D1DFFB18F2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85325-76C8-4120-9BF1-B8234C179A2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0DC6F-AE69-4821-9A8C-6F3094390A9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65125" y="1687513"/>
            <a:ext cx="402272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4756150" y="1687513"/>
            <a:ext cx="4003675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868998"/>
            <a:ext cx="8412163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125" y="1704826"/>
            <a:ext cx="402272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56149" y="1704826"/>
            <a:ext cx="4003675" cy="400397"/>
          </a:xfrm>
        </p:spPr>
        <p:txBody>
          <a:bodyPr anchor="b"/>
          <a:lstStyle>
            <a:lvl1pPr marL="0" indent="0" algn="ctr">
              <a:buNone/>
              <a:defRPr sz="1800" b="1"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56149" y="2233245"/>
            <a:ext cx="4019551" cy="37548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95F6F-920B-4837-A493-5D074C34452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Header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90525" y="1738313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90525" y="3848100"/>
            <a:ext cx="8356600" cy="4349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90525" y="1747318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90525" y="2233244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390525" y="3856776"/>
            <a:ext cx="8356599" cy="400397"/>
          </a:xfrm>
        </p:spPr>
        <p:txBody>
          <a:bodyPr anchor="ctr"/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 bwMode="gray">
          <a:xfrm>
            <a:off x="390525" y="4342702"/>
            <a:ext cx="8356599" cy="1532997"/>
          </a:xfrm>
        </p:spPr>
        <p:txBody>
          <a:bodyPr/>
          <a:lstStyle>
            <a:lvl1pPr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41BF7-7252-4AC6-B51A-2F8CA126972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A4D5-7A00-434C-B20C-D643B8236D3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434B-4CF5-4D64-8840-0A048DBE86E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(right) with Caption (left)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8" y="868998"/>
            <a:ext cx="841248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4747"/>
            <a:ext cx="5200650" cy="431330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888" y="1674747"/>
            <a:ext cx="3095625" cy="43133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76EB-4085-44EA-867D-F80FB477A85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9186C-03E8-4BE3-B63E-E3DF4535D61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1"/>
            <a:ext cx="8407400" cy="317499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7035-82D4-4645-B9F0-48A92170DC1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037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037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1D56E-CA85-443D-9E40-61321ADC269B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DA_bkgd_titleslide-rgb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>
            <a:spLocks noChangeArrowheads="1"/>
          </p:cNvSpPr>
          <p:nvPr/>
        </p:nvSpPr>
        <p:spPr bwMode="ltGray">
          <a:xfrm>
            <a:off x="228600" y="228600"/>
            <a:ext cx="8686800" cy="58674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9887" y="869950"/>
            <a:ext cx="8425735" cy="317500"/>
          </a:xfrm>
        </p:spPr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9887" y="1328126"/>
            <a:ext cx="8425735" cy="280865"/>
          </a:xfrm>
        </p:spPr>
        <p:txBody>
          <a:bodyPr/>
          <a:lstStyle>
            <a:lvl1pPr marL="0" indent="0">
              <a:buFont typeface="Times"/>
              <a:buNone/>
              <a:defRPr sz="1600" cap="all" baseline="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69888" y="1793630"/>
            <a:ext cx="8405812" cy="4194419"/>
          </a:xfrm>
        </p:spPr>
        <p:txBody>
          <a:bodyPr/>
          <a:lstStyle>
            <a:lvl1pPr algn="l">
              <a:buNone/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17"/>
          <p:cNvSpPr>
            <a:spLocks noGrp="1" noChangeAspect="1" noChangeArrowheads="1"/>
          </p:cNvSpPr>
          <p:nvPr>
            <p:ph type="ftr" sz="quarter" idx="12"/>
          </p:nvPr>
        </p:nvSpPr>
        <p:spPr>
          <a:xfrm>
            <a:off x="227013" y="6303963"/>
            <a:ext cx="2970212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800">
                <a:solidFill>
                  <a:srgbClr val="3D5065"/>
                </a:solidFill>
              </a:defRPr>
            </a:lvl1pPr>
          </a:lstStyle>
          <a:p>
            <a:pPr>
              <a:defRPr/>
            </a:pPr>
            <a:fld id="{9FC81939-82F8-47B5-A502-00E7B1B73E1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7909-F912-439C-AF9B-F0A3B609818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CDDAED47-3B2C-4927-855A-C32F4C9886A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9DB7D2BD-2467-40BD-85D3-5AC9806E487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, Sub Only -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0E2D-C3B7-421F-9ED2-2AF556A7364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41F0-D891-49E4-AA71-ADE8233DD2C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687512"/>
            <a:ext cx="4019550" cy="43005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365125" y="1187451"/>
            <a:ext cx="8410575" cy="32482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16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6841F-3967-4FBF-BF2A-63BAE9BAFA2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319A-4914-40E4-8A03-EE53E0AAF4D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7" y="1687512"/>
            <a:ext cx="4017963" cy="4300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369888" y="1187450"/>
            <a:ext cx="8405812" cy="3216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spect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D1F90-B827-45D3-9792-CCCCB75BE09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photo/capti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756150" y="1687513"/>
            <a:ext cx="4019550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684338"/>
            <a:ext cx="4022725" cy="4303712"/>
          </a:xfrm>
        </p:spPr>
        <p:txBody>
          <a:bodyPr/>
          <a:lstStyle>
            <a:lvl1pPr marL="0" indent="117475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7400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>
            <a:spLocks noGrp="1" noChangeAspect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C6625-0A41-4B27-9B67-74103580E69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photos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69888" y="1687513"/>
            <a:ext cx="4017962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4756150" y="1687513"/>
            <a:ext cx="4021138" cy="3746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 bwMode="gray">
          <a:xfrm>
            <a:off x="4756150" y="1687512"/>
            <a:ext cx="4019550" cy="3746501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9950"/>
            <a:ext cx="8405812" cy="31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9888" y="1187450"/>
            <a:ext cx="8405812" cy="32162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None/>
              <a:defRPr lang="en-US" sz="16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 bwMode="gray">
          <a:xfrm>
            <a:off x="369888" y="1687514"/>
            <a:ext cx="4017962" cy="3746500"/>
          </a:xfrm>
        </p:spPr>
        <p:txBody>
          <a:bodyPr/>
          <a:lstStyle/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Rectangle 5"/>
          <p:cNvSpPr>
            <a:spLocks noGrp="1" noChangeAspect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EE757-602A-4BA3-BEF8-66A743B47D0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868998"/>
            <a:ext cx="8405812" cy="3184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687513"/>
            <a:ext cx="4022725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233245"/>
            <a:ext cx="4022725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50" y="1687513"/>
            <a:ext cx="4021138" cy="487362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150" y="2233245"/>
            <a:ext cx="4019550" cy="375480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spect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FE4FD-F681-4C86-9FC4-F682ED816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theme" Target="../theme/theme10.xml"/><Relationship Id="rId3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theme" Target="../theme/theme1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theme" Target="../theme/theme1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theme" Target="../theme/theme13.xml"/><Relationship Id="rId3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20" Type="http://schemas.openxmlformats.org/officeDocument/2006/relationships/theme" Target="../theme/theme15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20" Type="http://schemas.openxmlformats.org/officeDocument/2006/relationships/theme" Target="../theme/theme16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6.xml"/><Relationship Id="rId20" Type="http://schemas.openxmlformats.org/officeDocument/2006/relationships/theme" Target="../theme/theme17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5.xml"/><Relationship Id="rId20" Type="http://schemas.openxmlformats.org/officeDocument/2006/relationships/theme" Target="../theme/theme18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4.xml"/><Relationship Id="rId1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4.xml"/><Relationship Id="rId20" Type="http://schemas.openxmlformats.org/officeDocument/2006/relationships/slideLayout" Target="../slideLayouts/slideLayout165.xml"/><Relationship Id="rId21" Type="http://schemas.openxmlformats.org/officeDocument/2006/relationships/theme" Target="../theme/theme19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59.xml"/><Relationship Id="rId15" Type="http://schemas.openxmlformats.org/officeDocument/2006/relationships/slideLayout" Target="../slideLayouts/slideLayout160.xml"/><Relationship Id="rId16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20" Type="http://schemas.openxmlformats.org/officeDocument/2006/relationships/slideLayout" Target="../slideLayouts/slideLayout185.xml"/><Relationship Id="rId21" Type="http://schemas.openxmlformats.org/officeDocument/2006/relationships/theme" Target="../theme/theme20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2.xml"/><Relationship Id="rId18" Type="http://schemas.openxmlformats.org/officeDocument/2006/relationships/slideLayout" Target="../slideLayouts/slideLayout183.xml"/><Relationship Id="rId19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4.xml"/><Relationship Id="rId20" Type="http://schemas.openxmlformats.org/officeDocument/2006/relationships/slideLayout" Target="../slideLayouts/slideLayout205.xml"/><Relationship Id="rId21" Type="http://schemas.openxmlformats.org/officeDocument/2006/relationships/slideLayout" Target="../slideLayouts/slideLayout206.xml"/><Relationship Id="rId22" Type="http://schemas.openxmlformats.org/officeDocument/2006/relationships/theme" Target="../theme/theme2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199.xml"/><Relationship Id="rId15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2.xml"/><Relationship Id="rId8" Type="http://schemas.openxmlformats.org/officeDocument/2006/relationships/slideLayout" Target="../slideLayouts/slideLayout193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5.xml"/><Relationship Id="rId20" Type="http://schemas.openxmlformats.org/officeDocument/2006/relationships/slideLayout" Target="../slideLayouts/slideLayout226.xml"/><Relationship Id="rId21" Type="http://schemas.openxmlformats.org/officeDocument/2006/relationships/slideLayout" Target="../slideLayouts/slideLayout227.xml"/><Relationship Id="rId22" Type="http://schemas.openxmlformats.org/officeDocument/2006/relationships/theme" Target="../theme/theme2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22.xml"/><Relationship Id="rId17" Type="http://schemas.openxmlformats.org/officeDocument/2006/relationships/slideLayout" Target="../slideLayouts/slideLayout223.xml"/><Relationship Id="rId18" Type="http://schemas.openxmlformats.org/officeDocument/2006/relationships/slideLayout" Target="../slideLayouts/slideLayout224.xml"/><Relationship Id="rId1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4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7.xml"/><Relationship Id="rId21" Type="http://schemas.openxmlformats.org/officeDocument/2006/relationships/slideLayout" Target="../slideLayouts/slideLayout248.xml"/><Relationship Id="rId22" Type="http://schemas.openxmlformats.org/officeDocument/2006/relationships/theme" Target="../theme/theme2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43.xml"/><Relationship Id="rId17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245.xml"/><Relationship Id="rId19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theme" Target="../theme/theme8.xml"/><Relationship Id="rId3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theme" Target="../theme/theme9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245C0E75-6B42-4C64-8BBC-8BE4766FC2F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19818" y="6129633"/>
            <a:ext cx="8891752" cy="5675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0" r:id="rId1"/>
    <p:sldLayoutId id="2147484871" r:id="rId2"/>
    <p:sldLayoutId id="2147484872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73" r:id="rId9"/>
    <p:sldLayoutId id="2147484874" r:id="rId10"/>
    <p:sldLayoutId id="2147484845" r:id="rId11"/>
    <p:sldLayoutId id="2147484875" r:id="rId12"/>
    <p:sldLayoutId id="2147484876" r:id="rId13"/>
    <p:sldLayoutId id="2147484846" r:id="rId14"/>
    <p:sldLayoutId id="2147484847" r:id="rId15"/>
    <p:sldLayoutId id="2147484848" r:id="rId16"/>
    <p:sldLayoutId id="2147484849" r:id="rId17"/>
    <p:sldLayoutId id="2147484850" r:id="rId18"/>
    <p:sldLayoutId id="2147484851" r:id="rId19"/>
    <p:sldLayoutId id="2147485136" r:id="rId20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4F0BD293-CC8F-4E20-A0D6-F48C422AD41B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1" r:id="rId1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5"/>
          <p:cNvSpPr>
            <a:spLocks noChangeArrowheads="1"/>
          </p:cNvSpPr>
          <p:nvPr/>
        </p:nvSpPr>
        <p:spPr bwMode="ltGray">
          <a:xfrm>
            <a:off x="228600" y="1752600"/>
            <a:ext cx="8686800" cy="434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3D5065"/>
              </a:solidFill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46100" y="2101850"/>
            <a:ext cx="8229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(Arial 26pt.)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2450" y="2968625"/>
            <a:ext cx="8039100" cy="2619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Presenter’s Name (Optional) (Arial 16 pt.)</a:t>
            </a:r>
          </a:p>
          <a:p>
            <a:pPr lvl="0"/>
            <a:r>
              <a:rPr lang="en-US"/>
              <a:t>Presenter’s Title (Optional) (Arial 16 pt.)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ftr" sz="quarter" idx="3"/>
          </p:nvPr>
        </p:nvSpPr>
        <p:spPr bwMode="gray">
          <a:xfrm>
            <a:off x="228600" y="6330950"/>
            <a:ext cx="297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3D5065"/>
              </a:solidFill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0" y="66294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F4E4192C-A0F4-4EE0-A737-752427ED31D3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21" name="Rectangle 4"/>
          <p:cNvSpPr txBox="1">
            <a:spLocks noChangeAspect="1" noChangeArrowheads="1"/>
          </p:cNvSpPr>
          <p:nvPr/>
        </p:nvSpPr>
        <p:spPr bwMode="gray">
          <a:xfrm>
            <a:off x="228600" y="6619875"/>
            <a:ext cx="297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/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R224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G222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B216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24" r:id="rId2"/>
    <p:sldLayoutId id="2147484925" r:id="rId3"/>
    <p:sldLayoutId id="2147484926" r:id="rId4"/>
    <p:sldLayoutId id="2147484927" r:id="rId5"/>
    <p:sldLayoutId id="214748492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6E5D3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1400">
          <a:solidFill>
            <a:schemeClr val="bg2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300">
          <a:solidFill>
            <a:schemeClr val="bg2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1200">
          <a:solidFill>
            <a:schemeClr val="bg2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200">
          <a:solidFill>
            <a:schemeClr val="bg2"/>
          </a:solidFill>
          <a:latin typeface="+mn-lt"/>
          <a:ea typeface="+mn-ea"/>
          <a:cs typeface="ヒラギノ角ゴ Pro W3"/>
        </a:defRPr>
      </a:lvl5pPr>
      <a:lvl6pPr marL="14906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E022301C-AABC-4135-8F10-CD313C5FF195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5" r:id="rId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4650" y="309563"/>
            <a:ext cx="2613025" cy="175577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Arial"/>
              </a:rPr>
              <a:t>This is a presentation Cover.  Place one copy of this slide at both the beginning and end of your presentation or meeting.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6AAD6A81-4239-4319-AE4B-10E39BD3533D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dirty="0">
                <a:solidFill>
                  <a:srgbClr val="E6E5D3"/>
                </a:solidFill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755A8C79-FF36-4BAA-B460-C5848EEF379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  <p:sldLayoutId id="2147484958" r:id="rId12"/>
    <p:sldLayoutId id="2147484959" r:id="rId13"/>
    <p:sldLayoutId id="2147484960" r:id="rId14"/>
    <p:sldLayoutId id="2147484961" r:id="rId15"/>
    <p:sldLayoutId id="2147484962" r:id="rId16"/>
    <p:sldLayoutId id="2147484963" r:id="rId17"/>
    <p:sldLayoutId id="2147484964" r:id="rId18"/>
    <p:sldLayoutId id="2147484965" r:id="rId1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B7DA4146-C1CA-44A0-8BB2-BE3921C8601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7" r:id="rId1"/>
    <p:sldLayoutId id="2147484968" r:id="rId2"/>
    <p:sldLayoutId id="2147484969" r:id="rId3"/>
    <p:sldLayoutId id="2147484970" r:id="rId4"/>
    <p:sldLayoutId id="2147484971" r:id="rId5"/>
    <p:sldLayoutId id="2147484972" r:id="rId6"/>
    <p:sldLayoutId id="2147484973" r:id="rId7"/>
    <p:sldLayoutId id="2147484974" r:id="rId8"/>
    <p:sldLayoutId id="2147484975" r:id="rId9"/>
    <p:sldLayoutId id="2147484976" r:id="rId10"/>
    <p:sldLayoutId id="2147484977" r:id="rId11"/>
    <p:sldLayoutId id="2147484978" r:id="rId12"/>
    <p:sldLayoutId id="2147484979" r:id="rId13"/>
    <p:sldLayoutId id="2147484980" r:id="rId14"/>
    <p:sldLayoutId id="2147484981" r:id="rId15"/>
    <p:sldLayoutId id="2147484982" r:id="rId16"/>
    <p:sldLayoutId id="2147484983" r:id="rId17"/>
    <p:sldLayoutId id="2147484984" r:id="rId18"/>
    <p:sldLayoutId id="2147484985" r:id="rId1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E6E5D3"/>
                </a:solidFill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4A36277C-D891-4467-B51D-01F0F2C0806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  <p:sldLayoutId id="2147484998" r:id="rId12"/>
    <p:sldLayoutId id="2147484999" r:id="rId13"/>
    <p:sldLayoutId id="2147485000" r:id="rId14"/>
    <p:sldLayoutId id="2147485001" r:id="rId15"/>
    <p:sldLayoutId id="2147485002" r:id="rId16"/>
    <p:sldLayoutId id="2147485003" r:id="rId17"/>
    <p:sldLayoutId id="2147485004" r:id="rId18"/>
    <p:sldLayoutId id="2147485005" r:id="rId1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dirty="0">
                <a:solidFill>
                  <a:srgbClr val="E6E5D3"/>
                </a:solidFill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CFE2C5CB-0A66-454A-BDF9-A7C42913C5F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  <p:sldLayoutId id="2147485018" r:id="rId12"/>
    <p:sldLayoutId id="2147485019" r:id="rId13"/>
    <p:sldLayoutId id="2147485020" r:id="rId14"/>
    <p:sldLayoutId id="2147485021" r:id="rId15"/>
    <p:sldLayoutId id="2147485022" r:id="rId16"/>
    <p:sldLayoutId id="2147485023" r:id="rId17"/>
    <p:sldLayoutId id="2147485024" r:id="rId18"/>
    <p:sldLayoutId id="2147485025" r:id="rId1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dirty="0">
                <a:solidFill>
                  <a:srgbClr val="E6E5D3"/>
                </a:solidFill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CFE2C5CB-0A66-454A-BDF9-A7C42913C5F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8" r:id="rId1"/>
    <p:sldLayoutId id="2147485029" r:id="rId2"/>
    <p:sldLayoutId id="2147485030" r:id="rId3"/>
    <p:sldLayoutId id="2147485031" r:id="rId4"/>
    <p:sldLayoutId id="2147485032" r:id="rId5"/>
    <p:sldLayoutId id="2147485033" r:id="rId6"/>
    <p:sldLayoutId id="2147485034" r:id="rId7"/>
    <p:sldLayoutId id="2147485035" r:id="rId8"/>
    <p:sldLayoutId id="2147485036" r:id="rId9"/>
    <p:sldLayoutId id="2147485037" r:id="rId10"/>
    <p:sldLayoutId id="2147485038" r:id="rId11"/>
    <p:sldLayoutId id="2147485039" r:id="rId12"/>
    <p:sldLayoutId id="2147485040" r:id="rId13"/>
    <p:sldLayoutId id="2147485041" r:id="rId14"/>
    <p:sldLayoutId id="2147485042" r:id="rId15"/>
    <p:sldLayoutId id="2147485043" r:id="rId16"/>
    <p:sldLayoutId id="2147485044" r:id="rId17"/>
    <p:sldLayoutId id="2147485045" r:id="rId18"/>
    <p:sldLayoutId id="2147485046" r:id="rId19"/>
    <p:sldLayoutId id="2147485047" r:id="rId20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4650" y="309563"/>
            <a:ext cx="2613025" cy="175577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Arial" charset="0"/>
                <a:ea typeface="ヒラギノ角ゴ Pro W3" pitchFamily="64" charset="-128"/>
                <a:cs typeface="+mn-cs"/>
              </a:rPr>
              <a:t>This is a presentation Cover.  Place one copy of this slide at both the beginning and end of your presentation or meeting.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dirty="0">
                <a:solidFill>
                  <a:srgbClr val="E6E5D3"/>
                </a:solidFill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CFE2C5CB-0A66-454A-BDF9-A7C42913C5F0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9" r:id="rId1"/>
    <p:sldLayoutId id="2147485050" r:id="rId2"/>
    <p:sldLayoutId id="2147485051" r:id="rId3"/>
    <p:sldLayoutId id="2147485052" r:id="rId4"/>
    <p:sldLayoutId id="2147485053" r:id="rId5"/>
    <p:sldLayoutId id="2147485054" r:id="rId6"/>
    <p:sldLayoutId id="2147485055" r:id="rId7"/>
    <p:sldLayoutId id="2147485056" r:id="rId8"/>
    <p:sldLayoutId id="2147485057" r:id="rId9"/>
    <p:sldLayoutId id="2147485058" r:id="rId10"/>
    <p:sldLayoutId id="2147485059" r:id="rId11"/>
    <p:sldLayoutId id="2147485060" r:id="rId12"/>
    <p:sldLayoutId id="2147485061" r:id="rId13"/>
    <p:sldLayoutId id="2147485062" r:id="rId14"/>
    <p:sldLayoutId id="2147485063" r:id="rId15"/>
    <p:sldLayoutId id="2147485064" r:id="rId16"/>
    <p:sldLayoutId id="2147485065" r:id="rId17"/>
    <p:sldLayoutId id="2147485066" r:id="rId18"/>
    <p:sldLayoutId id="2147485067" r:id="rId19"/>
    <p:sldLayoutId id="2147485068" r:id="rId20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AF84CCE7-B686-45D0-A38C-EF8BBBACCF51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0" r:id="rId1"/>
    <p:sldLayoutId id="2147485071" r:id="rId2"/>
    <p:sldLayoutId id="2147485072" r:id="rId3"/>
    <p:sldLayoutId id="2147485073" r:id="rId4"/>
    <p:sldLayoutId id="2147485074" r:id="rId5"/>
    <p:sldLayoutId id="2147485075" r:id="rId6"/>
    <p:sldLayoutId id="2147485076" r:id="rId7"/>
    <p:sldLayoutId id="2147485077" r:id="rId8"/>
    <p:sldLayoutId id="2147485078" r:id="rId9"/>
    <p:sldLayoutId id="2147485079" r:id="rId10"/>
    <p:sldLayoutId id="2147485080" r:id="rId11"/>
    <p:sldLayoutId id="2147485081" r:id="rId12"/>
    <p:sldLayoutId id="2147485082" r:id="rId13"/>
    <p:sldLayoutId id="2147485083" r:id="rId14"/>
    <p:sldLayoutId id="2147485084" r:id="rId15"/>
    <p:sldLayoutId id="2147485085" r:id="rId16"/>
    <p:sldLayoutId id="2147485086" r:id="rId17"/>
    <p:sldLayoutId id="2147485087" r:id="rId18"/>
    <p:sldLayoutId id="2147485088" r:id="rId19"/>
    <p:sldLayoutId id="2147485089" r:id="rId20"/>
    <p:sldLayoutId id="2147485090" r:id="rId2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AF84CCE7-B686-45D0-A38C-EF8BBBACCF51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2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  <p:sldLayoutId id="2147485104" r:id="rId13"/>
    <p:sldLayoutId id="2147485105" r:id="rId14"/>
    <p:sldLayoutId id="2147485106" r:id="rId15"/>
    <p:sldLayoutId id="2147485107" r:id="rId16"/>
    <p:sldLayoutId id="2147485108" r:id="rId17"/>
    <p:sldLayoutId id="2147485109" r:id="rId18"/>
    <p:sldLayoutId id="2147485110" r:id="rId19"/>
    <p:sldLayoutId id="2147485111" r:id="rId20"/>
    <p:sldLayoutId id="2147485112" r:id="rId2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E6E5D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4157A4EC-53C4-4B35-935A-3803CAC0F91A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4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  <p:sldLayoutId id="2147485125" r:id="rId12"/>
    <p:sldLayoutId id="2147485126" r:id="rId13"/>
    <p:sldLayoutId id="2147485127" r:id="rId14"/>
    <p:sldLayoutId id="2147485128" r:id="rId15"/>
    <p:sldLayoutId id="2147485129" r:id="rId16"/>
    <p:sldLayoutId id="2147485130" r:id="rId17"/>
    <p:sldLayoutId id="2147485131" r:id="rId18"/>
    <p:sldLayoutId id="2147485132" r:id="rId19"/>
    <p:sldLayoutId id="2147485133" r:id="rId20"/>
    <p:sldLayoutId id="2147485134" r:id="rId2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5"/>
          <p:cNvSpPr>
            <a:spLocks noChangeArrowheads="1"/>
          </p:cNvSpPr>
          <p:nvPr/>
        </p:nvSpPr>
        <p:spPr bwMode="ltGray">
          <a:xfrm>
            <a:off x="228600" y="1752600"/>
            <a:ext cx="8686800" cy="434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46100" y="2101850"/>
            <a:ext cx="8229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(Arial 26pt.)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2450" y="2968625"/>
            <a:ext cx="8039100" cy="2619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Presenter’s Name (Optional) (Arial 16 pt.)</a:t>
            </a:r>
          </a:p>
          <a:p>
            <a:pPr lvl="0"/>
            <a:r>
              <a:rPr lang="en-US"/>
              <a:t>Presenter’s Title (Optional) (Arial 16 pt.)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ftr" sz="quarter" idx="3"/>
          </p:nvPr>
        </p:nvSpPr>
        <p:spPr bwMode="gray">
          <a:xfrm>
            <a:off x="228600" y="6330950"/>
            <a:ext cx="297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0" y="66294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F4E4192C-A0F4-4EE0-A737-752427ED31D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21" name="Rectangle 4"/>
          <p:cNvSpPr txBox="1">
            <a:spLocks noChangeAspect="1" noChangeArrowheads="1"/>
          </p:cNvSpPr>
          <p:nvPr/>
        </p:nvSpPr>
        <p:spPr bwMode="gray">
          <a:xfrm>
            <a:off x="228600" y="6619875"/>
            <a:ext cx="297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/>
            </a:lvl1pPr>
          </a:lstStyle>
          <a:p>
            <a:pPr eaLnBrk="0" hangingPunct="0">
              <a:defRPr/>
            </a:pPr>
            <a:r>
              <a:rPr lang="en-US" sz="800" dirty="0"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R224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G222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B216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75000"/>
        </a:spcAft>
        <a:defRPr sz="2600">
          <a:solidFill>
            <a:srgbClr val="E6E5D3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6E5D3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1400">
          <a:solidFill>
            <a:schemeClr val="bg2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300">
          <a:solidFill>
            <a:schemeClr val="bg2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1200">
          <a:solidFill>
            <a:schemeClr val="bg2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200">
          <a:solidFill>
            <a:schemeClr val="bg2"/>
          </a:solidFill>
          <a:latin typeface="+mn-lt"/>
          <a:ea typeface="+mn-ea"/>
          <a:cs typeface="ヒラギノ角ゴ Pro W3"/>
        </a:defRPr>
      </a:lvl5pPr>
      <a:lvl6pPr marL="14906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fontAlgn="base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2"/>
          <p:cNvSpPr>
            <a:spLocks noChangeArrowheads="1"/>
          </p:cNvSpPr>
          <p:nvPr/>
        </p:nvSpPr>
        <p:spPr bwMode="gray">
          <a:xfrm>
            <a:off x="219075" y="1752600"/>
            <a:ext cx="8686800" cy="43434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87057" name="Rectangle 6"/>
          <p:cNvSpPr>
            <a:spLocks noChangeArrowheads="1"/>
          </p:cNvSpPr>
          <p:nvPr/>
        </p:nvSpPr>
        <p:spPr bwMode="gray">
          <a:xfrm>
            <a:off x="5707063" y="1752600"/>
            <a:ext cx="3198812" cy="434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Arial" charset="0"/>
              <a:ea typeface="ヒラギノ角ゴ Pro W3" pitchFamily="64" charset="-128"/>
              <a:cs typeface="+mn-cs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46100" y="2976563"/>
            <a:ext cx="4856163" cy="289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Presenter’s Name (Optional)</a:t>
            </a:r>
          </a:p>
          <a:p>
            <a:pPr lvl="0"/>
            <a:r>
              <a:rPr lang="en-US"/>
              <a:t>Presenter’s Title (Optional)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34113"/>
            <a:ext cx="29702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7246867C-2C33-458F-A622-433698895A4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46100" y="2101850"/>
            <a:ext cx="4862513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Rectangle 5"/>
          <p:cNvSpPr txBox="1">
            <a:spLocks noChangeAspect="1" noChangeArrowheads="1"/>
          </p:cNvSpPr>
          <p:nvPr/>
        </p:nvSpPr>
        <p:spPr bwMode="auto">
          <a:xfrm>
            <a:off x="228600" y="6610350"/>
            <a:ext cx="29702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bg2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9" r:id="rId1"/>
    <p:sldLayoutId id="2147484860" r:id="rId2"/>
    <p:sldLayoutId id="2147484861" r:id="rId3"/>
    <p:sldLayoutId id="2147484862" r:id="rId4"/>
    <p:sldLayoutId id="2147484863" r:id="rId5"/>
    <p:sldLayoutId id="2147484864" r:id="rId6"/>
    <p:sldLayoutId id="2147484865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ヒラギノ角ゴ Pro W3" pitchFamily="6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lnSpc>
          <a:spcPts val="1400"/>
        </a:lnSpc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E022301C-AABC-4135-8F10-CD313C5FF19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5" r:id="rId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4650" y="309563"/>
            <a:ext cx="2613025" cy="175577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Arial"/>
              </a:rPr>
              <a:t>This is a presentation Cover.  Place one copy of this slide at both the beginning and end of your presentation or meeting.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7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6AAD6A81-4239-4319-AE4B-10E39BD3533D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4650" y="309563"/>
            <a:ext cx="2613025" cy="174942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Arial"/>
              </a:rPr>
              <a:t>This is a presentation Cover.  Place one copy of this slide at both the beginning and end of your presentation or meeting.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869950"/>
            <a:ext cx="840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687513"/>
            <a:ext cx="84058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spect="1" noChangeArrowheads="1"/>
          </p:cNvSpPr>
          <p:nvPr>
            <p:ph type="ftr" sz="quarter" idx="3"/>
          </p:nvPr>
        </p:nvSpPr>
        <p:spPr bwMode="white">
          <a:xfrm>
            <a:off x="228600" y="6296025"/>
            <a:ext cx="2970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chemeClr val="accent3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E6E5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0" y="6619875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tx1"/>
                </a:solidFill>
                <a:latin typeface="Arial" charset="0"/>
                <a:ea typeface="ヒラギノ角ゴ Pro W3" pitchFamily="64" charset="-128"/>
                <a:cs typeface="+mn-cs"/>
              </a:defRPr>
            </a:lvl1pPr>
          </a:lstStyle>
          <a:p>
            <a:pPr>
              <a:defRPr/>
            </a:pPr>
            <a:fld id="{385C7948-D44A-4DD5-8EE3-D39776AF32DE}" type="slidenum">
              <a:rPr lang="en-US">
                <a:solidFill>
                  <a:srgbClr val="3D5065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3D5065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hidden">
          <a:xfrm>
            <a:off x="9590088" y="2743200"/>
            <a:ext cx="914400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R253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G200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B47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hidden">
          <a:xfrm>
            <a:off x="9590088" y="3810000"/>
            <a:ext cx="914400" cy="914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R112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G144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B183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hidden">
          <a:xfrm>
            <a:off x="9590088" y="4876800"/>
            <a:ext cx="914400" cy="91440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R227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G127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B28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9590088" y="5943600"/>
            <a:ext cx="914400" cy="9144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R76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G51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B39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hidden">
          <a:xfrm>
            <a:off x="9513888" y="-76200"/>
            <a:ext cx="2133600" cy="5810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3591"/>
                </a:solidFill>
                <a:latin typeface="Arial" charset="0"/>
                <a:ea typeface="ヒラギノ角ゴ Pro W3" pitchFamily="64" charset="-128"/>
                <a:cs typeface="+mn-cs"/>
              </a:rPr>
              <a:t>Charts and Graphs Color Palette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hidden">
          <a:xfrm>
            <a:off x="9590088" y="609600"/>
            <a:ext cx="914400" cy="914400"/>
          </a:xfrm>
          <a:prstGeom prst="rect">
            <a:avLst/>
          </a:prstGeom>
          <a:solidFill>
            <a:srgbClr val="ADAFA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R173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G175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B175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hidden">
          <a:xfrm>
            <a:off x="9590088" y="1676400"/>
            <a:ext cx="914400" cy="914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G53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B145</a:t>
            </a:r>
          </a:p>
        </p:txBody>
      </p:sp>
      <p:sp>
        <p:nvSpPr>
          <p:cNvPr id="14" name="Rectangle 5"/>
          <p:cNvSpPr txBox="1">
            <a:spLocks noChangeAspect="1" noChangeArrowheads="1"/>
          </p:cNvSpPr>
          <p:nvPr/>
        </p:nvSpPr>
        <p:spPr bwMode="auto">
          <a:xfrm>
            <a:off x="228600" y="6611938"/>
            <a:ext cx="2970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>
                <a:solidFill>
                  <a:schemeClr val="accent3"/>
                </a:solidFill>
              </a:defRPr>
            </a:lvl1pPr>
          </a:lstStyle>
          <a:p>
            <a:pPr eaLnBrk="0" hangingPunct="0">
              <a:defRPr/>
            </a:pPr>
            <a:r>
              <a:rPr lang="en-US" sz="800" dirty="0">
                <a:solidFill>
                  <a:srgbClr val="3D5065"/>
                </a:solidFill>
                <a:latin typeface="Arial" charset="0"/>
                <a:ea typeface="ヒラギノ角ゴ Pro W3" pitchFamily="64" charset="-128"/>
                <a:cs typeface="+mn-cs"/>
              </a:rPr>
              <a:t>ID Analytics Confidential © 2010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hidden">
          <a:xfrm>
            <a:off x="10744200" y="2743200"/>
            <a:ext cx="914400" cy="914400"/>
          </a:xfrm>
          <a:prstGeom prst="rect">
            <a:avLst/>
          </a:prstGeom>
          <a:solidFill>
            <a:srgbClr val="6D276A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R109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G39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B106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hidden">
          <a:xfrm>
            <a:off x="10744200" y="3810000"/>
            <a:ext cx="914400" cy="914400"/>
          </a:xfrm>
          <a:prstGeom prst="rect">
            <a:avLst/>
          </a:prstGeom>
          <a:solidFill>
            <a:srgbClr val="005751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R0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G87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B81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hidden">
          <a:xfrm>
            <a:off x="10744200" y="4876800"/>
            <a:ext cx="914400" cy="914400"/>
          </a:xfrm>
          <a:prstGeom prst="rect">
            <a:avLst/>
          </a:prstGeom>
          <a:solidFill>
            <a:srgbClr val="77314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R119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G49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hidden">
          <a:xfrm>
            <a:off x="10744200" y="5943600"/>
            <a:ext cx="914400" cy="914400"/>
          </a:xfrm>
          <a:prstGeom prst="rect">
            <a:avLst/>
          </a:prstGeom>
          <a:solidFill>
            <a:srgbClr val="A7193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R167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G25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B48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hidden">
          <a:xfrm>
            <a:off x="10744200" y="609600"/>
            <a:ext cx="914400" cy="914400"/>
          </a:xfrm>
          <a:prstGeom prst="rect">
            <a:avLst/>
          </a:prstGeom>
          <a:solidFill>
            <a:srgbClr val="766A65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R118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G106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E6E5D3"/>
                </a:solidFill>
                <a:latin typeface="Arial" charset="0"/>
                <a:ea typeface="ヒラギノ角ゴ Pro W3" pitchFamily="64" charset="-128"/>
                <a:cs typeface="+mn-cs"/>
              </a:rPr>
              <a:t>B101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hidden">
          <a:xfrm>
            <a:off x="10744200" y="1676400"/>
            <a:ext cx="914400" cy="914400"/>
          </a:xfrm>
          <a:prstGeom prst="rect">
            <a:avLst/>
          </a:prstGeom>
          <a:solidFill>
            <a:srgbClr val="6A8A7F"/>
          </a:solidFill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R106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G138</a:t>
            </a:r>
          </a:p>
          <a:p>
            <a:pPr algn="ctr" eaLnBrk="0" hangingPunct="0"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ヒラギノ角ゴ Pro W3" pitchFamily="64" charset="-128"/>
                <a:cs typeface="+mn-cs"/>
              </a:rPr>
              <a:t>B127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8" r:id="rId1"/>
    <p:sldLayoutId id="2147484899" r:id="rId2"/>
    <p:sldLayoutId id="2147484900" r:id="rId3"/>
    <p:sldLayoutId id="2147484901" r:id="rId4"/>
    <p:sldLayoutId id="2147484902" r:id="rId5"/>
    <p:sldLayoutId id="2147484903" r:id="rId6"/>
    <p:sldLayoutId id="2147484904" r:id="rId7"/>
    <p:sldLayoutId id="2147484905" r:id="rId8"/>
    <p:sldLayoutId id="2147484906" r:id="rId9"/>
    <p:sldLayoutId id="2147484907" r:id="rId10"/>
    <p:sldLayoutId id="2147484908" r:id="rId11"/>
    <p:sldLayoutId id="2147484909" r:id="rId12"/>
    <p:sldLayoutId id="2147484910" r:id="rId13"/>
    <p:sldLayoutId id="2147484911" r:id="rId14"/>
    <p:sldLayoutId id="2147484912" r:id="rId15"/>
    <p:sldLayoutId id="2147484913" r:id="rId16"/>
    <p:sldLayoutId id="2147484914" r:id="rId17"/>
    <p:sldLayoutId id="2147484915" r:id="rId18"/>
    <p:sldLayoutId id="2147484916" r:id="rId19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64" charset="-128"/>
          <a:cs typeface="ヒラギノ角ゴ Pro W3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pitchFamily="64" charset="-128"/>
        </a:defRPr>
      </a:lvl9pPr>
    </p:titleStyle>
    <p:bodyStyle>
      <a:lvl1pPr marL="119063" indent="-1190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3476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5762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8048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-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1033463" indent="-1143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14906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19478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24050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2862263" indent="-11430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20.xml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emf"/><Relationship Id="rId11" Type="http://schemas.openxmlformats.org/officeDocument/2006/relationships/image" Target="../media/image1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jpeg"/><Relationship Id="rId3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gif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jpg"/><Relationship Id="rId6" Type="http://schemas.openxmlformats.org/officeDocument/2006/relationships/image" Target="../media/image43.jp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4.wmf"/><Relationship Id="rId9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38715" y="495879"/>
            <a:ext cx="8405812" cy="319088"/>
          </a:xfrm>
        </p:spPr>
        <p:txBody>
          <a:bodyPr/>
          <a:lstStyle/>
          <a:p>
            <a:r>
              <a:rPr lang="en-US" dirty="0"/>
              <a:t>The Essence of Statistical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584" y="1498002"/>
            <a:ext cx="8405812" cy="4300536"/>
          </a:xfrm>
        </p:spPr>
        <p:txBody>
          <a:bodyPr/>
          <a:lstStyle/>
          <a:p>
            <a:r>
              <a:rPr lang="en-US" dirty="0"/>
              <a:t>What is a model</a:t>
            </a:r>
          </a:p>
          <a:p>
            <a:pPr lvl="1"/>
            <a:r>
              <a:rPr lang="en-US" dirty="0"/>
              <a:t>Kinds of models</a:t>
            </a:r>
          </a:p>
          <a:p>
            <a:pPr lvl="1"/>
            <a:r>
              <a:rPr lang="en-US" dirty="0"/>
              <a:t>What does a statistical model look like</a:t>
            </a:r>
          </a:p>
          <a:p>
            <a:pPr lvl="1"/>
            <a:endParaRPr lang="en-US" dirty="0"/>
          </a:p>
          <a:p>
            <a:r>
              <a:rPr lang="en-US" dirty="0"/>
              <a:t>How to build a model</a:t>
            </a:r>
          </a:p>
          <a:p>
            <a:pPr lvl="1"/>
            <a:r>
              <a:rPr lang="en-US" dirty="0"/>
              <a:t>Setting adjustable parameters</a:t>
            </a:r>
          </a:p>
          <a:p>
            <a:pPr lvl="1"/>
            <a:r>
              <a:rPr lang="en-US" dirty="0"/>
              <a:t>Building data records</a:t>
            </a:r>
          </a:p>
          <a:p>
            <a:pPr lvl="1"/>
            <a:endParaRPr lang="en-US" dirty="0"/>
          </a:p>
          <a:p>
            <a:r>
              <a:rPr lang="en-US" dirty="0"/>
              <a:t>Measures of goodness</a:t>
            </a:r>
          </a:p>
          <a:p>
            <a:pPr lvl="1"/>
            <a:r>
              <a:rPr lang="en-US" dirty="0"/>
              <a:t>Detection rate, false positives, KS, Mean square error, ROC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3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9" y="595087"/>
            <a:ext cx="8607495" cy="317500"/>
          </a:xfrm>
        </p:spPr>
        <p:txBody>
          <a:bodyPr>
            <a:noAutofit/>
          </a:bodyPr>
          <a:lstStyle/>
          <a:p>
            <a:r>
              <a:rPr lang="en-US" sz="2500" dirty="0"/>
              <a:t>Each ML Method Has An Objective Function and Learning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65" y="1759221"/>
            <a:ext cx="1642286" cy="18857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5C57DE1-5E28-594A-BB18-26EF9E5D3A0F}"/>
              </a:ext>
            </a:extLst>
          </p:cNvPr>
          <p:cNvGrpSpPr/>
          <p:nvPr/>
        </p:nvGrpSpPr>
        <p:grpSpPr>
          <a:xfrm>
            <a:off x="394717" y="1965960"/>
            <a:ext cx="5651666" cy="1338828"/>
            <a:chOff x="686701" y="2182441"/>
            <a:chExt cx="5651666" cy="1338828"/>
          </a:xfrm>
        </p:grpSpPr>
        <p:sp>
          <p:nvSpPr>
            <p:cNvPr id="7" name="TextBox 6"/>
            <p:cNvSpPr txBox="1"/>
            <p:nvPr/>
          </p:nvSpPr>
          <p:spPr>
            <a:xfrm>
              <a:off x="686701" y="2182441"/>
              <a:ext cx="4031873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dirty="0"/>
                <a:t>Loss/error term		   can be  </a:t>
              </a:r>
            </a:p>
            <a:p>
              <a:pPr marL="214313" indent="-214313">
                <a:lnSpc>
                  <a:spcPct val="150000"/>
                </a:lnSpc>
                <a:buFont typeface="Arial" charset="0"/>
                <a:buChar char="•"/>
              </a:pPr>
              <a:r>
                <a:rPr lang="en-US" sz="1800" dirty="0"/>
                <a:t>MSE:</a:t>
              </a:r>
            </a:p>
            <a:p>
              <a:pPr marL="214313" indent="-214313">
                <a:lnSpc>
                  <a:spcPct val="150000"/>
                </a:lnSpc>
                <a:buFont typeface="Arial" charset="0"/>
                <a:buChar char="•"/>
              </a:pPr>
              <a:r>
                <a:rPr lang="en-US" sz="1800" dirty="0"/>
                <a:t>Logistic error: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02" y="2387933"/>
              <a:ext cx="1161143" cy="1885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224" y="2755512"/>
              <a:ext cx="1609143" cy="21485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795" y="3174137"/>
              <a:ext cx="3828572" cy="21828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49271" y="1293129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Objective function is typically a Loss (error) plus Regularization: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3323" y="2177402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396" y="21566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Regularization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095" y="5504363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Each modeling method also has a set of training rules to adjust the parameters </a:t>
            </a:r>
            <a:r>
              <a:rPr lang="en-US" sz="1800" b="1" dirty="0"/>
              <a:t>a</a:t>
            </a:r>
            <a:r>
              <a:rPr lang="en-US" sz="1800" dirty="0"/>
              <a:t>: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79105" y="1981417"/>
            <a:ext cx="101549" cy="2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858996" y="1976893"/>
            <a:ext cx="92699" cy="20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5880" y="1312531"/>
            <a:ext cx="1097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adjustable parameters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964015" y="1523868"/>
            <a:ext cx="614363" cy="39809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116564B-66D8-3645-8E5E-87ECF76A405A}"/>
              </a:ext>
            </a:extLst>
          </p:cNvPr>
          <p:cNvGrpSpPr/>
          <p:nvPr/>
        </p:nvGrpSpPr>
        <p:grpSpPr>
          <a:xfrm>
            <a:off x="394717" y="3333888"/>
            <a:ext cx="8828058" cy="1892826"/>
            <a:chOff x="626366" y="3439021"/>
            <a:chExt cx="8828058" cy="1892826"/>
          </a:xfrm>
        </p:grpSpPr>
        <p:sp>
          <p:nvSpPr>
            <p:cNvPr id="6" name="TextBox 5"/>
            <p:cNvSpPr txBox="1"/>
            <p:nvPr/>
          </p:nvSpPr>
          <p:spPr>
            <a:xfrm>
              <a:off x="626366" y="3439021"/>
              <a:ext cx="8828058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  <a:p>
              <a:r>
                <a:rPr lang="en-US" sz="1800" dirty="0"/>
                <a:t>The regularization term minimizes model complexity by minimizing the parameters </a:t>
              </a:r>
              <a:r>
                <a:rPr lang="en-US" sz="1800" b="1" dirty="0"/>
                <a:t>a</a:t>
              </a:r>
              <a:endParaRPr lang="en-US" sz="1800" dirty="0"/>
            </a:p>
            <a:p>
              <a:pPr>
                <a:lnSpc>
                  <a:spcPct val="150000"/>
                </a:lnSpc>
              </a:pPr>
              <a:r>
                <a:rPr lang="en-US" sz="1800" dirty="0"/>
                <a:t>Can use a variety of regularization forms, e.g.</a:t>
              </a:r>
            </a:p>
            <a:p>
              <a:pPr marL="214313" indent="-214313">
                <a:lnSpc>
                  <a:spcPct val="150000"/>
                </a:lnSpc>
                <a:buFont typeface="Arial" charset="0"/>
                <a:buChar char="•"/>
              </a:pPr>
              <a:r>
                <a:rPr lang="en-US" sz="1800" dirty="0"/>
                <a:t>L1 norm (Lasso):</a:t>
              </a:r>
            </a:p>
            <a:p>
              <a:pPr marL="214313" indent="-214313">
                <a:lnSpc>
                  <a:spcPct val="150000"/>
                </a:lnSpc>
                <a:buFont typeface="Arial" charset="0"/>
                <a:buChar char="•"/>
              </a:pPr>
              <a:r>
                <a:rPr lang="en-US" sz="1800" dirty="0"/>
                <a:t>L2 norm: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80" y="5006976"/>
              <a:ext cx="1131429" cy="216000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2768433" y="4613496"/>
              <a:ext cx="1126858" cy="190857"/>
              <a:chOff x="3435027" y="4463967"/>
              <a:chExt cx="1502477" cy="254476"/>
            </a:xfrm>
          </p:grpSpPr>
          <p:pic>
            <p:nvPicPr>
              <p:cNvPr id="13" name="Picture 1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027" y="4463967"/>
                <a:ext cx="1502477" cy="254476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854954" y="4559693"/>
                <a:ext cx="82550" cy="15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2F1DA80-E700-1D48-B22E-37056A724E71}"/>
              </a:ext>
            </a:extLst>
          </p:cNvPr>
          <p:cNvGrpSpPr/>
          <p:nvPr/>
        </p:nvGrpSpPr>
        <p:grpSpPr>
          <a:xfrm>
            <a:off x="2910019" y="5972894"/>
            <a:ext cx="3033141" cy="634113"/>
            <a:chOff x="2309743" y="5068307"/>
            <a:chExt cx="3033141" cy="634113"/>
          </a:xfrm>
        </p:grpSpPr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743" y="5068307"/>
              <a:ext cx="3033141" cy="429714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3246281" y="5386131"/>
              <a:ext cx="136173" cy="11189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58082" y="5471588"/>
              <a:ext cx="8258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learning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20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20" y="542647"/>
            <a:ext cx="8407400" cy="317500"/>
          </a:xfrm>
        </p:spPr>
        <p:txBody>
          <a:bodyPr/>
          <a:lstStyle/>
          <a:p>
            <a:r>
              <a:rPr lang="en-US" dirty="0"/>
              <a:t>What Does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0" y="3467388"/>
            <a:ext cx="3531080" cy="11631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Think this way for data preparation, statistical analysis, normalization, standardization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0322" y="1927954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0322" y="2107383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0322" y="2286812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0321" y="2466242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864" y="2825101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1" name="Double Bracket 10"/>
          <p:cNvSpPr/>
          <p:nvPr/>
        </p:nvSpPr>
        <p:spPr bwMode="auto">
          <a:xfrm>
            <a:off x="1714836" y="1901501"/>
            <a:ext cx="1331290" cy="1099867"/>
          </a:xfrm>
          <a:prstGeom prst="bracketPair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830322" y="2645671"/>
            <a:ext cx="1158972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  x</a:t>
            </a:r>
            <a:r>
              <a:rPr lang="en-US" sz="1200" baseline="-25000" dirty="0"/>
              <a:t>2</a:t>
            </a:r>
            <a:r>
              <a:rPr lang="en-US" sz="1200" dirty="0"/>
              <a:t>  x</a:t>
            </a:r>
            <a:r>
              <a:rPr lang="en-US" sz="1200" baseline="-25000" dirty="0"/>
              <a:t>3</a:t>
            </a:r>
            <a:r>
              <a:rPr lang="en-US" sz="1200" dirty="0"/>
              <a:t> …  </a:t>
            </a:r>
            <a:r>
              <a:rPr lang="en-US" sz="1200" dirty="0" err="1"/>
              <a:t>x</a:t>
            </a:r>
            <a:r>
              <a:rPr lang="en-US" sz="1200" baseline="-25000" dirty="0" err="1"/>
              <a:t>n</a:t>
            </a:r>
            <a:r>
              <a:rPr lang="en-US" sz="1200" dirty="0"/>
              <a:t>  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3881" y="3184063"/>
            <a:ext cx="711733" cy="1154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750" b="1" dirty="0"/>
              <a:t>Many hundreds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105478" y="3157263"/>
            <a:ext cx="608658" cy="536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46528" y="2251608"/>
            <a:ext cx="365485" cy="2308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750" b="1" dirty="0"/>
              <a:t>Many</a:t>
            </a:r>
          </a:p>
          <a:p>
            <a:pPr algn="ctr"/>
            <a:r>
              <a:rPr lang="en-US" sz="750" b="1" dirty="0"/>
              <a:t>millions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545827" y="2008613"/>
            <a:ext cx="0" cy="931653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2306784" y="1859957"/>
            <a:ext cx="10032" cy="1057477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291010" y="1236960"/>
            <a:ext cx="2178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Look at max, min, mean, </a:t>
            </a:r>
            <a:r>
              <a:rPr lang="en-US" sz="1050" dirty="0" err="1"/>
              <a:t>sd’s</a:t>
            </a:r>
            <a:r>
              <a:rPr lang="en-US" sz="1050" dirty="0"/>
              <a:t>, distributions, do normalizations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94" y="1348701"/>
            <a:ext cx="3110037" cy="221158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853797" y="1451714"/>
            <a:ext cx="3854124" cy="3241368"/>
            <a:chOff x="6968551" y="784950"/>
            <a:chExt cx="5138831" cy="4321824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968551" y="3656423"/>
              <a:ext cx="5138831" cy="1450351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Arial" charset="0"/>
                <a:buChar char="•"/>
                <a:defRPr sz="24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9144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20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13716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18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Think this way for model building process, algorithm design and selection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9773659" y="784950"/>
              <a:ext cx="6137" cy="1448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164039" y="2244143"/>
              <a:ext cx="1626875" cy="551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9787463" y="2237241"/>
              <a:ext cx="1627010" cy="558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514178" y="2818903"/>
              <a:ext cx="19022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267" y="2778247"/>
              <a:ext cx="19022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98155" y="857606"/>
              <a:ext cx="85495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900" b="1" dirty="0"/>
                <a:t>y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0428846" y="17576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8508668" y="2036668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8794931" y="1687170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9358330" y="25395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9046972" y="113672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9746487" y="2409316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9380314" y="205635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0050227" y="184761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9858392" y="127539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9347249" y="133694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0809261" y="1687170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10092264" y="1935269"/>
              <a:ext cx="4762" cy="74771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 flipV="1">
              <a:off x="9407324" y="2369895"/>
              <a:ext cx="650167" cy="30118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10108976" y="2511848"/>
              <a:ext cx="443605" cy="16673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4" name="Oval 53"/>
            <p:cNvSpPr/>
            <p:nvPr/>
          </p:nvSpPr>
          <p:spPr bwMode="auto">
            <a:xfrm>
              <a:off x="9124609" y="2178476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1117216" y="1759476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0296332" y="1531588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9397977" y="17576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8626695" y="2343004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9105083" y="1948163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0178283" y="2183202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9141164" y="1555754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9897210" y="1652664"/>
              <a:ext cx="77637" cy="69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US" sz="1800">
                <a:latin typeface="Arial" charset="0"/>
                <a:ea typeface="ヒラギノ角ゴ Pro W3" pitchFamily="64" charset="-128"/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738313" y="5187434"/>
            <a:ext cx="7667373" cy="10131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Building a machine learning model means fitting a best surface through the data points. This is the pretty much all we do when we build a model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The art of model building is finding this “best” surface</a:t>
            </a:r>
          </a:p>
        </p:txBody>
      </p:sp>
    </p:spTree>
    <p:extLst>
      <p:ext uri="{BB962C8B-B14F-4D97-AF65-F5344CB8AC3E}">
        <p14:creationId xmlns:p14="http://schemas.microsoft.com/office/powerpoint/2010/main" val="10629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469900"/>
            <a:ext cx="8407400" cy="317500"/>
          </a:xfrm>
        </p:spPr>
        <p:txBody>
          <a:bodyPr/>
          <a:lstStyle/>
          <a:p>
            <a:r>
              <a:rPr lang="en-US" dirty="0"/>
              <a:t>How to Build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62" y="1566206"/>
            <a:ext cx="8568681" cy="4355184"/>
          </a:xfrm>
        </p:spPr>
        <p:txBody>
          <a:bodyPr>
            <a:normAutofit/>
          </a:bodyPr>
          <a:lstStyle/>
          <a:p>
            <a:r>
              <a:rPr lang="en-US" dirty="0"/>
              <a:t>Need to convert the raw data into normalized numeric variables</a:t>
            </a:r>
          </a:p>
          <a:p>
            <a:pPr lvl="1"/>
            <a:r>
              <a:rPr lang="en-US" dirty="0"/>
              <a:t>Numeric fields: scale carefully, log transforms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Categorical fields: generally need to convert to a number, typically via risk tables</a:t>
            </a:r>
          </a:p>
          <a:p>
            <a:pPr lvl="1"/>
            <a:r>
              <a:rPr lang="en-US" dirty="0"/>
              <a:t>Build combinations of fields: sums, ratios, min/max’s</a:t>
            </a:r>
            <a:r>
              <a:rPr lang="mr-IN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Build expert variables</a:t>
            </a:r>
          </a:p>
          <a:p>
            <a:pPr lvl="1"/>
            <a:r>
              <a:rPr lang="en-US" dirty="0"/>
              <a:t>Talk to domain experts, understand the phenomenon as well as possible</a:t>
            </a:r>
          </a:p>
          <a:p>
            <a:pPr lvl="1"/>
            <a:r>
              <a:rPr lang="en-US" dirty="0"/>
              <a:t>Build special, explicit variables that best relate the raw fields to the output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Credit risk scores: open-to-buy, revolve/transact (pay/</a:t>
            </a:r>
            <a:r>
              <a:rPr lang="en-US" dirty="0" err="1"/>
              <a:t>bal</a:t>
            </a:r>
            <a:r>
              <a:rPr lang="en-US" dirty="0"/>
              <a:t>), max # delinquencies in past 12 months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en-US" dirty="0"/>
              <a:t>Tax preparer fraud: % returns with foster children, % returns with schedule C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en-US" dirty="0"/>
              <a:t>Marketing: Income/age, % purchases in a category (e.g. travel, shopping, online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General fraud: velocity (# events/time window), # events grouped by entities</a:t>
            </a:r>
            <a:r>
              <a:rPr lang="mr-IN" dirty="0"/>
              <a:t>…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8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Creating Special Expert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336" y="949265"/>
            <a:ext cx="8405812" cy="4300536"/>
          </a:xfrm>
        </p:spPr>
        <p:txBody>
          <a:bodyPr/>
          <a:lstStyle/>
          <a:p>
            <a:r>
              <a:rPr lang="en-US" sz="1800" dirty="0"/>
              <a:t>An important part of modeling is the creation of special variables: nontrivial/nonlinear combinations of data that likely relate to the target</a:t>
            </a:r>
          </a:p>
          <a:p>
            <a:endParaRPr lang="en-US" sz="1800" dirty="0"/>
          </a:p>
          <a:p>
            <a:r>
              <a:rPr lang="en-US" sz="1800" dirty="0"/>
              <a:t>Examples are</a:t>
            </a:r>
          </a:p>
          <a:p>
            <a:pPr lvl="1"/>
            <a:r>
              <a:rPr lang="en-US" dirty="0"/>
              <a:t>Ratios (balance/limit, payment/balance,…)</a:t>
            </a:r>
          </a:p>
          <a:p>
            <a:pPr lvl="1"/>
            <a:r>
              <a:rPr lang="en-US" dirty="0"/>
              <a:t>Velocities (# events in various time windows)</a:t>
            </a:r>
          </a:p>
          <a:p>
            <a:pPr lvl="1"/>
            <a:r>
              <a:rPr lang="en-US" dirty="0"/>
              <a:t>Max/</a:t>
            </a:r>
            <a:r>
              <a:rPr lang="en-US" dirty="0" err="1"/>
              <a:t>mins</a:t>
            </a:r>
            <a:r>
              <a:rPr lang="en-US" dirty="0"/>
              <a:t> (max(#connections,10)…)</a:t>
            </a:r>
          </a:p>
          <a:p>
            <a:pPr lvl="1"/>
            <a:r>
              <a:rPr lang="en-US" dirty="0"/>
              <a:t>Logarithms (log(income), log(max(purchase))…)</a:t>
            </a:r>
          </a:p>
          <a:p>
            <a:endParaRPr lang="en-US" sz="1800" dirty="0"/>
          </a:p>
          <a:p>
            <a:r>
              <a:rPr lang="en-US" sz="1800" dirty="0"/>
              <a:t>Much of the art of modeling is in creating special variables. Requires</a:t>
            </a:r>
          </a:p>
          <a:p>
            <a:pPr lvl="1"/>
            <a:r>
              <a:rPr lang="en-US" dirty="0"/>
              <a:t>Good domain knowledge (dynamics of process, human behavior)</a:t>
            </a:r>
          </a:p>
          <a:p>
            <a:pPr lvl="1"/>
            <a:r>
              <a:rPr lang="en-US" dirty="0"/>
              <a:t>Clear understanding of the business objective/target/use</a:t>
            </a:r>
          </a:p>
          <a:p>
            <a:pPr lvl="1"/>
            <a:r>
              <a:rPr lang="en-US" dirty="0"/>
              <a:t>Understanding of the strengths/weaknesses of the modeling techniques</a:t>
            </a:r>
          </a:p>
          <a:p>
            <a:pPr lvl="1"/>
            <a:r>
              <a:rPr lang="en-US" dirty="0"/>
              <a:t>Deep understanding of the data: sources, cleanliness, idiosyncrasies, limitations…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400844"/>
            <a:ext cx="8405812" cy="319088"/>
          </a:xfrm>
        </p:spPr>
        <p:txBody>
          <a:bodyPr/>
          <a:lstStyle/>
          <a:p>
            <a:r>
              <a:rPr lang="en-US" dirty="0"/>
              <a:t>Must be Able to Go Back in Time to Build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057400" y="2021925"/>
            <a:ext cx="5766955" cy="20782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00115" y="2123482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400" b="1" dirty="0"/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1930" y="2205498"/>
            <a:ext cx="394339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“Past”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5663" y="2202034"/>
            <a:ext cx="52418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“Future”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8882" y="2105052"/>
            <a:ext cx="426027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Really</a:t>
            </a:r>
          </a:p>
          <a:p>
            <a:pPr algn="ctr"/>
            <a:r>
              <a:rPr lang="en-US" sz="1000" b="1" dirty="0"/>
              <a:t>today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550734" y="887153"/>
            <a:ext cx="3180992" cy="2101455"/>
            <a:chOff x="3550734" y="1007917"/>
            <a:chExt cx="3180992" cy="2101455"/>
          </a:xfrm>
        </p:grpSpPr>
        <p:grpSp>
          <p:nvGrpSpPr>
            <p:cNvPr id="51" name="Group 50"/>
            <p:cNvGrpSpPr/>
            <p:nvPr/>
          </p:nvGrpSpPr>
          <p:grpSpPr>
            <a:xfrm>
              <a:off x="3550734" y="1007917"/>
              <a:ext cx="3180992" cy="2101455"/>
              <a:chOff x="3550734" y="1007917"/>
              <a:chExt cx="3180992" cy="2101455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 rot="16200000" flipH="1">
                <a:off x="4629150" y="1719695"/>
                <a:ext cx="1444337" cy="20782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4810992" y="2493819"/>
                <a:ext cx="11605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Pretend</a:t>
                </a:r>
              </a:p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you’re</a:t>
                </a:r>
              </a:p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here</a:t>
                </a:r>
              </a:p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(observation point)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08318" y="1402773"/>
                <a:ext cx="496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Use this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11092" y="1423556"/>
                <a:ext cx="881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To predict this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550734" y="1650423"/>
                <a:ext cx="3180992" cy="132629"/>
                <a:chOff x="3114315" y="3905250"/>
                <a:chExt cx="3180992" cy="132629"/>
              </a:xfrm>
            </p:grpSpPr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117273" y="3906982"/>
                  <a:ext cx="1745672" cy="1588"/>
                </a:xfrm>
                <a:prstGeom prst="line">
                  <a:avLst/>
                </a:prstGeom>
                <a:solidFill>
                  <a:schemeClr val="accent1"/>
                </a:solidFill>
                <a:ln w="19050" cap="rnd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flipV="1">
                  <a:off x="4969885" y="3905250"/>
                  <a:ext cx="1323758" cy="1733"/>
                </a:xfrm>
                <a:prstGeom prst="line">
                  <a:avLst/>
                </a:prstGeom>
                <a:solidFill>
                  <a:schemeClr val="accent1"/>
                </a:solidFill>
                <a:ln w="19050" cap="rnd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 rot="5400000">
                  <a:off x="6232167" y="3969762"/>
                  <a:ext cx="124691" cy="1588"/>
                </a:xfrm>
                <a:prstGeom prst="line">
                  <a:avLst/>
                </a:prstGeom>
                <a:solidFill>
                  <a:schemeClr val="accent1"/>
                </a:solidFill>
                <a:ln w="19050" cap="rnd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4906677" y="3972576"/>
                  <a:ext cx="124691" cy="1588"/>
                </a:xfrm>
                <a:prstGeom prst="line">
                  <a:avLst/>
                </a:prstGeom>
                <a:solidFill>
                  <a:schemeClr val="accent1"/>
                </a:solidFill>
                <a:ln w="19050" cap="rnd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5400000">
                  <a:off x="3052763" y="3973442"/>
                  <a:ext cx="124691" cy="1588"/>
                </a:xfrm>
                <a:prstGeom prst="line">
                  <a:avLst/>
                </a:prstGeom>
                <a:solidFill>
                  <a:schemeClr val="accent1"/>
                </a:solidFill>
                <a:ln w="19050" cap="rnd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5400000">
                  <a:off x="4799736" y="3974740"/>
                  <a:ext cx="124691" cy="1588"/>
                </a:xfrm>
                <a:prstGeom prst="line">
                  <a:avLst/>
                </a:prstGeom>
                <a:solidFill>
                  <a:schemeClr val="accent1"/>
                </a:solidFill>
                <a:ln w="19050" cap="rnd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sp>
          <p:nvSpPr>
            <p:cNvPr id="34" name="TextBox 33"/>
            <p:cNvSpPr txBox="1"/>
            <p:nvPr/>
          </p:nvSpPr>
          <p:spPr>
            <a:xfrm>
              <a:off x="3990109" y="1724890"/>
              <a:ext cx="89607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Model inputs 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42263" y="1704111"/>
              <a:ext cx="91210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Model output y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230581" y="3425537"/>
            <a:ext cx="49693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Use this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3355" y="3446320"/>
            <a:ext cx="88165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To predict this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72997" y="3673187"/>
            <a:ext cx="3180992" cy="132629"/>
            <a:chOff x="3114315" y="3905250"/>
            <a:chExt cx="3180992" cy="132629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117273" y="3906982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4969885" y="3905250"/>
              <a:ext cx="1323758" cy="173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6232167" y="3969762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4906677" y="397257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052763" y="3973442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4799736" y="3974740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7" name="TextBox 46"/>
          <p:cNvSpPr txBox="1"/>
          <p:nvPr/>
        </p:nvSpPr>
        <p:spPr>
          <a:xfrm>
            <a:off x="2012372" y="3747654"/>
            <a:ext cx="896079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Model inputs 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4526" y="3726875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Model output 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3455" y="3667990"/>
            <a:ext cx="71697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dirty="0"/>
              <a:t>This: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57888" y="3654136"/>
            <a:ext cx="4128655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dirty="0"/>
              <a:t>is a data record for building the model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309" y="4215244"/>
            <a:ext cx="8118764" cy="147732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US" sz="1600" b="1" dirty="0"/>
          </a:p>
          <a:p>
            <a:r>
              <a:rPr lang="en-US" sz="1600" dirty="0"/>
              <a:t>The records look like this: 	(x</a:t>
            </a:r>
            <a:r>
              <a:rPr lang="en-US" sz="1600" baseline="-25000" dirty="0"/>
              <a:t>1</a:t>
            </a:r>
            <a:r>
              <a:rPr lang="en-US" sz="1600" dirty="0"/>
              <a:t>,x</a:t>
            </a:r>
            <a:r>
              <a:rPr lang="en-US" sz="1600" baseline="-25000" dirty="0"/>
              <a:t>2</a:t>
            </a:r>
            <a:r>
              <a:rPr lang="en-US" sz="1600" dirty="0"/>
              <a:t>,x</a:t>
            </a:r>
            <a:r>
              <a:rPr lang="en-US" sz="1600" baseline="-25000" dirty="0"/>
              <a:t>3</a:t>
            </a:r>
            <a:r>
              <a:rPr lang="en-US" sz="1600" dirty="0"/>
              <a:t>,…,</a:t>
            </a:r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 err="1"/>
              <a:t>,y</a:t>
            </a:r>
            <a:r>
              <a:rPr lang="en-US" sz="1600" dirty="0"/>
              <a:t>)</a:t>
            </a:r>
          </a:p>
          <a:p>
            <a:r>
              <a:rPr lang="en-US" sz="1600" dirty="0"/>
              <a:t>			(x</a:t>
            </a:r>
            <a:r>
              <a:rPr lang="en-US" sz="1600" baseline="-25000" dirty="0"/>
              <a:t>1</a:t>
            </a:r>
            <a:r>
              <a:rPr lang="en-US" sz="1600" dirty="0"/>
              <a:t>,x</a:t>
            </a:r>
            <a:r>
              <a:rPr lang="en-US" sz="1600" baseline="-25000" dirty="0"/>
              <a:t>2</a:t>
            </a:r>
            <a:r>
              <a:rPr lang="en-US" sz="1600" dirty="0"/>
              <a:t>,x</a:t>
            </a:r>
            <a:r>
              <a:rPr lang="en-US" sz="1600" baseline="-25000" dirty="0"/>
              <a:t>3</a:t>
            </a:r>
            <a:r>
              <a:rPr lang="en-US" sz="1600" dirty="0"/>
              <a:t>,…,</a:t>
            </a:r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 err="1"/>
              <a:t>,y</a:t>
            </a:r>
            <a:r>
              <a:rPr lang="en-US" sz="1600" dirty="0"/>
              <a:t>)</a:t>
            </a:r>
          </a:p>
          <a:p>
            <a:r>
              <a:rPr lang="en-US" sz="1600" dirty="0"/>
              <a:t>			(x1,x</a:t>
            </a:r>
            <a:r>
              <a:rPr lang="en-US" sz="1600" baseline="-25000" dirty="0"/>
              <a:t>2</a:t>
            </a:r>
            <a:r>
              <a:rPr lang="en-US" sz="1600" dirty="0"/>
              <a:t>,x</a:t>
            </a:r>
            <a:r>
              <a:rPr lang="en-US" sz="1600" baseline="-25000" dirty="0"/>
              <a:t>3</a:t>
            </a:r>
            <a:r>
              <a:rPr lang="en-US" sz="1600" dirty="0"/>
              <a:t>,…,</a:t>
            </a:r>
            <a:r>
              <a:rPr lang="en-US" sz="1600" dirty="0" err="1"/>
              <a:t>x</a:t>
            </a:r>
            <a:r>
              <a:rPr lang="en-US" sz="1600" baseline="-25000" dirty="0" err="1"/>
              <a:t>n</a:t>
            </a:r>
            <a:r>
              <a:rPr lang="en-US" sz="1600" dirty="0" err="1"/>
              <a:t>,y</a:t>
            </a:r>
            <a:r>
              <a:rPr lang="en-US" sz="1600" dirty="0"/>
              <a:t>)</a:t>
            </a:r>
          </a:p>
          <a:p>
            <a:r>
              <a:rPr lang="en-US" sz="1600" dirty="0"/>
              <a:t>			          …</a:t>
            </a:r>
          </a:p>
          <a:p>
            <a:r>
              <a:rPr lang="en-US" sz="1600" dirty="0"/>
              <a:t>Hundreds of thousands of records for model building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4982" y="3830783"/>
            <a:ext cx="476091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Scoring</a:t>
            </a:r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03928" y="4326084"/>
            <a:ext cx="400751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27628" y="4322621"/>
            <a:ext cx="38472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inputs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77982" y="372507"/>
            <a:ext cx="7377545" cy="2991787"/>
            <a:chOff x="477982" y="372507"/>
            <a:chExt cx="7377545" cy="2991787"/>
          </a:xfrm>
        </p:grpSpPr>
        <p:grpSp>
          <p:nvGrpSpPr>
            <p:cNvPr id="52" name="Group 51"/>
            <p:cNvGrpSpPr/>
            <p:nvPr/>
          </p:nvGrpSpPr>
          <p:grpSpPr>
            <a:xfrm>
              <a:off x="3958937" y="3031785"/>
              <a:ext cx="2743200" cy="332509"/>
              <a:chOff x="3948546" y="2982191"/>
              <a:chExt cx="2743200" cy="332509"/>
            </a:xfrm>
          </p:grpSpPr>
          <p:sp>
            <p:nvSpPr>
              <p:cNvPr id="53" name="Left-Right Arrow 52"/>
              <p:cNvSpPr/>
              <p:nvPr/>
            </p:nvSpPr>
            <p:spPr bwMode="auto">
              <a:xfrm>
                <a:off x="3948546" y="2982191"/>
                <a:ext cx="2743200" cy="332509"/>
              </a:xfrm>
              <a:prstGeom prst="leftRightArrow">
                <a:avLst/>
              </a:prstGeom>
              <a:solidFill>
                <a:schemeClr val="accent3"/>
              </a:solidFill>
              <a:ln w="9525" cap="flat" cmpd="sng" algn="ctr">
                <a:solidFill>
                  <a:srgbClr val="766A6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7700" y="3075709"/>
                <a:ext cx="166391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/>
                  <a:t>Move the observation point</a:t>
                </a:r>
              </a:p>
            </p:txBody>
          </p:sp>
        </p:grpSp>
        <p:sp>
          <p:nvSpPr>
            <p:cNvPr id="55" name="Title 1"/>
            <p:cNvSpPr txBox="1">
              <a:spLocks/>
            </p:cNvSpPr>
            <p:nvPr/>
          </p:nvSpPr>
          <p:spPr bwMode="gray">
            <a:xfrm>
              <a:off x="477982" y="372507"/>
              <a:ext cx="7377545" cy="65365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ヒラギノ角ゴ Pro W3"/>
                </a:rPr>
                <a:t>Slide the Observation Point Across Time</a:t>
              </a:r>
              <a:b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ヒラギノ角ゴ Pro W3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ヒラギノ角ゴ Pro W3"/>
                </a:rPr>
                <a:t>Makes models more stable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ヒラギノ角ゴ Pro W3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778E-6 1.11111E-6 L 0.1132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2 0.00069 L -0.17413 -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6497" y="768926"/>
            <a:ext cx="4202421" cy="141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17933" y="895680"/>
            <a:ext cx="8405812" cy="319088"/>
          </a:xfrm>
        </p:spPr>
        <p:txBody>
          <a:bodyPr/>
          <a:lstStyle/>
          <a:p>
            <a:r>
              <a:rPr lang="en-US" dirty="0"/>
              <a:t>How to Assemble Modeling Data: </a:t>
            </a:r>
            <a:br>
              <a:rPr lang="en-US" dirty="0"/>
            </a:br>
            <a:r>
              <a:rPr lang="en-US" dirty="0"/>
              <a:t>Inclusions &amp; Exclusions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0" y="1830511"/>
            <a:ext cx="8750819" cy="430053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Pretend you’re sitting at a time in the past</a:t>
            </a:r>
          </a:p>
          <a:p>
            <a:pPr>
              <a:spcBef>
                <a:spcPts val="1000"/>
              </a:spcBef>
            </a:pPr>
            <a:r>
              <a:rPr lang="en-US" dirty="0"/>
              <a:t>Look in that record’s “past” to collect potential model inputs</a:t>
            </a:r>
          </a:p>
          <a:p>
            <a:pPr>
              <a:spcBef>
                <a:spcPts val="1000"/>
              </a:spcBef>
            </a:pPr>
            <a:r>
              <a:rPr lang="en-US" dirty="0"/>
              <a:t>Look in that record’s “future” to decide model output (good, bad, loss…)</a:t>
            </a:r>
          </a:p>
          <a:p>
            <a:pPr>
              <a:spcBef>
                <a:spcPts val="1000"/>
              </a:spcBef>
            </a:pPr>
            <a:r>
              <a:rPr lang="en-US" dirty="0"/>
              <a:t>Slide the observation point across time to get lots of different modeling records that cover lots of time</a:t>
            </a:r>
          </a:p>
          <a:p>
            <a:pPr>
              <a:spcBef>
                <a:spcPts val="1000"/>
              </a:spcBef>
            </a:pPr>
            <a:r>
              <a:rPr lang="en-US" dirty="0"/>
              <a:t>Exclusions: remove any records that will inappropriately affect the model: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Remove people whom the model won’t be used on (employees, VIPs…)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Remove records that already show the outcome you’re trying to predict </a:t>
            </a:r>
            <a:r>
              <a:rPr lang="en-US" dirty="0"/>
              <a:t>(bad, loss, cancel…). Examples to avoid: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Predict future delinquency but record is already delinquent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Predict future inactivity but account has already gone inactive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Predict collectability but phone number has been overwritten with collection agency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0279" y="615126"/>
            <a:ext cx="8405812" cy="319088"/>
          </a:xfrm>
        </p:spPr>
        <p:txBody>
          <a:bodyPr/>
          <a:lstStyle/>
          <a:p>
            <a:r>
              <a:rPr lang="en-US" dirty="0"/>
              <a:t>Out of Time Validation Helps Assure Model Robustness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588650" y="4162624"/>
            <a:ext cx="6826828" cy="10391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443177" y="4547088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400" b="1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6095" y="4266532"/>
            <a:ext cx="426027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Really</a:t>
            </a:r>
          </a:p>
          <a:p>
            <a:pPr algn="ctr"/>
            <a:r>
              <a:rPr lang="en-US" sz="1000" b="1" dirty="0"/>
              <a:t>today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72996" y="3948382"/>
            <a:ext cx="1748630" cy="130897"/>
            <a:chOff x="2653651" y="4443846"/>
            <a:chExt cx="1748630" cy="130897"/>
          </a:xfrm>
        </p:grpSpPr>
        <p:cxnSp>
          <p:nvCxnSpPr>
            <p:cNvPr id="52" name="Straight Connector 51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3076214" y="2355109"/>
            <a:ext cx="1748630" cy="130897"/>
            <a:chOff x="2653651" y="4443846"/>
            <a:chExt cx="1748630" cy="130897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888310" y="2554268"/>
            <a:ext cx="1748630" cy="130897"/>
            <a:chOff x="2653651" y="4443846"/>
            <a:chExt cx="1748630" cy="130897"/>
          </a:xfrm>
        </p:grpSpPr>
        <p:cxnSp>
          <p:nvCxnSpPr>
            <p:cNvPr id="66" name="Straight Connector 65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2512506" y="2952586"/>
            <a:ext cx="1748630" cy="130897"/>
            <a:chOff x="2653651" y="4443846"/>
            <a:chExt cx="1748630" cy="130897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2324604" y="3151745"/>
            <a:ext cx="1748630" cy="130897"/>
            <a:chOff x="2653651" y="4443846"/>
            <a:chExt cx="1748630" cy="130897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136702" y="3350904"/>
            <a:ext cx="1748630" cy="130897"/>
            <a:chOff x="2653651" y="4443846"/>
            <a:chExt cx="1748630" cy="130897"/>
          </a:xfrm>
        </p:grpSpPr>
        <p:cxnSp>
          <p:nvCxnSpPr>
            <p:cNvPr id="78" name="Straight Connector 77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1" name="Group 80"/>
          <p:cNvGrpSpPr/>
          <p:nvPr/>
        </p:nvGrpSpPr>
        <p:grpSpPr>
          <a:xfrm>
            <a:off x="1948800" y="3550063"/>
            <a:ext cx="1748630" cy="130897"/>
            <a:chOff x="2653651" y="4443846"/>
            <a:chExt cx="1748630" cy="130897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>
            <a:off x="1760898" y="3749222"/>
            <a:ext cx="1748630" cy="130897"/>
            <a:chOff x="2653651" y="4443846"/>
            <a:chExt cx="1748630" cy="130897"/>
          </a:xfrm>
        </p:grpSpPr>
        <p:cxnSp>
          <p:nvCxnSpPr>
            <p:cNvPr id="86" name="Straight Connector 85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2700408" y="2753427"/>
            <a:ext cx="1748630" cy="130897"/>
            <a:chOff x="2653651" y="4443846"/>
            <a:chExt cx="1748630" cy="130897"/>
          </a:xfrm>
        </p:grpSpPr>
        <p:cxnSp>
          <p:nvCxnSpPr>
            <p:cNvPr id="90" name="Straight Connector 89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94" name="Straight Connector 93"/>
          <p:cNvCxnSpPr>
            <a:cxnSpLocks/>
          </p:cNvCxnSpPr>
          <p:nvPr/>
        </p:nvCxnSpPr>
        <p:spPr bwMode="auto">
          <a:xfrm>
            <a:off x="5750889" y="1270654"/>
            <a:ext cx="0" cy="3102715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434260" y="2007379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Use this time period for</a:t>
            </a:r>
          </a:p>
          <a:p>
            <a:pPr algn="ctr"/>
            <a:r>
              <a:rPr lang="en-US" sz="1000" b="1" dirty="0"/>
              <a:t>model training and testing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915405" y="3390900"/>
            <a:ext cx="1748630" cy="130897"/>
            <a:chOff x="2653651" y="4443846"/>
            <a:chExt cx="1748630" cy="130897"/>
          </a:xfrm>
        </p:grpSpPr>
        <p:cxnSp>
          <p:nvCxnSpPr>
            <p:cNvPr id="138" name="Straight Connector 137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1" name="Group 140"/>
          <p:cNvGrpSpPr/>
          <p:nvPr/>
        </p:nvGrpSpPr>
        <p:grpSpPr>
          <a:xfrm>
            <a:off x="6418623" y="1797627"/>
            <a:ext cx="1748630" cy="130897"/>
            <a:chOff x="2653651" y="4443846"/>
            <a:chExt cx="1748630" cy="130897"/>
          </a:xfrm>
        </p:grpSpPr>
        <p:cxnSp>
          <p:nvCxnSpPr>
            <p:cNvPr id="142" name="Straight Connector 141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5" name="Group 144"/>
          <p:cNvGrpSpPr/>
          <p:nvPr/>
        </p:nvGrpSpPr>
        <p:grpSpPr>
          <a:xfrm>
            <a:off x="6230719" y="1996786"/>
            <a:ext cx="1748630" cy="130897"/>
            <a:chOff x="2653651" y="4443846"/>
            <a:chExt cx="1748630" cy="130897"/>
          </a:xfrm>
        </p:grpSpPr>
        <p:cxnSp>
          <p:nvCxnSpPr>
            <p:cNvPr id="146" name="Straight Connector 145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5854915" y="2395104"/>
            <a:ext cx="1748630" cy="130897"/>
            <a:chOff x="2653651" y="4443846"/>
            <a:chExt cx="1748630" cy="130897"/>
          </a:xfrm>
        </p:grpSpPr>
        <p:cxnSp>
          <p:nvCxnSpPr>
            <p:cNvPr id="150" name="Straight Connector 149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5667013" y="2594263"/>
            <a:ext cx="1748630" cy="130897"/>
            <a:chOff x="2653651" y="4443846"/>
            <a:chExt cx="1748630" cy="130897"/>
          </a:xfrm>
        </p:grpSpPr>
        <p:cxnSp>
          <p:nvCxnSpPr>
            <p:cNvPr id="154" name="Straight Connector 153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57" name="Group 156"/>
          <p:cNvGrpSpPr/>
          <p:nvPr/>
        </p:nvGrpSpPr>
        <p:grpSpPr>
          <a:xfrm>
            <a:off x="5479111" y="2793422"/>
            <a:ext cx="1748630" cy="130897"/>
            <a:chOff x="2653651" y="4443846"/>
            <a:chExt cx="1748630" cy="130897"/>
          </a:xfrm>
        </p:grpSpPr>
        <p:cxnSp>
          <p:nvCxnSpPr>
            <p:cNvPr id="158" name="Straight Connector 157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1" name="Group 160"/>
          <p:cNvGrpSpPr/>
          <p:nvPr/>
        </p:nvGrpSpPr>
        <p:grpSpPr>
          <a:xfrm>
            <a:off x="5291209" y="2992581"/>
            <a:ext cx="1748630" cy="130897"/>
            <a:chOff x="2653651" y="4443846"/>
            <a:chExt cx="1748630" cy="130897"/>
          </a:xfrm>
        </p:grpSpPr>
        <p:cxnSp>
          <p:nvCxnSpPr>
            <p:cNvPr id="162" name="Straight Connector 161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5" name="Group 164"/>
          <p:cNvGrpSpPr/>
          <p:nvPr/>
        </p:nvGrpSpPr>
        <p:grpSpPr>
          <a:xfrm>
            <a:off x="5103307" y="3191740"/>
            <a:ext cx="1748630" cy="130897"/>
            <a:chOff x="2653651" y="4443846"/>
            <a:chExt cx="1748630" cy="130897"/>
          </a:xfrm>
        </p:grpSpPr>
        <p:cxnSp>
          <p:nvCxnSpPr>
            <p:cNvPr id="166" name="Straight Connector 165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6042817" y="2195945"/>
            <a:ext cx="1748630" cy="130897"/>
            <a:chOff x="2653651" y="4443846"/>
            <a:chExt cx="1748630" cy="130897"/>
          </a:xfrm>
        </p:grpSpPr>
        <p:cxnSp>
          <p:nvCxnSpPr>
            <p:cNvPr id="170" name="Straight Connector 169"/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09" name="TextBox 208"/>
          <p:cNvSpPr txBox="1"/>
          <p:nvPr/>
        </p:nvSpPr>
        <p:spPr>
          <a:xfrm>
            <a:off x="6863269" y="3550063"/>
            <a:ext cx="1442703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Use this time period for</a:t>
            </a:r>
          </a:p>
          <a:p>
            <a:pPr algn="ctr"/>
            <a:r>
              <a:rPr lang="en-US" sz="1000" b="1" dirty="0"/>
              <a:t>Out Of Time validation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13312" y="5223817"/>
            <a:ext cx="8056693" cy="83099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Validation that the model works even in time frames it has never seen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 Provides increased confidence that the model will perform when implemented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561EBDDC-EB41-AC4D-B9B3-DD6B9742EC1E}"/>
              </a:ext>
            </a:extLst>
          </p:cNvPr>
          <p:cNvGrpSpPr/>
          <p:nvPr/>
        </p:nvGrpSpPr>
        <p:grpSpPr>
          <a:xfrm>
            <a:off x="3653769" y="1750991"/>
            <a:ext cx="1748630" cy="130897"/>
            <a:chOff x="2653651" y="4443846"/>
            <a:chExt cx="1748630" cy="13089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C9BCA3ED-CE1D-4C4A-97BD-825E7C264B41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70C1D219-7919-9F45-A122-32505188E22E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E6D2FDB6-D19C-CE47-9B4B-B8EA2CA4469F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7C5CFA2A-13AD-6647-B7B4-5F2AFB33A3A7}"/>
              </a:ext>
            </a:extLst>
          </p:cNvPr>
          <p:cNvGrpSpPr/>
          <p:nvPr/>
        </p:nvGrpSpPr>
        <p:grpSpPr>
          <a:xfrm>
            <a:off x="3465865" y="1950150"/>
            <a:ext cx="1748630" cy="130897"/>
            <a:chOff x="2653651" y="4443846"/>
            <a:chExt cx="1748630" cy="13089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21D4B338-E673-CB46-9F17-C497EAFB4145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D6D33E70-B482-6B47-8970-BD7B4A8AA1F0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FB75372B-52EF-B84B-B915-12F1327950F7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CB7CC648-0C9E-6E40-8294-D734F7E47CA1}"/>
              </a:ext>
            </a:extLst>
          </p:cNvPr>
          <p:cNvGrpSpPr/>
          <p:nvPr/>
        </p:nvGrpSpPr>
        <p:grpSpPr>
          <a:xfrm>
            <a:off x="3277963" y="2149309"/>
            <a:ext cx="1748630" cy="130897"/>
            <a:chOff x="2653651" y="4443846"/>
            <a:chExt cx="1748630" cy="13089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8FCDA979-C1AF-074A-9CE5-72559C203E60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6D6A6957-996E-9E40-BFE5-2D3A0868794D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A2EA2166-7413-3E4A-BD28-2C1C40BAF5CF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A4CBECF1-EFB9-B548-BDA0-303A0A4C3E69}"/>
              </a:ext>
            </a:extLst>
          </p:cNvPr>
          <p:cNvGrpSpPr/>
          <p:nvPr/>
        </p:nvGrpSpPr>
        <p:grpSpPr>
          <a:xfrm>
            <a:off x="4680250" y="3575845"/>
            <a:ext cx="1748630" cy="130897"/>
            <a:chOff x="2653651" y="4443846"/>
            <a:chExt cx="1748630" cy="13089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6B2B59F2-9608-304D-B1AC-12667B1D2B7F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B8B3595C-D8A6-CF42-90EF-D69686B09B69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C99E7D90-708C-1148-8C63-C3D08A79123B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64A54BE-6D4D-B34B-83B1-A3A9F3772E7D}"/>
              </a:ext>
            </a:extLst>
          </p:cNvPr>
          <p:cNvGrpSpPr/>
          <p:nvPr/>
        </p:nvGrpSpPr>
        <p:grpSpPr>
          <a:xfrm>
            <a:off x="4492346" y="3775004"/>
            <a:ext cx="1748630" cy="130897"/>
            <a:chOff x="2653651" y="4443846"/>
            <a:chExt cx="1748630" cy="13089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76A91F47-4423-B64B-8681-40FDF115C9FB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56D578FB-3678-B844-8C7A-00AB096BB6FF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31A0EA3E-3F27-754D-A2BF-3E424C081DD5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9954CABA-E86A-804D-9842-9C479857C92E}"/>
              </a:ext>
            </a:extLst>
          </p:cNvPr>
          <p:cNvGrpSpPr/>
          <p:nvPr/>
        </p:nvGrpSpPr>
        <p:grpSpPr>
          <a:xfrm>
            <a:off x="4304444" y="3974163"/>
            <a:ext cx="1748630" cy="130897"/>
            <a:chOff x="2653651" y="4443846"/>
            <a:chExt cx="1748630" cy="13089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F8100E75-BE46-DD49-A3A3-3EC904E9FD5F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ABFB7134-CD95-DE43-BCE9-5B63CC0C3FE4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082A6BB5-93F6-6342-A5A3-60FE829C563D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1FBDE928-5A9C-3D4A-8301-8ABE056BA7B0}"/>
              </a:ext>
            </a:extLst>
          </p:cNvPr>
          <p:cNvGrpSpPr/>
          <p:nvPr/>
        </p:nvGrpSpPr>
        <p:grpSpPr>
          <a:xfrm>
            <a:off x="3810000" y="1555185"/>
            <a:ext cx="1748630" cy="130897"/>
            <a:chOff x="2653651" y="4443846"/>
            <a:chExt cx="1748630" cy="13089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B4BD1115-A1A9-5345-8FD1-422B4A51F7AA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8506296C-0E63-6E47-B5A5-3CFF6A1F2A7E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5AF6F8CD-D31D-DC4B-8926-28159A879C30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3B102165-345A-8241-AC2B-CD154E936432}"/>
              </a:ext>
            </a:extLst>
          </p:cNvPr>
          <p:cNvGrpSpPr/>
          <p:nvPr/>
        </p:nvGrpSpPr>
        <p:grpSpPr>
          <a:xfrm>
            <a:off x="3997902" y="1356025"/>
            <a:ext cx="1748630" cy="130897"/>
            <a:chOff x="2653651" y="4443846"/>
            <a:chExt cx="1748630" cy="13089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BF53ED25-9292-CA4D-903D-230A2A7C072F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6653F4D7-0FC2-D246-B601-38377047B16E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B2B75B70-D691-7D47-9AF1-521A7AA46439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F6114C94-F169-7F4B-A454-6C84AEC06663}"/>
              </a:ext>
            </a:extLst>
          </p:cNvPr>
          <p:cNvGrpSpPr/>
          <p:nvPr/>
        </p:nvGrpSpPr>
        <p:grpSpPr>
          <a:xfrm>
            <a:off x="6601754" y="1561325"/>
            <a:ext cx="1748630" cy="130897"/>
            <a:chOff x="2653651" y="4443846"/>
            <a:chExt cx="1748630" cy="13089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F504029B-F487-3E46-A317-8C393BFAFB7E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85603833-4AA7-D347-B5F5-1E69E32F991A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7CEFCD86-BBFF-5A46-A2E6-A428E7319611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F923A38D-AEA6-A343-9AEB-AEA32D52F75C}"/>
              </a:ext>
            </a:extLst>
          </p:cNvPr>
          <p:cNvGrpSpPr/>
          <p:nvPr/>
        </p:nvGrpSpPr>
        <p:grpSpPr>
          <a:xfrm>
            <a:off x="6789656" y="1362165"/>
            <a:ext cx="1748630" cy="130897"/>
            <a:chOff x="2653651" y="4443846"/>
            <a:chExt cx="1748630" cy="130897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9C99346A-A31C-E14D-BDD2-260D18982811}"/>
                </a:ext>
              </a:extLst>
            </p:cNvPr>
            <p:cNvCxnSpPr/>
            <p:nvPr/>
          </p:nvCxnSpPr>
          <p:spPr bwMode="auto">
            <a:xfrm>
              <a:off x="2656609" y="4443846"/>
              <a:ext cx="174567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58661F93-B9D1-704C-AC47-28FE7F2C432F}"/>
                </a:ext>
              </a:extLst>
            </p:cNvPr>
            <p:cNvCxnSpPr/>
            <p:nvPr/>
          </p:nvCxnSpPr>
          <p:spPr bwMode="auto">
            <a:xfrm rot="5400000">
              <a:off x="2592099" y="4510306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1E58AB20-F04A-974B-83F2-27A269439605}"/>
                </a:ext>
              </a:extLst>
            </p:cNvPr>
            <p:cNvCxnSpPr/>
            <p:nvPr/>
          </p:nvCxnSpPr>
          <p:spPr bwMode="auto">
            <a:xfrm rot="5400000">
              <a:off x="4339072" y="4511604"/>
              <a:ext cx="12469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37743821-E5F4-B64F-AD85-584158261723}"/>
              </a:ext>
            </a:extLst>
          </p:cNvPr>
          <p:cNvSpPr txBox="1"/>
          <p:nvPr/>
        </p:nvSpPr>
        <p:spPr>
          <a:xfrm>
            <a:off x="6535594" y="4321787"/>
            <a:ext cx="923330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OOT Validation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1D553C60-C63E-5D4B-A5BB-6A87FC83F67F}"/>
              </a:ext>
            </a:extLst>
          </p:cNvPr>
          <p:cNvSpPr txBox="1"/>
          <p:nvPr/>
        </p:nvSpPr>
        <p:spPr>
          <a:xfrm>
            <a:off x="3347191" y="4321787"/>
            <a:ext cx="1030731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Training, Testing</a:t>
            </a:r>
          </a:p>
        </p:txBody>
      </p:sp>
    </p:spTree>
    <p:extLst>
      <p:ext uri="{BB962C8B-B14F-4D97-AF65-F5344CB8AC3E}">
        <p14:creationId xmlns:p14="http://schemas.microsoft.com/office/powerpoint/2010/main" val="5118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548334"/>
            <a:ext cx="8407400" cy="317500"/>
          </a:xfrm>
        </p:spPr>
        <p:txBody>
          <a:bodyPr/>
          <a:lstStyle/>
          <a:p>
            <a:r>
              <a:rPr lang="en-US" dirty="0"/>
              <a:t>The Dark Side of Modeling: Overfitting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8128" y="1787603"/>
            <a:ext cx="2299781" cy="1493836"/>
            <a:chOff x="1298128" y="1787603"/>
            <a:chExt cx="2299781" cy="14938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1" y="1787603"/>
              <a:ext cx="2148888" cy="14938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98128" y="2259316"/>
              <a:ext cx="15898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i="1" dirty="0"/>
                <a:t>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84779" y="3206705"/>
            <a:ext cx="130406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8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301" y="5787051"/>
            <a:ext cx="617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Overly-complex models don’t generalize well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Overfitting</a:t>
            </a:r>
          </a:p>
          <a:p>
            <a:pPr algn="ctr"/>
            <a:r>
              <a:rPr lang="en-US" sz="1800" dirty="0"/>
              <a:t>Must balance model complexity with generalization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92903" y="3689358"/>
            <a:ext cx="4118053" cy="2103999"/>
            <a:chOff x="4992903" y="3689358"/>
            <a:chExt cx="4118053" cy="2103999"/>
          </a:xfrm>
        </p:grpSpPr>
        <p:sp>
          <p:nvSpPr>
            <p:cNvPr id="15" name="Content Placeholder 4"/>
            <p:cNvSpPr txBox="1">
              <a:spLocks/>
            </p:cNvSpPr>
            <p:nvPr/>
          </p:nvSpPr>
          <p:spPr>
            <a:xfrm>
              <a:off x="4992903" y="3689358"/>
              <a:ext cx="4118053" cy="456674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Arial" charset="0"/>
                <a:buChar char="•"/>
                <a:defRPr sz="24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9144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20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13716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18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A simpler model likely fits new data better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42572" y="4560889"/>
              <a:ext cx="191652" cy="34712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i="1" dirty="0"/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2076" y="5446232"/>
              <a:ext cx="157205" cy="34712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4473" y="4146032"/>
              <a:ext cx="2005664" cy="1449395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163101" y="4523920"/>
              <a:ext cx="1492714" cy="939990"/>
              <a:chOff x="8305800" y="1968499"/>
              <a:chExt cx="1651000" cy="100012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659812" y="2461134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486775" y="2666997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890125" y="1968499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80146" y="2044987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54973" y="2124758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305800" y="2901949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101134" y="2244399"/>
                <a:ext cx="66675" cy="666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 flipV="1">
              <a:off x="6030811" y="4240735"/>
              <a:ext cx="1802739" cy="1244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7899" y="3565388"/>
            <a:ext cx="3380456" cy="2227969"/>
            <a:chOff x="487899" y="3565388"/>
            <a:chExt cx="3380456" cy="2227969"/>
          </a:xfrm>
        </p:grpSpPr>
        <p:sp>
          <p:nvSpPr>
            <p:cNvPr id="6" name="Content Placeholder 4"/>
            <p:cNvSpPr txBox="1">
              <a:spLocks/>
            </p:cNvSpPr>
            <p:nvPr/>
          </p:nvSpPr>
          <p:spPr>
            <a:xfrm>
              <a:off x="487899" y="3565388"/>
              <a:ext cx="3380456" cy="721751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Arial" charset="0"/>
                <a:buChar char="•"/>
                <a:defRPr sz="24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9144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20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13716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18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With a sufficiently complex model you can always get a perfect fit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288" y="4146032"/>
              <a:ext cx="1998207" cy="144939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274350" y="4560889"/>
              <a:ext cx="191652" cy="34712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i="1" dirty="0"/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63854" y="5446232"/>
              <a:ext cx="157205" cy="34712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</p:grpSp>
      <p:sp>
        <p:nvSpPr>
          <p:cNvPr id="39" name="Content Placeholder 4"/>
          <p:cNvSpPr txBox="1">
            <a:spLocks/>
          </p:cNvSpPr>
          <p:nvPr/>
        </p:nvSpPr>
        <p:spPr>
          <a:xfrm>
            <a:off x="487899" y="1198921"/>
            <a:ext cx="3380456" cy="62728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What if you want to fit a model to this 1-d data: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992903" y="1131310"/>
            <a:ext cx="4118053" cy="2335385"/>
            <a:chOff x="4992903" y="1131310"/>
            <a:chExt cx="4118053" cy="23353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616" y="1812194"/>
              <a:ext cx="1998207" cy="1449394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6508354" y="2639949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Oval 20"/>
            <p:cNvSpPr/>
            <p:nvPr/>
          </p:nvSpPr>
          <p:spPr>
            <a:xfrm>
              <a:off x="6351906" y="2833433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21"/>
            <p:cNvSpPr/>
            <p:nvPr/>
          </p:nvSpPr>
          <p:spPr>
            <a:xfrm>
              <a:off x="7620713" y="2176935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22"/>
            <p:cNvSpPr/>
            <p:nvPr/>
          </p:nvSpPr>
          <p:spPr>
            <a:xfrm>
              <a:off x="7069215" y="2248824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Oval 23"/>
            <p:cNvSpPr/>
            <p:nvPr/>
          </p:nvSpPr>
          <p:spPr>
            <a:xfrm>
              <a:off x="7317693" y="2323798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>
            <a:xfrm>
              <a:off x="6188282" y="3054258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>
            <a:xfrm>
              <a:off x="6907365" y="2436245"/>
              <a:ext cx="60283" cy="626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58692" y="2234227"/>
              <a:ext cx="191652" cy="34712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i="1" dirty="0"/>
                <a:t>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48196" y="3119570"/>
              <a:ext cx="157205" cy="34712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0" name="Content Placeholder 4"/>
            <p:cNvSpPr txBox="1">
              <a:spLocks/>
            </p:cNvSpPr>
            <p:nvPr/>
          </p:nvSpPr>
          <p:spPr>
            <a:xfrm>
              <a:off x="4992903" y="1131310"/>
              <a:ext cx="4118053" cy="65073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Arial" charset="0"/>
                <a:buChar char="•"/>
                <a:defRPr sz="24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9144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20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1371600" indent="-18288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Arial" charset="0"/>
                <a:buChar char="•"/>
                <a:defRPr sz="18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But when new data comes in that your model hasn’t seen before this fit can be very bad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3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>
            <a:off x="5003322" y="3657600"/>
            <a:ext cx="267418" cy="172528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rgbClr val="766A6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How to Avoid </a:t>
            </a:r>
            <a:r>
              <a:rPr lang="en-US" dirty="0" err="1"/>
              <a:t>Overfitting</a:t>
            </a:r>
            <a:r>
              <a:rPr lang="en-US" dirty="0"/>
              <a:t>: Training/Testing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6825" y="931227"/>
            <a:ext cx="8405812" cy="4300536"/>
          </a:xfrm>
        </p:spPr>
        <p:txBody>
          <a:bodyPr/>
          <a:lstStyle/>
          <a:p>
            <a:r>
              <a:rPr lang="en-US" sz="1800" dirty="0"/>
              <a:t>Divide data into two separate sets: one for </a:t>
            </a:r>
            <a:r>
              <a:rPr lang="en-US" sz="1800" b="1" i="1" dirty="0"/>
              <a:t>training</a:t>
            </a:r>
            <a:r>
              <a:rPr lang="en-US" sz="1800" dirty="0"/>
              <a:t> and one for </a:t>
            </a:r>
            <a:r>
              <a:rPr lang="en-US" sz="1800" b="1" i="1" dirty="0"/>
              <a:t>testing</a:t>
            </a:r>
          </a:p>
          <a:p>
            <a:r>
              <a:rPr lang="en-US" sz="1800" dirty="0"/>
              <a:t>Build the model on the </a:t>
            </a:r>
            <a:r>
              <a:rPr lang="en-US" sz="1800" b="1" i="1" dirty="0"/>
              <a:t>training</a:t>
            </a:r>
            <a:r>
              <a:rPr lang="en-US" sz="1800" dirty="0"/>
              <a:t> data, then evaluate it on the </a:t>
            </a:r>
            <a:r>
              <a:rPr lang="en-US" sz="1800" b="1" i="1" dirty="0"/>
              <a:t>testing</a:t>
            </a:r>
            <a:r>
              <a:rPr lang="en-US" sz="1800" dirty="0"/>
              <a:t> data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1750181" y="1811557"/>
          <a:ext cx="6488045" cy="34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90" y="2864216"/>
            <a:ext cx="1188682" cy="86177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400" dirty="0"/>
              <a:t>Measure of model fitness</a:t>
            </a:r>
          </a:p>
          <a:p>
            <a:pPr algn="ctr"/>
            <a:r>
              <a:rPr lang="en-US" sz="1400" dirty="0"/>
              <a:t>For example, model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5428" y="5234862"/>
            <a:ext cx="3369512" cy="43088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400" dirty="0"/>
              <a:t>Model complexity</a:t>
            </a:r>
          </a:p>
          <a:p>
            <a:pPr algn="ctr"/>
            <a:r>
              <a:rPr lang="en-US" sz="1400" dirty="0"/>
              <a:t>( # free parameters, # training iterations…)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3050" y="3946206"/>
            <a:ext cx="1263167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Model error for the</a:t>
            </a:r>
          </a:p>
          <a:p>
            <a:pPr algn="ctr"/>
            <a:r>
              <a:rPr lang="en-US" sz="1200" b="1" i="1" dirty="0"/>
              <a:t>training</a:t>
            </a:r>
            <a:r>
              <a:rPr lang="en-US" sz="1200" dirty="0"/>
              <a:t>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9761" y="2774845"/>
            <a:ext cx="1263167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Model error for the</a:t>
            </a:r>
          </a:p>
          <a:p>
            <a:pPr algn="ctr"/>
            <a:r>
              <a:rPr lang="en-US" sz="1200" b="1" i="1" dirty="0"/>
              <a:t>testing</a:t>
            </a:r>
            <a:r>
              <a:rPr lang="en-US" sz="1200" dirty="0"/>
              <a:t>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330264" y="3753281"/>
            <a:ext cx="1724891" cy="1588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132717" y="3777930"/>
            <a:ext cx="11507" cy="897597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925881" y="4648283"/>
            <a:ext cx="44837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Stop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3979" y="3004765"/>
            <a:ext cx="15374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dirty="0"/>
              <a:t>This represents the REAL model performance</a:t>
            </a:r>
          </a:p>
        </p:txBody>
      </p:sp>
      <p:sp>
        <p:nvSpPr>
          <p:cNvPr id="20" name="Arc 19"/>
          <p:cNvSpPr/>
          <p:nvPr/>
        </p:nvSpPr>
        <p:spPr bwMode="auto">
          <a:xfrm rot="5400000" flipH="1" flipV="1">
            <a:off x="5426576" y="2969599"/>
            <a:ext cx="852070" cy="1372431"/>
          </a:xfrm>
          <a:prstGeom prst="arc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404" y="4026479"/>
            <a:ext cx="3330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Model Measures of Goodness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336" y="949265"/>
            <a:ext cx="8405812" cy="4300536"/>
          </a:xfrm>
        </p:spPr>
        <p:txBody>
          <a:bodyPr/>
          <a:lstStyle/>
          <a:p>
            <a:r>
              <a:rPr lang="en-US" dirty="0"/>
              <a:t>Continuous target ($ loss, profit…). Use sum of errors</a:t>
            </a:r>
          </a:p>
          <a:p>
            <a:pPr lvl="1"/>
            <a:r>
              <a:rPr lang="en-US" dirty="0"/>
              <a:t>Each record has an error. Just add up the errors, or the square of the errors</a:t>
            </a:r>
          </a:p>
          <a:p>
            <a:pPr lvl="1"/>
            <a:endParaRPr lang="en-US" dirty="0"/>
          </a:p>
          <a:p>
            <a:r>
              <a:rPr lang="en-US" dirty="0"/>
              <a:t>Marketing models typically use lift</a:t>
            </a:r>
          </a:p>
          <a:p>
            <a:pPr lvl="1"/>
            <a:r>
              <a:rPr lang="en-US" dirty="0"/>
              <a:t>Lift of 3 means response is 3 times random</a:t>
            </a:r>
          </a:p>
          <a:p>
            <a:endParaRPr lang="en-US" dirty="0"/>
          </a:p>
          <a:p>
            <a:r>
              <a:rPr lang="en-US" dirty="0"/>
              <a:t>Binary target (good/bad). Use FDR</a:t>
            </a:r>
            <a:r>
              <a:rPr lang="en-US"/>
              <a:t>, KS, ROC</a:t>
            </a:r>
            <a:endParaRPr lang="en-US" dirty="0"/>
          </a:p>
          <a:p>
            <a:pPr lvl="1"/>
            <a:r>
              <a:rPr lang="en-US" dirty="0"/>
              <a:t>KS is a robust measure of how well two distributions are separated (goods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bads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1713" y="4597112"/>
            <a:ext cx="718145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# in that bin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1026" y="5830600"/>
            <a:ext cx="581891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Score bin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872" y="4842768"/>
            <a:ext cx="38472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goods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0078" y="4842768"/>
            <a:ext cx="298159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 err="1"/>
              <a:t>bads</a:t>
            </a:r>
            <a:endParaRPr lang="en-US" sz="1000" b="1" dirty="0"/>
          </a:p>
        </p:txBody>
      </p:sp>
      <p:pic>
        <p:nvPicPr>
          <p:cNvPr id="287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3786" y="4026479"/>
            <a:ext cx="3330575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560947"/>
            <a:ext cx="8407400" cy="317500"/>
          </a:xfrm>
        </p:spPr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91" y="1506550"/>
            <a:ext cx="3896813" cy="384242"/>
          </a:xfrm>
        </p:spPr>
        <p:txBody>
          <a:bodyPr>
            <a:noAutofit/>
          </a:bodyPr>
          <a:lstStyle/>
          <a:p>
            <a:r>
              <a:rPr lang="en-US" sz="2400" dirty="0"/>
              <a:t>A model is a </a:t>
            </a:r>
            <a:r>
              <a:rPr lang="en-US" sz="2400" b="1" dirty="0"/>
              <a:t>representation of reality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6272" y="1329919"/>
            <a:ext cx="675758" cy="101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4045" y="1395964"/>
            <a:ext cx="1021556" cy="76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0508" y="1451139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7" y="2581725"/>
            <a:ext cx="2815469" cy="72239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88637" y="2570004"/>
            <a:ext cx="828675" cy="80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5778" y="3645986"/>
            <a:ext cx="1228444" cy="89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1703" y="5080526"/>
            <a:ext cx="1753867" cy="1310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7" y="3645986"/>
            <a:ext cx="1410359" cy="89841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49092" y="5084597"/>
            <a:ext cx="5790519" cy="46797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Could be a </a:t>
            </a:r>
            <a:r>
              <a:rPr lang="en-US" sz="1800" b="1" dirty="0">
                <a:solidFill>
                  <a:schemeClr val="tx1"/>
                </a:solidFill>
              </a:rPr>
              <a:t>statistical model</a:t>
            </a:r>
            <a:r>
              <a:rPr lang="en-US" sz="1800" dirty="0">
                <a:solidFill>
                  <a:schemeClr val="tx1"/>
                </a:solidFill>
              </a:rPr>
              <a:t>, “learned” from data examples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49092" y="2700492"/>
            <a:ext cx="3652436" cy="3837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Could be </a:t>
            </a:r>
            <a:r>
              <a:rPr lang="en-US" sz="1800" b="1" dirty="0">
                <a:solidFill>
                  <a:schemeClr val="tx1"/>
                </a:solidFill>
              </a:rPr>
              <a:t>first principles </a:t>
            </a:r>
            <a:r>
              <a:rPr lang="en-US" sz="1800" dirty="0">
                <a:solidFill>
                  <a:schemeClr val="tx1"/>
                </a:solidFill>
              </a:rPr>
              <a:t>equations</a:t>
            </a:r>
          </a:p>
          <a:p>
            <a:endParaRPr lang="en-US" sz="1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49092" y="3922104"/>
            <a:ext cx="3757323" cy="4485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Could be </a:t>
            </a:r>
            <a:r>
              <a:rPr lang="en-US" sz="1800" b="1" dirty="0">
                <a:solidFill>
                  <a:schemeClr val="tx1"/>
                </a:solidFill>
              </a:rPr>
              <a:t>simulations</a:t>
            </a:r>
            <a:r>
              <a:rPr lang="en-US" sz="1800" dirty="0">
                <a:solidFill>
                  <a:schemeClr val="tx1"/>
                </a:solidFill>
              </a:rPr>
              <a:t>, rule systems</a:t>
            </a:r>
          </a:p>
          <a:p>
            <a:endParaRPr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0480" y="2427890"/>
            <a:ext cx="338005" cy="3124680"/>
            <a:chOff x="140326" y="2415278"/>
            <a:chExt cx="338005" cy="3124680"/>
          </a:xfrm>
        </p:grpSpPr>
        <p:sp>
          <p:nvSpPr>
            <p:cNvPr id="16" name="Down Arrow 15"/>
            <p:cNvSpPr/>
            <p:nvPr/>
          </p:nvSpPr>
          <p:spPr bwMode="auto">
            <a:xfrm flipV="1">
              <a:off x="140326" y="2415278"/>
              <a:ext cx="338005" cy="3124680"/>
            </a:xfrm>
            <a:prstGeom prst="downArrow">
              <a:avLst/>
            </a:prstGeom>
            <a:solidFill>
              <a:srgbClr val="B8CCE4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195446" y="3899060"/>
              <a:ext cx="2976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Fundamental understanding of system dynamics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2968" y="2500227"/>
            <a:ext cx="338005" cy="3124680"/>
            <a:chOff x="614561" y="2427890"/>
            <a:chExt cx="338005" cy="3124680"/>
          </a:xfrm>
        </p:grpSpPr>
        <p:sp>
          <p:nvSpPr>
            <p:cNvPr id="20" name="Down Arrow 19"/>
            <p:cNvSpPr/>
            <p:nvPr/>
          </p:nvSpPr>
          <p:spPr bwMode="auto">
            <a:xfrm>
              <a:off x="614561" y="2427890"/>
              <a:ext cx="338005" cy="3124680"/>
            </a:xfrm>
            <a:prstGeom prst="downArrow">
              <a:avLst/>
            </a:prstGeom>
            <a:solidFill>
              <a:srgbClr val="B8CCE4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8578" y="3978614"/>
              <a:ext cx="155651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Amount of data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4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8588" y="975144"/>
            <a:ext cx="8405812" cy="4300536"/>
          </a:xfrm>
        </p:spPr>
        <p:txBody>
          <a:bodyPr/>
          <a:lstStyle/>
          <a:p>
            <a:r>
              <a:rPr lang="en-US" dirty="0"/>
              <a:t>We want to measure how well the goods and </a:t>
            </a:r>
            <a:r>
              <a:rPr lang="en-US" dirty="0" err="1"/>
              <a:t>bads</a:t>
            </a:r>
            <a:r>
              <a:rPr lang="en-US" dirty="0"/>
              <a:t> are separated</a:t>
            </a:r>
          </a:p>
          <a:p>
            <a:r>
              <a:rPr lang="en-US" dirty="0"/>
              <a:t>Plot the goods and </a:t>
            </a:r>
            <a:r>
              <a:rPr lang="en-US" dirty="0" err="1"/>
              <a:t>bads</a:t>
            </a:r>
            <a:r>
              <a:rPr lang="en-US" dirty="0"/>
              <a:t>. Start adding them up (cumulative distribution)</a:t>
            </a:r>
          </a:p>
          <a:p>
            <a:r>
              <a:rPr lang="en-US" dirty="0"/>
              <a:t>The KS is the maximum of the difference of the </a:t>
            </a:r>
            <a:r>
              <a:rPr lang="en-US" dirty="0" err="1"/>
              <a:t>cumulatives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996132" y="2677701"/>
            <a:ext cx="5241925" cy="3344863"/>
            <a:chOff x="1996132" y="2677701"/>
            <a:chExt cx="5241925" cy="3344863"/>
          </a:xfrm>
        </p:grpSpPr>
        <p:pic>
          <p:nvPicPr>
            <p:cNvPr id="28774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6132" y="2677701"/>
              <a:ext cx="5241925" cy="334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3850589" y="3255031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goods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3966" y="3255031"/>
              <a:ext cx="29815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rgbClr val="C00000"/>
                  </a:solidFill>
                </a:rPr>
                <a:t>bads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996132" y="2662649"/>
            <a:ext cx="5241925" cy="3359915"/>
            <a:chOff x="2039262" y="2662649"/>
            <a:chExt cx="5241925" cy="3359915"/>
          </a:xfrm>
        </p:grpSpPr>
        <p:pic>
          <p:nvPicPr>
            <p:cNvPr id="28775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9262" y="2677701"/>
              <a:ext cx="5241925" cy="334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1" name="Group 30"/>
            <p:cNvGrpSpPr/>
            <p:nvPr/>
          </p:nvGrpSpPr>
          <p:grpSpPr>
            <a:xfrm>
              <a:off x="5236682" y="2662649"/>
              <a:ext cx="1620901" cy="461587"/>
              <a:chOff x="5202178" y="2662649"/>
              <a:chExt cx="1620901" cy="46158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191496" y="2970348"/>
                <a:ext cx="6315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cum. </a:t>
                </a:r>
                <a:r>
                  <a:rPr lang="en-US" sz="1000" b="1" dirty="0" err="1">
                    <a:solidFill>
                      <a:srgbClr val="C00000"/>
                    </a:solidFill>
                  </a:rPr>
                  <a:t>bads</a:t>
                </a:r>
                <a:endParaRPr 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02178" y="2662649"/>
                <a:ext cx="71814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/>
                  <a:t>cum. goods</a:t>
                </a:r>
              </a:p>
            </p:txBody>
          </p:sp>
        </p:grpSp>
      </p:grp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What the Heck is a KS? (</a:t>
            </a:r>
            <a:r>
              <a:rPr lang="en-US" dirty="0" err="1"/>
              <a:t>Kolmogorov</a:t>
            </a:r>
            <a:r>
              <a:rPr lang="en-US" dirty="0"/>
              <a:t>-Smirnov)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07818" y="2147388"/>
            <a:ext cx="8478982" cy="41217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004758" y="2668394"/>
            <a:ext cx="5241925" cy="3354170"/>
            <a:chOff x="-2851680" y="2668394"/>
            <a:chExt cx="5241925" cy="3354170"/>
          </a:xfrm>
        </p:grpSpPr>
        <p:pic>
          <p:nvPicPr>
            <p:cNvPr id="28775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2851680" y="2677701"/>
              <a:ext cx="5241925" cy="334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4" name="Group 33"/>
            <p:cNvGrpSpPr/>
            <p:nvPr/>
          </p:nvGrpSpPr>
          <p:grpSpPr>
            <a:xfrm>
              <a:off x="334243" y="2668394"/>
              <a:ext cx="1620901" cy="461587"/>
              <a:chOff x="5202178" y="2662649"/>
              <a:chExt cx="1620901" cy="46158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191496" y="2970348"/>
                <a:ext cx="63158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cum. </a:t>
                </a:r>
                <a:r>
                  <a:rPr lang="en-US" sz="1000" b="1" dirty="0" err="1">
                    <a:solidFill>
                      <a:srgbClr val="C00000"/>
                    </a:solidFill>
                  </a:rPr>
                  <a:t>bads</a:t>
                </a:r>
                <a:endParaRPr 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02178" y="2662649"/>
                <a:ext cx="71814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000" b="1" dirty="0"/>
                  <a:t>cum. goods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657064" y="3105427"/>
            <a:ext cx="914399" cy="2306544"/>
            <a:chOff x="4657064" y="3105427"/>
            <a:chExt cx="914399" cy="2306544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5400000">
              <a:off x="3505258" y="4257233"/>
              <a:ext cx="2306544" cy="2932"/>
            </a:xfrm>
            <a:prstGeom prst="straightConnector1">
              <a:avLst/>
            </a:prstGeom>
            <a:solidFill>
              <a:schemeClr val="accent1"/>
            </a:solidFill>
            <a:ln w="57150" cap="rnd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731489" y="3402420"/>
              <a:ext cx="83997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800" b="1" dirty="0"/>
                <a:t>KS = 74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True Positives/False Positives (or Negatives)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3095" y="932012"/>
            <a:ext cx="8405812" cy="4300536"/>
          </a:xfrm>
        </p:spPr>
        <p:txBody>
          <a:bodyPr/>
          <a:lstStyle/>
          <a:p>
            <a:r>
              <a:rPr lang="en-US" dirty="0"/>
              <a:t>Build a model, select a </a:t>
            </a:r>
            <a:r>
              <a:rPr lang="en-US" dirty="0" err="1"/>
              <a:t>cutpoint</a:t>
            </a:r>
            <a:r>
              <a:rPr lang="en-US" dirty="0"/>
              <a:t> (cutoff)</a:t>
            </a:r>
          </a:p>
          <a:p>
            <a:r>
              <a:rPr lang="en-US" dirty="0"/>
              <a:t>The records correctly classified are </a:t>
            </a:r>
            <a:r>
              <a:rPr lang="en-US" b="1" dirty="0"/>
              <a:t>true</a:t>
            </a:r>
            <a:r>
              <a:rPr lang="en-US" dirty="0"/>
              <a:t> positives/negatives</a:t>
            </a:r>
          </a:p>
          <a:p>
            <a:r>
              <a:rPr lang="en-US" dirty="0"/>
              <a:t>The records incorrectly classified are </a:t>
            </a:r>
            <a:r>
              <a:rPr lang="en-US" b="1" dirty="0"/>
              <a:t>false</a:t>
            </a:r>
            <a:r>
              <a:rPr lang="en-US" dirty="0"/>
              <a:t> positives/negatives</a:t>
            </a:r>
          </a:p>
        </p:txBody>
      </p:sp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64" y="2263653"/>
            <a:ext cx="52419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191802" y="2439807"/>
            <a:ext cx="4572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goods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6403" y="2439807"/>
            <a:ext cx="4572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 err="1">
                <a:solidFill>
                  <a:srgbClr val="C00000"/>
                </a:solidFill>
              </a:rPr>
              <a:t>bads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485764" y="2579317"/>
            <a:ext cx="8627" cy="2596551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1700" y="5239027"/>
            <a:ext cx="511486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Score cutoff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9381" y="6048104"/>
            <a:ext cx="15700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b="1" dirty="0"/>
              <a:t>Fraud score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606" y="3201497"/>
            <a:ext cx="11674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b="1" dirty="0"/>
              <a:t>Populations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5082" y="3712152"/>
            <a:ext cx="613928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true positives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69625" y="5641594"/>
            <a:ext cx="613928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false positives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4589282" y="5098213"/>
            <a:ext cx="396815" cy="595223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058079" y="3666144"/>
            <a:ext cx="613928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true negatives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4983" y="5561081"/>
            <a:ext cx="613928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false negatives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3640376" y="4948690"/>
            <a:ext cx="402567" cy="572216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88325" y="2785998"/>
            <a:ext cx="3252158" cy="10772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b="1" dirty="0"/>
              <a:t>We want high </a:t>
            </a:r>
            <a:r>
              <a:rPr lang="en-US" sz="1400" b="1" dirty="0" err="1"/>
              <a:t>trues</a:t>
            </a:r>
            <a:r>
              <a:rPr lang="en-US" sz="1400" b="1" dirty="0"/>
              <a:t>, low </a:t>
            </a:r>
            <a:r>
              <a:rPr lang="en-US" sz="1400" b="1" dirty="0" err="1"/>
              <a:t>falses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So another measure of goodness is the relationship of the trues to the </a:t>
            </a:r>
            <a:r>
              <a:rPr lang="en-US" sz="1400" b="1" dirty="0" err="1"/>
              <a:t>falses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FE22D8-4DD0-3747-B48C-0830B848E9CC}"/>
              </a:ext>
            </a:extLst>
          </p:cNvPr>
          <p:cNvSpPr txBox="1"/>
          <p:nvPr/>
        </p:nvSpPr>
        <p:spPr>
          <a:xfrm>
            <a:off x="1824733" y="5531572"/>
            <a:ext cx="335027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47A686D-B68C-D744-A89C-7D5F6FFD410A}"/>
              </a:ext>
            </a:extLst>
          </p:cNvPr>
          <p:cNvSpPr txBox="1"/>
          <p:nvPr/>
        </p:nvSpPr>
        <p:spPr>
          <a:xfrm>
            <a:off x="6206484" y="5531572"/>
            <a:ext cx="242054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Bad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Fraud Detection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336" y="1107137"/>
            <a:ext cx="8405812" cy="4300536"/>
          </a:xfrm>
        </p:spPr>
        <p:txBody>
          <a:bodyPr/>
          <a:lstStyle/>
          <a:p>
            <a:r>
              <a:rPr lang="en-US" dirty="0"/>
              <a:t>For fraud problems we usually measure by Fraud Detection Rate (FDR)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Fraud Detection Rate is very common in business applications. It’s less sensitive to the fraud rate than the False Positive measure of goodness. </a:t>
            </a:r>
          </a:p>
        </p:txBody>
      </p:sp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064" y="1664554"/>
            <a:ext cx="3252354" cy="20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 bwMode="auto">
          <a:xfrm rot="10800000" flipV="1">
            <a:off x="2847109" y="2547781"/>
            <a:ext cx="706582" cy="10391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26326" y="1494144"/>
            <a:ext cx="513311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b="1" dirty="0"/>
              <a:t>Fraud Detection Rate = % fraud found at a cutoff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41198"/>
            <a:ext cx="2867171" cy="207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457701" y="2063667"/>
            <a:ext cx="1101435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Can  detect 45% of fraud by examining 3% population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634812" y="2730487"/>
            <a:ext cx="155863" cy="16625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cxnSp>
        <p:nvCxnSpPr>
          <p:cNvPr id="21" name="Straight Arrow Connector 20"/>
          <p:cNvCxnSpPr>
            <a:stCxn id="10" idx="3"/>
          </p:cNvCxnSpPr>
          <p:nvPr/>
        </p:nvCxnSpPr>
        <p:spPr bwMode="auto">
          <a:xfrm>
            <a:off x="5559136" y="2371444"/>
            <a:ext cx="1039091" cy="363373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41963" y="2589345"/>
            <a:ext cx="862446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Examine from this end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93719" y="2204881"/>
            <a:ext cx="38472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goods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56164" y="2215272"/>
            <a:ext cx="298160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 err="1"/>
              <a:t>bads</a:t>
            </a:r>
            <a:endParaRPr lang="en-US" sz="1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Other Measures of Goodness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8708" y="903215"/>
            <a:ext cx="8405812" cy="5716659"/>
          </a:xfrm>
        </p:spPr>
        <p:txBody>
          <a:bodyPr/>
          <a:lstStyle/>
          <a:p>
            <a:r>
              <a:rPr lang="en-US" dirty="0"/>
              <a:t>Start with the confusion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Accuracy = (TP + TN) / total</a:t>
            </a:r>
          </a:p>
          <a:p>
            <a:pPr>
              <a:lnSpc>
                <a:spcPct val="150000"/>
              </a:lnSpc>
            </a:pPr>
            <a:r>
              <a:rPr lang="en-US" dirty="0"/>
              <a:t>Misclassification = (FP + FN) / total</a:t>
            </a:r>
          </a:p>
          <a:p>
            <a:pPr>
              <a:lnSpc>
                <a:spcPct val="150000"/>
              </a:lnSpc>
            </a:pPr>
            <a:r>
              <a:rPr lang="en-US" dirty="0"/>
              <a:t>False positive rate = FP / (FP + TN)</a:t>
            </a:r>
          </a:p>
          <a:p>
            <a:pPr>
              <a:lnSpc>
                <a:spcPct val="150000"/>
              </a:lnSpc>
            </a:pPr>
            <a:r>
              <a:rPr lang="en-US" dirty="0"/>
              <a:t>False positive ratio = FP / TP </a:t>
            </a:r>
          </a:p>
          <a:p>
            <a:pPr>
              <a:lnSpc>
                <a:spcPct val="150000"/>
              </a:lnSpc>
            </a:pPr>
            <a:r>
              <a:rPr lang="en-US" dirty="0"/>
              <a:t>True positive rate (Sensitivity or Recall) = TP / (TP + FN)</a:t>
            </a:r>
          </a:p>
          <a:p>
            <a:pPr>
              <a:lnSpc>
                <a:spcPct val="150000"/>
              </a:lnSpc>
            </a:pPr>
            <a:r>
              <a:rPr lang="en-US" dirty="0"/>
              <a:t>True negative rate (Specificity) = TN / (TN + FP)</a:t>
            </a:r>
          </a:p>
          <a:p>
            <a:pPr>
              <a:lnSpc>
                <a:spcPct val="150000"/>
              </a:lnSpc>
            </a:pPr>
            <a:r>
              <a:rPr lang="en-US" dirty="0"/>
              <a:t>Precision  = TP / (TP + FP)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E9CC920-C591-B840-A073-9E31F5A6E8D8}"/>
              </a:ext>
            </a:extLst>
          </p:cNvPr>
          <p:cNvGrpSpPr/>
          <p:nvPr/>
        </p:nvGrpSpPr>
        <p:grpSpPr>
          <a:xfrm>
            <a:off x="4232980" y="738157"/>
            <a:ext cx="3000321" cy="1577318"/>
            <a:chOff x="3821498" y="1164075"/>
            <a:chExt cx="3000321" cy="15773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1D26EEC-E6B9-2241-9D36-CBA4BE14FCE0}"/>
                </a:ext>
              </a:extLst>
            </p:cNvPr>
            <p:cNvGrpSpPr/>
            <p:nvPr/>
          </p:nvGrpSpPr>
          <p:grpSpPr>
            <a:xfrm>
              <a:off x="4318866" y="1270770"/>
              <a:ext cx="2502953" cy="1470623"/>
              <a:chOff x="4838561" y="1139201"/>
              <a:chExt cx="2502953" cy="147062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9FEE0F67-6540-A241-ABA9-558A09D47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98946" y="1175234"/>
                <a:ext cx="2372302" cy="140181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CBAB7DD-F18D-1146-8988-BC79D74D5DBA}"/>
                  </a:ext>
                </a:extLst>
              </p:cNvPr>
              <p:cNvSpPr/>
              <p:nvPr/>
            </p:nvSpPr>
            <p:spPr bwMode="auto">
              <a:xfrm>
                <a:off x="4841715" y="2445364"/>
                <a:ext cx="2499799" cy="16446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D15D59A-AE34-B448-A70E-F6D3787A02D9}"/>
                  </a:ext>
                </a:extLst>
              </p:cNvPr>
              <p:cNvSpPr/>
              <p:nvPr/>
            </p:nvSpPr>
            <p:spPr bwMode="auto">
              <a:xfrm>
                <a:off x="4838561" y="1139201"/>
                <a:ext cx="2499799" cy="16446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3FF8602-4464-FF4F-8054-3FEDEA97C4D0}"/>
                  </a:ext>
                </a:extLst>
              </p:cNvPr>
              <p:cNvSpPr/>
              <p:nvPr/>
            </p:nvSpPr>
            <p:spPr bwMode="auto">
              <a:xfrm rot="16200000">
                <a:off x="6597809" y="1819718"/>
                <a:ext cx="1281777" cy="148994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6A1B8D78-421F-A94F-9EB3-4D91D3FC87EE}"/>
                  </a:ext>
                </a:extLst>
              </p:cNvPr>
              <p:cNvSpPr/>
              <p:nvPr/>
            </p:nvSpPr>
            <p:spPr bwMode="auto">
              <a:xfrm rot="16200000">
                <a:off x="4322016" y="1807041"/>
                <a:ext cx="1281777" cy="148994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A201F52-5432-0342-8799-4DF84B905677}"/>
                  </a:ext>
                </a:extLst>
              </p:cNvPr>
              <p:cNvSpPr/>
              <p:nvPr/>
            </p:nvSpPr>
            <p:spPr bwMode="auto">
              <a:xfrm rot="16200000">
                <a:off x="5140795" y="1073993"/>
                <a:ext cx="437314" cy="757242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E24BF6D-1014-AB4F-80D2-67A5162B9B04}"/>
                </a:ext>
              </a:extLst>
            </p:cNvPr>
            <p:cNvSpPr txBox="1"/>
            <p:nvPr/>
          </p:nvSpPr>
          <p:spPr>
            <a:xfrm>
              <a:off x="5453574" y="1164075"/>
              <a:ext cx="93455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600" b="1" dirty="0"/>
                <a:t>Predicted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2818CB5-5763-8440-BDF8-6BA8FB3F2568}"/>
                </a:ext>
              </a:extLst>
            </p:cNvPr>
            <p:cNvSpPr txBox="1"/>
            <p:nvPr/>
          </p:nvSpPr>
          <p:spPr>
            <a:xfrm>
              <a:off x="3821498" y="2082950"/>
              <a:ext cx="6267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600" b="1" dirty="0"/>
                <a:t>Actual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09400E-2DE7-9443-ABF1-2599AE21FEC3}"/>
              </a:ext>
            </a:extLst>
          </p:cNvPr>
          <p:cNvSpPr txBox="1"/>
          <p:nvPr/>
        </p:nvSpPr>
        <p:spPr>
          <a:xfrm>
            <a:off x="7320983" y="1281782"/>
            <a:ext cx="447497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Type 1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8DAA97-FC99-AF41-9324-CAD61829C27A}"/>
              </a:ext>
            </a:extLst>
          </p:cNvPr>
          <p:cNvSpPr txBox="1"/>
          <p:nvPr/>
        </p:nvSpPr>
        <p:spPr>
          <a:xfrm>
            <a:off x="5266709" y="2233508"/>
            <a:ext cx="447497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Type 2 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3064482-7FD8-7B44-B54D-00C521F32C5A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flipH="1">
            <a:off x="6917304" y="1435671"/>
            <a:ext cx="403679" cy="135814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4BE5EED-4C67-AE4F-83F3-AFC0FC5087B5}"/>
              </a:ext>
            </a:extLst>
          </p:cNvPr>
          <p:cNvCxnSpPr/>
          <p:nvPr/>
        </p:nvCxnSpPr>
        <p:spPr bwMode="auto">
          <a:xfrm flipV="1">
            <a:off x="5613800" y="1950001"/>
            <a:ext cx="130551" cy="297340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884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ROC/AUC Goodness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336" y="949265"/>
            <a:ext cx="8405812" cy="4300536"/>
          </a:xfrm>
        </p:spPr>
        <p:txBody>
          <a:bodyPr/>
          <a:lstStyle/>
          <a:p>
            <a:r>
              <a:rPr lang="en-US" dirty="0"/>
              <a:t>ROC – Receiver Operating Characteristic</a:t>
            </a:r>
          </a:p>
          <a:p>
            <a:r>
              <a:rPr lang="en-US" dirty="0"/>
              <a:t>ROC is the plot of cum. goods by cum. </a:t>
            </a:r>
            <a:r>
              <a:rPr lang="en-US" dirty="0" err="1"/>
              <a:t>bads</a:t>
            </a:r>
            <a:endParaRPr lang="en-US" dirty="0"/>
          </a:p>
          <a:p>
            <a:r>
              <a:rPr lang="en-US" dirty="0"/>
              <a:t>AUC – Area Under (ROC) Curve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07818" y="2130136"/>
            <a:ext cx="8478982" cy="41217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555" y="715993"/>
            <a:ext cx="2009738" cy="128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7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440138"/>
            <a:ext cx="4334533" cy="315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Connector 20"/>
          <p:cNvCxnSpPr/>
          <p:nvPr/>
        </p:nvCxnSpPr>
        <p:spPr bwMode="auto">
          <a:xfrm flipV="1">
            <a:off x="2579298" y="2579298"/>
            <a:ext cx="3726611" cy="257067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678581" y="899170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cum. </a:t>
            </a:r>
            <a:r>
              <a:rPr lang="en-US" sz="800" b="1" dirty="0" err="1">
                <a:solidFill>
                  <a:srgbClr val="C00000"/>
                </a:solidFill>
              </a:rPr>
              <a:t>bads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1586" y="643253"/>
            <a:ext cx="577081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800" b="1" dirty="0"/>
              <a:t>cum. goods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5855" y="1412392"/>
            <a:ext cx="24045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rgbClr val="C00000"/>
                </a:solidFill>
              </a:rPr>
              <a:t>bads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2863" y="838786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800" b="1" dirty="0"/>
              <a:t>goods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7691" y="5714414"/>
            <a:ext cx="1231106" cy="18466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b="1" dirty="0"/>
              <a:t>Cumulative </a:t>
            </a:r>
            <a:r>
              <a:rPr lang="en-US" sz="1200" b="1" dirty="0" err="1"/>
              <a:t>bads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39465" y="3305520"/>
            <a:ext cx="851644" cy="3693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200" b="1" dirty="0"/>
              <a:t>Cumulative goods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46540" y="2613802"/>
            <a:ext cx="1064395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ROC is this curve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7145" y="3247693"/>
            <a:ext cx="7831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This line is for a random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0317" y="3378677"/>
            <a:ext cx="979435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AUC is this area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957661" y="2734574"/>
            <a:ext cx="820623" cy="2147977"/>
            <a:chOff x="4657064" y="3105427"/>
            <a:chExt cx="820623" cy="2306544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rot="5400000">
              <a:off x="3505258" y="4257233"/>
              <a:ext cx="2306544" cy="2932"/>
            </a:xfrm>
            <a:prstGeom prst="straightConnector1">
              <a:avLst/>
            </a:prstGeom>
            <a:solidFill>
              <a:schemeClr val="accent1"/>
            </a:solidFill>
            <a:ln w="57150" cap="rnd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4825264" y="3448072"/>
              <a:ext cx="652423" cy="231348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400" b="1" dirty="0"/>
                <a:t>KS = 74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14" y="641614"/>
            <a:ext cx="5740353" cy="317500"/>
          </a:xfrm>
        </p:spPr>
        <p:txBody>
          <a:bodyPr/>
          <a:lstStyle/>
          <a:p>
            <a:r>
              <a:rPr lang="en-US" dirty="0"/>
              <a:t>How To Choose Which ML Method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2" y="1857806"/>
            <a:ext cx="8568681" cy="40863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Do you have labeled data?                                                                                        supervised vs. unsupervised</a:t>
            </a:r>
          </a:p>
          <a:p>
            <a:pPr>
              <a:spcAft>
                <a:spcPts val="600"/>
              </a:spcAft>
            </a:pPr>
            <a:r>
              <a:rPr lang="en-US" dirty="0"/>
              <a:t>Nature of output to be predicted </a:t>
            </a:r>
            <a:r>
              <a:rPr lang="mr-IN" dirty="0"/>
              <a:t>–</a:t>
            </a:r>
            <a:r>
              <a:rPr lang="en-US" dirty="0"/>
              <a:t> categorical, binary, continuous</a:t>
            </a:r>
          </a:p>
          <a:p>
            <a:pPr>
              <a:spcAft>
                <a:spcPts val="600"/>
              </a:spcAft>
            </a:pPr>
            <a:r>
              <a:rPr lang="en-US" dirty="0"/>
              <a:t>Dimensionality, noise, nature of raw data/features/variables</a:t>
            </a:r>
          </a:p>
          <a:p>
            <a:pPr>
              <a:spcAft>
                <a:spcPts val="600"/>
              </a:spcAft>
            </a:pPr>
            <a:r>
              <a:rPr lang="en-US" dirty="0"/>
              <a:t>Try several methods</a:t>
            </a:r>
          </a:p>
          <a:p>
            <a:pPr>
              <a:spcAft>
                <a:spcPts val="600"/>
              </a:spcAft>
            </a:pPr>
            <a:r>
              <a:rPr lang="en-US" dirty="0"/>
              <a:t>Start simple (linear/logistic regression), increase complexity</a:t>
            </a:r>
          </a:p>
          <a:p>
            <a:pPr>
              <a:spcAft>
                <a:spcPts val="600"/>
              </a:spcAft>
            </a:pPr>
            <a:r>
              <a:rPr lang="en-US" dirty="0"/>
              <a:t>Always strive to minimize dimensionality. In high dimensions: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All points become outliers (points become closer to outside boundaries than center)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Everything looks linear (# data points required to see nonlinearity increases exponentially)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25" y="377921"/>
            <a:ext cx="2857189" cy="20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9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05582">
            <a:off x="2876549" y="3928633"/>
            <a:ext cx="3390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/>
          <a:lstStyle/>
          <a:p>
            <a:r>
              <a:rPr lang="en-US" dirty="0"/>
              <a:t>What To Do When You Don’t Have Tags?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336" y="949265"/>
            <a:ext cx="8405812" cy="4300536"/>
          </a:xfrm>
        </p:spPr>
        <p:txBody>
          <a:bodyPr/>
          <a:lstStyle/>
          <a:p>
            <a:r>
              <a:rPr lang="en-US" dirty="0"/>
              <a:t>How can you build a model to predict something when you don’t have examples of it? In this situation you can build an </a:t>
            </a:r>
            <a:r>
              <a:rPr lang="en-US" b="1" dirty="0"/>
              <a:t>unsupervised model</a:t>
            </a:r>
          </a:p>
          <a:p>
            <a:r>
              <a:rPr lang="en-US" dirty="0"/>
              <a:t>Unsupervised modeling examines how the data points are distributed in the input space only (there is no output/label)</a:t>
            </a:r>
          </a:p>
          <a:p>
            <a:r>
              <a:rPr lang="en-US" dirty="0"/>
              <a:t>You simply look at how the data points scatter. Can you find </a:t>
            </a:r>
            <a:r>
              <a:rPr lang="en-US" b="1" dirty="0"/>
              <a:t>clusters</a:t>
            </a:r>
            <a:r>
              <a:rPr lang="en-US" dirty="0"/>
              <a:t>? Can you see </a:t>
            </a:r>
            <a:r>
              <a:rPr lang="en-US" b="1" dirty="0"/>
              <a:t>outliers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(the 2 things to find in unsupervised learning)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Clusters</a:t>
            </a:r>
            <a:r>
              <a:rPr lang="en-US" dirty="0"/>
              <a:t>: groups of people or events that are similar in nature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Outliers</a:t>
            </a:r>
            <a:r>
              <a:rPr lang="en-US" dirty="0"/>
              <a:t>: unusual, anomalous events – </a:t>
            </a:r>
            <a:r>
              <a:rPr lang="en-US" dirty="0">
                <a:solidFill>
                  <a:srgbClr val="FF0000"/>
                </a:solidFill>
              </a:rPr>
              <a:t>potential frauds</a:t>
            </a:r>
          </a:p>
          <a:p>
            <a:r>
              <a:rPr lang="en-US" dirty="0"/>
              <a:t>Can work well for fraud models where you’re looking for anomalies</a:t>
            </a:r>
          </a:p>
          <a:p>
            <a:r>
              <a:rPr lang="en-US" dirty="0"/>
              <a:t>Hardest part is figuring out what variables (dimensions) to examine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22518" y="4426527"/>
            <a:ext cx="2348346" cy="1714500"/>
          </a:xfrm>
          <a:prstGeom prst="rect">
            <a:avLst/>
          </a:prstGeom>
          <a:noFill/>
          <a:ln w="9525" cap="flat" cmpd="sng" algn="ctr">
            <a:solidFill>
              <a:srgbClr val="766A6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1863" y="5112327"/>
            <a:ext cx="920125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# address links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3063" y="5950527"/>
            <a:ext cx="1412246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# apps in last 3 months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0637" y="5486400"/>
            <a:ext cx="2242602" cy="46166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Anomalies/outliers</a:t>
            </a:r>
          </a:p>
          <a:p>
            <a:pPr algn="ctr"/>
            <a:r>
              <a:rPr lang="en-US" sz="1000" b="1" dirty="0"/>
              <a:t>People/events with unusual behavior</a:t>
            </a:r>
          </a:p>
          <a:p>
            <a:pPr algn="ctr"/>
            <a:r>
              <a:rPr lang="en-US" sz="1000" b="1" dirty="0"/>
              <a:t>Possible frauds</a:t>
            </a:r>
          </a:p>
        </p:txBody>
      </p:sp>
      <p:sp>
        <p:nvSpPr>
          <p:cNvPr id="12" name="Arc 11"/>
          <p:cNvSpPr/>
          <p:nvPr/>
        </p:nvSpPr>
        <p:spPr bwMode="auto">
          <a:xfrm rot="20384825">
            <a:off x="3220637" y="5832459"/>
            <a:ext cx="3075557" cy="647361"/>
          </a:xfrm>
          <a:prstGeom prst="arc">
            <a:avLst/>
          </a:prstGeom>
          <a:noFill/>
          <a:ln w="19050" cap="rnd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17" y="394267"/>
            <a:ext cx="8568681" cy="5323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16" y="1018822"/>
            <a:ext cx="6129962" cy="24450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statistical model is a functional relationship Y=F(</a:t>
            </a:r>
            <a:r>
              <a:rPr lang="en-US" b="1" dirty="0"/>
              <a:t>x</a:t>
            </a:r>
            <a:r>
              <a:rPr lang="en-US" dirty="0"/>
              <a:t>) found using data</a:t>
            </a:r>
          </a:p>
          <a:p>
            <a:r>
              <a:rPr lang="en-US" dirty="0"/>
              <a:t>Modeling process:</a:t>
            </a:r>
          </a:p>
          <a:p>
            <a:pPr lvl="1"/>
            <a:r>
              <a:rPr lang="en-US" b="1" dirty="0"/>
              <a:t>Prepare data</a:t>
            </a:r>
            <a:r>
              <a:rPr lang="en-US" dirty="0"/>
              <a:t>: clean data, build expert variables, encode </a:t>
            </a:r>
            <a:r>
              <a:rPr lang="en-US" dirty="0" err="1"/>
              <a:t>categoricals</a:t>
            </a:r>
            <a:r>
              <a:rPr lang="en-US" dirty="0"/>
              <a:t>,                                                                      scale, deal with missing values, feature selection</a:t>
            </a:r>
          </a:p>
          <a:p>
            <a:pPr lvl="1"/>
            <a:r>
              <a:rPr lang="en-US" b="1" dirty="0"/>
              <a:t>Build models</a:t>
            </a:r>
            <a:r>
              <a:rPr lang="en-US" dirty="0"/>
              <a:t>: training/testing to avoid overfitting, measures of goodness</a:t>
            </a:r>
          </a:p>
          <a:p>
            <a:endParaRPr lang="en-US" dirty="0"/>
          </a:p>
          <a:p>
            <a:r>
              <a:rPr lang="en-US" dirty="0"/>
              <a:t>There are a lot of nonlinear modeling methods. Understand them before you use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3305" y="6423308"/>
            <a:ext cx="1197219" cy="303461"/>
          </a:xfrm>
        </p:spPr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778" y="394267"/>
            <a:ext cx="2066669" cy="1470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83" y="2030661"/>
            <a:ext cx="1670741" cy="10897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0716" y="3617248"/>
            <a:ext cx="893166" cy="606146"/>
            <a:chOff x="3062001" y="1616214"/>
            <a:chExt cx="2914257" cy="2265718"/>
          </a:xfrm>
        </p:grpSpPr>
        <p:sp>
          <p:nvSpPr>
            <p:cNvPr id="9" name="TextBox 8"/>
            <p:cNvSpPr txBox="1"/>
            <p:nvPr/>
          </p:nvSpPr>
          <p:spPr>
            <a:xfrm>
              <a:off x="4509801" y="3450518"/>
              <a:ext cx="345202" cy="43141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750" b="1" dirty="0"/>
                <a:t>x1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2001" y="2329287"/>
              <a:ext cx="345202" cy="43141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750" b="1" dirty="0"/>
                <a:t>x2</a:t>
              </a:r>
            </a:p>
          </p:txBody>
        </p:sp>
        <p:grpSp>
          <p:nvGrpSpPr>
            <p:cNvPr id="11" name="Group 59"/>
            <p:cNvGrpSpPr/>
            <p:nvPr/>
          </p:nvGrpSpPr>
          <p:grpSpPr>
            <a:xfrm>
              <a:off x="3450771" y="1616214"/>
              <a:ext cx="2525487" cy="1981200"/>
              <a:chOff x="3450771" y="1469572"/>
              <a:chExt cx="2525487" cy="1981200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450771" y="1469572"/>
                <a:ext cx="2514600" cy="19812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rgbClr val="766A6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hangingPunct="0"/>
                <a:endParaRPr lang="en-US" sz="1800">
                  <a:latin typeface="Arial" charset="0"/>
                  <a:ea typeface="ヒラギノ角ゴ Pro W3" pitchFamily="64" charset="-128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 bwMode="auto">
              <a:xfrm rot="5400000">
                <a:off x="3086101" y="2454732"/>
                <a:ext cx="1959431" cy="10882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4076700" y="2305050"/>
                <a:ext cx="1899558" cy="2722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 flipH="1" flipV="1">
                <a:off x="4789715" y="1883230"/>
                <a:ext cx="805543" cy="1588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3457575" y="1909763"/>
                <a:ext cx="609600" cy="1588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4067175" y="2928937"/>
                <a:ext cx="1319213" cy="1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5195887" y="1719263"/>
                <a:ext cx="766763" cy="4762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 flipH="1" flipV="1">
                <a:off x="4652962" y="3190876"/>
                <a:ext cx="514352" cy="1588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rot="5400000" flipH="1" flipV="1">
                <a:off x="4215950" y="2613593"/>
                <a:ext cx="619010" cy="2154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rot="5400000" flipH="1" flipV="1">
                <a:off x="4839838" y="2875531"/>
                <a:ext cx="1123835" cy="2154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 rot="5400000" flipH="1" flipV="1">
                <a:off x="5447057" y="2015900"/>
                <a:ext cx="566623" cy="2154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 rot="5400000" flipH="1" flipV="1">
                <a:off x="5077963" y="2008756"/>
                <a:ext cx="566622" cy="6916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rot="5400000" flipH="1" flipV="1">
                <a:off x="5423244" y="1596801"/>
                <a:ext cx="233247" cy="2153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rot="5400000" flipH="1" flipV="1">
                <a:off x="5405441" y="2495552"/>
                <a:ext cx="385763" cy="4761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 flipH="1" flipV="1">
                <a:off x="4308703" y="1887992"/>
                <a:ext cx="805543" cy="1588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4081462" y="1643063"/>
                <a:ext cx="623888" cy="4762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5548312" y="1562100"/>
                <a:ext cx="414338" cy="1588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5419724" y="2690812"/>
                <a:ext cx="542926" cy="4763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4714874" y="2024063"/>
                <a:ext cx="471489" cy="1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5372100" y="2100263"/>
                <a:ext cx="352425" cy="4762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 flipH="1" flipV="1">
                <a:off x="3692073" y="1689667"/>
                <a:ext cx="423748" cy="6919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5400000" flipH="1" flipV="1">
                <a:off x="3303929" y="3073174"/>
                <a:ext cx="733311" cy="6919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3686175" y="3076574"/>
                <a:ext cx="376238" cy="4764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5414963" y="3014663"/>
                <a:ext cx="552450" cy="4761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V="1">
                <a:off x="3457575" y="2700338"/>
                <a:ext cx="609600" cy="4763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28" y="4358665"/>
            <a:ext cx="1952625" cy="261221"/>
          </a:xfrm>
          <a:prstGeom prst="rect">
            <a:avLst/>
          </a:prstGeom>
        </p:spPr>
      </p:pic>
      <p:pic>
        <p:nvPicPr>
          <p:cNvPr id="38" name="Content Placeholder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36" y="3651094"/>
            <a:ext cx="1326533" cy="727751"/>
          </a:xfrm>
          <a:prstGeom prst="rect">
            <a:avLst/>
          </a:prstGeom>
        </p:spPr>
      </p:pic>
      <p:pic>
        <p:nvPicPr>
          <p:cNvPr id="39" name="Content Placeholder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52" y="3651095"/>
            <a:ext cx="1403872" cy="101288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24" y="3594220"/>
            <a:ext cx="1881221" cy="9372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1" y="3697732"/>
            <a:ext cx="1368392" cy="748054"/>
          </a:xfrm>
          <a:prstGeom prst="rect">
            <a:avLst/>
          </a:prstGeom>
        </p:spPr>
      </p:pic>
      <p:sp>
        <p:nvSpPr>
          <p:cNvPr id="42" name="Content Placeholder 2"/>
          <p:cNvSpPr txBox="1">
            <a:spLocks/>
          </p:cNvSpPr>
          <p:nvPr/>
        </p:nvSpPr>
        <p:spPr>
          <a:xfrm>
            <a:off x="502262" y="4988706"/>
            <a:ext cx="7787401" cy="81381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Always seek simplicity </a:t>
            </a:r>
          </a:p>
          <a:p>
            <a:pPr lvl="1"/>
            <a:r>
              <a:rPr lang="en-US" sz="1500" dirty="0"/>
              <a:t>Minimize dimensionality via feature selection. Data is always sparse in high dimensions</a:t>
            </a:r>
          </a:p>
          <a:p>
            <a:pPr lvl="1"/>
            <a:r>
              <a:rPr lang="en-US" sz="1500" dirty="0"/>
              <a:t>Minimize complexity. Start simple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7399" y="4378845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100" dirty="0"/>
              <a:t>…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724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07" y="516803"/>
            <a:ext cx="8407400" cy="317500"/>
          </a:xfrm>
        </p:spPr>
        <p:txBody>
          <a:bodyPr/>
          <a:lstStyle/>
          <a:p>
            <a:r>
              <a:rPr lang="en-US" dirty="0"/>
              <a:t>What is a Statistical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model is a </a:t>
            </a:r>
            <a:r>
              <a:rPr lang="en-US" b="1" dirty="0"/>
              <a:t>functional relationship</a:t>
            </a:r>
            <a:r>
              <a:rPr lang="en-US" dirty="0"/>
              <a:t>, y = F(x), between a bunch of inputs and an output, where this relationship is </a:t>
            </a:r>
            <a:r>
              <a:rPr lang="en-US" b="1" dirty="0"/>
              <a:t>approximated from discrete data points </a:t>
            </a:r>
            <a:r>
              <a:rPr lang="en-US" dirty="0"/>
              <a:t>that have been collected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Will this person pay back a loan? (credit score)</a:t>
            </a:r>
          </a:p>
          <a:p>
            <a:pPr lvl="1"/>
            <a:r>
              <a:rPr lang="en-US" dirty="0"/>
              <a:t>Is this healthcare claim a fraud?</a:t>
            </a:r>
          </a:p>
          <a:p>
            <a:pPr lvl="1"/>
            <a:r>
              <a:rPr lang="en-US" dirty="0"/>
              <a:t>Will John buy this product if I offer it to him?</a:t>
            </a:r>
          </a:p>
          <a:p>
            <a:pPr lvl="1"/>
            <a:r>
              <a:rPr lang="en-US" dirty="0"/>
              <a:t>Where will the stock market be in a month?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statistical model is built (trained) by “showing” it a data set of past examples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38715" y="480045"/>
            <a:ext cx="8405812" cy="319088"/>
          </a:xfrm>
        </p:spPr>
        <p:txBody>
          <a:bodyPr/>
          <a:lstStyle/>
          <a:p>
            <a:r>
              <a:rPr lang="en-US" dirty="0"/>
              <a:t>What is a Statistical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012" y="965528"/>
            <a:ext cx="8787632" cy="43005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The model is an </a:t>
            </a:r>
            <a:r>
              <a:rPr lang="en-US" b="1" dirty="0"/>
              <a:t>explicit mathematical relationship</a:t>
            </a:r>
            <a:r>
              <a:rPr lang="en-US" dirty="0"/>
              <a:t> between many inputs and one output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free parameters </a:t>
            </a:r>
            <a:r>
              <a:rPr lang="en-US" dirty="0"/>
              <a:t>that are adjusted during the model training process according to a set of learning rules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model will </a:t>
            </a:r>
            <a:r>
              <a:rPr lang="en-US" b="1" i="1" dirty="0"/>
              <a:t>predict</a:t>
            </a:r>
            <a:r>
              <a:rPr lang="en-US" dirty="0"/>
              <a:t> something based on some set of inputs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can write a mathematical expression for this: Y = F(</a:t>
            </a:r>
            <a:r>
              <a:rPr lang="en-US" b="1" dirty="0" err="1"/>
              <a:t>x</a:t>
            </a:r>
            <a:r>
              <a:rPr lang="en-US" dirty="0" err="1"/>
              <a:t>,</a:t>
            </a:r>
            <a:r>
              <a:rPr lang="en-US" b="1" dirty="0" err="1"/>
              <a:t>a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5812" y="2644112"/>
            <a:ext cx="1659109" cy="92333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Likelihood of fraud</a:t>
            </a:r>
          </a:p>
          <a:p>
            <a:pPr algn="ctr"/>
            <a:r>
              <a:rPr lang="en-US" sz="1200" dirty="0"/>
              <a:t>Credit risk</a:t>
            </a:r>
          </a:p>
          <a:p>
            <a:pPr algn="ctr"/>
            <a:r>
              <a:rPr lang="en-US" sz="1200" dirty="0"/>
              <a:t>Likelihood of responding</a:t>
            </a:r>
          </a:p>
          <a:p>
            <a:pPr algn="ctr"/>
            <a:r>
              <a:rPr lang="en-US" sz="1200" dirty="0"/>
              <a:t>…</a:t>
            </a:r>
          </a:p>
          <a:p>
            <a:pPr algn="ctr"/>
            <a:r>
              <a:rPr lang="en-US" sz="1200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546" y="2644112"/>
            <a:ext cx="1323800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Variables </a:t>
            </a:r>
            <a:r>
              <a:rPr lang="en-US" sz="1200" b="1" dirty="0"/>
              <a:t>x</a:t>
            </a:r>
            <a:r>
              <a:rPr lang="en-US" sz="1200" dirty="0"/>
              <a:t> built from the data fields</a:t>
            </a:r>
          </a:p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  <a:r>
              <a:rPr lang="en-US" sz="1200" dirty="0"/>
              <a:t>, x</a:t>
            </a:r>
            <a:r>
              <a:rPr lang="en-US" sz="1200" baseline="-25000" dirty="0"/>
              <a:t>2</a:t>
            </a:r>
            <a:r>
              <a:rPr lang="en-US" sz="1200" dirty="0"/>
              <a:t>, x</a:t>
            </a:r>
            <a:r>
              <a:rPr lang="en-US" sz="1200" baseline="-25000" dirty="0"/>
              <a:t>3</a:t>
            </a:r>
            <a:r>
              <a:rPr lang="en-US" sz="1200" dirty="0"/>
              <a:t>, x</a:t>
            </a:r>
            <a:r>
              <a:rPr lang="en-US" sz="1200" baseline="-25000" dirty="0"/>
              <a:t>4</a:t>
            </a:r>
            <a:r>
              <a:rPr lang="en-US" sz="1200" dirty="0"/>
              <a:t>, 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90852" y="4528866"/>
            <a:ext cx="2058256" cy="582333"/>
            <a:chOff x="3936860" y="4528866"/>
            <a:chExt cx="2058256" cy="582333"/>
          </a:xfrm>
        </p:grpSpPr>
        <p:sp>
          <p:nvSpPr>
            <p:cNvPr id="16" name="TextBox 15"/>
            <p:cNvSpPr txBox="1"/>
            <p:nvPr/>
          </p:nvSpPr>
          <p:spPr>
            <a:xfrm>
              <a:off x="3936860" y="4803422"/>
              <a:ext cx="2058256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Y is what we are trying to predict: </a:t>
              </a:r>
            </a:p>
            <a:p>
              <a:pPr algn="ctr"/>
              <a:r>
                <a:rPr lang="en-US" sz="1000" b="1" dirty="0"/>
                <a:t>the model output or target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762442" y="4528866"/>
              <a:ext cx="198407" cy="215662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054740" y="4528866"/>
            <a:ext cx="1578970" cy="1226437"/>
            <a:chOff x="5054740" y="4528866"/>
            <a:chExt cx="1578970" cy="1226437"/>
          </a:xfrm>
        </p:grpSpPr>
        <p:sp>
          <p:nvSpPr>
            <p:cNvPr id="21" name="TextBox 20"/>
            <p:cNvSpPr txBox="1"/>
            <p:nvPr/>
          </p:nvSpPr>
          <p:spPr>
            <a:xfrm>
              <a:off x="5054740" y="5447526"/>
              <a:ext cx="1578970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The </a:t>
              </a:r>
              <a:r>
                <a:rPr lang="en-US" sz="1000" b="1" dirty="0" err="1"/>
                <a:t>x’s</a:t>
              </a:r>
              <a:r>
                <a:rPr lang="en-US" sz="1000" b="1" dirty="0"/>
                <a:t> are the inputs or variables in the models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V="1">
              <a:off x="6150630" y="4528866"/>
              <a:ext cx="439947" cy="888521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918381" y="4528883"/>
            <a:ext cx="2061713" cy="809476"/>
            <a:chOff x="6918381" y="4528883"/>
            <a:chExt cx="2061713" cy="809476"/>
          </a:xfrm>
        </p:grpSpPr>
        <p:sp>
          <p:nvSpPr>
            <p:cNvPr id="25" name="TextBox 24"/>
            <p:cNvSpPr txBox="1"/>
            <p:nvPr/>
          </p:nvSpPr>
          <p:spPr>
            <a:xfrm>
              <a:off x="7070446" y="4876694"/>
              <a:ext cx="1909648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The </a:t>
              </a:r>
              <a:r>
                <a:rPr lang="en-US" sz="1000" b="1" dirty="0" err="1"/>
                <a:t>a’s</a:t>
              </a:r>
              <a:r>
                <a:rPr lang="en-US" sz="1000" b="1" dirty="0"/>
                <a:t> are a set of adjustable parameters set during the model training process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6918381" y="4528883"/>
              <a:ext cx="370937" cy="327787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487060" y="3748125"/>
            <a:ext cx="2380891" cy="496086"/>
            <a:chOff x="6487060" y="3748125"/>
            <a:chExt cx="2380891" cy="496086"/>
          </a:xfrm>
        </p:grpSpPr>
        <p:sp>
          <p:nvSpPr>
            <p:cNvPr id="29" name="TextBox 28"/>
            <p:cNvSpPr txBox="1"/>
            <p:nvPr/>
          </p:nvSpPr>
          <p:spPr>
            <a:xfrm>
              <a:off x="6688616" y="3748125"/>
              <a:ext cx="217933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The F is a mathematical function that maps the inputs to the output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>
              <a:off x="6487060" y="4045804"/>
              <a:ext cx="207035" cy="198407"/>
            </a:xfrm>
            <a:prstGeom prst="straightConnector1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75568" y="494685"/>
            <a:ext cx="8478778" cy="319088"/>
          </a:xfrm>
        </p:spPr>
        <p:txBody>
          <a:bodyPr/>
          <a:lstStyle/>
          <a:p>
            <a:r>
              <a:rPr lang="en-US" dirty="0"/>
              <a:t>What Does a Model Look Like? – Linear Regression	    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2802" y="1566556"/>
            <a:ext cx="8405812" cy="4300536"/>
          </a:xfrm>
        </p:spPr>
        <p:txBody>
          <a:bodyPr/>
          <a:lstStyle/>
          <a:p>
            <a:pPr>
              <a:buNone/>
            </a:pPr>
            <a:r>
              <a:rPr lang="en-US" dirty="0"/>
              <a:t>One of the simplest yet most common models is a </a:t>
            </a:r>
            <a:r>
              <a:rPr lang="en-US" b="1" dirty="0"/>
              <a:t>linear regression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			Y  = a</a:t>
            </a:r>
            <a:r>
              <a:rPr lang="en-US" baseline="-25000" dirty="0"/>
              <a:t>1</a:t>
            </a:r>
            <a:r>
              <a:rPr lang="en-US" dirty="0"/>
              <a:t> * 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 * x</a:t>
            </a:r>
            <a:r>
              <a:rPr lang="en-US" baseline="-25000" dirty="0"/>
              <a:t>2</a:t>
            </a:r>
            <a:r>
              <a:rPr lang="en-US" dirty="0"/>
              <a:t> + … + a</a:t>
            </a:r>
            <a:r>
              <a:rPr lang="en-US" baseline="-25000" dirty="0"/>
              <a:t>n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 err="1"/>
              <a:t>x</a:t>
            </a:r>
            <a:r>
              <a:rPr lang="en-US" dirty="0" err="1"/>
              <a:t>’s</a:t>
            </a:r>
            <a:r>
              <a:rPr lang="en-US" dirty="0"/>
              <a:t> are variables, the </a:t>
            </a:r>
            <a:r>
              <a:rPr lang="en-US" b="1" dirty="0" err="1"/>
              <a:t>a</a:t>
            </a:r>
            <a:r>
              <a:rPr lang="en-US" dirty="0" err="1"/>
              <a:t>’s</a:t>
            </a:r>
            <a:r>
              <a:rPr lang="en-US" dirty="0"/>
              <a:t> are model parameters (numbers set during the model building process), and Y is the model output (score)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Simple example:</a:t>
            </a:r>
          </a:p>
          <a:p>
            <a:pPr>
              <a:buNone/>
            </a:pPr>
            <a:r>
              <a:rPr lang="en-US" sz="1800" dirty="0"/>
              <a:t>	x</a:t>
            </a:r>
            <a:r>
              <a:rPr lang="en-US" sz="1800" baseline="-25000" dirty="0"/>
              <a:t>1</a:t>
            </a:r>
            <a:r>
              <a:rPr lang="en-US" sz="1800" dirty="0"/>
              <a:t> = # times SSN seen in past 3 months, x</a:t>
            </a:r>
            <a:r>
              <a:rPr lang="en-US" sz="1800" baseline="-25000" dirty="0"/>
              <a:t>2</a:t>
            </a:r>
            <a:r>
              <a:rPr lang="en-US" sz="1800" dirty="0"/>
              <a:t> = # names at this address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dirty="0"/>
              <a:t>Score = 138 * x</a:t>
            </a:r>
            <a:r>
              <a:rPr lang="en-US" baseline="-25000" dirty="0"/>
              <a:t>1</a:t>
            </a:r>
            <a:r>
              <a:rPr lang="en-US" dirty="0"/>
              <a:t> + 226 * x</a:t>
            </a:r>
            <a:r>
              <a:rPr lang="en-US" baseline="-25000" dirty="0"/>
              <a:t>2</a:t>
            </a:r>
            <a:r>
              <a:rPr lang="en-US" dirty="0"/>
              <a:t>        </a:t>
            </a:r>
            <a:r>
              <a:rPr lang="en-US" b="1" dirty="0"/>
              <a:t>This is a Simple Model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1345622" y="5138306"/>
            <a:ext cx="249382" cy="155863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631372" y="5049984"/>
            <a:ext cx="976746" cy="322116"/>
          </a:xfrm>
          <a:prstGeom prst="straightConnector1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114796" y="5401293"/>
            <a:ext cx="6452086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400" dirty="0"/>
              <a:t>These numbers, the model parameters, are set during the model building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629" y="1067088"/>
            <a:ext cx="40354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094" y="487925"/>
            <a:ext cx="8405812" cy="319088"/>
          </a:xfrm>
        </p:spPr>
        <p:txBody>
          <a:bodyPr/>
          <a:lstStyle/>
          <a:p>
            <a:r>
              <a:rPr lang="en-US" dirty="0"/>
              <a:t>For Binary Output Models, Logistic Regression is Better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418883" y="4059909"/>
            <a:ext cx="562341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b="1" i="1" dirty="0"/>
              <a:t>Score</a:t>
            </a:r>
            <a:r>
              <a:rPr lang="en-US" sz="1600" dirty="0"/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626415" y="345057"/>
            <a:ext cx="396815" cy="34505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175" y="4455427"/>
            <a:ext cx="7999227" cy="175432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dirty="0"/>
              <a:t>A linear regression is appropriate when the output y has a continuous range.</a:t>
            </a:r>
          </a:p>
          <a:p>
            <a:endParaRPr lang="en-US" sz="1400" dirty="0"/>
          </a:p>
          <a:p>
            <a:r>
              <a:rPr lang="en-US" sz="1400" dirty="0"/>
              <a:t>For classification problems where the output y takes one of two values (e.g., good/bad), the output of the model Y is the probability that it takes a particular value. Since the output Y only ranges from zero to one, a logistic regression is more appropriate. The logit function “squashes” the linear regression function at high and low values, restricting it to between 0 and 1.</a:t>
            </a:r>
          </a:p>
          <a:p>
            <a:endParaRPr lang="en-US" sz="1400" dirty="0"/>
          </a:p>
          <a:p>
            <a:pPr algn="ctr"/>
            <a:r>
              <a:rPr lang="en-US" sz="1600" b="1" dirty="0"/>
              <a:t>Almost all models used in business are either linear or logistic regressions!</a:t>
            </a:r>
          </a:p>
        </p:txBody>
      </p:sp>
      <p:graphicFrame>
        <p:nvGraphicFramePr>
          <p:cNvPr id="294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01677"/>
              </p:ext>
            </p:extLst>
          </p:nvPr>
        </p:nvGraphicFramePr>
        <p:xfrm>
          <a:off x="6948461" y="1720612"/>
          <a:ext cx="881062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52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61" y="1720612"/>
                        <a:ext cx="881062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79663"/>
              </p:ext>
            </p:extLst>
          </p:nvPr>
        </p:nvGraphicFramePr>
        <p:xfrm>
          <a:off x="6921053" y="3035958"/>
          <a:ext cx="12049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53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053" y="3035958"/>
                        <a:ext cx="120491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1896" y="2066708"/>
            <a:ext cx="1707089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800" b="1" i="1" dirty="0"/>
              <a:t>Y</a:t>
            </a:r>
          </a:p>
          <a:p>
            <a:pPr algn="ctr"/>
            <a:r>
              <a:rPr lang="en-US" sz="1400" dirty="0"/>
              <a:t>fraud/not fraud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4432" y="1067072"/>
            <a:ext cx="6034447" cy="2981325"/>
            <a:chOff x="422695" y="1067072"/>
            <a:chExt cx="6034447" cy="2981325"/>
          </a:xfrm>
        </p:grpSpPr>
        <p:grpSp>
          <p:nvGrpSpPr>
            <p:cNvPr id="17" name="Group 16"/>
            <p:cNvGrpSpPr/>
            <p:nvPr/>
          </p:nvGrpSpPr>
          <p:grpSpPr>
            <a:xfrm>
              <a:off x="422695" y="2177863"/>
              <a:ext cx="1921023" cy="737865"/>
              <a:chOff x="414068" y="1282154"/>
              <a:chExt cx="1921023" cy="960714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414068" y="1475117"/>
                <a:ext cx="1811548" cy="767751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64" charset="-128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4533" y="1282154"/>
                <a:ext cx="1880558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lang="en-US" sz="1800" b="1" i="1" dirty="0"/>
                  <a:t>Y</a:t>
                </a:r>
              </a:p>
              <a:p>
                <a:pPr algn="ctr"/>
                <a:r>
                  <a:rPr lang="en-US" sz="1400" dirty="0"/>
                  <a:t>probability of fraud</a:t>
                </a:r>
              </a:p>
            </p:txBody>
          </p:sp>
        </p:grpSp>
        <p:pic>
          <p:nvPicPr>
            <p:cNvPr id="587781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28067" y="1067072"/>
              <a:ext cx="4029075" cy="29813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TextBox 18"/>
          <p:cNvSpPr txBox="1"/>
          <p:nvPr/>
        </p:nvSpPr>
        <p:spPr>
          <a:xfrm>
            <a:off x="6408288" y="1476981"/>
            <a:ext cx="2050241" cy="1692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100" dirty="0"/>
              <a:t>Use this for </a:t>
            </a:r>
            <a:r>
              <a:rPr lang="en-US" sz="1100" b="1" dirty="0"/>
              <a:t>continuous</a:t>
            </a:r>
            <a:r>
              <a:rPr lang="en-US" sz="1100" dirty="0"/>
              <a:t> outputs: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9421" y="2837080"/>
            <a:ext cx="1712008" cy="1692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100" dirty="0"/>
              <a:t>Use this for </a:t>
            </a:r>
            <a:r>
              <a:rPr lang="en-US" sz="1100" b="1" dirty="0"/>
              <a:t>binary</a:t>
            </a:r>
            <a:r>
              <a:rPr lang="en-US" sz="1100" dirty="0"/>
              <a:t> outputs: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1470" y="2053087"/>
            <a:ext cx="1114088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Linear Regression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3303" y="3618844"/>
            <a:ext cx="1221489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Logistic Regression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9C25CA0-725A-1F4A-A0B9-00A881A27A90}"/>
              </a:ext>
            </a:extLst>
          </p:cNvPr>
          <p:cNvSpPr/>
          <p:nvPr/>
        </p:nvSpPr>
        <p:spPr bwMode="auto">
          <a:xfrm>
            <a:off x="7562396" y="3240157"/>
            <a:ext cx="569144" cy="299974"/>
          </a:xfrm>
          <a:prstGeom prst="ellipse">
            <a:avLst/>
          </a:prstGeom>
          <a:solidFill>
            <a:schemeClr val="accent1">
              <a:lumMod val="20000"/>
              <a:lumOff val="80000"/>
              <a:alpha val="18000"/>
            </a:schemeClr>
          </a:solidFill>
          <a:ln w="9525" cap="flat" cmpd="sng" algn="ctr">
            <a:solidFill>
              <a:srgbClr val="766A6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xmlns="" id="{6D12D522-C63E-AD49-A2EE-1FC887B70259}"/>
              </a:ext>
            </a:extLst>
          </p:cNvPr>
          <p:cNvSpPr/>
          <p:nvPr/>
        </p:nvSpPr>
        <p:spPr bwMode="auto">
          <a:xfrm>
            <a:off x="8189841" y="1794723"/>
            <a:ext cx="731520" cy="1780424"/>
          </a:xfrm>
          <a:prstGeom prst="curvedLeftArrow">
            <a:avLst/>
          </a:prstGeom>
          <a:solidFill>
            <a:schemeClr val="accent3"/>
          </a:solidFill>
          <a:ln w="9525" cap="flat" cmpd="sng" algn="ctr">
            <a:solidFill>
              <a:srgbClr val="766A6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5FAB52-01EE-0449-9CDD-62F85B3EA40A}"/>
              </a:ext>
            </a:extLst>
          </p:cNvPr>
          <p:cNvSpPr txBox="1"/>
          <p:nvPr/>
        </p:nvSpPr>
        <p:spPr>
          <a:xfrm>
            <a:off x="4426273" y="2206975"/>
            <a:ext cx="1594987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dirty="0"/>
              <a:t>Fraction of “1”s at that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28501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916" y="963831"/>
            <a:ext cx="8405812" cy="464669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model carves up space into boxes and then assigns a score for each box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50771" y="1667970"/>
            <a:ext cx="2514600" cy="1981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rgbClr val="766A6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0423" y="3877771"/>
            <a:ext cx="1259961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x</a:t>
            </a:r>
            <a:r>
              <a:rPr lang="en-US" sz="1000" b="1" baseline="-25000" dirty="0"/>
              <a:t>1</a:t>
            </a:r>
            <a:r>
              <a:rPr lang="en-US" sz="1000" b="1" dirty="0"/>
              <a:t>: # times SSN seen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5437" y="2986163"/>
            <a:ext cx="729367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x</a:t>
            </a:r>
            <a:r>
              <a:rPr lang="en-US" sz="1000" b="1" baseline="-25000" dirty="0"/>
              <a:t>2</a:t>
            </a:r>
            <a:r>
              <a:rPr lang="en-US" sz="1000" b="1" dirty="0"/>
              <a:t>: # names</a:t>
            </a:r>
          </a:p>
          <a:p>
            <a:pPr algn="ctr"/>
            <a:r>
              <a:rPr lang="en-US" sz="1000" b="1" dirty="0"/>
              <a:t>at address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3086101" y="2653130"/>
            <a:ext cx="1959431" cy="10882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093029" y="2495285"/>
            <a:ext cx="1883229" cy="10885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4789715" y="2081628"/>
            <a:ext cx="805543" cy="1588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581400" y="2484399"/>
            <a:ext cx="384722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800" b="1" dirty="0"/>
              <a:t>356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7829" y="1972770"/>
            <a:ext cx="384722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800" b="1" dirty="0"/>
              <a:t>645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9715" y="2985142"/>
            <a:ext cx="384722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800" b="1" dirty="0"/>
              <a:t>457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8429" y="1950999"/>
            <a:ext cx="384722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800" b="1" dirty="0"/>
              <a:t>743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27715" y="369271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1029" y="2451741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0715" y="3670942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0466" y="5112056"/>
            <a:ext cx="3383940" cy="98488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 If x</a:t>
            </a:r>
            <a:r>
              <a:rPr lang="en-US" sz="1600" baseline="-25000" dirty="0"/>
              <a:t>1</a:t>
            </a:r>
            <a:r>
              <a:rPr lang="en-US" sz="1600" dirty="0"/>
              <a:t> &lt; 2, score = 356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If x</a:t>
            </a:r>
            <a:r>
              <a:rPr lang="en-US" sz="1600" baseline="-25000" dirty="0"/>
              <a:t>1</a:t>
            </a:r>
            <a:r>
              <a:rPr lang="en-US" sz="1600" dirty="0"/>
              <a:t> &gt; 2 and x</a:t>
            </a:r>
            <a:r>
              <a:rPr lang="en-US" sz="1600" baseline="-25000" dirty="0"/>
              <a:t>2</a:t>
            </a:r>
            <a:r>
              <a:rPr lang="en-US" sz="1600" dirty="0"/>
              <a:t> &lt; 4, score = 457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if 2 &lt; x</a:t>
            </a:r>
            <a:r>
              <a:rPr lang="en-US" sz="1600" baseline="-25000" dirty="0"/>
              <a:t>1</a:t>
            </a:r>
            <a:r>
              <a:rPr lang="en-US" sz="1600" dirty="0"/>
              <a:t> &lt; 5 and x</a:t>
            </a:r>
            <a:r>
              <a:rPr lang="en-US" sz="1600" baseline="-25000" dirty="0"/>
              <a:t>2</a:t>
            </a:r>
            <a:r>
              <a:rPr lang="en-US" sz="1600" dirty="0"/>
              <a:t> &gt; 4, score = 645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if x</a:t>
            </a:r>
            <a:r>
              <a:rPr lang="en-US" sz="1600" baseline="-25000" dirty="0"/>
              <a:t>1</a:t>
            </a:r>
            <a:r>
              <a:rPr lang="en-US" sz="1600" dirty="0"/>
              <a:t> &gt; 5 and x</a:t>
            </a:r>
            <a:r>
              <a:rPr lang="en-US" sz="1600" baseline="-25000" dirty="0"/>
              <a:t>2</a:t>
            </a:r>
            <a:r>
              <a:rPr lang="en-US" sz="1600" dirty="0"/>
              <a:t> &gt; 4, score = 743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8059" y="2101931"/>
            <a:ext cx="2235530" cy="123110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dirty="0"/>
              <a:t>The model building process decides where to draw the boxes and what the score in each box should be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" y="2357512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8714" y="4290679"/>
            <a:ext cx="7005123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2000" dirty="0"/>
              <a:t>This decision tree model can be represented as a set of rules: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60385" y="4330095"/>
            <a:ext cx="7242464" cy="36344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916" y="4349771"/>
            <a:ext cx="8571069" cy="307777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2000" dirty="0"/>
              <a:t>Could represented by a set of </a:t>
            </a:r>
            <a:r>
              <a:rPr lang="en-US" sz="2000" b="1" dirty="0"/>
              <a:t>rules</a:t>
            </a:r>
            <a:r>
              <a:rPr lang="en-US" sz="2000" dirty="0"/>
              <a:t> or graphically with a </a:t>
            </a:r>
            <a:r>
              <a:rPr lang="en-US" sz="2000" b="1" dirty="0"/>
              <a:t>tree</a:t>
            </a:r>
            <a:r>
              <a:rPr lang="en-US" sz="2000" dirty="0"/>
              <a:t> structure: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E927D4A-1583-6546-80B3-2636B96511BE}"/>
              </a:ext>
            </a:extLst>
          </p:cNvPr>
          <p:cNvGrpSpPr/>
          <p:nvPr/>
        </p:nvGrpSpPr>
        <p:grpSpPr>
          <a:xfrm>
            <a:off x="6108904" y="4906232"/>
            <a:ext cx="2435758" cy="1366161"/>
            <a:chOff x="6108904" y="4906232"/>
            <a:chExt cx="2435758" cy="1366161"/>
          </a:xfrm>
        </p:grpSpPr>
        <p:sp>
          <p:nvSpPr>
            <p:cNvPr id="29" name="TextBox 28"/>
            <p:cNvSpPr txBox="1"/>
            <p:nvPr/>
          </p:nvSpPr>
          <p:spPr>
            <a:xfrm>
              <a:off x="6537095" y="4906232"/>
              <a:ext cx="674865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Any record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5400000">
              <a:off x="6444660" y="5130287"/>
              <a:ext cx="195262" cy="152398"/>
            </a:xfrm>
            <a:prstGeom prst="straightConnector1">
              <a:avLst/>
            </a:prstGeom>
            <a:solidFill>
              <a:schemeClr val="bg2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rot="16200000" flipH="1">
              <a:off x="7109031" y="5113621"/>
              <a:ext cx="223837" cy="185736"/>
            </a:xfrm>
            <a:prstGeom prst="straightConnector1">
              <a:avLst/>
            </a:prstGeom>
            <a:solidFill>
              <a:schemeClr val="bg2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667664" y="5074651"/>
              <a:ext cx="413575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x</a:t>
              </a:r>
              <a:r>
                <a:rPr lang="en-US" sz="1000" b="1" baseline="-25000" dirty="0"/>
                <a:t>1</a:t>
              </a:r>
              <a:r>
                <a:rPr lang="en-US" sz="1000" b="1" dirty="0"/>
                <a:t> &lt; 2?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37761" y="5155614"/>
              <a:ext cx="211596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yes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3290" y="5184623"/>
              <a:ext cx="157094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no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08904" y="5332693"/>
              <a:ext cx="711733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Score = 356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rot="5400000">
              <a:off x="7055585" y="5516951"/>
              <a:ext cx="210784" cy="158452"/>
            </a:xfrm>
            <a:prstGeom prst="straightConnector1">
              <a:avLst/>
            </a:prstGeom>
            <a:solidFill>
              <a:schemeClr val="bg2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7169768" y="5339992"/>
              <a:ext cx="413575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x</a:t>
              </a:r>
              <a:r>
                <a:rPr lang="en-US" sz="1000" b="1" baseline="-25000" dirty="0"/>
                <a:t>2</a:t>
              </a:r>
              <a:r>
                <a:rPr lang="en-US" sz="1000" b="1" dirty="0"/>
                <a:t> &lt; 4?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44331" y="5558262"/>
              <a:ext cx="211596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yes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34068" y="5542675"/>
              <a:ext cx="170767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no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16200000" flipH="1">
              <a:off x="7419517" y="5515893"/>
              <a:ext cx="213258" cy="150309"/>
            </a:xfrm>
            <a:prstGeom prst="straightConnector1">
              <a:avLst/>
            </a:prstGeom>
            <a:solidFill>
              <a:schemeClr val="bg2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642304" y="5727980"/>
              <a:ext cx="711733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Score = 457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22193" y="5697179"/>
              <a:ext cx="413575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x</a:t>
              </a:r>
              <a:r>
                <a:rPr lang="en-US" sz="1000" b="1" baseline="-25000" dirty="0"/>
                <a:t>1</a:t>
              </a:r>
              <a:r>
                <a:rPr lang="en-US" sz="1000" b="1" dirty="0"/>
                <a:t> &lt; 5?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7417535" y="5907476"/>
              <a:ext cx="210784" cy="158452"/>
            </a:xfrm>
            <a:prstGeom prst="straightConnector1">
              <a:avLst/>
            </a:prstGeom>
            <a:solidFill>
              <a:schemeClr val="bg2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7206281" y="5948787"/>
              <a:ext cx="211596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yes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96018" y="5933200"/>
              <a:ext cx="170767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no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rot="16200000" flipH="1">
              <a:off x="7781467" y="5906418"/>
              <a:ext cx="213258" cy="150309"/>
            </a:xfrm>
            <a:prstGeom prst="straightConnector1">
              <a:avLst/>
            </a:prstGeom>
            <a:solidFill>
              <a:schemeClr val="bg2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7004254" y="6118505"/>
              <a:ext cx="711733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Score = 645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32929" y="6113743"/>
              <a:ext cx="711733" cy="15388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0" tIns="0" rIns="0" bIns="0" rtlCol="0" anchor="b" anchorCtr="0">
              <a:spAutoFit/>
            </a:bodyPr>
            <a:lstStyle/>
            <a:p>
              <a:pPr algn="ctr"/>
              <a:r>
                <a:rPr lang="en-US" sz="1000" b="1" dirty="0"/>
                <a:t>Score = 743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95686" y="2069543"/>
            <a:ext cx="1935125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3D5065"/>
                </a:solidFill>
              </a:rPr>
              <a:t>THIS IS A SIMPLE MODEL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 bwMode="gray">
          <a:xfrm>
            <a:off x="369094" y="461110"/>
            <a:ext cx="840581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ヒラギノ角ゴ Pro W3"/>
              </a:rPr>
              <a:t>Another Kind of Model – Decision Tree	   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ヒラギノ角ゴ Pro W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619875"/>
            <a:ext cx="1524000" cy="238125"/>
          </a:xfrm>
        </p:spPr>
        <p:txBody>
          <a:bodyPr/>
          <a:lstStyle/>
          <a:p>
            <a:fld id="{02330697-FC26-4454-A3BE-90B07819C4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916" y="1137469"/>
            <a:ext cx="8405812" cy="4300536"/>
          </a:xfrm>
        </p:spPr>
        <p:txBody>
          <a:bodyPr/>
          <a:lstStyle/>
          <a:p>
            <a:r>
              <a:rPr lang="en-US" dirty="0"/>
              <a:t>A real model might be a complex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Or it might be a sum of many simple decision trees: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3090" y="3728044"/>
            <a:ext cx="11862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x</a:t>
            </a:r>
            <a:r>
              <a:rPr lang="en-US" sz="1000" b="1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291" y="2606815"/>
            <a:ext cx="118622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000" b="1" dirty="0"/>
              <a:t>x</a:t>
            </a:r>
            <a:r>
              <a:rPr lang="en-US" sz="1000" b="1" baseline="-25000" dirty="0"/>
              <a:t>2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3450771" y="1616214"/>
            <a:ext cx="2525487" cy="1981200"/>
            <a:chOff x="3450771" y="1469572"/>
            <a:chExt cx="2525487" cy="1981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450771" y="1469572"/>
              <a:ext cx="2514600" cy="19812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5400000">
              <a:off x="3086101" y="2454732"/>
              <a:ext cx="1959431" cy="1088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076700" y="2305050"/>
              <a:ext cx="1899558" cy="272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 flipH="1" flipV="1">
              <a:off x="4789715" y="1883230"/>
              <a:ext cx="805543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457575" y="1909763"/>
              <a:ext cx="609600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067175" y="2928937"/>
              <a:ext cx="1319213" cy="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5195887" y="1719263"/>
              <a:ext cx="766763" cy="476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652962" y="3190876"/>
              <a:ext cx="514352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 flipH="1" flipV="1">
              <a:off x="4215950" y="2613593"/>
              <a:ext cx="619010" cy="2154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 flipH="1" flipV="1">
              <a:off x="4839838" y="2875531"/>
              <a:ext cx="1123835" cy="2154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5447057" y="2015900"/>
              <a:ext cx="566623" cy="2154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 flipH="1" flipV="1">
              <a:off x="5077963" y="2008756"/>
              <a:ext cx="566622" cy="6916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 flipH="1" flipV="1">
              <a:off x="5423244" y="1596801"/>
              <a:ext cx="233247" cy="215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 flipH="1" flipV="1">
              <a:off x="5405441" y="2495552"/>
              <a:ext cx="385763" cy="476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 flipH="1" flipV="1">
              <a:off x="4308703" y="1887992"/>
              <a:ext cx="805543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081462" y="1643063"/>
              <a:ext cx="623888" cy="476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548312" y="1562100"/>
              <a:ext cx="414338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5419724" y="2690812"/>
              <a:ext cx="542926" cy="476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4714874" y="2024063"/>
              <a:ext cx="471489" cy="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372100" y="2100263"/>
              <a:ext cx="352425" cy="476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 flipH="1" flipV="1">
              <a:off x="3692073" y="1689667"/>
              <a:ext cx="423748" cy="6919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3303929" y="3073174"/>
              <a:ext cx="733311" cy="6919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686175" y="3076574"/>
              <a:ext cx="376238" cy="4764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5414963" y="3014663"/>
              <a:ext cx="552450" cy="476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457575" y="2700338"/>
              <a:ext cx="609600" cy="4763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132"/>
          <p:cNvGrpSpPr/>
          <p:nvPr/>
        </p:nvGrpSpPr>
        <p:grpSpPr>
          <a:xfrm>
            <a:off x="3386444" y="5057583"/>
            <a:ext cx="707571" cy="544286"/>
            <a:chOff x="1992085" y="4822371"/>
            <a:chExt cx="707571" cy="544286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992085" y="4822371"/>
              <a:ext cx="707571" cy="5442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 rot="16200000" flipH="1">
              <a:off x="1910953" y="5092303"/>
              <a:ext cx="538162" cy="238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endCxn id="82" idx="3"/>
            </p:cNvCxnSpPr>
            <p:nvPr/>
          </p:nvCxnSpPr>
          <p:spPr bwMode="auto">
            <a:xfrm flipV="1">
              <a:off x="2178844" y="5094514"/>
              <a:ext cx="520812" cy="136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16200000" flipH="1">
              <a:off x="2351484" y="4958952"/>
              <a:ext cx="271463" cy="238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131"/>
          <p:cNvGrpSpPr/>
          <p:nvPr/>
        </p:nvGrpSpPr>
        <p:grpSpPr>
          <a:xfrm>
            <a:off x="4722418" y="5057583"/>
            <a:ext cx="707572" cy="544286"/>
            <a:chOff x="1177697" y="5022396"/>
            <a:chExt cx="707572" cy="544286"/>
          </a:xfrm>
        </p:grpSpPr>
        <p:sp>
          <p:nvSpPr>
            <p:cNvPr id="89" name="Rectangle 88"/>
            <p:cNvSpPr/>
            <p:nvPr/>
          </p:nvSpPr>
          <p:spPr bwMode="auto">
            <a:xfrm>
              <a:off x="1177698" y="5022396"/>
              <a:ext cx="707571" cy="5442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102" name="Straight Connector 101"/>
            <p:cNvCxnSpPr>
              <a:stCxn id="89" idx="1"/>
              <a:endCxn id="89" idx="3"/>
            </p:cNvCxnSpPr>
            <p:nvPr/>
          </p:nvCxnSpPr>
          <p:spPr bwMode="auto">
            <a:xfrm rot="10800000" flipH="1">
              <a:off x="1177697" y="5294539"/>
              <a:ext cx="707571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5400000">
              <a:off x="1543051" y="5155406"/>
              <a:ext cx="261937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rot="16200000" flipH="1">
              <a:off x="1245394" y="5426868"/>
              <a:ext cx="259557" cy="238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" name="Group 133"/>
          <p:cNvGrpSpPr/>
          <p:nvPr/>
        </p:nvGrpSpPr>
        <p:grpSpPr>
          <a:xfrm>
            <a:off x="7383945" y="5057583"/>
            <a:ext cx="707571" cy="544286"/>
            <a:chOff x="2970779" y="4872377"/>
            <a:chExt cx="707571" cy="544286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970779" y="4872377"/>
              <a:ext cx="707571" cy="5442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rot="16200000" flipH="1">
              <a:off x="3208735" y="5139928"/>
              <a:ext cx="535781" cy="476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2974181" y="5003006"/>
              <a:ext cx="492919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>
              <a:endCxn id="85" idx="3"/>
            </p:cNvCxnSpPr>
            <p:nvPr/>
          </p:nvCxnSpPr>
          <p:spPr bwMode="auto">
            <a:xfrm flipV="1">
              <a:off x="3474244" y="5144520"/>
              <a:ext cx="204106" cy="136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6" name="Rectangle 85"/>
          <p:cNvSpPr/>
          <p:nvPr/>
        </p:nvSpPr>
        <p:spPr bwMode="auto">
          <a:xfrm>
            <a:off x="2084580" y="5060305"/>
            <a:ext cx="707571" cy="5442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rgbClr val="766A6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64" charset="-128"/>
            </a:endParaRPr>
          </a:p>
        </p:txBody>
      </p:sp>
      <p:cxnSp>
        <p:nvCxnSpPr>
          <p:cNvPr id="120" name="Straight Connector 119"/>
          <p:cNvCxnSpPr>
            <a:stCxn id="86" idx="0"/>
            <a:endCxn id="86" idx="2"/>
          </p:cNvCxnSpPr>
          <p:nvPr/>
        </p:nvCxnSpPr>
        <p:spPr bwMode="auto">
          <a:xfrm rot="16200000" flipH="1">
            <a:off x="2166223" y="5332448"/>
            <a:ext cx="544286" cy="1588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2" name="Straight Connector 121"/>
          <p:cNvCxnSpPr>
            <a:stCxn id="86" idx="1"/>
          </p:cNvCxnSpPr>
          <p:nvPr/>
        </p:nvCxnSpPr>
        <p:spPr bwMode="auto">
          <a:xfrm rot="10800000" flipH="1" flipV="1">
            <a:off x="2084579" y="5332447"/>
            <a:ext cx="348685" cy="1361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rot="5400000">
            <a:off x="2074241" y="5196729"/>
            <a:ext cx="262737" cy="1886"/>
          </a:xfrm>
          <a:prstGeom prst="line">
            <a:avLst/>
          </a:prstGeom>
          <a:solidFill>
            <a:schemeClr val="accent1"/>
          </a:solidFill>
          <a:ln w="1905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" name="Group 134"/>
          <p:cNvGrpSpPr/>
          <p:nvPr/>
        </p:nvGrpSpPr>
        <p:grpSpPr>
          <a:xfrm>
            <a:off x="6082514" y="5057583"/>
            <a:ext cx="707571" cy="544286"/>
            <a:chOff x="3049360" y="5481977"/>
            <a:chExt cx="707571" cy="544286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049360" y="5481977"/>
              <a:ext cx="707571" cy="5442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rgbClr val="766A6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64" charset="-128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 bwMode="auto">
            <a:xfrm flipV="1">
              <a:off x="3050381" y="5912644"/>
              <a:ext cx="697707" cy="2381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rot="5400000">
              <a:off x="3017044" y="5698331"/>
              <a:ext cx="428625" cy="1588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236119" y="5617369"/>
              <a:ext cx="511969" cy="4762"/>
            </a:xfrm>
            <a:prstGeom prst="line">
              <a:avLst/>
            </a:prstGeom>
            <a:solidFill>
              <a:schemeClr val="accent1"/>
            </a:solidFill>
            <a:ln w="1905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37" name="TextBox 136"/>
          <p:cNvSpPr txBox="1"/>
          <p:nvPr/>
        </p:nvSpPr>
        <p:spPr>
          <a:xfrm>
            <a:off x="653638" y="5199098"/>
            <a:ext cx="791883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dirty="0"/>
              <a:t>Score =  1.00             + .99             + .97             + .96             + .94              …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0331" y="2069989"/>
            <a:ext cx="2211607" cy="9848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1600" dirty="0">
                <a:solidFill>
                  <a:srgbClr val="3D5065"/>
                </a:solidFill>
              </a:rPr>
              <a:t>A typical decision tree model carves up lots of boxes in moderate to high dimensional space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69268" y="5952369"/>
            <a:ext cx="5211107" cy="24622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/>
            <a:r>
              <a:rPr lang="en-US" sz="1600" dirty="0">
                <a:solidFill>
                  <a:srgbClr val="3D5065"/>
                </a:solidFill>
              </a:rPr>
              <a:t>A boosted decision tree model is a sum of weak learners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gray">
          <a:xfrm>
            <a:off x="369888" y="702754"/>
            <a:ext cx="840581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ヒラギノ角ゴ Pro W3"/>
              </a:rPr>
              <a:t>Decision Trees Can Be Complex	   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ヒラギノ角ゴ Pro W3"/>
              </a:rPr>
            </a:b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ヒラギノ角ゴ Pro W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52" y="627791"/>
            <a:ext cx="8407400" cy="317500"/>
          </a:xfrm>
        </p:spPr>
        <p:txBody>
          <a:bodyPr>
            <a:noAutofit/>
          </a:bodyPr>
          <a:lstStyle/>
          <a:p>
            <a:r>
              <a:rPr lang="en-US" sz="2800" dirty="0"/>
              <a:t>There are Many Methods for Statistical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52" y="1172817"/>
            <a:ext cx="4875854" cy="4893037"/>
          </a:xfrm>
        </p:spPr>
        <p:txBody>
          <a:bodyPr>
            <a:normAutofit/>
          </a:bodyPr>
          <a:lstStyle/>
          <a:p>
            <a:r>
              <a:rPr lang="en-US" sz="2100" b="1" dirty="0"/>
              <a:t>Statistics</a:t>
            </a:r>
            <a:r>
              <a:rPr lang="en-US" sz="2100" dirty="0"/>
              <a:t> </a:t>
            </a:r>
            <a:r>
              <a:rPr lang="en-US" sz="2100" b="1" dirty="0"/>
              <a:t>community: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Linear, logistic regressions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PCR, PLS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Factor analysis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ARIMA, GARCH forecasting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100" b="1" dirty="0"/>
              <a:t>Machine learning community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Decision trees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Neural nets/MLP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SVM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Nearest neighbor</a:t>
            </a:r>
          </a:p>
          <a:p>
            <a:pPr lvl="1">
              <a:buFont typeface="Arial" charset="0"/>
              <a:buChar char="•"/>
            </a:pPr>
            <a:r>
              <a:rPr lang="en-US" sz="1800" dirty="0"/>
              <a:t>Clustering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69164" y="4208300"/>
            <a:ext cx="3715643" cy="23697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charset="0"/>
              <a:buChar char="•"/>
              <a:defRPr sz="24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144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20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71600" indent="-18288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charset="0"/>
              <a:buChar char="•"/>
              <a:defRPr sz="18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130"/>
              </a:spcAft>
            </a:pPr>
            <a:r>
              <a:rPr lang="en-US" sz="1800" i="0" dirty="0">
                <a:solidFill>
                  <a:schemeClr val="tx1"/>
                </a:solidFill>
              </a:rPr>
              <a:t>Boosted trees</a:t>
            </a:r>
          </a:p>
          <a:p>
            <a:pPr lvl="1">
              <a:lnSpc>
                <a:spcPct val="100000"/>
              </a:lnSpc>
              <a:spcAft>
                <a:spcPts val="130"/>
              </a:spcAft>
            </a:pPr>
            <a:r>
              <a:rPr lang="en-US" sz="1800" i="0" dirty="0">
                <a:solidFill>
                  <a:schemeClr val="tx1"/>
                </a:solidFill>
              </a:rPr>
              <a:t>Random forests</a:t>
            </a:r>
          </a:p>
          <a:p>
            <a:pPr lvl="1">
              <a:lnSpc>
                <a:spcPct val="100000"/>
              </a:lnSpc>
              <a:spcAft>
                <a:spcPts val="130"/>
              </a:spcAft>
            </a:pPr>
            <a:r>
              <a:rPr lang="en-US" sz="1800" i="0" dirty="0">
                <a:solidFill>
                  <a:schemeClr val="tx1"/>
                </a:solidFill>
              </a:rPr>
              <a:t>Bayesian networks</a:t>
            </a:r>
          </a:p>
          <a:p>
            <a:pPr lvl="1">
              <a:lnSpc>
                <a:spcPct val="100000"/>
              </a:lnSpc>
              <a:spcAft>
                <a:spcPts val="130"/>
              </a:spcAft>
            </a:pPr>
            <a:r>
              <a:rPr lang="en-US" sz="1800" i="0" dirty="0">
                <a:solidFill>
                  <a:schemeClr val="tx1"/>
                </a:solidFill>
              </a:rPr>
              <a:t>Deep learning</a:t>
            </a:r>
          </a:p>
          <a:p>
            <a:pPr lvl="1">
              <a:lnSpc>
                <a:spcPct val="100000"/>
              </a:lnSpc>
              <a:spcAft>
                <a:spcPts val="130"/>
              </a:spcAft>
            </a:pPr>
            <a:r>
              <a:rPr lang="en-US" sz="1800" i="0" dirty="0">
                <a:solidFill>
                  <a:schemeClr val="tx1"/>
                </a:solidFill>
              </a:rPr>
              <a:t>Convolutional neural 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0830" y="1195102"/>
            <a:ext cx="41431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500" i="1" dirty="0"/>
              <a:t>Generally show all the data at once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i="1" dirty="0"/>
              <a:t>Generally linear</a:t>
            </a:r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endParaRPr lang="en-US" sz="1500" i="1" dirty="0"/>
          </a:p>
          <a:p>
            <a:pPr marL="214313" indent="-214313">
              <a:buFont typeface="Arial" charset="0"/>
              <a:buChar char="•"/>
            </a:pPr>
            <a:r>
              <a:rPr lang="en-US" sz="1500" i="1" dirty="0"/>
              <a:t>Generally learn incrementally, point by point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500" i="1" dirty="0"/>
              <a:t>Generally nonlinear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7676" y="589551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100" dirty="0"/>
              <a:t>…</a:t>
            </a:r>
            <a:endParaRPr lang="en-US" sz="2100" dirty="0"/>
          </a:p>
        </p:txBody>
      </p:sp>
      <p:sp>
        <p:nvSpPr>
          <p:cNvPr id="9" name="TextBox 8"/>
          <p:cNvSpPr txBox="1"/>
          <p:nvPr/>
        </p:nvSpPr>
        <p:spPr>
          <a:xfrm>
            <a:off x="1094704" y="3046117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100" dirty="0"/>
              <a:t>…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438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7.1879"/>
  <p:tag name="ORIGINALWIDTH" val="1937.758"/>
  <p:tag name="OUTPUTDPI" val="1200"/>
  <p:tag name="LATEXADDIN" val="\documentclass{article}&#10;\usepackage{amsmath}&#10;\pagestyle{empty}&#10;\begin{document}&#10;\begin{align*}&#10;&amp; \rho_t+u\rho_r+\rho u_r+2u\rho/r=0 \\&#10;&amp; u_t+uu_r+\Gamma T\rho_r/\rho+\Gamma T_r=0 \\&#10;&amp; T_t+uT_r+(\gamma-1)T\left[u_r+2u/r\right ]=0&#10;\end{align*}&#10;\end{document}"/>
  <p:tag name="IGUANATEXSIZE" val="20"/>
  <p:tag name="IGUANATEXCURSOR" val="22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77.615"/>
  <p:tag name="OUTPUTDPI" val="1200"/>
  <p:tag name="LATEXADDIN" val="\documentclass{article}&#10;\usepackage{amsmath}&#10;\pagestyle{empty}&#10;\begin{document}&#10;$$&#10;O({\bf a}) = L({\bf a})+R({\bf a})&#10;$$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1.9647"/>
  <p:tag name="ORIGINALWIDTH" val="1990.251"/>
  <p:tag name="OUTPUTDPI" val="1200"/>
  <p:tag name="LATEXADDIN" val="\documentclass{article}&#10;\usepackage{amsmath}&#10;\pagestyle{empty}&#10;\begin{document}&#10;$$&#10;a_i^{n+1} =a_i^n+\eta\Delta a_i, \quad \Delta a_i = -{\partial&#10;O({\bf a})\over\partial a_i}&#10;$$&#10;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742.4072"/>
  <p:tag name="OUTPUTDPI" val="1200"/>
  <p:tag name="LATEXADDIN" val="\documentclass{article}&#10;\usepackage{amsmath}&#10;\pagestyle{empty}&#10;\begin{document}&#10;$$&#10;R({\bf a})=\alpha \Vert {\bf a}\Vert^2&#10;$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739.4075"/>
  <p:tag name="OUTPUTDPI" val="1200"/>
  <p:tag name="LATEXADDIN" val="\documentclass{article}&#10;\usepackage{amsmath}&#10;\pagestyle{empty}&#10;\begin{document}&#10;$$&#10;R({\bf a})=\alpha \Vert {\bf a}\Vert_1&#10;$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761.9047"/>
  <p:tag name="OUTPUTDPI" val="1200"/>
  <p:tag name="LATEXADDIN" val="\documentclass{article}&#10;\usepackage{amsmath}&#10;\pagestyle{empty}&#10;\begin{document}&#10;$$L=\Sigma_i l(y_i,\hat y_i)&#10;$$&#10;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9824"/>
  <p:tag name="ORIGINALWIDTH" val="1055.868"/>
  <p:tag name="OUTPUTDPI" val="1200"/>
  <p:tag name="LATEXADDIN" val="\documentclass{article}&#10;\usepackage{amsmath}&#10;\pagestyle{empty}&#10;\begin{document}&#10;$$l(y_i,\hat y_i)=(y_i-\hat y_i)^2$$&#10;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3.2321"/>
  <p:tag name="ORIGINALWIDTH" val="2512.186"/>
  <p:tag name="OUTPUTDPI" val="1200"/>
  <p:tag name="LATEXADDIN" val="\documentclass{article}&#10;\usepackage{amsmath}&#10;\pagestyle{empty}&#10;\begin{document}&#10;$$l(y_i,\hat y_i)=y_i\ln{(1+e^{-\hat y_i})}&#10;+(1-y_i)\ln{(1+e^{\hat y_i})}$$&#10;&#10;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IDA-section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IDA-cover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 Analytics-cover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ID Analytics-cov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3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DA-cover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 Analytics-cover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ID Analytics-cov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3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3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8_IDAnalyticsTM-2008Final-Instructions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DA-section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-section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-section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DA-sect-photo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-sect-photo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IDAnalyticsTM-sect-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sect-photo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sect-photo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IDA-cover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 Analytics-cover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ID Analytics-cov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3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IDA-cover-final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 Analytics-cover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lnDef>
  </a:objectDefaults>
  <a:extraClrSchemeLst>
    <a:extraClrScheme>
      <a:clrScheme name="ID Analytics-cov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 Analytics-cover1 13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 Analytics-cover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IDA Corporate Template-Short">
  <a:themeElements>
    <a:clrScheme name="ID Analytics - 2008">
      <a:dk1>
        <a:srgbClr val="3D5065"/>
      </a:dk1>
      <a:lt1>
        <a:srgbClr val="ADAFAF"/>
      </a:lt1>
      <a:dk2>
        <a:srgbClr val="4C3327"/>
      </a:dk2>
      <a:lt2>
        <a:srgbClr val="FFFFFF"/>
      </a:lt2>
      <a:accent1>
        <a:srgbClr val="003591"/>
      </a:accent1>
      <a:accent2>
        <a:srgbClr val="FDC82F"/>
      </a:accent2>
      <a:accent3>
        <a:srgbClr val="E6E5D3"/>
      </a:accent3>
      <a:accent4>
        <a:srgbClr val="3D5065"/>
      </a:accent4>
      <a:accent5>
        <a:srgbClr val="7090B7"/>
      </a:accent5>
      <a:accent6>
        <a:srgbClr val="E37F1C"/>
      </a:accent6>
      <a:hlink>
        <a:srgbClr val="6A8A7F"/>
      </a:hlink>
      <a:folHlink>
        <a:srgbClr val="773141"/>
      </a:folHlink>
    </a:clrScheme>
    <a:fontScheme name="IDAnalyticsTM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rgbClr val="766A65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64" charset="-128"/>
          </a:defRPr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lIns="0" tIns="0" rIns="0" bIns="0" rtlCol="0" anchor="b" anchorCtr="0">
        <a:spAutoFit/>
      </a:bodyPr>
      <a:lstStyle>
        <a:defPPr algn="ctr">
          <a:defRPr sz="1000" b="1" dirty="0" smtClean="0"/>
        </a:defPPr>
      </a:lstStyle>
    </a:txDef>
  </a:objectDefaults>
  <a:extraClrSchemeLst>
    <a:extraClrScheme>
      <a:clrScheme name="IDAnalyticsT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AnalyticsTM-body1 13">
        <a:dk1>
          <a:srgbClr val="3D5065"/>
        </a:dk1>
        <a:lt1>
          <a:srgbClr val="FFFFFF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FFFFFF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4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F2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DB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AnalyticsTM-body1 15">
        <a:dk1>
          <a:srgbClr val="3D5065"/>
        </a:dk1>
        <a:lt1>
          <a:srgbClr val="C3BAAD"/>
        </a:lt1>
        <a:dk2>
          <a:srgbClr val="684F40"/>
        </a:dk2>
        <a:lt2>
          <a:srgbClr val="E5E2D2"/>
        </a:lt2>
        <a:accent1>
          <a:srgbClr val="005DAA"/>
        </a:accent1>
        <a:accent2>
          <a:srgbClr val="FFDC00"/>
        </a:accent2>
        <a:accent3>
          <a:srgbClr val="DED9D3"/>
        </a:accent3>
        <a:accent4>
          <a:srgbClr val="334355"/>
        </a:accent4>
        <a:accent5>
          <a:srgbClr val="AAB6D2"/>
        </a:accent5>
        <a:accent6>
          <a:srgbClr val="E7C700"/>
        </a:accent6>
        <a:hlink>
          <a:srgbClr val="6799C8"/>
        </a:hlink>
        <a:folHlink>
          <a:srgbClr val="F580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A559B91366C44A0151CFD8C3A97EA" ma:contentTypeVersion="0" ma:contentTypeDescription="Create a new document." ma:contentTypeScope="" ma:versionID="96e92edcf5bf0f06a1532f046bdf0e9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DC276BF-C3FD-434C-974A-B082D3EE9F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8A075A-AF48-4129-913F-0860BA770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15E91DF-D5C5-4807-B905-9FE142A6B6CE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73A6D295-A1FC-4BA9-AE0E-867FD62DFF5E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IDA Corporate Template-Short</Template>
  <TotalTime>6876</TotalTime>
  <Words>2889</Words>
  <Application>Microsoft Macintosh PowerPoint</Application>
  <PresentationFormat>如螢幕大小 (4:3)</PresentationFormat>
  <Paragraphs>497</Paragraphs>
  <Slides>27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55" baseType="lpstr">
      <vt:lpstr>Calibri</vt:lpstr>
      <vt:lpstr>Times</vt:lpstr>
      <vt:lpstr>ヒラギノ角ゴ Pro W3</vt:lpstr>
      <vt:lpstr>Arial</vt:lpstr>
      <vt:lpstr>IDA Corporate Template-Short</vt:lpstr>
      <vt:lpstr>IDA-cover-final</vt:lpstr>
      <vt:lpstr>IDA-section-Final</vt:lpstr>
      <vt:lpstr>IDA-sect-photo-Final</vt:lpstr>
      <vt:lpstr>1_IDA Corporate Template-Short</vt:lpstr>
      <vt:lpstr>1_IDA-cover-final</vt:lpstr>
      <vt:lpstr>2_IDA Corporate Template-Short</vt:lpstr>
      <vt:lpstr>2_IDA-cover-final</vt:lpstr>
      <vt:lpstr>3_IDA Corporate Template-Short</vt:lpstr>
      <vt:lpstr>4_IDA Corporate Template-Short</vt:lpstr>
      <vt:lpstr>1_IDA-section-Final</vt:lpstr>
      <vt:lpstr>5_IDA Corporate Template-Short</vt:lpstr>
      <vt:lpstr>3_IDA-cover-final</vt:lpstr>
      <vt:lpstr>6_IDA Corporate Template-Short</vt:lpstr>
      <vt:lpstr>4_IDAnalyticsTM-2008Final-Instructions</vt:lpstr>
      <vt:lpstr>5_IDAnalyticsTM-2008Final-Instructions</vt:lpstr>
      <vt:lpstr>6_IDAnalyticsTM-2008Final-Instructions</vt:lpstr>
      <vt:lpstr>IDAnalyticsTM-2008Final-Instructions</vt:lpstr>
      <vt:lpstr>1_IDAnalyticsTM-2008Final-Instructions</vt:lpstr>
      <vt:lpstr>2_IDAnalyticsTM-2008Final-Instructions</vt:lpstr>
      <vt:lpstr>3_IDAnalyticsTM-2008Final-Instructions</vt:lpstr>
      <vt:lpstr>7_IDAnalyticsTM-2008Final-Instructions</vt:lpstr>
      <vt:lpstr>8_IDAnalyticsTM-2008Final-Instructions</vt:lpstr>
      <vt:lpstr>Equation</vt:lpstr>
      <vt:lpstr>The Essence of Statistical Modeling</vt:lpstr>
      <vt:lpstr>What is a Model?</vt:lpstr>
      <vt:lpstr>What is a Statistical Model?</vt:lpstr>
      <vt:lpstr>What is a Statistical Model</vt:lpstr>
      <vt:lpstr>What Does a Model Look Like? – Linear Regression     </vt:lpstr>
      <vt:lpstr>For Binary Output Models, Logistic Regression is Better</vt:lpstr>
      <vt:lpstr>PowerPoint 簡報</vt:lpstr>
      <vt:lpstr>PowerPoint 簡報</vt:lpstr>
      <vt:lpstr>There are Many Methods for Statistical Models</vt:lpstr>
      <vt:lpstr>Each ML Method Has An Objective Function and Learning Rules</vt:lpstr>
      <vt:lpstr>What Does Data Look Like?</vt:lpstr>
      <vt:lpstr>How to Build Variables</vt:lpstr>
      <vt:lpstr>Creating Special Expert Variables</vt:lpstr>
      <vt:lpstr>Must be Able to Go Back in Time to Build Models</vt:lpstr>
      <vt:lpstr>How to Assemble Modeling Data:  Inclusions &amp; Exclusions</vt:lpstr>
      <vt:lpstr>Out of Time Validation Helps Assure Model Robustness</vt:lpstr>
      <vt:lpstr>The Dark Side of Modeling: Overfitting</vt:lpstr>
      <vt:lpstr>How to Avoid Overfitting: Training/Testing Data</vt:lpstr>
      <vt:lpstr>Model Measures of Goodness</vt:lpstr>
      <vt:lpstr>What the Heck is a KS? (Kolmogorov-Smirnov)</vt:lpstr>
      <vt:lpstr>True Positives/False Positives (or Negatives)</vt:lpstr>
      <vt:lpstr>Fraud Detection Rate</vt:lpstr>
      <vt:lpstr>Other Measures of Goodness</vt:lpstr>
      <vt:lpstr>ROC/AUC Goodness Measures</vt:lpstr>
      <vt:lpstr>How To Choose Which ML Method to Use</vt:lpstr>
      <vt:lpstr>What To Do When You Don’t Have Tags?</vt:lpstr>
      <vt:lpstr>Summary</vt:lpstr>
    </vt:vector>
  </TitlesOfParts>
  <Company>ID Analytics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Analytics Corporate Overview</dc:title>
  <dc:creator>Marketing</dc:creator>
  <cp:keywords>ID Analytics 2008 Corporate Overview</cp:keywords>
  <cp:lastModifiedBy>Chiang, Po-Nien</cp:lastModifiedBy>
  <cp:revision>978</cp:revision>
  <cp:lastPrinted>2018-01-24T02:21:14Z</cp:lastPrinted>
  <dcterms:created xsi:type="dcterms:W3CDTF">2008-03-14T18:55:55Z</dcterms:created>
  <dcterms:modified xsi:type="dcterms:W3CDTF">2018-01-26T04:54:05Z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