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58" r:id="rId3"/>
    <p:sldId id="259" r:id="rId4"/>
    <p:sldId id="260" r:id="rId5"/>
    <p:sldId id="263" r:id="rId6"/>
    <p:sldId id="494" r:id="rId7"/>
    <p:sldId id="271" r:id="rId8"/>
    <p:sldId id="272" r:id="rId9"/>
    <p:sldId id="265" r:id="rId10"/>
    <p:sldId id="266" r:id="rId11"/>
    <p:sldId id="268" r:id="rId12"/>
    <p:sldId id="267" r:id="rId13"/>
    <p:sldId id="269" r:id="rId14"/>
    <p:sldId id="270" r:id="rId15"/>
    <p:sldId id="273" r:id="rId16"/>
    <p:sldId id="277" r:id="rId17"/>
    <p:sldId id="526" r:id="rId18"/>
    <p:sldId id="278" r:id="rId19"/>
    <p:sldId id="279" r:id="rId20"/>
    <p:sldId id="280" r:id="rId21"/>
    <p:sldId id="275" r:id="rId22"/>
    <p:sldId id="281" r:id="rId23"/>
    <p:sldId id="283" r:id="rId24"/>
    <p:sldId id="282" r:id="rId25"/>
    <p:sldId id="284" r:id="rId26"/>
    <p:sldId id="519" r:id="rId27"/>
    <p:sldId id="522" r:id="rId28"/>
    <p:sldId id="520" r:id="rId29"/>
    <p:sldId id="521" r:id="rId30"/>
    <p:sldId id="523" r:id="rId31"/>
    <p:sldId id="518" r:id="rId32"/>
    <p:sldId id="287" r:id="rId33"/>
    <p:sldId id="528" r:id="rId34"/>
    <p:sldId id="338" r:id="rId35"/>
    <p:sldId id="341" r:id="rId36"/>
    <p:sldId id="342" r:id="rId37"/>
    <p:sldId id="340" r:id="rId38"/>
    <p:sldId id="350" r:id="rId39"/>
    <p:sldId id="497" r:id="rId40"/>
    <p:sldId id="512" r:id="rId41"/>
    <p:sldId id="513" r:id="rId42"/>
    <p:sldId id="514" r:id="rId43"/>
    <p:sldId id="52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86180"/>
  </p:normalViewPr>
  <p:slideViewPr>
    <p:cSldViewPr snapToGrid="0" snapToObjects="1">
      <p:cViewPr varScale="1">
        <p:scale>
          <a:sx n="95" d="100"/>
          <a:sy n="95" d="100"/>
        </p:scale>
        <p:origin x="3016"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1/25/18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a:t>
            </a:fld>
            <a:endParaRPr lang="en-US"/>
          </a:p>
        </p:txBody>
      </p:sp>
    </p:spTree>
    <p:extLst>
      <p:ext uri="{BB962C8B-B14F-4D97-AF65-F5344CB8AC3E}">
        <p14:creationId xmlns:p14="http://schemas.microsoft.com/office/powerpoint/2010/main" val="639959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34</a:t>
            </a:fld>
            <a:endParaRPr lang="en-US"/>
          </a:p>
        </p:txBody>
      </p:sp>
    </p:spTree>
    <p:extLst>
      <p:ext uri="{BB962C8B-B14F-4D97-AF65-F5344CB8AC3E}">
        <p14:creationId xmlns:p14="http://schemas.microsoft.com/office/powerpoint/2010/main" val="69965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40</a:t>
            </a:fld>
            <a:endParaRPr lang="en-US"/>
          </a:p>
        </p:txBody>
      </p:sp>
    </p:spTree>
    <p:extLst>
      <p:ext uri="{BB962C8B-B14F-4D97-AF65-F5344CB8AC3E}">
        <p14:creationId xmlns:p14="http://schemas.microsoft.com/office/powerpoint/2010/main" val="100932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5</a:t>
            </a:fld>
            <a:endParaRPr lang="en-US"/>
          </a:p>
        </p:txBody>
      </p:sp>
    </p:spTree>
    <p:extLst>
      <p:ext uri="{BB962C8B-B14F-4D97-AF65-F5344CB8AC3E}">
        <p14:creationId xmlns:p14="http://schemas.microsoft.com/office/powerpoint/2010/main" val="7636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15</a:t>
            </a:fld>
            <a:endParaRPr lang="en-US"/>
          </a:p>
        </p:txBody>
      </p:sp>
    </p:spTree>
    <p:extLst>
      <p:ext uri="{BB962C8B-B14F-4D97-AF65-F5344CB8AC3E}">
        <p14:creationId xmlns:p14="http://schemas.microsoft.com/office/powerpoint/2010/main" val="192872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18</a:t>
            </a:fld>
            <a:endParaRPr lang="en-US"/>
          </a:p>
        </p:txBody>
      </p:sp>
    </p:spTree>
    <p:extLst>
      <p:ext uri="{BB962C8B-B14F-4D97-AF65-F5344CB8AC3E}">
        <p14:creationId xmlns:p14="http://schemas.microsoft.com/office/powerpoint/2010/main" val="132985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21</a:t>
            </a:fld>
            <a:endParaRPr lang="en-US"/>
          </a:p>
        </p:txBody>
      </p:sp>
    </p:spTree>
    <p:extLst>
      <p:ext uri="{BB962C8B-B14F-4D97-AF65-F5344CB8AC3E}">
        <p14:creationId xmlns:p14="http://schemas.microsoft.com/office/powerpoint/2010/main" val="198061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22</a:t>
            </a:fld>
            <a:endParaRPr lang="en-US"/>
          </a:p>
        </p:txBody>
      </p:sp>
    </p:spTree>
    <p:extLst>
      <p:ext uri="{BB962C8B-B14F-4D97-AF65-F5344CB8AC3E}">
        <p14:creationId xmlns:p14="http://schemas.microsoft.com/office/powerpoint/2010/main" val="47959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26</a:t>
            </a:fld>
            <a:endParaRPr lang="en-US"/>
          </a:p>
        </p:txBody>
      </p:sp>
    </p:spTree>
    <p:extLst>
      <p:ext uri="{BB962C8B-B14F-4D97-AF65-F5344CB8AC3E}">
        <p14:creationId xmlns:p14="http://schemas.microsoft.com/office/powerpoint/2010/main" val="158150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27</a:t>
            </a:fld>
            <a:endParaRPr lang="en-US"/>
          </a:p>
        </p:txBody>
      </p:sp>
    </p:spTree>
    <p:extLst>
      <p:ext uri="{BB962C8B-B14F-4D97-AF65-F5344CB8AC3E}">
        <p14:creationId xmlns:p14="http://schemas.microsoft.com/office/powerpoint/2010/main" val="138148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86B85C-57F3-154F-B42E-754239D30DE5}" type="slidenum">
              <a:rPr lang="en-US" smtClean="0"/>
              <a:t>30</a:t>
            </a:fld>
            <a:endParaRPr lang="en-US"/>
          </a:p>
        </p:txBody>
      </p:sp>
    </p:spTree>
    <p:extLst>
      <p:ext uri="{BB962C8B-B14F-4D97-AF65-F5344CB8AC3E}">
        <p14:creationId xmlns:p14="http://schemas.microsoft.com/office/powerpoint/2010/main" val="122554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1/25/18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ata.cityofnewyork.us/Housing-Development/Property-Valuation-and-Assessment-Data/rgy2-tti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Fraud Analytics</a:t>
            </a:r>
          </a:p>
        </p:txBody>
      </p:sp>
      <p:sp>
        <p:nvSpPr>
          <p:cNvPr id="3" name="Subtitle 2"/>
          <p:cNvSpPr>
            <a:spLocks noGrp="1"/>
          </p:cNvSpPr>
          <p:nvPr>
            <p:ph type="subTitle" idx="1"/>
          </p:nvPr>
        </p:nvSpPr>
        <p:spPr/>
        <p:txBody>
          <a:bodyPr/>
          <a:lstStyle/>
          <a:p>
            <a:r>
              <a:rPr lang="en-US" dirty="0"/>
              <a:t>DSO 562</a:t>
            </a:r>
          </a:p>
          <a:p>
            <a:r>
              <a:rPr lang="en-US" dirty="0"/>
              <a:t>Spring 2018</a:t>
            </a:r>
          </a:p>
        </p:txBody>
      </p:sp>
      <p:sp>
        <p:nvSpPr>
          <p:cNvPr id="4" name="Slide Number Placeholder 3"/>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19500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First Fraud Problem: Tax Preparer Fraud</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109035" cy="4351338"/>
          </a:xfrm>
        </p:spPr>
        <p:txBody>
          <a:bodyPr>
            <a:normAutofit lnSpcReduction="10000"/>
          </a:bodyPr>
          <a:lstStyle/>
          <a:p>
            <a:r>
              <a:rPr lang="en-US" dirty="0"/>
              <a:t>What is the business problem: </a:t>
            </a:r>
          </a:p>
          <a:p>
            <a:pPr lvl="1"/>
            <a:r>
              <a:rPr lang="en-US" dirty="0"/>
              <a:t>Find fraud committed by tax preparers, not necessarily tax payers</a:t>
            </a:r>
          </a:p>
          <a:p>
            <a:r>
              <a:rPr lang="en-US" dirty="0"/>
              <a:t>What was the situation when I took over the project: </a:t>
            </a:r>
          </a:p>
          <a:p>
            <a:pPr lvl="1"/>
            <a:r>
              <a:rPr lang="en-US" dirty="0"/>
              <a:t>Team building supervised fraud models looking for unusual tax returns</a:t>
            </a:r>
          </a:p>
          <a:p>
            <a:pPr lvl="1"/>
            <a:r>
              <a:rPr lang="en-US" dirty="0"/>
              <a:t>Using linear, logistic regressions, various clustering methods</a:t>
            </a:r>
          </a:p>
          <a:p>
            <a:pPr lvl="1"/>
            <a:r>
              <a:rPr lang="en-US" dirty="0"/>
              <a:t>Scored hundreds of thousand returns, sent few hundred to IRS to investigate</a:t>
            </a:r>
          </a:p>
          <a:p>
            <a:pPr lvl="1"/>
            <a:r>
              <a:rPr lang="en-US" dirty="0"/>
              <a:t>IRS kept saying “nothing there”</a:t>
            </a:r>
          </a:p>
          <a:p>
            <a:r>
              <a:rPr lang="en-US" dirty="0"/>
              <a:t>What would you do?</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10</a:t>
            </a:fld>
            <a:endParaRPr lang="en-US"/>
          </a:p>
        </p:txBody>
      </p:sp>
    </p:spTree>
    <p:extLst>
      <p:ext uri="{BB962C8B-B14F-4D97-AF65-F5344CB8AC3E}">
        <p14:creationId xmlns:p14="http://schemas.microsoft.com/office/powerpoint/2010/main" val="207505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Look at data. What fields are available?</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11</a:t>
            </a:fld>
            <a:endParaRPr lang="en-US"/>
          </a:p>
        </p:txBody>
      </p:sp>
      <p:sp>
        <p:nvSpPr>
          <p:cNvPr id="6" name="Content Placeholder 2"/>
          <p:cNvSpPr>
            <a:spLocks noGrp="1"/>
          </p:cNvSpPr>
          <p:nvPr>
            <p:ph idx="1"/>
          </p:nvPr>
        </p:nvSpPr>
        <p:spPr>
          <a:xfrm>
            <a:off x="485887" y="1514783"/>
            <a:ext cx="3606124" cy="4351338"/>
          </a:xfrm>
        </p:spPr>
        <p:txBody>
          <a:bodyPr>
            <a:normAutofit fontScale="92500" lnSpcReduction="20000"/>
          </a:bodyPr>
          <a:lstStyle/>
          <a:p>
            <a:r>
              <a:rPr lang="en-US" dirty="0"/>
              <a:t>Name, address</a:t>
            </a:r>
          </a:p>
          <a:p>
            <a:r>
              <a:rPr lang="en-US" dirty="0"/>
              <a:t>Dependents</a:t>
            </a:r>
          </a:p>
          <a:p>
            <a:r>
              <a:rPr lang="en-US" dirty="0"/>
              <a:t>You and spouse SSN</a:t>
            </a:r>
          </a:p>
          <a:p>
            <a:r>
              <a:rPr lang="en-US" dirty="0"/>
              <a:t>Filing status</a:t>
            </a:r>
          </a:p>
          <a:p>
            <a:r>
              <a:rPr lang="en-US" dirty="0"/>
              <a:t>Income</a:t>
            </a:r>
          </a:p>
          <a:p>
            <a:r>
              <a:rPr lang="en-US" dirty="0"/>
              <a:t>Adjustments to income</a:t>
            </a:r>
          </a:p>
          <a:p>
            <a:r>
              <a:rPr lang="en-US" dirty="0"/>
              <a:t>Refund amount (+/-)</a:t>
            </a:r>
          </a:p>
          <a:p>
            <a:r>
              <a:rPr lang="en-US" dirty="0"/>
              <a:t>PTIN</a:t>
            </a:r>
          </a:p>
          <a:p>
            <a:r>
              <a:rPr lang="en-US" dirty="0"/>
              <a:t>EIN</a:t>
            </a:r>
          </a:p>
          <a:p>
            <a:r>
              <a:rPr lang="en-US" dirty="0"/>
              <a:t>Self employed</a:t>
            </a:r>
          </a:p>
          <a:p>
            <a:endParaRPr lang="en-US" dirty="0"/>
          </a:p>
        </p:txBody>
      </p:sp>
      <p:sp>
        <p:nvSpPr>
          <p:cNvPr id="7" name="Content Placeholder 2"/>
          <p:cNvSpPr>
            <a:spLocks noGrp="1"/>
          </p:cNvSpPr>
          <p:nvPr>
            <p:ph idx="1"/>
          </p:nvPr>
        </p:nvSpPr>
        <p:spPr>
          <a:xfrm>
            <a:off x="5651350" y="1514783"/>
            <a:ext cx="3216537" cy="4351338"/>
          </a:xfrm>
        </p:spPr>
        <p:txBody>
          <a:bodyPr/>
          <a:lstStyle/>
          <a:p>
            <a:r>
              <a:rPr lang="en-US" dirty="0"/>
              <a:t>Preparer’s  name</a:t>
            </a:r>
          </a:p>
          <a:p>
            <a:r>
              <a:rPr lang="en-US" dirty="0"/>
              <a:t>ABA routing number</a:t>
            </a:r>
          </a:p>
          <a:p>
            <a:r>
              <a:rPr lang="en-US" dirty="0"/>
              <a:t>Account number</a:t>
            </a:r>
          </a:p>
          <a:p>
            <a:r>
              <a:rPr lang="en-US" dirty="0"/>
              <a:t>Occupation</a:t>
            </a:r>
          </a:p>
          <a:p>
            <a:r>
              <a:rPr lang="en-US" dirty="0"/>
              <a:t>Date</a:t>
            </a:r>
          </a:p>
          <a:p>
            <a:r>
              <a:rPr lang="en-US" dirty="0"/>
              <a:t>Estimated tax penalty</a:t>
            </a:r>
          </a:p>
          <a:p>
            <a:r>
              <a:rPr lang="en-US" dirty="0"/>
              <a:t>Tax credits</a:t>
            </a:r>
          </a:p>
          <a:p>
            <a:endParaRPr lang="en-US" dirty="0"/>
          </a:p>
          <a:p>
            <a:pPr lvl="1"/>
            <a:endParaRPr lang="en-US" dirty="0"/>
          </a:p>
          <a:p>
            <a:endParaRPr lang="en-US" dirty="0"/>
          </a:p>
        </p:txBody>
      </p:sp>
    </p:spTree>
    <p:extLst>
      <p:ext uri="{BB962C8B-B14F-4D97-AF65-F5344CB8AC3E}">
        <p14:creationId xmlns:p14="http://schemas.microsoft.com/office/powerpoint/2010/main" val="15229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Tax Preparer Fraud Solution Approach</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109035" cy="5038706"/>
          </a:xfrm>
        </p:spPr>
        <p:txBody>
          <a:bodyPr>
            <a:normAutofit/>
          </a:bodyPr>
          <a:lstStyle/>
          <a:p>
            <a:r>
              <a:rPr lang="en-US" dirty="0"/>
              <a:t>First fully understand the business problem: </a:t>
            </a:r>
          </a:p>
          <a:p>
            <a:pPr lvl="1"/>
            <a:r>
              <a:rPr lang="en-US" dirty="0"/>
              <a:t>seeking tax </a:t>
            </a:r>
            <a:r>
              <a:rPr lang="en-US" b="1" dirty="0"/>
              <a:t>preparer</a:t>
            </a:r>
            <a:r>
              <a:rPr lang="en-US" dirty="0"/>
              <a:t>, not tax </a:t>
            </a:r>
            <a:r>
              <a:rPr lang="en-US" b="1" dirty="0"/>
              <a:t>payer</a:t>
            </a:r>
            <a:r>
              <a:rPr lang="en-US" dirty="0"/>
              <a:t> fraud</a:t>
            </a:r>
          </a:p>
          <a:p>
            <a:r>
              <a:rPr lang="en-US" dirty="0"/>
              <a:t>Fully understand current flagging and investigative process: </a:t>
            </a:r>
          </a:p>
          <a:p>
            <a:pPr lvl="1"/>
            <a:r>
              <a:rPr lang="en-US" dirty="0"/>
              <a:t>Investigators looking for </a:t>
            </a:r>
            <a:r>
              <a:rPr lang="en-US" b="1" dirty="0"/>
              <a:t>connections between returns</a:t>
            </a:r>
            <a:r>
              <a:rPr lang="en-US" dirty="0"/>
              <a:t>, all manual and in their heads</a:t>
            </a:r>
          </a:p>
          <a:p>
            <a:r>
              <a:rPr lang="en-US" dirty="0"/>
              <a:t>Simple solution: </a:t>
            </a:r>
          </a:p>
          <a:p>
            <a:pPr lvl="1"/>
            <a:r>
              <a:rPr lang="en-US" dirty="0"/>
              <a:t>Build a fraud score for each return</a:t>
            </a:r>
          </a:p>
          <a:p>
            <a:pPr lvl="1"/>
            <a:r>
              <a:rPr lang="en-US" dirty="0"/>
              <a:t>Aggregate summary information at the tax preparer level</a:t>
            </a:r>
          </a:p>
          <a:p>
            <a:pPr lvl="1"/>
            <a:r>
              <a:rPr lang="en-US" dirty="0"/>
              <a:t>Sort tax preparers by a summary fraud score and present summarized info to investigators in an efficient way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12</a:t>
            </a:fld>
            <a:endParaRPr lang="en-US"/>
          </a:p>
        </p:txBody>
      </p:sp>
    </p:spTree>
    <p:extLst>
      <p:ext uri="{BB962C8B-B14F-4D97-AF65-F5344CB8AC3E}">
        <p14:creationId xmlns:p14="http://schemas.microsoft.com/office/powerpoint/2010/main" val="104438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Homework 1: Examples of Fraud</a:t>
            </a:r>
            <a:br>
              <a:rPr lang="en-US" dirty="0"/>
            </a:br>
            <a:r>
              <a:rPr lang="en-US" dirty="0"/>
              <a:t>Due 1/18 noon</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477026" cy="5038706"/>
          </a:xfrm>
        </p:spPr>
        <p:txBody>
          <a:bodyPr>
            <a:normAutofit lnSpcReduction="10000"/>
          </a:bodyPr>
          <a:lstStyle/>
          <a:p>
            <a:pPr lvl="1"/>
            <a:endParaRPr lang="en-US" dirty="0"/>
          </a:p>
          <a:p>
            <a:r>
              <a:rPr lang="en-US" dirty="0"/>
              <a:t>List 5 kinds of fraud, for each describe</a:t>
            </a:r>
          </a:p>
          <a:p>
            <a:pPr lvl="1"/>
            <a:r>
              <a:rPr lang="en-US" dirty="0"/>
              <a:t>Nature of the problem (industry, product</a:t>
            </a:r>
            <a:r>
              <a:rPr lang="mr-IN" dirty="0"/>
              <a:t>…</a:t>
            </a:r>
            <a:r>
              <a:rPr lang="en-US" dirty="0"/>
              <a:t>)</a:t>
            </a:r>
          </a:p>
          <a:p>
            <a:pPr lvl="1"/>
            <a:r>
              <a:rPr lang="en-US" dirty="0"/>
              <a:t>Size of the problem ($’s, volumes, importance</a:t>
            </a:r>
            <a:r>
              <a:rPr lang="mr-IN" dirty="0"/>
              <a:t>…</a:t>
            </a:r>
            <a:r>
              <a:rPr lang="en-US" dirty="0"/>
              <a:t>)</a:t>
            </a:r>
          </a:p>
          <a:p>
            <a:pPr lvl="1"/>
            <a:r>
              <a:rPr lang="en-US" dirty="0"/>
              <a:t>Who commits the fraud (individuals, groups, professionals</a:t>
            </a:r>
            <a:r>
              <a:rPr lang="mr-IN" dirty="0"/>
              <a:t>…</a:t>
            </a:r>
            <a:r>
              <a:rPr lang="en-US" dirty="0"/>
              <a:t>)</a:t>
            </a:r>
          </a:p>
          <a:p>
            <a:pPr lvl="1"/>
            <a:r>
              <a:rPr lang="en-US" dirty="0"/>
              <a:t>How the fraud is committed</a:t>
            </a:r>
          </a:p>
          <a:p>
            <a:pPr lvl="1"/>
            <a:r>
              <a:rPr lang="en-US" dirty="0"/>
              <a:t>Who is harmed? Who pays for the losses?</a:t>
            </a:r>
          </a:p>
          <a:p>
            <a:pPr lvl="1"/>
            <a:r>
              <a:rPr lang="en-US" dirty="0"/>
              <a:t>How is the problem solved today?</a:t>
            </a:r>
          </a:p>
          <a:p>
            <a:pPr lvl="1"/>
            <a:endParaRPr lang="en-US" dirty="0"/>
          </a:p>
          <a:p>
            <a:r>
              <a:rPr lang="en-US" dirty="0"/>
              <a:t>Possible examples: EITC tax payer fraud, healthcare fraud, credit card fraud, money laundering, mortgage fraud, identity theft, check fraud, pyramid schemes, penny stocks</a:t>
            </a:r>
            <a:r>
              <a:rPr lang="mr-IN" dirty="0"/>
              <a:t>…</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13</a:t>
            </a:fld>
            <a:endParaRPr lang="en-US"/>
          </a:p>
        </p:txBody>
      </p:sp>
    </p:spTree>
    <p:extLst>
      <p:ext uri="{BB962C8B-B14F-4D97-AF65-F5344CB8AC3E}">
        <p14:creationId xmlns:p14="http://schemas.microsoft.com/office/powerpoint/2010/main" val="8292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47" y="1025672"/>
            <a:ext cx="8477026" cy="794815"/>
          </a:xfrm>
        </p:spPr>
        <p:txBody>
          <a:bodyPr>
            <a:normAutofit fontScale="90000"/>
          </a:bodyPr>
          <a:lstStyle/>
          <a:p>
            <a:r>
              <a:rPr lang="en-US" dirty="0"/>
              <a:t>Homework 1: Example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22241309"/>
              </p:ext>
            </p:extLst>
          </p:nvPr>
        </p:nvGraphicFramePr>
        <p:xfrm>
          <a:off x="165387" y="1654781"/>
          <a:ext cx="8817249" cy="3212979"/>
        </p:xfrm>
        <a:graphic>
          <a:graphicData uri="http://schemas.openxmlformats.org/drawingml/2006/table">
            <a:tbl>
              <a:tblPr>
                <a:tableStyleId>{5C22544A-7EE6-4342-B048-85BDC9FD1C3A}</a:tableStyleId>
              </a:tblPr>
              <a:tblGrid>
                <a:gridCol w="873188">
                  <a:extLst>
                    <a:ext uri="{9D8B030D-6E8A-4147-A177-3AD203B41FA5}">
                      <a16:colId xmlns:a16="http://schemas.microsoft.com/office/drawing/2014/main" xmlns="" val="20000"/>
                    </a:ext>
                  </a:extLst>
                </a:gridCol>
                <a:gridCol w="1171239">
                  <a:extLst>
                    <a:ext uri="{9D8B030D-6E8A-4147-A177-3AD203B41FA5}">
                      <a16:colId xmlns:a16="http://schemas.microsoft.com/office/drawing/2014/main" xmlns="" val="20001"/>
                    </a:ext>
                  </a:extLst>
                </a:gridCol>
                <a:gridCol w="1655013">
                  <a:extLst>
                    <a:ext uri="{9D8B030D-6E8A-4147-A177-3AD203B41FA5}">
                      <a16:colId xmlns:a16="http://schemas.microsoft.com/office/drawing/2014/main" xmlns="" val="20002"/>
                    </a:ext>
                  </a:extLst>
                </a:gridCol>
                <a:gridCol w="831750">
                  <a:extLst>
                    <a:ext uri="{9D8B030D-6E8A-4147-A177-3AD203B41FA5}">
                      <a16:colId xmlns:a16="http://schemas.microsoft.com/office/drawing/2014/main" xmlns="" val="20003"/>
                    </a:ext>
                  </a:extLst>
                </a:gridCol>
                <a:gridCol w="2457258">
                  <a:extLst>
                    <a:ext uri="{9D8B030D-6E8A-4147-A177-3AD203B41FA5}">
                      <a16:colId xmlns:a16="http://schemas.microsoft.com/office/drawing/2014/main" xmlns="" val="20004"/>
                    </a:ext>
                  </a:extLst>
                </a:gridCol>
                <a:gridCol w="759759">
                  <a:extLst>
                    <a:ext uri="{9D8B030D-6E8A-4147-A177-3AD203B41FA5}">
                      <a16:colId xmlns:a16="http://schemas.microsoft.com/office/drawing/2014/main" xmlns="" val="20005"/>
                    </a:ext>
                  </a:extLst>
                </a:gridCol>
                <a:gridCol w="1069042">
                  <a:extLst>
                    <a:ext uri="{9D8B030D-6E8A-4147-A177-3AD203B41FA5}">
                      <a16:colId xmlns:a16="http://schemas.microsoft.com/office/drawing/2014/main" xmlns="" val="20006"/>
                    </a:ext>
                  </a:extLst>
                </a:gridCol>
              </a:tblGrid>
              <a:tr h="242409">
                <a:tc>
                  <a:txBody>
                    <a:bodyPr/>
                    <a:lstStyle/>
                    <a:p>
                      <a:pPr algn="l" fontAlgn="b"/>
                      <a:r>
                        <a:rPr lang="en-US" sz="1400" u="none" strike="noStrike">
                          <a:effectLst/>
                        </a:rPr>
                        <a:t>Fraud Type</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a:effectLst/>
                        </a:rPr>
                        <a:t>Nature of problem</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Size of Problem</a:t>
                      </a:r>
                      <a:endParaRPr lang="en-US" sz="1400" b="1"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a:effectLst/>
                        </a:rPr>
                        <a:t>Who commits</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How done</a:t>
                      </a:r>
                      <a:endParaRPr lang="en-US" sz="1400" b="1"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a:effectLst/>
                        </a:rPr>
                        <a:t>Who harmed</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How solved today</a:t>
                      </a:r>
                      <a:endParaRPr lang="en-US" sz="1400" b="1"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0"/>
                  </a:ext>
                </a:extLst>
              </a:tr>
              <a:tr h="1696861">
                <a:tc>
                  <a:txBody>
                    <a:bodyPr/>
                    <a:lstStyle/>
                    <a:p>
                      <a:pPr algn="l" fontAlgn="b"/>
                      <a:r>
                        <a:rPr lang="en-US" sz="1400" u="none" strike="noStrike" dirty="0">
                          <a:effectLst/>
                        </a:rPr>
                        <a:t>Tax </a:t>
                      </a:r>
                      <a:r>
                        <a:rPr lang="en-US" sz="1400" u="none" strike="noStrike" dirty="0" err="1">
                          <a:effectLst/>
                        </a:rPr>
                        <a:t>prepayer</a:t>
                      </a:r>
                      <a:r>
                        <a:rPr lang="en-US" sz="1400" u="none" strike="noStrike" dirty="0">
                          <a:effectLst/>
                        </a:rPr>
                        <a:t> fraud</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Invention or manipulation of info consistently across many returns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Few hundred convictions/year, around $500,000 to a million loss per conviction on average.</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preparers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preparers conspire to submit many fraudulent returns, typically with a common theme like invented income/losses, added dependents, systematic deductions…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Rules and algorithms, human investigations </a:t>
                      </a:r>
                      <a:endParaRPr lang="en-US" sz="1400" b="0"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1"/>
                  </a:ext>
                </a:extLst>
              </a:tr>
              <a:tr h="969635">
                <a:tc>
                  <a:txBody>
                    <a:bodyPr/>
                    <a:lstStyle/>
                    <a:p>
                      <a:pPr algn="l" fontAlgn="b"/>
                      <a:r>
                        <a:rPr lang="en-US" sz="1400" u="none" strike="noStrike">
                          <a:effectLst/>
                        </a:rPr>
                        <a:t>EITC tax payer fraud</a:t>
                      </a:r>
                      <a:endParaRPr lang="en-US" sz="1400" b="0"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Falsify return to maximize EITC payment, average about $3,000</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About 25% of EITC payment, about $16 billion/year</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Income increased or reduced to get into sweet spot for EITC payment</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Rules and algorithms, human investigations </a:t>
                      </a:r>
                      <a:endParaRPr lang="en-US" sz="1400" b="0"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2678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1/18 Class 2 </a:t>
            </a:r>
            <a:r>
              <a:rPr lang="mr-IN" dirty="0"/>
              <a:t>–</a:t>
            </a:r>
            <a:r>
              <a:rPr lang="en-US" dirty="0"/>
              <a:t> Fraud Processes</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1</a:t>
            </a:r>
          </a:p>
          <a:p>
            <a:r>
              <a:rPr lang="en-US" dirty="0"/>
              <a:t>Concepts, definitions</a:t>
            </a:r>
          </a:p>
          <a:p>
            <a:r>
              <a:rPr lang="en-US" dirty="0"/>
              <a:t>How to build fraud detection solutions</a:t>
            </a:r>
          </a:p>
          <a:p>
            <a:r>
              <a:rPr lang="en-US" dirty="0"/>
              <a:t>How to use fraud scores</a:t>
            </a:r>
          </a:p>
          <a:p>
            <a:r>
              <a:rPr lang="en-US" dirty="0"/>
              <a:t>Kinds of fields, plotting distributions</a:t>
            </a:r>
          </a:p>
          <a:p>
            <a:r>
              <a:rPr lang="en-US" dirty="0"/>
              <a:t>Look at Project 1 data</a:t>
            </a:r>
          </a:p>
        </p:txBody>
      </p:sp>
      <p:sp>
        <p:nvSpPr>
          <p:cNvPr id="5" name="Slide Number Placeholder 4"/>
          <p:cNvSpPr>
            <a:spLocks noGrp="1"/>
          </p:cNvSpPr>
          <p:nvPr>
            <p:ph type="sldNum" sz="quarter" idx="12"/>
          </p:nvPr>
        </p:nvSpPr>
        <p:spPr/>
        <p:txBody>
          <a:bodyPr/>
          <a:lstStyle/>
          <a:p>
            <a:fld id="{88CD9788-50B9-FE4F-BD86-303CACCBE7E1}" type="slidenum">
              <a:rPr lang="en-US" smtClean="0"/>
              <a:t>15</a:t>
            </a:fld>
            <a:endParaRPr lang="en-US"/>
          </a:p>
        </p:txBody>
      </p:sp>
    </p:spTree>
    <p:extLst>
      <p:ext uri="{BB962C8B-B14F-4D97-AF65-F5344CB8AC3E}">
        <p14:creationId xmlns:p14="http://schemas.microsoft.com/office/powerpoint/2010/main" val="107609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Some Homework 1s</a:t>
            </a:r>
          </a:p>
        </p:txBody>
      </p:sp>
      <p:sp>
        <p:nvSpPr>
          <p:cNvPr id="5" name="Slide Number Placeholder 4"/>
          <p:cNvSpPr>
            <a:spLocks noGrp="1"/>
          </p:cNvSpPr>
          <p:nvPr>
            <p:ph type="sldNum" sz="quarter" idx="12"/>
          </p:nvPr>
        </p:nvSpPr>
        <p:spPr/>
        <p:txBody>
          <a:bodyPr/>
          <a:lstStyle/>
          <a:p>
            <a:fld id="{88CD9788-50B9-FE4F-BD86-303CACCBE7E1}" type="slidenum">
              <a:rPr lang="en-US" smtClean="0"/>
              <a:t>16</a:t>
            </a:fld>
            <a:endParaRPr lang="en-US"/>
          </a:p>
        </p:txBody>
      </p:sp>
    </p:spTree>
    <p:extLst>
      <p:ext uri="{BB962C8B-B14F-4D97-AF65-F5344CB8AC3E}">
        <p14:creationId xmlns:p14="http://schemas.microsoft.com/office/powerpoint/2010/main" val="88046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Concepts and Definitions</a:t>
            </a:r>
          </a:p>
        </p:txBody>
      </p:sp>
      <p:sp>
        <p:nvSpPr>
          <p:cNvPr id="4" name="Content Placeholder 3"/>
          <p:cNvSpPr>
            <a:spLocks noGrp="1"/>
          </p:cNvSpPr>
          <p:nvPr>
            <p:ph sz="half" idx="2"/>
          </p:nvPr>
        </p:nvSpPr>
        <p:spPr>
          <a:xfrm>
            <a:off x="628650" y="1825625"/>
            <a:ext cx="7886700" cy="4351338"/>
          </a:xfrm>
        </p:spPr>
        <p:txBody>
          <a:bodyPr>
            <a:normAutofit fontScale="92500"/>
          </a:bodyPr>
          <a:lstStyle/>
          <a:p>
            <a:r>
              <a:rPr lang="en-US" dirty="0"/>
              <a:t>Forensic accounting </a:t>
            </a:r>
            <a:r>
              <a:rPr lang="mr-IN" dirty="0"/>
              <a:t>–</a:t>
            </a:r>
            <a:r>
              <a:rPr lang="en-US" dirty="0"/>
              <a:t> after-the-fact batch examination of a collection of events or data</a:t>
            </a:r>
          </a:p>
          <a:p>
            <a:r>
              <a:rPr lang="en-US" dirty="0"/>
              <a:t>Real time fraud algorithms </a:t>
            </a:r>
            <a:r>
              <a:rPr lang="mr-IN" dirty="0"/>
              <a:t>–</a:t>
            </a:r>
            <a:r>
              <a:rPr lang="en-US" dirty="0"/>
              <a:t> process of scoring a flow of events one at a time. </a:t>
            </a:r>
            <a:r>
              <a:rPr lang="en-US" b="1" i="1" dirty="0"/>
              <a:t>Can only examine past events.</a:t>
            </a:r>
          </a:p>
          <a:p>
            <a:r>
              <a:rPr lang="en-US" dirty="0"/>
              <a:t>False negatives </a:t>
            </a:r>
            <a:r>
              <a:rPr lang="mr-IN" dirty="0"/>
              <a:t>–</a:t>
            </a:r>
            <a:r>
              <a:rPr lang="en-US" dirty="0"/>
              <a:t> bad events that you miss.</a:t>
            </a:r>
          </a:p>
          <a:p>
            <a:r>
              <a:rPr lang="en-US" dirty="0"/>
              <a:t>False positives </a:t>
            </a:r>
            <a:r>
              <a:rPr lang="mr-IN" dirty="0"/>
              <a:t>–</a:t>
            </a:r>
            <a:r>
              <a:rPr lang="en-US" dirty="0"/>
              <a:t> good events that you incorrectly catch.</a:t>
            </a:r>
          </a:p>
          <a:p>
            <a:r>
              <a:rPr lang="en-US" dirty="0"/>
              <a:t>Reject inference </a:t>
            </a:r>
            <a:r>
              <a:rPr lang="mr-IN" dirty="0"/>
              <a:t>–</a:t>
            </a:r>
            <a:r>
              <a:rPr lang="en-US" dirty="0"/>
              <a:t> the process of inferring the outcome of events that you didn’t completely experience.</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spTree>
    <p:extLst>
      <p:ext uri="{BB962C8B-B14F-4D97-AF65-F5344CB8AC3E}">
        <p14:creationId xmlns:p14="http://schemas.microsoft.com/office/powerpoint/2010/main" val="46727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Fraud Algorithms</a:t>
            </a:r>
          </a:p>
        </p:txBody>
      </p:sp>
      <p:sp>
        <p:nvSpPr>
          <p:cNvPr id="4" name="Content Placeholder 3"/>
          <p:cNvSpPr>
            <a:spLocks noGrp="1"/>
          </p:cNvSpPr>
          <p:nvPr>
            <p:ph sz="half" idx="2"/>
          </p:nvPr>
        </p:nvSpPr>
        <p:spPr>
          <a:xfrm>
            <a:off x="628650" y="1825625"/>
            <a:ext cx="7751557" cy="4351338"/>
          </a:xfrm>
        </p:spPr>
        <p:txBody>
          <a:bodyPr>
            <a:normAutofit/>
          </a:bodyPr>
          <a:lstStyle/>
          <a:p>
            <a:r>
              <a:rPr lang="en-US" dirty="0"/>
              <a:t>Expert rule systems, filters</a:t>
            </a:r>
          </a:p>
          <a:p>
            <a:r>
              <a:rPr lang="en-US" dirty="0"/>
              <a:t>Statistically built rule systems, filters (CART)</a:t>
            </a:r>
          </a:p>
          <a:p>
            <a:r>
              <a:rPr lang="en-US" dirty="0"/>
              <a:t>General statistical models, ML models</a:t>
            </a:r>
          </a:p>
          <a:p>
            <a:pPr lvl="1"/>
            <a:r>
              <a:rPr lang="en-US" dirty="0"/>
              <a:t>Unsupervised</a:t>
            </a:r>
          </a:p>
          <a:p>
            <a:pPr lvl="2"/>
            <a:r>
              <a:rPr lang="en-US" dirty="0" err="1"/>
              <a:t>Autoencoders</a:t>
            </a:r>
            <a:r>
              <a:rPr lang="en-US" dirty="0"/>
              <a:t> (linear, nonlinear), </a:t>
            </a:r>
            <a:r>
              <a:rPr lang="en-US" dirty="0" err="1"/>
              <a:t>Mahalanobis</a:t>
            </a:r>
            <a:r>
              <a:rPr lang="en-US" dirty="0"/>
              <a:t> distance, unsupervised clustering (k means, fuzzy c means, SOM</a:t>
            </a:r>
            <a:r>
              <a:rPr lang="mr-IN" dirty="0"/>
              <a:t>…</a:t>
            </a:r>
            <a:r>
              <a:rPr lang="en-US" dirty="0"/>
              <a:t>),       z score outliers</a:t>
            </a:r>
          </a:p>
          <a:p>
            <a:pPr lvl="1"/>
            <a:r>
              <a:rPr lang="en-US" dirty="0"/>
              <a:t>Supervised</a:t>
            </a:r>
          </a:p>
          <a:p>
            <a:pPr lvl="2"/>
            <a:r>
              <a:rPr lang="en-US" dirty="0"/>
              <a:t>linear models: </a:t>
            </a:r>
            <a:r>
              <a:rPr lang="en-US" dirty="0" err="1"/>
              <a:t>LinReg</a:t>
            </a:r>
            <a:r>
              <a:rPr lang="en-US" dirty="0"/>
              <a:t>, </a:t>
            </a:r>
            <a:r>
              <a:rPr lang="en-US" dirty="0" err="1"/>
              <a:t>LogReg</a:t>
            </a:r>
            <a:r>
              <a:rPr lang="en-US" dirty="0"/>
              <a:t>, PCR, PLS</a:t>
            </a:r>
            <a:r>
              <a:rPr lang="mr-IN" dirty="0"/>
              <a:t>…</a:t>
            </a:r>
            <a:endParaRPr lang="en-US" dirty="0"/>
          </a:p>
          <a:p>
            <a:pPr lvl="2"/>
            <a:r>
              <a:rPr lang="en-US" dirty="0"/>
              <a:t>Nonlinear: CART, neural nets, forests, boosted trees, SVM, Bayesian</a:t>
            </a:r>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a:p>
        </p:txBody>
      </p:sp>
    </p:spTree>
    <p:extLst>
      <p:ext uri="{BB962C8B-B14F-4D97-AF65-F5344CB8AC3E}">
        <p14:creationId xmlns:p14="http://schemas.microsoft.com/office/powerpoint/2010/main" val="184585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Approach a Fraud Solution</a:t>
            </a:r>
          </a:p>
        </p:txBody>
      </p:sp>
      <p:sp>
        <p:nvSpPr>
          <p:cNvPr id="4" name="Content Placeholder 3"/>
          <p:cNvSpPr>
            <a:spLocks noGrp="1"/>
          </p:cNvSpPr>
          <p:nvPr>
            <p:ph sz="half" idx="2"/>
          </p:nvPr>
        </p:nvSpPr>
        <p:spPr>
          <a:xfrm>
            <a:off x="628650" y="1352283"/>
            <a:ext cx="7886700" cy="4747298"/>
          </a:xfrm>
        </p:spPr>
        <p:txBody>
          <a:bodyPr>
            <a:normAutofit fontScale="77500" lnSpcReduction="20000"/>
          </a:bodyPr>
          <a:lstStyle/>
          <a:p>
            <a:pPr lvl="0"/>
            <a:endParaRPr lang="en-US" dirty="0"/>
          </a:p>
          <a:p>
            <a:r>
              <a:rPr lang="en-US" dirty="0"/>
              <a:t>Listen, ask questions, fully understand business goals</a:t>
            </a:r>
          </a:p>
          <a:p>
            <a:r>
              <a:rPr lang="en-US" dirty="0"/>
              <a:t>Understand the fraud dynamics, as many methods as possible (start thinking about entities and variables)</a:t>
            </a:r>
          </a:p>
          <a:p>
            <a:r>
              <a:rPr lang="en-US" dirty="0"/>
              <a:t>How will solution be implemented, used, maintained, measured, evaluated?</a:t>
            </a:r>
          </a:p>
          <a:p>
            <a:r>
              <a:rPr lang="en-US" dirty="0"/>
              <a:t>Can you provide automation to what the investigators are already doing</a:t>
            </a:r>
          </a:p>
          <a:p>
            <a:r>
              <a:rPr lang="en-US" dirty="0"/>
              <a:t>What data is available, historical?, going forward?, how collected, stored, labels?</a:t>
            </a:r>
          </a:p>
          <a:p>
            <a:r>
              <a:rPr lang="en-US" dirty="0"/>
              <a:t>Design the problem framework: regression/classification?, real time/batch?, what time scale, what are the inputs/outputs, how to structure the data</a:t>
            </a:r>
          </a:p>
          <a:p>
            <a:r>
              <a:rPr lang="en-US" dirty="0"/>
              <a:t>Think broadly about the possible data available. Can more data be collected, purchased? Census, phone book…? How to handle lack of historical data?</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spTree>
    <p:extLst>
      <p:ext uri="{BB962C8B-B14F-4D97-AF65-F5344CB8AC3E}">
        <p14:creationId xmlns:p14="http://schemas.microsoft.com/office/powerpoint/2010/main" val="6871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1/11 Class 1 - Overview</a:t>
            </a:r>
          </a:p>
        </p:txBody>
      </p:sp>
      <p:sp>
        <p:nvSpPr>
          <p:cNvPr id="3" name="Content Placeholder 2"/>
          <p:cNvSpPr>
            <a:spLocks noGrp="1"/>
          </p:cNvSpPr>
          <p:nvPr>
            <p:ph idx="1"/>
          </p:nvPr>
        </p:nvSpPr>
        <p:spPr/>
        <p:txBody>
          <a:bodyPr/>
          <a:lstStyle/>
          <a:p>
            <a:r>
              <a:rPr lang="en-US" dirty="0"/>
              <a:t>My background</a:t>
            </a:r>
          </a:p>
          <a:p>
            <a:r>
              <a:rPr lang="en-US" dirty="0"/>
              <a:t>What we’ll cover during the semester</a:t>
            </a:r>
          </a:p>
          <a:p>
            <a:r>
              <a:rPr lang="en-US" dirty="0"/>
              <a:t>Grading, homework, projects</a:t>
            </a:r>
          </a:p>
          <a:p>
            <a:r>
              <a:rPr lang="en-US" dirty="0"/>
              <a:t>What is fraud</a:t>
            </a:r>
          </a:p>
          <a:p>
            <a:r>
              <a:rPr lang="en-US" dirty="0"/>
              <a:t>How to build fraud algorithms</a:t>
            </a:r>
          </a:p>
          <a:p>
            <a:r>
              <a:rPr lang="en-US" dirty="0"/>
              <a:t>Tax fraud example</a:t>
            </a:r>
          </a:p>
          <a:p>
            <a:r>
              <a:rPr lang="en-US" dirty="0"/>
              <a:t>Assignment Homework 1</a:t>
            </a:r>
          </a:p>
        </p:txBody>
      </p:sp>
      <p:sp>
        <p:nvSpPr>
          <p:cNvPr id="4" name="Slide Number Placeholder 3"/>
          <p:cNvSpPr>
            <a:spLocks noGrp="1"/>
          </p:cNvSpPr>
          <p:nvPr>
            <p:ph type="sldNum" sz="quarter" idx="12"/>
          </p:nvPr>
        </p:nvSpPr>
        <p:spPr/>
        <p:txBody>
          <a:bodyPr/>
          <a:lstStyle/>
          <a:p>
            <a:fld id="{88CD9788-50B9-FE4F-BD86-303CACCBE7E1}" type="slidenum">
              <a:rPr lang="en-US" smtClean="0"/>
              <a:t>2</a:t>
            </a:fld>
            <a:endParaRPr lang="en-US"/>
          </a:p>
        </p:txBody>
      </p:sp>
    </p:spTree>
    <p:extLst>
      <p:ext uri="{BB962C8B-B14F-4D97-AF65-F5344CB8AC3E}">
        <p14:creationId xmlns:p14="http://schemas.microsoft.com/office/powerpoint/2010/main" val="172090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Solution Process</a:t>
            </a:r>
          </a:p>
        </p:txBody>
      </p:sp>
      <p:sp>
        <p:nvSpPr>
          <p:cNvPr id="4" name="Content Placeholder 3"/>
          <p:cNvSpPr>
            <a:spLocks noGrp="1"/>
          </p:cNvSpPr>
          <p:nvPr>
            <p:ph sz="half" idx="2"/>
          </p:nvPr>
        </p:nvSpPr>
        <p:spPr>
          <a:xfrm>
            <a:off x="628650" y="1452282"/>
            <a:ext cx="7886700" cy="5034579"/>
          </a:xfrm>
        </p:spPr>
        <p:txBody>
          <a:bodyPr>
            <a:normAutofit fontScale="77500" lnSpcReduction="20000"/>
          </a:bodyPr>
          <a:lstStyle/>
          <a:p>
            <a:pPr lvl="0"/>
            <a:endParaRPr lang="en-US" dirty="0"/>
          </a:p>
          <a:p>
            <a:r>
              <a:rPr lang="en-US" dirty="0"/>
              <a:t>Assemble data, time frames, populations, exclusions, decide fields</a:t>
            </a:r>
          </a:p>
          <a:p>
            <a:r>
              <a:rPr lang="en-US" dirty="0"/>
              <a:t>Label data: work with business to define good/bad</a:t>
            </a:r>
          </a:p>
          <a:p>
            <a:r>
              <a:rPr lang="en-US" dirty="0"/>
              <a:t>Perform basic statistics: field populations, percentages, field distributions, Data Quality Report (DQR)</a:t>
            </a:r>
          </a:p>
          <a:p>
            <a:r>
              <a:rPr lang="en-US" dirty="0"/>
              <a:t>Interact with domain experts, decide entities and construct expert variables</a:t>
            </a:r>
          </a:p>
          <a:p>
            <a:r>
              <a:rPr lang="en-US" dirty="0"/>
              <a:t>Decide training, testing, out of time samples</a:t>
            </a:r>
          </a:p>
          <a:p>
            <a:r>
              <a:rPr lang="en-US" dirty="0"/>
              <a:t>Build preliminary models. Examine inputs: do they make sense? Beware of models that perform too well.</a:t>
            </a:r>
          </a:p>
          <a:p>
            <a:r>
              <a:rPr lang="en-US" dirty="0"/>
              <a:t>Iterate preliminary models with business leaders. Are all the inputs OK?</a:t>
            </a:r>
          </a:p>
          <a:p>
            <a:r>
              <a:rPr lang="en-US" dirty="0"/>
              <a:t>Finalize models, deliver, document</a:t>
            </a:r>
          </a:p>
          <a:p>
            <a:r>
              <a:rPr lang="en-US" dirty="0"/>
              <a:t>Implement and monitor going forward</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20</a:t>
            </a:fld>
            <a:endParaRPr lang="en-US"/>
          </a:p>
        </p:txBody>
      </p:sp>
    </p:spTree>
    <p:extLst>
      <p:ext uri="{BB962C8B-B14F-4D97-AF65-F5344CB8AC3E}">
        <p14:creationId xmlns:p14="http://schemas.microsoft.com/office/powerpoint/2010/main" val="24802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257602" y="5241152"/>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6312666" y="3900604"/>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a:off x="256143" y="2224534"/>
            <a:ext cx="839612"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6381" y="1779770"/>
            <a:ext cx="1796637" cy="881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1199916" y="1827133"/>
            <a:ext cx="1717784" cy="784830"/>
          </a:xfrm>
          <a:prstGeom prst="rect">
            <a:avLst/>
          </a:prstGeom>
          <a:noFill/>
        </p:spPr>
        <p:txBody>
          <a:bodyPr wrap="square" rtlCol="0">
            <a:spAutoFit/>
          </a:bodyPr>
          <a:lstStyle/>
          <a:p>
            <a:pPr algn="ctr"/>
            <a:r>
              <a:rPr lang="en-US" sz="1500" dirty="0"/>
              <a:t>Credit check,</a:t>
            </a:r>
          </a:p>
          <a:p>
            <a:pPr algn="ctr"/>
            <a:r>
              <a:rPr lang="en-US" sz="1500" dirty="0"/>
              <a:t>eligibility</a:t>
            </a:r>
          </a:p>
          <a:p>
            <a:pPr algn="ctr"/>
            <a:r>
              <a:rPr lang="en-US" sz="1500" dirty="0"/>
              <a:t>(score, algorithm)</a:t>
            </a:r>
          </a:p>
        </p:txBody>
      </p:sp>
      <p:cxnSp>
        <p:nvCxnSpPr>
          <p:cNvPr id="12" name="Straight Arrow Connector 11"/>
          <p:cNvCxnSpPr/>
          <p:nvPr/>
        </p:nvCxnSpPr>
        <p:spPr>
          <a:xfrm>
            <a:off x="3050627" y="2224534"/>
            <a:ext cx="792218"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76035" y="2224534"/>
            <a:ext cx="553056"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31837" y="2589212"/>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5794644" y="1939741"/>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2987373" y="1940906"/>
            <a:ext cx="683713" cy="300082"/>
          </a:xfrm>
          <a:prstGeom prst="rect">
            <a:avLst/>
          </a:prstGeom>
          <a:noFill/>
        </p:spPr>
        <p:txBody>
          <a:bodyPr wrap="none" rtlCol="0">
            <a:spAutoFit/>
          </a:bodyPr>
          <a:lstStyle/>
          <a:p>
            <a:r>
              <a:rPr lang="en-US" sz="1350" dirty="0"/>
              <a:t>Yes/OK</a:t>
            </a:r>
          </a:p>
        </p:txBody>
      </p:sp>
      <p:sp>
        <p:nvSpPr>
          <p:cNvPr id="28" name="TextBox 27"/>
          <p:cNvSpPr txBox="1"/>
          <p:nvPr/>
        </p:nvSpPr>
        <p:spPr>
          <a:xfrm>
            <a:off x="1887215" y="2729125"/>
            <a:ext cx="388248" cy="300082"/>
          </a:xfrm>
          <a:prstGeom prst="rect">
            <a:avLst/>
          </a:prstGeom>
          <a:noFill/>
        </p:spPr>
        <p:txBody>
          <a:bodyPr wrap="none" rtlCol="0">
            <a:spAutoFit/>
          </a:bodyPr>
          <a:lstStyle/>
          <a:p>
            <a:r>
              <a:rPr lang="en-US" sz="1350" dirty="0"/>
              <a:t>No</a:t>
            </a:r>
          </a:p>
        </p:txBody>
      </p:sp>
      <p:sp>
        <p:nvSpPr>
          <p:cNvPr id="29" name="TextBox 28"/>
          <p:cNvSpPr txBox="1"/>
          <p:nvPr/>
        </p:nvSpPr>
        <p:spPr>
          <a:xfrm>
            <a:off x="1501012" y="3402670"/>
            <a:ext cx="774571" cy="323165"/>
          </a:xfrm>
          <a:prstGeom prst="rect">
            <a:avLst/>
          </a:prstGeom>
          <a:noFill/>
        </p:spPr>
        <p:txBody>
          <a:bodyPr wrap="none" rtlCol="0">
            <a:spAutoFit/>
          </a:bodyPr>
          <a:lstStyle/>
          <a:p>
            <a:r>
              <a:rPr lang="en-US" sz="1500" b="1" dirty="0"/>
              <a:t>Decline</a:t>
            </a:r>
          </a:p>
        </p:txBody>
      </p:sp>
      <p:sp>
        <p:nvSpPr>
          <p:cNvPr id="34" name="TextBox 33"/>
          <p:cNvSpPr txBox="1"/>
          <p:nvPr/>
        </p:nvSpPr>
        <p:spPr>
          <a:xfrm>
            <a:off x="6429243" y="2061718"/>
            <a:ext cx="863121" cy="323165"/>
          </a:xfrm>
          <a:prstGeom prst="rect">
            <a:avLst/>
          </a:prstGeom>
          <a:noFill/>
        </p:spPr>
        <p:txBody>
          <a:bodyPr wrap="none" rtlCol="0">
            <a:spAutoFit/>
          </a:bodyPr>
          <a:lstStyle/>
          <a:p>
            <a:r>
              <a:rPr lang="en-US" sz="1500" b="1" dirty="0"/>
              <a:t>Approve</a:t>
            </a:r>
          </a:p>
        </p:txBody>
      </p:sp>
      <p:grpSp>
        <p:nvGrpSpPr>
          <p:cNvPr id="35" name="Group 34"/>
          <p:cNvGrpSpPr/>
          <p:nvPr/>
        </p:nvGrpSpPr>
        <p:grpSpPr>
          <a:xfrm>
            <a:off x="4477582" y="3447850"/>
            <a:ext cx="819602" cy="662420"/>
            <a:chOff x="5263365" y="1014906"/>
            <a:chExt cx="1092802" cy="883227"/>
          </a:xfrm>
        </p:grpSpPr>
        <p:sp>
          <p:nvSpPr>
            <p:cNvPr id="36" name="Rectangle 35"/>
            <p:cNvSpPr/>
            <p:nvPr/>
          </p:nvSpPr>
          <p:spPr>
            <a:xfrm>
              <a:off x="5263365" y="1014906"/>
              <a:ext cx="1092802" cy="88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p:nvSpPr>
          <p:spPr>
            <a:xfrm>
              <a:off x="5312622" y="1229486"/>
              <a:ext cx="994289" cy="430887"/>
            </a:xfrm>
            <a:prstGeom prst="rect">
              <a:avLst/>
            </a:prstGeom>
            <a:noFill/>
          </p:spPr>
          <p:txBody>
            <a:bodyPr wrap="none" rtlCol="0">
              <a:spAutoFit/>
            </a:bodyPr>
            <a:lstStyle/>
            <a:p>
              <a:pPr algn="ctr"/>
              <a:r>
                <a:rPr lang="en-US" sz="1500" dirty="0"/>
                <a:t>Review</a:t>
              </a:r>
            </a:p>
          </p:txBody>
        </p:sp>
      </p:grpSp>
      <p:cxnSp>
        <p:nvCxnSpPr>
          <p:cNvPr id="38" name="Straight Arrow Connector 37"/>
          <p:cNvCxnSpPr/>
          <p:nvPr/>
        </p:nvCxnSpPr>
        <p:spPr>
          <a:xfrm>
            <a:off x="4887384" y="2644233"/>
            <a:ext cx="0" cy="702092"/>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975237" y="1899592"/>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174994" y="4994965"/>
              <a:ext cx="2088093" cy="738663"/>
            </a:xfrm>
            <a:prstGeom prst="rect">
              <a:avLst/>
            </a:prstGeom>
            <a:noFill/>
          </p:spPr>
          <p:txBody>
            <a:bodyPr wrap="none" rtlCol="0">
              <a:spAutoFit/>
            </a:bodyPr>
            <a:lstStyle/>
            <a:p>
              <a:pPr algn="ctr"/>
              <a:r>
                <a:rPr lang="en-US" sz="1500" dirty="0"/>
                <a:t>Fraud check</a:t>
              </a:r>
            </a:p>
            <a:p>
              <a:pPr algn="ctr"/>
              <a:r>
                <a:rPr lang="en-US" sz="1500" dirty="0"/>
                <a:t>(score, algorithm)</a:t>
              </a:r>
            </a:p>
          </p:txBody>
        </p:sp>
      </p:grpSp>
      <p:grpSp>
        <p:nvGrpSpPr>
          <p:cNvPr id="64" name="Group 63"/>
          <p:cNvGrpSpPr/>
          <p:nvPr/>
        </p:nvGrpSpPr>
        <p:grpSpPr>
          <a:xfrm>
            <a:off x="2718399" y="3131421"/>
            <a:ext cx="1715085" cy="1726704"/>
            <a:chOff x="3661871" y="3254144"/>
            <a:chExt cx="2286780" cy="2302272"/>
          </a:xfrm>
        </p:grpSpPr>
        <p:sp>
          <p:nvSpPr>
            <p:cNvPr id="47" name="TextBox 46"/>
            <p:cNvSpPr txBox="1"/>
            <p:nvPr/>
          </p:nvSpPr>
          <p:spPr>
            <a:xfrm>
              <a:off x="3661871" y="3894423"/>
              <a:ext cx="2286780" cy="1661993"/>
            </a:xfrm>
            <a:prstGeom prst="rect">
              <a:avLst/>
            </a:prstGeom>
            <a:noFill/>
          </p:spPr>
          <p:txBody>
            <a:bodyPr wrap="none" lIns="0" rtlCol="0">
              <a:spAutoFit/>
            </a:bodyPr>
            <a:lstStyle/>
            <a:p>
              <a:pPr marL="257175" indent="-137160">
                <a:buFont typeface="Arial" charset="0"/>
                <a:buChar char="•"/>
              </a:pPr>
              <a:r>
                <a:rPr lang="en-US" sz="1500" dirty="0"/>
                <a:t>Manually review</a:t>
              </a:r>
            </a:p>
            <a:p>
              <a:pPr marL="257175" indent="-137160">
                <a:buFont typeface="Arial" charset="0"/>
                <a:buChar char="•"/>
              </a:pPr>
              <a:r>
                <a:rPr lang="en-US" sz="1500" dirty="0"/>
                <a:t>Get external data</a:t>
              </a:r>
            </a:p>
            <a:p>
              <a:pPr marL="257175" indent="-137160">
                <a:buFont typeface="Arial" charset="0"/>
                <a:buChar char="•"/>
              </a:pPr>
              <a:r>
                <a:rPr lang="en-US" sz="1500" dirty="0"/>
                <a:t>Make phone call</a:t>
              </a:r>
            </a:p>
            <a:p>
              <a:pPr marL="257175" indent="-137160">
                <a:buFont typeface="Arial" charset="0"/>
                <a:buChar char="•"/>
              </a:pPr>
              <a:r>
                <a:rPr lang="en-US" sz="1500" dirty="0"/>
                <a:t>Send letter, email</a:t>
              </a:r>
            </a:p>
            <a:p>
              <a:pPr algn="ctr"/>
              <a:r>
                <a:rPr lang="en-US" sz="1500" dirty="0"/>
                <a:t>…</a:t>
              </a:r>
            </a:p>
          </p:txBody>
        </p:sp>
        <p:sp>
          <p:nvSpPr>
            <p:cNvPr id="54" name="TextBox 53"/>
            <p:cNvSpPr txBox="1"/>
            <p:nvPr/>
          </p:nvSpPr>
          <p:spPr>
            <a:xfrm>
              <a:off x="3831043" y="3254144"/>
              <a:ext cx="1985245" cy="738664"/>
            </a:xfrm>
            <a:prstGeom prst="rect">
              <a:avLst/>
            </a:prstGeom>
            <a:noFill/>
          </p:spPr>
          <p:txBody>
            <a:bodyPr wrap="none" rtlCol="0">
              <a:spAutoFit/>
            </a:bodyPr>
            <a:lstStyle/>
            <a:p>
              <a:pPr algn="ctr"/>
              <a:r>
                <a:rPr lang="en-US" sz="1500" dirty="0"/>
                <a:t>FRAUD EXPERTS,</a:t>
              </a:r>
            </a:p>
            <a:p>
              <a:pPr algn="ctr"/>
              <a:r>
                <a:rPr lang="en-US" sz="1500" dirty="0"/>
                <a:t>EXAMINERS</a:t>
              </a:r>
            </a:p>
          </p:txBody>
        </p:sp>
      </p:grpSp>
      <p:sp>
        <p:nvSpPr>
          <p:cNvPr id="57" name="TextBox 56"/>
          <p:cNvSpPr txBox="1"/>
          <p:nvPr/>
        </p:nvSpPr>
        <p:spPr>
          <a:xfrm>
            <a:off x="4931837" y="4407092"/>
            <a:ext cx="388248" cy="300082"/>
          </a:xfrm>
          <a:prstGeom prst="rect">
            <a:avLst/>
          </a:prstGeom>
          <a:noFill/>
        </p:spPr>
        <p:txBody>
          <a:bodyPr wrap="none" rtlCol="0">
            <a:spAutoFit/>
          </a:bodyPr>
          <a:lstStyle/>
          <a:p>
            <a:r>
              <a:rPr lang="en-US" sz="1350" dirty="0"/>
              <a:t>No</a:t>
            </a:r>
          </a:p>
        </p:txBody>
      </p:sp>
      <p:cxnSp>
        <p:nvCxnSpPr>
          <p:cNvPr id="58" name="Straight Arrow Connector 57"/>
          <p:cNvCxnSpPr/>
          <p:nvPr/>
        </p:nvCxnSpPr>
        <p:spPr>
          <a:xfrm flipH="1">
            <a:off x="4887382" y="4228123"/>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85710" y="3862691"/>
            <a:ext cx="63444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85710" y="3577898"/>
            <a:ext cx="683713" cy="300082"/>
          </a:xfrm>
          <a:prstGeom prst="rect">
            <a:avLst/>
          </a:prstGeom>
          <a:noFill/>
        </p:spPr>
        <p:txBody>
          <a:bodyPr wrap="none" rtlCol="0">
            <a:spAutoFit/>
          </a:bodyPr>
          <a:lstStyle/>
          <a:p>
            <a:r>
              <a:rPr lang="en-US" sz="1350" dirty="0"/>
              <a:t>Yes/OK</a:t>
            </a:r>
          </a:p>
        </p:txBody>
      </p:sp>
      <p:sp>
        <p:nvSpPr>
          <p:cNvPr id="61" name="TextBox 60"/>
          <p:cNvSpPr txBox="1"/>
          <p:nvPr/>
        </p:nvSpPr>
        <p:spPr>
          <a:xfrm>
            <a:off x="6020308" y="3686554"/>
            <a:ext cx="863121" cy="323165"/>
          </a:xfrm>
          <a:prstGeom prst="rect">
            <a:avLst/>
          </a:prstGeom>
          <a:noFill/>
        </p:spPr>
        <p:txBody>
          <a:bodyPr wrap="none" rtlCol="0">
            <a:spAutoFit/>
          </a:bodyPr>
          <a:lstStyle/>
          <a:p>
            <a:r>
              <a:rPr lang="en-US" sz="1500" b="1" dirty="0"/>
              <a:t>Approve</a:t>
            </a:r>
          </a:p>
        </p:txBody>
      </p:sp>
      <p:sp>
        <p:nvSpPr>
          <p:cNvPr id="62" name="TextBox 61"/>
          <p:cNvSpPr txBox="1"/>
          <p:nvPr/>
        </p:nvSpPr>
        <p:spPr>
          <a:xfrm>
            <a:off x="4551136" y="4834005"/>
            <a:ext cx="774571" cy="323165"/>
          </a:xfrm>
          <a:prstGeom prst="rect">
            <a:avLst/>
          </a:prstGeom>
          <a:noFill/>
        </p:spPr>
        <p:txBody>
          <a:bodyPr wrap="none" rtlCol="0">
            <a:spAutoFit/>
          </a:bodyPr>
          <a:lstStyle/>
          <a:p>
            <a:r>
              <a:rPr lang="en-US" sz="1500" b="1" dirty="0"/>
              <a:t>Decline</a:t>
            </a:r>
          </a:p>
        </p:txBody>
      </p:sp>
      <p:cxnSp>
        <p:nvCxnSpPr>
          <p:cNvPr id="63" name="Straight Arrow Connector 62"/>
          <p:cNvCxnSpPr/>
          <p:nvPr/>
        </p:nvCxnSpPr>
        <p:spPr>
          <a:xfrm flipH="1">
            <a:off x="1867216" y="2763069"/>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35937" y="408281"/>
            <a:ext cx="8331383" cy="523220"/>
          </a:xfrm>
          <a:prstGeom prst="rect">
            <a:avLst/>
          </a:prstGeom>
          <a:noFill/>
        </p:spPr>
        <p:txBody>
          <a:bodyPr wrap="none" rtlCol="0">
            <a:spAutoFit/>
          </a:bodyPr>
          <a:lstStyle/>
          <a:p>
            <a:r>
              <a:rPr lang="en-US" sz="2800" dirty="0"/>
              <a:t>Process for Product Applications, Transactions, Claims… </a:t>
            </a:r>
          </a:p>
        </p:txBody>
      </p:sp>
      <p:sp>
        <p:nvSpPr>
          <p:cNvPr id="66" name="TextBox 65"/>
          <p:cNvSpPr txBox="1"/>
          <p:nvPr/>
        </p:nvSpPr>
        <p:spPr>
          <a:xfrm>
            <a:off x="58579" y="5032304"/>
            <a:ext cx="3258798" cy="507831"/>
          </a:xfrm>
          <a:prstGeom prst="rect">
            <a:avLst/>
          </a:prstGeom>
          <a:noFill/>
        </p:spPr>
        <p:txBody>
          <a:bodyPr wrap="square" rtlCol="0">
            <a:spAutoFit/>
          </a:bodyPr>
          <a:lstStyle/>
          <a:p>
            <a:r>
              <a:rPr lang="en-US" sz="1350" dirty="0"/>
              <a:t>Note: “algorithm” can be rules, linear or logistic regression, or complex ML model</a:t>
            </a:r>
          </a:p>
        </p:txBody>
      </p:sp>
      <p:sp>
        <p:nvSpPr>
          <p:cNvPr id="67" name="TextBox 66"/>
          <p:cNvSpPr txBox="1"/>
          <p:nvPr/>
        </p:nvSpPr>
        <p:spPr>
          <a:xfrm>
            <a:off x="6790512" y="2432357"/>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407458" y="4035653"/>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4" name="TextBox 3"/>
          <p:cNvSpPr txBox="1"/>
          <p:nvPr/>
        </p:nvSpPr>
        <p:spPr>
          <a:xfrm>
            <a:off x="158496" y="1528935"/>
            <a:ext cx="835486" cy="715581"/>
          </a:xfrm>
          <a:prstGeom prst="rect">
            <a:avLst/>
          </a:prstGeom>
          <a:noFill/>
        </p:spPr>
        <p:txBody>
          <a:bodyPr wrap="none" rtlCol="0">
            <a:spAutoFit/>
          </a:bodyPr>
          <a:lstStyle/>
          <a:p>
            <a:pPr algn="ctr"/>
            <a:r>
              <a:rPr lang="en-US" sz="1350" dirty="0"/>
              <a:t>Through</a:t>
            </a:r>
          </a:p>
          <a:p>
            <a:pPr algn="ctr"/>
            <a:r>
              <a:rPr lang="en-US" sz="1350" dirty="0"/>
              <a:t>The Door</a:t>
            </a:r>
          </a:p>
          <a:p>
            <a:pPr algn="ctr"/>
            <a:r>
              <a:rPr lang="en-US" sz="1350" dirty="0"/>
              <a:t>(TTD)</a:t>
            </a:r>
          </a:p>
        </p:txBody>
      </p:sp>
      <p:sp>
        <p:nvSpPr>
          <p:cNvPr id="2" name="TextBox 1"/>
          <p:cNvSpPr txBox="1"/>
          <p:nvPr/>
        </p:nvSpPr>
        <p:spPr>
          <a:xfrm>
            <a:off x="3413400" y="5205429"/>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Tree>
    <p:extLst>
      <p:ext uri="{BB962C8B-B14F-4D97-AF65-F5344CB8AC3E}">
        <p14:creationId xmlns:p14="http://schemas.microsoft.com/office/powerpoint/2010/main" val="159483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034" y="41526"/>
            <a:ext cx="7886700" cy="1325563"/>
          </a:xfrm>
        </p:spPr>
        <p:txBody>
          <a:bodyPr/>
          <a:lstStyle/>
          <a:p>
            <a:r>
              <a:rPr lang="en-US" dirty="0"/>
              <a:t>What Does Data Look Like?</a:t>
            </a:r>
          </a:p>
        </p:txBody>
      </p:sp>
      <p:sp>
        <p:nvSpPr>
          <p:cNvPr id="5" name="Slide Number Placeholder 4"/>
          <p:cNvSpPr>
            <a:spLocks noGrp="1"/>
          </p:cNvSpPr>
          <p:nvPr>
            <p:ph type="sldNum" sz="quarter" idx="12"/>
          </p:nvPr>
        </p:nvSpPr>
        <p:spPr/>
        <p:txBody>
          <a:bodyPr/>
          <a:lstStyle/>
          <a:p>
            <a:fld id="{88CD9788-50B9-FE4F-BD86-303CACCBE7E1}" type="slidenum">
              <a:rPr lang="en-US" smtClean="0"/>
              <a:t>22</a:t>
            </a:fld>
            <a:endParaRPr lang="en-US"/>
          </a:p>
        </p:txBody>
      </p:sp>
      <p:grpSp>
        <p:nvGrpSpPr>
          <p:cNvPr id="20" name="Group 19"/>
          <p:cNvGrpSpPr/>
          <p:nvPr/>
        </p:nvGrpSpPr>
        <p:grpSpPr>
          <a:xfrm>
            <a:off x="1930326" y="1495313"/>
            <a:ext cx="1533637" cy="1420010"/>
            <a:chOff x="628650" y="1516828"/>
            <a:chExt cx="1533637" cy="1420010"/>
          </a:xfrm>
        </p:grpSpPr>
        <p:sp>
          <p:nvSpPr>
            <p:cNvPr id="19" name="Rectangle 18"/>
            <p:cNvSpPr/>
            <p:nvPr/>
          </p:nvSpPr>
          <p:spPr>
            <a:xfrm>
              <a:off x="628650" y="1516828"/>
              <a:ext cx="1533637" cy="14200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49854" y="1690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9854" y="1843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9854" y="19954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9854" y="21478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9854" y="23002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854" y="2452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854" y="2605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9854" y="2757489"/>
              <a:ext cx="106500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49393" y="1430733"/>
            <a:ext cx="1033507" cy="646331"/>
          </a:xfrm>
          <a:prstGeom prst="rect">
            <a:avLst/>
          </a:prstGeom>
          <a:noFill/>
        </p:spPr>
        <p:txBody>
          <a:bodyPr wrap="square" rtlCol="0">
            <a:spAutoFit/>
          </a:bodyPr>
          <a:lstStyle/>
          <a:p>
            <a:r>
              <a:rPr lang="en-US"/>
              <a:t>Records, events</a:t>
            </a:r>
          </a:p>
        </p:txBody>
      </p:sp>
      <p:sp>
        <p:nvSpPr>
          <p:cNvPr id="22" name="TextBox 21"/>
          <p:cNvSpPr txBox="1"/>
          <p:nvPr/>
        </p:nvSpPr>
        <p:spPr>
          <a:xfrm>
            <a:off x="955832" y="2246508"/>
            <a:ext cx="614271" cy="369332"/>
          </a:xfrm>
          <a:prstGeom prst="rect">
            <a:avLst/>
          </a:prstGeom>
          <a:noFill/>
        </p:spPr>
        <p:txBody>
          <a:bodyPr wrap="none" rtlCol="0">
            <a:spAutoFit/>
          </a:bodyPr>
          <a:lstStyle/>
          <a:p>
            <a:r>
              <a:rPr lang="en-US"/>
              <a:t>time</a:t>
            </a:r>
          </a:p>
        </p:txBody>
      </p:sp>
      <p:cxnSp>
        <p:nvCxnSpPr>
          <p:cNvPr id="24" name="Straight Arrow Connector 23"/>
          <p:cNvCxnSpPr/>
          <p:nvPr/>
        </p:nvCxnSpPr>
        <p:spPr>
          <a:xfrm flipV="1">
            <a:off x="1618352" y="1690689"/>
            <a:ext cx="468630" cy="6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18352" y="2106646"/>
            <a:ext cx="0" cy="63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949643" y="1430733"/>
            <a:ext cx="3488455" cy="835502"/>
            <a:chOff x="3949643" y="1430733"/>
            <a:chExt cx="3488455" cy="835502"/>
          </a:xfrm>
        </p:grpSpPr>
        <p:sp>
          <p:nvSpPr>
            <p:cNvPr id="27" name="TextBox 26"/>
            <p:cNvSpPr txBox="1"/>
            <p:nvPr/>
          </p:nvSpPr>
          <p:spPr>
            <a:xfrm>
              <a:off x="3949643" y="143073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8" name="TextBox 27"/>
            <p:cNvSpPr txBox="1"/>
            <p:nvPr/>
          </p:nvSpPr>
          <p:spPr>
            <a:xfrm>
              <a:off x="3949643" y="1663818"/>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9" name="TextBox 28"/>
            <p:cNvSpPr txBox="1"/>
            <p:nvPr/>
          </p:nvSpPr>
          <p:spPr>
            <a:xfrm>
              <a:off x="3949643" y="189690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grpSp>
      <p:sp>
        <p:nvSpPr>
          <p:cNvPr id="31" name="TextBox 30"/>
          <p:cNvSpPr txBox="1"/>
          <p:nvPr/>
        </p:nvSpPr>
        <p:spPr>
          <a:xfrm>
            <a:off x="5260488" y="2097739"/>
            <a:ext cx="301214" cy="369332"/>
          </a:xfrm>
          <a:prstGeom prst="rect">
            <a:avLst/>
          </a:prstGeom>
          <a:noFill/>
        </p:spPr>
        <p:txBody>
          <a:bodyPr wrap="square" rtlCol="0">
            <a:spAutoFit/>
          </a:bodyPr>
          <a:lstStyle/>
          <a:p>
            <a:r>
              <a:rPr lang="mr-IN" dirty="0"/>
              <a:t>…</a:t>
            </a:r>
            <a:endParaRPr lang="en-US" dirty="0"/>
          </a:p>
        </p:txBody>
      </p:sp>
      <p:sp>
        <p:nvSpPr>
          <p:cNvPr id="32" name="TextBox 31"/>
          <p:cNvSpPr txBox="1"/>
          <p:nvPr/>
        </p:nvSpPr>
        <p:spPr>
          <a:xfrm>
            <a:off x="3930534" y="2535234"/>
            <a:ext cx="3526671" cy="369332"/>
          </a:xfrm>
          <a:prstGeom prst="rect">
            <a:avLst/>
          </a:prstGeom>
          <a:noFill/>
        </p:spPr>
        <p:txBody>
          <a:bodyPr wrap="none" rtlCol="0">
            <a:spAutoFit/>
          </a:bodyPr>
          <a:lstStyle/>
          <a:p>
            <a:r>
              <a:rPr lang="en-US" dirty="0"/>
              <a:t>t</a:t>
            </a:r>
            <a:r>
              <a:rPr lang="en-US"/>
              <a:t>ext</a:t>
            </a:r>
            <a:r>
              <a:rPr lang="en-US" dirty="0"/>
              <a:t>, number, characters, symbols</a:t>
            </a:r>
            <a:r>
              <a:rPr lang="mr-IN" dirty="0"/>
              <a:t>…</a:t>
            </a:r>
            <a:endParaRPr lang="en-US" dirty="0"/>
          </a:p>
        </p:txBody>
      </p:sp>
      <p:cxnSp>
        <p:nvCxnSpPr>
          <p:cNvPr id="34" name="Straight Arrow Connector 33"/>
          <p:cNvCxnSpPr/>
          <p:nvPr/>
        </p:nvCxnSpPr>
        <p:spPr>
          <a:xfrm flipV="1">
            <a:off x="4316100" y="2256372"/>
            <a:ext cx="4236" cy="27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2622" y="3010448"/>
            <a:ext cx="3722494" cy="369332"/>
          </a:xfrm>
          <a:prstGeom prst="rect">
            <a:avLst/>
          </a:prstGeom>
          <a:noFill/>
        </p:spPr>
        <p:txBody>
          <a:bodyPr wrap="none" rtlCol="0">
            <a:spAutoFit/>
          </a:bodyPr>
          <a:lstStyle/>
          <a:p>
            <a:r>
              <a:rPr lang="en-US" dirty="0"/>
              <a:t>Name, address, $s, time, event type</a:t>
            </a:r>
            <a:r>
              <a:rPr lang="mr-IN" dirty="0"/>
              <a:t>…</a:t>
            </a:r>
            <a:endParaRPr lang="en-US" dirty="0"/>
          </a:p>
        </p:txBody>
      </p:sp>
      <p:grpSp>
        <p:nvGrpSpPr>
          <p:cNvPr id="44" name="Group 43"/>
          <p:cNvGrpSpPr/>
          <p:nvPr/>
        </p:nvGrpSpPr>
        <p:grpSpPr>
          <a:xfrm>
            <a:off x="2931460" y="5253740"/>
            <a:ext cx="4063869" cy="1047099"/>
            <a:chOff x="1166146" y="5229975"/>
            <a:chExt cx="4063869" cy="1047099"/>
          </a:xfrm>
        </p:grpSpPr>
        <p:grpSp>
          <p:nvGrpSpPr>
            <p:cNvPr id="39" name="Group 38"/>
            <p:cNvGrpSpPr/>
            <p:nvPr/>
          </p:nvGrpSpPr>
          <p:grpSpPr>
            <a:xfrm>
              <a:off x="1166146" y="5229975"/>
              <a:ext cx="4063869" cy="835502"/>
              <a:chOff x="3949643" y="1430733"/>
              <a:chExt cx="4063869" cy="835502"/>
            </a:xfrm>
          </p:grpSpPr>
          <p:sp>
            <p:nvSpPr>
              <p:cNvPr id="40" name="TextBox 39"/>
              <p:cNvSpPr txBox="1"/>
              <p:nvPr/>
            </p:nvSpPr>
            <p:spPr>
              <a:xfrm>
                <a:off x="3949643" y="1430733"/>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1" name="TextBox 40"/>
              <p:cNvSpPr txBox="1"/>
              <p:nvPr/>
            </p:nvSpPr>
            <p:spPr>
              <a:xfrm>
                <a:off x="3949643" y="1663818"/>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2" name="TextBox 41"/>
              <p:cNvSpPr txBox="1"/>
              <p:nvPr/>
            </p:nvSpPr>
            <p:spPr>
              <a:xfrm>
                <a:off x="3949643" y="1896903"/>
                <a:ext cx="4063869"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grpSp>
        <p:sp>
          <p:nvSpPr>
            <p:cNvPr id="43" name="TextBox 42"/>
            <p:cNvSpPr txBox="1"/>
            <p:nvPr/>
          </p:nvSpPr>
          <p:spPr>
            <a:xfrm>
              <a:off x="2508317" y="5907742"/>
              <a:ext cx="301214" cy="369332"/>
            </a:xfrm>
            <a:prstGeom prst="rect">
              <a:avLst/>
            </a:prstGeom>
            <a:noFill/>
          </p:spPr>
          <p:txBody>
            <a:bodyPr wrap="square" rtlCol="0">
              <a:spAutoFit/>
            </a:bodyPr>
            <a:lstStyle/>
            <a:p>
              <a:r>
                <a:rPr lang="mr-IN" dirty="0"/>
                <a:t>…</a:t>
              </a:r>
              <a:endParaRPr lang="en-US" dirty="0"/>
            </a:p>
          </p:txBody>
        </p:sp>
      </p:grpSp>
      <p:grpSp>
        <p:nvGrpSpPr>
          <p:cNvPr id="54" name="Group 53"/>
          <p:cNvGrpSpPr/>
          <p:nvPr/>
        </p:nvGrpSpPr>
        <p:grpSpPr>
          <a:xfrm>
            <a:off x="2142904" y="3765176"/>
            <a:ext cx="6420391" cy="839097"/>
            <a:chOff x="1239259" y="3765176"/>
            <a:chExt cx="6420391" cy="839097"/>
          </a:xfrm>
        </p:grpSpPr>
        <p:grpSp>
          <p:nvGrpSpPr>
            <p:cNvPr id="52" name="Group 51"/>
            <p:cNvGrpSpPr/>
            <p:nvPr/>
          </p:nvGrpSpPr>
          <p:grpSpPr>
            <a:xfrm>
              <a:off x="2775473" y="3765176"/>
              <a:ext cx="1366221" cy="839097"/>
              <a:chOff x="2775473" y="3765176"/>
              <a:chExt cx="1366221" cy="839097"/>
            </a:xfrm>
          </p:grpSpPr>
          <p:sp>
            <p:nvSpPr>
              <p:cNvPr id="46" name="Rectangle 45"/>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47" name="TextBox 46"/>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49" name="Straight Arrow Connector 4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sp>
        <p:nvSpPr>
          <p:cNvPr id="53" name="TextBox 52"/>
          <p:cNvSpPr txBox="1"/>
          <p:nvPr/>
        </p:nvSpPr>
        <p:spPr>
          <a:xfrm>
            <a:off x="236203" y="5344378"/>
            <a:ext cx="1629112" cy="646331"/>
          </a:xfrm>
          <a:prstGeom prst="rect">
            <a:avLst/>
          </a:prstGeom>
          <a:noFill/>
        </p:spPr>
        <p:txBody>
          <a:bodyPr wrap="square" rtlCol="0">
            <a:spAutoFit/>
          </a:bodyPr>
          <a:lstStyle/>
          <a:p>
            <a:pPr algn="ctr"/>
            <a:r>
              <a:rPr lang="en-US" dirty="0"/>
              <a:t>Each records gets a score</a:t>
            </a:r>
          </a:p>
        </p:txBody>
      </p:sp>
      <p:sp>
        <p:nvSpPr>
          <p:cNvPr id="55" name="TextBox 54"/>
          <p:cNvSpPr txBox="1"/>
          <p:nvPr/>
        </p:nvSpPr>
        <p:spPr>
          <a:xfrm>
            <a:off x="236203" y="3887388"/>
            <a:ext cx="1629112" cy="646331"/>
          </a:xfrm>
          <a:prstGeom prst="rect">
            <a:avLst/>
          </a:prstGeom>
          <a:noFill/>
        </p:spPr>
        <p:txBody>
          <a:bodyPr wrap="square" rtlCol="0">
            <a:spAutoFit/>
          </a:bodyPr>
          <a:lstStyle/>
          <a:p>
            <a:pPr algn="ctr"/>
            <a:r>
              <a:rPr lang="en-US" dirty="0"/>
              <a:t>Use fraud algorithm</a:t>
            </a:r>
          </a:p>
        </p:txBody>
      </p:sp>
    </p:spTree>
    <p:extLst>
      <p:ext uri="{BB962C8B-B14F-4D97-AF65-F5344CB8AC3E}">
        <p14:creationId xmlns:p14="http://schemas.microsoft.com/office/powerpoint/2010/main" val="121231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021232" y="4183427"/>
            <a:ext cx="5727160" cy="1481664"/>
            <a:chOff x="2021232" y="4258733"/>
            <a:chExt cx="5727160" cy="1481664"/>
          </a:xfrm>
        </p:grpSpPr>
        <p:pic>
          <p:nvPicPr>
            <p:cNvPr id="3" name="Picture 2"/>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6" name="Rectangle 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28650" y="0"/>
            <a:ext cx="7886700" cy="1325563"/>
          </a:xfrm>
        </p:spPr>
        <p:txBody>
          <a:bodyPr/>
          <a:lstStyle/>
          <a:p>
            <a:r>
              <a:rPr lang="en-US" dirty="0"/>
              <a:t>Score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sp>
        <p:nvSpPr>
          <p:cNvPr id="7" name="TextBox 6"/>
          <p:cNvSpPr txBox="1"/>
          <p:nvPr/>
        </p:nvSpPr>
        <p:spPr>
          <a:xfrm>
            <a:off x="463537" y="1096117"/>
            <a:ext cx="6264664" cy="400110"/>
          </a:xfrm>
          <a:prstGeom prst="rect">
            <a:avLst/>
          </a:prstGeom>
          <a:noFill/>
        </p:spPr>
        <p:txBody>
          <a:bodyPr wrap="none" rtlCol="0">
            <a:spAutoFit/>
          </a:bodyPr>
          <a:lstStyle/>
          <a:p>
            <a:r>
              <a:rPr lang="en-US" sz="2000" dirty="0"/>
              <a:t>What if the score were just a random number from 0 to 1?</a:t>
            </a:r>
          </a:p>
        </p:txBody>
      </p:sp>
      <p:grpSp>
        <p:nvGrpSpPr>
          <p:cNvPr id="98" name="Group 97"/>
          <p:cNvGrpSpPr/>
          <p:nvPr/>
        </p:nvGrpSpPr>
        <p:grpSpPr>
          <a:xfrm>
            <a:off x="2237591" y="1818042"/>
            <a:ext cx="4346089" cy="874208"/>
            <a:chOff x="2237591" y="1957892"/>
            <a:chExt cx="4346089" cy="874208"/>
          </a:xfrm>
        </p:grpSpPr>
        <p:grpSp>
          <p:nvGrpSpPr>
            <p:cNvPr id="14" name="Group 13"/>
            <p:cNvGrpSpPr/>
            <p:nvPr/>
          </p:nvGrpSpPr>
          <p:grpSpPr>
            <a:xfrm>
              <a:off x="2237591" y="1957892"/>
              <a:ext cx="4346089" cy="871369"/>
              <a:chOff x="2237591" y="1957892"/>
              <a:chExt cx="4346089" cy="871369"/>
            </a:xfrm>
          </p:grpSpPr>
          <p:grpSp>
            <p:nvGrpSpPr>
              <p:cNvPr id="13" name="Group 12"/>
              <p:cNvGrpSpPr/>
              <p:nvPr/>
            </p:nvGrpSpPr>
            <p:grpSpPr>
              <a:xfrm>
                <a:off x="2237591" y="1957892"/>
                <a:ext cx="4346089" cy="871369"/>
                <a:chOff x="2237591" y="1957892"/>
                <a:chExt cx="4346089" cy="871369"/>
              </a:xfrm>
            </p:grpSpPr>
            <p:cxnSp>
              <p:nvCxnSpPr>
                <p:cNvPr id="9" name="Straight Connector 8"/>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410854" y="2679700"/>
              <a:ext cx="4005912" cy="152400"/>
              <a:chOff x="2410854" y="2940050"/>
              <a:chExt cx="4005912" cy="152400"/>
            </a:xfrm>
          </p:grpSpPr>
          <p:cxnSp>
            <p:nvCxnSpPr>
              <p:cNvPr id="56" name="Straight Connector 55"/>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02" name="Straight Connector 101"/>
          <p:cNvCxnSpPr/>
          <p:nvPr/>
        </p:nvCxnSpPr>
        <p:spPr>
          <a:xfrm>
            <a:off x="2237591" y="2086983"/>
            <a:ext cx="4346089"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89657" y="1818042"/>
            <a:ext cx="1445595" cy="923330"/>
          </a:xfrm>
          <a:prstGeom prst="rect">
            <a:avLst/>
          </a:prstGeom>
          <a:noFill/>
        </p:spPr>
        <p:txBody>
          <a:bodyPr wrap="square" rtlCol="0">
            <a:spAutoFit/>
          </a:bodyPr>
          <a:lstStyle/>
          <a:p>
            <a:pPr algn="ctr"/>
            <a:r>
              <a:rPr lang="en-US" dirty="0"/>
              <a:t>Number of records at that score</a:t>
            </a:r>
          </a:p>
        </p:txBody>
      </p:sp>
      <p:sp>
        <p:nvSpPr>
          <p:cNvPr id="104" name="TextBox 103"/>
          <p:cNvSpPr txBox="1"/>
          <p:nvPr/>
        </p:nvSpPr>
        <p:spPr>
          <a:xfrm>
            <a:off x="2077361" y="2700165"/>
            <a:ext cx="301686" cy="369332"/>
          </a:xfrm>
          <a:prstGeom prst="rect">
            <a:avLst/>
          </a:prstGeom>
          <a:noFill/>
        </p:spPr>
        <p:txBody>
          <a:bodyPr wrap="none" rtlCol="0">
            <a:spAutoFit/>
          </a:bodyPr>
          <a:lstStyle/>
          <a:p>
            <a:r>
              <a:rPr lang="en-US" dirty="0"/>
              <a:t>0</a:t>
            </a:r>
          </a:p>
        </p:txBody>
      </p:sp>
      <p:sp>
        <p:nvSpPr>
          <p:cNvPr id="105" name="TextBox 104"/>
          <p:cNvSpPr txBox="1"/>
          <p:nvPr/>
        </p:nvSpPr>
        <p:spPr>
          <a:xfrm>
            <a:off x="6426515" y="2700165"/>
            <a:ext cx="301686" cy="369332"/>
          </a:xfrm>
          <a:prstGeom prst="rect">
            <a:avLst/>
          </a:prstGeom>
          <a:noFill/>
        </p:spPr>
        <p:txBody>
          <a:bodyPr wrap="none" rtlCol="0">
            <a:spAutoFit/>
          </a:bodyPr>
          <a:lstStyle/>
          <a:p>
            <a:r>
              <a:rPr lang="en-US" dirty="0"/>
              <a:t>1</a:t>
            </a:r>
          </a:p>
        </p:txBody>
      </p:sp>
      <p:sp>
        <p:nvSpPr>
          <p:cNvPr id="106" name="TextBox 105"/>
          <p:cNvSpPr txBox="1"/>
          <p:nvPr/>
        </p:nvSpPr>
        <p:spPr>
          <a:xfrm>
            <a:off x="3993589" y="2753949"/>
            <a:ext cx="700769" cy="369332"/>
          </a:xfrm>
          <a:prstGeom prst="rect">
            <a:avLst/>
          </a:prstGeom>
          <a:noFill/>
        </p:spPr>
        <p:txBody>
          <a:bodyPr wrap="none" rtlCol="0">
            <a:spAutoFit/>
          </a:bodyPr>
          <a:lstStyle/>
          <a:p>
            <a:r>
              <a:rPr lang="en-US" dirty="0"/>
              <a:t>Score</a:t>
            </a:r>
          </a:p>
        </p:txBody>
      </p:sp>
      <p:sp>
        <p:nvSpPr>
          <p:cNvPr id="107" name="TextBox 106"/>
          <p:cNvSpPr txBox="1"/>
          <p:nvPr/>
        </p:nvSpPr>
        <p:spPr>
          <a:xfrm>
            <a:off x="6818229" y="1550014"/>
            <a:ext cx="1911128" cy="923330"/>
          </a:xfrm>
          <a:prstGeom prst="rect">
            <a:avLst/>
          </a:prstGeom>
          <a:noFill/>
        </p:spPr>
        <p:txBody>
          <a:bodyPr wrap="square" rtlCol="0">
            <a:spAutoFit/>
          </a:bodyPr>
          <a:lstStyle/>
          <a:p>
            <a:pPr algn="ctr"/>
            <a:r>
              <a:rPr lang="en-US" i="1" dirty="0"/>
              <a:t>Score distribution for a uniform random number</a:t>
            </a:r>
          </a:p>
        </p:txBody>
      </p:sp>
      <p:cxnSp>
        <p:nvCxnSpPr>
          <p:cNvPr id="109" name="Straight Arrow Connector 108"/>
          <p:cNvCxnSpPr/>
          <p:nvPr/>
        </p:nvCxnSpPr>
        <p:spPr>
          <a:xfrm flipH="1">
            <a:off x="6416766" y="1936376"/>
            <a:ext cx="539434" cy="7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67825" y="3664725"/>
            <a:ext cx="4616392" cy="400110"/>
          </a:xfrm>
          <a:prstGeom prst="rect">
            <a:avLst/>
          </a:prstGeom>
          <a:noFill/>
        </p:spPr>
        <p:txBody>
          <a:bodyPr wrap="none" rtlCol="0">
            <a:spAutoFit/>
          </a:bodyPr>
          <a:lstStyle/>
          <a:p>
            <a:r>
              <a:rPr lang="en-US" sz="2000" dirty="0"/>
              <a:t>Typical score distribution for a fraud score:</a:t>
            </a:r>
          </a:p>
        </p:txBody>
      </p:sp>
      <p:grpSp>
        <p:nvGrpSpPr>
          <p:cNvPr id="111" name="Group 110"/>
          <p:cNvGrpSpPr/>
          <p:nvPr/>
        </p:nvGrpSpPr>
        <p:grpSpPr>
          <a:xfrm>
            <a:off x="2345405" y="4725585"/>
            <a:ext cx="4346089" cy="874208"/>
            <a:chOff x="2237591" y="1957892"/>
            <a:chExt cx="4346089" cy="874208"/>
          </a:xfrm>
        </p:grpSpPr>
        <p:grpSp>
          <p:nvGrpSpPr>
            <p:cNvPr id="112" name="Group 111"/>
            <p:cNvGrpSpPr/>
            <p:nvPr/>
          </p:nvGrpSpPr>
          <p:grpSpPr>
            <a:xfrm>
              <a:off x="2237591" y="1957892"/>
              <a:ext cx="4346089" cy="871369"/>
              <a:chOff x="2237591" y="1957892"/>
              <a:chExt cx="4346089" cy="871369"/>
            </a:xfrm>
          </p:grpSpPr>
          <p:grpSp>
            <p:nvGrpSpPr>
              <p:cNvPr id="139" name="Group 138"/>
              <p:cNvGrpSpPr/>
              <p:nvPr/>
            </p:nvGrpSpPr>
            <p:grpSpPr>
              <a:xfrm>
                <a:off x="2237591" y="1957892"/>
                <a:ext cx="4346089" cy="871369"/>
                <a:chOff x="2237591" y="1957892"/>
                <a:chExt cx="4346089" cy="871369"/>
              </a:xfrm>
            </p:grpSpPr>
            <p:cxnSp>
              <p:nvCxnSpPr>
                <p:cNvPr id="141" name="Straight Connector 140"/>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40" name="Straight Connector 139"/>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2410854" y="2679700"/>
              <a:ext cx="4005912" cy="152400"/>
              <a:chOff x="2410854" y="2940050"/>
              <a:chExt cx="4005912" cy="152400"/>
            </a:xfrm>
          </p:grpSpPr>
          <p:cxnSp>
            <p:nvCxnSpPr>
              <p:cNvPr id="114" name="Straight Connector 113"/>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3" name="TextBox 142"/>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144" name="TextBox 143"/>
          <p:cNvSpPr txBox="1"/>
          <p:nvPr/>
        </p:nvSpPr>
        <p:spPr>
          <a:xfrm>
            <a:off x="2185175" y="5607708"/>
            <a:ext cx="301686" cy="369332"/>
          </a:xfrm>
          <a:prstGeom prst="rect">
            <a:avLst/>
          </a:prstGeom>
          <a:noFill/>
        </p:spPr>
        <p:txBody>
          <a:bodyPr wrap="none" rtlCol="0">
            <a:spAutoFit/>
          </a:bodyPr>
          <a:lstStyle/>
          <a:p>
            <a:r>
              <a:rPr lang="en-US" dirty="0"/>
              <a:t>0</a:t>
            </a:r>
          </a:p>
        </p:txBody>
      </p:sp>
      <p:sp>
        <p:nvSpPr>
          <p:cNvPr id="145" name="TextBox 144"/>
          <p:cNvSpPr txBox="1"/>
          <p:nvPr/>
        </p:nvSpPr>
        <p:spPr>
          <a:xfrm>
            <a:off x="6534329" y="5607708"/>
            <a:ext cx="301686" cy="369332"/>
          </a:xfrm>
          <a:prstGeom prst="rect">
            <a:avLst/>
          </a:prstGeom>
          <a:noFill/>
        </p:spPr>
        <p:txBody>
          <a:bodyPr wrap="none" rtlCol="0">
            <a:spAutoFit/>
          </a:bodyPr>
          <a:lstStyle/>
          <a:p>
            <a:r>
              <a:rPr lang="en-US" dirty="0"/>
              <a:t>1</a:t>
            </a:r>
          </a:p>
        </p:txBody>
      </p:sp>
      <p:sp>
        <p:nvSpPr>
          <p:cNvPr id="146" name="TextBox 145"/>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87" name="TextBox 86"/>
          <p:cNvSpPr txBox="1"/>
          <p:nvPr/>
        </p:nvSpPr>
        <p:spPr>
          <a:xfrm>
            <a:off x="2802318" y="4365377"/>
            <a:ext cx="1437753" cy="646331"/>
          </a:xfrm>
          <a:prstGeom prst="rect">
            <a:avLst/>
          </a:prstGeom>
          <a:noFill/>
        </p:spPr>
        <p:txBody>
          <a:bodyPr wrap="square" rtlCol="0">
            <a:spAutoFit/>
          </a:bodyPr>
          <a:lstStyle/>
          <a:p>
            <a:pPr algn="ctr"/>
            <a:r>
              <a:rPr lang="en-US" i="1"/>
              <a:t>Most records look OK</a:t>
            </a:r>
            <a:endParaRPr lang="en-US" i="1" dirty="0"/>
          </a:p>
        </p:txBody>
      </p:sp>
      <p:sp>
        <p:nvSpPr>
          <p:cNvPr id="88" name="TextBox 87"/>
          <p:cNvSpPr txBox="1"/>
          <p:nvPr/>
        </p:nvSpPr>
        <p:spPr>
          <a:xfrm>
            <a:off x="4953448" y="4752493"/>
            <a:ext cx="1607897" cy="646331"/>
          </a:xfrm>
          <a:prstGeom prst="rect">
            <a:avLst/>
          </a:prstGeom>
          <a:noFill/>
        </p:spPr>
        <p:txBody>
          <a:bodyPr wrap="square" rtlCol="0">
            <a:spAutoFit/>
          </a:bodyPr>
          <a:lstStyle/>
          <a:p>
            <a:pPr algn="ctr"/>
            <a:r>
              <a:rPr lang="en-US" i="1" dirty="0"/>
              <a:t>Small # records look bad</a:t>
            </a:r>
          </a:p>
        </p:txBody>
      </p:sp>
      <p:sp>
        <p:nvSpPr>
          <p:cNvPr id="10" name="TextBox 9"/>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90" name="TextBox 89"/>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spTree>
    <p:extLst>
      <p:ext uri="{BB962C8B-B14F-4D97-AF65-F5344CB8AC3E}">
        <p14:creationId xmlns:p14="http://schemas.microsoft.com/office/powerpoint/2010/main" val="36990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Use </a:t>
            </a:r>
            <a:r>
              <a:rPr lang="en-US"/>
              <a:t>Fraud Score</a:t>
            </a:r>
            <a:endParaRPr lang="en-US" dirty="0"/>
          </a:p>
        </p:txBody>
      </p:sp>
      <p:sp>
        <p:nvSpPr>
          <p:cNvPr id="4" name="Content Placeholder 3"/>
          <p:cNvSpPr>
            <a:spLocks noGrp="1"/>
          </p:cNvSpPr>
          <p:nvPr>
            <p:ph sz="half" idx="2"/>
          </p:nvPr>
        </p:nvSpPr>
        <p:spPr>
          <a:xfrm>
            <a:off x="445770" y="1323668"/>
            <a:ext cx="7886700" cy="5034579"/>
          </a:xfrm>
        </p:spPr>
        <p:txBody>
          <a:bodyPr>
            <a:normAutofit/>
          </a:bodyPr>
          <a:lstStyle/>
          <a:p>
            <a:pPr marL="514350" indent="-514350">
              <a:buAutoNum type="arabicParenR"/>
            </a:pPr>
            <a:r>
              <a:rPr lang="en-US" dirty="0"/>
              <a:t>Build fraud model using historical data</a:t>
            </a:r>
          </a:p>
          <a:p>
            <a:pPr marL="514350" indent="-514350">
              <a:buAutoNum type="arabicParenR"/>
            </a:pPr>
            <a:r>
              <a:rPr lang="en-US" dirty="0"/>
              <a:t>Score new data records with model</a:t>
            </a:r>
          </a:p>
          <a:p>
            <a:pPr marL="514350" indent="-514350">
              <a:buAutoNum type="arabicParenR"/>
            </a:pPr>
            <a:endParaRPr lang="en-US" dirty="0"/>
          </a:p>
          <a:p>
            <a:pPr marL="514350" indent="-514350">
              <a:buAutoNum type="arabicParenR"/>
            </a:pPr>
            <a:endParaRPr lang="en-US" dirty="0"/>
          </a:p>
          <a:p>
            <a:pPr marL="514350" indent="-514350">
              <a:buAutoNum type="arabicParenR"/>
            </a:pPr>
            <a:r>
              <a:rPr lang="en-US" dirty="0"/>
              <a:t>Sort new records by the score</a:t>
            </a:r>
          </a:p>
          <a:p>
            <a:pPr marL="514350" indent="-514350">
              <a:buAutoNum type="arabicParenR"/>
            </a:pPr>
            <a:r>
              <a:rPr lang="en-US" dirty="0"/>
              <a:t>Work records in decreasing score order</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grpSp>
        <p:nvGrpSpPr>
          <p:cNvPr id="6" name="Group 5"/>
          <p:cNvGrpSpPr/>
          <p:nvPr/>
        </p:nvGrpSpPr>
        <p:grpSpPr>
          <a:xfrm>
            <a:off x="1449500" y="2441985"/>
            <a:ext cx="6420391" cy="839097"/>
            <a:chOff x="1239259" y="3765176"/>
            <a:chExt cx="6420391" cy="839097"/>
          </a:xfrm>
        </p:grpSpPr>
        <p:grpSp>
          <p:nvGrpSpPr>
            <p:cNvPr id="7" name="Group 6"/>
            <p:cNvGrpSpPr/>
            <p:nvPr/>
          </p:nvGrpSpPr>
          <p:grpSpPr>
            <a:xfrm>
              <a:off x="2775473" y="3765176"/>
              <a:ext cx="1366221" cy="839097"/>
              <a:chOff x="2775473" y="3765176"/>
              <a:chExt cx="1366221" cy="839097"/>
            </a:xfrm>
          </p:grpSpPr>
          <p:sp>
            <p:nvSpPr>
              <p:cNvPr id="12" name="Rectangle 11"/>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8" name="TextBox 7"/>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9" name="Straight Arrow Connector 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grpSp>
        <p:nvGrpSpPr>
          <p:cNvPr id="14" name="Group 13"/>
          <p:cNvGrpSpPr/>
          <p:nvPr/>
        </p:nvGrpSpPr>
        <p:grpSpPr>
          <a:xfrm>
            <a:off x="2021232" y="4183427"/>
            <a:ext cx="5727160" cy="1481664"/>
            <a:chOff x="2021232" y="4258733"/>
            <a:chExt cx="5727160" cy="1481664"/>
          </a:xfrm>
        </p:grpSpPr>
        <p:pic>
          <p:nvPicPr>
            <p:cNvPr id="15" name="Picture 14"/>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16" name="Rectangle 1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lide Number Placeholder 4"/>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CD9788-50B9-FE4F-BD86-303CACCBE7E1}" type="slidenum">
              <a:rPr lang="en-US" smtClean="0"/>
              <a:pPr/>
              <a:t>24</a:t>
            </a:fld>
            <a:endParaRPr lang="en-US"/>
          </a:p>
        </p:txBody>
      </p:sp>
      <p:grpSp>
        <p:nvGrpSpPr>
          <p:cNvPr id="20" name="Group 19"/>
          <p:cNvGrpSpPr/>
          <p:nvPr/>
        </p:nvGrpSpPr>
        <p:grpSpPr>
          <a:xfrm>
            <a:off x="2345405" y="4725585"/>
            <a:ext cx="4346089" cy="874208"/>
            <a:chOff x="2237591" y="1957892"/>
            <a:chExt cx="4346089" cy="874208"/>
          </a:xfrm>
        </p:grpSpPr>
        <p:grpSp>
          <p:nvGrpSpPr>
            <p:cNvPr id="21" name="Group 20"/>
            <p:cNvGrpSpPr/>
            <p:nvPr/>
          </p:nvGrpSpPr>
          <p:grpSpPr>
            <a:xfrm>
              <a:off x="2237591" y="1957892"/>
              <a:ext cx="4346089" cy="871369"/>
              <a:chOff x="2237591" y="1957892"/>
              <a:chExt cx="4346089" cy="871369"/>
            </a:xfrm>
          </p:grpSpPr>
          <p:grpSp>
            <p:nvGrpSpPr>
              <p:cNvPr id="48" name="Group 47"/>
              <p:cNvGrpSpPr/>
              <p:nvPr/>
            </p:nvGrpSpPr>
            <p:grpSpPr>
              <a:xfrm>
                <a:off x="2237591" y="1957892"/>
                <a:ext cx="4346089" cy="871369"/>
                <a:chOff x="2237591" y="1957892"/>
                <a:chExt cx="4346089" cy="871369"/>
              </a:xfrm>
            </p:grpSpPr>
            <p:cxnSp>
              <p:nvCxnSpPr>
                <p:cNvPr id="50" name="Straight Connector 49"/>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10854" y="2679700"/>
              <a:ext cx="4005912" cy="152400"/>
              <a:chOff x="2410854" y="2940050"/>
              <a:chExt cx="4005912" cy="152400"/>
            </a:xfrm>
          </p:grpSpPr>
          <p:cxnSp>
            <p:nvCxnSpPr>
              <p:cNvPr id="23" name="Straight Connector 22"/>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53" name="TextBox 52"/>
          <p:cNvSpPr txBox="1"/>
          <p:nvPr/>
        </p:nvSpPr>
        <p:spPr>
          <a:xfrm>
            <a:off x="2185175" y="5607708"/>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6534329" y="5607708"/>
            <a:ext cx="301686" cy="369332"/>
          </a:xfrm>
          <a:prstGeom prst="rect">
            <a:avLst/>
          </a:prstGeom>
          <a:noFill/>
        </p:spPr>
        <p:txBody>
          <a:bodyPr wrap="none" rtlCol="0">
            <a:spAutoFit/>
          </a:bodyPr>
          <a:lstStyle/>
          <a:p>
            <a:r>
              <a:rPr lang="en-US" dirty="0"/>
              <a:t>1</a:t>
            </a:r>
          </a:p>
        </p:txBody>
      </p:sp>
      <p:sp>
        <p:nvSpPr>
          <p:cNvPr id="55" name="TextBox 54"/>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56" name="TextBox 55"/>
          <p:cNvSpPr txBox="1"/>
          <p:nvPr/>
        </p:nvSpPr>
        <p:spPr>
          <a:xfrm>
            <a:off x="6965985" y="4600263"/>
            <a:ext cx="1437753" cy="923330"/>
          </a:xfrm>
          <a:prstGeom prst="rect">
            <a:avLst/>
          </a:prstGeom>
          <a:noFill/>
        </p:spPr>
        <p:txBody>
          <a:bodyPr wrap="square" rtlCol="0">
            <a:spAutoFit/>
          </a:bodyPr>
          <a:lstStyle/>
          <a:p>
            <a:pPr algn="ctr"/>
            <a:r>
              <a:rPr lang="en-US" i="1"/>
              <a:t>Investigate records from this end</a:t>
            </a:r>
            <a:endParaRPr lang="en-US" i="1" dirty="0"/>
          </a:p>
        </p:txBody>
      </p:sp>
      <p:sp>
        <p:nvSpPr>
          <p:cNvPr id="58" name="TextBox 57"/>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59" name="TextBox 58"/>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cxnSp>
        <p:nvCxnSpPr>
          <p:cNvPr id="62" name="Straight Arrow Connector 61"/>
          <p:cNvCxnSpPr/>
          <p:nvPr/>
        </p:nvCxnSpPr>
        <p:spPr>
          <a:xfrm flipH="1">
            <a:off x="6023841" y="5187250"/>
            <a:ext cx="942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7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Kinds of Data Fields</a:t>
            </a:r>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
        <p:nvSpPr>
          <p:cNvPr id="6" name="TextBox 5"/>
          <p:cNvSpPr txBox="1"/>
          <p:nvPr/>
        </p:nvSpPr>
        <p:spPr>
          <a:xfrm>
            <a:off x="425450" y="1275934"/>
            <a:ext cx="8515350" cy="4739759"/>
          </a:xfrm>
          <a:prstGeom prst="rect">
            <a:avLst/>
          </a:prstGeom>
          <a:noFill/>
        </p:spPr>
        <p:txBody>
          <a:bodyPr wrap="square" rtlCol="0">
            <a:spAutoFit/>
          </a:bodyPr>
          <a:lstStyle/>
          <a:p>
            <a:pPr marL="514350" indent="-514350">
              <a:buFont typeface="+mj-lt"/>
              <a:buAutoNum type="arabicPeriod"/>
            </a:pPr>
            <a:r>
              <a:rPr lang="en-US" sz="2800" dirty="0"/>
              <a:t>Numeric</a:t>
            </a:r>
          </a:p>
          <a:p>
            <a:pPr marL="914400" lvl="1" indent="-457200">
              <a:buFont typeface="Arial" charset="0"/>
              <a:buChar char="•"/>
            </a:pPr>
            <a:r>
              <a:rPr lang="en-US" dirty="0"/>
              <a:t>Could be integer (discrete) or continuous</a:t>
            </a:r>
          </a:p>
          <a:p>
            <a:pPr marL="914400" lvl="1" indent="-457200">
              <a:buFont typeface="Arial" charset="0"/>
              <a:buChar char="•"/>
            </a:pPr>
            <a:r>
              <a:rPr lang="en-US" dirty="0"/>
              <a:t>There is a metric (concept of order and nearness)</a:t>
            </a:r>
          </a:p>
          <a:p>
            <a:pPr marL="514350" indent="-514350">
              <a:buFont typeface="+mj-lt"/>
              <a:buAutoNum type="arabicPeriod"/>
            </a:pPr>
            <a:r>
              <a:rPr lang="en-US" sz="2800" dirty="0"/>
              <a:t>Categorical</a:t>
            </a:r>
          </a:p>
          <a:p>
            <a:pPr marL="971550" lvl="1" indent="-514350">
              <a:buFont typeface="Arial" charset="0"/>
              <a:buChar char="•"/>
            </a:pPr>
            <a:r>
              <a:rPr lang="en-US" dirty="0"/>
              <a:t>Examples: A, B, C</a:t>
            </a:r>
            <a:r>
              <a:rPr lang="mr-IN" dirty="0"/>
              <a:t>…</a:t>
            </a:r>
            <a:r>
              <a:rPr lang="en-US" dirty="0"/>
              <a:t> or Type 1, Type 2, Type 3</a:t>
            </a:r>
            <a:r>
              <a:rPr lang="mr-IN" dirty="0"/>
              <a:t>…</a:t>
            </a:r>
            <a:endParaRPr lang="en-US" dirty="0"/>
          </a:p>
          <a:p>
            <a:pPr marL="971550" lvl="1" indent="-514350">
              <a:buFont typeface="Arial" charset="0"/>
              <a:buChar char="•"/>
            </a:pPr>
            <a:r>
              <a:rPr lang="en-US" dirty="0"/>
              <a:t>These are different from numbers because there is no metric</a:t>
            </a:r>
          </a:p>
          <a:p>
            <a:pPr marL="514350" indent="-514350">
              <a:buFont typeface="+mj-lt"/>
              <a:buAutoNum type="arabicPeriod"/>
            </a:pPr>
            <a:r>
              <a:rPr lang="en-US" sz="2800" dirty="0"/>
              <a:t>Date/Time</a:t>
            </a:r>
          </a:p>
          <a:p>
            <a:pPr marL="971550" lvl="1" indent="-514350">
              <a:buFont typeface="Arial" charset="0"/>
              <a:buChar char="•"/>
            </a:pPr>
            <a:r>
              <a:rPr lang="en-US" dirty="0"/>
              <a:t>20180118, 1/18/2018, 2018-01-18T14:22:38</a:t>
            </a:r>
            <a:r>
              <a:rPr lang="mr-IN" dirty="0"/>
              <a:t>…</a:t>
            </a:r>
            <a:endParaRPr lang="en-US" dirty="0"/>
          </a:p>
          <a:p>
            <a:pPr marL="514350" indent="-514350">
              <a:buFont typeface="+mj-lt"/>
              <a:buAutoNum type="arabicPeriod"/>
            </a:pPr>
            <a:r>
              <a:rPr lang="en-US" sz="2800" dirty="0"/>
              <a:t>Text</a:t>
            </a:r>
          </a:p>
          <a:p>
            <a:pPr marL="971550" lvl="1" indent="-514350">
              <a:buFont typeface="Arial" charset="0"/>
              <a:buChar char="•"/>
            </a:pPr>
            <a:r>
              <a:rPr lang="en-US" dirty="0"/>
              <a:t>Examples: John Smith, 111 Main Street</a:t>
            </a:r>
            <a:r>
              <a:rPr lang="mr-IN" dirty="0"/>
              <a:t>…</a:t>
            </a:r>
            <a:endParaRPr lang="en-US" dirty="0"/>
          </a:p>
          <a:p>
            <a:pPr marL="971550" lvl="1" indent="-514350">
              <a:buFont typeface="Arial" charset="0"/>
              <a:buChar char="•"/>
            </a:pPr>
            <a:r>
              <a:rPr lang="en-US" dirty="0"/>
              <a:t>Free text in sentences, paragraphs or a document</a:t>
            </a:r>
          </a:p>
          <a:p>
            <a:pPr marL="971550" lvl="1" indent="-514350">
              <a:buFont typeface="Arial" charset="0"/>
              <a:buChar char="•"/>
            </a:pPr>
            <a:r>
              <a:rPr lang="en-US" dirty="0"/>
              <a:t>Just a string of characters like 0b9717s93f90g8r34</a:t>
            </a:r>
          </a:p>
          <a:p>
            <a:pPr marL="514350" indent="-514350">
              <a:buFont typeface="+mj-lt"/>
              <a:buAutoNum type="arabicPeriod"/>
            </a:pPr>
            <a:r>
              <a:rPr lang="en-US" sz="2800" dirty="0"/>
              <a:t>Others</a:t>
            </a:r>
          </a:p>
          <a:p>
            <a:pPr marL="971550" lvl="1" indent="-514350">
              <a:buFont typeface="Arial" charset="0"/>
              <a:buChar char="•"/>
            </a:pPr>
            <a:r>
              <a:rPr lang="en-US" dirty="0"/>
              <a:t>Images, sound, video</a:t>
            </a:r>
            <a:r>
              <a:rPr lang="mr-IN" dirty="0"/>
              <a:t>…</a:t>
            </a:r>
            <a:endParaRPr lang="en-US" dirty="0"/>
          </a:p>
        </p:txBody>
      </p:sp>
    </p:spTree>
    <p:extLst>
      <p:ext uri="{BB962C8B-B14F-4D97-AF65-F5344CB8AC3E}">
        <p14:creationId xmlns:p14="http://schemas.microsoft.com/office/powerpoint/2010/main" val="10340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Look at a Numeric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6" name="TextBox 5"/>
          <p:cNvSpPr txBox="1"/>
          <p:nvPr/>
        </p:nvSpPr>
        <p:spPr>
          <a:xfrm>
            <a:off x="314325" y="1246905"/>
            <a:ext cx="8515350" cy="1200329"/>
          </a:xfrm>
          <a:prstGeom prst="rect">
            <a:avLst/>
          </a:prstGeom>
          <a:noFill/>
        </p:spPr>
        <p:txBody>
          <a:bodyPr wrap="square" rtlCol="0">
            <a:spAutoFit/>
          </a:bodyPr>
          <a:lstStyle/>
          <a:p>
            <a:r>
              <a:rPr lang="en-US" dirty="0"/>
              <a:t>Calculate the basic statistical properties</a:t>
            </a:r>
          </a:p>
          <a:p>
            <a:pPr marL="285750" indent="-285750">
              <a:buFont typeface="Arial" charset="0"/>
              <a:buChar char="•"/>
            </a:pPr>
            <a:r>
              <a:rPr lang="en-US" dirty="0"/>
              <a:t>% populated, mean, standard deviation, max, min</a:t>
            </a:r>
          </a:p>
          <a:p>
            <a:pPr marL="285750" indent="-285750">
              <a:buFont typeface="Arial" charset="0"/>
              <a:buChar char="•"/>
            </a:pPr>
            <a:endParaRPr lang="en-US" dirty="0"/>
          </a:p>
          <a:p>
            <a:r>
              <a:rPr lang="en-US" dirty="0"/>
              <a:t>Look at the distribution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432" y="2770102"/>
            <a:ext cx="3783918" cy="25226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61" y="2770102"/>
            <a:ext cx="3783918" cy="2522612"/>
          </a:xfrm>
          <a:prstGeom prst="rect">
            <a:avLst/>
          </a:prstGeom>
        </p:spPr>
      </p:pic>
      <p:sp>
        <p:nvSpPr>
          <p:cNvPr id="8" name="TextBox 7"/>
          <p:cNvSpPr txBox="1"/>
          <p:nvPr/>
        </p:nvSpPr>
        <p:spPr>
          <a:xfrm>
            <a:off x="1299247" y="5433021"/>
            <a:ext cx="2196990" cy="923330"/>
          </a:xfrm>
          <a:prstGeom prst="rect">
            <a:avLst/>
          </a:prstGeom>
          <a:noFill/>
        </p:spPr>
        <p:txBody>
          <a:bodyPr wrap="square" rtlCol="0">
            <a:spAutoFit/>
          </a:bodyPr>
          <a:lstStyle/>
          <a:p>
            <a:r>
              <a:rPr lang="en-US" dirty="0"/>
              <a:t>This picture doesn’t show a lot of information</a:t>
            </a:r>
          </a:p>
        </p:txBody>
      </p:sp>
      <p:sp>
        <p:nvSpPr>
          <p:cNvPr id="9" name="TextBox 8"/>
          <p:cNvSpPr txBox="1"/>
          <p:nvPr/>
        </p:nvSpPr>
        <p:spPr>
          <a:xfrm>
            <a:off x="5316135" y="5433021"/>
            <a:ext cx="2904566" cy="923330"/>
          </a:xfrm>
          <a:prstGeom prst="rect">
            <a:avLst/>
          </a:prstGeom>
          <a:noFill/>
        </p:spPr>
        <p:txBody>
          <a:bodyPr wrap="square" rtlCol="0">
            <a:spAutoFit/>
          </a:bodyPr>
          <a:lstStyle/>
          <a:p>
            <a:r>
              <a:rPr lang="en-US" dirty="0"/>
              <a:t>This picture is much better. It shows the nature of the distribution.</a:t>
            </a:r>
          </a:p>
        </p:txBody>
      </p:sp>
    </p:spTree>
    <p:extLst>
      <p:ext uri="{BB962C8B-B14F-4D97-AF65-F5344CB8AC3E}">
        <p14:creationId xmlns:p14="http://schemas.microsoft.com/office/powerpoint/2010/main" val="182011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Use Good Choices of Ranges and Logs for Plots</a:t>
            </a:r>
          </a:p>
        </p:txBody>
      </p:sp>
      <p:sp>
        <p:nvSpPr>
          <p:cNvPr id="5" name="Slide Number Placeholder 4"/>
          <p:cNvSpPr>
            <a:spLocks noGrp="1"/>
          </p:cNvSpPr>
          <p:nvPr>
            <p:ph type="sldNum" sz="quarter" idx="12"/>
          </p:nvPr>
        </p:nvSpPr>
        <p:spPr/>
        <p:txBody>
          <a:bodyPr/>
          <a:lstStyle/>
          <a:p>
            <a:fld id="{88CD9788-50B9-FE4F-BD86-303CACCBE7E1}" type="slidenum">
              <a:rPr lang="en-US" smtClean="0"/>
              <a:t>27</a:t>
            </a:fld>
            <a:endParaRPr lang="en-US"/>
          </a:p>
        </p:txBody>
      </p:sp>
      <p:grpSp>
        <p:nvGrpSpPr>
          <p:cNvPr id="6" name="Group 5">
            <a:extLst>
              <a:ext uri="{FF2B5EF4-FFF2-40B4-BE49-F238E27FC236}">
                <a16:creationId xmlns:a16="http://schemas.microsoft.com/office/drawing/2014/main" xmlns="" id="{92185B42-B5CD-8D4A-AF8C-8F7AAFA403C2}"/>
              </a:ext>
            </a:extLst>
          </p:cNvPr>
          <p:cNvGrpSpPr/>
          <p:nvPr/>
        </p:nvGrpSpPr>
        <p:grpSpPr>
          <a:xfrm>
            <a:off x="747920" y="1237773"/>
            <a:ext cx="3512432" cy="2341621"/>
            <a:chOff x="747920" y="1237773"/>
            <a:chExt cx="3512432" cy="234162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0" y="1237773"/>
              <a:ext cx="3512432" cy="2341621"/>
            </a:xfrm>
            <a:prstGeom prst="rect">
              <a:avLst/>
            </a:prstGeom>
          </p:spPr>
        </p:pic>
        <p:sp>
          <p:nvSpPr>
            <p:cNvPr id="8" name="TextBox 7"/>
            <p:cNvSpPr txBox="1"/>
            <p:nvPr/>
          </p:nvSpPr>
          <p:spPr>
            <a:xfrm>
              <a:off x="1695818" y="1980268"/>
              <a:ext cx="2196990" cy="369332"/>
            </a:xfrm>
            <a:prstGeom prst="rect">
              <a:avLst/>
            </a:prstGeom>
            <a:noFill/>
          </p:spPr>
          <p:txBody>
            <a:bodyPr wrap="square" rtlCol="0">
              <a:spAutoFit/>
            </a:bodyPr>
            <a:lstStyle/>
            <a:p>
              <a:r>
                <a:rPr lang="en-US" dirty="0"/>
                <a:t>First try, not good</a:t>
              </a:r>
            </a:p>
          </p:txBody>
        </p:sp>
      </p:grpSp>
      <p:grpSp>
        <p:nvGrpSpPr>
          <p:cNvPr id="12" name="Group 11">
            <a:extLst>
              <a:ext uri="{FF2B5EF4-FFF2-40B4-BE49-F238E27FC236}">
                <a16:creationId xmlns:a16="http://schemas.microsoft.com/office/drawing/2014/main" xmlns="" id="{87C11936-C8FA-544C-A68F-B6AD7946E8F7}"/>
              </a:ext>
            </a:extLst>
          </p:cNvPr>
          <p:cNvGrpSpPr/>
          <p:nvPr/>
        </p:nvGrpSpPr>
        <p:grpSpPr>
          <a:xfrm>
            <a:off x="747920" y="3918341"/>
            <a:ext cx="3512432" cy="2341621"/>
            <a:chOff x="747920" y="3918341"/>
            <a:chExt cx="3512432" cy="234162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20" y="3918341"/>
              <a:ext cx="3512432" cy="2341621"/>
            </a:xfrm>
            <a:prstGeom prst="rect">
              <a:avLst/>
            </a:prstGeom>
          </p:spPr>
        </p:pic>
        <p:sp>
          <p:nvSpPr>
            <p:cNvPr id="11" name="TextBox 10"/>
            <p:cNvSpPr txBox="1"/>
            <p:nvPr/>
          </p:nvSpPr>
          <p:spPr>
            <a:xfrm>
              <a:off x="2132725" y="4733327"/>
              <a:ext cx="1745772" cy="646331"/>
            </a:xfrm>
            <a:prstGeom prst="rect">
              <a:avLst/>
            </a:prstGeom>
            <a:noFill/>
          </p:spPr>
          <p:txBody>
            <a:bodyPr wrap="square" rtlCol="0">
              <a:spAutoFit/>
            </a:bodyPr>
            <a:lstStyle/>
            <a:p>
              <a:pPr algn="ctr"/>
              <a:r>
                <a:rPr lang="en-US" dirty="0"/>
                <a:t>Better choice of x range</a:t>
              </a:r>
            </a:p>
          </p:txBody>
        </p:sp>
      </p:grpSp>
      <p:grpSp>
        <p:nvGrpSpPr>
          <p:cNvPr id="9" name="Group 8">
            <a:extLst>
              <a:ext uri="{FF2B5EF4-FFF2-40B4-BE49-F238E27FC236}">
                <a16:creationId xmlns:a16="http://schemas.microsoft.com/office/drawing/2014/main" xmlns="" id="{BA0CA505-A7A1-364B-8146-62506ACBB511}"/>
              </a:ext>
            </a:extLst>
          </p:cNvPr>
          <p:cNvGrpSpPr/>
          <p:nvPr/>
        </p:nvGrpSpPr>
        <p:grpSpPr>
          <a:xfrm>
            <a:off x="4882385" y="1237773"/>
            <a:ext cx="3463818" cy="2309212"/>
            <a:chOff x="4882385" y="1237773"/>
            <a:chExt cx="3463818" cy="2309212"/>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2385" y="1237773"/>
              <a:ext cx="3463818" cy="2309212"/>
            </a:xfrm>
            <a:prstGeom prst="rect">
              <a:avLst/>
            </a:prstGeom>
          </p:spPr>
        </p:pic>
        <p:sp>
          <p:nvSpPr>
            <p:cNvPr id="13" name="TextBox 12"/>
            <p:cNvSpPr txBox="1"/>
            <p:nvPr/>
          </p:nvSpPr>
          <p:spPr>
            <a:xfrm>
              <a:off x="5895532" y="1875449"/>
              <a:ext cx="1745772" cy="369332"/>
            </a:xfrm>
            <a:prstGeom prst="rect">
              <a:avLst/>
            </a:prstGeom>
            <a:noFill/>
          </p:spPr>
          <p:txBody>
            <a:bodyPr wrap="square" rtlCol="0">
              <a:spAutoFit/>
            </a:bodyPr>
            <a:lstStyle/>
            <a:p>
              <a:r>
                <a:rPr lang="en-US" dirty="0"/>
                <a:t>Try a log y axis</a:t>
              </a:r>
            </a:p>
          </p:txBody>
        </p:sp>
      </p:grpSp>
      <p:grpSp>
        <p:nvGrpSpPr>
          <p:cNvPr id="16" name="Group 15">
            <a:extLst>
              <a:ext uri="{FF2B5EF4-FFF2-40B4-BE49-F238E27FC236}">
                <a16:creationId xmlns:a16="http://schemas.microsoft.com/office/drawing/2014/main" xmlns="" id="{8096B5A0-0973-F249-BB5E-FAA3D9B385E0}"/>
              </a:ext>
            </a:extLst>
          </p:cNvPr>
          <p:cNvGrpSpPr/>
          <p:nvPr/>
        </p:nvGrpSpPr>
        <p:grpSpPr>
          <a:xfrm>
            <a:off x="4882385" y="3918341"/>
            <a:ext cx="3461605" cy="2307737"/>
            <a:chOff x="4882385" y="3918341"/>
            <a:chExt cx="3461605" cy="2307737"/>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2385" y="3918341"/>
              <a:ext cx="3461605" cy="2307737"/>
            </a:xfrm>
            <a:prstGeom prst="rect">
              <a:avLst/>
            </a:prstGeom>
          </p:spPr>
        </p:pic>
        <p:sp>
          <p:nvSpPr>
            <p:cNvPr id="14" name="TextBox 13"/>
            <p:cNvSpPr txBox="1"/>
            <p:nvPr/>
          </p:nvSpPr>
          <p:spPr>
            <a:xfrm>
              <a:off x="5553971" y="4719820"/>
              <a:ext cx="1807957" cy="369332"/>
            </a:xfrm>
            <a:prstGeom prst="rect">
              <a:avLst/>
            </a:prstGeom>
            <a:noFill/>
          </p:spPr>
          <p:txBody>
            <a:bodyPr wrap="square" rtlCol="0">
              <a:spAutoFit/>
            </a:bodyPr>
            <a:lstStyle/>
            <a:p>
              <a:r>
                <a:rPr lang="en-US" dirty="0"/>
                <a:t>Or a log log scale</a:t>
              </a:r>
            </a:p>
          </p:txBody>
        </p:sp>
      </p:grpSp>
    </p:spTree>
    <p:extLst>
      <p:ext uri="{BB962C8B-B14F-4D97-AF65-F5344CB8AC3E}">
        <p14:creationId xmlns:p14="http://schemas.microsoft.com/office/powerpoint/2010/main" val="136763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Can Start With a Boxplot for a Numeric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sp>
        <p:nvSpPr>
          <p:cNvPr id="6" name="TextBox 5"/>
          <p:cNvSpPr txBox="1"/>
          <p:nvPr/>
        </p:nvSpPr>
        <p:spPr>
          <a:xfrm>
            <a:off x="314325" y="1246905"/>
            <a:ext cx="8515350" cy="646331"/>
          </a:xfrm>
          <a:prstGeom prst="rect">
            <a:avLst/>
          </a:prstGeom>
          <a:noFill/>
        </p:spPr>
        <p:txBody>
          <a:bodyPr wrap="square" rtlCol="0">
            <a:spAutoFit/>
          </a:bodyPr>
          <a:lstStyle/>
          <a:p>
            <a:r>
              <a:rPr lang="en-US" dirty="0"/>
              <a:t>If your data has a difficult distribution, for example bad outliers, it’s sometimes hard to find a good scale. Try starting with a ”boxplot”</a:t>
            </a:r>
          </a:p>
        </p:txBody>
      </p:sp>
      <p:grpSp>
        <p:nvGrpSpPr>
          <p:cNvPr id="7" name="Group 6">
            <a:extLst>
              <a:ext uri="{FF2B5EF4-FFF2-40B4-BE49-F238E27FC236}">
                <a16:creationId xmlns:a16="http://schemas.microsoft.com/office/drawing/2014/main" xmlns="" id="{A63A3778-9713-504F-955A-5B3B7A0C737C}"/>
              </a:ext>
            </a:extLst>
          </p:cNvPr>
          <p:cNvGrpSpPr/>
          <p:nvPr/>
        </p:nvGrpSpPr>
        <p:grpSpPr>
          <a:xfrm>
            <a:off x="1435903" y="2164946"/>
            <a:ext cx="5491691" cy="3439568"/>
            <a:chOff x="1435903" y="2164946"/>
            <a:chExt cx="5491691" cy="3439568"/>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05318"/>
              <a:ext cx="5098794" cy="3399196"/>
            </a:xfrm>
            <a:prstGeom prst="rect">
              <a:avLst/>
            </a:prstGeom>
          </p:spPr>
        </p:pic>
        <p:sp>
          <p:nvSpPr>
            <p:cNvPr id="8" name="TextBox 7"/>
            <p:cNvSpPr txBox="1"/>
            <p:nvPr/>
          </p:nvSpPr>
          <p:spPr>
            <a:xfrm>
              <a:off x="1884336" y="2164946"/>
              <a:ext cx="2572307" cy="276999"/>
            </a:xfrm>
            <a:prstGeom prst="rect">
              <a:avLst/>
            </a:prstGeom>
            <a:noFill/>
          </p:spPr>
          <p:txBody>
            <a:bodyPr wrap="none" rtlCol="0">
              <a:spAutoFit/>
            </a:bodyPr>
            <a:lstStyle/>
            <a:p>
              <a:r>
                <a:rPr lang="en-US" sz="1200" dirty="0"/>
                <a:t>25% quartile through the 75% quartile</a:t>
              </a:r>
            </a:p>
          </p:txBody>
        </p:sp>
        <p:sp>
          <p:nvSpPr>
            <p:cNvPr id="9" name="TextBox 8"/>
            <p:cNvSpPr txBox="1"/>
            <p:nvPr/>
          </p:nvSpPr>
          <p:spPr>
            <a:xfrm>
              <a:off x="1435903" y="2858824"/>
              <a:ext cx="785793" cy="276999"/>
            </a:xfrm>
            <a:prstGeom prst="rect">
              <a:avLst/>
            </a:prstGeom>
            <a:noFill/>
          </p:spPr>
          <p:txBody>
            <a:bodyPr wrap="none" rtlCol="0">
              <a:spAutoFit/>
            </a:bodyPr>
            <a:lstStyle/>
            <a:p>
              <a:r>
                <a:rPr lang="en-US" sz="1200"/>
                <a:t>minimum</a:t>
              </a:r>
              <a:endParaRPr lang="en-US" sz="1200" dirty="0"/>
            </a:p>
          </p:txBody>
        </p:sp>
        <p:sp>
          <p:nvSpPr>
            <p:cNvPr id="10" name="TextBox 9"/>
            <p:cNvSpPr txBox="1"/>
            <p:nvPr/>
          </p:nvSpPr>
          <p:spPr>
            <a:xfrm>
              <a:off x="3055643" y="3132010"/>
              <a:ext cx="935064" cy="276999"/>
            </a:xfrm>
            <a:prstGeom prst="rect">
              <a:avLst/>
            </a:prstGeom>
            <a:noFill/>
          </p:spPr>
          <p:txBody>
            <a:bodyPr wrap="none" rtlCol="0">
              <a:spAutoFit/>
            </a:bodyPr>
            <a:lstStyle/>
            <a:p>
              <a:r>
                <a:rPr lang="en-US" sz="1200" dirty="0"/>
                <a:t>“maximum”</a:t>
              </a:r>
            </a:p>
          </p:txBody>
        </p:sp>
        <p:sp>
          <p:nvSpPr>
            <p:cNvPr id="11" name="TextBox 10"/>
            <p:cNvSpPr txBox="1"/>
            <p:nvPr/>
          </p:nvSpPr>
          <p:spPr>
            <a:xfrm>
              <a:off x="3334181" y="3960574"/>
              <a:ext cx="656526" cy="276999"/>
            </a:xfrm>
            <a:prstGeom prst="rect">
              <a:avLst/>
            </a:prstGeom>
            <a:noFill/>
          </p:spPr>
          <p:txBody>
            <a:bodyPr wrap="none" rtlCol="0">
              <a:spAutoFit/>
            </a:bodyPr>
            <a:lstStyle/>
            <a:p>
              <a:r>
                <a:rPr lang="en-US" sz="1200"/>
                <a:t>outliers</a:t>
              </a:r>
              <a:endParaRPr lang="en-US" sz="1200" dirty="0"/>
            </a:p>
          </p:txBody>
        </p:sp>
        <p:cxnSp>
          <p:nvCxnSpPr>
            <p:cNvPr id="15" name="Straight Arrow Connector 14"/>
            <p:cNvCxnSpPr/>
            <p:nvPr/>
          </p:nvCxnSpPr>
          <p:spPr>
            <a:xfrm flipH="1">
              <a:off x="2612012" y="3413948"/>
              <a:ext cx="558478" cy="23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10811" y="3132010"/>
              <a:ext cx="367470" cy="31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533817" y="2416307"/>
              <a:ext cx="357435" cy="35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4614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Look at a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29</a:t>
            </a:fld>
            <a:endParaRPr lang="en-US"/>
          </a:p>
        </p:txBody>
      </p:sp>
      <p:sp>
        <p:nvSpPr>
          <p:cNvPr id="6" name="TextBox 5"/>
          <p:cNvSpPr txBox="1"/>
          <p:nvPr/>
        </p:nvSpPr>
        <p:spPr>
          <a:xfrm>
            <a:off x="314325" y="1246905"/>
            <a:ext cx="8515350" cy="1200329"/>
          </a:xfrm>
          <a:prstGeom prst="rect">
            <a:avLst/>
          </a:prstGeom>
          <a:noFill/>
        </p:spPr>
        <p:txBody>
          <a:bodyPr wrap="square" rtlCol="0">
            <a:spAutoFit/>
          </a:bodyPr>
          <a:lstStyle/>
          <a:p>
            <a:r>
              <a:rPr lang="en-US" dirty="0"/>
              <a:t>Calculate the basic statistical properties</a:t>
            </a:r>
          </a:p>
          <a:p>
            <a:pPr marL="285750" indent="-285750">
              <a:buFont typeface="Arial" charset="0"/>
              <a:buChar char="•"/>
            </a:pPr>
            <a:r>
              <a:rPr lang="en-US" dirty="0"/>
              <a:t>% populated, number of unique values</a:t>
            </a:r>
          </a:p>
          <a:p>
            <a:pPr marL="285750" indent="-285750">
              <a:buFont typeface="Arial" charset="0"/>
              <a:buChar char="•"/>
            </a:pPr>
            <a:endParaRPr lang="en-US" dirty="0"/>
          </a:p>
          <a:p>
            <a:r>
              <a:rPr lang="en-US" dirty="0"/>
              <a:t>Look at the distribution, either as a histogram or a table</a:t>
            </a:r>
          </a:p>
        </p:txBody>
      </p:sp>
      <p:grpSp>
        <p:nvGrpSpPr>
          <p:cNvPr id="4" name="Group 3">
            <a:extLst>
              <a:ext uri="{FF2B5EF4-FFF2-40B4-BE49-F238E27FC236}">
                <a16:creationId xmlns:a16="http://schemas.microsoft.com/office/drawing/2014/main" xmlns="" id="{ADAD7651-74E6-0540-AA96-96957234A1D3}"/>
              </a:ext>
            </a:extLst>
          </p:cNvPr>
          <p:cNvGrpSpPr/>
          <p:nvPr/>
        </p:nvGrpSpPr>
        <p:grpSpPr>
          <a:xfrm>
            <a:off x="509155" y="2572468"/>
            <a:ext cx="8006195" cy="3071232"/>
            <a:chOff x="509155" y="2680855"/>
            <a:chExt cx="8006195" cy="30712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55" y="2680855"/>
              <a:ext cx="4606848" cy="30712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213" y="2780286"/>
              <a:ext cx="3605137" cy="2571032"/>
            </a:xfrm>
            <a:prstGeom prst="rect">
              <a:avLst/>
            </a:prstGeom>
          </p:spPr>
        </p:pic>
      </p:grpSp>
    </p:spTree>
    <p:extLst>
      <p:ext uri="{BB962C8B-B14F-4D97-AF65-F5344CB8AC3E}">
        <p14:creationId xmlns:p14="http://schemas.microsoft.com/office/powerpoint/2010/main" val="5905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262219" y="1594131"/>
            <a:ext cx="8774206" cy="4866053"/>
          </a:xfrm>
        </p:spPr>
        <p:txBody>
          <a:bodyPr>
            <a:normAutofit fontScale="92500"/>
          </a:bodyPr>
          <a:lstStyle/>
          <a:p>
            <a:r>
              <a:rPr lang="en-US" dirty="0"/>
              <a:t>Stephen Coggeshall, PhD Nuclear Engineering</a:t>
            </a:r>
          </a:p>
          <a:p>
            <a:r>
              <a:rPr lang="en-US" dirty="0"/>
              <a:t>Worked 11 years at Los Alamos National Lab doing nuclear fusion research</a:t>
            </a:r>
          </a:p>
          <a:p>
            <a:r>
              <a:rPr lang="en-US" dirty="0"/>
              <a:t>Began doing machine learning in 1990</a:t>
            </a:r>
          </a:p>
          <a:p>
            <a:r>
              <a:rPr lang="en-US" dirty="0"/>
              <a:t>Cofounded three analytics companies</a:t>
            </a:r>
          </a:p>
          <a:p>
            <a:pPr lvl="1"/>
            <a:r>
              <a:rPr lang="en-US" dirty="0"/>
              <a:t>CASA (1995) -&gt; HNC/FICO (2000)</a:t>
            </a:r>
          </a:p>
          <a:p>
            <a:pPr lvl="1"/>
            <a:r>
              <a:rPr lang="en-US" dirty="0"/>
              <a:t>Los Alamos Computational Group (2002) -&gt; Morgan Stanley (2004)</a:t>
            </a:r>
          </a:p>
          <a:p>
            <a:pPr lvl="1"/>
            <a:r>
              <a:rPr lang="en-US" dirty="0"/>
              <a:t>ID Analytics (2002) -&gt; </a:t>
            </a:r>
            <a:r>
              <a:rPr lang="en-US" dirty="0" err="1"/>
              <a:t>LifeLock</a:t>
            </a:r>
            <a:r>
              <a:rPr lang="en-US" dirty="0"/>
              <a:t> (2012) -&gt; Symantec (2017)</a:t>
            </a:r>
          </a:p>
          <a:p>
            <a:r>
              <a:rPr lang="en-US" dirty="0"/>
              <a:t>Chief Analytics and Science Officer IDA, </a:t>
            </a:r>
            <a:r>
              <a:rPr lang="en-US" dirty="0" err="1"/>
              <a:t>LifeLock</a:t>
            </a:r>
            <a:r>
              <a:rPr lang="en-US" dirty="0"/>
              <a:t>, retired</a:t>
            </a:r>
          </a:p>
          <a:p>
            <a:r>
              <a:rPr lang="en-US" dirty="0"/>
              <a:t>Oversee technology, analytics for risk and marketing analytics</a:t>
            </a:r>
          </a:p>
          <a:p>
            <a:r>
              <a:rPr lang="en-US" dirty="0"/>
              <a:t>Taught Fraud Analytics USC 2016, 2017, UCSD 2017</a:t>
            </a:r>
          </a:p>
        </p:txBody>
      </p:sp>
      <p:sp>
        <p:nvSpPr>
          <p:cNvPr id="4" name="Slide Number Placeholder 3"/>
          <p:cNvSpPr>
            <a:spLocks noGrp="1"/>
          </p:cNvSpPr>
          <p:nvPr>
            <p:ph type="sldNum" sz="quarter" idx="12"/>
          </p:nvPr>
        </p:nvSpPr>
        <p:spPr>
          <a:xfrm>
            <a:off x="6457950" y="6367109"/>
            <a:ext cx="2057400" cy="365125"/>
          </a:xfrm>
        </p:spPr>
        <p:txBody>
          <a:bodyPr/>
          <a:lstStyle/>
          <a:p>
            <a:fld id="{88CD9788-50B9-FE4F-BD86-303CACCBE7E1}" type="slidenum">
              <a:rPr lang="en-US" smtClean="0"/>
              <a:t>3</a:t>
            </a:fld>
            <a:endParaRPr lang="en-US"/>
          </a:p>
        </p:txBody>
      </p:sp>
    </p:spTree>
    <p:extLst>
      <p:ext uri="{BB962C8B-B14F-4D97-AF65-F5344CB8AC3E}">
        <p14:creationId xmlns:p14="http://schemas.microsoft.com/office/powerpoint/2010/main" val="169444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34" y="99229"/>
            <a:ext cx="5470000" cy="1325563"/>
          </a:xfrm>
        </p:spPr>
        <p:txBody>
          <a:bodyPr/>
          <a:lstStyle/>
          <a:p>
            <a:r>
              <a:rPr lang="en-US" dirty="0"/>
              <a:t>How to Look at a Long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30</a:t>
            </a:fld>
            <a:endParaRPr lang="en-US"/>
          </a:p>
        </p:txBody>
      </p:sp>
      <p:grpSp>
        <p:nvGrpSpPr>
          <p:cNvPr id="3" name="Group 2">
            <a:extLst>
              <a:ext uri="{FF2B5EF4-FFF2-40B4-BE49-F238E27FC236}">
                <a16:creationId xmlns:a16="http://schemas.microsoft.com/office/drawing/2014/main" xmlns="" id="{848122AB-301F-0640-8E3C-8DAA8EF4C247}"/>
              </a:ext>
            </a:extLst>
          </p:cNvPr>
          <p:cNvGrpSpPr/>
          <p:nvPr/>
        </p:nvGrpSpPr>
        <p:grpSpPr>
          <a:xfrm>
            <a:off x="509794" y="99228"/>
            <a:ext cx="7919527" cy="6661610"/>
            <a:chOff x="509794" y="99228"/>
            <a:chExt cx="7919527" cy="6661610"/>
          </a:xfrm>
        </p:grpSpPr>
        <p:sp>
          <p:nvSpPr>
            <p:cNvPr id="6" name="TextBox 5"/>
            <p:cNvSpPr txBox="1"/>
            <p:nvPr/>
          </p:nvSpPr>
          <p:spPr>
            <a:xfrm>
              <a:off x="509794" y="1226017"/>
              <a:ext cx="6042081" cy="646331"/>
            </a:xfrm>
            <a:prstGeom prst="rect">
              <a:avLst/>
            </a:prstGeom>
            <a:noFill/>
          </p:spPr>
          <p:txBody>
            <a:bodyPr wrap="square" rtlCol="0">
              <a:spAutoFit/>
            </a:bodyPr>
            <a:lstStyle/>
            <a:p>
              <a:pPr marL="285750" indent="-285750">
                <a:buFont typeface="Arial" charset="0"/>
                <a:buChar char="•"/>
              </a:pPr>
              <a:endParaRPr lang="en-US" dirty="0"/>
            </a:p>
            <a:p>
              <a:r>
                <a:rPr lang="en-US" dirty="0"/>
                <a:t>You can print a partial list or a histogram of the top n values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873" y="99228"/>
              <a:ext cx="2185448" cy="66222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34" y="1872347"/>
              <a:ext cx="5186472" cy="4888491"/>
            </a:xfrm>
            <a:prstGeom prst="rect">
              <a:avLst/>
            </a:prstGeom>
          </p:spPr>
        </p:pic>
      </p:grpSp>
    </p:spTree>
    <p:extLst>
      <p:ext uri="{BB962C8B-B14F-4D97-AF65-F5344CB8AC3E}">
        <p14:creationId xmlns:p14="http://schemas.microsoft.com/office/powerpoint/2010/main" val="1694064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3711"/>
            <a:ext cx="7886700" cy="1325563"/>
          </a:xfrm>
        </p:spPr>
        <p:txBody>
          <a:bodyPr/>
          <a:lstStyle/>
          <a:p>
            <a:r>
              <a:rPr lang="en-US" dirty="0"/>
              <a:t>Look At Project 1 Data</a:t>
            </a:r>
          </a:p>
        </p:txBody>
      </p:sp>
      <p:sp>
        <p:nvSpPr>
          <p:cNvPr id="5" name="Slide Number Placeholder 4"/>
          <p:cNvSpPr>
            <a:spLocks noGrp="1"/>
          </p:cNvSpPr>
          <p:nvPr>
            <p:ph type="sldNum" sz="quarter" idx="12"/>
          </p:nvPr>
        </p:nvSpPr>
        <p:spPr/>
        <p:txBody>
          <a:bodyPr/>
          <a:lstStyle/>
          <a:p>
            <a:fld id="{88CD9788-50B9-FE4F-BD86-303CACCBE7E1}" type="slidenum">
              <a:rPr lang="en-US" smtClean="0"/>
              <a:t>31</a:t>
            </a:fld>
            <a:endParaRPr lang="en-US"/>
          </a:p>
        </p:txBody>
      </p:sp>
      <p:sp>
        <p:nvSpPr>
          <p:cNvPr id="6" name="TextBox 5"/>
          <p:cNvSpPr txBox="1"/>
          <p:nvPr/>
        </p:nvSpPr>
        <p:spPr>
          <a:xfrm>
            <a:off x="545615" y="1338020"/>
            <a:ext cx="8052770" cy="1815882"/>
          </a:xfrm>
          <a:prstGeom prst="rect">
            <a:avLst/>
          </a:prstGeom>
          <a:noFill/>
        </p:spPr>
        <p:txBody>
          <a:bodyPr wrap="square" rtlCol="0">
            <a:spAutoFit/>
          </a:bodyPr>
          <a:lstStyle/>
          <a:p>
            <a:r>
              <a:rPr lang="en-US" sz="2800" dirty="0"/>
              <a:t>Homework 2:</a:t>
            </a:r>
          </a:p>
          <a:p>
            <a:r>
              <a:rPr lang="en-US" sz="2800" dirty="0"/>
              <a:t>Find 3 interesting/unusual things about Project 1 data</a:t>
            </a:r>
          </a:p>
          <a:p>
            <a:endParaRPr lang="en-US" sz="2800" dirty="0"/>
          </a:p>
          <a:p>
            <a:r>
              <a:rPr lang="en-US" sz="2800" dirty="0"/>
              <a:t>Due 1/25 noon</a:t>
            </a:r>
          </a:p>
        </p:txBody>
      </p:sp>
      <p:sp>
        <p:nvSpPr>
          <p:cNvPr id="3" name="TextBox 2"/>
          <p:cNvSpPr txBox="1"/>
          <p:nvPr/>
        </p:nvSpPr>
        <p:spPr>
          <a:xfrm>
            <a:off x="818148" y="3153902"/>
            <a:ext cx="7697202" cy="3416320"/>
          </a:xfrm>
          <a:prstGeom prst="rect">
            <a:avLst/>
          </a:prstGeom>
          <a:noFill/>
        </p:spPr>
        <p:txBody>
          <a:bodyPr wrap="square" rtlCol="0">
            <a:spAutoFit/>
          </a:bodyPr>
          <a:lstStyle/>
          <a:p>
            <a:r>
              <a:rPr lang="en-US" dirty="0"/>
              <a:t>Here is a little information about the data for our homework and that we will be using for our first project. I don’t know much about the data. I found it here:</a:t>
            </a:r>
          </a:p>
          <a:p>
            <a:r>
              <a:rPr lang="en-US" dirty="0"/>
              <a:t> </a:t>
            </a:r>
          </a:p>
          <a:p>
            <a:r>
              <a:rPr lang="en-US" u="sng" dirty="0">
                <a:hlinkClick r:id="rId2"/>
              </a:rPr>
              <a:t>https://data.cityofnewyork.us/Housing-Development/Property-Valuation-and-Assessment-Data/rgy2-tti8</a:t>
            </a:r>
            <a:endParaRPr lang="en-US" dirty="0"/>
          </a:p>
          <a:p>
            <a:r>
              <a:rPr lang="en-US" dirty="0"/>
              <a:t> </a:t>
            </a:r>
          </a:p>
          <a:p>
            <a:r>
              <a:rPr lang="en-US" dirty="0"/>
              <a:t>As far as I can tell </a:t>
            </a:r>
          </a:p>
          <a:p>
            <a:r>
              <a:rPr lang="en-US" dirty="0"/>
              <a:t> </a:t>
            </a:r>
          </a:p>
          <a:p>
            <a:pPr marL="285750" lvl="0" indent="-285750">
              <a:buFont typeface="Arial" charset="0"/>
              <a:buChar char="•"/>
            </a:pPr>
            <a:r>
              <a:rPr lang="en-US" dirty="0"/>
              <a:t>BBLE is a concatenation </a:t>
            </a:r>
            <a:r>
              <a:rPr lang="en-US"/>
              <a:t>of 3 </a:t>
            </a:r>
            <a:r>
              <a:rPr lang="en-US" dirty="0"/>
              <a:t>fields: BORO, BLOCK, LOT</a:t>
            </a:r>
          </a:p>
          <a:p>
            <a:pPr marL="285750" lvl="0" indent="-285750">
              <a:buFont typeface="Arial" charset="0"/>
              <a:buChar char="•"/>
            </a:pPr>
            <a:r>
              <a:rPr lang="en-US" dirty="0"/>
              <a:t>AV abbreviation means Assessed Value</a:t>
            </a:r>
          </a:p>
          <a:p>
            <a:pPr marL="285750" lvl="0" indent="-285750">
              <a:buFont typeface="Arial" charset="0"/>
              <a:buChar char="•"/>
            </a:pPr>
            <a:r>
              <a:rPr lang="en-US" dirty="0"/>
              <a:t>LT abbreviation means Lot</a:t>
            </a:r>
          </a:p>
          <a:p>
            <a:pPr marL="285750" indent="-285750">
              <a:buFont typeface="Arial" charset="0"/>
              <a:buChar char="•"/>
            </a:pPr>
            <a:r>
              <a:rPr lang="en-US" dirty="0"/>
              <a:t>BLD abbreviation means Building </a:t>
            </a:r>
          </a:p>
        </p:txBody>
      </p:sp>
    </p:spTree>
    <p:extLst>
      <p:ext uri="{BB962C8B-B14F-4D97-AF65-F5344CB8AC3E}">
        <p14:creationId xmlns:p14="http://schemas.microsoft.com/office/powerpoint/2010/main" val="1233805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1/25 Class 3 </a:t>
            </a:r>
            <a:r>
              <a:rPr lang="mr-IN" dirty="0"/>
              <a:t>–</a:t>
            </a:r>
            <a:r>
              <a:rPr lang="en-US" dirty="0"/>
              <a:t> Data and Modeling Overview</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2</a:t>
            </a:r>
          </a:p>
          <a:p>
            <a:r>
              <a:rPr lang="en-US" dirty="0"/>
              <a:t>Essence of statistical modeling presentation</a:t>
            </a:r>
          </a:p>
          <a:p>
            <a:r>
              <a:rPr lang="en-US" dirty="0"/>
              <a:t>How to approach and analyze data</a:t>
            </a:r>
          </a:p>
          <a:p>
            <a:r>
              <a:rPr lang="en-US" dirty="0"/>
              <a:t>How to do a data Quality Report (DQR)</a:t>
            </a:r>
          </a:p>
          <a:p>
            <a:r>
              <a:rPr lang="en-US" dirty="0"/>
              <a:t>Assign Homework 3: DQR on NY data</a:t>
            </a:r>
          </a:p>
        </p:txBody>
      </p:sp>
      <p:sp>
        <p:nvSpPr>
          <p:cNvPr id="5" name="Slide Number Placeholder 4"/>
          <p:cNvSpPr>
            <a:spLocks noGrp="1"/>
          </p:cNvSpPr>
          <p:nvPr>
            <p:ph type="sldNum" sz="quarter" idx="12"/>
          </p:nvPr>
        </p:nvSpPr>
        <p:spPr/>
        <p:txBody>
          <a:bodyPr/>
          <a:lstStyle/>
          <a:p>
            <a:fld id="{88CD9788-50B9-FE4F-BD86-303CACCBE7E1}" type="slidenum">
              <a:rPr lang="en-US" smtClean="0"/>
              <a:t>32</a:t>
            </a:fld>
            <a:endParaRPr lang="en-US"/>
          </a:p>
        </p:txBody>
      </p:sp>
    </p:spTree>
    <p:extLst>
      <p:ext uri="{BB962C8B-B14F-4D97-AF65-F5344CB8AC3E}">
        <p14:creationId xmlns:p14="http://schemas.microsoft.com/office/powerpoint/2010/main" val="191807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38715" y="495879"/>
            <a:ext cx="8405812" cy="319088"/>
          </a:xfrm>
        </p:spPr>
        <p:txBody>
          <a:bodyPr>
            <a:normAutofit fontScale="90000"/>
          </a:bodyPr>
          <a:lstStyle/>
          <a:p>
            <a:r>
              <a:rPr lang="en-US" dirty="0"/>
              <a:t>The Essence of Statistical Modeling</a:t>
            </a:r>
          </a:p>
        </p:txBody>
      </p:sp>
      <p:sp>
        <p:nvSpPr>
          <p:cNvPr id="4" name="Slide Number Placeholder 3"/>
          <p:cNvSpPr>
            <a:spLocks noGrp="1"/>
          </p:cNvSpPr>
          <p:nvPr>
            <p:ph type="sldNum" sz="quarter" idx="4294967295"/>
          </p:nvPr>
        </p:nvSpPr>
        <p:spPr>
          <a:xfrm>
            <a:off x="3810000" y="6619875"/>
            <a:ext cx="1524000" cy="238125"/>
          </a:xfrm>
        </p:spPr>
        <p:txBody>
          <a:bodyPr/>
          <a:lstStyle/>
          <a:p>
            <a:fld id="{02330697-FC26-4454-A3BE-90B07819C49A}" type="slidenum">
              <a:rPr lang="en-US" smtClean="0"/>
              <a:pPr/>
              <a:t>33</a:t>
            </a:fld>
            <a:endParaRPr lang="en-US" dirty="0"/>
          </a:p>
        </p:txBody>
      </p:sp>
      <p:sp>
        <p:nvSpPr>
          <p:cNvPr id="5" name="Content Placeholder 4"/>
          <p:cNvSpPr>
            <a:spLocks noGrp="1"/>
          </p:cNvSpPr>
          <p:nvPr>
            <p:ph idx="1"/>
          </p:nvPr>
        </p:nvSpPr>
        <p:spPr>
          <a:xfrm>
            <a:off x="303584" y="1498002"/>
            <a:ext cx="8405812" cy="4300536"/>
          </a:xfrm>
        </p:spPr>
        <p:txBody>
          <a:bodyPr/>
          <a:lstStyle/>
          <a:p>
            <a:r>
              <a:rPr lang="en-US" dirty="0"/>
              <a:t>What is a model</a:t>
            </a:r>
          </a:p>
          <a:p>
            <a:pPr lvl="1"/>
            <a:r>
              <a:rPr lang="en-US" dirty="0"/>
              <a:t>Kinds of models</a:t>
            </a:r>
          </a:p>
          <a:p>
            <a:pPr lvl="1"/>
            <a:r>
              <a:rPr lang="en-US" dirty="0"/>
              <a:t>What does a statistical model look like</a:t>
            </a:r>
          </a:p>
          <a:p>
            <a:pPr lvl="1"/>
            <a:endParaRPr lang="en-US" dirty="0"/>
          </a:p>
          <a:p>
            <a:r>
              <a:rPr lang="en-US" dirty="0"/>
              <a:t>How to build a model</a:t>
            </a:r>
          </a:p>
          <a:p>
            <a:pPr lvl="1"/>
            <a:r>
              <a:rPr lang="en-US" dirty="0"/>
              <a:t>Setting adjustable parameters</a:t>
            </a:r>
          </a:p>
          <a:p>
            <a:pPr lvl="1"/>
            <a:r>
              <a:rPr lang="en-US" dirty="0"/>
              <a:t>Building data records</a:t>
            </a:r>
          </a:p>
          <a:p>
            <a:pPr lvl="1"/>
            <a:endParaRPr lang="en-US" dirty="0"/>
          </a:p>
          <a:p>
            <a:r>
              <a:rPr lang="en-US" dirty="0"/>
              <a:t>Measures of goodness</a:t>
            </a:r>
          </a:p>
          <a:p>
            <a:pPr lvl="1"/>
            <a:r>
              <a:rPr lang="en-US" dirty="0"/>
              <a:t>Detection rate, false positives, KS, Mean square error, ROC</a:t>
            </a:r>
          </a:p>
          <a:p>
            <a:endParaRPr lang="en-US" dirty="0"/>
          </a:p>
          <a:p>
            <a:endParaRPr lang="en-US" dirty="0"/>
          </a:p>
          <a:p>
            <a:pPr>
              <a:buNone/>
            </a:pPr>
            <a:endParaRPr lang="en-US" dirty="0"/>
          </a:p>
        </p:txBody>
      </p:sp>
    </p:spTree>
    <p:extLst>
      <p:ext uri="{BB962C8B-B14F-4D97-AF65-F5344CB8AC3E}">
        <p14:creationId xmlns:p14="http://schemas.microsoft.com/office/powerpoint/2010/main" val="4257830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162"/>
            <a:ext cx="7886700" cy="1325563"/>
          </a:xfrm>
        </p:spPr>
        <p:txBody>
          <a:bodyPr/>
          <a:lstStyle/>
          <a:p>
            <a:r>
              <a:rPr lang="en-US" dirty="0"/>
              <a:t>How To Approach Numeric Data</a:t>
            </a:r>
          </a:p>
        </p:txBody>
      </p:sp>
      <p:sp>
        <p:nvSpPr>
          <p:cNvPr id="4" name="Slide Number Placeholder 3"/>
          <p:cNvSpPr>
            <a:spLocks noGrp="1"/>
          </p:cNvSpPr>
          <p:nvPr>
            <p:ph type="sldNum" sz="quarter" idx="12"/>
          </p:nvPr>
        </p:nvSpPr>
        <p:spPr/>
        <p:txBody>
          <a:bodyPr/>
          <a:lstStyle/>
          <a:p>
            <a:fld id="{88CD9788-50B9-FE4F-BD86-303CACCBE7E1}" type="slidenum">
              <a:rPr lang="en-US" smtClean="0"/>
              <a:t>34</a:t>
            </a:fld>
            <a:endParaRPr lang="en-US"/>
          </a:p>
        </p:txBody>
      </p:sp>
      <p:sp>
        <p:nvSpPr>
          <p:cNvPr id="7" name="TextBox 6"/>
          <p:cNvSpPr txBox="1"/>
          <p:nvPr/>
        </p:nvSpPr>
        <p:spPr>
          <a:xfrm>
            <a:off x="720724" y="3530805"/>
            <a:ext cx="4686604" cy="2585323"/>
          </a:xfrm>
          <a:prstGeom prst="rect">
            <a:avLst/>
          </a:prstGeom>
          <a:noFill/>
        </p:spPr>
        <p:txBody>
          <a:bodyPr wrap="none" rtlCol="0">
            <a:spAutoFit/>
          </a:bodyPr>
          <a:lstStyle/>
          <a:p>
            <a:r>
              <a:rPr lang="en-US" dirty="0"/>
              <a:t>1) Look at columns, calculate</a:t>
            </a:r>
          </a:p>
          <a:p>
            <a:pPr marL="285750" indent="-285750">
              <a:buFont typeface="Arial" charset="0"/>
              <a:buChar char="•"/>
            </a:pPr>
            <a:r>
              <a:rPr lang="en-US" dirty="0"/>
              <a:t>% populated</a:t>
            </a:r>
          </a:p>
          <a:p>
            <a:pPr marL="285750" indent="-285750">
              <a:buFont typeface="Arial" charset="0"/>
              <a:buChar char="•"/>
            </a:pPr>
            <a:r>
              <a:rPr lang="en-US" dirty="0"/>
              <a:t>Min, max</a:t>
            </a:r>
          </a:p>
          <a:p>
            <a:pPr marL="285750" indent="-285750">
              <a:buFont typeface="Arial" charset="0"/>
              <a:buChar char="•"/>
            </a:pPr>
            <a:r>
              <a:rPr lang="en-US" dirty="0"/>
              <a:t>Mean, standard deviation</a:t>
            </a:r>
          </a:p>
          <a:p>
            <a:pPr marL="285750" indent="-285750">
              <a:buFont typeface="Arial" charset="0"/>
              <a:buChar char="•"/>
            </a:pPr>
            <a:r>
              <a:rPr lang="en-US" dirty="0"/>
              <a:t>Distribution</a:t>
            </a:r>
          </a:p>
          <a:p>
            <a:pPr marL="285750" indent="-285750">
              <a:buFont typeface="Arial" charset="0"/>
              <a:buChar char="•"/>
            </a:pPr>
            <a:endParaRPr lang="en-US" dirty="0"/>
          </a:p>
          <a:p>
            <a:r>
              <a:rPr lang="en-US" dirty="0"/>
              <a:t>2) Calculate covariance and correlation matrices</a:t>
            </a:r>
          </a:p>
          <a:p>
            <a:pPr marL="285750" indent="-285750">
              <a:buFont typeface="Arial" charset="0"/>
              <a:buChar char="•"/>
            </a:pPr>
            <a:r>
              <a:rPr lang="en-US" dirty="0"/>
              <a:t>Shows linear relationships among variables</a:t>
            </a:r>
          </a:p>
          <a:p>
            <a:pPr marL="285750" indent="-285750">
              <a:buFont typeface="Arial" charset="0"/>
              <a:buChar char="•"/>
            </a:pPr>
            <a:r>
              <a:rPr lang="en-US" dirty="0"/>
              <a:t>First step in building linear models</a:t>
            </a:r>
          </a:p>
        </p:txBody>
      </p:sp>
      <p:sp>
        <p:nvSpPr>
          <p:cNvPr id="8" name="TextBox 7"/>
          <p:cNvSpPr txBox="1"/>
          <p:nvPr/>
        </p:nvSpPr>
        <p:spPr>
          <a:xfrm>
            <a:off x="2353572" y="1083391"/>
            <a:ext cx="1380250" cy="369332"/>
          </a:xfrm>
          <a:prstGeom prst="rect">
            <a:avLst/>
          </a:prstGeom>
          <a:noFill/>
        </p:spPr>
        <p:txBody>
          <a:bodyPr wrap="none" rtlCol="0">
            <a:spAutoFit/>
          </a:bodyPr>
          <a:lstStyle/>
          <a:p>
            <a:r>
              <a:rPr lang="en-US"/>
              <a:t>n+1 columns</a:t>
            </a:r>
          </a:p>
        </p:txBody>
      </p:sp>
      <p:cxnSp>
        <p:nvCxnSpPr>
          <p:cNvPr id="10" name="Straight Arrow Connector 9"/>
          <p:cNvCxnSpPr/>
          <p:nvPr/>
        </p:nvCxnSpPr>
        <p:spPr>
          <a:xfrm>
            <a:off x="2091065" y="1457230"/>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22128" y="1660277"/>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0046" y="1973600"/>
            <a:ext cx="872483" cy="369332"/>
          </a:xfrm>
          <a:prstGeom prst="rect">
            <a:avLst/>
          </a:prstGeom>
          <a:noFill/>
        </p:spPr>
        <p:txBody>
          <a:bodyPr wrap="none" rtlCol="0">
            <a:spAutoFit/>
          </a:bodyPr>
          <a:lstStyle/>
          <a:p>
            <a:r>
              <a:rPr lang="en-US"/>
              <a:t>m rows</a:t>
            </a:r>
          </a:p>
        </p:txBody>
      </p:sp>
      <p:sp>
        <p:nvSpPr>
          <p:cNvPr id="11" name="TextBox 10"/>
          <p:cNvSpPr txBox="1"/>
          <p:nvPr/>
        </p:nvSpPr>
        <p:spPr>
          <a:xfrm>
            <a:off x="4748820" y="1358321"/>
            <a:ext cx="4219553" cy="1200329"/>
          </a:xfrm>
          <a:prstGeom prst="rect">
            <a:avLst/>
          </a:prstGeom>
          <a:noFill/>
        </p:spPr>
        <p:txBody>
          <a:bodyPr wrap="none" rtlCol="0">
            <a:spAutoFit/>
          </a:bodyPr>
          <a:lstStyle/>
          <a:p>
            <a:pPr marL="285750" indent="-285750">
              <a:buFont typeface="Arial" charset="0"/>
              <a:buChar char="•"/>
            </a:pPr>
            <a:r>
              <a:rPr lang="en-US" dirty="0"/>
              <a:t>n independent variables (x’s)</a:t>
            </a:r>
          </a:p>
          <a:p>
            <a:pPr marL="285750" indent="-285750">
              <a:buFont typeface="Arial" charset="0"/>
              <a:buChar char="•"/>
            </a:pPr>
            <a:r>
              <a:rPr lang="en-US" dirty="0"/>
              <a:t>One dependent variable (y)</a:t>
            </a:r>
          </a:p>
          <a:p>
            <a:pPr marL="285750" indent="-285750">
              <a:buFont typeface="Arial" charset="0"/>
              <a:buChar char="•"/>
            </a:pPr>
            <a:r>
              <a:rPr lang="en-US" dirty="0"/>
              <a:t>Many more rows than columns (m &gt;&gt; n)</a:t>
            </a:r>
          </a:p>
          <a:p>
            <a:pPr marL="285750" indent="-285750">
              <a:buFont typeface="Arial" charset="0"/>
              <a:buChar char="•"/>
            </a:pPr>
            <a:r>
              <a:rPr lang="en-US" b="1" dirty="0"/>
              <a:t>The goal is y=F(x)</a:t>
            </a:r>
          </a:p>
        </p:txBody>
      </p:sp>
      <p:sp>
        <p:nvSpPr>
          <p:cNvPr id="16" name="TextBox 15"/>
          <p:cNvSpPr txBox="1"/>
          <p:nvPr/>
        </p:nvSpPr>
        <p:spPr>
          <a:xfrm>
            <a:off x="1972730" y="1475611"/>
            <a:ext cx="2141933"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mr-IN" dirty="0"/>
              <a:t>…</a:t>
            </a:r>
            <a:r>
              <a:rPr lang="en-US" dirty="0"/>
              <a:t> </a:t>
            </a:r>
          </a:p>
          <a:p>
            <a:pPr algn="ctr"/>
            <a:r>
              <a:rPr lang="en-US" dirty="0"/>
              <a:t>x1   x2   x3   </a:t>
            </a:r>
            <a:r>
              <a:rPr lang="mr-IN" dirty="0"/>
              <a:t>…</a:t>
            </a:r>
            <a:r>
              <a:rPr lang="en-US" dirty="0"/>
              <a:t>.  </a:t>
            </a:r>
            <a:r>
              <a:rPr lang="en-US" dirty="0" err="1"/>
              <a:t>xn</a:t>
            </a:r>
            <a:r>
              <a:rPr lang="en-US" dirty="0"/>
              <a:t>   y</a:t>
            </a:r>
          </a:p>
        </p:txBody>
      </p:sp>
      <p:grpSp>
        <p:nvGrpSpPr>
          <p:cNvPr id="22" name="Group 21"/>
          <p:cNvGrpSpPr/>
          <p:nvPr/>
        </p:nvGrpSpPr>
        <p:grpSpPr>
          <a:xfrm>
            <a:off x="5774492" y="2892654"/>
            <a:ext cx="2490542" cy="1541799"/>
            <a:chOff x="1486749" y="4844573"/>
            <a:chExt cx="2490542" cy="1541799"/>
          </a:xfrm>
        </p:grpSpPr>
        <p:sp>
          <p:nvSpPr>
            <p:cNvPr id="6" name="TextBox 5"/>
            <p:cNvSpPr txBox="1"/>
            <p:nvPr/>
          </p:nvSpPr>
          <p:spPr>
            <a:xfrm>
              <a:off x="2071000" y="4845885"/>
              <a:ext cx="1906291"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mr-IN" dirty="0"/>
                <a:t>…</a:t>
              </a:r>
              <a:r>
                <a:rPr lang="en-US" dirty="0"/>
                <a:t> </a:t>
              </a:r>
            </a:p>
            <a:p>
              <a:pPr algn="ctr"/>
              <a:r>
                <a:rPr lang="en-US" dirty="0"/>
                <a:t>x1   x2   x3   </a:t>
              </a:r>
              <a:r>
                <a:rPr lang="mr-IN" dirty="0"/>
                <a:t>…</a:t>
              </a:r>
              <a:r>
                <a:rPr lang="en-US" dirty="0"/>
                <a:t>.  </a:t>
              </a:r>
              <a:r>
                <a:rPr lang="en-US" dirty="0" err="1"/>
                <a:t>xn</a:t>
              </a:r>
              <a:endParaRPr lang="en-US" dirty="0"/>
            </a:p>
          </p:txBody>
        </p:sp>
        <p:sp>
          <p:nvSpPr>
            <p:cNvPr id="3" name="TextBox 2"/>
            <p:cNvSpPr txBox="1"/>
            <p:nvPr/>
          </p:nvSpPr>
          <p:spPr>
            <a:xfrm>
              <a:off x="1486749" y="5384694"/>
              <a:ext cx="473206" cy="369332"/>
            </a:xfrm>
            <a:prstGeom prst="rect">
              <a:avLst/>
            </a:prstGeom>
            <a:noFill/>
          </p:spPr>
          <p:txBody>
            <a:bodyPr wrap="none" rtlCol="0">
              <a:spAutoFit/>
            </a:bodyPr>
            <a:lstStyle/>
            <a:p>
              <a:r>
                <a:rPr lang="en-US" dirty="0"/>
                <a:t>X =</a:t>
              </a:r>
            </a:p>
          </p:txBody>
        </p:sp>
        <p:sp>
          <p:nvSpPr>
            <p:cNvPr id="5" name="Double Bracket 4"/>
            <p:cNvSpPr/>
            <p:nvPr/>
          </p:nvSpPr>
          <p:spPr>
            <a:xfrm>
              <a:off x="2017962" y="4844573"/>
              <a:ext cx="1899942"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6181039" y="4814552"/>
            <a:ext cx="1036855" cy="1541799"/>
            <a:chOff x="5406802" y="4738861"/>
            <a:chExt cx="1036855" cy="1541799"/>
          </a:xfrm>
        </p:grpSpPr>
        <p:sp>
          <p:nvSpPr>
            <p:cNvPr id="12" name="TextBox 11"/>
            <p:cNvSpPr txBox="1"/>
            <p:nvPr/>
          </p:nvSpPr>
          <p:spPr>
            <a:xfrm>
              <a:off x="6047395" y="4738861"/>
              <a:ext cx="396262" cy="1477328"/>
            </a:xfrm>
            <a:prstGeom prst="rect">
              <a:avLst/>
            </a:prstGeom>
            <a:noFill/>
          </p:spPr>
          <p:txBody>
            <a:bodyPr wrap="none" rtlCol="0">
              <a:spAutoFit/>
            </a:bodyPr>
            <a:lstStyle/>
            <a:p>
              <a:pPr algn="ctr"/>
              <a:r>
                <a:rPr lang="en-US" dirty="0"/>
                <a:t>y</a:t>
              </a:r>
            </a:p>
            <a:p>
              <a:pPr algn="ctr"/>
              <a:r>
                <a:rPr lang="en-US" dirty="0"/>
                <a:t>y</a:t>
              </a:r>
            </a:p>
            <a:p>
              <a:pPr algn="ctr"/>
              <a:r>
                <a:rPr lang="en-US" dirty="0"/>
                <a:t>y</a:t>
              </a:r>
            </a:p>
            <a:p>
              <a:pPr algn="ctr"/>
              <a:r>
                <a:rPr lang="mr-IN" dirty="0"/>
                <a:t>…</a:t>
              </a:r>
              <a:r>
                <a:rPr lang="en-US" dirty="0"/>
                <a:t> </a:t>
              </a:r>
            </a:p>
            <a:p>
              <a:pPr algn="ctr"/>
              <a:r>
                <a:rPr lang="en-US" dirty="0"/>
                <a:t>y</a:t>
              </a:r>
            </a:p>
          </p:txBody>
        </p:sp>
        <p:sp>
          <p:nvSpPr>
            <p:cNvPr id="17" name="TextBox 16"/>
            <p:cNvSpPr txBox="1"/>
            <p:nvPr/>
          </p:nvSpPr>
          <p:spPr>
            <a:xfrm>
              <a:off x="5406802" y="5325094"/>
              <a:ext cx="465192" cy="369332"/>
            </a:xfrm>
            <a:prstGeom prst="rect">
              <a:avLst/>
            </a:prstGeom>
            <a:noFill/>
          </p:spPr>
          <p:txBody>
            <a:bodyPr wrap="none" rtlCol="0">
              <a:spAutoFit/>
            </a:bodyPr>
            <a:lstStyle/>
            <a:p>
              <a:r>
                <a:rPr lang="en-US" dirty="0"/>
                <a:t>Y</a:t>
              </a:r>
              <a:r>
                <a:rPr lang="en-US"/>
                <a:t> </a:t>
              </a:r>
              <a:r>
                <a:rPr lang="en-US" dirty="0"/>
                <a:t>=</a:t>
              </a:r>
            </a:p>
          </p:txBody>
        </p:sp>
        <p:sp>
          <p:nvSpPr>
            <p:cNvPr id="20" name="Double Bracket 19"/>
            <p:cNvSpPr/>
            <p:nvPr/>
          </p:nvSpPr>
          <p:spPr>
            <a:xfrm>
              <a:off x="5931381" y="4738861"/>
              <a:ext cx="512275"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79346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71" y="0"/>
            <a:ext cx="7886700" cy="1325563"/>
          </a:xfrm>
        </p:spPr>
        <p:txBody>
          <a:bodyPr/>
          <a:lstStyle/>
          <a:p>
            <a:r>
              <a:rPr lang="en-US" dirty="0"/>
              <a:t>Basic Statistical Properties</a:t>
            </a:r>
          </a:p>
        </p:txBody>
      </p:sp>
      <p:sp>
        <p:nvSpPr>
          <p:cNvPr id="4" name="Slide Number Placeholder 3"/>
          <p:cNvSpPr>
            <a:spLocks noGrp="1"/>
          </p:cNvSpPr>
          <p:nvPr>
            <p:ph type="sldNum" sz="quarter" idx="12"/>
          </p:nvPr>
        </p:nvSpPr>
        <p:spPr/>
        <p:txBody>
          <a:bodyPr/>
          <a:lstStyle/>
          <a:p>
            <a:fld id="{88CD9788-50B9-FE4F-BD86-303CACCBE7E1}" type="slidenum">
              <a:rPr lang="en-US" smtClean="0"/>
              <a:t>35</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457200" y="1102455"/>
                <a:ext cx="8323042" cy="5430846"/>
              </a:xfrm>
              <a:prstGeom prst="rect">
                <a:avLst/>
              </a:prstGeom>
            </p:spPr>
            <p:txBody>
              <a:bodyPr wrap="square">
                <a:spAutoFit/>
              </a:bodyPr>
              <a:lstStyle/>
              <a:p>
                <a:pPr marL="342900" marR="0" lvl="0" indent="-342900">
                  <a:spcBef>
                    <a:spcPts val="0"/>
                  </a:spcBef>
                  <a:spcAft>
                    <a:spcPts val="0"/>
                  </a:spcAft>
                  <a:buFont typeface="Symbol" charset="2"/>
                  <a:buChar char=""/>
                </a:pPr>
                <a:r>
                  <a:rPr lang="en-US" dirty="0">
                    <a:latin typeface="Calibri" charset="0"/>
                    <a:ea typeface="Calibri" charset="0"/>
                    <a:cs typeface="Times New Roman" charset="0"/>
                  </a:rPr>
                  <a:t>Mean for each column/field:  </a:t>
                </a:r>
                <a14:m>
                  <m:oMath xmlns:m="http://schemas.openxmlformats.org/officeDocument/2006/math">
                    <m:sSub>
                      <m:sSubPr>
                        <m:ctrlPr>
                          <a:rPr lang="en-US" i="1">
                            <a:latin typeface="Cambria Math" charset="0"/>
                            <a:ea typeface="Calibri" charset="0"/>
                            <a:cs typeface="Times New Roman" charset="0"/>
                          </a:rPr>
                        </m:ctrlPr>
                      </m:sSubPr>
                      <m:e>
                        <m:r>
                          <a:rPr lang="en-US" i="1">
                            <a:latin typeface="Cambria Math" charset="0"/>
                            <a:ea typeface="Calibri" charset="0"/>
                            <a:cs typeface="Times New Roman" charset="0"/>
                          </a:rPr>
                          <m:t>𝜇</m:t>
                        </m:r>
                      </m:e>
                      <m:sub>
                        <m:r>
                          <a:rPr lang="en-US" i="1">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r>
                          <m:rPr>
                            <m:sty m:val="p"/>
                          </m:rPr>
                          <a:rPr lang="en-US">
                            <a:effectLst/>
                            <a:latin typeface="Cambria Math" charset="0"/>
                            <a:ea typeface="Calibri" charset="0"/>
                            <a:cs typeface="Times New Roman" charset="0"/>
                          </a:rPr>
                          <m:t>Σ</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num>
                      <m:den>
                        <m:r>
                          <a:rPr lang="en-US" i="1">
                            <a:effectLst/>
                            <a:latin typeface="Cambria Math" charset="0"/>
                            <a:ea typeface="Calibri" charset="0"/>
                            <a:cs typeface="Times New Roman" charset="0"/>
                          </a:rPr>
                          <m:t>𝑚</m:t>
                        </m:r>
                      </m:den>
                    </m:f>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Variance for each column: </a:t>
                </a:r>
                <a14:m>
                  <m:oMath xmlns:m="http://schemas.openxmlformats.org/officeDocument/2006/math">
                    <m:sSup>
                      <m:sSupPr>
                        <m:ctrlPr>
                          <a:rPr lang="en-US" i="1">
                            <a:effectLst/>
                            <a:latin typeface="Cambria Math" charset="0"/>
                            <a:ea typeface="Calibri" charset="0"/>
                            <a:cs typeface="Times New Roman" charset="0"/>
                          </a:rPr>
                        </m:ctrlPr>
                      </m:sSupPr>
                      <m:e>
                        <m:r>
                          <a:rPr lang="en-US" i="1">
                            <a:effectLst/>
                            <a:latin typeface="Cambria Math" charset="0"/>
                            <a:ea typeface="Calibri" charset="0"/>
                            <a:cs typeface="Times New Roman" charset="0"/>
                          </a:rPr>
                          <m:t>𝜎</m:t>
                        </m:r>
                      </m:e>
                      <m:sup>
                        <m:r>
                          <a:rPr lang="en-US" i="1">
                            <a:effectLst/>
                            <a:latin typeface="Cambria Math" charset="0"/>
                            <a:ea typeface="Calibri" charset="0"/>
                            <a:cs typeface="Times New Roman" charset="0"/>
                          </a:rPr>
                          <m:t>2</m:t>
                        </m:r>
                      </m:sup>
                    </m:sSup>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r>
                          <m:rPr>
                            <m:sty m:val="p"/>
                          </m:rPr>
                          <a:rPr lang="en-US">
                            <a:effectLst/>
                            <a:latin typeface="Cambria Math" charset="0"/>
                            <a:ea typeface="Calibri" charset="0"/>
                            <a:cs typeface="Times New Roman" charset="0"/>
                          </a:rPr>
                          <m:t>Σ</m:t>
                        </m:r>
                        <m:sSup>
                          <m:sSupPr>
                            <m:ctrlPr>
                              <a:rPr lang="en-US" i="1">
                                <a:effectLst/>
                                <a:latin typeface="Cambria Math" charset="0"/>
                                <a:ea typeface="Calibri" charset="0"/>
                                <a:cs typeface="Times New Roman" charset="0"/>
                              </a:rPr>
                            </m:ctrlPr>
                          </m:sSupPr>
                          <m:e>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𝑖</m:t>
                                    </m:r>
                                  </m:sub>
                                </m:sSub>
                              </m:e>
                            </m:d>
                          </m:e>
                          <m:sup>
                            <m:r>
                              <a:rPr lang="en-US" i="1">
                                <a:effectLst/>
                                <a:latin typeface="Cambria Math" charset="0"/>
                                <a:ea typeface="Calibri" charset="0"/>
                                <a:cs typeface="Times New Roman" charset="0"/>
                              </a:rPr>
                              <m:t>2</m:t>
                            </m:r>
                          </m:sup>
                        </m:sSup>
                      </m:num>
                      <m:den>
                        <m:r>
                          <a:rPr lang="en-US" i="1">
                            <a:effectLst/>
                            <a:latin typeface="Cambria Math" charset="0"/>
                            <a:ea typeface="Calibri" charset="0"/>
                            <a:cs typeface="Times New Roman" charset="0"/>
                          </a:rPr>
                          <m:t>𝑚</m:t>
                        </m:r>
                        <m:r>
                          <a:rPr lang="en-US" b="0" i="1" smtClean="0">
                            <a:effectLst/>
                            <a:latin typeface="Cambria Math" panose="02040503050406030204" pitchFamily="18" charset="0"/>
                            <a:ea typeface="Calibri" charset="0"/>
                            <a:cs typeface="Times New Roman" charset="0"/>
                          </a:rPr>
                          <m:t>−1</m:t>
                        </m:r>
                      </m:den>
                    </m:f>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Standard </a:t>
                </a:r>
                <a:r>
                  <a:rPr lang="en-US" dirty="0">
                    <a:latin typeface="Calibri" charset="0"/>
                    <a:ea typeface="Calibri" charset="0"/>
                    <a:cs typeface="Times New Roman" charset="0"/>
                  </a:rPr>
                  <a:t>deviation</a:t>
                </a:r>
                <a:r>
                  <a:rPr lang="en-US" dirty="0">
                    <a:effectLst/>
                    <a:latin typeface="Calibri" charset="0"/>
                    <a:ea typeface="Calibri" charset="0"/>
                    <a:cs typeface="Times New Roman" charset="0"/>
                  </a:rPr>
                  <a:t> for each column: </a:t>
                </a:r>
                <a14:m>
                  <m:oMath xmlns:m="http://schemas.openxmlformats.org/officeDocument/2006/math">
                    <m:r>
                      <a:rPr lang="en-US" i="1">
                        <a:effectLst/>
                        <a:latin typeface="Cambria Math" charset="0"/>
                        <a:ea typeface="Calibri" charset="0"/>
                        <a:cs typeface="Times New Roman" charset="0"/>
                      </a:rPr>
                      <m:t>𝜎</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Covariance matrix  </a:t>
                </a:r>
                <a14:m>
                  <m:oMath xmlns:m="http://schemas.openxmlformats.org/officeDocument/2006/math">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𝜎</m:t>
                        </m:r>
                        <m:r>
                          <a:rPr lang="en-US" b="0" i="1" baseline="30000" smtClean="0">
                            <a:effectLst/>
                            <a:latin typeface="Cambria Math" panose="02040503050406030204" pitchFamily="18" charset="0"/>
                            <a:ea typeface="Calibri" charset="0"/>
                            <a:cs typeface="Times New Roman" charset="0"/>
                          </a:rPr>
                          <m:t>2</m:t>
                        </m:r>
                      </m:e>
                      <m:sub>
                        <m:r>
                          <a:rPr lang="en-US" i="1">
                            <a:effectLst/>
                            <a:latin typeface="Cambria Math" charset="0"/>
                            <a:ea typeface="Calibri" charset="0"/>
                            <a:cs typeface="Times New Roman" charset="0"/>
                          </a:rPr>
                          <m:t>𝑖𝑗</m:t>
                        </m:r>
                      </m:sub>
                    </m:sSub>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𝑖</m:t>
                                </m:r>
                              </m:sub>
                            </m:sSub>
                          </m:e>
                        </m:d>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𝑗</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𝑗</m:t>
                                </m:r>
                              </m:sub>
                            </m:sSub>
                          </m:e>
                        </m:d>
                      </m:num>
                      <m:den>
                        <m:r>
                          <a:rPr lang="en-US" i="1">
                            <a:effectLst/>
                            <a:latin typeface="Cambria Math" charset="0"/>
                            <a:ea typeface="Calibri" charset="0"/>
                            <a:cs typeface="Times New Roman" charset="0"/>
                          </a:rPr>
                          <m:t>𝑚</m:t>
                        </m:r>
                        <m:r>
                          <a:rPr lang="en-US" b="0" i="1" smtClean="0">
                            <a:effectLst/>
                            <a:latin typeface="Cambria Math" panose="02040503050406030204" pitchFamily="18" charset="0"/>
                            <a:ea typeface="Calibri" charset="0"/>
                            <a:cs typeface="Times New Roman" charset="0"/>
                          </a:rPr>
                          <m:t>−1</m:t>
                        </m:r>
                      </m:den>
                    </m:f>
                  </m:oMath>
                </a14:m>
                <a:r>
                  <a:rPr lang="en-US" dirty="0">
                    <a:effectLst/>
                    <a:latin typeface="Calibri" charset="0"/>
                    <a:ea typeface="Times New Roman" charset="0"/>
                    <a:cs typeface="Times New Roman" charset="0"/>
                  </a:rPr>
                  <a:t>  is n by n and shows how the columns are interrelated. This is </a:t>
                </a:r>
                <a14:m>
                  <m:oMath xmlns:m="http://schemas.openxmlformats.org/officeDocument/2006/math">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𝑋</m:t>
                        </m:r>
                      </m:e>
                      <m:sup>
                        <m:r>
                          <a:rPr lang="en-US" i="1">
                            <a:latin typeface="Cambria Math" charset="0"/>
                            <a:ea typeface="Times New Roman" charset="0"/>
                            <a:cs typeface="Times New Roman" charset="0"/>
                          </a:rPr>
                          <m:t>𝑇</m:t>
                        </m:r>
                      </m:sup>
                    </m:sSup>
                    <m:r>
                      <a:rPr lang="en-US" i="1">
                        <a:latin typeface="Cambria Math" charset="0"/>
                        <a:ea typeface="Times New Roman" charset="0"/>
                        <a:cs typeface="Times New Roman" charset="0"/>
                      </a:rPr>
                      <m:t>𝑋</m:t>
                    </m:r>
                  </m:oMath>
                </a14:m>
                <a:r>
                  <a:rPr lang="en-US" dirty="0">
                    <a:effectLst/>
                    <a:latin typeface="Calibri" charset="0"/>
                    <a:ea typeface="Calibri" charset="0"/>
                    <a:cs typeface="Times New Roman" charset="0"/>
                  </a:rPr>
                  <a:t> when the data is centered (means are zero).</a:t>
                </a: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Times New Roman" charset="0"/>
                    <a:cs typeface="Times New Roman" charset="0"/>
                  </a:rPr>
                  <a:t>Note the diagonals of the covariance matrix are the variances of each variable. It is a symmetric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r>
                  <a:rPr lang="en-US" dirty="0">
                    <a:effectLst/>
                    <a:latin typeface="Calibri" charset="0"/>
                    <a:ea typeface="Calibri" charset="0"/>
                    <a:cs typeface="Times New Roman" charset="0"/>
                  </a:rPr>
                  <a:t>Correlation matrix  </a:t>
                </a:r>
                <a14:m>
                  <m:oMath xmlns:m="http://schemas.openxmlformats.org/officeDocument/2006/math">
                    <m:sSub>
                      <m:sSubPr>
                        <m:ctrlPr>
                          <a:rPr lang="en-US" i="1">
                            <a:effectLst/>
                            <a:latin typeface="Cambria Math" charset="0"/>
                          </a:rPr>
                        </m:ctrlPr>
                      </m:sSubPr>
                      <m:e>
                        <m:r>
                          <a:rPr lang="en-US" i="1">
                            <a:effectLst/>
                            <a:latin typeface="Cambria Math" charset="0"/>
                            <a:ea typeface="Calibri" charset="0"/>
                            <a:cs typeface="Times New Roman" charset="0"/>
                          </a:rPr>
                          <m:t>𝑐</m:t>
                        </m:r>
                      </m:e>
                      <m:sub>
                        <m:r>
                          <a:rPr lang="en-US" i="1">
                            <a:effectLst/>
                            <a:latin typeface="Cambria Math" charset="0"/>
                            <a:ea typeface="Calibri" charset="0"/>
                            <a:cs typeface="Times New Roman" charset="0"/>
                          </a:rPr>
                          <m:t>𝑖𝑗</m:t>
                        </m:r>
                      </m:sub>
                    </m:sSub>
                  </m:oMath>
                </a14:m>
                <a:r>
                  <a:rPr lang="en-US" dirty="0">
                    <a:effectLst/>
                    <a:latin typeface="Calibri" charset="0"/>
                    <a:ea typeface="Times New Roman" charset="0"/>
                    <a:cs typeface="Times New Roman" charset="0"/>
                  </a:rPr>
                  <a:t> = </a:t>
                </a:r>
                <a14:m>
                  <m:oMath xmlns:m="http://schemas.openxmlformats.org/officeDocument/2006/math">
                    <m:f>
                      <m:fPr>
                        <m:ctrlPr>
                          <a:rPr lang="en-US" i="1">
                            <a:effectLst/>
                            <a:latin typeface="Cambria Math" charset="0"/>
                            <a:ea typeface="Times New Roman" charset="0"/>
                          </a:rPr>
                        </m:ctrlPr>
                      </m:fPr>
                      <m:num>
                        <m:sSub>
                          <m:sSubPr>
                            <m:ctrlPr>
                              <a:rPr lang="en-US" i="1">
                                <a:effectLst/>
                                <a:latin typeface="Cambria Math" charset="0"/>
                              </a:rPr>
                            </m:ctrlPr>
                          </m:sSubPr>
                          <m:e>
                            <m:r>
                              <a:rPr lang="en-US" i="1">
                                <a:effectLst/>
                                <a:latin typeface="Cambria Math" charset="0"/>
                                <a:ea typeface="Calibri" charset="0"/>
                                <a:cs typeface="Times New Roman" charset="0"/>
                              </a:rPr>
                              <m:t>𝜎</m:t>
                            </m:r>
                            <m:r>
                              <a:rPr lang="en-US" b="0" i="1" baseline="30000" smtClean="0">
                                <a:effectLst/>
                                <a:latin typeface="Cambria Math" panose="02040503050406030204" pitchFamily="18" charset="0"/>
                                <a:ea typeface="Calibri" charset="0"/>
                                <a:cs typeface="Times New Roman" charset="0"/>
                              </a:rPr>
                              <m:t>2</m:t>
                            </m:r>
                          </m:e>
                          <m:sub>
                            <m:r>
                              <a:rPr lang="en-US" i="1">
                                <a:effectLst/>
                                <a:latin typeface="Cambria Math" charset="0"/>
                                <a:ea typeface="Calibri" charset="0"/>
                                <a:cs typeface="Times New Roman" charset="0"/>
                              </a:rPr>
                              <m:t>𝑖𝑗</m:t>
                            </m:r>
                          </m:sub>
                        </m:sSub>
                      </m:num>
                      <m:den>
                        <m:sSub>
                          <m:sSubPr>
                            <m:ctrlPr>
                              <a:rPr lang="en-US" i="1">
                                <a:latin typeface="Cambria Math" charset="0"/>
                              </a:rPr>
                            </m:ctrlPr>
                          </m:sSubPr>
                          <m:e>
                            <m:r>
                              <a:rPr lang="en-US" i="1">
                                <a:latin typeface="Cambria Math" charset="0"/>
                                <a:ea typeface="Calibri" charset="0"/>
                                <a:cs typeface="Times New Roman" charset="0"/>
                              </a:rPr>
                              <m:t>𝜎</m:t>
                            </m:r>
                          </m:e>
                          <m:sub>
                            <m:r>
                              <a:rPr lang="en-US" i="1">
                                <a:latin typeface="Cambria Math" charset="0"/>
                                <a:ea typeface="Calibri" charset="0"/>
                                <a:cs typeface="Times New Roman" charset="0"/>
                              </a:rPr>
                              <m:t>𝑖𝑖</m:t>
                            </m:r>
                          </m:sub>
                        </m:sSub>
                        <m:sSub>
                          <m:sSubPr>
                            <m:ctrlPr>
                              <a:rPr lang="en-US" i="1">
                                <a:latin typeface="Cambria Math" charset="0"/>
                              </a:rPr>
                            </m:ctrlPr>
                          </m:sSubPr>
                          <m:e>
                            <m:r>
                              <a:rPr lang="en-US" i="1">
                                <a:latin typeface="Cambria Math" charset="0"/>
                                <a:ea typeface="Calibri" charset="0"/>
                                <a:cs typeface="Times New Roman" charset="0"/>
                              </a:rPr>
                              <m:t>𝜎</m:t>
                            </m:r>
                          </m:e>
                          <m:sub>
                            <m:r>
                              <a:rPr lang="en-US" i="1">
                                <a:latin typeface="Cambria Math" charset="0"/>
                                <a:ea typeface="Calibri" charset="0"/>
                                <a:cs typeface="Times New Roman" charset="0"/>
                              </a:rPr>
                              <m:t>𝑗𝑗</m:t>
                            </m:r>
                          </m:sub>
                        </m:sSub>
                      </m:den>
                    </m:f>
                  </m:oMath>
                </a14:m>
                <a:r>
                  <a:rPr lang="en-US" dirty="0">
                    <a:effectLst/>
                    <a:latin typeface="Calibri" charset="0"/>
                    <a:ea typeface="Times New Roman" charset="0"/>
                    <a:cs typeface="Times New Roman" charset="0"/>
                  </a:rPr>
                  <a:t> , which is the covariance matrix normalized by the </a:t>
                </a:r>
                <a:r>
                  <a:rPr lang="en-US" dirty="0">
                    <a:latin typeface="Calibri" charset="0"/>
                    <a:ea typeface="Times New Roman" charset="0"/>
                    <a:cs typeface="Times New Roman" charset="0"/>
                  </a:rPr>
                  <a:t>standard deviations</a:t>
                </a:r>
                <a:r>
                  <a:rPr lang="en-US" dirty="0">
                    <a:effectLst/>
                    <a:latin typeface="Calibri" charset="0"/>
                    <a:ea typeface="Times New Roman" charset="0"/>
                    <a:cs typeface="Times New Roman" charset="0"/>
                  </a:rPr>
                  <a:t>. The diagonals of the symmetric correlation matrix are 1 and the off-diagonals are between -1 and 1. </a:t>
                </a:r>
                <a:r>
                  <a:rPr lang="en-US" dirty="0"/>
                  <a:t>These matrix values are called the Pearson correlation coefficients, and</a:t>
                </a:r>
                <a:r>
                  <a:rPr lang="en-US" dirty="0">
                    <a:effectLst/>
                  </a:rPr>
                  <a:t> show explicitly how each field is linearly correlated to each other field.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57200" y="1102455"/>
                <a:ext cx="8323042" cy="5430846"/>
              </a:xfrm>
              <a:prstGeom prst="rect">
                <a:avLst/>
              </a:prstGeom>
              <a:blipFill>
                <a:blip r:embed="rId2"/>
                <a:stretch>
                  <a:fillRect l="-611" r="-763" b="-935"/>
                </a:stretch>
              </a:blipFill>
            </p:spPr>
            <p:txBody>
              <a:bodyPr/>
              <a:lstStyle/>
              <a:p>
                <a:r>
                  <a:rPr lang="en-US">
                    <a:noFill/>
                  </a:rPr>
                  <a:t> </a:t>
                </a:r>
              </a:p>
            </p:txBody>
          </p:sp>
        </mc:Fallback>
      </mc:AlternateContent>
    </p:spTree>
    <p:extLst>
      <p:ext uri="{BB962C8B-B14F-4D97-AF65-F5344CB8AC3E}">
        <p14:creationId xmlns:p14="http://schemas.microsoft.com/office/powerpoint/2010/main" val="165268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19" y="58102"/>
            <a:ext cx="7886700" cy="1325563"/>
          </a:xfrm>
        </p:spPr>
        <p:txBody>
          <a:bodyPr>
            <a:normAutofit/>
          </a:bodyPr>
          <a:lstStyle/>
          <a:p>
            <a:r>
              <a:rPr lang="en-US" sz="3200" b="1" dirty="0"/>
              <a:t>Linear Regression: </a:t>
            </a:r>
            <a:br>
              <a:rPr lang="en-US" sz="3200" b="1" dirty="0"/>
            </a:br>
            <a:r>
              <a:rPr lang="en-US" sz="3200" b="1" dirty="0"/>
              <a:t>a Simple but Common Model</a:t>
            </a:r>
          </a:p>
        </p:txBody>
      </p:sp>
      <p:sp>
        <p:nvSpPr>
          <p:cNvPr id="4" name="Slide Number Placeholder 3"/>
          <p:cNvSpPr>
            <a:spLocks noGrp="1"/>
          </p:cNvSpPr>
          <p:nvPr>
            <p:ph type="sldNum" sz="quarter" idx="12"/>
          </p:nvPr>
        </p:nvSpPr>
        <p:spPr/>
        <p:txBody>
          <a:bodyPr/>
          <a:lstStyle/>
          <a:p>
            <a:fld id="{88CD9788-50B9-FE4F-BD86-303CACCBE7E1}" type="slidenum">
              <a:rPr lang="en-US" smtClean="0"/>
              <a:t>36</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530619" y="1361304"/>
                <a:ext cx="8082762" cy="5485541"/>
              </a:xfrm>
              <a:prstGeom prst="rect">
                <a:avLst/>
              </a:prstGeom>
            </p:spPr>
            <p:txBody>
              <a:bodyPr wrap="square">
                <a:spAutoFit/>
              </a:bodyPr>
              <a:lstStyle/>
              <a:p>
                <a:pPr marL="228600" marR="0">
                  <a:spcBef>
                    <a:spcPts val="0"/>
                  </a:spcBef>
                  <a:spcAft>
                    <a:spcPts val="0"/>
                  </a:spcAft>
                </a:pPr>
                <a:r>
                  <a:rPr lang="en-US" dirty="0">
                    <a:latin typeface="Calibri" charset="0"/>
                    <a:ea typeface="Times New Roman" charset="0"/>
                    <a:cs typeface="Times New Roman" charset="0"/>
                  </a:rPr>
                  <a:t>Write</a:t>
                </a:r>
                <a14:m>
                  <m:oMath xmlns:m="http://schemas.openxmlformats.org/officeDocument/2006/math">
                    <m:r>
                      <a:rPr lang="en-US" i="1">
                        <a:effectLst/>
                        <a:latin typeface="Cambria Math" charset="0"/>
                        <a:ea typeface="Times New Roman" charset="0"/>
                        <a:cs typeface="Times New Roman" charset="0"/>
                      </a:rPr>
                      <m:t> </m:t>
                    </m:r>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0</m:t>
                        </m:r>
                      </m:sub>
                    </m:sSub>
                    <m:r>
                      <a:rPr lang="en-US" i="1">
                        <a:effectLst/>
                        <a:latin typeface="Cambria Math" charset="0"/>
                        <a:ea typeface="Times New Roman" charset="0"/>
                        <a:cs typeface="Times New Roman" charset="0"/>
                      </a:rPr>
                      <m:t>+</m:t>
                    </m:r>
                    <m:r>
                      <m:rPr>
                        <m:sty m:val="p"/>
                      </m:rPr>
                      <a:rPr lang="en-US">
                        <a:effectLst/>
                        <a:latin typeface="Cambria Math" charset="0"/>
                        <a:ea typeface="Times New Roman" charset="0"/>
                        <a:cs typeface="Times New Roman" charset="0"/>
                      </a:rPr>
                      <m:t>Σ</m:t>
                    </m:r>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𝑖</m:t>
                        </m:r>
                      </m:sub>
                    </m:sSub>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𝑖</m:t>
                        </m:r>
                      </m:sub>
                    </m:sSub>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where we introduce a dummy variable </a:t>
                </a:r>
                <a14:m>
                  <m:oMath xmlns:m="http://schemas.openxmlformats.org/officeDocument/2006/math">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0</m:t>
                        </m:r>
                      </m:sub>
                    </m:sSub>
                  </m:oMath>
                </a14:m>
                <a:r>
                  <a:rPr lang="en-US" dirty="0">
                    <a:effectLst/>
                    <a:latin typeface="Calibri" charset="0"/>
                    <a:ea typeface="Times New Roman" charset="0"/>
                    <a:cs typeface="Times New Roman" charset="0"/>
                  </a:rPr>
                  <a:t> = 1 for the constant term </a:t>
                </a:r>
                <a:r>
                  <a:rPr lang="en-US" i="1" dirty="0">
                    <a:effectLst/>
                    <a:latin typeface="Calibri" charset="0"/>
                    <a:ea typeface="Times New Roman" charset="0"/>
                    <a:cs typeface="Times New Roman" charset="0"/>
                  </a:rPr>
                  <a:t>B</a:t>
                </a:r>
                <a:r>
                  <a:rPr lang="en-US" i="1" baseline="-25000" dirty="0">
                    <a:effectLst/>
                    <a:latin typeface="Calibri" charset="0"/>
                    <a:ea typeface="Times New Roman" charset="0"/>
                    <a:cs typeface="Times New Roman" charset="0"/>
                  </a:rPr>
                  <a:t>0</a:t>
                </a:r>
                <a:r>
                  <a:rPr lang="en-US" dirty="0">
                    <a:effectLst/>
                    <a:latin typeface="Calibri" charset="0"/>
                    <a:ea typeface="Times New Roman" charset="0"/>
                    <a:cs typeface="Times New Roman" charset="0"/>
                  </a:rPr>
                  <a:t>. In this equation </a:t>
                </a:r>
                <a:r>
                  <a:rPr lang="en-US" i="1" dirty="0">
                    <a:effectLst/>
                    <a:latin typeface="Calibri" charset="0"/>
                    <a:ea typeface="Times New Roman" charset="0"/>
                    <a:cs typeface="Times New Roman" charset="0"/>
                  </a:rPr>
                  <a:t>Y</a:t>
                </a:r>
                <a:r>
                  <a:rPr lang="en-US" dirty="0">
                    <a:effectLst/>
                    <a:latin typeface="Calibri" charset="0"/>
                    <a:ea typeface="Times New Roman" charset="0"/>
                    <a:cs typeface="Times New Roman" charset="0"/>
                  </a:rPr>
                  <a:t>,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and </a:t>
                </a:r>
                <a:r>
                  <a:rPr lang="en-US" i="1" dirty="0">
                    <a:effectLst/>
                    <a:latin typeface="Calibri" charset="0"/>
                    <a:ea typeface="Times New Roman" charset="0"/>
                    <a:cs typeface="Times New Roman" charset="0"/>
                  </a:rPr>
                  <a:t>e</a:t>
                </a:r>
                <a:r>
                  <a:rPr lang="en-US" dirty="0">
                    <a:effectLst/>
                    <a:latin typeface="Calibri" charset="0"/>
                    <a:ea typeface="Times New Roman" charset="0"/>
                    <a:cs typeface="Times New Roman" charset="0"/>
                  </a:rPr>
                  <a:t> are vectors and </a:t>
                </a:r>
                <a:r>
                  <a:rPr lang="en-US" i="1" dirty="0">
                    <a:effectLst/>
                    <a:latin typeface="Calibri" charset="0"/>
                    <a:ea typeface="Times New Roman" charset="0"/>
                    <a:cs typeface="Times New Roman" charset="0"/>
                  </a:rPr>
                  <a:t>X</a:t>
                </a:r>
                <a:r>
                  <a:rPr lang="en-US" dirty="0">
                    <a:effectLst/>
                    <a:latin typeface="Calibri" charset="0"/>
                    <a:ea typeface="Times New Roman" charset="0"/>
                    <a:cs typeface="Times New Roman" charset="0"/>
                  </a:rPr>
                  <a:t> is the data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The sum of the squared errors is</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indent="457200">
                  <a:spcBef>
                    <a:spcPts val="0"/>
                  </a:spcBef>
                  <a:spcAft>
                    <a:spcPts val="0"/>
                  </a:spcAft>
                </a:pPr>
                <a:r>
                  <a:rPr lang="en-US" dirty="0">
                    <a:effectLst/>
                    <a:latin typeface="Calibri" charset="0"/>
                    <a:ea typeface="Times New Roman" charset="0"/>
                    <a:cs typeface="Times New Roman" charset="0"/>
                  </a:rPr>
                  <a:t>SSE = </a:t>
                </a:r>
                <a14:m>
                  <m:oMath xmlns:m="http://schemas.openxmlformats.org/officeDocument/2006/math">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𝑒</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 </a:t>
                </a:r>
                <a14:m>
                  <m:oMath xmlns:m="http://schemas.openxmlformats.org/officeDocument/2006/math">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e>
                        </m:d>
                      </m:e>
                      <m:sup>
                        <m:r>
                          <a:rPr lang="en-US" i="1">
                            <a:effectLst/>
                            <a:latin typeface="Cambria Math" charset="0"/>
                            <a:ea typeface="Times New Roman" charset="0"/>
                            <a:cs typeface="Times New Roman" charset="0"/>
                          </a:rPr>
                          <m:t>𝑇</m:t>
                        </m:r>
                      </m:sup>
                    </m:sSup>
                    <m:d>
                      <m:dPr>
                        <m:ctrlPr>
                          <a:rPr lang="en-US" i="1">
                            <a:effectLst/>
                            <a:latin typeface="Cambria Math" charset="0"/>
                            <a:ea typeface="Times New Roman" charset="0"/>
                            <a:cs typeface="Times New Roman" charset="0"/>
                          </a:rPr>
                        </m:ctrlPr>
                      </m:dPr>
                      <m:e>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e>
                    </m:d>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𝐵</m:t>
                        </m:r>
                      </m:e>
                      <m:sup>
                        <m:r>
                          <a:rPr lang="en-US" i="1">
                            <a:effectLst/>
                            <a:latin typeface="Cambria Math" charset="0"/>
                            <a:ea typeface="Times New Roman" charset="0"/>
                            <a:cs typeface="Times New Roman" charset="0"/>
                          </a:rPr>
                          <m:t>𝑇</m:t>
                        </m:r>
                      </m:sup>
                    </m:sSup>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−2</m:t>
                    </m:r>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𝑌</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To minimize the error set the derivative of the error with respect to the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zero:</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14:m>
                  <m:oMath xmlns:m="http://schemas.openxmlformats.org/officeDocument/2006/math">
                    <m:f>
                      <m:fPr>
                        <m:ctrlPr>
                          <a:rPr lang="mr-IN" i="1" smtClean="0">
                            <a:effectLst/>
                            <a:latin typeface="Cambria Math" charset="0"/>
                            <a:ea typeface="Times New Roman" charset="0"/>
                            <a:cs typeface="Times New Roman" charset="0"/>
                          </a:rPr>
                        </m:ctrlPr>
                      </m:fPr>
                      <m:num>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𝑆𝑆𝐸</m:t>
                        </m:r>
                      </m:num>
                      <m:den>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𝐵</m:t>
                        </m:r>
                      </m:den>
                    </m:f>
                    <m:r>
                      <a:rPr lang="en-US" b="0" i="1" smtClean="0">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2</m:t>
                    </m:r>
                    <m:d>
                      <m:dPr>
                        <m:begChr m:val="["/>
                        <m:endChr m:val="]"/>
                        <m:ctrlPr>
                          <a:rPr lang="en-US" i="1">
                            <a:effectLst/>
                            <a:latin typeface="Cambria Math" charset="0"/>
                            <a:ea typeface="Times New Roman" charset="0"/>
                            <a:cs typeface="Times New Roman" charset="0"/>
                          </a:rPr>
                        </m:ctrlPr>
                      </m:d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=0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which gives the answer for the best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minimize the error, </a:t>
                </a:r>
              </a:p>
              <a:p>
                <a:pPr marL="228600" marR="0">
                  <a:spcBef>
                    <a:spcPts val="0"/>
                  </a:spcBef>
                  <a:spcAft>
                    <a:spcPts val="0"/>
                  </a:spcAft>
                </a:pPr>
                <a:endParaRPr lang="en-US" i="1" dirty="0">
                  <a:latin typeface="Calibri" charset="0"/>
                  <a:ea typeface="Times New Roman" charset="0"/>
                  <a:cs typeface="Times New Roman" charset="0"/>
                </a:endParaRPr>
              </a:p>
              <a:p>
                <a:pPr marL="228600" marR="0">
                  <a:spcBef>
                    <a:spcPts val="0"/>
                  </a:spcBef>
                  <a:spcAft>
                    <a:spcPts val="0"/>
                  </a:spcAft>
                </a:pPr>
                <a14:m>
                  <m:oMath xmlns:m="http://schemas.openxmlformats.org/officeDocument/2006/math">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oMath>
                </a14:m>
                <a:r>
                  <a:rPr lang="en-US" dirty="0">
                    <a:effectLst/>
                    <a:latin typeface="Calibri" charset="0"/>
                    <a:ea typeface="Times New Roman" charset="0"/>
                    <a:cs typeface="Times New Roman" charset="0"/>
                  </a:rPr>
                  <a:t>.</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Solving for</a:t>
                </a:r>
                <a:r>
                  <a:rPr lang="en-US" i="1" dirty="0">
                    <a:effectLst/>
                    <a:latin typeface="Calibri" charset="0"/>
                    <a:ea typeface="Times New Roman" charset="0"/>
                    <a:cs typeface="Times New Roman" charset="0"/>
                  </a:rPr>
                  <a:t> B</a:t>
                </a:r>
                <a:r>
                  <a:rPr lang="en-US" dirty="0">
                    <a:effectLst/>
                    <a:latin typeface="Calibri" charset="0"/>
                    <a:ea typeface="Times New Roman" charset="0"/>
                    <a:cs typeface="Times New Roman" charset="0"/>
                  </a:rPr>
                  <a:t> gives </a:t>
                </a:r>
                <a14:m>
                  <m:oMath xmlns:m="http://schemas.openxmlformats.org/officeDocument/2006/math">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e>
                      <m:sup>
                        <m:r>
                          <a:rPr lang="en-US" i="1">
                            <a:effectLst/>
                            <a:latin typeface="Cambria Math" charset="0"/>
                            <a:ea typeface="Times New Roman" charset="0"/>
                            <a:cs typeface="Times New Roman" charset="0"/>
                          </a:rPr>
                          <m:t>−1</m:t>
                        </m:r>
                      </m:sup>
                    </m:sSup>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m:t>
                    </m:r>
                  </m:oMath>
                </a14:m>
                <a:r>
                  <a:rPr lang="en-US" dirty="0">
                    <a:effectLst/>
                    <a:latin typeface="Calibri" charset="0"/>
                    <a:ea typeface="Calibri" charset="0"/>
                    <a:cs typeface="Times New Roman" charset="0"/>
                  </a:rPr>
                  <a:t> So finding the coefficients/solution to a linear regression requires inverting the covariance matrix.</a:t>
                </a:r>
              </a:p>
            </p:txBody>
          </p:sp>
        </mc:Choice>
        <mc:Fallback xmlns="">
          <p:sp>
            <p:nvSpPr>
              <p:cNvPr id="7" name="Rectangle 6"/>
              <p:cNvSpPr>
                <a:spLocks noRot="1" noChangeAspect="1" noMove="1" noResize="1" noEditPoints="1" noAdjustHandles="1" noChangeArrowheads="1" noChangeShapeType="1" noTextEdit="1"/>
              </p:cNvSpPr>
              <p:nvPr/>
            </p:nvSpPr>
            <p:spPr>
              <a:xfrm>
                <a:off x="530619" y="1361304"/>
                <a:ext cx="8082762" cy="5485541"/>
              </a:xfrm>
              <a:prstGeom prst="rect">
                <a:avLst/>
              </a:prstGeom>
              <a:blipFill>
                <a:blip r:embed="rId2"/>
                <a:stretch>
                  <a:fillRect t="-231" r="-1256" b="-693"/>
                </a:stretch>
              </a:blipFill>
            </p:spPr>
            <p:txBody>
              <a:bodyPr/>
              <a:lstStyle/>
              <a:p>
                <a:r>
                  <a:rPr lang="en-US">
                    <a:noFill/>
                  </a:rPr>
                  <a:t> </a:t>
                </a:r>
              </a:p>
            </p:txBody>
          </p:sp>
        </mc:Fallback>
      </mc:AlternateContent>
      <p:grpSp>
        <p:nvGrpSpPr>
          <p:cNvPr id="9" name="Group 8"/>
          <p:cNvGrpSpPr/>
          <p:nvPr/>
        </p:nvGrpSpPr>
        <p:grpSpPr>
          <a:xfrm>
            <a:off x="6104964" y="111834"/>
            <a:ext cx="1960175" cy="1271832"/>
            <a:chOff x="1520301" y="2472157"/>
            <a:chExt cx="6082057" cy="3652597"/>
          </a:xfrm>
        </p:grpSpPr>
        <p:pic>
          <p:nvPicPr>
            <p:cNvPr id="10" name="Picture 1"/>
            <p:cNvPicPr>
              <a:picLocks noChangeAspect="1" noChangeArrowheads="1"/>
            </p:cNvPicPr>
            <p:nvPr/>
          </p:nvPicPr>
          <p:blipFill>
            <a:blip r:embed="rId3" cstate="print"/>
            <a:srcRect/>
            <a:stretch>
              <a:fillRect/>
            </a:stretch>
          </p:blipFill>
          <p:spPr bwMode="auto">
            <a:xfrm>
              <a:off x="1520301" y="2472157"/>
              <a:ext cx="6082057" cy="3652597"/>
            </a:xfrm>
            <a:prstGeom prst="rect">
              <a:avLst/>
            </a:prstGeom>
            <a:noFill/>
            <a:ln w="9525">
              <a:noFill/>
              <a:miter lim="800000"/>
              <a:headEnd/>
              <a:tailEnd/>
            </a:ln>
            <a:effectLst/>
          </p:spPr>
        </p:pic>
        <p:cxnSp>
          <p:nvCxnSpPr>
            <p:cNvPr id="11" name="Straight Connector 10"/>
            <p:cNvCxnSpPr/>
            <p:nvPr/>
          </p:nvCxnSpPr>
          <p:spPr bwMode="auto">
            <a:xfrm flipV="1">
              <a:off x="1897811" y="2734574"/>
              <a:ext cx="5296619" cy="2993367"/>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2" name="Straight Connector 11"/>
            <p:cNvCxnSpPr/>
            <p:nvPr/>
          </p:nvCxnSpPr>
          <p:spPr bwMode="auto">
            <a:xfrm>
              <a:off x="6824978" y="2949649"/>
              <a:ext cx="0" cy="20703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3" name="Straight Connector 12"/>
            <p:cNvCxnSpPr/>
            <p:nvPr/>
          </p:nvCxnSpPr>
          <p:spPr bwMode="auto">
            <a:xfrm flipH="1">
              <a:off x="5695320" y="3586163"/>
              <a:ext cx="630" cy="64922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4" name="Straight Connector 13"/>
            <p:cNvCxnSpPr/>
            <p:nvPr/>
          </p:nvCxnSpPr>
          <p:spPr bwMode="auto">
            <a:xfrm>
              <a:off x="4567238" y="3824288"/>
              <a:ext cx="4762" cy="385403"/>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5" name="Straight Connector 14"/>
            <p:cNvCxnSpPr/>
            <p:nvPr/>
          </p:nvCxnSpPr>
          <p:spPr bwMode="auto">
            <a:xfrm flipH="1">
              <a:off x="4277219" y="4398886"/>
              <a:ext cx="8626" cy="655607"/>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6" name="Straight Connector 15"/>
            <p:cNvCxnSpPr/>
            <p:nvPr/>
          </p:nvCxnSpPr>
          <p:spPr bwMode="auto">
            <a:xfrm>
              <a:off x="2295525" y="5524500"/>
              <a:ext cx="991" cy="205641"/>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7" name="Straight Connector 16"/>
            <p:cNvCxnSpPr/>
            <p:nvPr/>
          </p:nvCxnSpPr>
          <p:spPr bwMode="auto">
            <a:xfrm>
              <a:off x="3133725" y="4907756"/>
              <a:ext cx="0" cy="111919"/>
            </a:xfrm>
            <a:prstGeom prst="line">
              <a:avLst/>
            </a:prstGeom>
            <a:solidFill>
              <a:schemeClr val="accent1"/>
            </a:solidFill>
            <a:ln w="19050" cap="rnd" cmpd="sng" algn="ctr">
              <a:solidFill>
                <a:srgbClr val="FF0000"/>
              </a:solidFill>
              <a:prstDash val="solid"/>
              <a:round/>
              <a:headEnd type="none" w="sm" len="sm"/>
              <a:tailEnd type="none" w="sm" len="sm"/>
            </a:ln>
            <a:effectLst/>
          </p:spPr>
        </p:cxnSp>
      </p:grpSp>
    </p:spTree>
    <p:extLst>
      <p:ext uri="{BB962C8B-B14F-4D97-AF65-F5344CB8AC3E}">
        <p14:creationId xmlns:p14="http://schemas.microsoft.com/office/powerpoint/2010/main" val="97897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3" y="104822"/>
            <a:ext cx="7886700" cy="1325563"/>
          </a:xfrm>
        </p:spPr>
        <p:txBody>
          <a:bodyPr>
            <a:normAutofit/>
          </a:bodyPr>
          <a:lstStyle/>
          <a:p>
            <a:r>
              <a:rPr lang="en-US" sz="3400" b="1" dirty="0"/>
              <a:t>Linear Regressions Require Matrix Inversion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5822" y="1491185"/>
                <a:ext cx="8351510" cy="4351338"/>
              </a:xfrm>
            </p:spPr>
            <p:txBody>
              <a:bodyPr>
                <a:noAutofit/>
              </a:bodyPr>
              <a:lstStyle/>
              <a:p>
                <a:pPr marL="0" indent="0">
                  <a:lnSpc>
                    <a:spcPct val="100000"/>
                  </a:lnSpc>
                  <a:buNone/>
                </a:pPr>
                <a:r>
                  <a:rPr lang="en-US" sz="1800" dirty="0"/>
                  <a:t>Linear regression requires us to take the inverse of the covariance matrix </a:t>
                </a:r>
                <a14:m>
                  <m:oMath xmlns:m="http://schemas.openxmlformats.org/officeDocument/2006/math">
                    <m:sSup>
                      <m:sSupPr>
                        <m:ctrlPr>
                          <a:rPr lang="en-US" sz="1800" i="1">
                            <a:latin typeface="Cambria Math" charset="0"/>
                          </a:rPr>
                        </m:ctrlPr>
                      </m:sSupPr>
                      <m:e>
                        <m:r>
                          <a:rPr lang="en-US" sz="1800" i="1">
                            <a:latin typeface="Cambria Math" charset="0"/>
                          </a:rPr>
                          <m:t>𝑋</m:t>
                        </m:r>
                      </m:e>
                      <m:sup>
                        <m:r>
                          <a:rPr lang="en-US" sz="1800" i="1">
                            <a:latin typeface="Cambria Math" charset="0"/>
                          </a:rPr>
                          <m:t>𝑇</m:t>
                        </m:r>
                      </m:sup>
                    </m:sSup>
                    <m:r>
                      <a:rPr lang="en-US" sz="1800" i="1">
                        <a:latin typeface="Cambria Math" charset="0"/>
                      </a:rPr>
                      <m:t>𝑋</m:t>
                    </m:r>
                  </m:oMath>
                </a14:m>
                <a:r>
                  <a:rPr lang="en-US" sz="1800" dirty="0"/>
                  <a:t>, which is typically close to or exactly singular. There are many ways around this problem:</a:t>
                </a:r>
              </a:p>
              <a:p>
                <a:pPr lvl="0">
                  <a:lnSpc>
                    <a:spcPct val="100000"/>
                  </a:lnSpc>
                </a:pPr>
                <a:r>
                  <a:rPr lang="en-US" sz="1800" b="1" dirty="0"/>
                  <a:t>Principal Component Regression (PCR) </a:t>
                </a:r>
                <a:r>
                  <a:rPr lang="en-US" sz="1800" dirty="0"/>
                  <a:t>– approximate the matrix </a:t>
                </a:r>
                <a:r>
                  <a:rPr lang="en-US" sz="1800" i="1" dirty="0"/>
                  <a:t>X</a:t>
                </a:r>
                <a:r>
                  <a:rPr lang="en-US" sz="1800" dirty="0"/>
                  <a:t> with a lower dimensional matrix by a linear transformation to the principal component space, each principal component (pc) is a linear combination of the original </a:t>
                </a:r>
                <a:r>
                  <a:rPr lang="en-US" sz="1800" i="1" dirty="0"/>
                  <a:t>x</a:t>
                </a:r>
                <a:r>
                  <a:rPr lang="en-US" sz="1800" dirty="0"/>
                  <a:t>’s and the pc’s are orthogonal and rank-ordered by the variance in the data, measured by the eigenvalues.</a:t>
                </a:r>
              </a:p>
              <a:p>
                <a:pPr lvl="0">
                  <a:lnSpc>
                    <a:spcPct val="100000"/>
                  </a:lnSpc>
                </a:pPr>
                <a:r>
                  <a:rPr lang="en-US" sz="1800" b="1" dirty="0"/>
                  <a:t>Singular Value Decomposition (SVD) </a:t>
                </a:r>
                <a:r>
                  <a:rPr lang="en-US" sz="1800" dirty="0"/>
                  <a:t>– exact same concept as PCR but the calculation method is different</a:t>
                </a:r>
              </a:p>
              <a:p>
                <a:pPr lvl="0">
                  <a:lnSpc>
                    <a:spcPct val="100000"/>
                  </a:lnSpc>
                </a:pPr>
                <a:r>
                  <a:rPr lang="en-US" sz="1800" b="1" dirty="0"/>
                  <a:t>Ridge Regression </a:t>
                </a:r>
                <a:r>
                  <a:rPr lang="en-US" sz="1800" dirty="0"/>
                  <a:t>– add a small bias </a:t>
                </a:r>
                <a14:m>
                  <m:oMath xmlns:m="http://schemas.openxmlformats.org/officeDocument/2006/math">
                    <m:r>
                      <a:rPr lang="en-US" sz="1800" i="1">
                        <a:latin typeface="Cambria Math" charset="0"/>
                      </a:rPr>
                      <m:t>𝜆</m:t>
                    </m:r>
                    <m:r>
                      <a:rPr lang="en-US" sz="1800" i="1">
                        <a:latin typeface="Cambria Math" charset="0"/>
                      </a:rPr>
                      <m:t> </m:t>
                    </m:r>
                  </m:oMath>
                </a14:m>
                <a:r>
                  <a:rPr lang="en-US" sz="1800" dirty="0"/>
                  <a:t>to each diagonal term to make the matrix nonsingular.</a:t>
                </a:r>
              </a:p>
              <a:p>
                <a:pPr lvl="0">
                  <a:lnSpc>
                    <a:spcPct val="100000"/>
                  </a:lnSpc>
                </a:pPr>
                <a:r>
                  <a:rPr lang="en-US" sz="1800" b="1" dirty="0"/>
                  <a:t>Partial Least Squares Regression (PLSR) </a:t>
                </a:r>
                <a:r>
                  <a:rPr lang="en-US" sz="1800" dirty="0"/>
                  <a:t>– similar to PCR, but here you look for the directions (linear combinations of the original </a:t>
                </a:r>
                <a:r>
                  <a:rPr lang="en-US" sz="1800" i="1" dirty="0"/>
                  <a:t>x</a:t>
                </a:r>
                <a:r>
                  <a:rPr lang="en-US" sz="1800" dirty="0"/>
                  <a:t>’s) that have the most linear relationship/explanation to the </a:t>
                </a:r>
                <a:r>
                  <a:rPr lang="en-US" sz="1800" i="1" dirty="0"/>
                  <a:t>y</a:t>
                </a:r>
                <a:r>
                  <a:rPr lang="en-US" sz="1800" dirty="0"/>
                  <a:t>’s. So it’s like a smarter PCR that takes </a:t>
                </a:r>
                <a:r>
                  <a:rPr lang="en-US" sz="1800" i="1" dirty="0"/>
                  <a:t>y</a:t>
                </a:r>
                <a:r>
                  <a:rPr lang="en-US" sz="1800" dirty="0"/>
                  <a:t> into account also.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5822" y="1491185"/>
                <a:ext cx="8351510" cy="4351338"/>
              </a:xfrm>
              <a:blipFill>
                <a:blip r:embed="rId2"/>
                <a:stretch>
                  <a:fillRect l="-608" t="-291" r="-912" b="-104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8CD9788-50B9-FE4F-BD86-303CACCBE7E1}" type="slidenum">
              <a:rPr lang="en-US" smtClean="0"/>
              <a:t>37</a:t>
            </a:fld>
            <a:endParaRPr lang="en-US"/>
          </a:p>
        </p:txBody>
      </p:sp>
    </p:spTree>
    <p:extLst>
      <p:ext uri="{BB962C8B-B14F-4D97-AF65-F5344CB8AC3E}">
        <p14:creationId xmlns:p14="http://schemas.microsoft.com/office/powerpoint/2010/main" val="106192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6662"/>
            <a:ext cx="7886700" cy="1325563"/>
          </a:xfrm>
        </p:spPr>
        <p:txBody>
          <a:bodyPr>
            <a:normAutofit/>
          </a:bodyPr>
          <a:lstStyle/>
          <a:p>
            <a:r>
              <a:rPr lang="en-US" sz="4000" b="1" dirty="0"/>
              <a:t>What is a Data Quality Report (DQR)?</a:t>
            </a:r>
          </a:p>
        </p:txBody>
      </p:sp>
      <p:sp>
        <p:nvSpPr>
          <p:cNvPr id="4" name="Slide Number Placeholder 3"/>
          <p:cNvSpPr>
            <a:spLocks noGrp="1"/>
          </p:cNvSpPr>
          <p:nvPr>
            <p:ph type="sldNum" sz="quarter" idx="12"/>
          </p:nvPr>
        </p:nvSpPr>
        <p:spPr/>
        <p:txBody>
          <a:bodyPr/>
          <a:lstStyle/>
          <a:p>
            <a:fld id="{88CD9788-50B9-FE4F-BD86-303CACCBE7E1}" type="slidenum">
              <a:rPr lang="en-US" smtClean="0"/>
              <a:t>38</a:t>
            </a:fld>
            <a:endParaRPr lang="en-US"/>
          </a:p>
        </p:txBody>
      </p:sp>
      <p:sp>
        <p:nvSpPr>
          <p:cNvPr id="5" name="Content Placeholder 4"/>
          <p:cNvSpPr>
            <a:spLocks noGrp="1"/>
          </p:cNvSpPr>
          <p:nvPr>
            <p:ph idx="1"/>
          </p:nvPr>
        </p:nvSpPr>
        <p:spPr>
          <a:xfrm>
            <a:off x="503274" y="1847851"/>
            <a:ext cx="8522063" cy="4351338"/>
          </a:xfrm>
        </p:spPr>
        <p:txBody>
          <a:bodyPr>
            <a:normAutofit fontScale="92500"/>
          </a:bodyPr>
          <a:lstStyle/>
          <a:p>
            <a:r>
              <a:rPr lang="en-US" dirty="0"/>
              <a:t>A DQR is a preliminary quantitative analysis that explores and documents the basic characteristics of a data file</a:t>
            </a:r>
          </a:p>
          <a:p>
            <a:r>
              <a:rPr lang="en-US" dirty="0"/>
              <a:t>It is</a:t>
            </a:r>
          </a:p>
          <a:p>
            <a:pPr lvl="1"/>
            <a:r>
              <a:rPr lang="en-US" dirty="0"/>
              <a:t>Basic info about the file (how many records, time period, source</a:t>
            </a:r>
            <a:r>
              <a:rPr lang="mr-IN" dirty="0"/>
              <a:t>…</a:t>
            </a:r>
            <a:r>
              <a:rPr lang="en-US" dirty="0"/>
              <a:t>)</a:t>
            </a:r>
          </a:p>
          <a:p>
            <a:pPr lvl="1"/>
            <a:r>
              <a:rPr lang="en-US" dirty="0"/>
              <a:t>Summary statistics for each field</a:t>
            </a:r>
          </a:p>
          <a:p>
            <a:pPr lvl="2"/>
            <a:r>
              <a:rPr lang="en-US" dirty="0"/>
              <a:t>Percent populated</a:t>
            </a:r>
          </a:p>
          <a:p>
            <a:pPr lvl="2"/>
            <a:r>
              <a:rPr lang="en-US" dirty="0"/>
              <a:t>Numeric: min, max, mean, </a:t>
            </a:r>
            <a:r>
              <a:rPr lang="en-US" dirty="0" err="1"/>
              <a:t>sd</a:t>
            </a:r>
            <a:r>
              <a:rPr lang="en-US" dirty="0"/>
              <a:t>, distribution/histogram</a:t>
            </a:r>
          </a:p>
          <a:p>
            <a:pPr lvl="2"/>
            <a:r>
              <a:rPr lang="en-US" dirty="0"/>
              <a:t>Categorical: # values, histogram or table of values, top several values</a:t>
            </a:r>
          </a:p>
          <a:p>
            <a:r>
              <a:rPr lang="en-US" dirty="0"/>
              <a:t>Homework 3: Do a DQR of the NY property data</a:t>
            </a:r>
          </a:p>
          <a:p>
            <a:r>
              <a:rPr lang="en-US" dirty="0"/>
              <a:t>Due 2/1 noon</a:t>
            </a:r>
          </a:p>
        </p:txBody>
      </p:sp>
    </p:spTree>
    <p:extLst>
      <p:ext uri="{BB962C8B-B14F-4D97-AF65-F5344CB8AC3E}">
        <p14:creationId xmlns:p14="http://schemas.microsoft.com/office/powerpoint/2010/main" val="565641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68"/>
            <a:ext cx="7886700" cy="1325563"/>
          </a:xfrm>
        </p:spPr>
        <p:txBody>
          <a:bodyPr/>
          <a:lstStyle/>
          <a:p>
            <a:r>
              <a:rPr lang="en-US" dirty="0"/>
              <a:t>Look at DQR Example</a:t>
            </a:r>
          </a:p>
        </p:txBody>
      </p:sp>
      <p:sp>
        <p:nvSpPr>
          <p:cNvPr id="4" name="Slide Number Placeholder 3"/>
          <p:cNvSpPr>
            <a:spLocks noGrp="1"/>
          </p:cNvSpPr>
          <p:nvPr>
            <p:ph type="sldNum" sz="quarter" idx="12"/>
          </p:nvPr>
        </p:nvSpPr>
        <p:spPr/>
        <p:txBody>
          <a:bodyPr/>
          <a:lstStyle/>
          <a:p>
            <a:fld id="{88CD9788-50B9-FE4F-BD86-303CACCBE7E1}" type="slidenum">
              <a:rPr lang="en-US" smtClean="0"/>
              <a:t>39</a:t>
            </a:fld>
            <a:endParaRPr lang="en-US"/>
          </a:p>
        </p:txBody>
      </p:sp>
      <p:sp>
        <p:nvSpPr>
          <p:cNvPr id="5" name="文字方塊 4"/>
          <p:cNvSpPr txBox="1"/>
          <p:nvPr/>
        </p:nvSpPr>
        <p:spPr>
          <a:xfrm>
            <a:off x="484094" y="1400231"/>
            <a:ext cx="7906871" cy="1477328"/>
          </a:xfrm>
          <a:prstGeom prst="rect">
            <a:avLst/>
          </a:prstGeom>
          <a:noFill/>
        </p:spPr>
        <p:txBody>
          <a:bodyPr wrap="square" rtlCol="0">
            <a:spAutoFit/>
          </a:bodyPr>
          <a:lstStyle/>
          <a:p>
            <a:pPr marL="342900" indent="-342900">
              <a:buAutoNum type="arabicPeriod"/>
            </a:pPr>
            <a:r>
              <a:rPr kumimoji="1" lang="en-US" altLang="zh-TW" dirty="0" smtClean="0"/>
              <a:t>Summary of statistics (mean, min ,max, </a:t>
            </a:r>
            <a:r>
              <a:rPr kumimoji="1" lang="en-US" altLang="zh-TW" dirty="0" err="1" smtClean="0"/>
              <a:t>std</a:t>
            </a:r>
            <a:r>
              <a:rPr kumimoji="1" lang="en-US" altLang="zh-TW" dirty="0" smtClean="0"/>
              <a:t>, %populated</a:t>
            </a:r>
            <a:r>
              <a:rPr kumimoji="1" lang="en-US" altLang="zh-TW" smtClean="0"/>
              <a:t>, unique?) as a table</a:t>
            </a:r>
            <a:endParaRPr kumimoji="1" lang="en-US" altLang="zh-TW" dirty="0" smtClean="0"/>
          </a:p>
          <a:p>
            <a:pPr marL="342900" indent="-342900">
              <a:buAutoNum type="arabicPeriod"/>
            </a:pPr>
            <a:r>
              <a:rPr kumimoji="1" lang="en-US" altLang="zh-TW" dirty="0" smtClean="0"/>
              <a:t>For each field, a description, and a plot (sorted histogram,  table)</a:t>
            </a:r>
          </a:p>
          <a:p>
            <a:pPr marL="342900" indent="-342900">
              <a:buAutoNum type="arabicPeriod"/>
            </a:pPr>
            <a:endParaRPr kumimoji="1" lang="en-US" altLang="zh-TW" dirty="0"/>
          </a:p>
          <a:p>
            <a:pPr marL="342900" indent="-342900">
              <a:buAutoNum type="arabicPeriod"/>
            </a:pPr>
            <a:endParaRPr kumimoji="1" lang="en-US" altLang="zh-TW" dirty="0" smtClean="0"/>
          </a:p>
          <a:p>
            <a:pPr marL="342900" indent="-342900">
              <a:buAutoNum type="arabicPeriod"/>
            </a:pPr>
            <a:endParaRPr kumimoji="1" lang="zh-TW" altLang="en-US" dirty="0"/>
          </a:p>
        </p:txBody>
      </p:sp>
    </p:spTree>
    <p:extLst>
      <p:ext uri="{BB962C8B-B14F-4D97-AF65-F5344CB8AC3E}">
        <p14:creationId xmlns:p14="http://schemas.microsoft.com/office/powerpoint/2010/main" val="29795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Problems I’ve Worked On</a:t>
            </a:r>
          </a:p>
        </p:txBody>
      </p:sp>
      <p:sp>
        <p:nvSpPr>
          <p:cNvPr id="3" name="Content Placeholder 2"/>
          <p:cNvSpPr>
            <a:spLocks noGrp="1"/>
          </p:cNvSpPr>
          <p:nvPr>
            <p:ph idx="1"/>
          </p:nvPr>
        </p:nvSpPr>
        <p:spPr>
          <a:xfrm>
            <a:off x="555822" y="1501943"/>
            <a:ext cx="7886700" cy="4351338"/>
          </a:xfrm>
        </p:spPr>
        <p:txBody>
          <a:bodyPr/>
          <a:lstStyle/>
          <a:p>
            <a:r>
              <a:rPr lang="en-US" dirty="0"/>
              <a:t>IRS tax preparer fraud</a:t>
            </a:r>
          </a:p>
          <a:p>
            <a:r>
              <a:rPr lang="en-US" dirty="0"/>
              <a:t>Credit card transaction fraud</a:t>
            </a:r>
          </a:p>
          <a:p>
            <a:r>
              <a:rPr lang="en-US" dirty="0"/>
              <a:t>Credit card merchant fraud</a:t>
            </a:r>
          </a:p>
          <a:p>
            <a:r>
              <a:rPr lang="en-US" dirty="0"/>
              <a:t>Healthcare claims fraud and abuse</a:t>
            </a:r>
          </a:p>
          <a:p>
            <a:r>
              <a:rPr lang="en-US" dirty="0"/>
              <a:t>Identity fraud for </a:t>
            </a:r>
          </a:p>
          <a:p>
            <a:pPr lvl="1"/>
            <a:r>
              <a:rPr lang="en-US" dirty="0"/>
              <a:t>Financial services (credit cards, loans, payday loans</a:t>
            </a:r>
            <a:r>
              <a:rPr lang="mr-IN" dirty="0"/>
              <a:t>…</a:t>
            </a:r>
            <a:r>
              <a:rPr lang="en-US" dirty="0"/>
              <a:t>)</a:t>
            </a:r>
          </a:p>
          <a:p>
            <a:pPr lvl="1"/>
            <a:r>
              <a:rPr lang="en-US" dirty="0"/>
              <a:t>Telecommunications (Sprint, </a:t>
            </a:r>
            <a:r>
              <a:rPr lang="en-US" dirty="0" err="1"/>
              <a:t>TMobile</a:t>
            </a:r>
            <a:r>
              <a:rPr lang="en-US" dirty="0"/>
              <a:t>, ATT, Verizon</a:t>
            </a:r>
            <a:r>
              <a:rPr lang="mr-IN" dirty="0"/>
              <a:t>…</a:t>
            </a:r>
            <a:r>
              <a:rPr lang="en-US" dirty="0"/>
              <a:t>)</a:t>
            </a:r>
          </a:p>
          <a:p>
            <a:pPr lvl="1"/>
            <a:r>
              <a:rPr lang="en-US" dirty="0"/>
              <a:t>Government agencies (SSA, VA, IRS)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4</a:t>
            </a:fld>
            <a:endParaRPr lang="en-US"/>
          </a:p>
        </p:txBody>
      </p:sp>
    </p:spTree>
    <p:extLst>
      <p:ext uri="{BB962C8B-B14F-4D97-AF65-F5344CB8AC3E}">
        <p14:creationId xmlns:p14="http://schemas.microsoft.com/office/powerpoint/2010/main" val="111533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1</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40</a:t>
            </a:fld>
            <a:endParaRPr lang="en-US" dirty="0"/>
          </a:p>
        </p:txBody>
      </p:sp>
      <p:sp>
        <p:nvSpPr>
          <p:cNvPr id="2" name="TextBox 1"/>
          <p:cNvSpPr txBox="1"/>
          <p:nvPr/>
        </p:nvSpPr>
        <p:spPr>
          <a:xfrm>
            <a:off x="225164" y="694308"/>
            <a:ext cx="8675435" cy="6032421"/>
          </a:xfrm>
          <a:prstGeom prst="rect">
            <a:avLst/>
          </a:prstGeom>
          <a:noFill/>
        </p:spPr>
        <p:txBody>
          <a:bodyPr wrap="square" rtlCol="0">
            <a:spAutoFit/>
          </a:bodyPr>
          <a:lstStyle/>
          <a:p>
            <a:pPr lvl="0"/>
            <a:r>
              <a:rPr lang="en-US" sz="1600" b="1" dirty="0"/>
              <a:t>Model </a:t>
            </a:r>
            <a:r>
              <a:rPr lang="en-US" sz="1600" dirty="0"/>
              <a:t>– A representation of something. Models can be physical (e.g., a model airplane, a person wearing new clothes) or mathematical. They can be dynamic (models of processes) or static (no time evolution). Mathematical models could be based on first principles (e.g., solving differential equations), expert knowledge (e.g., </a:t>
            </a:r>
            <a:r>
              <a:rPr lang="en-US" sz="1600" i="1" dirty="0"/>
              <a:t>a priori</a:t>
            </a:r>
            <a:r>
              <a:rPr lang="en-US" sz="1600" dirty="0"/>
              <a:t> rule systems), or based on data (statistical models). Statistical models are the ones built in the discipline called data science, machine learning, etc.</a:t>
            </a:r>
          </a:p>
          <a:p>
            <a:pPr lvl="0"/>
            <a:r>
              <a:rPr lang="en-US" sz="1600" b="1" dirty="0"/>
              <a:t>Output, tag, label, y, target, dependent variable</a:t>
            </a:r>
            <a:r>
              <a:rPr lang="en-US" sz="1600" dirty="0"/>
              <a:t> – The quantity or category that you’re trying to predict with a model. It could be a continuous value (regression) or a categorical value (classification). Many times for classification the target/output is binary: yes/no, 0/1, good/bad. </a:t>
            </a:r>
          </a:p>
          <a:p>
            <a:pPr lvl="0"/>
            <a:r>
              <a:rPr lang="en-US" sz="1600" b="1" dirty="0"/>
              <a:t>Supervised modeling </a:t>
            </a:r>
            <a:r>
              <a:rPr lang="en-US" sz="1600" dirty="0"/>
              <a:t>– Frequently in modeling one has an identified output that one is trying to fit/predict for each record. The output or dependent variable is the target of the model, and we try to learn the functional relationship between the inputs and this output. This is called supervised learning since the learning algorithm is supervised during training by constantly looking at the error between the predicted and actual outputs. </a:t>
            </a:r>
          </a:p>
          <a:p>
            <a:pPr lvl="0"/>
            <a:r>
              <a:rPr lang="en-US" sz="1600" b="1" dirty="0"/>
              <a:t>Unsupervised modeling </a:t>
            </a:r>
            <a:r>
              <a:rPr lang="en-US" sz="1600" dirty="0"/>
              <a:t>– Here we don’t have an output or dependent variable, all we are given is a set of independent variables. There are several things we can do with independent variables only, for example we can</a:t>
            </a:r>
          </a:p>
          <a:p>
            <a:pPr marL="742950" lvl="1" indent="-285750">
              <a:buFont typeface="Arial" charset="0"/>
              <a:buChar char="•"/>
            </a:pPr>
            <a:r>
              <a:rPr lang="en-US" sz="1600" dirty="0"/>
              <a:t>Look for interrelationships between the variables, either linear (e.g. PCA) or nonlinear</a:t>
            </a:r>
          </a:p>
          <a:p>
            <a:pPr marL="742950" lvl="1" indent="-285750">
              <a:buFont typeface="Arial" charset="0"/>
              <a:buChar char="•"/>
            </a:pPr>
            <a:r>
              <a:rPr lang="en-US" sz="1600" dirty="0"/>
              <a:t>Look for macro structure in the given data in input/independent variable space alone. Methods include PCA and clustering.</a:t>
            </a:r>
          </a:p>
          <a:p>
            <a:pPr marL="742950" lvl="1" indent="-285750">
              <a:buFont typeface="Arial" charset="0"/>
              <a:buChar char="•"/>
            </a:pPr>
            <a:r>
              <a:rPr lang="en-US" sz="1600" dirty="0"/>
              <a:t>Look for outliers or anomalies in the records, looking only at the inputs/independent variables. This is frequently a task in building fraud models in situations when you have no labeled data, that is, no records that have already been determined to be fraud. Generally you look for what is normal in the data and then look for outliers to this typical data.</a:t>
            </a:r>
          </a:p>
          <a:p>
            <a:endParaRPr lang="en-US" dirty="0"/>
          </a:p>
        </p:txBody>
      </p:sp>
    </p:spTree>
    <p:extLst>
      <p:ext uri="{BB962C8B-B14F-4D97-AF65-F5344CB8AC3E}">
        <p14:creationId xmlns:p14="http://schemas.microsoft.com/office/powerpoint/2010/main" val="138788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2</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41</a:t>
            </a:fld>
            <a:endParaRPr lang="en-US" dirty="0"/>
          </a:p>
        </p:txBody>
      </p:sp>
      <p:sp>
        <p:nvSpPr>
          <p:cNvPr id="2" name="TextBox 1"/>
          <p:cNvSpPr txBox="1"/>
          <p:nvPr/>
        </p:nvSpPr>
        <p:spPr>
          <a:xfrm>
            <a:off x="225164" y="694308"/>
            <a:ext cx="8675435" cy="6032421"/>
          </a:xfrm>
          <a:prstGeom prst="rect">
            <a:avLst/>
          </a:prstGeom>
          <a:noFill/>
        </p:spPr>
        <p:txBody>
          <a:bodyPr wrap="square" rtlCol="0">
            <a:spAutoFit/>
          </a:bodyPr>
          <a:lstStyle/>
          <a:p>
            <a:pPr lvl="0"/>
            <a:r>
              <a:rPr lang="en-US" sz="1600" b="1" dirty="0"/>
              <a:t>Data science, machine learning, statistical modeling, data mining, predictive analytics, data analytics </a:t>
            </a:r>
            <a:r>
              <a:rPr lang="en-US" sz="1600" dirty="0"/>
              <a:t>– Roughly the same meaning but many people ascribe some subtle differences between these terms. They all relate to the process of building statistical models from sets of data.</a:t>
            </a:r>
          </a:p>
          <a:p>
            <a:pPr lvl="0"/>
            <a:r>
              <a:rPr lang="en-US" sz="1600" b="1" dirty="0"/>
              <a:t>Variable creation, feature engineering, variable encoding </a:t>
            </a:r>
            <a:r>
              <a:rPr lang="en-US" sz="1600" dirty="0"/>
              <a:t>– the process of constructing thoughtful inputs to a model. Typically one examines the fields in the raw data, does analysis, cleaning, standardization, and then transformations and combinations of these fields to create special variables that are candidate inputs to models. Examples of this process are encoding of categorical variables, risk tables, z-scaling, other normalizations and outlier suppression, nonlinear transformations such as taking the log or binning, construction of ratios or products of fields.</a:t>
            </a:r>
          </a:p>
          <a:p>
            <a:pPr lvl="0"/>
            <a:r>
              <a:rPr lang="en-US" sz="1600" b="1" dirty="0"/>
              <a:t>Feature selection, variable reduction, dimensionality reduction </a:t>
            </a:r>
            <a:r>
              <a:rPr lang="en-US" sz="1600" dirty="0"/>
              <a:t>– The process of reducing the number of inputs to a model by considering which inputs are the most important to the model. Most modeling methods degrade when presented with more inputs than is needed for a robust, stable model.</a:t>
            </a:r>
          </a:p>
          <a:p>
            <a:pPr lvl="0"/>
            <a:r>
              <a:rPr lang="en-US" sz="1600" b="1" dirty="0"/>
              <a:t>Model validation </a:t>
            </a:r>
            <a:r>
              <a:rPr lang="en-US" sz="1600" dirty="0"/>
              <a:t>– Typically one separates the data into multiple sets to ensure that the model is robust. In good modeling practices one reserves a set of data that is never used during training and testing that is used for evaluation of the model on data that it has never seen before. Frequently we reserve this holdout sample from a time that was not used during training and testing, and that is called out of time validation. </a:t>
            </a:r>
          </a:p>
          <a:p>
            <a:pPr lvl="0"/>
            <a:r>
              <a:rPr lang="en-US" sz="1600" b="1" dirty="0"/>
              <a:t>Boosting </a:t>
            </a:r>
            <a:r>
              <a:rPr lang="en-US" sz="1600" dirty="0"/>
              <a:t>– an iterative procedure to create a series of weak models, where the final model is then a linear combination of this series of weak models. Generally the next model in the series is trained on a weighted data set where the records with the largest error so far are more heavily weighted.</a:t>
            </a:r>
          </a:p>
          <a:p>
            <a:pPr lvl="0"/>
            <a:r>
              <a:rPr lang="en-US" sz="1600" b="1" dirty="0"/>
              <a:t>Bagging </a:t>
            </a:r>
            <a:r>
              <a:rPr lang="en-US" sz="1600" dirty="0"/>
              <a:t>– the term comes from “</a:t>
            </a:r>
            <a:r>
              <a:rPr lang="en-US" sz="1600" b="1" dirty="0"/>
              <a:t>b</a:t>
            </a:r>
            <a:r>
              <a:rPr lang="en-US" sz="1600" dirty="0"/>
              <a:t>ootstrap </a:t>
            </a:r>
            <a:r>
              <a:rPr lang="en-US" sz="1600" b="1" dirty="0"/>
              <a:t>agg</a:t>
            </a:r>
            <a:r>
              <a:rPr lang="en-US" sz="1600" dirty="0"/>
              <a:t>regation.” Technique to improve model stability and accuracy. It combines/aggregates the outcomes of many models, each having been built via bootstrap sampling.</a:t>
            </a:r>
          </a:p>
          <a:p>
            <a:endParaRPr lang="en-US" dirty="0"/>
          </a:p>
        </p:txBody>
      </p:sp>
    </p:spTree>
    <p:extLst>
      <p:ext uri="{BB962C8B-B14F-4D97-AF65-F5344CB8AC3E}">
        <p14:creationId xmlns:p14="http://schemas.microsoft.com/office/powerpoint/2010/main" val="1131381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3</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42</a:t>
            </a:fld>
            <a:endParaRPr lang="en-US" dirty="0"/>
          </a:p>
        </p:txBody>
      </p:sp>
      <p:sp>
        <p:nvSpPr>
          <p:cNvPr id="2" name="TextBox 1"/>
          <p:cNvSpPr txBox="1"/>
          <p:nvPr/>
        </p:nvSpPr>
        <p:spPr>
          <a:xfrm>
            <a:off x="225164" y="694308"/>
            <a:ext cx="8767532" cy="4293483"/>
          </a:xfrm>
          <a:prstGeom prst="rect">
            <a:avLst/>
          </a:prstGeom>
          <a:noFill/>
        </p:spPr>
        <p:txBody>
          <a:bodyPr wrap="square" rtlCol="0">
            <a:spAutoFit/>
          </a:bodyPr>
          <a:lstStyle/>
          <a:p>
            <a:pPr lvl="0"/>
            <a:r>
              <a:rPr lang="en-US" sz="1500" b="1" dirty="0"/>
              <a:t>Cross validation </a:t>
            </a:r>
            <a:r>
              <a:rPr lang="en-US" sz="1500" dirty="0"/>
              <a:t>– The process of splitting data into many separate bunches. We train on all but one of the bunches, test on the remaining bunch, and then continue by designating a different bunch as the testing data set and training on all the others. We get an ensemble of model performance measures which we can average. Cross validation uses all records once per iteration whereas bootstrap will use records a random # of times.</a:t>
            </a:r>
          </a:p>
          <a:p>
            <a:pPr lvl="0"/>
            <a:r>
              <a:rPr lang="en-US" sz="1500" b="1" dirty="0"/>
              <a:t>Bootstrap </a:t>
            </a:r>
            <a:r>
              <a:rPr lang="en-US" sz="1500" dirty="0"/>
              <a:t>– A method of selecting training data sets that are a subset of the data through random sampling of the records many times, always with replacement. Provides estimates for the variance of standard statistical measures that would otherwise be point estimates without bootstrap.</a:t>
            </a:r>
          </a:p>
          <a:p>
            <a:pPr lvl="0"/>
            <a:r>
              <a:rPr lang="en-US" sz="1500" b="1" dirty="0"/>
              <a:t>SOM and K Means </a:t>
            </a:r>
            <a:r>
              <a:rPr lang="en-US" sz="1500" dirty="0"/>
              <a:t>- The difference is that in SOM the distance of each input from all of the reference vectors instead of just the closest one is taken into account, weighted by the neighborhood kernel </a:t>
            </a:r>
            <a:r>
              <a:rPr lang="en-US" sz="1500" i="1" dirty="0"/>
              <a:t>h</a:t>
            </a:r>
            <a:r>
              <a:rPr lang="en-US" sz="1500" dirty="0"/>
              <a:t>. Thus, the SOM functions as a conventional clustering algorithm if the width of the neighborhood kernel is zero.</a:t>
            </a:r>
          </a:p>
          <a:p>
            <a:pPr lvl="0"/>
            <a:r>
              <a:rPr lang="en-US" sz="1500" b="1" dirty="0"/>
              <a:t>Random Forests – </a:t>
            </a:r>
            <a:r>
              <a:rPr lang="en-US" sz="1500" dirty="0"/>
              <a:t>Using an ensemble of trees and averaging the result across all the trees. Each tree is built from a random subset of features from the entire feature set. It uses bagging to select the features that are used for each tree.</a:t>
            </a:r>
          </a:p>
          <a:p>
            <a:pPr lvl="0"/>
            <a:r>
              <a:rPr lang="en-US" sz="1500" b="1" dirty="0"/>
              <a:t>Reject inference</a:t>
            </a:r>
            <a:r>
              <a:rPr lang="en-US" sz="1500" dirty="0"/>
              <a:t> – The process of inferring the labels on records that were rejected at some point in the process, where the actual outcome isn’t known.  This is done so that the model is hardened, or made more robust, to this larger population that it will see when implemented (the entire TTD, Through The Door, population).</a:t>
            </a:r>
          </a:p>
          <a:p>
            <a:endParaRPr lang="en-US" dirty="0"/>
          </a:p>
        </p:txBody>
      </p:sp>
    </p:spTree>
    <p:extLst>
      <p:ext uri="{BB962C8B-B14F-4D97-AF65-F5344CB8AC3E}">
        <p14:creationId xmlns:p14="http://schemas.microsoft.com/office/powerpoint/2010/main" val="1305970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4</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43</a:t>
            </a:fld>
            <a:endParaRPr lang="en-US" dirty="0"/>
          </a:p>
        </p:txBody>
      </p:sp>
      <p:sp>
        <p:nvSpPr>
          <p:cNvPr id="2" name="TextBox 1"/>
          <p:cNvSpPr txBox="1"/>
          <p:nvPr/>
        </p:nvSpPr>
        <p:spPr>
          <a:xfrm>
            <a:off x="225164" y="694308"/>
            <a:ext cx="8767532" cy="2446824"/>
          </a:xfrm>
          <a:prstGeom prst="rect">
            <a:avLst/>
          </a:prstGeom>
          <a:noFill/>
        </p:spPr>
        <p:txBody>
          <a:bodyPr wrap="square" rtlCol="0">
            <a:spAutoFit/>
          </a:bodyPr>
          <a:lstStyle/>
          <a:p>
            <a:pPr lvl="0"/>
            <a:r>
              <a:rPr lang="en-US" sz="1500" b="1" dirty="0"/>
              <a:t>Goods, </a:t>
            </a:r>
            <a:r>
              <a:rPr lang="en-US" sz="1500" b="1" dirty="0" err="1"/>
              <a:t>Bads</a:t>
            </a:r>
            <a:r>
              <a:rPr lang="en-US" sz="1500" b="1" dirty="0"/>
              <a:t> </a:t>
            </a:r>
            <a:r>
              <a:rPr lang="en-US" sz="1500" dirty="0"/>
              <a:t>– When we are doing a 2-class classification problem (as opposed to a regression where the output is continuous) we frequently refer to one class as Goods and the other as </a:t>
            </a:r>
            <a:r>
              <a:rPr lang="en-US" sz="1500" dirty="0" err="1"/>
              <a:t>Bads</a:t>
            </a:r>
            <a:r>
              <a:rPr lang="en-US" sz="1500" dirty="0"/>
              <a:t>. For fraud problems the </a:t>
            </a:r>
            <a:r>
              <a:rPr lang="en-US" sz="1500" dirty="0" err="1"/>
              <a:t>Bads</a:t>
            </a:r>
            <a:r>
              <a:rPr lang="en-US" sz="1500" dirty="0"/>
              <a:t> are the records labeled as fraud and the Goods are the records labeled as non fraud.</a:t>
            </a:r>
          </a:p>
          <a:p>
            <a:pPr lvl="0"/>
            <a:r>
              <a:rPr lang="en-US" sz="1500" b="1" dirty="0"/>
              <a:t>False Positives</a:t>
            </a:r>
            <a:r>
              <a:rPr lang="en-US" sz="1500" dirty="0"/>
              <a:t> – (FP) Actual goods that have been incorrectly classified as bad.</a:t>
            </a:r>
          </a:p>
          <a:p>
            <a:pPr lvl="0"/>
            <a:r>
              <a:rPr lang="en-US" sz="1500" b="1" dirty="0"/>
              <a:t>True Positives </a:t>
            </a:r>
            <a:r>
              <a:rPr lang="en-US" sz="1500" dirty="0"/>
              <a:t>– (TP) Actual </a:t>
            </a:r>
            <a:r>
              <a:rPr lang="en-US" sz="1500" dirty="0" err="1"/>
              <a:t>bads</a:t>
            </a:r>
            <a:r>
              <a:rPr lang="en-US" sz="1500" dirty="0"/>
              <a:t> correctly classified as bad.</a:t>
            </a:r>
          </a:p>
          <a:p>
            <a:pPr lvl="0"/>
            <a:r>
              <a:rPr lang="en-US" sz="1500" b="1" dirty="0"/>
              <a:t>True Negatives </a:t>
            </a:r>
            <a:r>
              <a:rPr lang="en-US" sz="1500" dirty="0"/>
              <a:t>– (TN) Actual goods correctly classified as good.</a:t>
            </a:r>
          </a:p>
          <a:p>
            <a:pPr lvl="0"/>
            <a:r>
              <a:rPr lang="en-US" sz="1500" b="1" dirty="0"/>
              <a:t>False Negative</a:t>
            </a:r>
            <a:r>
              <a:rPr lang="en-US" sz="1500" dirty="0"/>
              <a:t> – (FN) Actual </a:t>
            </a:r>
            <a:r>
              <a:rPr lang="en-US" sz="1500" dirty="0" err="1"/>
              <a:t>bads</a:t>
            </a:r>
            <a:r>
              <a:rPr lang="en-US" sz="1500" dirty="0"/>
              <a:t> that have been incorrectly classified as good.</a:t>
            </a:r>
          </a:p>
          <a:p>
            <a:pPr lvl="0"/>
            <a:r>
              <a:rPr lang="en-US" sz="1500" b="1" dirty="0"/>
              <a:t>False Positive Rate</a:t>
            </a:r>
            <a:r>
              <a:rPr lang="en-US" sz="1500" dirty="0"/>
              <a:t> is FPR = FP / # actual goods = FP / (FP + TN).  Compare mistakes I work to all actual goods</a:t>
            </a:r>
          </a:p>
          <a:p>
            <a:pPr lvl="0"/>
            <a:r>
              <a:rPr lang="en-US" sz="1500" b="1" dirty="0"/>
              <a:t>False Positive Ratio = </a:t>
            </a:r>
            <a:r>
              <a:rPr lang="en-US" sz="1500" dirty="0"/>
              <a:t>#FP / #TP.</a:t>
            </a:r>
          </a:p>
          <a:p>
            <a:endParaRPr lang="en-US" dirty="0"/>
          </a:p>
        </p:txBody>
      </p:sp>
    </p:spTree>
    <p:extLst>
      <p:ext uri="{BB962C8B-B14F-4D97-AF65-F5344CB8AC3E}">
        <p14:creationId xmlns:p14="http://schemas.microsoft.com/office/powerpoint/2010/main" val="425199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We’ll Cover</a:t>
            </a:r>
          </a:p>
        </p:txBody>
      </p:sp>
      <p:sp>
        <p:nvSpPr>
          <p:cNvPr id="3" name="Content Placeholder 2"/>
          <p:cNvSpPr>
            <a:spLocks noGrp="1"/>
          </p:cNvSpPr>
          <p:nvPr>
            <p:ph idx="1"/>
          </p:nvPr>
        </p:nvSpPr>
        <p:spPr>
          <a:xfrm>
            <a:off x="555822" y="1501943"/>
            <a:ext cx="7886700" cy="4351338"/>
          </a:xfrm>
        </p:spPr>
        <p:txBody>
          <a:bodyPr/>
          <a:lstStyle/>
          <a:p>
            <a:r>
              <a:rPr lang="en-US" dirty="0"/>
              <a:t>What are the types of fraud, how is it committed</a:t>
            </a:r>
          </a:p>
          <a:p>
            <a:r>
              <a:rPr lang="en-US" dirty="0"/>
              <a:t>Principles in catching fraud</a:t>
            </a:r>
          </a:p>
          <a:p>
            <a:r>
              <a:rPr lang="en-US" dirty="0"/>
              <a:t>Various algorithmic approaches to fraud detection</a:t>
            </a:r>
          </a:p>
          <a:p>
            <a:r>
              <a:rPr lang="en-US" dirty="0"/>
              <a:t>You will work on 3 projects and build fraud algorithms, 1 unsupervised and 2 supervised fraud algorithms</a:t>
            </a:r>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5</a:t>
            </a:fld>
            <a:endParaRPr lang="en-US"/>
          </a:p>
        </p:txBody>
      </p:sp>
    </p:spTree>
    <p:extLst>
      <p:ext uri="{BB962C8B-B14F-4D97-AF65-F5344CB8AC3E}">
        <p14:creationId xmlns:p14="http://schemas.microsoft.com/office/powerpoint/2010/main" val="123380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09" y="1417838"/>
            <a:ext cx="7886700" cy="1325563"/>
          </a:xfrm>
        </p:spPr>
        <p:txBody>
          <a:bodyPr>
            <a:normAutofit fontScale="90000"/>
          </a:bodyPr>
          <a:lstStyle/>
          <a:p>
            <a:r>
              <a:rPr lang="en-US" dirty="0"/>
              <a:t>Outline of Semester (Syllabus)</a:t>
            </a:r>
            <a:br>
              <a:rPr lang="en-US" dirty="0"/>
            </a:br>
            <a:r>
              <a:rPr lang="en-US" dirty="0"/>
              <a:t/>
            </a:r>
            <a:br>
              <a:rPr lang="en-US" dirty="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88CD9788-50B9-FE4F-BD86-303CACCBE7E1}" type="slidenum">
              <a:rPr lang="en-US" smtClean="0"/>
              <a:t>6</a:t>
            </a:fld>
            <a:endParaRPr lang="en-US"/>
          </a:p>
        </p:txBody>
      </p:sp>
    </p:spTree>
    <p:extLst>
      <p:ext uri="{BB962C8B-B14F-4D97-AF65-F5344CB8AC3E}">
        <p14:creationId xmlns:p14="http://schemas.microsoft.com/office/powerpoint/2010/main" val="54677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room for background, skills, experience</a:t>
            </a:r>
          </a:p>
        </p:txBody>
      </p:sp>
      <p:sp>
        <p:nvSpPr>
          <p:cNvPr id="3" name="Content Placeholder 2"/>
          <p:cNvSpPr>
            <a:spLocks noGrp="1"/>
          </p:cNvSpPr>
          <p:nvPr>
            <p:ph idx="1"/>
          </p:nvPr>
        </p:nvSpPr>
        <p:spPr/>
        <p:txBody>
          <a:bodyPr/>
          <a:lstStyle/>
          <a:p>
            <a:r>
              <a:rPr lang="en-US" dirty="0"/>
              <a:t>What undergraduate degrees</a:t>
            </a:r>
          </a:p>
          <a:p>
            <a:r>
              <a:rPr lang="en-US" dirty="0"/>
              <a:t>What programming skills (SAS, R, </a:t>
            </a:r>
            <a:r>
              <a:rPr lang="en-US" dirty="0" err="1"/>
              <a:t>Matlab</a:t>
            </a:r>
            <a:r>
              <a:rPr lang="en-US" dirty="0"/>
              <a:t>, Python</a:t>
            </a:r>
            <a:r>
              <a:rPr lang="mr-IN" dirty="0"/>
              <a:t>…</a:t>
            </a:r>
            <a:r>
              <a:rPr lang="en-US" dirty="0"/>
              <a:t>)</a:t>
            </a:r>
          </a:p>
          <a:p>
            <a:r>
              <a:rPr lang="en-US" dirty="0"/>
              <a:t>What business experiences (jobs, internships</a:t>
            </a:r>
            <a:r>
              <a:rPr lang="mr-IN" dirty="0"/>
              <a:t>…</a:t>
            </a:r>
            <a:r>
              <a:rPr lang="en-US" dirty="0"/>
              <a:t>)</a:t>
            </a:r>
          </a:p>
        </p:txBody>
      </p:sp>
      <p:sp>
        <p:nvSpPr>
          <p:cNvPr id="4" name="Slide Number Placeholder 3"/>
          <p:cNvSpPr>
            <a:spLocks noGrp="1"/>
          </p:cNvSpPr>
          <p:nvPr>
            <p:ph type="sldNum" sz="quarter" idx="12"/>
          </p:nvPr>
        </p:nvSpPr>
        <p:spPr/>
        <p:txBody>
          <a:bodyPr/>
          <a:lstStyle/>
          <a:p>
            <a:fld id="{88CD9788-50B9-FE4F-BD86-303CACCBE7E1}" type="slidenum">
              <a:rPr lang="en-US" smtClean="0"/>
              <a:t>7</a:t>
            </a:fld>
            <a:endParaRPr lang="en-US"/>
          </a:p>
        </p:txBody>
      </p:sp>
    </p:spTree>
    <p:extLst>
      <p:ext uri="{BB962C8B-B14F-4D97-AF65-F5344CB8AC3E}">
        <p14:creationId xmlns:p14="http://schemas.microsoft.com/office/powerpoint/2010/main" val="17845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Fraud</a:t>
            </a:r>
          </a:p>
        </p:txBody>
      </p:sp>
      <p:sp>
        <p:nvSpPr>
          <p:cNvPr id="4" name="Slide Number Placeholder 3"/>
          <p:cNvSpPr>
            <a:spLocks noGrp="1"/>
          </p:cNvSpPr>
          <p:nvPr>
            <p:ph type="sldNum" sz="quarter" idx="12"/>
          </p:nvPr>
        </p:nvSpPr>
        <p:spPr/>
        <p:txBody>
          <a:bodyPr/>
          <a:lstStyle/>
          <a:p>
            <a:fld id="{88CD9788-50B9-FE4F-BD86-303CACCBE7E1}" type="slidenum">
              <a:rPr lang="en-US" smtClean="0"/>
              <a:t>8</a:t>
            </a:fld>
            <a:endParaRPr lang="en-US"/>
          </a:p>
        </p:txBody>
      </p:sp>
      <p:sp>
        <p:nvSpPr>
          <p:cNvPr id="5" name="Content Placeholder 4"/>
          <p:cNvSpPr>
            <a:spLocks noGrp="1"/>
          </p:cNvSpPr>
          <p:nvPr>
            <p:ph idx="1"/>
          </p:nvPr>
        </p:nvSpPr>
        <p:spPr>
          <a:xfrm>
            <a:off x="628650" y="1551776"/>
            <a:ext cx="7886700" cy="1633424"/>
          </a:xfrm>
        </p:spPr>
        <p:txBody>
          <a:bodyPr>
            <a:normAutofit fontScale="92500" lnSpcReduction="10000"/>
          </a:bodyPr>
          <a:lstStyle/>
          <a:p>
            <a:pPr marL="0" indent="0">
              <a:buNone/>
            </a:pPr>
            <a:r>
              <a:rPr lang="en-US" dirty="0"/>
              <a:t>Fraud:</a:t>
            </a:r>
          </a:p>
          <a:p>
            <a:pPr lvl="1"/>
            <a:r>
              <a:rPr lang="en-US" dirty="0"/>
              <a:t>A wrongful or criminal deception intended to result in financial or personal gain</a:t>
            </a:r>
          </a:p>
          <a:p>
            <a:pPr lvl="1"/>
            <a:r>
              <a:rPr lang="en-US" dirty="0"/>
              <a:t>Intentional misrepresentation in order to improperly receive something of value</a:t>
            </a:r>
          </a:p>
        </p:txBody>
      </p:sp>
      <p:grpSp>
        <p:nvGrpSpPr>
          <p:cNvPr id="3" name="Group 2"/>
          <p:cNvGrpSpPr/>
          <p:nvPr/>
        </p:nvGrpSpPr>
        <p:grpSpPr>
          <a:xfrm>
            <a:off x="628650" y="3579794"/>
            <a:ext cx="8039100" cy="2833556"/>
            <a:chOff x="628650" y="3579794"/>
            <a:chExt cx="8039100" cy="2833556"/>
          </a:xfrm>
        </p:grpSpPr>
        <p:sp>
          <p:nvSpPr>
            <p:cNvPr id="6" name="Content Placeholder 4"/>
            <p:cNvSpPr txBox="1">
              <a:spLocks/>
            </p:cNvSpPr>
            <p:nvPr/>
          </p:nvSpPr>
          <p:spPr>
            <a:xfrm>
              <a:off x="781050" y="4779926"/>
              <a:ext cx="7886700" cy="163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each, where/how does the problem happen</a:t>
              </a:r>
            </a:p>
            <a:p>
              <a:r>
                <a:rPr lang="en-US" dirty="0"/>
                <a:t>How big is the problem</a:t>
              </a:r>
            </a:p>
            <a:p>
              <a:r>
                <a:rPr lang="en-US" dirty="0"/>
                <a:t>Who pays for/is harmed by it</a:t>
              </a:r>
            </a:p>
          </p:txBody>
        </p:sp>
        <p:sp>
          <p:nvSpPr>
            <p:cNvPr id="7" name="Title 1"/>
            <p:cNvSpPr txBox="1">
              <a:spLocks/>
            </p:cNvSpPr>
            <p:nvPr/>
          </p:nvSpPr>
          <p:spPr>
            <a:xfrm>
              <a:off x="628650" y="357979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Give Examples</a:t>
              </a:r>
            </a:p>
          </p:txBody>
        </p:sp>
      </p:grpSp>
    </p:spTree>
    <p:extLst>
      <p:ext uri="{BB962C8B-B14F-4D97-AF65-F5344CB8AC3E}">
        <p14:creationId xmlns:p14="http://schemas.microsoft.com/office/powerpoint/2010/main" val="40112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Process for Building a Fraud Algorithm</a:t>
            </a:r>
          </a:p>
        </p:txBody>
      </p:sp>
      <p:sp>
        <p:nvSpPr>
          <p:cNvPr id="3" name="Content Placeholder 2"/>
          <p:cNvSpPr>
            <a:spLocks noGrp="1"/>
          </p:cNvSpPr>
          <p:nvPr>
            <p:ph idx="1"/>
          </p:nvPr>
        </p:nvSpPr>
        <p:spPr>
          <a:xfrm>
            <a:off x="628650" y="2047509"/>
            <a:ext cx="8123464" cy="4351338"/>
          </a:xfrm>
        </p:spPr>
        <p:txBody>
          <a:bodyPr/>
          <a:lstStyle/>
          <a:p>
            <a:r>
              <a:rPr lang="en-US" dirty="0"/>
              <a:t>Understand the nature of the problem</a:t>
            </a:r>
          </a:p>
          <a:p>
            <a:r>
              <a:rPr lang="en-US" dirty="0"/>
              <a:t>Gather and explore the data</a:t>
            </a:r>
          </a:p>
          <a:p>
            <a:r>
              <a:rPr lang="en-US" dirty="0"/>
              <a:t>Design overall modeling structure (inputs, outputs, training, testing, how will be evaluated, implemented)</a:t>
            </a:r>
          </a:p>
          <a:p>
            <a:r>
              <a:rPr lang="en-US" dirty="0"/>
              <a:t>Design and build variables (entities, profiles)</a:t>
            </a:r>
          </a:p>
          <a:p>
            <a:r>
              <a:rPr lang="en-US" dirty="0"/>
              <a:t>Select algorithm, train, test, finalize</a:t>
            </a:r>
          </a:p>
          <a:p>
            <a:r>
              <a:rPr lang="en-US" dirty="0"/>
              <a:t>Implement, monitor, improve</a:t>
            </a:r>
          </a:p>
          <a:p>
            <a:r>
              <a:rPr lang="en-US" dirty="0"/>
              <a:t>Use common sense all the time</a:t>
            </a:r>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9</a:t>
            </a:fld>
            <a:endParaRPr lang="en-US"/>
          </a:p>
        </p:txBody>
      </p:sp>
    </p:spTree>
    <p:extLst>
      <p:ext uri="{BB962C8B-B14F-4D97-AF65-F5344CB8AC3E}">
        <p14:creationId xmlns:p14="http://schemas.microsoft.com/office/powerpoint/2010/main" val="1867479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4046</TotalTime>
  <Words>3647</Words>
  <Application>Microsoft Macintosh PowerPoint</Application>
  <PresentationFormat>如螢幕大小 (4:3)</PresentationFormat>
  <Paragraphs>504</Paragraphs>
  <Slides>43</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43</vt:i4>
      </vt:variant>
    </vt:vector>
  </HeadingPairs>
  <TitlesOfParts>
    <vt:vector size="52" baseType="lpstr">
      <vt:lpstr>Calibri</vt:lpstr>
      <vt:lpstr>Calibri Light</vt:lpstr>
      <vt:lpstr>Cambria Math</vt:lpstr>
      <vt:lpstr>Mangal</vt:lpstr>
      <vt:lpstr>Symbol</vt:lpstr>
      <vt:lpstr>Times New Roman</vt:lpstr>
      <vt:lpstr>新細明體</vt:lpstr>
      <vt:lpstr>Arial</vt:lpstr>
      <vt:lpstr>Office Theme</vt:lpstr>
      <vt:lpstr>Fraud Analytics</vt:lpstr>
      <vt:lpstr>1/11 Class 1 - Overview</vt:lpstr>
      <vt:lpstr>Who Am I</vt:lpstr>
      <vt:lpstr>Fraud Problems I’ve Worked On</vt:lpstr>
      <vt:lpstr>What We’ll Cover</vt:lpstr>
      <vt:lpstr>Outline of Semester (Syllabus)   </vt:lpstr>
      <vt:lpstr>Survey room for background, skills, experience</vt:lpstr>
      <vt:lpstr>Define Fraud</vt:lpstr>
      <vt:lpstr>High Level Process for Building a Fraud Algorithm</vt:lpstr>
      <vt:lpstr>First Fraud Problem: Tax Preparer Fraud   </vt:lpstr>
      <vt:lpstr>Look at data. What fields are available?     </vt:lpstr>
      <vt:lpstr>Tax Preparer Fraud Solution Approach   </vt:lpstr>
      <vt:lpstr>Homework 1: Examples of Fraud Due 1/18 noon   </vt:lpstr>
      <vt:lpstr>Homework 1: Example    </vt:lpstr>
      <vt:lpstr>1/18 Class 2 – Fraud Processes</vt:lpstr>
      <vt:lpstr>Look at Some Homework 1s</vt:lpstr>
      <vt:lpstr>Some Concepts and Definitions</vt:lpstr>
      <vt:lpstr>Kinds of Fraud Algorithms</vt:lpstr>
      <vt:lpstr>How to Approach a Fraud Solution</vt:lpstr>
      <vt:lpstr>General Solution Process</vt:lpstr>
      <vt:lpstr>PowerPoint 簡報</vt:lpstr>
      <vt:lpstr>What Does Data Look Like?</vt:lpstr>
      <vt:lpstr>Score Distribution</vt:lpstr>
      <vt:lpstr>How To Use Fraud Score</vt:lpstr>
      <vt:lpstr>Kinds of Data Fields</vt:lpstr>
      <vt:lpstr>How to Look at a Numeric Field</vt:lpstr>
      <vt:lpstr>Use Good Choices of Ranges and Logs for Plots</vt:lpstr>
      <vt:lpstr>Can Start With a Boxplot for a Numeric Distribution</vt:lpstr>
      <vt:lpstr>How to Look at a Categorical Field</vt:lpstr>
      <vt:lpstr>How to Look at a Long Categorical Field</vt:lpstr>
      <vt:lpstr>Look At Project 1 Data</vt:lpstr>
      <vt:lpstr>1/25 Class 3 – Data and Modeling Overview</vt:lpstr>
      <vt:lpstr>The Essence of Statistical Modeling</vt:lpstr>
      <vt:lpstr>How To Approach Numeric Data</vt:lpstr>
      <vt:lpstr>Basic Statistical Properties</vt:lpstr>
      <vt:lpstr>Linear Regression:  a Simple but Common Model</vt:lpstr>
      <vt:lpstr>Linear Regressions Require Matrix Inversion</vt:lpstr>
      <vt:lpstr>What is a Data Quality Report (DQR)?</vt:lpstr>
      <vt:lpstr>Look at DQR Example</vt:lpstr>
      <vt:lpstr>Glossary 1</vt:lpstr>
      <vt:lpstr>Glossary 2</vt:lpstr>
      <vt:lpstr>Glossary 3</vt:lpstr>
      <vt:lpstr>Glossary 4</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Chiang, Po-Nien</cp:lastModifiedBy>
  <cp:revision>451</cp:revision>
  <cp:lastPrinted>2017-04-13T15:58:36Z</cp:lastPrinted>
  <dcterms:created xsi:type="dcterms:W3CDTF">2016-12-14T00:44:22Z</dcterms:created>
  <dcterms:modified xsi:type="dcterms:W3CDTF">2018-01-26T05:29:34Z</dcterms:modified>
</cp:coreProperties>
</file>