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tiff" ContentType="image/tiff"/>
  <Default Extension="rels" ContentType="application/vnd.openxmlformats-package.relationships+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70"/>
  </p:notesMasterIdLst>
  <p:sldIdLst>
    <p:sldId id="256" r:id="rId2"/>
    <p:sldId id="258" r:id="rId3"/>
    <p:sldId id="259" r:id="rId4"/>
    <p:sldId id="260" r:id="rId5"/>
    <p:sldId id="263" r:id="rId6"/>
    <p:sldId id="494" r:id="rId7"/>
    <p:sldId id="271" r:id="rId8"/>
    <p:sldId id="272" r:id="rId9"/>
    <p:sldId id="265" r:id="rId10"/>
    <p:sldId id="266" r:id="rId11"/>
    <p:sldId id="268" r:id="rId12"/>
    <p:sldId id="267" r:id="rId13"/>
    <p:sldId id="269" r:id="rId14"/>
    <p:sldId id="270" r:id="rId15"/>
    <p:sldId id="273" r:id="rId16"/>
    <p:sldId id="277" r:id="rId17"/>
    <p:sldId id="526" r:id="rId18"/>
    <p:sldId id="278" r:id="rId19"/>
    <p:sldId id="279" r:id="rId20"/>
    <p:sldId id="280" r:id="rId21"/>
    <p:sldId id="275" r:id="rId22"/>
    <p:sldId id="281" r:id="rId23"/>
    <p:sldId id="283" r:id="rId24"/>
    <p:sldId id="282" r:id="rId25"/>
    <p:sldId id="284" r:id="rId26"/>
    <p:sldId id="519" r:id="rId27"/>
    <p:sldId id="522" r:id="rId28"/>
    <p:sldId id="520" r:id="rId29"/>
    <p:sldId id="521" r:id="rId30"/>
    <p:sldId id="523" r:id="rId31"/>
    <p:sldId id="518" r:id="rId32"/>
    <p:sldId id="287" r:id="rId33"/>
    <p:sldId id="528" r:id="rId34"/>
    <p:sldId id="338" r:id="rId35"/>
    <p:sldId id="341" r:id="rId36"/>
    <p:sldId id="342" r:id="rId37"/>
    <p:sldId id="340" r:id="rId38"/>
    <p:sldId id="350" r:id="rId39"/>
    <p:sldId id="497" r:id="rId40"/>
    <p:sldId id="353" r:id="rId41"/>
    <p:sldId id="354" r:id="rId42"/>
    <p:sldId id="574" r:id="rId43"/>
    <p:sldId id="361" r:id="rId44"/>
    <p:sldId id="576" r:id="rId45"/>
    <p:sldId id="363" r:id="rId46"/>
    <p:sldId id="352" r:id="rId47"/>
    <p:sldId id="384" r:id="rId48"/>
    <p:sldId id="571" r:id="rId49"/>
    <p:sldId id="572" r:id="rId50"/>
    <p:sldId id="321" r:id="rId51"/>
    <p:sldId id="355" r:id="rId52"/>
    <p:sldId id="573" r:id="rId53"/>
    <p:sldId id="358" r:id="rId54"/>
    <p:sldId id="315" r:id="rId55"/>
    <p:sldId id="330" r:id="rId56"/>
    <p:sldId id="570" r:id="rId57"/>
    <p:sldId id="331" r:id="rId58"/>
    <p:sldId id="356" r:id="rId59"/>
    <p:sldId id="357" r:id="rId60"/>
    <p:sldId id="373" r:id="rId61"/>
    <p:sldId id="365" r:id="rId62"/>
    <p:sldId id="371" r:id="rId63"/>
    <p:sldId id="370" r:id="rId64"/>
    <p:sldId id="366" r:id="rId65"/>
    <p:sldId id="512" r:id="rId66"/>
    <p:sldId id="513" r:id="rId67"/>
    <p:sldId id="514" r:id="rId68"/>
    <p:sldId id="527"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0000"/>
    <p:restoredTop sz="86180"/>
  </p:normalViewPr>
  <p:slideViewPr>
    <p:cSldViewPr snapToGrid="0" snapToObjects="1">
      <p:cViewPr varScale="1">
        <p:scale>
          <a:sx n="95" d="100"/>
          <a:sy n="95" d="100"/>
        </p:scale>
        <p:origin x="3016" y="176"/>
      </p:cViewPr>
      <p:guideLst/>
    </p:cSldViewPr>
  </p:slideViewPr>
  <p:outlineViewPr>
    <p:cViewPr>
      <p:scale>
        <a:sx n="33" d="100"/>
        <a:sy n="33" d="100"/>
      </p:scale>
      <p:origin x="0" y="0"/>
    </p:cViewPr>
  </p:outlineViewPr>
  <p:notesTextViewPr>
    <p:cViewPr>
      <p:scale>
        <a:sx n="1" d="1"/>
        <a:sy n="1" d="1"/>
      </p:scale>
      <p:origin x="0" y="-20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notesMaster" Target="notesMasters/notesMaster1.xml"/><Relationship Id="rId71" Type="http://schemas.openxmlformats.org/officeDocument/2006/relationships/presProps" Target="presProps.xml"/><Relationship Id="rId72"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theme" Target="theme/theme1.xml"/><Relationship Id="rId74"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50A69E-4FC8-8249-BC28-1B039120D3AC}" type="datetimeFigureOut">
              <a:rPr lang="en-US" smtClean="0"/>
              <a:t>2/1/18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6B85C-57F3-154F-B42E-754239D30DE5}" type="slidenum">
              <a:rPr lang="en-US" smtClean="0"/>
              <a:t>‹#›</a:t>
            </a:fld>
            <a:endParaRPr lang="en-US"/>
          </a:p>
        </p:txBody>
      </p:sp>
    </p:spTree>
    <p:extLst>
      <p:ext uri="{BB962C8B-B14F-4D97-AF65-F5344CB8AC3E}">
        <p14:creationId xmlns:p14="http://schemas.microsoft.com/office/powerpoint/2010/main" val="1374429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86B85C-57F3-154F-B42E-754239D30DE5}" type="slidenum">
              <a:rPr lang="en-US" smtClean="0"/>
              <a:t>3</a:t>
            </a:fld>
            <a:endParaRPr lang="en-US"/>
          </a:p>
        </p:txBody>
      </p:sp>
    </p:spTree>
    <p:extLst>
      <p:ext uri="{BB962C8B-B14F-4D97-AF65-F5344CB8AC3E}">
        <p14:creationId xmlns:p14="http://schemas.microsoft.com/office/powerpoint/2010/main" val="6399596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86B85C-57F3-154F-B42E-754239D30DE5}" type="slidenum">
              <a:rPr lang="en-US" smtClean="0"/>
              <a:t>34</a:t>
            </a:fld>
            <a:endParaRPr lang="en-US"/>
          </a:p>
        </p:txBody>
      </p:sp>
    </p:spTree>
    <p:extLst>
      <p:ext uri="{BB962C8B-B14F-4D97-AF65-F5344CB8AC3E}">
        <p14:creationId xmlns:p14="http://schemas.microsoft.com/office/powerpoint/2010/main" val="6996531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86B85C-57F3-154F-B42E-754239D30DE5}" type="slidenum">
              <a:rPr lang="en-US" smtClean="0"/>
              <a:t>47</a:t>
            </a:fld>
            <a:endParaRPr lang="en-US"/>
          </a:p>
        </p:txBody>
      </p:sp>
    </p:spTree>
    <p:extLst>
      <p:ext uri="{BB962C8B-B14F-4D97-AF65-F5344CB8AC3E}">
        <p14:creationId xmlns:p14="http://schemas.microsoft.com/office/powerpoint/2010/main" val="12820220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smtClean="0"/>
              <a:t>Note:</a:t>
            </a:r>
            <a:r>
              <a:rPr kumimoji="1" lang="en-US" altLang="zh-TW" baseline="0" dirty="0" smtClean="0"/>
              <a:t> if variables are sparsely populated, the value will not be representative (almost random). Keep an eye on that for the predictability of risk tables. </a:t>
            </a:r>
          </a:p>
          <a:p>
            <a:r>
              <a:rPr kumimoji="1" lang="en-US" altLang="zh-TW" baseline="0" dirty="0" smtClean="0"/>
              <a:t>Risk table of training data only</a:t>
            </a:r>
          </a:p>
          <a:p>
            <a:r>
              <a:rPr kumimoji="1" lang="en-US" altLang="zh-TW" baseline="0" dirty="0" smtClean="0"/>
              <a:t>If there are interactions between variables, encoding categorical variable as risk table may lost information (if A = 0.9, B=0.9, they look the same)</a:t>
            </a:r>
          </a:p>
          <a:p>
            <a:r>
              <a:rPr kumimoji="1" lang="en-US" altLang="zh-TW" baseline="0" dirty="0" smtClean="0"/>
              <a:t>Can create two dimensional risk table to examine</a:t>
            </a:r>
          </a:p>
        </p:txBody>
      </p:sp>
      <p:sp>
        <p:nvSpPr>
          <p:cNvPr id="4" name="投影片編號版面配置區 3"/>
          <p:cNvSpPr>
            <a:spLocks noGrp="1"/>
          </p:cNvSpPr>
          <p:nvPr>
            <p:ph type="sldNum" sz="quarter" idx="10"/>
          </p:nvPr>
        </p:nvSpPr>
        <p:spPr/>
        <p:txBody>
          <a:bodyPr/>
          <a:lstStyle/>
          <a:p>
            <a:fld id="{FC86B85C-57F3-154F-B42E-754239D30DE5}" type="slidenum">
              <a:rPr lang="en-US" smtClean="0"/>
              <a:t>54</a:t>
            </a:fld>
            <a:endParaRPr lang="en-US"/>
          </a:p>
        </p:txBody>
      </p:sp>
    </p:spTree>
    <p:extLst>
      <p:ext uri="{BB962C8B-B14F-4D97-AF65-F5344CB8AC3E}">
        <p14:creationId xmlns:p14="http://schemas.microsoft.com/office/powerpoint/2010/main" val="1557455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smtClean="0"/>
              <a:t>Can z scale first to take care of outliers</a:t>
            </a:r>
          </a:p>
          <a:p>
            <a:r>
              <a:rPr kumimoji="1" lang="en-US" altLang="zh-TW" dirty="0" smtClean="0"/>
              <a:t>Or take robust</a:t>
            </a:r>
            <a:r>
              <a:rPr kumimoji="1" lang="en-US" altLang="zh-TW" baseline="0" dirty="0" smtClean="0"/>
              <a:t> deviation</a:t>
            </a:r>
          </a:p>
          <a:p>
            <a:r>
              <a:rPr kumimoji="1" lang="en-US" altLang="zh-TW" baseline="0" dirty="0" smtClean="0"/>
              <a:t>Problem: PCA is a linear methodology (of x, it has nothing to do with y)</a:t>
            </a:r>
            <a:endParaRPr kumimoji="1" lang="zh-TW" altLang="en-US" dirty="0"/>
          </a:p>
        </p:txBody>
      </p:sp>
      <p:sp>
        <p:nvSpPr>
          <p:cNvPr id="4" name="投影片編號版面配置區 3"/>
          <p:cNvSpPr>
            <a:spLocks noGrp="1"/>
          </p:cNvSpPr>
          <p:nvPr>
            <p:ph type="sldNum" sz="quarter" idx="10"/>
          </p:nvPr>
        </p:nvSpPr>
        <p:spPr/>
        <p:txBody>
          <a:bodyPr/>
          <a:lstStyle/>
          <a:p>
            <a:fld id="{FC86B85C-57F3-154F-B42E-754239D30DE5}" type="slidenum">
              <a:rPr lang="en-US" smtClean="0"/>
              <a:t>57</a:t>
            </a:fld>
            <a:endParaRPr lang="en-US"/>
          </a:p>
        </p:txBody>
      </p:sp>
    </p:spTree>
    <p:extLst>
      <p:ext uri="{BB962C8B-B14F-4D97-AF65-F5344CB8AC3E}">
        <p14:creationId xmlns:p14="http://schemas.microsoft.com/office/powerpoint/2010/main" val="1078491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TW" dirty="0" smtClean="0"/>
              <a:t>Algorithm: S1 = </a:t>
            </a:r>
            <a:r>
              <a:rPr kumimoji="1" lang="en-US" altLang="zh-TW" dirty="0" err="1" smtClean="0"/>
              <a:t>euclidean</a:t>
            </a:r>
            <a:r>
              <a:rPr kumimoji="1" lang="en-US" altLang="zh-TW" dirty="0" smtClean="0"/>
              <a:t> distance/</a:t>
            </a:r>
            <a:r>
              <a:rPr lang="en-US" altLang="zh-TW" sz="1200" b="0" i="0" kern="1200" dirty="0" err="1" smtClean="0">
                <a:solidFill>
                  <a:schemeClr val="tx1"/>
                </a:solidFill>
                <a:effectLst/>
                <a:latin typeface="+mn-lt"/>
                <a:ea typeface="+mn-ea"/>
                <a:cs typeface="+mn-cs"/>
              </a:rPr>
              <a:t>Kullback</a:t>
            </a:r>
            <a:r>
              <a:rPr lang="en-US" altLang="zh-TW" sz="1200" b="0" i="0" kern="1200" dirty="0" smtClean="0">
                <a:solidFill>
                  <a:schemeClr val="tx1"/>
                </a:solidFill>
                <a:effectLst/>
                <a:latin typeface="+mn-lt"/>
                <a:ea typeface="+mn-ea"/>
                <a:cs typeface="+mn-cs"/>
              </a:rPr>
              <a:t>–</a:t>
            </a:r>
            <a:r>
              <a:rPr lang="en-US" altLang="zh-TW" sz="1200" b="0" i="0" kern="1200" dirty="0" err="1" smtClean="0">
                <a:solidFill>
                  <a:schemeClr val="tx1"/>
                </a:solidFill>
                <a:effectLst/>
                <a:latin typeface="+mn-lt"/>
                <a:ea typeface="+mn-ea"/>
                <a:cs typeface="+mn-cs"/>
              </a:rPr>
              <a:t>Leibler</a:t>
            </a:r>
            <a:r>
              <a:rPr lang="en-US" altLang="zh-TW" sz="1200" b="0" i="0" kern="1200" dirty="0" smtClean="0">
                <a:solidFill>
                  <a:schemeClr val="tx1"/>
                </a:solidFill>
                <a:effectLst/>
                <a:latin typeface="+mn-lt"/>
                <a:ea typeface="+mn-ea"/>
                <a:cs typeface="+mn-cs"/>
              </a:rPr>
              <a:t> divergence/</a:t>
            </a:r>
            <a:r>
              <a:rPr lang="en-US" altLang="zh-TW" sz="1200" b="0" i="0" kern="1200" dirty="0" err="1" smtClean="0">
                <a:solidFill>
                  <a:schemeClr val="tx1"/>
                </a:solidFill>
                <a:effectLst/>
                <a:latin typeface="+mn-lt"/>
                <a:ea typeface="+mn-ea"/>
                <a:cs typeface="+mn-cs"/>
              </a:rPr>
              <a:t>Mahalanobis</a:t>
            </a:r>
            <a:r>
              <a:rPr lang="en-US" altLang="zh-TW" sz="1200" b="0" i="0" kern="1200" dirty="0" smtClean="0">
                <a:solidFill>
                  <a:schemeClr val="tx1"/>
                </a:solidFill>
                <a:effectLst/>
                <a:latin typeface="+mn-lt"/>
                <a:ea typeface="+mn-ea"/>
                <a:cs typeface="+mn-cs"/>
              </a:rPr>
              <a:t> distance (z scale not needed)</a:t>
            </a:r>
            <a:r>
              <a:rPr kumimoji="1" lang="en-US" altLang="zh-TW" baseline="0" dirty="0" smtClean="0"/>
              <a:t> /(or other )</a:t>
            </a:r>
            <a:endParaRPr kumimoji="1" lang="en-US" altLang="zh-TW" dirty="0" smtClean="0"/>
          </a:p>
          <a:p>
            <a:r>
              <a:rPr kumimoji="1" lang="en-US" altLang="zh-TW" dirty="0" smtClean="0"/>
              <a:t>How</a:t>
            </a:r>
            <a:r>
              <a:rPr kumimoji="1" lang="en-US" altLang="zh-TW" baseline="0" dirty="0" smtClean="0"/>
              <a:t> far a data point is from the center (z score 0,0)</a:t>
            </a:r>
          </a:p>
          <a:p>
            <a:endParaRPr kumimoji="1" lang="en-US" altLang="zh-TW" baseline="0" dirty="0" smtClean="0"/>
          </a:p>
          <a:p>
            <a:r>
              <a:rPr kumimoji="1" lang="en-US" altLang="zh-TW" baseline="0" dirty="0" smtClean="0"/>
              <a:t>S2: auto encoder </a:t>
            </a:r>
          </a:p>
          <a:p>
            <a:r>
              <a:rPr kumimoji="1" lang="en-US" altLang="zh-TW" baseline="0" dirty="0" smtClean="0"/>
              <a:t>How far apart two points are</a:t>
            </a:r>
          </a:p>
          <a:p>
            <a:endParaRPr kumimoji="1" lang="en-US" altLang="zh-TW" baseline="0" dirty="0" smtClean="0"/>
          </a:p>
          <a:p>
            <a:r>
              <a:rPr kumimoji="1" lang="en-US" altLang="zh-TW" baseline="0" smtClean="0"/>
              <a:t>How to set a cutoff?</a:t>
            </a:r>
            <a:endParaRPr kumimoji="1" lang="zh-TW" altLang="en-US" dirty="0"/>
          </a:p>
        </p:txBody>
      </p:sp>
      <p:sp>
        <p:nvSpPr>
          <p:cNvPr id="4" name="投影片編號版面配置區 3"/>
          <p:cNvSpPr>
            <a:spLocks noGrp="1"/>
          </p:cNvSpPr>
          <p:nvPr>
            <p:ph type="sldNum" sz="quarter" idx="10"/>
          </p:nvPr>
        </p:nvSpPr>
        <p:spPr/>
        <p:txBody>
          <a:bodyPr/>
          <a:lstStyle/>
          <a:p>
            <a:fld id="{FC86B85C-57F3-154F-B42E-754239D30DE5}" type="slidenum">
              <a:rPr lang="en-US" smtClean="0"/>
              <a:t>63</a:t>
            </a:fld>
            <a:endParaRPr lang="en-US"/>
          </a:p>
        </p:txBody>
      </p:sp>
    </p:spTree>
    <p:extLst>
      <p:ext uri="{BB962C8B-B14F-4D97-AF65-F5344CB8AC3E}">
        <p14:creationId xmlns:p14="http://schemas.microsoft.com/office/powerpoint/2010/main" val="642764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86B85C-57F3-154F-B42E-754239D30DE5}" type="slidenum">
              <a:rPr lang="en-US" smtClean="0"/>
              <a:t>65</a:t>
            </a:fld>
            <a:endParaRPr lang="en-US"/>
          </a:p>
        </p:txBody>
      </p:sp>
    </p:spTree>
    <p:extLst>
      <p:ext uri="{BB962C8B-B14F-4D97-AF65-F5344CB8AC3E}">
        <p14:creationId xmlns:p14="http://schemas.microsoft.com/office/powerpoint/2010/main" val="1009323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86B85C-57F3-154F-B42E-754239D30DE5}" type="slidenum">
              <a:rPr lang="en-US" smtClean="0"/>
              <a:t>5</a:t>
            </a:fld>
            <a:endParaRPr lang="en-US"/>
          </a:p>
        </p:txBody>
      </p:sp>
    </p:spTree>
    <p:extLst>
      <p:ext uri="{BB962C8B-B14F-4D97-AF65-F5344CB8AC3E}">
        <p14:creationId xmlns:p14="http://schemas.microsoft.com/office/powerpoint/2010/main" val="763604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86B85C-57F3-154F-B42E-754239D30DE5}" type="slidenum">
              <a:rPr lang="en-US" smtClean="0"/>
              <a:t>15</a:t>
            </a:fld>
            <a:endParaRPr lang="en-US"/>
          </a:p>
        </p:txBody>
      </p:sp>
    </p:spTree>
    <p:extLst>
      <p:ext uri="{BB962C8B-B14F-4D97-AF65-F5344CB8AC3E}">
        <p14:creationId xmlns:p14="http://schemas.microsoft.com/office/powerpoint/2010/main" val="19287248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86B85C-57F3-154F-B42E-754239D30DE5}" type="slidenum">
              <a:rPr lang="en-US" smtClean="0"/>
              <a:t>18</a:t>
            </a:fld>
            <a:endParaRPr lang="en-US"/>
          </a:p>
        </p:txBody>
      </p:sp>
    </p:spTree>
    <p:extLst>
      <p:ext uri="{BB962C8B-B14F-4D97-AF65-F5344CB8AC3E}">
        <p14:creationId xmlns:p14="http://schemas.microsoft.com/office/powerpoint/2010/main" val="13298552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EA6493-9AB7-DE45-8E0B-1DE7A4119A75}" type="slidenum">
              <a:rPr lang="en-US" smtClean="0"/>
              <a:t>21</a:t>
            </a:fld>
            <a:endParaRPr lang="en-US"/>
          </a:p>
        </p:txBody>
      </p:sp>
    </p:spTree>
    <p:extLst>
      <p:ext uri="{BB962C8B-B14F-4D97-AF65-F5344CB8AC3E}">
        <p14:creationId xmlns:p14="http://schemas.microsoft.com/office/powerpoint/2010/main" val="19806103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86B85C-57F3-154F-B42E-754239D30DE5}" type="slidenum">
              <a:rPr lang="en-US" smtClean="0"/>
              <a:t>22</a:t>
            </a:fld>
            <a:endParaRPr lang="en-US"/>
          </a:p>
        </p:txBody>
      </p:sp>
    </p:spTree>
    <p:extLst>
      <p:ext uri="{BB962C8B-B14F-4D97-AF65-F5344CB8AC3E}">
        <p14:creationId xmlns:p14="http://schemas.microsoft.com/office/powerpoint/2010/main" val="479599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86B85C-57F3-154F-B42E-754239D30DE5}" type="slidenum">
              <a:rPr lang="en-US" smtClean="0"/>
              <a:t>26</a:t>
            </a:fld>
            <a:endParaRPr lang="en-US"/>
          </a:p>
        </p:txBody>
      </p:sp>
    </p:spTree>
    <p:extLst>
      <p:ext uri="{BB962C8B-B14F-4D97-AF65-F5344CB8AC3E}">
        <p14:creationId xmlns:p14="http://schemas.microsoft.com/office/powerpoint/2010/main" val="15815011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86B85C-57F3-154F-B42E-754239D30DE5}" type="slidenum">
              <a:rPr lang="en-US" smtClean="0"/>
              <a:t>27</a:t>
            </a:fld>
            <a:endParaRPr lang="en-US"/>
          </a:p>
        </p:txBody>
      </p:sp>
    </p:spTree>
    <p:extLst>
      <p:ext uri="{BB962C8B-B14F-4D97-AF65-F5344CB8AC3E}">
        <p14:creationId xmlns:p14="http://schemas.microsoft.com/office/powerpoint/2010/main" val="13814847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C86B85C-57F3-154F-B42E-754239D30DE5}" type="slidenum">
              <a:rPr lang="en-US" smtClean="0"/>
              <a:t>30</a:t>
            </a:fld>
            <a:endParaRPr lang="en-US"/>
          </a:p>
        </p:txBody>
      </p:sp>
    </p:spTree>
    <p:extLst>
      <p:ext uri="{BB962C8B-B14F-4D97-AF65-F5344CB8AC3E}">
        <p14:creationId xmlns:p14="http://schemas.microsoft.com/office/powerpoint/2010/main" val="1225544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5C507F-C711-FB4E-9980-F17B0E83623D}" type="datetime1">
              <a:rPr lang="en-US" smtClean="0"/>
              <a:t>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D9788-50B9-FE4F-BD86-303CACCBE7E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774987-170C-5C48-B529-D22B5234C191}" type="datetime1">
              <a:rPr lang="en-US" smtClean="0"/>
              <a:t>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D9788-50B9-FE4F-BD86-303CACCBE7E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333D58-4C16-C048-A740-A56DAEDB5C70}" type="datetime1">
              <a:rPr lang="en-US" smtClean="0"/>
              <a:t>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D9788-50B9-FE4F-BD86-303CACCBE7E1}"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Final">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69888" y="869951"/>
            <a:ext cx="8405812" cy="319088"/>
          </a:xfrm>
        </p:spPr>
        <p:txBody>
          <a:bodyPr/>
          <a:lstStyle/>
          <a:p>
            <a:r>
              <a:rPr lang="en-US"/>
              <a:t>Click to edit Master title style</a:t>
            </a:r>
            <a:endParaRPr lang="en-US" dirty="0"/>
          </a:p>
        </p:txBody>
      </p:sp>
      <p:sp>
        <p:nvSpPr>
          <p:cNvPr id="3" name="Content Placeholder 2"/>
          <p:cNvSpPr>
            <a:spLocks noGrp="1"/>
          </p:cNvSpPr>
          <p:nvPr>
            <p:ph idx="1"/>
          </p:nvPr>
        </p:nvSpPr>
        <p:spPr bwMode="gray">
          <a:xfrm>
            <a:off x="369888" y="1687513"/>
            <a:ext cx="8405812" cy="43005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5"/>
          <p:cNvSpPr>
            <a:spLocks noGrp="1" noChangeAspect="1" noChangeArrowheads="1"/>
          </p:cNvSpPr>
          <p:nvPr>
            <p:ph type="ftr" sz="quarter" idx="10"/>
          </p:nvPr>
        </p:nvSpPr>
        <p:spPr bwMode="gray"/>
        <p:txBody>
          <a:bodyPr/>
          <a:lstStyle>
            <a:lvl1pPr>
              <a:defRPr/>
            </a:lvl1pPr>
          </a:lstStyle>
          <a:p>
            <a:pPr>
              <a:defRPr/>
            </a:pPr>
            <a:endParaRPr lang="en-US" dirty="0"/>
          </a:p>
        </p:txBody>
      </p:sp>
      <p:sp>
        <p:nvSpPr>
          <p:cNvPr id="5" name="Rectangle 6"/>
          <p:cNvSpPr>
            <a:spLocks noGrp="1" noChangeArrowheads="1"/>
          </p:cNvSpPr>
          <p:nvPr>
            <p:ph type="sldNum" sz="quarter" idx="11"/>
          </p:nvPr>
        </p:nvSpPr>
        <p:spPr bwMode="gray"/>
        <p:txBody>
          <a:bodyPr/>
          <a:lstStyle>
            <a:lvl1pPr>
              <a:defRPr/>
            </a:lvl1pPr>
          </a:lstStyle>
          <a:p>
            <a:pPr>
              <a:defRPr/>
            </a:pPr>
            <a:fld id="{A94B9148-225C-4CEB-963A-DF097CE30754}" type="slidenum">
              <a:rPr lang="en-US"/>
              <a:pPr>
                <a:defRPr/>
              </a:pPr>
              <a:t>‹#›</a:t>
            </a:fld>
            <a:endParaRPr lang="en-US" sz="1400" dirty="0"/>
          </a:p>
        </p:txBody>
      </p:sp>
    </p:spTree>
    <p:extLst>
      <p:ext uri="{BB962C8B-B14F-4D97-AF65-F5344CB8AC3E}">
        <p14:creationId xmlns:p14="http://schemas.microsoft.com/office/powerpoint/2010/main" val="1379139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14A49E-DE58-3A43-8243-47508D233332}" type="datetime1">
              <a:rPr lang="en-US" smtClean="0"/>
              <a:t>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D9788-50B9-FE4F-BD86-303CACCBE7E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A0EC75-7CEA-374E-A321-B54ED15A2653}" type="datetime1">
              <a:rPr lang="en-US" smtClean="0"/>
              <a:t>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D9788-50B9-FE4F-BD86-303CACCBE7E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36588B-673C-154D-B084-D457DFD285F0}" type="datetime1">
              <a:rPr lang="en-US" smtClean="0"/>
              <a:t>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CD9788-50B9-FE4F-BD86-303CACCBE7E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186C2F-739B-9C43-9280-9095C862FED4}" type="datetime1">
              <a:rPr lang="en-US" smtClean="0"/>
              <a:t>2/1/18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CD9788-50B9-FE4F-BD86-303CACCBE7E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D68A46-94F7-E541-BB47-1A76E6082E21}" type="datetime1">
              <a:rPr lang="en-US" smtClean="0"/>
              <a:t>2/1/18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CD9788-50B9-FE4F-BD86-303CACCBE7E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D45C2E-2E46-7140-9E31-A8892F7542A7}" type="datetime1">
              <a:rPr lang="en-US" smtClean="0"/>
              <a:t>2/1/18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CD9788-50B9-FE4F-BD86-303CACCBE7E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6B6D8C-72FB-D448-8394-BBEA53A1D9FA}" type="datetime1">
              <a:rPr lang="en-US" smtClean="0"/>
              <a:t>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CD9788-50B9-FE4F-BD86-303CACCBE7E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40C63D-D438-A040-BF01-98273FE3C4BF}" type="datetime1">
              <a:rPr lang="en-US" smtClean="0"/>
              <a:t>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CD9788-50B9-FE4F-BD86-303CACCBE7E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615156-9ECB-274D-816B-D36D2076BD1E}" type="datetime1">
              <a:rPr lang="en-US" smtClean="0"/>
              <a:t>2/1/18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CD9788-50B9-FE4F-BD86-303CACCBE7E1}" type="slidenum">
              <a:rPr lang="en-US" smtClean="0"/>
              <a:t>‹#›</a:t>
            </a:fld>
            <a:endParaRPr lang="en-US"/>
          </a:p>
        </p:txBody>
      </p:sp>
    </p:spTree>
    <p:extLst>
      <p:ext uri="{BB962C8B-B14F-4D97-AF65-F5344CB8AC3E}">
        <p14:creationId xmlns:p14="http://schemas.microsoft.com/office/powerpoint/2010/main" val="203917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data.cityofnewyork.us/Housing-Development/Property-Valuation-and-Assessment-Data/rgy2-tti8"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1.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tif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5.png"/><Relationship Id="rId3" Type="http://schemas.openxmlformats.org/officeDocument/2006/relationships/image" Target="../media/image1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jpg"/><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0.e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Fraud Analytics</a:t>
            </a:r>
          </a:p>
        </p:txBody>
      </p:sp>
      <p:sp>
        <p:nvSpPr>
          <p:cNvPr id="3" name="Subtitle 2"/>
          <p:cNvSpPr>
            <a:spLocks noGrp="1"/>
          </p:cNvSpPr>
          <p:nvPr>
            <p:ph type="subTitle" idx="1"/>
          </p:nvPr>
        </p:nvSpPr>
        <p:spPr/>
        <p:txBody>
          <a:bodyPr/>
          <a:lstStyle/>
          <a:p>
            <a:r>
              <a:rPr lang="en-US" dirty="0"/>
              <a:t>DSO 562</a:t>
            </a:r>
          </a:p>
          <a:p>
            <a:r>
              <a:rPr lang="en-US" dirty="0"/>
              <a:t>Spring 2018</a:t>
            </a:r>
          </a:p>
        </p:txBody>
      </p:sp>
      <p:sp>
        <p:nvSpPr>
          <p:cNvPr id="4" name="Slide Number Placeholder 3"/>
          <p:cNvSpPr>
            <a:spLocks noGrp="1"/>
          </p:cNvSpPr>
          <p:nvPr>
            <p:ph type="sldNum" sz="quarter" idx="12"/>
          </p:nvPr>
        </p:nvSpPr>
        <p:spPr/>
        <p:txBody>
          <a:bodyPr/>
          <a:lstStyle/>
          <a:p>
            <a:fld id="{88CD9788-50B9-FE4F-BD86-303CACCBE7E1}" type="slidenum">
              <a:rPr lang="en-US" smtClean="0"/>
              <a:t>1</a:t>
            </a:fld>
            <a:endParaRPr lang="en-US"/>
          </a:p>
        </p:txBody>
      </p:sp>
    </p:spTree>
    <p:extLst>
      <p:ext uri="{BB962C8B-B14F-4D97-AF65-F5344CB8AC3E}">
        <p14:creationId xmlns:p14="http://schemas.microsoft.com/office/powerpoint/2010/main" val="1950031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487" y="1191927"/>
            <a:ext cx="8477026" cy="1325563"/>
          </a:xfrm>
        </p:spPr>
        <p:txBody>
          <a:bodyPr>
            <a:normAutofit fontScale="90000"/>
          </a:bodyPr>
          <a:lstStyle/>
          <a:p>
            <a:r>
              <a:rPr lang="en-US" dirty="0"/>
              <a:t>First Fraud Problem: Tax Preparer Fraud</a:t>
            </a:r>
            <a:br>
              <a:rPr lang="en-US" dirty="0"/>
            </a:b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a:xfrm>
            <a:off x="333487" y="1501943"/>
            <a:ext cx="8109035" cy="4351338"/>
          </a:xfrm>
        </p:spPr>
        <p:txBody>
          <a:bodyPr>
            <a:normAutofit lnSpcReduction="10000"/>
          </a:bodyPr>
          <a:lstStyle/>
          <a:p>
            <a:r>
              <a:rPr lang="en-US" dirty="0"/>
              <a:t>What is the business problem: </a:t>
            </a:r>
          </a:p>
          <a:p>
            <a:pPr lvl="1"/>
            <a:r>
              <a:rPr lang="en-US" dirty="0"/>
              <a:t>Find fraud committed by tax preparers, not necessarily tax payers</a:t>
            </a:r>
          </a:p>
          <a:p>
            <a:r>
              <a:rPr lang="en-US" dirty="0"/>
              <a:t>What was the situation when I took over the project: </a:t>
            </a:r>
          </a:p>
          <a:p>
            <a:pPr lvl="1"/>
            <a:r>
              <a:rPr lang="en-US" dirty="0"/>
              <a:t>Team building supervised fraud models looking for unusual tax returns</a:t>
            </a:r>
          </a:p>
          <a:p>
            <a:pPr lvl="1"/>
            <a:r>
              <a:rPr lang="en-US" dirty="0"/>
              <a:t>Using linear, logistic regressions, various clustering methods</a:t>
            </a:r>
          </a:p>
          <a:p>
            <a:pPr lvl="1"/>
            <a:r>
              <a:rPr lang="en-US" dirty="0"/>
              <a:t>Scored hundreds of thousand returns, sent few hundred to IRS to investigate</a:t>
            </a:r>
          </a:p>
          <a:p>
            <a:pPr lvl="1"/>
            <a:r>
              <a:rPr lang="en-US" dirty="0"/>
              <a:t>IRS kept saying “nothing there”</a:t>
            </a:r>
          </a:p>
          <a:p>
            <a:r>
              <a:rPr lang="en-US" dirty="0"/>
              <a:t>What would you do?</a:t>
            </a:r>
          </a:p>
          <a:p>
            <a:pPr lvl="1"/>
            <a:endParaRPr lang="en-US" dirty="0"/>
          </a:p>
          <a:p>
            <a:endParaRPr lang="en-US" dirty="0"/>
          </a:p>
        </p:txBody>
      </p:sp>
      <p:sp>
        <p:nvSpPr>
          <p:cNvPr id="4" name="Slide Number Placeholder 3"/>
          <p:cNvSpPr>
            <a:spLocks noGrp="1"/>
          </p:cNvSpPr>
          <p:nvPr>
            <p:ph type="sldNum" sz="quarter" idx="12"/>
          </p:nvPr>
        </p:nvSpPr>
        <p:spPr/>
        <p:txBody>
          <a:bodyPr/>
          <a:lstStyle/>
          <a:p>
            <a:fld id="{88CD9788-50B9-FE4F-BD86-303CACCBE7E1}" type="slidenum">
              <a:rPr lang="en-US" smtClean="0"/>
              <a:t>10</a:t>
            </a:fld>
            <a:endParaRPr lang="en-US"/>
          </a:p>
        </p:txBody>
      </p:sp>
    </p:spTree>
    <p:extLst>
      <p:ext uri="{BB962C8B-B14F-4D97-AF65-F5344CB8AC3E}">
        <p14:creationId xmlns:p14="http://schemas.microsoft.com/office/powerpoint/2010/main" val="2075052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487" y="1191927"/>
            <a:ext cx="8477026" cy="1325563"/>
          </a:xfrm>
        </p:spPr>
        <p:txBody>
          <a:bodyPr>
            <a:normAutofit fontScale="90000"/>
          </a:bodyPr>
          <a:lstStyle/>
          <a:p>
            <a:r>
              <a:rPr lang="en-US" dirty="0"/>
              <a:t>Look at data. What fields are available?</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p:txBody>
      </p:sp>
      <p:sp>
        <p:nvSpPr>
          <p:cNvPr id="5" name="Slide Number Placeholder 4"/>
          <p:cNvSpPr>
            <a:spLocks noGrp="1"/>
          </p:cNvSpPr>
          <p:nvPr>
            <p:ph type="sldNum" sz="quarter" idx="12"/>
          </p:nvPr>
        </p:nvSpPr>
        <p:spPr/>
        <p:txBody>
          <a:bodyPr/>
          <a:lstStyle/>
          <a:p>
            <a:fld id="{88CD9788-50B9-FE4F-BD86-303CACCBE7E1}" type="slidenum">
              <a:rPr lang="en-US" smtClean="0"/>
              <a:t>11</a:t>
            </a:fld>
            <a:endParaRPr lang="en-US"/>
          </a:p>
        </p:txBody>
      </p:sp>
      <p:sp>
        <p:nvSpPr>
          <p:cNvPr id="6" name="Content Placeholder 2"/>
          <p:cNvSpPr>
            <a:spLocks noGrp="1"/>
          </p:cNvSpPr>
          <p:nvPr>
            <p:ph idx="1"/>
          </p:nvPr>
        </p:nvSpPr>
        <p:spPr>
          <a:xfrm>
            <a:off x="485887" y="1514783"/>
            <a:ext cx="3606124" cy="4351338"/>
          </a:xfrm>
        </p:spPr>
        <p:txBody>
          <a:bodyPr>
            <a:normAutofit fontScale="92500" lnSpcReduction="20000"/>
          </a:bodyPr>
          <a:lstStyle/>
          <a:p>
            <a:r>
              <a:rPr lang="en-US" dirty="0"/>
              <a:t>Name, address</a:t>
            </a:r>
          </a:p>
          <a:p>
            <a:r>
              <a:rPr lang="en-US" dirty="0"/>
              <a:t>Dependents</a:t>
            </a:r>
          </a:p>
          <a:p>
            <a:r>
              <a:rPr lang="en-US" dirty="0"/>
              <a:t>You and spouse SSN</a:t>
            </a:r>
          </a:p>
          <a:p>
            <a:r>
              <a:rPr lang="en-US" dirty="0"/>
              <a:t>Filing status</a:t>
            </a:r>
          </a:p>
          <a:p>
            <a:r>
              <a:rPr lang="en-US" dirty="0"/>
              <a:t>Income</a:t>
            </a:r>
          </a:p>
          <a:p>
            <a:r>
              <a:rPr lang="en-US" dirty="0"/>
              <a:t>Adjustments to income</a:t>
            </a:r>
          </a:p>
          <a:p>
            <a:r>
              <a:rPr lang="en-US" dirty="0"/>
              <a:t>Refund amount (+/-)</a:t>
            </a:r>
          </a:p>
          <a:p>
            <a:r>
              <a:rPr lang="en-US" dirty="0"/>
              <a:t>PTIN</a:t>
            </a:r>
          </a:p>
          <a:p>
            <a:r>
              <a:rPr lang="en-US" dirty="0"/>
              <a:t>EIN</a:t>
            </a:r>
          </a:p>
          <a:p>
            <a:r>
              <a:rPr lang="en-US" dirty="0"/>
              <a:t>Self employed</a:t>
            </a:r>
          </a:p>
          <a:p>
            <a:endParaRPr lang="en-US" dirty="0"/>
          </a:p>
        </p:txBody>
      </p:sp>
      <p:sp>
        <p:nvSpPr>
          <p:cNvPr id="7" name="Content Placeholder 2"/>
          <p:cNvSpPr>
            <a:spLocks noGrp="1"/>
          </p:cNvSpPr>
          <p:nvPr>
            <p:ph idx="1"/>
          </p:nvPr>
        </p:nvSpPr>
        <p:spPr>
          <a:xfrm>
            <a:off x="5651350" y="1514783"/>
            <a:ext cx="3216537" cy="4351338"/>
          </a:xfrm>
        </p:spPr>
        <p:txBody>
          <a:bodyPr/>
          <a:lstStyle/>
          <a:p>
            <a:r>
              <a:rPr lang="en-US" dirty="0"/>
              <a:t>Preparer’s  name</a:t>
            </a:r>
          </a:p>
          <a:p>
            <a:r>
              <a:rPr lang="en-US" dirty="0"/>
              <a:t>ABA routing number</a:t>
            </a:r>
          </a:p>
          <a:p>
            <a:r>
              <a:rPr lang="en-US" dirty="0"/>
              <a:t>Account number</a:t>
            </a:r>
          </a:p>
          <a:p>
            <a:r>
              <a:rPr lang="en-US" dirty="0"/>
              <a:t>Occupation</a:t>
            </a:r>
          </a:p>
          <a:p>
            <a:r>
              <a:rPr lang="en-US" dirty="0"/>
              <a:t>Date</a:t>
            </a:r>
          </a:p>
          <a:p>
            <a:r>
              <a:rPr lang="en-US" dirty="0"/>
              <a:t>Estimated tax penalty</a:t>
            </a:r>
          </a:p>
          <a:p>
            <a:r>
              <a:rPr lang="en-US" dirty="0"/>
              <a:t>Tax credits</a:t>
            </a:r>
          </a:p>
          <a:p>
            <a:endParaRPr lang="en-US" dirty="0"/>
          </a:p>
          <a:p>
            <a:pPr lvl="1"/>
            <a:endParaRPr lang="en-US" dirty="0"/>
          </a:p>
          <a:p>
            <a:endParaRPr lang="en-US" dirty="0"/>
          </a:p>
        </p:txBody>
      </p:sp>
    </p:spTree>
    <p:extLst>
      <p:ext uri="{BB962C8B-B14F-4D97-AF65-F5344CB8AC3E}">
        <p14:creationId xmlns:p14="http://schemas.microsoft.com/office/powerpoint/2010/main" val="152291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487" y="1191927"/>
            <a:ext cx="8477026" cy="1325563"/>
          </a:xfrm>
        </p:spPr>
        <p:txBody>
          <a:bodyPr>
            <a:normAutofit fontScale="90000"/>
          </a:bodyPr>
          <a:lstStyle/>
          <a:p>
            <a:r>
              <a:rPr lang="en-US" dirty="0"/>
              <a:t>Tax Preparer Fraud Solution Approach</a:t>
            </a:r>
            <a:br>
              <a:rPr lang="en-US" dirty="0"/>
            </a:b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a:xfrm>
            <a:off x="333487" y="1501943"/>
            <a:ext cx="8109035" cy="5038706"/>
          </a:xfrm>
        </p:spPr>
        <p:txBody>
          <a:bodyPr>
            <a:normAutofit/>
          </a:bodyPr>
          <a:lstStyle/>
          <a:p>
            <a:r>
              <a:rPr lang="en-US" dirty="0"/>
              <a:t>First fully understand the business problem: </a:t>
            </a:r>
          </a:p>
          <a:p>
            <a:pPr lvl="1"/>
            <a:r>
              <a:rPr lang="en-US" dirty="0"/>
              <a:t>seeking tax </a:t>
            </a:r>
            <a:r>
              <a:rPr lang="en-US" b="1" dirty="0"/>
              <a:t>preparer</a:t>
            </a:r>
            <a:r>
              <a:rPr lang="en-US" dirty="0"/>
              <a:t>, not tax </a:t>
            </a:r>
            <a:r>
              <a:rPr lang="en-US" b="1" dirty="0"/>
              <a:t>payer</a:t>
            </a:r>
            <a:r>
              <a:rPr lang="en-US" dirty="0"/>
              <a:t> fraud</a:t>
            </a:r>
          </a:p>
          <a:p>
            <a:r>
              <a:rPr lang="en-US" dirty="0"/>
              <a:t>Fully understand current flagging and investigative process: </a:t>
            </a:r>
          </a:p>
          <a:p>
            <a:pPr lvl="1"/>
            <a:r>
              <a:rPr lang="en-US" dirty="0"/>
              <a:t>Investigators looking for </a:t>
            </a:r>
            <a:r>
              <a:rPr lang="en-US" b="1" dirty="0"/>
              <a:t>connections between returns</a:t>
            </a:r>
            <a:r>
              <a:rPr lang="en-US" dirty="0"/>
              <a:t>, all manual and in their heads</a:t>
            </a:r>
          </a:p>
          <a:p>
            <a:r>
              <a:rPr lang="en-US" dirty="0"/>
              <a:t>Simple solution: </a:t>
            </a:r>
          </a:p>
          <a:p>
            <a:pPr lvl="1"/>
            <a:r>
              <a:rPr lang="en-US" dirty="0"/>
              <a:t>Build a fraud score for each return</a:t>
            </a:r>
          </a:p>
          <a:p>
            <a:pPr lvl="1"/>
            <a:r>
              <a:rPr lang="en-US" dirty="0"/>
              <a:t>Aggregate summary information at the tax preparer level</a:t>
            </a:r>
          </a:p>
          <a:p>
            <a:pPr lvl="1"/>
            <a:r>
              <a:rPr lang="en-US" dirty="0"/>
              <a:t>Sort tax preparers by a summary fraud score and present summarized info to investigators in an efficient way</a:t>
            </a:r>
          </a:p>
          <a:p>
            <a:pPr lvl="1"/>
            <a:endParaRPr lang="en-US" dirty="0"/>
          </a:p>
          <a:p>
            <a:endParaRPr lang="en-US" dirty="0"/>
          </a:p>
        </p:txBody>
      </p:sp>
      <p:sp>
        <p:nvSpPr>
          <p:cNvPr id="4" name="Slide Number Placeholder 3"/>
          <p:cNvSpPr>
            <a:spLocks noGrp="1"/>
          </p:cNvSpPr>
          <p:nvPr>
            <p:ph type="sldNum" sz="quarter" idx="12"/>
          </p:nvPr>
        </p:nvSpPr>
        <p:spPr/>
        <p:txBody>
          <a:bodyPr/>
          <a:lstStyle/>
          <a:p>
            <a:fld id="{88CD9788-50B9-FE4F-BD86-303CACCBE7E1}" type="slidenum">
              <a:rPr lang="en-US" smtClean="0"/>
              <a:t>12</a:t>
            </a:fld>
            <a:endParaRPr lang="en-US"/>
          </a:p>
        </p:txBody>
      </p:sp>
    </p:spTree>
    <p:extLst>
      <p:ext uri="{BB962C8B-B14F-4D97-AF65-F5344CB8AC3E}">
        <p14:creationId xmlns:p14="http://schemas.microsoft.com/office/powerpoint/2010/main" val="1044382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487" y="1191927"/>
            <a:ext cx="8477026" cy="1325563"/>
          </a:xfrm>
        </p:spPr>
        <p:txBody>
          <a:bodyPr>
            <a:normAutofit fontScale="90000"/>
          </a:bodyPr>
          <a:lstStyle/>
          <a:p>
            <a:r>
              <a:rPr lang="en-US" dirty="0"/>
              <a:t>Homework 1: Examples of Fraud</a:t>
            </a:r>
            <a:br>
              <a:rPr lang="en-US" dirty="0"/>
            </a:br>
            <a:r>
              <a:rPr lang="en-US" dirty="0"/>
              <a:t>Due 1/18 noon</a:t>
            </a:r>
            <a:br>
              <a:rPr lang="en-US" dirty="0"/>
            </a:b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a:xfrm>
            <a:off x="333487" y="1501943"/>
            <a:ext cx="8477026" cy="5038706"/>
          </a:xfrm>
        </p:spPr>
        <p:txBody>
          <a:bodyPr>
            <a:normAutofit lnSpcReduction="10000"/>
          </a:bodyPr>
          <a:lstStyle/>
          <a:p>
            <a:pPr lvl="1"/>
            <a:endParaRPr lang="en-US" dirty="0"/>
          </a:p>
          <a:p>
            <a:r>
              <a:rPr lang="en-US" dirty="0"/>
              <a:t>List 5 kinds of fraud, for each describe</a:t>
            </a:r>
          </a:p>
          <a:p>
            <a:pPr lvl="1"/>
            <a:r>
              <a:rPr lang="en-US" dirty="0"/>
              <a:t>Nature of the problem (industry, product</a:t>
            </a:r>
            <a:r>
              <a:rPr lang="mr-IN" dirty="0"/>
              <a:t>…</a:t>
            </a:r>
            <a:r>
              <a:rPr lang="en-US" dirty="0"/>
              <a:t>)</a:t>
            </a:r>
          </a:p>
          <a:p>
            <a:pPr lvl="1"/>
            <a:r>
              <a:rPr lang="en-US" dirty="0"/>
              <a:t>Size of the problem ($’s, volumes, importance</a:t>
            </a:r>
            <a:r>
              <a:rPr lang="mr-IN" dirty="0"/>
              <a:t>…</a:t>
            </a:r>
            <a:r>
              <a:rPr lang="en-US" dirty="0"/>
              <a:t>)</a:t>
            </a:r>
          </a:p>
          <a:p>
            <a:pPr lvl="1"/>
            <a:r>
              <a:rPr lang="en-US" dirty="0"/>
              <a:t>Who commits the fraud (individuals, groups, professionals</a:t>
            </a:r>
            <a:r>
              <a:rPr lang="mr-IN" dirty="0"/>
              <a:t>…</a:t>
            </a:r>
            <a:r>
              <a:rPr lang="en-US" dirty="0"/>
              <a:t>)</a:t>
            </a:r>
          </a:p>
          <a:p>
            <a:pPr lvl="1"/>
            <a:r>
              <a:rPr lang="en-US" dirty="0"/>
              <a:t>How the fraud is committed</a:t>
            </a:r>
          </a:p>
          <a:p>
            <a:pPr lvl="1"/>
            <a:r>
              <a:rPr lang="en-US" dirty="0"/>
              <a:t>Who is harmed? Who pays for the losses?</a:t>
            </a:r>
          </a:p>
          <a:p>
            <a:pPr lvl="1"/>
            <a:r>
              <a:rPr lang="en-US" dirty="0"/>
              <a:t>How is the problem solved today?</a:t>
            </a:r>
          </a:p>
          <a:p>
            <a:pPr lvl="1"/>
            <a:endParaRPr lang="en-US" dirty="0"/>
          </a:p>
          <a:p>
            <a:r>
              <a:rPr lang="en-US" dirty="0"/>
              <a:t>Possible examples: EITC tax payer fraud, healthcare fraud, credit card fraud, money laundering, mortgage fraud, identity theft, check fraud, pyramid schemes, penny stocks</a:t>
            </a:r>
            <a:r>
              <a:rPr lang="mr-IN" dirty="0"/>
              <a:t>…</a:t>
            </a:r>
            <a:endParaRPr lang="en-US" dirty="0"/>
          </a:p>
          <a:p>
            <a:pPr lvl="1"/>
            <a:endParaRPr lang="en-US" dirty="0"/>
          </a:p>
          <a:p>
            <a:pPr lvl="1"/>
            <a:endParaRPr lang="en-US" dirty="0"/>
          </a:p>
        </p:txBody>
      </p:sp>
      <p:sp>
        <p:nvSpPr>
          <p:cNvPr id="4" name="Slide Number Placeholder 3"/>
          <p:cNvSpPr>
            <a:spLocks noGrp="1"/>
          </p:cNvSpPr>
          <p:nvPr>
            <p:ph type="sldNum" sz="quarter" idx="12"/>
          </p:nvPr>
        </p:nvSpPr>
        <p:spPr/>
        <p:txBody>
          <a:bodyPr/>
          <a:lstStyle/>
          <a:p>
            <a:fld id="{88CD9788-50B9-FE4F-BD86-303CACCBE7E1}" type="slidenum">
              <a:rPr lang="en-US" smtClean="0"/>
              <a:t>13</a:t>
            </a:fld>
            <a:endParaRPr lang="en-US"/>
          </a:p>
        </p:txBody>
      </p:sp>
    </p:spTree>
    <p:extLst>
      <p:ext uri="{BB962C8B-B14F-4D97-AF65-F5344CB8AC3E}">
        <p14:creationId xmlns:p14="http://schemas.microsoft.com/office/powerpoint/2010/main" val="829260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947" y="1025672"/>
            <a:ext cx="8477026" cy="794815"/>
          </a:xfrm>
        </p:spPr>
        <p:txBody>
          <a:bodyPr>
            <a:normAutofit fontScale="90000"/>
          </a:bodyPr>
          <a:lstStyle/>
          <a:p>
            <a:r>
              <a:rPr lang="en-US" dirty="0"/>
              <a:t>Homework 1: Example </a:t>
            </a:r>
            <a:br>
              <a:rPr lang="en-US" dirty="0"/>
            </a:br>
            <a:r>
              <a:rPr lang="en-US" dirty="0"/>
              <a:t/>
            </a:r>
            <a:br>
              <a:rPr lang="en-US" dirty="0"/>
            </a:br>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88CD9788-50B9-FE4F-BD86-303CACCBE7E1}" type="slidenum">
              <a:rPr lang="en-US" smtClean="0"/>
              <a:t>14</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922241309"/>
              </p:ext>
            </p:extLst>
          </p:nvPr>
        </p:nvGraphicFramePr>
        <p:xfrm>
          <a:off x="165387" y="1654781"/>
          <a:ext cx="8817249" cy="3212979"/>
        </p:xfrm>
        <a:graphic>
          <a:graphicData uri="http://schemas.openxmlformats.org/drawingml/2006/table">
            <a:tbl>
              <a:tblPr>
                <a:tableStyleId>{5C22544A-7EE6-4342-B048-85BDC9FD1C3A}</a:tableStyleId>
              </a:tblPr>
              <a:tblGrid>
                <a:gridCol w="873188">
                  <a:extLst>
                    <a:ext uri="{9D8B030D-6E8A-4147-A177-3AD203B41FA5}">
                      <a16:colId xmlns:a16="http://schemas.microsoft.com/office/drawing/2014/main" xmlns="" val="20000"/>
                    </a:ext>
                  </a:extLst>
                </a:gridCol>
                <a:gridCol w="1171239">
                  <a:extLst>
                    <a:ext uri="{9D8B030D-6E8A-4147-A177-3AD203B41FA5}">
                      <a16:colId xmlns:a16="http://schemas.microsoft.com/office/drawing/2014/main" xmlns="" val="20001"/>
                    </a:ext>
                  </a:extLst>
                </a:gridCol>
                <a:gridCol w="1655013">
                  <a:extLst>
                    <a:ext uri="{9D8B030D-6E8A-4147-A177-3AD203B41FA5}">
                      <a16:colId xmlns:a16="http://schemas.microsoft.com/office/drawing/2014/main" xmlns="" val="20002"/>
                    </a:ext>
                  </a:extLst>
                </a:gridCol>
                <a:gridCol w="831750">
                  <a:extLst>
                    <a:ext uri="{9D8B030D-6E8A-4147-A177-3AD203B41FA5}">
                      <a16:colId xmlns:a16="http://schemas.microsoft.com/office/drawing/2014/main" xmlns="" val="20003"/>
                    </a:ext>
                  </a:extLst>
                </a:gridCol>
                <a:gridCol w="2457258">
                  <a:extLst>
                    <a:ext uri="{9D8B030D-6E8A-4147-A177-3AD203B41FA5}">
                      <a16:colId xmlns:a16="http://schemas.microsoft.com/office/drawing/2014/main" xmlns="" val="20004"/>
                    </a:ext>
                  </a:extLst>
                </a:gridCol>
                <a:gridCol w="759759">
                  <a:extLst>
                    <a:ext uri="{9D8B030D-6E8A-4147-A177-3AD203B41FA5}">
                      <a16:colId xmlns:a16="http://schemas.microsoft.com/office/drawing/2014/main" xmlns="" val="20005"/>
                    </a:ext>
                  </a:extLst>
                </a:gridCol>
                <a:gridCol w="1069042">
                  <a:extLst>
                    <a:ext uri="{9D8B030D-6E8A-4147-A177-3AD203B41FA5}">
                      <a16:colId xmlns:a16="http://schemas.microsoft.com/office/drawing/2014/main" xmlns="" val="20006"/>
                    </a:ext>
                  </a:extLst>
                </a:gridCol>
              </a:tblGrid>
              <a:tr h="242409">
                <a:tc>
                  <a:txBody>
                    <a:bodyPr/>
                    <a:lstStyle/>
                    <a:p>
                      <a:pPr algn="l" fontAlgn="b"/>
                      <a:r>
                        <a:rPr lang="en-US" sz="1400" u="none" strike="noStrike">
                          <a:effectLst/>
                        </a:rPr>
                        <a:t>Fraud Type</a:t>
                      </a:r>
                      <a:endParaRPr lang="en-US" sz="1400" b="1" i="0" u="none" strike="noStrike">
                        <a:solidFill>
                          <a:srgbClr val="000000"/>
                        </a:solidFill>
                        <a:effectLst/>
                        <a:latin typeface="Calibri" charset="0"/>
                      </a:endParaRPr>
                    </a:p>
                  </a:txBody>
                  <a:tcPr marL="11299" marR="11299" marT="11299" marB="0" anchor="b"/>
                </a:tc>
                <a:tc>
                  <a:txBody>
                    <a:bodyPr/>
                    <a:lstStyle/>
                    <a:p>
                      <a:pPr algn="l" fontAlgn="b"/>
                      <a:r>
                        <a:rPr lang="en-US" sz="1400" u="none" strike="noStrike">
                          <a:effectLst/>
                        </a:rPr>
                        <a:t>Nature of problem</a:t>
                      </a:r>
                      <a:endParaRPr lang="en-US" sz="1400" b="1" i="0" u="none" strike="noStrike">
                        <a:solidFill>
                          <a:srgbClr val="000000"/>
                        </a:solidFill>
                        <a:effectLst/>
                        <a:latin typeface="Calibri" charset="0"/>
                      </a:endParaRPr>
                    </a:p>
                  </a:txBody>
                  <a:tcPr marL="11299" marR="11299" marT="11299" marB="0" anchor="b"/>
                </a:tc>
                <a:tc>
                  <a:txBody>
                    <a:bodyPr/>
                    <a:lstStyle/>
                    <a:p>
                      <a:pPr algn="l" fontAlgn="b"/>
                      <a:r>
                        <a:rPr lang="en-US" sz="1400" u="none" strike="noStrike" dirty="0">
                          <a:effectLst/>
                        </a:rPr>
                        <a:t>Size of Problem</a:t>
                      </a:r>
                      <a:endParaRPr lang="en-US" sz="1400" b="1" i="0" u="none" strike="noStrike" dirty="0">
                        <a:solidFill>
                          <a:srgbClr val="000000"/>
                        </a:solidFill>
                        <a:effectLst/>
                        <a:latin typeface="Calibri" charset="0"/>
                      </a:endParaRPr>
                    </a:p>
                  </a:txBody>
                  <a:tcPr marL="11299" marR="11299" marT="11299" marB="0" anchor="b"/>
                </a:tc>
                <a:tc>
                  <a:txBody>
                    <a:bodyPr/>
                    <a:lstStyle/>
                    <a:p>
                      <a:pPr algn="l" fontAlgn="b"/>
                      <a:r>
                        <a:rPr lang="en-US" sz="1400" u="none" strike="noStrike">
                          <a:effectLst/>
                        </a:rPr>
                        <a:t>Who commits</a:t>
                      </a:r>
                      <a:endParaRPr lang="en-US" sz="1400" b="1" i="0" u="none" strike="noStrike">
                        <a:solidFill>
                          <a:srgbClr val="000000"/>
                        </a:solidFill>
                        <a:effectLst/>
                        <a:latin typeface="Calibri" charset="0"/>
                      </a:endParaRPr>
                    </a:p>
                  </a:txBody>
                  <a:tcPr marL="11299" marR="11299" marT="11299" marB="0" anchor="b"/>
                </a:tc>
                <a:tc>
                  <a:txBody>
                    <a:bodyPr/>
                    <a:lstStyle/>
                    <a:p>
                      <a:pPr algn="l" fontAlgn="b"/>
                      <a:r>
                        <a:rPr lang="en-US" sz="1400" u="none" strike="noStrike" dirty="0">
                          <a:effectLst/>
                        </a:rPr>
                        <a:t>How done</a:t>
                      </a:r>
                      <a:endParaRPr lang="en-US" sz="1400" b="1" i="0" u="none" strike="noStrike" dirty="0">
                        <a:solidFill>
                          <a:srgbClr val="000000"/>
                        </a:solidFill>
                        <a:effectLst/>
                        <a:latin typeface="Calibri" charset="0"/>
                      </a:endParaRPr>
                    </a:p>
                  </a:txBody>
                  <a:tcPr marL="11299" marR="11299" marT="11299" marB="0" anchor="b"/>
                </a:tc>
                <a:tc>
                  <a:txBody>
                    <a:bodyPr/>
                    <a:lstStyle/>
                    <a:p>
                      <a:pPr algn="l" fontAlgn="b"/>
                      <a:r>
                        <a:rPr lang="en-US" sz="1400" u="none" strike="noStrike">
                          <a:effectLst/>
                        </a:rPr>
                        <a:t>Who harmed</a:t>
                      </a:r>
                      <a:endParaRPr lang="en-US" sz="1400" b="1" i="0" u="none" strike="noStrike">
                        <a:solidFill>
                          <a:srgbClr val="000000"/>
                        </a:solidFill>
                        <a:effectLst/>
                        <a:latin typeface="Calibri" charset="0"/>
                      </a:endParaRPr>
                    </a:p>
                  </a:txBody>
                  <a:tcPr marL="11299" marR="11299" marT="11299" marB="0" anchor="b"/>
                </a:tc>
                <a:tc>
                  <a:txBody>
                    <a:bodyPr/>
                    <a:lstStyle/>
                    <a:p>
                      <a:pPr algn="l" fontAlgn="b"/>
                      <a:r>
                        <a:rPr lang="en-US" sz="1400" u="none" strike="noStrike" dirty="0">
                          <a:effectLst/>
                        </a:rPr>
                        <a:t>How solved today</a:t>
                      </a:r>
                      <a:endParaRPr lang="en-US" sz="1400" b="1" i="0" u="none" strike="noStrike" dirty="0">
                        <a:solidFill>
                          <a:srgbClr val="000000"/>
                        </a:solidFill>
                        <a:effectLst/>
                        <a:latin typeface="Calibri" charset="0"/>
                      </a:endParaRPr>
                    </a:p>
                  </a:txBody>
                  <a:tcPr marL="11299" marR="11299" marT="11299" marB="0" anchor="b"/>
                </a:tc>
                <a:extLst>
                  <a:ext uri="{0D108BD9-81ED-4DB2-BD59-A6C34878D82A}">
                    <a16:rowId xmlns:a16="http://schemas.microsoft.com/office/drawing/2014/main" xmlns="" val="10000"/>
                  </a:ext>
                </a:extLst>
              </a:tr>
              <a:tr h="1696861">
                <a:tc>
                  <a:txBody>
                    <a:bodyPr/>
                    <a:lstStyle/>
                    <a:p>
                      <a:pPr algn="l" fontAlgn="b"/>
                      <a:r>
                        <a:rPr lang="en-US" sz="1400" u="none" strike="noStrike" dirty="0">
                          <a:effectLst/>
                        </a:rPr>
                        <a:t>Tax </a:t>
                      </a:r>
                      <a:r>
                        <a:rPr lang="en-US" sz="1400" u="none" strike="noStrike" dirty="0" err="1">
                          <a:effectLst/>
                        </a:rPr>
                        <a:t>prepayer</a:t>
                      </a:r>
                      <a:r>
                        <a:rPr lang="en-US" sz="1400" u="none" strike="noStrike" dirty="0">
                          <a:effectLst/>
                        </a:rPr>
                        <a:t> fraud</a:t>
                      </a:r>
                      <a:endParaRPr lang="en-US" sz="1400" b="0" i="0" u="none" strike="noStrike" dirty="0">
                        <a:solidFill>
                          <a:srgbClr val="000000"/>
                        </a:solidFill>
                        <a:effectLst/>
                        <a:latin typeface="Calibri" charset="0"/>
                      </a:endParaRPr>
                    </a:p>
                  </a:txBody>
                  <a:tcPr marL="11299" marR="11299" marT="11299" marB="0" anchor="b"/>
                </a:tc>
                <a:tc>
                  <a:txBody>
                    <a:bodyPr/>
                    <a:lstStyle/>
                    <a:p>
                      <a:pPr algn="l" fontAlgn="b"/>
                      <a:r>
                        <a:rPr lang="en-US" sz="1400" u="none" strike="noStrike" dirty="0">
                          <a:effectLst/>
                        </a:rPr>
                        <a:t>Invention or manipulation of info consistently across many returns</a:t>
                      </a:r>
                      <a:endParaRPr lang="en-US" sz="1400" b="0" i="0" u="none" strike="noStrike" dirty="0">
                        <a:solidFill>
                          <a:srgbClr val="000000"/>
                        </a:solidFill>
                        <a:effectLst/>
                        <a:latin typeface="Calibri" charset="0"/>
                      </a:endParaRPr>
                    </a:p>
                  </a:txBody>
                  <a:tcPr marL="11299" marR="11299" marT="11299" marB="0" anchor="b"/>
                </a:tc>
                <a:tc>
                  <a:txBody>
                    <a:bodyPr/>
                    <a:lstStyle/>
                    <a:p>
                      <a:pPr algn="l" fontAlgn="b"/>
                      <a:r>
                        <a:rPr lang="en-US" sz="1400" u="none" strike="noStrike" dirty="0">
                          <a:effectLst/>
                        </a:rPr>
                        <a:t>Few hundred convictions/year, around $500,000 to a million loss per conviction on average.</a:t>
                      </a:r>
                      <a:endParaRPr lang="en-US" sz="1400" b="0" i="0" u="none" strike="noStrike" dirty="0">
                        <a:solidFill>
                          <a:srgbClr val="000000"/>
                        </a:solidFill>
                        <a:effectLst/>
                        <a:latin typeface="Calibri" charset="0"/>
                      </a:endParaRPr>
                    </a:p>
                  </a:txBody>
                  <a:tcPr marL="11299" marR="11299" marT="11299" marB="0" anchor="b"/>
                </a:tc>
                <a:tc>
                  <a:txBody>
                    <a:bodyPr/>
                    <a:lstStyle/>
                    <a:p>
                      <a:pPr algn="l" fontAlgn="b"/>
                      <a:r>
                        <a:rPr lang="en-US" sz="1400" u="none" strike="noStrike" dirty="0">
                          <a:effectLst/>
                        </a:rPr>
                        <a:t>Tax preparers</a:t>
                      </a:r>
                      <a:endParaRPr lang="en-US" sz="1400" b="0" i="0" u="none" strike="noStrike" dirty="0">
                        <a:solidFill>
                          <a:srgbClr val="000000"/>
                        </a:solidFill>
                        <a:effectLst/>
                        <a:latin typeface="Calibri" charset="0"/>
                      </a:endParaRPr>
                    </a:p>
                  </a:txBody>
                  <a:tcPr marL="11299" marR="11299" marT="11299" marB="0" anchor="b"/>
                </a:tc>
                <a:tc>
                  <a:txBody>
                    <a:bodyPr/>
                    <a:lstStyle/>
                    <a:p>
                      <a:pPr algn="l" fontAlgn="b"/>
                      <a:r>
                        <a:rPr lang="en-US" sz="1400" u="none" strike="noStrike" dirty="0">
                          <a:effectLst/>
                        </a:rPr>
                        <a:t>Tax preparers conspire to submit many fraudulent returns, typically with a common theme like invented income/losses, added dependents, systematic deductions…</a:t>
                      </a:r>
                      <a:endParaRPr lang="en-US" sz="1400" b="0" i="0" u="none" strike="noStrike" dirty="0">
                        <a:solidFill>
                          <a:srgbClr val="000000"/>
                        </a:solidFill>
                        <a:effectLst/>
                        <a:latin typeface="Calibri" charset="0"/>
                      </a:endParaRPr>
                    </a:p>
                  </a:txBody>
                  <a:tcPr marL="11299" marR="11299" marT="11299" marB="0" anchor="b"/>
                </a:tc>
                <a:tc>
                  <a:txBody>
                    <a:bodyPr/>
                    <a:lstStyle/>
                    <a:p>
                      <a:pPr algn="l" fontAlgn="b"/>
                      <a:r>
                        <a:rPr lang="en-US" sz="1400" u="none" strike="noStrike" dirty="0">
                          <a:effectLst/>
                        </a:rPr>
                        <a:t>Tax payers</a:t>
                      </a:r>
                      <a:endParaRPr lang="en-US" sz="1400" b="0" i="0" u="none" strike="noStrike" dirty="0">
                        <a:solidFill>
                          <a:srgbClr val="000000"/>
                        </a:solidFill>
                        <a:effectLst/>
                        <a:latin typeface="Calibri" charset="0"/>
                      </a:endParaRPr>
                    </a:p>
                  </a:txBody>
                  <a:tcPr marL="11299" marR="11299" marT="11299" marB="0" anchor="b"/>
                </a:tc>
                <a:tc>
                  <a:txBody>
                    <a:bodyPr/>
                    <a:lstStyle/>
                    <a:p>
                      <a:pPr algn="l" fontAlgn="b"/>
                      <a:r>
                        <a:rPr lang="en-US" sz="1400" u="none" strike="noStrike" dirty="0">
                          <a:effectLst/>
                        </a:rPr>
                        <a:t>Rules and algorithms, human investigations </a:t>
                      </a:r>
                      <a:endParaRPr lang="en-US" sz="1400" b="0" i="0" u="none" strike="noStrike" dirty="0">
                        <a:solidFill>
                          <a:srgbClr val="000000"/>
                        </a:solidFill>
                        <a:effectLst/>
                        <a:latin typeface="Calibri" charset="0"/>
                      </a:endParaRPr>
                    </a:p>
                  </a:txBody>
                  <a:tcPr marL="11299" marR="11299" marT="11299" marB="0" anchor="b"/>
                </a:tc>
                <a:extLst>
                  <a:ext uri="{0D108BD9-81ED-4DB2-BD59-A6C34878D82A}">
                    <a16:rowId xmlns:a16="http://schemas.microsoft.com/office/drawing/2014/main" xmlns="" val="10001"/>
                  </a:ext>
                </a:extLst>
              </a:tr>
              <a:tr h="969635">
                <a:tc>
                  <a:txBody>
                    <a:bodyPr/>
                    <a:lstStyle/>
                    <a:p>
                      <a:pPr algn="l" fontAlgn="b"/>
                      <a:r>
                        <a:rPr lang="en-US" sz="1400" u="none" strike="noStrike">
                          <a:effectLst/>
                        </a:rPr>
                        <a:t>EITC tax payer fraud</a:t>
                      </a:r>
                      <a:endParaRPr lang="en-US" sz="1400" b="0" i="0" u="none" strike="noStrike">
                        <a:solidFill>
                          <a:srgbClr val="000000"/>
                        </a:solidFill>
                        <a:effectLst/>
                        <a:latin typeface="Calibri" charset="0"/>
                      </a:endParaRPr>
                    </a:p>
                  </a:txBody>
                  <a:tcPr marL="11299" marR="11299" marT="11299" marB="0" anchor="b"/>
                </a:tc>
                <a:tc>
                  <a:txBody>
                    <a:bodyPr/>
                    <a:lstStyle/>
                    <a:p>
                      <a:pPr algn="l" fontAlgn="b"/>
                      <a:r>
                        <a:rPr lang="en-US" sz="1400" u="none" strike="noStrike" dirty="0">
                          <a:effectLst/>
                        </a:rPr>
                        <a:t>Falsify return to maximize EITC payment, average about $3,000</a:t>
                      </a:r>
                      <a:endParaRPr lang="en-US" sz="1400" b="0" i="0" u="none" strike="noStrike" dirty="0">
                        <a:solidFill>
                          <a:srgbClr val="000000"/>
                        </a:solidFill>
                        <a:effectLst/>
                        <a:latin typeface="Calibri" charset="0"/>
                      </a:endParaRPr>
                    </a:p>
                  </a:txBody>
                  <a:tcPr marL="11299" marR="11299" marT="11299" marB="0" anchor="b"/>
                </a:tc>
                <a:tc>
                  <a:txBody>
                    <a:bodyPr/>
                    <a:lstStyle/>
                    <a:p>
                      <a:pPr algn="l" fontAlgn="b"/>
                      <a:r>
                        <a:rPr lang="en-US" sz="1400" u="none" strike="noStrike" dirty="0">
                          <a:effectLst/>
                        </a:rPr>
                        <a:t>About 25% of EITC payment, about $16 billion/year</a:t>
                      </a:r>
                      <a:endParaRPr lang="en-US" sz="1400" b="0" i="0" u="none" strike="noStrike" dirty="0">
                        <a:solidFill>
                          <a:srgbClr val="000000"/>
                        </a:solidFill>
                        <a:effectLst/>
                        <a:latin typeface="Calibri" charset="0"/>
                      </a:endParaRPr>
                    </a:p>
                  </a:txBody>
                  <a:tcPr marL="11299" marR="11299" marT="11299" marB="0" anchor="b"/>
                </a:tc>
                <a:tc>
                  <a:txBody>
                    <a:bodyPr/>
                    <a:lstStyle/>
                    <a:p>
                      <a:pPr algn="l" fontAlgn="b"/>
                      <a:r>
                        <a:rPr lang="en-US" sz="1400" u="none" strike="noStrike" dirty="0">
                          <a:effectLst/>
                        </a:rPr>
                        <a:t>Tax payers</a:t>
                      </a:r>
                      <a:endParaRPr lang="en-US" sz="1400" b="0" i="0" u="none" strike="noStrike" dirty="0">
                        <a:solidFill>
                          <a:srgbClr val="000000"/>
                        </a:solidFill>
                        <a:effectLst/>
                        <a:latin typeface="Calibri" charset="0"/>
                      </a:endParaRPr>
                    </a:p>
                  </a:txBody>
                  <a:tcPr marL="11299" marR="11299" marT="11299" marB="0" anchor="b"/>
                </a:tc>
                <a:tc>
                  <a:txBody>
                    <a:bodyPr/>
                    <a:lstStyle/>
                    <a:p>
                      <a:pPr algn="l" fontAlgn="b"/>
                      <a:r>
                        <a:rPr lang="en-US" sz="1400" u="none" strike="noStrike" dirty="0">
                          <a:effectLst/>
                        </a:rPr>
                        <a:t>Income increased or reduced to get into sweet spot for EITC payment</a:t>
                      </a:r>
                      <a:endParaRPr lang="en-US" sz="1400" b="0" i="0" u="none" strike="noStrike" dirty="0">
                        <a:solidFill>
                          <a:srgbClr val="000000"/>
                        </a:solidFill>
                        <a:effectLst/>
                        <a:latin typeface="Calibri" charset="0"/>
                      </a:endParaRPr>
                    </a:p>
                  </a:txBody>
                  <a:tcPr marL="11299" marR="11299" marT="11299" marB="0" anchor="b"/>
                </a:tc>
                <a:tc>
                  <a:txBody>
                    <a:bodyPr/>
                    <a:lstStyle/>
                    <a:p>
                      <a:pPr algn="l" fontAlgn="b"/>
                      <a:r>
                        <a:rPr lang="en-US" sz="1400" u="none" strike="noStrike" dirty="0">
                          <a:effectLst/>
                        </a:rPr>
                        <a:t>Tax payers</a:t>
                      </a:r>
                      <a:endParaRPr lang="en-US" sz="1400" b="0" i="0" u="none" strike="noStrike" dirty="0">
                        <a:solidFill>
                          <a:srgbClr val="000000"/>
                        </a:solidFill>
                        <a:effectLst/>
                        <a:latin typeface="Calibri" charset="0"/>
                      </a:endParaRPr>
                    </a:p>
                  </a:txBody>
                  <a:tcPr marL="11299" marR="11299" marT="11299" marB="0" anchor="b"/>
                </a:tc>
                <a:tc>
                  <a:txBody>
                    <a:bodyPr/>
                    <a:lstStyle/>
                    <a:p>
                      <a:pPr algn="l" fontAlgn="b"/>
                      <a:r>
                        <a:rPr lang="en-US" sz="1400" u="none" strike="noStrike" dirty="0">
                          <a:effectLst/>
                        </a:rPr>
                        <a:t>Rules and algorithms, human investigations </a:t>
                      </a:r>
                      <a:endParaRPr lang="en-US" sz="1400" b="0" i="0" u="none" strike="noStrike" dirty="0">
                        <a:solidFill>
                          <a:srgbClr val="000000"/>
                        </a:solidFill>
                        <a:effectLst/>
                        <a:latin typeface="Calibri" charset="0"/>
                      </a:endParaRPr>
                    </a:p>
                  </a:txBody>
                  <a:tcPr marL="11299" marR="11299" marT="11299" marB="0" anchor="b"/>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626785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9391" y="119269"/>
            <a:ext cx="8935278" cy="6622085"/>
          </a:xfrm>
          <a:prstGeom prst="rect">
            <a:avLst/>
          </a:prstGeom>
          <a:solidFill>
            <a:srgbClr val="EFE1B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1/18 Class 2 </a:t>
            </a:r>
            <a:r>
              <a:rPr lang="mr-IN" dirty="0"/>
              <a:t>–</a:t>
            </a:r>
            <a:r>
              <a:rPr lang="en-US" dirty="0"/>
              <a:t> Fraud Processes</a:t>
            </a:r>
          </a:p>
        </p:txBody>
      </p:sp>
      <p:sp>
        <p:nvSpPr>
          <p:cNvPr id="4" name="Content Placeholder 3"/>
          <p:cNvSpPr>
            <a:spLocks noGrp="1"/>
          </p:cNvSpPr>
          <p:nvPr>
            <p:ph sz="half" idx="2"/>
          </p:nvPr>
        </p:nvSpPr>
        <p:spPr>
          <a:xfrm>
            <a:off x="628650" y="1825625"/>
            <a:ext cx="7886700" cy="4351338"/>
          </a:xfrm>
        </p:spPr>
        <p:txBody>
          <a:bodyPr/>
          <a:lstStyle/>
          <a:p>
            <a:r>
              <a:rPr lang="en-US" dirty="0"/>
              <a:t>Review last week</a:t>
            </a:r>
          </a:p>
          <a:p>
            <a:r>
              <a:rPr lang="en-US" dirty="0"/>
              <a:t>Look at Homework 1</a:t>
            </a:r>
          </a:p>
          <a:p>
            <a:r>
              <a:rPr lang="en-US" dirty="0"/>
              <a:t>Concepts, definitions</a:t>
            </a:r>
          </a:p>
          <a:p>
            <a:r>
              <a:rPr lang="en-US" dirty="0"/>
              <a:t>How to build fraud detection solutions</a:t>
            </a:r>
          </a:p>
          <a:p>
            <a:r>
              <a:rPr lang="en-US" dirty="0"/>
              <a:t>How to use fraud scores</a:t>
            </a:r>
          </a:p>
          <a:p>
            <a:r>
              <a:rPr lang="en-US" dirty="0"/>
              <a:t>Kinds of fields, plotting distributions</a:t>
            </a:r>
          </a:p>
          <a:p>
            <a:r>
              <a:rPr lang="en-US" dirty="0"/>
              <a:t>Look at Project 1 data</a:t>
            </a:r>
          </a:p>
        </p:txBody>
      </p:sp>
      <p:sp>
        <p:nvSpPr>
          <p:cNvPr id="5" name="Slide Number Placeholder 4"/>
          <p:cNvSpPr>
            <a:spLocks noGrp="1"/>
          </p:cNvSpPr>
          <p:nvPr>
            <p:ph type="sldNum" sz="quarter" idx="12"/>
          </p:nvPr>
        </p:nvSpPr>
        <p:spPr/>
        <p:txBody>
          <a:bodyPr/>
          <a:lstStyle/>
          <a:p>
            <a:fld id="{88CD9788-50B9-FE4F-BD86-303CACCBE7E1}" type="slidenum">
              <a:rPr lang="en-US" smtClean="0"/>
              <a:t>15</a:t>
            </a:fld>
            <a:endParaRPr lang="en-US"/>
          </a:p>
        </p:txBody>
      </p:sp>
    </p:spTree>
    <p:extLst>
      <p:ext uri="{BB962C8B-B14F-4D97-AF65-F5344CB8AC3E}">
        <p14:creationId xmlns:p14="http://schemas.microsoft.com/office/powerpoint/2010/main" val="1076099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Look at Some Homework 1s</a:t>
            </a:r>
          </a:p>
        </p:txBody>
      </p:sp>
      <p:sp>
        <p:nvSpPr>
          <p:cNvPr id="5" name="Slide Number Placeholder 4"/>
          <p:cNvSpPr>
            <a:spLocks noGrp="1"/>
          </p:cNvSpPr>
          <p:nvPr>
            <p:ph type="sldNum" sz="quarter" idx="12"/>
          </p:nvPr>
        </p:nvSpPr>
        <p:spPr/>
        <p:txBody>
          <a:bodyPr/>
          <a:lstStyle/>
          <a:p>
            <a:fld id="{88CD9788-50B9-FE4F-BD86-303CACCBE7E1}" type="slidenum">
              <a:rPr lang="en-US" smtClean="0"/>
              <a:t>16</a:t>
            </a:fld>
            <a:endParaRPr lang="en-US"/>
          </a:p>
        </p:txBody>
      </p:sp>
    </p:spTree>
    <p:extLst>
      <p:ext uri="{BB962C8B-B14F-4D97-AF65-F5344CB8AC3E}">
        <p14:creationId xmlns:p14="http://schemas.microsoft.com/office/powerpoint/2010/main" val="880466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Concepts and Definitions</a:t>
            </a:r>
          </a:p>
        </p:txBody>
      </p:sp>
      <p:sp>
        <p:nvSpPr>
          <p:cNvPr id="4" name="Content Placeholder 3"/>
          <p:cNvSpPr>
            <a:spLocks noGrp="1"/>
          </p:cNvSpPr>
          <p:nvPr>
            <p:ph sz="half" idx="2"/>
          </p:nvPr>
        </p:nvSpPr>
        <p:spPr>
          <a:xfrm>
            <a:off x="628650" y="1825625"/>
            <a:ext cx="7886700" cy="4351338"/>
          </a:xfrm>
        </p:spPr>
        <p:txBody>
          <a:bodyPr>
            <a:normAutofit fontScale="92500"/>
          </a:bodyPr>
          <a:lstStyle/>
          <a:p>
            <a:r>
              <a:rPr lang="en-US" dirty="0"/>
              <a:t>Forensic accounting </a:t>
            </a:r>
            <a:r>
              <a:rPr lang="mr-IN" dirty="0"/>
              <a:t>–</a:t>
            </a:r>
            <a:r>
              <a:rPr lang="en-US" dirty="0"/>
              <a:t> after-the-fact batch examination of a collection of events or data</a:t>
            </a:r>
          </a:p>
          <a:p>
            <a:r>
              <a:rPr lang="en-US" dirty="0"/>
              <a:t>Real time fraud algorithms </a:t>
            </a:r>
            <a:r>
              <a:rPr lang="mr-IN" dirty="0"/>
              <a:t>–</a:t>
            </a:r>
            <a:r>
              <a:rPr lang="en-US" dirty="0"/>
              <a:t> process of scoring a flow of events one at a time. </a:t>
            </a:r>
            <a:r>
              <a:rPr lang="en-US" b="1" i="1" dirty="0"/>
              <a:t>Can only examine past events.</a:t>
            </a:r>
          </a:p>
          <a:p>
            <a:r>
              <a:rPr lang="en-US" dirty="0"/>
              <a:t>False negatives </a:t>
            </a:r>
            <a:r>
              <a:rPr lang="mr-IN" dirty="0"/>
              <a:t>–</a:t>
            </a:r>
            <a:r>
              <a:rPr lang="en-US" dirty="0"/>
              <a:t> bad events that you miss.</a:t>
            </a:r>
          </a:p>
          <a:p>
            <a:r>
              <a:rPr lang="en-US" dirty="0"/>
              <a:t>False positives </a:t>
            </a:r>
            <a:r>
              <a:rPr lang="mr-IN" dirty="0"/>
              <a:t>–</a:t>
            </a:r>
            <a:r>
              <a:rPr lang="en-US" dirty="0"/>
              <a:t> good events that you incorrectly catch.</a:t>
            </a:r>
          </a:p>
          <a:p>
            <a:r>
              <a:rPr lang="en-US" dirty="0"/>
              <a:t>Reject inference </a:t>
            </a:r>
            <a:r>
              <a:rPr lang="mr-IN" dirty="0"/>
              <a:t>–</a:t>
            </a:r>
            <a:r>
              <a:rPr lang="en-US" dirty="0"/>
              <a:t> the process of inferring the outcome of events that you didn’t completely experience.</a:t>
            </a:r>
          </a:p>
          <a:p>
            <a:endParaRPr lang="en-US" dirty="0"/>
          </a:p>
        </p:txBody>
      </p:sp>
      <p:sp>
        <p:nvSpPr>
          <p:cNvPr id="5" name="Slide Number Placeholder 4"/>
          <p:cNvSpPr>
            <a:spLocks noGrp="1"/>
          </p:cNvSpPr>
          <p:nvPr>
            <p:ph type="sldNum" sz="quarter" idx="12"/>
          </p:nvPr>
        </p:nvSpPr>
        <p:spPr/>
        <p:txBody>
          <a:bodyPr/>
          <a:lstStyle/>
          <a:p>
            <a:fld id="{88CD9788-50B9-FE4F-BD86-303CACCBE7E1}" type="slidenum">
              <a:rPr lang="en-US" smtClean="0"/>
              <a:t>17</a:t>
            </a:fld>
            <a:endParaRPr lang="en-US"/>
          </a:p>
        </p:txBody>
      </p:sp>
    </p:spTree>
    <p:extLst>
      <p:ext uri="{BB962C8B-B14F-4D97-AF65-F5344CB8AC3E}">
        <p14:creationId xmlns:p14="http://schemas.microsoft.com/office/powerpoint/2010/main" val="467279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Kinds of Fraud Algorithms</a:t>
            </a:r>
          </a:p>
        </p:txBody>
      </p:sp>
      <p:sp>
        <p:nvSpPr>
          <p:cNvPr id="4" name="Content Placeholder 3"/>
          <p:cNvSpPr>
            <a:spLocks noGrp="1"/>
          </p:cNvSpPr>
          <p:nvPr>
            <p:ph sz="half" idx="2"/>
          </p:nvPr>
        </p:nvSpPr>
        <p:spPr>
          <a:xfrm>
            <a:off x="628650" y="1825625"/>
            <a:ext cx="7751557" cy="4351338"/>
          </a:xfrm>
        </p:spPr>
        <p:txBody>
          <a:bodyPr>
            <a:normAutofit/>
          </a:bodyPr>
          <a:lstStyle/>
          <a:p>
            <a:r>
              <a:rPr lang="en-US" dirty="0"/>
              <a:t>Expert rule systems, filters</a:t>
            </a:r>
          </a:p>
          <a:p>
            <a:r>
              <a:rPr lang="en-US" dirty="0"/>
              <a:t>Statistically built rule systems, filters (CART)</a:t>
            </a:r>
          </a:p>
          <a:p>
            <a:r>
              <a:rPr lang="en-US" dirty="0"/>
              <a:t>General statistical models, ML models</a:t>
            </a:r>
          </a:p>
          <a:p>
            <a:pPr lvl="1"/>
            <a:r>
              <a:rPr lang="en-US" dirty="0"/>
              <a:t>Unsupervised</a:t>
            </a:r>
          </a:p>
          <a:p>
            <a:pPr lvl="2"/>
            <a:r>
              <a:rPr lang="en-US" dirty="0" err="1"/>
              <a:t>Autoencoders</a:t>
            </a:r>
            <a:r>
              <a:rPr lang="en-US" dirty="0"/>
              <a:t> (linear, nonlinear), </a:t>
            </a:r>
            <a:r>
              <a:rPr lang="en-US" dirty="0" err="1"/>
              <a:t>Mahalanobis</a:t>
            </a:r>
            <a:r>
              <a:rPr lang="en-US" dirty="0"/>
              <a:t> distance, unsupervised clustering (k means, fuzzy c means, SOM</a:t>
            </a:r>
            <a:r>
              <a:rPr lang="mr-IN" dirty="0"/>
              <a:t>…</a:t>
            </a:r>
            <a:r>
              <a:rPr lang="en-US" dirty="0"/>
              <a:t>),       z score outliers</a:t>
            </a:r>
          </a:p>
          <a:p>
            <a:pPr lvl="1"/>
            <a:r>
              <a:rPr lang="en-US" dirty="0"/>
              <a:t>Supervised</a:t>
            </a:r>
          </a:p>
          <a:p>
            <a:pPr lvl="2"/>
            <a:r>
              <a:rPr lang="en-US" dirty="0"/>
              <a:t>linear models: </a:t>
            </a:r>
            <a:r>
              <a:rPr lang="en-US" dirty="0" err="1"/>
              <a:t>LinReg</a:t>
            </a:r>
            <a:r>
              <a:rPr lang="en-US" dirty="0"/>
              <a:t>, </a:t>
            </a:r>
            <a:r>
              <a:rPr lang="en-US" dirty="0" err="1"/>
              <a:t>LogReg</a:t>
            </a:r>
            <a:r>
              <a:rPr lang="en-US" dirty="0"/>
              <a:t>, PCR, PLS</a:t>
            </a:r>
            <a:r>
              <a:rPr lang="mr-IN" dirty="0"/>
              <a:t>…</a:t>
            </a:r>
            <a:endParaRPr lang="en-US" dirty="0"/>
          </a:p>
          <a:p>
            <a:pPr lvl="2"/>
            <a:r>
              <a:rPr lang="en-US" dirty="0"/>
              <a:t>Nonlinear: CART, neural nets, forests, boosted trees, SVM, Bayesian</a:t>
            </a:r>
          </a:p>
          <a:p>
            <a:pPr lvl="1"/>
            <a:endParaRPr lang="en-US" dirty="0"/>
          </a:p>
        </p:txBody>
      </p:sp>
      <p:sp>
        <p:nvSpPr>
          <p:cNvPr id="5" name="Slide Number Placeholder 4"/>
          <p:cNvSpPr>
            <a:spLocks noGrp="1"/>
          </p:cNvSpPr>
          <p:nvPr>
            <p:ph type="sldNum" sz="quarter" idx="12"/>
          </p:nvPr>
        </p:nvSpPr>
        <p:spPr/>
        <p:txBody>
          <a:bodyPr/>
          <a:lstStyle/>
          <a:p>
            <a:fld id="{88CD9788-50B9-FE4F-BD86-303CACCBE7E1}" type="slidenum">
              <a:rPr lang="en-US" smtClean="0"/>
              <a:t>18</a:t>
            </a:fld>
            <a:endParaRPr lang="en-US"/>
          </a:p>
        </p:txBody>
      </p:sp>
    </p:spTree>
    <p:extLst>
      <p:ext uri="{BB962C8B-B14F-4D97-AF65-F5344CB8AC3E}">
        <p14:creationId xmlns:p14="http://schemas.microsoft.com/office/powerpoint/2010/main" val="1845852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Approach a Fraud Solution</a:t>
            </a:r>
          </a:p>
        </p:txBody>
      </p:sp>
      <p:sp>
        <p:nvSpPr>
          <p:cNvPr id="4" name="Content Placeholder 3"/>
          <p:cNvSpPr>
            <a:spLocks noGrp="1"/>
          </p:cNvSpPr>
          <p:nvPr>
            <p:ph sz="half" idx="2"/>
          </p:nvPr>
        </p:nvSpPr>
        <p:spPr>
          <a:xfrm>
            <a:off x="628650" y="1352283"/>
            <a:ext cx="7886700" cy="4747298"/>
          </a:xfrm>
        </p:spPr>
        <p:txBody>
          <a:bodyPr>
            <a:normAutofit fontScale="77500" lnSpcReduction="20000"/>
          </a:bodyPr>
          <a:lstStyle/>
          <a:p>
            <a:pPr lvl="0"/>
            <a:endParaRPr lang="en-US" dirty="0"/>
          </a:p>
          <a:p>
            <a:r>
              <a:rPr lang="en-US" dirty="0"/>
              <a:t>Listen, ask questions, fully understand business goals</a:t>
            </a:r>
          </a:p>
          <a:p>
            <a:r>
              <a:rPr lang="en-US" dirty="0"/>
              <a:t>Understand the fraud dynamics, as many methods as possible (start thinking about entities and variables)</a:t>
            </a:r>
          </a:p>
          <a:p>
            <a:r>
              <a:rPr lang="en-US" dirty="0"/>
              <a:t>How will solution be implemented, used, maintained, measured, evaluated?</a:t>
            </a:r>
          </a:p>
          <a:p>
            <a:r>
              <a:rPr lang="en-US" dirty="0"/>
              <a:t>Can you provide automation to what the investigators are already doing</a:t>
            </a:r>
          </a:p>
          <a:p>
            <a:r>
              <a:rPr lang="en-US" dirty="0"/>
              <a:t>What data is available, historical?, going forward?, how collected, stored, labels?</a:t>
            </a:r>
          </a:p>
          <a:p>
            <a:r>
              <a:rPr lang="en-US" dirty="0"/>
              <a:t>Design the problem framework: regression/classification?, real time/batch?, what time scale, what are the inputs/outputs, how to structure the data</a:t>
            </a:r>
          </a:p>
          <a:p>
            <a:r>
              <a:rPr lang="en-US" dirty="0"/>
              <a:t>Think broadly about the possible data available. Can more data be collected, purchased? Census, phone book…? How to handle lack of historical data?</a:t>
            </a:r>
          </a:p>
          <a:p>
            <a:endParaRPr lang="en-US" dirty="0"/>
          </a:p>
          <a:p>
            <a:endParaRPr lang="en-US" dirty="0"/>
          </a:p>
        </p:txBody>
      </p:sp>
      <p:sp>
        <p:nvSpPr>
          <p:cNvPr id="5" name="Slide Number Placeholder 4"/>
          <p:cNvSpPr>
            <a:spLocks noGrp="1"/>
          </p:cNvSpPr>
          <p:nvPr>
            <p:ph type="sldNum" sz="quarter" idx="12"/>
          </p:nvPr>
        </p:nvSpPr>
        <p:spPr/>
        <p:txBody>
          <a:bodyPr/>
          <a:lstStyle/>
          <a:p>
            <a:fld id="{88CD9788-50B9-FE4F-BD86-303CACCBE7E1}" type="slidenum">
              <a:rPr lang="en-US" smtClean="0"/>
              <a:t>19</a:t>
            </a:fld>
            <a:endParaRPr lang="en-US"/>
          </a:p>
        </p:txBody>
      </p:sp>
    </p:spTree>
    <p:extLst>
      <p:ext uri="{BB962C8B-B14F-4D97-AF65-F5344CB8AC3E}">
        <p14:creationId xmlns:p14="http://schemas.microsoft.com/office/powerpoint/2010/main" val="687194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9391" y="119269"/>
            <a:ext cx="8935278" cy="6622085"/>
          </a:xfrm>
          <a:prstGeom prst="rect">
            <a:avLst/>
          </a:prstGeom>
          <a:solidFill>
            <a:srgbClr val="EFE1B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1/11 Class 1 - Overview</a:t>
            </a:r>
          </a:p>
        </p:txBody>
      </p:sp>
      <p:sp>
        <p:nvSpPr>
          <p:cNvPr id="3" name="Content Placeholder 2"/>
          <p:cNvSpPr>
            <a:spLocks noGrp="1"/>
          </p:cNvSpPr>
          <p:nvPr>
            <p:ph idx="1"/>
          </p:nvPr>
        </p:nvSpPr>
        <p:spPr/>
        <p:txBody>
          <a:bodyPr/>
          <a:lstStyle/>
          <a:p>
            <a:r>
              <a:rPr lang="en-US" dirty="0"/>
              <a:t>My background</a:t>
            </a:r>
          </a:p>
          <a:p>
            <a:r>
              <a:rPr lang="en-US" dirty="0"/>
              <a:t>What we’ll cover during the semester</a:t>
            </a:r>
          </a:p>
          <a:p>
            <a:r>
              <a:rPr lang="en-US" dirty="0"/>
              <a:t>Grading, homework, projects</a:t>
            </a:r>
          </a:p>
          <a:p>
            <a:r>
              <a:rPr lang="en-US" dirty="0"/>
              <a:t>What is fraud</a:t>
            </a:r>
          </a:p>
          <a:p>
            <a:r>
              <a:rPr lang="en-US" dirty="0"/>
              <a:t>How to build fraud algorithms</a:t>
            </a:r>
          </a:p>
          <a:p>
            <a:r>
              <a:rPr lang="en-US" dirty="0"/>
              <a:t>Tax fraud example</a:t>
            </a:r>
          </a:p>
          <a:p>
            <a:r>
              <a:rPr lang="en-US" dirty="0"/>
              <a:t>Assignment Homework 1</a:t>
            </a:r>
          </a:p>
        </p:txBody>
      </p:sp>
      <p:sp>
        <p:nvSpPr>
          <p:cNvPr id="4" name="Slide Number Placeholder 3"/>
          <p:cNvSpPr>
            <a:spLocks noGrp="1"/>
          </p:cNvSpPr>
          <p:nvPr>
            <p:ph type="sldNum" sz="quarter" idx="12"/>
          </p:nvPr>
        </p:nvSpPr>
        <p:spPr/>
        <p:txBody>
          <a:bodyPr/>
          <a:lstStyle/>
          <a:p>
            <a:fld id="{88CD9788-50B9-FE4F-BD86-303CACCBE7E1}" type="slidenum">
              <a:rPr lang="en-US" smtClean="0"/>
              <a:t>2</a:t>
            </a:fld>
            <a:endParaRPr lang="en-US"/>
          </a:p>
        </p:txBody>
      </p:sp>
    </p:spTree>
    <p:extLst>
      <p:ext uri="{BB962C8B-B14F-4D97-AF65-F5344CB8AC3E}">
        <p14:creationId xmlns:p14="http://schemas.microsoft.com/office/powerpoint/2010/main" val="1720900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Solution Process</a:t>
            </a:r>
          </a:p>
        </p:txBody>
      </p:sp>
      <p:sp>
        <p:nvSpPr>
          <p:cNvPr id="4" name="Content Placeholder 3"/>
          <p:cNvSpPr>
            <a:spLocks noGrp="1"/>
          </p:cNvSpPr>
          <p:nvPr>
            <p:ph sz="half" idx="2"/>
          </p:nvPr>
        </p:nvSpPr>
        <p:spPr>
          <a:xfrm>
            <a:off x="628650" y="1452282"/>
            <a:ext cx="7886700" cy="5034579"/>
          </a:xfrm>
        </p:spPr>
        <p:txBody>
          <a:bodyPr>
            <a:normAutofit fontScale="77500" lnSpcReduction="20000"/>
          </a:bodyPr>
          <a:lstStyle/>
          <a:p>
            <a:pPr lvl="0"/>
            <a:endParaRPr lang="en-US" dirty="0"/>
          </a:p>
          <a:p>
            <a:r>
              <a:rPr lang="en-US" dirty="0"/>
              <a:t>Assemble data, time frames, populations, exclusions, decide fields</a:t>
            </a:r>
          </a:p>
          <a:p>
            <a:r>
              <a:rPr lang="en-US" dirty="0"/>
              <a:t>Label data: work with business to define good/bad</a:t>
            </a:r>
          </a:p>
          <a:p>
            <a:r>
              <a:rPr lang="en-US" dirty="0"/>
              <a:t>Perform basic statistics: field populations, percentages, field distributions, Data Quality Report (DQR)</a:t>
            </a:r>
          </a:p>
          <a:p>
            <a:r>
              <a:rPr lang="en-US" dirty="0"/>
              <a:t>Interact with domain experts, decide entities and construct expert variables</a:t>
            </a:r>
          </a:p>
          <a:p>
            <a:r>
              <a:rPr lang="en-US" dirty="0"/>
              <a:t>Decide training, testing, out of time samples</a:t>
            </a:r>
          </a:p>
          <a:p>
            <a:r>
              <a:rPr lang="en-US" dirty="0"/>
              <a:t>Build preliminary models. Examine inputs: do they make sense? Beware of models that perform too well.</a:t>
            </a:r>
          </a:p>
          <a:p>
            <a:r>
              <a:rPr lang="en-US" dirty="0"/>
              <a:t>Iterate preliminary models with business leaders. Are all the inputs OK?</a:t>
            </a:r>
          </a:p>
          <a:p>
            <a:r>
              <a:rPr lang="en-US" dirty="0"/>
              <a:t>Finalize models, deliver, document</a:t>
            </a:r>
          </a:p>
          <a:p>
            <a:r>
              <a:rPr lang="en-US" dirty="0"/>
              <a:t>Implement and monitor going forward</a:t>
            </a:r>
          </a:p>
          <a:p>
            <a:endParaRPr lang="en-US" dirty="0"/>
          </a:p>
          <a:p>
            <a:endParaRPr lang="en-US" dirty="0"/>
          </a:p>
        </p:txBody>
      </p:sp>
      <p:sp>
        <p:nvSpPr>
          <p:cNvPr id="5" name="Slide Number Placeholder 4"/>
          <p:cNvSpPr>
            <a:spLocks noGrp="1"/>
          </p:cNvSpPr>
          <p:nvPr>
            <p:ph type="sldNum" sz="quarter" idx="12"/>
          </p:nvPr>
        </p:nvSpPr>
        <p:spPr/>
        <p:txBody>
          <a:bodyPr/>
          <a:lstStyle/>
          <a:p>
            <a:fld id="{88CD9788-50B9-FE4F-BD86-303CACCBE7E1}" type="slidenum">
              <a:rPr lang="en-US" smtClean="0"/>
              <a:t>20</a:t>
            </a:fld>
            <a:endParaRPr lang="en-US"/>
          </a:p>
        </p:txBody>
      </p:sp>
    </p:spTree>
    <p:extLst>
      <p:ext uri="{BB962C8B-B14F-4D97-AF65-F5344CB8AC3E}">
        <p14:creationId xmlns:p14="http://schemas.microsoft.com/office/powerpoint/2010/main" val="2480245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val 45"/>
          <p:cNvSpPr/>
          <p:nvPr/>
        </p:nvSpPr>
        <p:spPr>
          <a:xfrm>
            <a:off x="3257602" y="5241152"/>
            <a:ext cx="3690264" cy="689049"/>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Oval 9"/>
          <p:cNvSpPr/>
          <p:nvPr/>
        </p:nvSpPr>
        <p:spPr>
          <a:xfrm>
            <a:off x="6312666" y="3900604"/>
            <a:ext cx="2776257" cy="86488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7" name="Straight Arrow Connector 6"/>
          <p:cNvCxnSpPr/>
          <p:nvPr/>
        </p:nvCxnSpPr>
        <p:spPr>
          <a:xfrm>
            <a:off x="256143" y="2224534"/>
            <a:ext cx="839612" cy="0"/>
          </a:xfrm>
          <a:prstGeom prst="straightConnector1">
            <a:avLst/>
          </a:prstGeom>
          <a:ln w="28575">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156381" y="1779770"/>
            <a:ext cx="1796637" cy="8818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TextBox 8"/>
          <p:cNvSpPr txBox="1"/>
          <p:nvPr/>
        </p:nvSpPr>
        <p:spPr>
          <a:xfrm>
            <a:off x="1199916" y="1827133"/>
            <a:ext cx="1717784" cy="784830"/>
          </a:xfrm>
          <a:prstGeom prst="rect">
            <a:avLst/>
          </a:prstGeom>
          <a:noFill/>
        </p:spPr>
        <p:txBody>
          <a:bodyPr wrap="square" rtlCol="0">
            <a:spAutoFit/>
          </a:bodyPr>
          <a:lstStyle/>
          <a:p>
            <a:pPr algn="ctr"/>
            <a:r>
              <a:rPr lang="en-US" sz="1500" dirty="0"/>
              <a:t>Credit check,</a:t>
            </a:r>
          </a:p>
          <a:p>
            <a:pPr algn="ctr"/>
            <a:r>
              <a:rPr lang="en-US" sz="1500" dirty="0"/>
              <a:t>eligibility</a:t>
            </a:r>
          </a:p>
          <a:p>
            <a:pPr algn="ctr"/>
            <a:r>
              <a:rPr lang="en-US" sz="1500" dirty="0"/>
              <a:t>(score, algorithm)</a:t>
            </a:r>
          </a:p>
        </p:txBody>
      </p:sp>
      <p:cxnSp>
        <p:nvCxnSpPr>
          <p:cNvPr id="12" name="Straight Arrow Connector 11"/>
          <p:cNvCxnSpPr/>
          <p:nvPr/>
        </p:nvCxnSpPr>
        <p:spPr>
          <a:xfrm>
            <a:off x="3050627" y="2224534"/>
            <a:ext cx="792218" cy="0"/>
          </a:xfrm>
          <a:prstGeom prst="straightConnector1">
            <a:avLst/>
          </a:prstGeom>
          <a:ln w="28575">
            <a:headEnd type="none"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876035" y="2224534"/>
            <a:ext cx="553056" cy="0"/>
          </a:xfrm>
          <a:prstGeom prst="straightConnector1">
            <a:avLst/>
          </a:prstGeom>
          <a:ln w="28575">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931837" y="2589212"/>
            <a:ext cx="388248" cy="300082"/>
          </a:xfrm>
          <a:prstGeom prst="rect">
            <a:avLst/>
          </a:prstGeom>
          <a:noFill/>
        </p:spPr>
        <p:txBody>
          <a:bodyPr wrap="none" rtlCol="0">
            <a:spAutoFit/>
          </a:bodyPr>
          <a:lstStyle/>
          <a:p>
            <a:r>
              <a:rPr lang="en-US" sz="1350" dirty="0"/>
              <a:t>No</a:t>
            </a:r>
          </a:p>
        </p:txBody>
      </p:sp>
      <p:sp>
        <p:nvSpPr>
          <p:cNvPr id="26" name="TextBox 25"/>
          <p:cNvSpPr txBox="1"/>
          <p:nvPr/>
        </p:nvSpPr>
        <p:spPr>
          <a:xfrm>
            <a:off x="5794644" y="1939741"/>
            <a:ext cx="683713" cy="300082"/>
          </a:xfrm>
          <a:prstGeom prst="rect">
            <a:avLst/>
          </a:prstGeom>
          <a:noFill/>
        </p:spPr>
        <p:txBody>
          <a:bodyPr wrap="none" rtlCol="0">
            <a:spAutoFit/>
          </a:bodyPr>
          <a:lstStyle/>
          <a:p>
            <a:r>
              <a:rPr lang="en-US" sz="1350" dirty="0"/>
              <a:t>Yes/OK</a:t>
            </a:r>
          </a:p>
        </p:txBody>
      </p:sp>
      <p:sp>
        <p:nvSpPr>
          <p:cNvPr id="27" name="TextBox 26"/>
          <p:cNvSpPr txBox="1"/>
          <p:nvPr/>
        </p:nvSpPr>
        <p:spPr>
          <a:xfrm>
            <a:off x="2987373" y="1940906"/>
            <a:ext cx="683713" cy="300082"/>
          </a:xfrm>
          <a:prstGeom prst="rect">
            <a:avLst/>
          </a:prstGeom>
          <a:noFill/>
        </p:spPr>
        <p:txBody>
          <a:bodyPr wrap="none" rtlCol="0">
            <a:spAutoFit/>
          </a:bodyPr>
          <a:lstStyle/>
          <a:p>
            <a:r>
              <a:rPr lang="en-US" sz="1350" dirty="0"/>
              <a:t>Yes/OK</a:t>
            </a:r>
          </a:p>
        </p:txBody>
      </p:sp>
      <p:sp>
        <p:nvSpPr>
          <p:cNvPr id="28" name="TextBox 27"/>
          <p:cNvSpPr txBox="1"/>
          <p:nvPr/>
        </p:nvSpPr>
        <p:spPr>
          <a:xfrm>
            <a:off x="1887215" y="2729125"/>
            <a:ext cx="388248" cy="300082"/>
          </a:xfrm>
          <a:prstGeom prst="rect">
            <a:avLst/>
          </a:prstGeom>
          <a:noFill/>
        </p:spPr>
        <p:txBody>
          <a:bodyPr wrap="none" rtlCol="0">
            <a:spAutoFit/>
          </a:bodyPr>
          <a:lstStyle/>
          <a:p>
            <a:r>
              <a:rPr lang="en-US" sz="1350" dirty="0"/>
              <a:t>No</a:t>
            </a:r>
          </a:p>
        </p:txBody>
      </p:sp>
      <p:sp>
        <p:nvSpPr>
          <p:cNvPr id="29" name="TextBox 28"/>
          <p:cNvSpPr txBox="1"/>
          <p:nvPr/>
        </p:nvSpPr>
        <p:spPr>
          <a:xfrm>
            <a:off x="1501012" y="3402670"/>
            <a:ext cx="774571" cy="323165"/>
          </a:xfrm>
          <a:prstGeom prst="rect">
            <a:avLst/>
          </a:prstGeom>
          <a:noFill/>
        </p:spPr>
        <p:txBody>
          <a:bodyPr wrap="none" rtlCol="0">
            <a:spAutoFit/>
          </a:bodyPr>
          <a:lstStyle/>
          <a:p>
            <a:r>
              <a:rPr lang="en-US" sz="1500" b="1" dirty="0"/>
              <a:t>Decline</a:t>
            </a:r>
          </a:p>
        </p:txBody>
      </p:sp>
      <p:sp>
        <p:nvSpPr>
          <p:cNvPr id="34" name="TextBox 33"/>
          <p:cNvSpPr txBox="1"/>
          <p:nvPr/>
        </p:nvSpPr>
        <p:spPr>
          <a:xfrm>
            <a:off x="6429243" y="2061718"/>
            <a:ext cx="863121" cy="323165"/>
          </a:xfrm>
          <a:prstGeom prst="rect">
            <a:avLst/>
          </a:prstGeom>
          <a:noFill/>
        </p:spPr>
        <p:txBody>
          <a:bodyPr wrap="none" rtlCol="0">
            <a:spAutoFit/>
          </a:bodyPr>
          <a:lstStyle/>
          <a:p>
            <a:r>
              <a:rPr lang="en-US" sz="1500" b="1" dirty="0"/>
              <a:t>Approve</a:t>
            </a:r>
          </a:p>
        </p:txBody>
      </p:sp>
      <p:grpSp>
        <p:nvGrpSpPr>
          <p:cNvPr id="35" name="Group 34"/>
          <p:cNvGrpSpPr/>
          <p:nvPr/>
        </p:nvGrpSpPr>
        <p:grpSpPr>
          <a:xfrm>
            <a:off x="4477582" y="3447850"/>
            <a:ext cx="819602" cy="662420"/>
            <a:chOff x="5263365" y="1014906"/>
            <a:chExt cx="1092802" cy="883227"/>
          </a:xfrm>
        </p:grpSpPr>
        <p:sp>
          <p:nvSpPr>
            <p:cNvPr id="36" name="Rectangle 35"/>
            <p:cNvSpPr/>
            <p:nvPr/>
          </p:nvSpPr>
          <p:spPr>
            <a:xfrm>
              <a:off x="5263365" y="1014906"/>
              <a:ext cx="1092802" cy="8832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TextBox 36"/>
            <p:cNvSpPr txBox="1"/>
            <p:nvPr/>
          </p:nvSpPr>
          <p:spPr>
            <a:xfrm>
              <a:off x="5312622" y="1229486"/>
              <a:ext cx="994289" cy="430887"/>
            </a:xfrm>
            <a:prstGeom prst="rect">
              <a:avLst/>
            </a:prstGeom>
            <a:noFill/>
          </p:spPr>
          <p:txBody>
            <a:bodyPr wrap="none" rtlCol="0">
              <a:spAutoFit/>
            </a:bodyPr>
            <a:lstStyle/>
            <a:p>
              <a:pPr algn="ctr"/>
              <a:r>
                <a:rPr lang="en-US" sz="1500" dirty="0"/>
                <a:t>Review</a:t>
              </a:r>
            </a:p>
          </p:txBody>
        </p:sp>
      </p:grpSp>
      <p:cxnSp>
        <p:nvCxnSpPr>
          <p:cNvPr id="38" name="Straight Arrow Connector 37"/>
          <p:cNvCxnSpPr/>
          <p:nvPr/>
        </p:nvCxnSpPr>
        <p:spPr>
          <a:xfrm>
            <a:off x="4887384" y="2644233"/>
            <a:ext cx="0" cy="702092"/>
          </a:xfrm>
          <a:prstGeom prst="straightConnector1">
            <a:avLst/>
          </a:prstGeom>
          <a:ln w="28575">
            <a:headEnd type="none" w="lg" len="med"/>
            <a:tailEnd type="triangle" w="lg" len="lg"/>
          </a:ln>
        </p:spPr>
        <p:style>
          <a:lnRef idx="1">
            <a:schemeClr val="accent1"/>
          </a:lnRef>
          <a:fillRef idx="0">
            <a:schemeClr val="accent1"/>
          </a:fillRef>
          <a:effectRef idx="0">
            <a:schemeClr val="accent1"/>
          </a:effectRef>
          <a:fontRef idx="minor">
            <a:schemeClr val="tx1"/>
          </a:fontRef>
        </p:style>
      </p:cxnSp>
      <p:grpSp>
        <p:nvGrpSpPr>
          <p:cNvPr id="43" name="Group 42"/>
          <p:cNvGrpSpPr/>
          <p:nvPr/>
        </p:nvGrpSpPr>
        <p:grpSpPr>
          <a:xfrm>
            <a:off x="3975237" y="1899592"/>
            <a:ext cx="1796637" cy="642167"/>
            <a:chOff x="4021282" y="4920797"/>
            <a:chExt cx="2395516" cy="856222"/>
          </a:xfrm>
        </p:grpSpPr>
        <p:sp>
          <p:nvSpPr>
            <p:cNvPr id="44" name="Rectangle 43"/>
            <p:cNvSpPr/>
            <p:nvPr/>
          </p:nvSpPr>
          <p:spPr>
            <a:xfrm>
              <a:off x="4021282" y="4920797"/>
              <a:ext cx="2395516" cy="8562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 name="TextBox 44"/>
            <p:cNvSpPr txBox="1"/>
            <p:nvPr/>
          </p:nvSpPr>
          <p:spPr>
            <a:xfrm>
              <a:off x="4174994" y="4994965"/>
              <a:ext cx="2088093" cy="738663"/>
            </a:xfrm>
            <a:prstGeom prst="rect">
              <a:avLst/>
            </a:prstGeom>
            <a:noFill/>
          </p:spPr>
          <p:txBody>
            <a:bodyPr wrap="none" rtlCol="0">
              <a:spAutoFit/>
            </a:bodyPr>
            <a:lstStyle/>
            <a:p>
              <a:pPr algn="ctr"/>
              <a:r>
                <a:rPr lang="en-US" sz="1500" dirty="0"/>
                <a:t>Fraud check</a:t>
              </a:r>
            </a:p>
            <a:p>
              <a:pPr algn="ctr"/>
              <a:r>
                <a:rPr lang="en-US" sz="1500" dirty="0"/>
                <a:t>(score, algorithm)</a:t>
              </a:r>
            </a:p>
          </p:txBody>
        </p:sp>
      </p:grpSp>
      <p:grpSp>
        <p:nvGrpSpPr>
          <p:cNvPr id="64" name="Group 63"/>
          <p:cNvGrpSpPr/>
          <p:nvPr/>
        </p:nvGrpSpPr>
        <p:grpSpPr>
          <a:xfrm>
            <a:off x="2718399" y="3131421"/>
            <a:ext cx="1715085" cy="1726704"/>
            <a:chOff x="3661871" y="3254144"/>
            <a:chExt cx="2286780" cy="2302272"/>
          </a:xfrm>
        </p:grpSpPr>
        <p:sp>
          <p:nvSpPr>
            <p:cNvPr id="47" name="TextBox 46"/>
            <p:cNvSpPr txBox="1"/>
            <p:nvPr/>
          </p:nvSpPr>
          <p:spPr>
            <a:xfrm>
              <a:off x="3661871" y="3894423"/>
              <a:ext cx="2286780" cy="1661993"/>
            </a:xfrm>
            <a:prstGeom prst="rect">
              <a:avLst/>
            </a:prstGeom>
            <a:noFill/>
          </p:spPr>
          <p:txBody>
            <a:bodyPr wrap="none" lIns="0" rtlCol="0">
              <a:spAutoFit/>
            </a:bodyPr>
            <a:lstStyle/>
            <a:p>
              <a:pPr marL="257175" indent="-137160">
                <a:buFont typeface="Arial" charset="0"/>
                <a:buChar char="•"/>
              </a:pPr>
              <a:r>
                <a:rPr lang="en-US" sz="1500" dirty="0"/>
                <a:t>Manually review</a:t>
              </a:r>
            </a:p>
            <a:p>
              <a:pPr marL="257175" indent="-137160">
                <a:buFont typeface="Arial" charset="0"/>
                <a:buChar char="•"/>
              </a:pPr>
              <a:r>
                <a:rPr lang="en-US" sz="1500" dirty="0"/>
                <a:t>Get external data</a:t>
              </a:r>
            </a:p>
            <a:p>
              <a:pPr marL="257175" indent="-137160">
                <a:buFont typeface="Arial" charset="0"/>
                <a:buChar char="•"/>
              </a:pPr>
              <a:r>
                <a:rPr lang="en-US" sz="1500" dirty="0"/>
                <a:t>Make phone call</a:t>
              </a:r>
            </a:p>
            <a:p>
              <a:pPr marL="257175" indent="-137160">
                <a:buFont typeface="Arial" charset="0"/>
                <a:buChar char="•"/>
              </a:pPr>
              <a:r>
                <a:rPr lang="en-US" sz="1500" dirty="0"/>
                <a:t>Send letter, email</a:t>
              </a:r>
            </a:p>
            <a:p>
              <a:pPr algn="ctr"/>
              <a:r>
                <a:rPr lang="en-US" sz="1500" dirty="0"/>
                <a:t>…</a:t>
              </a:r>
            </a:p>
          </p:txBody>
        </p:sp>
        <p:sp>
          <p:nvSpPr>
            <p:cNvPr id="54" name="TextBox 53"/>
            <p:cNvSpPr txBox="1"/>
            <p:nvPr/>
          </p:nvSpPr>
          <p:spPr>
            <a:xfrm>
              <a:off x="3831043" y="3254144"/>
              <a:ext cx="1985245" cy="738664"/>
            </a:xfrm>
            <a:prstGeom prst="rect">
              <a:avLst/>
            </a:prstGeom>
            <a:noFill/>
          </p:spPr>
          <p:txBody>
            <a:bodyPr wrap="none" rtlCol="0">
              <a:spAutoFit/>
            </a:bodyPr>
            <a:lstStyle/>
            <a:p>
              <a:pPr algn="ctr"/>
              <a:r>
                <a:rPr lang="en-US" sz="1500" dirty="0"/>
                <a:t>FRAUD EXPERTS,</a:t>
              </a:r>
            </a:p>
            <a:p>
              <a:pPr algn="ctr"/>
              <a:r>
                <a:rPr lang="en-US" sz="1500" dirty="0"/>
                <a:t>EXAMINERS</a:t>
              </a:r>
            </a:p>
          </p:txBody>
        </p:sp>
      </p:grpSp>
      <p:sp>
        <p:nvSpPr>
          <p:cNvPr id="57" name="TextBox 56"/>
          <p:cNvSpPr txBox="1"/>
          <p:nvPr/>
        </p:nvSpPr>
        <p:spPr>
          <a:xfrm>
            <a:off x="4931837" y="4407092"/>
            <a:ext cx="388248" cy="300082"/>
          </a:xfrm>
          <a:prstGeom prst="rect">
            <a:avLst/>
          </a:prstGeom>
          <a:noFill/>
        </p:spPr>
        <p:txBody>
          <a:bodyPr wrap="none" rtlCol="0">
            <a:spAutoFit/>
          </a:bodyPr>
          <a:lstStyle/>
          <a:p>
            <a:r>
              <a:rPr lang="en-US" sz="1350" dirty="0"/>
              <a:t>No</a:t>
            </a:r>
          </a:p>
        </p:txBody>
      </p:sp>
      <p:cxnSp>
        <p:nvCxnSpPr>
          <p:cNvPr id="58" name="Straight Arrow Connector 57"/>
          <p:cNvCxnSpPr/>
          <p:nvPr/>
        </p:nvCxnSpPr>
        <p:spPr>
          <a:xfrm flipH="1">
            <a:off x="4887382" y="4228123"/>
            <a:ext cx="2" cy="616546"/>
          </a:xfrm>
          <a:prstGeom prst="straightConnector1">
            <a:avLst/>
          </a:prstGeom>
          <a:ln w="28575">
            <a:headEnd type="none"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5385710" y="3862691"/>
            <a:ext cx="634447" cy="0"/>
          </a:xfrm>
          <a:prstGeom prst="straightConnector1">
            <a:avLst/>
          </a:prstGeom>
          <a:ln w="28575">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5385710" y="3577898"/>
            <a:ext cx="683713" cy="300082"/>
          </a:xfrm>
          <a:prstGeom prst="rect">
            <a:avLst/>
          </a:prstGeom>
          <a:noFill/>
        </p:spPr>
        <p:txBody>
          <a:bodyPr wrap="none" rtlCol="0">
            <a:spAutoFit/>
          </a:bodyPr>
          <a:lstStyle/>
          <a:p>
            <a:r>
              <a:rPr lang="en-US" sz="1350" dirty="0"/>
              <a:t>Yes/OK</a:t>
            </a:r>
          </a:p>
        </p:txBody>
      </p:sp>
      <p:sp>
        <p:nvSpPr>
          <p:cNvPr id="61" name="TextBox 60"/>
          <p:cNvSpPr txBox="1"/>
          <p:nvPr/>
        </p:nvSpPr>
        <p:spPr>
          <a:xfrm>
            <a:off x="6020308" y="3686554"/>
            <a:ext cx="863121" cy="323165"/>
          </a:xfrm>
          <a:prstGeom prst="rect">
            <a:avLst/>
          </a:prstGeom>
          <a:noFill/>
        </p:spPr>
        <p:txBody>
          <a:bodyPr wrap="none" rtlCol="0">
            <a:spAutoFit/>
          </a:bodyPr>
          <a:lstStyle/>
          <a:p>
            <a:r>
              <a:rPr lang="en-US" sz="1500" b="1" dirty="0"/>
              <a:t>Approve</a:t>
            </a:r>
          </a:p>
        </p:txBody>
      </p:sp>
      <p:sp>
        <p:nvSpPr>
          <p:cNvPr id="62" name="TextBox 61"/>
          <p:cNvSpPr txBox="1"/>
          <p:nvPr/>
        </p:nvSpPr>
        <p:spPr>
          <a:xfrm>
            <a:off x="4551136" y="4834005"/>
            <a:ext cx="774571" cy="323165"/>
          </a:xfrm>
          <a:prstGeom prst="rect">
            <a:avLst/>
          </a:prstGeom>
          <a:noFill/>
        </p:spPr>
        <p:txBody>
          <a:bodyPr wrap="none" rtlCol="0">
            <a:spAutoFit/>
          </a:bodyPr>
          <a:lstStyle/>
          <a:p>
            <a:r>
              <a:rPr lang="en-US" sz="1500" b="1" dirty="0"/>
              <a:t>Decline</a:t>
            </a:r>
          </a:p>
        </p:txBody>
      </p:sp>
      <p:cxnSp>
        <p:nvCxnSpPr>
          <p:cNvPr id="63" name="Straight Arrow Connector 62"/>
          <p:cNvCxnSpPr/>
          <p:nvPr/>
        </p:nvCxnSpPr>
        <p:spPr>
          <a:xfrm flipH="1">
            <a:off x="1867216" y="2763069"/>
            <a:ext cx="2" cy="616546"/>
          </a:xfrm>
          <a:prstGeom prst="straightConnector1">
            <a:avLst/>
          </a:prstGeom>
          <a:ln w="28575">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535937" y="408281"/>
            <a:ext cx="8331383" cy="523220"/>
          </a:xfrm>
          <a:prstGeom prst="rect">
            <a:avLst/>
          </a:prstGeom>
          <a:noFill/>
        </p:spPr>
        <p:txBody>
          <a:bodyPr wrap="none" rtlCol="0">
            <a:spAutoFit/>
          </a:bodyPr>
          <a:lstStyle/>
          <a:p>
            <a:r>
              <a:rPr lang="en-US" sz="2800" dirty="0"/>
              <a:t>Process for Product Applications, Transactions, Claims… </a:t>
            </a:r>
          </a:p>
        </p:txBody>
      </p:sp>
      <p:sp>
        <p:nvSpPr>
          <p:cNvPr id="66" name="TextBox 65"/>
          <p:cNvSpPr txBox="1"/>
          <p:nvPr/>
        </p:nvSpPr>
        <p:spPr>
          <a:xfrm>
            <a:off x="58579" y="5032304"/>
            <a:ext cx="3258798" cy="507831"/>
          </a:xfrm>
          <a:prstGeom prst="rect">
            <a:avLst/>
          </a:prstGeom>
          <a:noFill/>
        </p:spPr>
        <p:txBody>
          <a:bodyPr wrap="square" rtlCol="0">
            <a:spAutoFit/>
          </a:bodyPr>
          <a:lstStyle/>
          <a:p>
            <a:r>
              <a:rPr lang="en-US" sz="1350" dirty="0"/>
              <a:t>Note: “algorithm” can be rules, linear or logistic regression, or complex ML model</a:t>
            </a:r>
          </a:p>
        </p:txBody>
      </p:sp>
      <p:sp>
        <p:nvSpPr>
          <p:cNvPr id="67" name="TextBox 66"/>
          <p:cNvSpPr txBox="1"/>
          <p:nvPr/>
        </p:nvSpPr>
        <p:spPr>
          <a:xfrm>
            <a:off x="6790512" y="2432357"/>
            <a:ext cx="1904432" cy="1015663"/>
          </a:xfrm>
          <a:prstGeom prst="rect">
            <a:avLst/>
          </a:prstGeom>
          <a:noFill/>
        </p:spPr>
        <p:txBody>
          <a:bodyPr wrap="none" rtlCol="0">
            <a:spAutoFit/>
          </a:bodyPr>
          <a:lstStyle/>
          <a:p>
            <a:pPr marL="137160" indent="-137160">
              <a:buFont typeface="Arial" panose="020B0604020202020204" pitchFamily="34" charset="0"/>
              <a:buChar char="•"/>
            </a:pPr>
            <a:r>
              <a:rPr lang="en-US" sz="1500" dirty="0"/>
              <a:t>Book new account,</a:t>
            </a:r>
          </a:p>
          <a:p>
            <a:pPr marL="137160" indent="-137160">
              <a:buFont typeface="Arial" panose="020B0604020202020204" pitchFamily="34" charset="0"/>
              <a:buChar char="•"/>
            </a:pPr>
            <a:r>
              <a:rPr lang="en-US" sz="1500" dirty="0"/>
              <a:t>Pay claim or request</a:t>
            </a:r>
          </a:p>
          <a:p>
            <a:pPr marL="137160" indent="-137160">
              <a:buFont typeface="Arial" panose="020B0604020202020204" pitchFamily="34" charset="0"/>
              <a:buChar char="•"/>
            </a:pPr>
            <a:r>
              <a:rPr lang="en-US" sz="1500" dirty="0"/>
              <a:t>Approve transaction</a:t>
            </a:r>
          </a:p>
          <a:p>
            <a:pPr marL="137160" indent="-137160">
              <a:buFont typeface="Arial" panose="020B0604020202020204" pitchFamily="34" charset="0"/>
              <a:buChar char="•"/>
            </a:pPr>
            <a:r>
              <a:rPr lang="en-US" sz="1500" dirty="0"/>
              <a:t>…</a:t>
            </a:r>
          </a:p>
        </p:txBody>
      </p:sp>
      <p:sp>
        <p:nvSpPr>
          <p:cNvPr id="40" name="TextBox 39"/>
          <p:cNvSpPr txBox="1"/>
          <p:nvPr/>
        </p:nvSpPr>
        <p:spPr>
          <a:xfrm>
            <a:off x="6407458" y="4035653"/>
            <a:ext cx="2628733" cy="646331"/>
          </a:xfrm>
          <a:prstGeom prst="rect">
            <a:avLst/>
          </a:prstGeom>
          <a:noFill/>
        </p:spPr>
        <p:txBody>
          <a:bodyPr wrap="none" rtlCol="0">
            <a:spAutoFit/>
          </a:bodyPr>
          <a:lstStyle/>
          <a:p>
            <a:pPr algn="ctr"/>
            <a:r>
              <a:rPr lang="en-US" i="1" dirty="0"/>
              <a:t>Outcome generally known</a:t>
            </a:r>
          </a:p>
          <a:p>
            <a:pPr algn="ctr"/>
            <a:r>
              <a:rPr lang="en-US" i="1" dirty="0"/>
              <a:t>Label as a good or bad</a:t>
            </a:r>
          </a:p>
        </p:txBody>
      </p:sp>
      <p:sp>
        <p:nvSpPr>
          <p:cNvPr id="4" name="TextBox 3"/>
          <p:cNvSpPr txBox="1"/>
          <p:nvPr/>
        </p:nvSpPr>
        <p:spPr>
          <a:xfrm>
            <a:off x="158496" y="1528935"/>
            <a:ext cx="835486" cy="715581"/>
          </a:xfrm>
          <a:prstGeom prst="rect">
            <a:avLst/>
          </a:prstGeom>
          <a:noFill/>
        </p:spPr>
        <p:txBody>
          <a:bodyPr wrap="none" rtlCol="0">
            <a:spAutoFit/>
          </a:bodyPr>
          <a:lstStyle/>
          <a:p>
            <a:pPr algn="ctr"/>
            <a:r>
              <a:rPr lang="en-US" sz="1350" dirty="0"/>
              <a:t>Through</a:t>
            </a:r>
          </a:p>
          <a:p>
            <a:pPr algn="ctr"/>
            <a:r>
              <a:rPr lang="en-US" sz="1350" dirty="0"/>
              <a:t>The Door</a:t>
            </a:r>
          </a:p>
          <a:p>
            <a:pPr algn="ctr"/>
            <a:r>
              <a:rPr lang="en-US" sz="1350" dirty="0"/>
              <a:t>(TTD)</a:t>
            </a:r>
          </a:p>
        </p:txBody>
      </p:sp>
      <p:sp>
        <p:nvSpPr>
          <p:cNvPr id="2" name="TextBox 1"/>
          <p:cNvSpPr txBox="1"/>
          <p:nvPr/>
        </p:nvSpPr>
        <p:spPr>
          <a:xfrm>
            <a:off x="3413400" y="5205429"/>
            <a:ext cx="3438442" cy="646331"/>
          </a:xfrm>
          <a:prstGeom prst="rect">
            <a:avLst/>
          </a:prstGeom>
          <a:noFill/>
        </p:spPr>
        <p:txBody>
          <a:bodyPr wrap="none" rtlCol="0">
            <a:spAutoFit/>
          </a:bodyPr>
          <a:lstStyle/>
          <a:p>
            <a:pPr algn="ctr"/>
            <a:r>
              <a:rPr lang="en-US" i="1" dirty="0"/>
              <a:t>Don’t know truth</a:t>
            </a:r>
          </a:p>
          <a:p>
            <a:pPr algn="ctr"/>
            <a:r>
              <a:rPr lang="en-US" i="1" dirty="0"/>
              <a:t>(leads to Reject Inference problem)</a:t>
            </a:r>
          </a:p>
        </p:txBody>
      </p:sp>
    </p:spTree>
    <p:extLst>
      <p:ext uri="{BB962C8B-B14F-4D97-AF65-F5344CB8AC3E}">
        <p14:creationId xmlns:p14="http://schemas.microsoft.com/office/powerpoint/2010/main" val="15948370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0034" y="41526"/>
            <a:ext cx="7886700" cy="1325563"/>
          </a:xfrm>
        </p:spPr>
        <p:txBody>
          <a:bodyPr/>
          <a:lstStyle/>
          <a:p>
            <a:r>
              <a:rPr lang="en-US" dirty="0"/>
              <a:t>What Does Data Look Like?</a:t>
            </a:r>
          </a:p>
        </p:txBody>
      </p:sp>
      <p:sp>
        <p:nvSpPr>
          <p:cNvPr id="5" name="Slide Number Placeholder 4"/>
          <p:cNvSpPr>
            <a:spLocks noGrp="1"/>
          </p:cNvSpPr>
          <p:nvPr>
            <p:ph type="sldNum" sz="quarter" idx="12"/>
          </p:nvPr>
        </p:nvSpPr>
        <p:spPr/>
        <p:txBody>
          <a:bodyPr/>
          <a:lstStyle/>
          <a:p>
            <a:fld id="{88CD9788-50B9-FE4F-BD86-303CACCBE7E1}" type="slidenum">
              <a:rPr lang="en-US" smtClean="0"/>
              <a:t>22</a:t>
            </a:fld>
            <a:endParaRPr lang="en-US"/>
          </a:p>
        </p:txBody>
      </p:sp>
      <p:grpSp>
        <p:nvGrpSpPr>
          <p:cNvPr id="20" name="Group 19"/>
          <p:cNvGrpSpPr/>
          <p:nvPr/>
        </p:nvGrpSpPr>
        <p:grpSpPr>
          <a:xfrm>
            <a:off x="1930326" y="1495313"/>
            <a:ext cx="1533637" cy="1420010"/>
            <a:chOff x="628650" y="1516828"/>
            <a:chExt cx="1533637" cy="1420010"/>
          </a:xfrm>
        </p:grpSpPr>
        <p:sp>
          <p:nvSpPr>
            <p:cNvPr id="19" name="Rectangle 18"/>
            <p:cNvSpPr/>
            <p:nvPr/>
          </p:nvSpPr>
          <p:spPr>
            <a:xfrm>
              <a:off x="628650" y="1516828"/>
              <a:ext cx="1533637" cy="142001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849854" y="1690689"/>
              <a:ext cx="10650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49854" y="1843089"/>
              <a:ext cx="10650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849854" y="1995489"/>
              <a:ext cx="10650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49854" y="2147889"/>
              <a:ext cx="10650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849854" y="2300289"/>
              <a:ext cx="10650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49854" y="2452689"/>
              <a:ext cx="10650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849854" y="2605089"/>
              <a:ext cx="10650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849854" y="2757489"/>
              <a:ext cx="1065007"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649393" y="1430733"/>
            <a:ext cx="1033507" cy="646331"/>
          </a:xfrm>
          <a:prstGeom prst="rect">
            <a:avLst/>
          </a:prstGeom>
          <a:noFill/>
        </p:spPr>
        <p:txBody>
          <a:bodyPr wrap="square" rtlCol="0">
            <a:spAutoFit/>
          </a:bodyPr>
          <a:lstStyle/>
          <a:p>
            <a:r>
              <a:rPr lang="en-US"/>
              <a:t>Records, events</a:t>
            </a:r>
          </a:p>
        </p:txBody>
      </p:sp>
      <p:sp>
        <p:nvSpPr>
          <p:cNvPr id="22" name="TextBox 21"/>
          <p:cNvSpPr txBox="1"/>
          <p:nvPr/>
        </p:nvSpPr>
        <p:spPr>
          <a:xfrm>
            <a:off x="955832" y="2246508"/>
            <a:ext cx="614271" cy="369332"/>
          </a:xfrm>
          <a:prstGeom prst="rect">
            <a:avLst/>
          </a:prstGeom>
          <a:noFill/>
        </p:spPr>
        <p:txBody>
          <a:bodyPr wrap="none" rtlCol="0">
            <a:spAutoFit/>
          </a:bodyPr>
          <a:lstStyle/>
          <a:p>
            <a:r>
              <a:rPr lang="en-US"/>
              <a:t>time</a:t>
            </a:r>
          </a:p>
        </p:txBody>
      </p:sp>
      <p:cxnSp>
        <p:nvCxnSpPr>
          <p:cNvPr id="24" name="Straight Arrow Connector 23"/>
          <p:cNvCxnSpPr/>
          <p:nvPr/>
        </p:nvCxnSpPr>
        <p:spPr>
          <a:xfrm flipV="1">
            <a:off x="1618352" y="1690689"/>
            <a:ext cx="468630" cy="63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1618352" y="2106646"/>
            <a:ext cx="0" cy="6365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8" name="Group 37"/>
          <p:cNvGrpSpPr/>
          <p:nvPr/>
        </p:nvGrpSpPr>
        <p:grpSpPr>
          <a:xfrm>
            <a:off x="3949643" y="1430733"/>
            <a:ext cx="3488455" cy="835502"/>
            <a:chOff x="3949643" y="1430733"/>
            <a:chExt cx="3488455" cy="835502"/>
          </a:xfrm>
        </p:grpSpPr>
        <p:sp>
          <p:nvSpPr>
            <p:cNvPr id="27" name="TextBox 26"/>
            <p:cNvSpPr txBox="1"/>
            <p:nvPr/>
          </p:nvSpPr>
          <p:spPr>
            <a:xfrm>
              <a:off x="3949643" y="1430733"/>
              <a:ext cx="3488455" cy="369332"/>
            </a:xfrm>
            <a:prstGeom prst="rect">
              <a:avLst/>
            </a:prstGeom>
            <a:noFill/>
          </p:spPr>
          <p:txBody>
            <a:bodyPr wrap="none" rtlCol="0">
              <a:spAutoFit/>
            </a:bodyPr>
            <a:lstStyle/>
            <a:p>
              <a:r>
                <a:rPr lang="en-US" dirty="0"/>
                <a:t>field1  field2  field3  </a:t>
              </a:r>
              <a:r>
                <a:rPr lang="mr-IN" dirty="0"/>
                <a:t>…</a:t>
              </a:r>
              <a:r>
                <a:rPr lang="en-US" dirty="0"/>
                <a:t>  </a:t>
              </a:r>
              <a:r>
                <a:rPr lang="en-US" dirty="0" err="1"/>
                <a:t>fieldn</a:t>
              </a:r>
              <a:r>
                <a:rPr lang="en-US" dirty="0"/>
                <a:t>  label</a:t>
              </a:r>
            </a:p>
          </p:txBody>
        </p:sp>
        <p:sp>
          <p:nvSpPr>
            <p:cNvPr id="28" name="TextBox 27"/>
            <p:cNvSpPr txBox="1"/>
            <p:nvPr/>
          </p:nvSpPr>
          <p:spPr>
            <a:xfrm>
              <a:off x="3949643" y="1663818"/>
              <a:ext cx="3488455" cy="369332"/>
            </a:xfrm>
            <a:prstGeom prst="rect">
              <a:avLst/>
            </a:prstGeom>
            <a:noFill/>
          </p:spPr>
          <p:txBody>
            <a:bodyPr wrap="none" rtlCol="0">
              <a:spAutoFit/>
            </a:bodyPr>
            <a:lstStyle/>
            <a:p>
              <a:r>
                <a:rPr lang="en-US" dirty="0"/>
                <a:t>field1  field2  field3  </a:t>
              </a:r>
              <a:r>
                <a:rPr lang="mr-IN" dirty="0"/>
                <a:t>…</a:t>
              </a:r>
              <a:r>
                <a:rPr lang="en-US" dirty="0"/>
                <a:t>  </a:t>
              </a:r>
              <a:r>
                <a:rPr lang="en-US" dirty="0" err="1"/>
                <a:t>fieldn</a:t>
              </a:r>
              <a:r>
                <a:rPr lang="en-US" dirty="0"/>
                <a:t>  label</a:t>
              </a:r>
            </a:p>
          </p:txBody>
        </p:sp>
        <p:sp>
          <p:nvSpPr>
            <p:cNvPr id="29" name="TextBox 28"/>
            <p:cNvSpPr txBox="1"/>
            <p:nvPr/>
          </p:nvSpPr>
          <p:spPr>
            <a:xfrm>
              <a:off x="3949643" y="1896903"/>
              <a:ext cx="3488455" cy="369332"/>
            </a:xfrm>
            <a:prstGeom prst="rect">
              <a:avLst/>
            </a:prstGeom>
            <a:noFill/>
          </p:spPr>
          <p:txBody>
            <a:bodyPr wrap="none" rtlCol="0">
              <a:spAutoFit/>
            </a:bodyPr>
            <a:lstStyle/>
            <a:p>
              <a:r>
                <a:rPr lang="en-US" dirty="0"/>
                <a:t>field1  field2  field3  </a:t>
              </a:r>
              <a:r>
                <a:rPr lang="mr-IN" dirty="0"/>
                <a:t>…</a:t>
              </a:r>
              <a:r>
                <a:rPr lang="en-US" dirty="0"/>
                <a:t>  </a:t>
              </a:r>
              <a:r>
                <a:rPr lang="en-US" dirty="0" err="1"/>
                <a:t>fieldn</a:t>
              </a:r>
              <a:r>
                <a:rPr lang="en-US" dirty="0"/>
                <a:t>  label</a:t>
              </a:r>
            </a:p>
          </p:txBody>
        </p:sp>
      </p:grpSp>
      <p:sp>
        <p:nvSpPr>
          <p:cNvPr id="31" name="TextBox 30"/>
          <p:cNvSpPr txBox="1"/>
          <p:nvPr/>
        </p:nvSpPr>
        <p:spPr>
          <a:xfrm>
            <a:off x="5260488" y="2097739"/>
            <a:ext cx="301214" cy="369332"/>
          </a:xfrm>
          <a:prstGeom prst="rect">
            <a:avLst/>
          </a:prstGeom>
          <a:noFill/>
        </p:spPr>
        <p:txBody>
          <a:bodyPr wrap="square" rtlCol="0">
            <a:spAutoFit/>
          </a:bodyPr>
          <a:lstStyle/>
          <a:p>
            <a:r>
              <a:rPr lang="mr-IN" dirty="0"/>
              <a:t>…</a:t>
            </a:r>
            <a:endParaRPr lang="en-US" dirty="0"/>
          </a:p>
        </p:txBody>
      </p:sp>
      <p:sp>
        <p:nvSpPr>
          <p:cNvPr id="32" name="TextBox 31"/>
          <p:cNvSpPr txBox="1"/>
          <p:nvPr/>
        </p:nvSpPr>
        <p:spPr>
          <a:xfrm>
            <a:off x="3930534" y="2535234"/>
            <a:ext cx="3526671" cy="369332"/>
          </a:xfrm>
          <a:prstGeom prst="rect">
            <a:avLst/>
          </a:prstGeom>
          <a:noFill/>
        </p:spPr>
        <p:txBody>
          <a:bodyPr wrap="none" rtlCol="0">
            <a:spAutoFit/>
          </a:bodyPr>
          <a:lstStyle/>
          <a:p>
            <a:r>
              <a:rPr lang="en-US" dirty="0"/>
              <a:t>t</a:t>
            </a:r>
            <a:r>
              <a:rPr lang="en-US"/>
              <a:t>ext</a:t>
            </a:r>
            <a:r>
              <a:rPr lang="en-US" dirty="0"/>
              <a:t>, number, characters, symbols</a:t>
            </a:r>
            <a:r>
              <a:rPr lang="mr-IN" dirty="0"/>
              <a:t>…</a:t>
            </a:r>
            <a:endParaRPr lang="en-US" dirty="0"/>
          </a:p>
        </p:txBody>
      </p:sp>
      <p:cxnSp>
        <p:nvCxnSpPr>
          <p:cNvPr id="34" name="Straight Arrow Connector 33"/>
          <p:cNvCxnSpPr/>
          <p:nvPr/>
        </p:nvCxnSpPr>
        <p:spPr>
          <a:xfrm flipV="1">
            <a:off x="4316100" y="2256372"/>
            <a:ext cx="4236" cy="2788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832622" y="3010448"/>
            <a:ext cx="3722494" cy="369332"/>
          </a:xfrm>
          <a:prstGeom prst="rect">
            <a:avLst/>
          </a:prstGeom>
          <a:noFill/>
        </p:spPr>
        <p:txBody>
          <a:bodyPr wrap="none" rtlCol="0">
            <a:spAutoFit/>
          </a:bodyPr>
          <a:lstStyle/>
          <a:p>
            <a:r>
              <a:rPr lang="en-US" dirty="0"/>
              <a:t>Name, address, $s, time, event type</a:t>
            </a:r>
            <a:r>
              <a:rPr lang="mr-IN" dirty="0"/>
              <a:t>…</a:t>
            </a:r>
            <a:endParaRPr lang="en-US" dirty="0"/>
          </a:p>
        </p:txBody>
      </p:sp>
      <p:grpSp>
        <p:nvGrpSpPr>
          <p:cNvPr id="44" name="Group 43"/>
          <p:cNvGrpSpPr/>
          <p:nvPr/>
        </p:nvGrpSpPr>
        <p:grpSpPr>
          <a:xfrm>
            <a:off x="2931460" y="5253740"/>
            <a:ext cx="4063869" cy="1047099"/>
            <a:chOff x="1166146" y="5229975"/>
            <a:chExt cx="4063869" cy="1047099"/>
          </a:xfrm>
        </p:grpSpPr>
        <p:grpSp>
          <p:nvGrpSpPr>
            <p:cNvPr id="39" name="Group 38"/>
            <p:cNvGrpSpPr/>
            <p:nvPr/>
          </p:nvGrpSpPr>
          <p:grpSpPr>
            <a:xfrm>
              <a:off x="1166146" y="5229975"/>
              <a:ext cx="4063869" cy="835502"/>
              <a:chOff x="3949643" y="1430733"/>
              <a:chExt cx="4063869" cy="835502"/>
            </a:xfrm>
          </p:grpSpPr>
          <p:sp>
            <p:nvSpPr>
              <p:cNvPr id="40" name="TextBox 39"/>
              <p:cNvSpPr txBox="1"/>
              <p:nvPr/>
            </p:nvSpPr>
            <p:spPr>
              <a:xfrm>
                <a:off x="3949643" y="1430733"/>
                <a:ext cx="4059060" cy="369332"/>
              </a:xfrm>
              <a:prstGeom prst="rect">
                <a:avLst/>
              </a:prstGeom>
              <a:noFill/>
            </p:spPr>
            <p:txBody>
              <a:bodyPr wrap="none" rtlCol="0">
                <a:spAutoFit/>
              </a:bodyPr>
              <a:lstStyle/>
              <a:p>
                <a:r>
                  <a:rPr lang="en-US" dirty="0"/>
                  <a:t>field1  field2  field3  </a:t>
                </a:r>
                <a:r>
                  <a:rPr lang="mr-IN" dirty="0"/>
                  <a:t>…</a:t>
                </a:r>
                <a:r>
                  <a:rPr lang="en-US" dirty="0"/>
                  <a:t>  </a:t>
                </a:r>
                <a:r>
                  <a:rPr lang="en-US" dirty="0" err="1"/>
                  <a:t>fieldn</a:t>
                </a:r>
                <a:r>
                  <a:rPr lang="en-US" dirty="0"/>
                  <a:t>  label  score</a:t>
                </a:r>
              </a:p>
            </p:txBody>
          </p:sp>
          <p:sp>
            <p:nvSpPr>
              <p:cNvPr id="41" name="TextBox 40"/>
              <p:cNvSpPr txBox="1"/>
              <p:nvPr/>
            </p:nvSpPr>
            <p:spPr>
              <a:xfrm>
                <a:off x="3949643" y="1663818"/>
                <a:ext cx="4059060" cy="369332"/>
              </a:xfrm>
              <a:prstGeom prst="rect">
                <a:avLst/>
              </a:prstGeom>
              <a:noFill/>
            </p:spPr>
            <p:txBody>
              <a:bodyPr wrap="none" rtlCol="0">
                <a:spAutoFit/>
              </a:bodyPr>
              <a:lstStyle/>
              <a:p>
                <a:r>
                  <a:rPr lang="en-US" dirty="0"/>
                  <a:t>field1  field2  field3  </a:t>
                </a:r>
                <a:r>
                  <a:rPr lang="mr-IN" dirty="0"/>
                  <a:t>…</a:t>
                </a:r>
                <a:r>
                  <a:rPr lang="en-US" dirty="0"/>
                  <a:t>  </a:t>
                </a:r>
                <a:r>
                  <a:rPr lang="en-US" dirty="0" err="1"/>
                  <a:t>fieldn</a:t>
                </a:r>
                <a:r>
                  <a:rPr lang="en-US" dirty="0"/>
                  <a:t>  label  score</a:t>
                </a:r>
              </a:p>
            </p:txBody>
          </p:sp>
          <p:sp>
            <p:nvSpPr>
              <p:cNvPr id="42" name="TextBox 41"/>
              <p:cNvSpPr txBox="1"/>
              <p:nvPr/>
            </p:nvSpPr>
            <p:spPr>
              <a:xfrm>
                <a:off x="3949643" y="1896903"/>
                <a:ext cx="4063869" cy="369332"/>
              </a:xfrm>
              <a:prstGeom prst="rect">
                <a:avLst/>
              </a:prstGeom>
              <a:noFill/>
            </p:spPr>
            <p:txBody>
              <a:bodyPr wrap="none" rtlCol="0">
                <a:spAutoFit/>
              </a:bodyPr>
              <a:lstStyle/>
              <a:p>
                <a:r>
                  <a:rPr lang="en-US" dirty="0"/>
                  <a:t>field1  field2  field3  </a:t>
                </a:r>
                <a:r>
                  <a:rPr lang="mr-IN" dirty="0"/>
                  <a:t>…</a:t>
                </a:r>
                <a:r>
                  <a:rPr lang="en-US" dirty="0"/>
                  <a:t>  </a:t>
                </a:r>
                <a:r>
                  <a:rPr lang="en-US" dirty="0" err="1"/>
                  <a:t>fieldn</a:t>
                </a:r>
                <a:r>
                  <a:rPr lang="en-US" dirty="0"/>
                  <a:t>  label. score</a:t>
                </a:r>
              </a:p>
            </p:txBody>
          </p:sp>
        </p:grpSp>
        <p:sp>
          <p:nvSpPr>
            <p:cNvPr id="43" name="TextBox 42"/>
            <p:cNvSpPr txBox="1"/>
            <p:nvPr/>
          </p:nvSpPr>
          <p:spPr>
            <a:xfrm>
              <a:off x="2508317" y="5907742"/>
              <a:ext cx="301214" cy="369332"/>
            </a:xfrm>
            <a:prstGeom prst="rect">
              <a:avLst/>
            </a:prstGeom>
            <a:noFill/>
          </p:spPr>
          <p:txBody>
            <a:bodyPr wrap="square" rtlCol="0">
              <a:spAutoFit/>
            </a:bodyPr>
            <a:lstStyle/>
            <a:p>
              <a:r>
                <a:rPr lang="mr-IN" dirty="0"/>
                <a:t>…</a:t>
              </a:r>
              <a:endParaRPr lang="en-US" dirty="0"/>
            </a:p>
          </p:txBody>
        </p:sp>
      </p:grpSp>
      <p:grpSp>
        <p:nvGrpSpPr>
          <p:cNvPr id="54" name="Group 53"/>
          <p:cNvGrpSpPr/>
          <p:nvPr/>
        </p:nvGrpSpPr>
        <p:grpSpPr>
          <a:xfrm>
            <a:off x="2142904" y="3765176"/>
            <a:ext cx="6420391" cy="839097"/>
            <a:chOff x="1239259" y="3765176"/>
            <a:chExt cx="6420391" cy="839097"/>
          </a:xfrm>
        </p:grpSpPr>
        <p:grpSp>
          <p:nvGrpSpPr>
            <p:cNvPr id="52" name="Group 51"/>
            <p:cNvGrpSpPr/>
            <p:nvPr/>
          </p:nvGrpSpPr>
          <p:grpSpPr>
            <a:xfrm>
              <a:off x="2775473" y="3765176"/>
              <a:ext cx="1366221" cy="839097"/>
              <a:chOff x="2775473" y="3765176"/>
              <a:chExt cx="1366221" cy="839097"/>
            </a:xfrm>
          </p:grpSpPr>
          <p:sp>
            <p:nvSpPr>
              <p:cNvPr id="46" name="Rectangle 45"/>
              <p:cNvSpPr/>
              <p:nvPr/>
            </p:nvSpPr>
            <p:spPr>
              <a:xfrm>
                <a:off x="2775473" y="3765176"/>
                <a:ext cx="1366221" cy="83909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2900482" y="3861559"/>
                <a:ext cx="1116203" cy="646331"/>
              </a:xfrm>
              <a:prstGeom prst="rect">
                <a:avLst/>
              </a:prstGeom>
              <a:noFill/>
            </p:spPr>
            <p:txBody>
              <a:bodyPr wrap="none" rtlCol="0">
                <a:spAutoFit/>
              </a:bodyPr>
              <a:lstStyle/>
              <a:p>
                <a:pPr algn="ctr"/>
                <a:r>
                  <a:rPr lang="en-US" dirty="0"/>
                  <a:t>Fraud</a:t>
                </a:r>
              </a:p>
              <a:p>
                <a:pPr algn="ctr"/>
                <a:r>
                  <a:rPr lang="en-US" dirty="0"/>
                  <a:t>Algorithm</a:t>
                </a:r>
              </a:p>
            </p:txBody>
          </p:sp>
        </p:grpSp>
        <p:sp>
          <p:nvSpPr>
            <p:cNvPr id="47" name="TextBox 46"/>
            <p:cNvSpPr txBox="1"/>
            <p:nvPr/>
          </p:nvSpPr>
          <p:spPr>
            <a:xfrm>
              <a:off x="1239259" y="4000058"/>
              <a:ext cx="837922" cy="369332"/>
            </a:xfrm>
            <a:prstGeom prst="rect">
              <a:avLst/>
            </a:prstGeom>
            <a:noFill/>
          </p:spPr>
          <p:txBody>
            <a:bodyPr wrap="none" rtlCol="0">
              <a:spAutoFit/>
            </a:bodyPr>
            <a:lstStyle/>
            <a:p>
              <a:r>
                <a:rPr lang="en-US"/>
                <a:t>Record</a:t>
              </a:r>
            </a:p>
          </p:txBody>
        </p:sp>
        <p:cxnSp>
          <p:nvCxnSpPr>
            <p:cNvPr id="49" name="Straight Arrow Connector 48"/>
            <p:cNvCxnSpPr/>
            <p:nvPr/>
          </p:nvCxnSpPr>
          <p:spPr>
            <a:xfrm>
              <a:off x="2132367" y="4184724"/>
              <a:ext cx="56477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4316100" y="4184724"/>
              <a:ext cx="56477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5055283" y="4000058"/>
              <a:ext cx="2604367" cy="369332"/>
            </a:xfrm>
            <a:prstGeom prst="rect">
              <a:avLst/>
            </a:prstGeom>
            <a:noFill/>
          </p:spPr>
          <p:txBody>
            <a:bodyPr wrap="none" rtlCol="0">
              <a:spAutoFit/>
            </a:bodyPr>
            <a:lstStyle/>
            <a:p>
              <a:r>
                <a:rPr lang="en-US" dirty="0"/>
                <a:t>Score (likelihood of fraud)</a:t>
              </a:r>
            </a:p>
          </p:txBody>
        </p:sp>
      </p:grpSp>
      <p:sp>
        <p:nvSpPr>
          <p:cNvPr id="53" name="TextBox 52"/>
          <p:cNvSpPr txBox="1"/>
          <p:nvPr/>
        </p:nvSpPr>
        <p:spPr>
          <a:xfrm>
            <a:off x="236203" y="5344378"/>
            <a:ext cx="1629112" cy="646331"/>
          </a:xfrm>
          <a:prstGeom prst="rect">
            <a:avLst/>
          </a:prstGeom>
          <a:noFill/>
        </p:spPr>
        <p:txBody>
          <a:bodyPr wrap="square" rtlCol="0">
            <a:spAutoFit/>
          </a:bodyPr>
          <a:lstStyle/>
          <a:p>
            <a:pPr algn="ctr"/>
            <a:r>
              <a:rPr lang="en-US" dirty="0"/>
              <a:t>Each records gets a score</a:t>
            </a:r>
          </a:p>
        </p:txBody>
      </p:sp>
      <p:sp>
        <p:nvSpPr>
          <p:cNvPr id="55" name="TextBox 54"/>
          <p:cNvSpPr txBox="1"/>
          <p:nvPr/>
        </p:nvSpPr>
        <p:spPr>
          <a:xfrm>
            <a:off x="236203" y="3887388"/>
            <a:ext cx="1629112" cy="646331"/>
          </a:xfrm>
          <a:prstGeom prst="rect">
            <a:avLst/>
          </a:prstGeom>
          <a:noFill/>
        </p:spPr>
        <p:txBody>
          <a:bodyPr wrap="square" rtlCol="0">
            <a:spAutoFit/>
          </a:bodyPr>
          <a:lstStyle/>
          <a:p>
            <a:pPr algn="ctr"/>
            <a:r>
              <a:rPr lang="en-US" dirty="0"/>
              <a:t>Use fraud algorithm</a:t>
            </a:r>
          </a:p>
        </p:txBody>
      </p:sp>
    </p:spTree>
    <p:extLst>
      <p:ext uri="{BB962C8B-B14F-4D97-AF65-F5344CB8AC3E}">
        <p14:creationId xmlns:p14="http://schemas.microsoft.com/office/powerpoint/2010/main" val="12123167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2021232" y="4183427"/>
            <a:ext cx="5727160" cy="1481664"/>
            <a:chOff x="2021232" y="4258733"/>
            <a:chExt cx="5727160" cy="1481664"/>
          </a:xfrm>
        </p:grpSpPr>
        <p:pic>
          <p:nvPicPr>
            <p:cNvPr id="3" name="Picture 2"/>
            <p:cNvPicPr>
              <a:picLocks noChangeAspect="1"/>
            </p:cNvPicPr>
            <p:nvPr/>
          </p:nvPicPr>
          <p:blipFill>
            <a:blip r:embed="rId2"/>
            <a:stretch>
              <a:fillRect/>
            </a:stretch>
          </p:blipFill>
          <p:spPr>
            <a:xfrm>
              <a:off x="2217446" y="4368720"/>
              <a:ext cx="5463513" cy="1319467"/>
            </a:xfrm>
            <a:prstGeom prst="rect">
              <a:avLst/>
            </a:prstGeom>
            <a:ln>
              <a:solidFill>
                <a:schemeClr val="bg1"/>
              </a:solidFill>
            </a:ln>
          </p:spPr>
        </p:pic>
        <p:sp>
          <p:nvSpPr>
            <p:cNvPr id="6" name="Rectangle 5"/>
            <p:cNvSpPr/>
            <p:nvPr/>
          </p:nvSpPr>
          <p:spPr>
            <a:xfrm>
              <a:off x="6702800" y="4258733"/>
              <a:ext cx="1045592" cy="14654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2150013" y="4294708"/>
              <a:ext cx="4542354" cy="2434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2021232" y="4368720"/>
              <a:ext cx="262364" cy="1371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628650" y="0"/>
            <a:ext cx="7886700" cy="1325563"/>
          </a:xfrm>
        </p:spPr>
        <p:txBody>
          <a:bodyPr/>
          <a:lstStyle/>
          <a:p>
            <a:r>
              <a:rPr lang="en-US" dirty="0"/>
              <a:t>Score Distribution</a:t>
            </a:r>
          </a:p>
        </p:txBody>
      </p:sp>
      <p:sp>
        <p:nvSpPr>
          <p:cNvPr id="5" name="Slide Number Placeholder 4"/>
          <p:cNvSpPr>
            <a:spLocks noGrp="1"/>
          </p:cNvSpPr>
          <p:nvPr>
            <p:ph type="sldNum" sz="quarter" idx="12"/>
          </p:nvPr>
        </p:nvSpPr>
        <p:spPr/>
        <p:txBody>
          <a:bodyPr/>
          <a:lstStyle/>
          <a:p>
            <a:fld id="{88CD9788-50B9-FE4F-BD86-303CACCBE7E1}" type="slidenum">
              <a:rPr lang="en-US" smtClean="0"/>
              <a:t>23</a:t>
            </a:fld>
            <a:endParaRPr lang="en-US"/>
          </a:p>
        </p:txBody>
      </p:sp>
      <p:sp>
        <p:nvSpPr>
          <p:cNvPr id="7" name="TextBox 6"/>
          <p:cNvSpPr txBox="1"/>
          <p:nvPr/>
        </p:nvSpPr>
        <p:spPr>
          <a:xfrm>
            <a:off x="463537" y="1096117"/>
            <a:ext cx="6264664" cy="400110"/>
          </a:xfrm>
          <a:prstGeom prst="rect">
            <a:avLst/>
          </a:prstGeom>
          <a:noFill/>
        </p:spPr>
        <p:txBody>
          <a:bodyPr wrap="none" rtlCol="0">
            <a:spAutoFit/>
          </a:bodyPr>
          <a:lstStyle/>
          <a:p>
            <a:r>
              <a:rPr lang="en-US" sz="2000" dirty="0"/>
              <a:t>What if the score were just a random number from 0 to 1?</a:t>
            </a:r>
          </a:p>
        </p:txBody>
      </p:sp>
      <p:grpSp>
        <p:nvGrpSpPr>
          <p:cNvPr id="98" name="Group 97"/>
          <p:cNvGrpSpPr/>
          <p:nvPr/>
        </p:nvGrpSpPr>
        <p:grpSpPr>
          <a:xfrm>
            <a:off x="2237591" y="1818042"/>
            <a:ext cx="4346089" cy="874208"/>
            <a:chOff x="2237591" y="1957892"/>
            <a:chExt cx="4346089" cy="874208"/>
          </a:xfrm>
        </p:grpSpPr>
        <p:grpSp>
          <p:nvGrpSpPr>
            <p:cNvPr id="14" name="Group 13"/>
            <p:cNvGrpSpPr/>
            <p:nvPr/>
          </p:nvGrpSpPr>
          <p:grpSpPr>
            <a:xfrm>
              <a:off x="2237591" y="1957892"/>
              <a:ext cx="4346089" cy="871369"/>
              <a:chOff x="2237591" y="1957892"/>
              <a:chExt cx="4346089" cy="871369"/>
            </a:xfrm>
          </p:grpSpPr>
          <p:grpSp>
            <p:nvGrpSpPr>
              <p:cNvPr id="13" name="Group 12"/>
              <p:cNvGrpSpPr/>
              <p:nvPr/>
            </p:nvGrpSpPr>
            <p:grpSpPr>
              <a:xfrm>
                <a:off x="2237591" y="1957892"/>
                <a:ext cx="4346089" cy="871369"/>
                <a:chOff x="2237591" y="1957892"/>
                <a:chExt cx="4346089" cy="871369"/>
              </a:xfrm>
            </p:grpSpPr>
            <p:cxnSp>
              <p:nvCxnSpPr>
                <p:cNvPr id="9" name="Straight Connector 8"/>
                <p:cNvCxnSpPr/>
                <p:nvPr/>
              </p:nvCxnSpPr>
              <p:spPr>
                <a:xfrm>
                  <a:off x="2237591" y="2829261"/>
                  <a:ext cx="434608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2237591" y="1957892"/>
                  <a:ext cx="0" cy="871369"/>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12" name="Straight Connector 11"/>
              <p:cNvCxnSpPr/>
              <p:nvPr/>
            </p:nvCxnSpPr>
            <p:spPr>
              <a:xfrm flipV="1">
                <a:off x="6583680" y="1957892"/>
                <a:ext cx="0" cy="871369"/>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97" name="Group 96"/>
            <p:cNvGrpSpPr/>
            <p:nvPr/>
          </p:nvGrpSpPr>
          <p:grpSpPr>
            <a:xfrm>
              <a:off x="2410854" y="2679700"/>
              <a:ext cx="4005912" cy="152400"/>
              <a:chOff x="2410854" y="2940050"/>
              <a:chExt cx="4005912" cy="152400"/>
            </a:xfrm>
          </p:grpSpPr>
          <p:cxnSp>
            <p:nvCxnSpPr>
              <p:cNvPr id="56" name="Straight Connector 55"/>
              <p:cNvCxnSpPr/>
              <p:nvPr/>
            </p:nvCxnSpPr>
            <p:spPr>
              <a:xfrm>
                <a:off x="2410854"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2577767"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2744680"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2911593"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3078506"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3245419"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3412332"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3579245"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3746158"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3913071"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4246897"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4580723"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4914549"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4079984"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4413810"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4747636"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5081462"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5248375"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5415288"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5582201"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5749114"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5916027"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6082940"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6249853"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6416766" y="2940050"/>
                <a:ext cx="0" cy="152400"/>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102" name="Straight Connector 101"/>
          <p:cNvCxnSpPr/>
          <p:nvPr/>
        </p:nvCxnSpPr>
        <p:spPr>
          <a:xfrm>
            <a:off x="2237591" y="2086983"/>
            <a:ext cx="4346089" cy="0"/>
          </a:xfrm>
          <a:prstGeom prst="line">
            <a:avLst/>
          </a:prstGeom>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489657" y="1818042"/>
            <a:ext cx="1445595" cy="923330"/>
          </a:xfrm>
          <a:prstGeom prst="rect">
            <a:avLst/>
          </a:prstGeom>
          <a:noFill/>
        </p:spPr>
        <p:txBody>
          <a:bodyPr wrap="square" rtlCol="0">
            <a:spAutoFit/>
          </a:bodyPr>
          <a:lstStyle/>
          <a:p>
            <a:pPr algn="ctr"/>
            <a:r>
              <a:rPr lang="en-US" dirty="0"/>
              <a:t>Number of records at that score</a:t>
            </a:r>
          </a:p>
        </p:txBody>
      </p:sp>
      <p:sp>
        <p:nvSpPr>
          <p:cNvPr id="104" name="TextBox 103"/>
          <p:cNvSpPr txBox="1"/>
          <p:nvPr/>
        </p:nvSpPr>
        <p:spPr>
          <a:xfrm>
            <a:off x="2077361" y="2700165"/>
            <a:ext cx="301686" cy="369332"/>
          </a:xfrm>
          <a:prstGeom prst="rect">
            <a:avLst/>
          </a:prstGeom>
          <a:noFill/>
        </p:spPr>
        <p:txBody>
          <a:bodyPr wrap="none" rtlCol="0">
            <a:spAutoFit/>
          </a:bodyPr>
          <a:lstStyle/>
          <a:p>
            <a:r>
              <a:rPr lang="en-US" dirty="0"/>
              <a:t>0</a:t>
            </a:r>
          </a:p>
        </p:txBody>
      </p:sp>
      <p:sp>
        <p:nvSpPr>
          <p:cNvPr id="105" name="TextBox 104"/>
          <p:cNvSpPr txBox="1"/>
          <p:nvPr/>
        </p:nvSpPr>
        <p:spPr>
          <a:xfrm>
            <a:off x="6426515" y="2700165"/>
            <a:ext cx="301686" cy="369332"/>
          </a:xfrm>
          <a:prstGeom prst="rect">
            <a:avLst/>
          </a:prstGeom>
          <a:noFill/>
        </p:spPr>
        <p:txBody>
          <a:bodyPr wrap="none" rtlCol="0">
            <a:spAutoFit/>
          </a:bodyPr>
          <a:lstStyle/>
          <a:p>
            <a:r>
              <a:rPr lang="en-US" dirty="0"/>
              <a:t>1</a:t>
            </a:r>
          </a:p>
        </p:txBody>
      </p:sp>
      <p:sp>
        <p:nvSpPr>
          <p:cNvPr id="106" name="TextBox 105"/>
          <p:cNvSpPr txBox="1"/>
          <p:nvPr/>
        </p:nvSpPr>
        <p:spPr>
          <a:xfrm>
            <a:off x="3993589" y="2753949"/>
            <a:ext cx="700769" cy="369332"/>
          </a:xfrm>
          <a:prstGeom prst="rect">
            <a:avLst/>
          </a:prstGeom>
          <a:noFill/>
        </p:spPr>
        <p:txBody>
          <a:bodyPr wrap="none" rtlCol="0">
            <a:spAutoFit/>
          </a:bodyPr>
          <a:lstStyle/>
          <a:p>
            <a:r>
              <a:rPr lang="en-US" dirty="0"/>
              <a:t>Score</a:t>
            </a:r>
          </a:p>
        </p:txBody>
      </p:sp>
      <p:sp>
        <p:nvSpPr>
          <p:cNvPr id="107" name="TextBox 106"/>
          <p:cNvSpPr txBox="1"/>
          <p:nvPr/>
        </p:nvSpPr>
        <p:spPr>
          <a:xfrm>
            <a:off x="6818229" y="1550014"/>
            <a:ext cx="1911128" cy="923330"/>
          </a:xfrm>
          <a:prstGeom prst="rect">
            <a:avLst/>
          </a:prstGeom>
          <a:noFill/>
        </p:spPr>
        <p:txBody>
          <a:bodyPr wrap="square" rtlCol="0">
            <a:spAutoFit/>
          </a:bodyPr>
          <a:lstStyle/>
          <a:p>
            <a:pPr algn="ctr"/>
            <a:r>
              <a:rPr lang="en-US" i="1" dirty="0"/>
              <a:t>Score distribution for a uniform random number</a:t>
            </a:r>
          </a:p>
        </p:txBody>
      </p:sp>
      <p:cxnSp>
        <p:nvCxnSpPr>
          <p:cNvPr id="109" name="Straight Arrow Connector 108"/>
          <p:cNvCxnSpPr/>
          <p:nvPr/>
        </p:nvCxnSpPr>
        <p:spPr>
          <a:xfrm flipH="1">
            <a:off x="6416766" y="1936376"/>
            <a:ext cx="539434" cy="753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867825" y="3664725"/>
            <a:ext cx="4616392" cy="400110"/>
          </a:xfrm>
          <a:prstGeom prst="rect">
            <a:avLst/>
          </a:prstGeom>
          <a:noFill/>
        </p:spPr>
        <p:txBody>
          <a:bodyPr wrap="none" rtlCol="0">
            <a:spAutoFit/>
          </a:bodyPr>
          <a:lstStyle/>
          <a:p>
            <a:r>
              <a:rPr lang="en-US" sz="2000" dirty="0"/>
              <a:t>Typical score distribution for a fraud score:</a:t>
            </a:r>
          </a:p>
        </p:txBody>
      </p:sp>
      <p:grpSp>
        <p:nvGrpSpPr>
          <p:cNvPr id="111" name="Group 110"/>
          <p:cNvGrpSpPr/>
          <p:nvPr/>
        </p:nvGrpSpPr>
        <p:grpSpPr>
          <a:xfrm>
            <a:off x="2345405" y="4725585"/>
            <a:ext cx="4346089" cy="874208"/>
            <a:chOff x="2237591" y="1957892"/>
            <a:chExt cx="4346089" cy="874208"/>
          </a:xfrm>
        </p:grpSpPr>
        <p:grpSp>
          <p:nvGrpSpPr>
            <p:cNvPr id="112" name="Group 111"/>
            <p:cNvGrpSpPr/>
            <p:nvPr/>
          </p:nvGrpSpPr>
          <p:grpSpPr>
            <a:xfrm>
              <a:off x="2237591" y="1957892"/>
              <a:ext cx="4346089" cy="871369"/>
              <a:chOff x="2237591" y="1957892"/>
              <a:chExt cx="4346089" cy="871369"/>
            </a:xfrm>
          </p:grpSpPr>
          <p:grpSp>
            <p:nvGrpSpPr>
              <p:cNvPr id="139" name="Group 138"/>
              <p:cNvGrpSpPr/>
              <p:nvPr/>
            </p:nvGrpSpPr>
            <p:grpSpPr>
              <a:xfrm>
                <a:off x="2237591" y="1957892"/>
                <a:ext cx="4346089" cy="871369"/>
                <a:chOff x="2237591" y="1957892"/>
                <a:chExt cx="4346089" cy="871369"/>
              </a:xfrm>
            </p:grpSpPr>
            <p:cxnSp>
              <p:nvCxnSpPr>
                <p:cNvPr id="141" name="Straight Connector 140"/>
                <p:cNvCxnSpPr/>
                <p:nvPr/>
              </p:nvCxnSpPr>
              <p:spPr>
                <a:xfrm>
                  <a:off x="2237591" y="2829261"/>
                  <a:ext cx="434608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flipV="1">
                  <a:off x="2237591" y="1957892"/>
                  <a:ext cx="0" cy="871369"/>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140" name="Straight Connector 139"/>
              <p:cNvCxnSpPr/>
              <p:nvPr/>
            </p:nvCxnSpPr>
            <p:spPr>
              <a:xfrm flipV="1">
                <a:off x="6583680" y="1957892"/>
                <a:ext cx="0" cy="871369"/>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113" name="Group 112"/>
            <p:cNvGrpSpPr/>
            <p:nvPr/>
          </p:nvGrpSpPr>
          <p:grpSpPr>
            <a:xfrm>
              <a:off x="2410854" y="2679700"/>
              <a:ext cx="4005912" cy="152400"/>
              <a:chOff x="2410854" y="2940050"/>
              <a:chExt cx="4005912" cy="152400"/>
            </a:xfrm>
          </p:grpSpPr>
          <p:cxnSp>
            <p:nvCxnSpPr>
              <p:cNvPr id="114" name="Straight Connector 113"/>
              <p:cNvCxnSpPr/>
              <p:nvPr/>
            </p:nvCxnSpPr>
            <p:spPr>
              <a:xfrm>
                <a:off x="2410854"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2577767"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2744680"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2911593"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3078506"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3245419"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3412332"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3579245"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3746158"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3913071"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4246897"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4580723"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4914549"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4079984"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4413810"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4747636"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5081462"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5248375"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5415288"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5582201"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5749114"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5916027"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6082940"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6249853"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6416766" y="2940050"/>
                <a:ext cx="0" cy="152400"/>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143" name="TextBox 142"/>
          <p:cNvSpPr txBox="1"/>
          <p:nvPr/>
        </p:nvSpPr>
        <p:spPr>
          <a:xfrm>
            <a:off x="597471" y="4725585"/>
            <a:ext cx="1445595" cy="923330"/>
          </a:xfrm>
          <a:prstGeom prst="rect">
            <a:avLst/>
          </a:prstGeom>
          <a:noFill/>
        </p:spPr>
        <p:txBody>
          <a:bodyPr wrap="square" rtlCol="0">
            <a:spAutoFit/>
          </a:bodyPr>
          <a:lstStyle/>
          <a:p>
            <a:pPr algn="ctr"/>
            <a:r>
              <a:rPr lang="en-US" dirty="0"/>
              <a:t>Number of records at that score</a:t>
            </a:r>
          </a:p>
        </p:txBody>
      </p:sp>
      <p:sp>
        <p:nvSpPr>
          <p:cNvPr id="144" name="TextBox 143"/>
          <p:cNvSpPr txBox="1"/>
          <p:nvPr/>
        </p:nvSpPr>
        <p:spPr>
          <a:xfrm>
            <a:off x="2185175" y="5607708"/>
            <a:ext cx="301686" cy="369332"/>
          </a:xfrm>
          <a:prstGeom prst="rect">
            <a:avLst/>
          </a:prstGeom>
          <a:noFill/>
        </p:spPr>
        <p:txBody>
          <a:bodyPr wrap="none" rtlCol="0">
            <a:spAutoFit/>
          </a:bodyPr>
          <a:lstStyle/>
          <a:p>
            <a:r>
              <a:rPr lang="en-US" dirty="0"/>
              <a:t>0</a:t>
            </a:r>
          </a:p>
        </p:txBody>
      </p:sp>
      <p:sp>
        <p:nvSpPr>
          <p:cNvPr id="145" name="TextBox 144"/>
          <p:cNvSpPr txBox="1"/>
          <p:nvPr/>
        </p:nvSpPr>
        <p:spPr>
          <a:xfrm>
            <a:off x="6534329" y="5607708"/>
            <a:ext cx="301686" cy="369332"/>
          </a:xfrm>
          <a:prstGeom prst="rect">
            <a:avLst/>
          </a:prstGeom>
          <a:noFill/>
        </p:spPr>
        <p:txBody>
          <a:bodyPr wrap="none" rtlCol="0">
            <a:spAutoFit/>
          </a:bodyPr>
          <a:lstStyle/>
          <a:p>
            <a:r>
              <a:rPr lang="en-US" dirty="0"/>
              <a:t>1</a:t>
            </a:r>
          </a:p>
        </p:txBody>
      </p:sp>
      <p:sp>
        <p:nvSpPr>
          <p:cNvPr id="146" name="TextBox 145"/>
          <p:cNvSpPr txBox="1"/>
          <p:nvPr/>
        </p:nvSpPr>
        <p:spPr>
          <a:xfrm>
            <a:off x="4101403" y="5661492"/>
            <a:ext cx="700769" cy="369332"/>
          </a:xfrm>
          <a:prstGeom prst="rect">
            <a:avLst/>
          </a:prstGeom>
          <a:noFill/>
        </p:spPr>
        <p:txBody>
          <a:bodyPr wrap="none" rtlCol="0">
            <a:spAutoFit/>
          </a:bodyPr>
          <a:lstStyle/>
          <a:p>
            <a:r>
              <a:rPr lang="en-US" dirty="0"/>
              <a:t>Score</a:t>
            </a:r>
          </a:p>
        </p:txBody>
      </p:sp>
      <p:sp>
        <p:nvSpPr>
          <p:cNvPr id="87" name="TextBox 86"/>
          <p:cNvSpPr txBox="1"/>
          <p:nvPr/>
        </p:nvSpPr>
        <p:spPr>
          <a:xfrm>
            <a:off x="2802318" y="4365377"/>
            <a:ext cx="1437753" cy="646331"/>
          </a:xfrm>
          <a:prstGeom prst="rect">
            <a:avLst/>
          </a:prstGeom>
          <a:noFill/>
        </p:spPr>
        <p:txBody>
          <a:bodyPr wrap="square" rtlCol="0">
            <a:spAutoFit/>
          </a:bodyPr>
          <a:lstStyle/>
          <a:p>
            <a:pPr algn="ctr"/>
            <a:r>
              <a:rPr lang="en-US" i="1"/>
              <a:t>Most records look OK</a:t>
            </a:r>
            <a:endParaRPr lang="en-US" i="1" dirty="0"/>
          </a:p>
        </p:txBody>
      </p:sp>
      <p:sp>
        <p:nvSpPr>
          <p:cNvPr id="88" name="TextBox 87"/>
          <p:cNvSpPr txBox="1"/>
          <p:nvPr/>
        </p:nvSpPr>
        <p:spPr>
          <a:xfrm>
            <a:off x="4953448" y="4752493"/>
            <a:ext cx="1607897" cy="646331"/>
          </a:xfrm>
          <a:prstGeom prst="rect">
            <a:avLst/>
          </a:prstGeom>
          <a:noFill/>
        </p:spPr>
        <p:txBody>
          <a:bodyPr wrap="square" rtlCol="0">
            <a:spAutoFit/>
          </a:bodyPr>
          <a:lstStyle/>
          <a:p>
            <a:pPr algn="ctr"/>
            <a:r>
              <a:rPr lang="en-US" i="1" dirty="0"/>
              <a:t>Small # records look bad</a:t>
            </a:r>
          </a:p>
        </p:txBody>
      </p:sp>
      <p:sp>
        <p:nvSpPr>
          <p:cNvPr id="10" name="TextBox 9"/>
          <p:cNvSpPr txBox="1"/>
          <p:nvPr/>
        </p:nvSpPr>
        <p:spPr>
          <a:xfrm>
            <a:off x="1738250" y="5859271"/>
            <a:ext cx="1392946" cy="738664"/>
          </a:xfrm>
          <a:prstGeom prst="rect">
            <a:avLst/>
          </a:prstGeom>
          <a:noFill/>
        </p:spPr>
        <p:txBody>
          <a:bodyPr wrap="square" rtlCol="0">
            <a:spAutoFit/>
          </a:bodyPr>
          <a:lstStyle/>
          <a:p>
            <a:pPr algn="ctr"/>
            <a:r>
              <a:rPr lang="en-US" sz="1400" dirty="0"/>
              <a:t>Low likelihood of fraud</a:t>
            </a:r>
          </a:p>
          <a:p>
            <a:pPr algn="ctr"/>
            <a:r>
              <a:rPr lang="en-US" sz="1400" dirty="0"/>
              <a:t>GOOD</a:t>
            </a:r>
          </a:p>
        </p:txBody>
      </p:sp>
      <p:sp>
        <p:nvSpPr>
          <p:cNvPr id="90" name="TextBox 89"/>
          <p:cNvSpPr txBox="1"/>
          <p:nvPr/>
        </p:nvSpPr>
        <p:spPr>
          <a:xfrm>
            <a:off x="5887207" y="5859271"/>
            <a:ext cx="1392946" cy="738664"/>
          </a:xfrm>
          <a:prstGeom prst="rect">
            <a:avLst/>
          </a:prstGeom>
          <a:noFill/>
        </p:spPr>
        <p:txBody>
          <a:bodyPr wrap="square" rtlCol="0">
            <a:spAutoFit/>
          </a:bodyPr>
          <a:lstStyle/>
          <a:p>
            <a:pPr algn="ctr"/>
            <a:r>
              <a:rPr lang="en-US" sz="1400" dirty="0"/>
              <a:t>High likelihood of fraud</a:t>
            </a:r>
          </a:p>
          <a:p>
            <a:pPr algn="ctr"/>
            <a:r>
              <a:rPr lang="en-US" sz="1400"/>
              <a:t>BAD</a:t>
            </a:r>
            <a:endParaRPr lang="en-US" sz="1400" dirty="0"/>
          </a:p>
        </p:txBody>
      </p:sp>
    </p:spTree>
    <p:extLst>
      <p:ext uri="{BB962C8B-B14F-4D97-AF65-F5344CB8AC3E}">
        <p14:creationId xmlns:p14="http://schemas.microsoft.com/office/powerpoint/2010/main" val="3699094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1325563"/>
          </a:xfrm>
        </p:spPr>
        <p:txBody>
          <a:bodyPr/>
          <a:lstStyle/>
          <a:p>
            <a:r>
              <a:rPr lang="en-US" dirty="0"/>
              <a:t>How To Use </a:t>
            </a:r>
            <a:r>
              <a:rPr lang="en-US"/>
              <a:t>Fraud Score</a:t>
            </a:r>
            <a:endParaRPr lang="en-US" dirty="0"/>
          </a:p>
        </p:txBody>
      </p:sp>
      <p:sp>
        <p:nvSpPr>
          <p:cNvPr id="4" name="Content Placeholder 3"/>
          <p:cNvSpPr>
            <a:spLocks noGrp="1"/>
          </p:cNvSpPr>
          <p:nvPr>
            <p:ph sz="half" idx="2"/>
          </p:nvPr>
        </p:nvSpPr>
        <p:spPr>
          <a:xfrm>
            <a:off x="445770" y="1323668"/>
            <a:ext cx="7886700" cy="5034579"/>
          </a:xfrm>
        </p:spPr>
        <p:txBody>
          <a:bodyPr>
            <a:normAutofit/>
          </a:bodyPr>
          <a:lstStyle/>
          <a:p>
            <a:pPr marL="514350" indent="-514350">
              <a:buAutoNum type="arabicParenR"/>
            </a:pPr>
            <a:r>
              <a:rPr lang="en-US" dirty="0"/>
              <a:t>Build fraud model using historical data</a:t>
            </a:r>
          </a:p>
          <a:p>
            <a:pPr marL="514350" indent="-514350">
              <a:buAutoNum type="arabicParenR"/>
            </a:pPr>
            <a:r>
              <a:rPr lang="en-US" dirty="0"/>
              <a:t>Score new data records with model</a:t>
            </a:r>
          </a:p>
          <a:p>
            <a:pPr marL="514350" indent="-514350">
              <a:buAutoNum type="arabicParenR"/>
            </a:pPr>
            <a:endParaRPr lang="en-US" dirty="0"/>
          </a:p>
          <a:p>
            <a:pPr marL="514350" indent="-514350">
              <a:buAutoNum type="arabicParenR"/>
            </a:pPr>
            <a:endParaRPr lang="en-US" dirty="0"/>
          </a:p>
          <a:p>
            <a:pPr marL="514350" indent="-514350">
              <a:buAutoNum type="arabicParenR"/>
            </a:pPr>
            <a:r>
              <a:rPr lang="en-US" dirty="0"/>
              <a:t>Sort new records by the score</a:t>
            </a:r>
          </a:p>
          <a:p>
            <a:pPr marL="514350" indent="-514350">
              <a:buAutoNum type="arabicParenR"/>
            </a:pPr>
            <a:r>
              <a:rPr lang="en-US" dirty="0"/>
              <a:t>Work records in decreasing score order</a:t>
            </a:r>
          </a:p>
          <a:p>
            <a:endParaRPr lang="en-US" dirty="0"/>
          </a:p>
          <a:p>
            <a:endParaRPr lang="en-US" dirty="0"/>
          </a:p>
          <a:p>
            <a:endParaRPr lang="en-US" dirty="0"/>
          </a:p>
        </p:txBody>
      </p:sp>
      <p:sp>
        <p:nvSpPr>
          <p:cNvPr id="5" name="Slide Number Placeholder 4"/>
          <p:cNvSpPr>
            <a:spLocks noGrp="1"/>
          </p:cNvSpPr>
          <p:nvPr>
            <p:ph type="sldNum" sz="quarter" idx="12"/>
          </p:nvPr>
        </p:nvSpPr>
        <p:spPr/>
        <p:txBody>
          <a:bodyPr/>
          <a:lstStyle/>
          <a:p>
            <a:fld id="{88CD9788-50B9-FE4F-BD86-303CACCBE7E1}" type="slidenum">
              <a:rPr lang="en-US" smtClean="0"/>
              <a:t>24</a:t>
            </a:fld>
            <a:endParaRPr lang="en-US"/>
          </a:p>
        </p:txBody>
      </p:sp>
      <p:grpSp>
        <p:nvGrpSpPr>
          <p:cNvPr id="6" name="Group 5"/>
          <p:cNvGrpSpPr/>
          <p:nvPr/>
        </p:nvGrpSpPr>
        <p:grpSpPr>
          <a:xfrm>
            <a:off x="1449500" y="2441985"/>
            <a:ext cx="6420391" cy="839097"/>
            <a:chOff x="1239259" y="3765176"/>
            <a:chExt cx="6420391" cy="839097"/>
          </a:xfrm>
        </p:grpSpPr>
        <p:grpSp>
          <p:nvGrpSpPr>
            <p:cNvPr id="7" name="Group 6"/>
            <p:cNvGrpSpPr/>
            <p:nvPr/>
          </p:nvGrpSpPr>
          <p:grpSpPr>
            <a:xfrm>
              <a:off x="2775473" y="3765176"/>
              <a:ext cx="1366221" cy="839097"/>
              <a:chOff x="2775473" y="3765176"/>
              <a:chExt cx="1366221" cy="839097"/>
            </a:xfrm>
          </p:grpSpPr>
          <p:sp>
            <p:nvSpPr>
              <p:cNvPr id="12" name="Rectangle 11"/>
              <p:cNvSpPr/>
              <p:nvPr/>
            </p:nvSpPr>
            <p:spPr>
              <a:xfrm>
                <a:off x="2775473" y="3765176"/>
                <a:ext cx="1366221" cy="83909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900482" y="3861559"/>
                <a:ext cx="1116203" cy="646331"/>
              </a:xfrm>
              <a:prstGeom prst="rect">
                <a:avLst/>
              </a:prstGeom>
              <a:noFill/>
            </p:spPr>
            <p:txBody>
              <a:bodyPr wrap="none" rtlCol="0">
                <a:spAutoFit/>
              </a:bodyPr>
              <a:lstStyle/>
              <a:p>
                <a:pPr algn="ctr"/>
                <a:r>
                  <a:rPr lang="en-US" dirty="0"/>
                  <a:t>Fraud</a:t>
                </a:r>
              </a:p>
              <a:p>
                <a:pPr algn="ctr"/>
                <a:r>
                  <a:rPr lang="en-US" dirty="0"/>
                  <a:t>Algorithm</a:t>
                </a:r>
              </a:p>
            </p:txBody>
          </p:sp>
        </p:grpSp>
        <p:sp>
          <p:nvSpPr>
            <p:cNvPr id="8" name="TextBox 7"/>
            <p:cNvSpPr txBox="1"/>
            <p:nvPr/>
          </p:nvSpPr>
          <p:spPr>
            <a:xfrm>
              <a:off x="1239259" y="4000058"/>
              <a:ext cx="837922" cy="369332"/>
            </a:xfrm>
            <a:prstGeom prst="rect">
              <a:avLst/>
            </a:prstGeom>
            <a:noFill/>
          </p:spPr>
          <p:txBody>
            <a:bodyPr wrap="none" rtlCol="0">
              <a:spAutoFit/>
            </a:bodyPr>
            <a:lstStyle/>
            <a:p>
              <a:r>
                <a:rPr lang="en-US"/>
                <a:t>Record</a:t>
              </a:r>
            </a:p>
          </p:txBody>
        </p:sp>
        <p:cxnSp>
          <p:nvCxnSpPr>
            <p:cNvPr id="9" name="Straight Arrow Connector 8"/>
            <p:cNvCxnSpPr/>
            <p:nvPr/>
          </p:nvCxnSpPr>
          <p:spPr>
            <a:xfrm>
              <a:off x="2132367" y="4184724"/>
              <a:ext cx="56477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316100" y="4184724"/>
              <a:ext cx="56477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055283" y="4000058"/>
              <a:ext cx="2604367" cy="369332"/>
            </a:xfrm>
            <a:prstGeom prst="rect">
              <a:avLst/>
            </a:prstGeom>
            <a:noFill/>
          </p:spPr>
          <p:txBody>
            <a:bodyPr wrap="none" rtlCol="0">
              <a:spAutoFit/>
            </a:bodyPr>
            <a:lstStyle/>
            <a:p>
              <a:r>
                <a:rPr lang="en-US" dirty="0"/>
                <a:t>Score (likelihood of fraud)</a:t>
              </a:r>
            </a:p>
          </p:txBody>
        </p:sp>
      </p:grpSp>
      <p:grpSp>
        <p:nvGrpSpPr>
          <p:cNvPr id="14" name="Group 13"/>
          <p:cNvGrpSpPr/>
          <p:nvPr/>
        </p:nvGrpSpPr>
        <p:grpSpPr>
          <a:xfrm>
            <a:off x="2021232" y="4183427"/>
            <a:ext cx="5727160" cy="1481664"/>
            <a:chOff x="2021232" y="4258733"/>
            <a:chExt cx="5727160" cy="1481664"/>
          </a:xfrm>
        </p:grpSpPr>
        <p:pic>
          <p:nvPicPr>
            <p:cNvPr id="15" name="Picture 14"/>
            <p:cNvPicPr>
              <a:picLocks noChangeAspect="1"/>
            </p:cNvPicPr>
            <p:nvPr/>
          </p:nvPicPr>
          <p:blipFill>
            <a:blip r:embed="rId2"/>
            <a:stretch>
              <a:fillRect/>
            </a:stretch>
          </p:blipFill>
          <p:spPr>
            <a:xfrm>
              <a:off x="2217446" y="4368720"/>
              <a:ext cx="5463513" cy="1319467"/>
            </a:xfrm>
            <a:prstGeom prst="rect">
              <a:avLst/>
            </a:prstGeom>
            <a:ln>
              <a:solidFill>
                <a:schemeClr val="bg1"/>
              </a:solidFill>
            </a:ln>
          </p:spPr>
        </p:pic>
        <p:sp>
          <p:nvSpPr>
            <p:cNvPr id="16" name="Rectangle 15"/>
            <p:cNvSpPr/>
            <p:nvPr/>
          </p:nvSpPr>
          <p:spPr>
            <a:xfrm>
              <a:off x="6702800" y="4258733"/>
              <a:ext cx="1045592" cy="14654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150013" y="4294708"/>
              <a:ext cx="4542354" cy="2434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021232" y="4368720"/>
              <a:ext cx="262364" cy="1371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Slide Number Placeholder 4"/>
          <p:cNvSpPr txBox="1">
            <a:spLocks/>
          </p:cNvSpPr>
          <p:nvPr/>
        </p:nvSpPr>
        <p:spPr>
          <a:xfrm>
            <a:off x="6457950" y="6356351"/>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8CD9788-50B9-FE4F-BD86-303CACCBE7E1}" type="slidenum">
              <a:rPr lang="en-US" smtClean="0"/>
              <a:pPr/>
              <a:t>24</a:t>
            </a:fld>
            <a:endParaRPr lang="en-US"/>
          </a:p>
        </p:txBody>
      </p:sp>
      <p:grpSp>
        <p:nvGrpSpPr>
          <p:cNvPr id="20" name="Group 19"/>
          <p:cNvGrpSpPr/>
          <p:nvPr/>
        </p:nvGrpSpPr>
        <p:grpSpPr>
          <a:xfrm>
            <a:off x="2345405" y="4725585"/>
            <a:ext cx="4346089" cy="874208"/>
            <a:chOff x="2237591" y="1957892"/>
            <a:chExt cx="4346089" cy="874208"/>
          </a:xfrm>
        </p:grpSpPr>
        <p:grpSp>
          <p:nvGrpSpPr>
            <p:cNvPr id="21" name="Group 20"/>
            <p:cNvGrpSpPr/>
            <p:nvPr/>
          </p:nvGrpSpPr>
          <p:grpSpPr>
            <a:xfrm>
              <a:off x="2237591" y="1957892"/>
              <a:ext cx="4346089" cy="871369"/>
              <a:chOff x="2237591" y="1957892"/>
              <a:chExt cx="4346089" cy="871369"/>
            </a:xfrm>
          </p:grpSpPr>
          <p:grpSp>
            <p:nvGrpSpPr>
              <p:cNvPr id="48" name="Group 47"/>
              <p:cNvGrpSpPr/>
              <p:nvPr/>
            </p:nvGrpSpPr>
            <p:grpSpPr>
              <a:xfrm>
                <a:off x="2237591" y="1957892"/>
                <a:ext cx="4346089" cy="871369"/>
                <a:chOff x="2237591" y="1957892"/>
                <a:chExt cx="4346089" cy="871369"/>
              </a:xfrm>
            </p:grpSpPr>
            <p:cxnSp>
              <p:nvCxnSpPr>
                <p:cNvPr id="50" name="Straight Connector 49"/>
                <p:cNvCxnSpPr/>
                <p:nvPr/>
              </p:nvCxnSpPr>
              <p:spPr>
                <a:xfrm>
                  <a:off x="2237591" y="2829261"/>
                  <a:ext cx="434608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2237591" y="1957892"/>
                  <a:ext cx="0" cy="871369"/>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a:xfrm flipV="1">
                <a:off x="6583680" y="1957892"/>
                <a:ext cx="0" cy="871369"/>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2410854" y="2679700"/>
              <a:ext cx="4005912" cy="152400"/>
              <a:chOff x="2410854" y="2940050"/>
              <a:chExt cx="4005912" cy="152400"/>
            </a:xfrm>
          </p:grpSpPr>
          <p:cxnSp>
            <p:nvCxnSpPr>
              <p:cNvPr id="23" name="Straight Connector 22"/>
              <p:cNvCxnSpPr/>
              <p:nvPr/>
            </p:nvCxnSpPr>
            <p:spPr>
              <a:xfrm>
                <a:off x="2410854"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577767"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744680"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911593"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078506"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3245419"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412332"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579245"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746158"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913071"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4246897"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580723"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914549"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079984"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4413810"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747636"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5081462"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5248375"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5415288"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5582201"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5749114"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5916027"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6082940"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6249853"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6416766" y="2940050"/>
                <a:ext cx="0" cy="152400"/>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52" name="TextBox 51"/>
          <p:cNvSpPr txBox="1"/>
          <p:nvPr/>
        </p:nvSpPr>
        <p:spPr>
          <a:xfrm>
            <a:off x="597471" y="4725585"/>
            <a:ext cx="1445595" cy="923330"/>
          </a:xfrm>
          <a:prstGeom prst="rect">
            <a:avLst/>
          </a:prstGeom>
          <a:noFill/>
        </p:spPr>
        <p:txBody>
          <a:bodyPr wrap="square" rtlCol="0">
            <a:spAutoFit/>
          </a:bodyPr>
          <a:lstStyle/>
          <a:p>
            <a:pPr algn="ctr"/>
            <a:r>
              <a:rPr lang="en-US" dirty="0"/>
              <a:t>Number of records at that score</a:t>
            </a:r>
          </a:p>
        </p:txBody>
      </p:sp>
      <p:sp>
        <p:nvSpPr>
          <p:cNvPr id="53" name="TextBox 52"/>
          <p:cNvSpPr txBox="1"/>
          <p:nvPr/>
        </p:nvSpPr>
        <p:spPr>
          <a:xfrm>
            <a:off x="2185175" y="5607708"/>
            <a:ext cx="301686" cy="369332"/>
          </a:xfrm>
          <a:prstGeom prst="rect">
            <a:avLst/>
          </a:prstGeom>
          <a:noFill/>
        </p:spPr>
        <p:txBody>
          <a:bodyPr wrap="none" rtlCol="0">
            <a:spAutoFit/>
          </a:bodyPr>
          <a:lstStyle/>
          <a:p>
            <a:r>
              <a:rPr lang="en-US" dirty="0"/>
              <a:t>0</a:t>
            </a:r>
          </a:p>
        </p:txBody>
      </p:sp>
      <p:sp>
        <p:nvSpPr>
          <p:cNvPr id="54" name="TextBox 53"/>
          <p:cNvSpPr txBox="1"/>
          <p:nvPr/>
        </p:nvSpPr>
        <p:spPr>
          <a:xfrm>
            <a:off x="6534329" y="5607708"/>
            <a:ext cx="301686" cy="369332"/>
          </a:xfrm>
          <a:prstGeom prst="rect">
            <a:avLst/>
          </a:prstGeom>
          <a:noFill/>
        </p:spPr>
        <p:txBody>
          <a:bodyPr wrap="none" rtlCol="0">
            <a:spAutoFit/>
          </a:bodyPr>
          <a:lstStyle/>
          <a:p>
            <a:r>
              <a:rPr lang="en-US" dirty="0"/>
              <a:t>1</a:t>
            </a:r>
          </a:p>
        </p:txBody>
      </p:sp>
      <p:sp>
        <p:nvSpPr>
          <p:cNvPr id="55" name="TextBox 54"/>
          <p:cNvSpPr txBox="1"/>
          <p:nvPr/>
        </p:nvSpPr>
        <p:spPr>
          <a:xfrm>
            <a:off x="4101403" y="5661492"/>
            <a:ext cx="700769" cy="369332"/>
          </a:xfrm>
          <a:prstGeom prst="rect">
            <a:avLst/>
          </a:prstGeom>
          <a:noFill/>
        </p:spPr>
        <p:txBody>
          <a:bodyPr wrap="none" rtlCol="0">
            <a:spAutoFit/>
          </a:bodyPr>
          <a:lstStyle/>
          <a:p>
            <a:r>
              <a:rPr lang="en-US" dirty="0"/>
              <a:t>Score</a:t>
            </a:r>
          </a:p>
        </p:txBody>
      </p:sp>
      <p:sp>
        <p:nvSpPr>
          <p:cNvPr id="56" name="TextBox 55"/>
          <p:cNvSpPr txBox="1"/>
          <p:nvPr/>
        </p:nvSpPr>
        <p:spPr>
          <a:xfrm>
            <a:off x="6965985" y="4600263"/>
            <a:ext cx="1437753" cy="923330"/>
          </a:xfrm>
          <a:prstGeom prst="rect">
            <a:avLst/>
          </a:prstGeom>
          <a:noFill/>
        </p:spPr>
        <p:txBody>
          <a:bodyPr wrap="square" rtlCol="0">
            <a:spAutoFit/>
          </a:bodyPr>
          <a:lstStyle/>
          <a:p>
            <a:pPr algn="ctr"/>
            <a:r>
              <a:rPr lang="en-US" i="1"/>
              <a:t>Investigate records from this end</a:t>
            </a:r>
            <a:endParaRPr lang="en-US" i="1" dirty="0"/>
          </a:p>
        </p:txBody>
      </p:sp>
      <p:sp>
        <p:nvSpPr>
          <p:cNvPr id="58" name="TextBox 57"/>
          <p:cNvSpPr txBox="1"/>
          <p:nvPr/>
        </p:nvSpPr>
        <p:spPr>
          <a:xfrm>
            <a:off x="1738250" y="5859271"/>
            <a:ext cx="1392946" cy="738664"/>
          </a:xfrm>
          <a:prstGeom prst="rect">
            <a:avLst/>
          </a:prstGeom>
          <a:noFill/>
        </p:spPr>
        <p:txBody>
          <a:bodyPr wrap="square" rtlCol="0">
            <a:spAutoFit/>
          </a:bodyPr>
          <a:lstStyle/>
          <a:p>
            <a:pPr algn="ctr"/>
            <a:r>
              <a:rPr lang="en-US" sz="1400" dirty="0"/>
              <a:t>Low likelihood of fraud</a:t>
            </a:r>
          </a:p>
          <a:p>
            <a:pPr algn="ctr"/>
            <a:r>
              <a:rPr lang="en-US" sz="1400" dirty="0"/>
              <a:t>GOOD</a:t>
            </a:r>
          </a:p>
        </p:txBody>
      </p:sp>
      <p:sp>
        <p:nvSpPr>
          <p:cNvPr id="59" name="TextBox 58"/>
          <p:cNvSpPr txBox="1"/>
          <p:nvPr/>
        </p:nvSpPr>
        <p:spPr>
          <a:xfrm>
            <a:off x="5887207" y="5859271"/>
            <a:ext cx="1392946" cy="738664"/>
          </a:xfrm>
          <a:prstGeom prst="rect">
            <a:avLst/>
          </a:prstGeom>
          <a:noFill/>
        </p:spPr>
        <p:txBody>
          <a:bodyPr wrap="square" rtlCol="0">
            <a:spAutoFit/>
          </a:bodyPr>
          <a:lstStyle/>
          <a:p>
            <a:pPr algn="ctr"/>
            <a:r>
              <a:rPr lang="en-US" sz="1400" dirty="0"/>
              <a:t>High likelihood of fraud</a:t>
            </a:r>
          </a:p>
          <a:p>
            <a:pPr algn="ctr"/>
            <a:r>
              <a:rPr lang="en-US" sz="1400"/>
              <a:t>BAD</a:t>
            </a:r>
            <a:endParaRPr lang="en-US" sz="1400" dirty="0"/>
          </a:p>
        </p:txBody>
      </p:sp>
      <p:cxnSp>
        <p:nvCxnSpPr>
          <p:cNvPr id="62" name="Straight Arrow Connector 61"/>
          <p:cNvCxnSpPr/>
          <p:nvPr/>
        </p:nvCxnSpPr>
        <p:spPr>
          <a:xfrm flipH="1">
            <a:off x="6023841" y="5187250"/>
            <a:ext cx="9421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08736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1325563"/>
          </a:xfrm>
        </p:spPr>
        <p:txBody>
          <a:bodyPr/>
          <a:lstStyle/>
          <a:p>
            <a:r>
              <a:rPr lang="en-US" dirty="0"/>
              <a:t>Kinds of Data Fields</a:t>
            </a:r>
          </a:p>
        </p:txBody>
      </p:sp>
      <p:sp>
        <p:nvSpPr>
          <p:cNvPr id="5" name="Slide Number Placeholder 4"/>
          <p:cNvSpPr>
            <a:spLocks noGrp="1"/>
          </p:cNvSpPr>
          <p:nvPr>
            <p:ph type="sldNum" sz="quarter" idx="12"/>
          </p:nvPr>
        </p:nvSpPr>
        <p:spPr/>
        <p:txBody>
          <a:bodyPr/>
          <a:lstStyle/>
          <a:p>
            <a:fld id="{88CD9788-50B9-FE4F-BD86-303CACCBE7E1}" type="slidenum">
              <a:rPr lang="en-US" smtClean="0"/>
              <a:t>25</a:t>
            </a:fld>
            <a:endParaRPr lang="en-US"/>
          </a:p>
        </p:txBody>
      </p:sp>
      <p:sp>
        <p:nvSpPr>
          <p:cNvPr id="6" name="TextBox 5"/>
          <p:cNvSpPr txBox="1"/>
          <p:nvPr/>
        </p:nvSpPr>
        <p:spPr>
          <a:xfrm>
            <a:off x="425450" y="1275934"/>
            <a:ext cx="8515350" cy="4739759"/>
          </a:xfrm>
          <a:prstGeom prst="rect">
            <a:avLst/>
          </a:prstGeom>
          <a:noFill/>
        </p:spPr>
        <p:txBody>
          <a:bodyPr wrap="square" rtlCol="0">
            <a:spAutoFit/>
          </a:bodyPr>
          <a:lstStyle/>
          <a:p>
            <a:pPr marL="514350" indent="-514350">
              <a:buFont typeface="+mj-lt"/>
              <a:buAutoNum type="arabicPeriod"/>
            </a:pPr>
            <a:r>
              <a:rPr lang="en-US" sz="2800" dirty="0"/>
              <a:t>Numeric</a:t>
            </a:r>
          </a:p>
          <a:p>
            <a:pPr marL="914400" lvl="1" indent="-457200">
              <a:buFont typeface="Arial" charset="0"/>
              <a:buChar char="•"/>
            </a:pPr>
            <a:r>
              <a:rPr lang="en-US" dirty="0"/>
              <a:t>Could be integer (discrete) or continuous</a:t>
            </a:r>
          </a:p>
          <a:p>
            <a:pPr marL="914400" lvl="1" indent="-457200">
              <a:buFont typeface="Arial" charset="0"/>
              <a:buChar char="•"/>
            </a:pPr>
            <a:r>
              <a:rPr lang="en-US" dirty="0"/>
              <a:t>There is a metric (concept of order and nearness)</a:t>
            </a:r>
          </a:p>
          <a:p>
            <a:pPr marL="514350" indent="-514350">
              <a:buFont typeface="+mj-lt"/>
              <a:buAutoNum type="arabicPeriod"/>
            </a:pPr>
            <a:r>
              <a:rPr lang="en-US" sz="2800" dirty="0"/>
              <a:t>Categorical</a:t>
            </a:r>
          </a:p>
          <a:p>
            <a:pPr marL="971550" lvl="1" indent="-514350">
              <a:buFont typeface="Arial" charset="0"/>
              <a:buChar char="•"/>
            </a:pPr>
            <a:r>
              <a:rPr lang="en-US" dirty="0"/>
              <a:t>Examples: A, B, C</a:t>
            </a:r>
            <a:r>
              <a:rPr lang="mr-IN" dirty="0"/>
              <a:t>…</a:t>
            </a:r>
            <a:r>
              <a:rPr lang="en-US" dirty="0"/>
              <a:t> or Type 1, Type 2, Type 3</a:t>
            </a:r>
            <a:r>
              <a:rPr lang="mr-IN" dirty="0"/>
              <a:t>…</a:t>
            </a:r>
            <a:endParaRPr lang="en-US" dirty="0"/>
          </a:p>
          <a:p>
            <a:pPr marL="971550" lvl="1" indent="-514350">
              <a:buFont typeface="Arial" charset="0"/>
              <a:buChar char="•"/>
            </a:pPr>
            <a:r>
              <a:rPr lang="en-US" dirty="0"/>
              <a:t>These are different from numbers because there is no metric</a:t>
            </a:r>
          </a:p>
          <a:p>
            <a:pPr marL="514350" indent="-514350">
              <a:buFont typeface="+mj-lt"/>
              <a:buAutoNum type="arabicPeriod"/>
            </a:pPr>
            <a:r>
              <a:rPr lang="en-US" sz="2800" dirty="0"/>
              <a:t>Date/Time</a:t>
            </a:r>
          </a:p>
          <a:p>
            <a:pPr marL="971550" lvl="1" indent="-514350">
              <a:buFont typeface="Arial" charset="0"/>
              <a:buChar char="•"/>
            </a:pPr>
            <a:r>
              <a:rPr lang="en-US" dirty="0"/>
              <a:t>20180118, 1/18/2018, 2018-01-18T14:22:38</a:t>
            </a:r>
            <a:r>
              <a:rPr lang="mr-IN" dirty="0"/>
              <a:t>…</a:t>
            </a:r>
            <a:endParaRPr lang="en-US" dirty="0"/>
          </a:p>
          <a:p>
            <a:pPr marL="514350" indent="-514350">
              <a:buFont typeface="+mj-lt"/>
              <a:buAutoNum type="arabicPeriod"/>
            </a:pPr>
            <a:r>
              <a:rPr lang="en-US" sz="2800" dirty="0"/>
              <a:t>Text</a:t>
            </a:r>
          </a:p>
          <a:p>
            <a:pPr marL="971550" lvl="1" indent="-514350">
              <a:buFont typeface="Arial" charset="0"/>
              <a:buChar char="•"/>
            </a:pPr>
            <a:r>
              <a:rPr lang="en-US" dirty="0"/>
              <a:t>Examples: John Smith, 111 Main Street</a:t>
            </a:r>
            <a:r>
              <a:rPr lang="mr-IN" dirty="0"/>
              <a:t>…</a:t>
            </a:r>
            <a:endParaRPr lang="en-US" dirty="0"/>
          </a:p>
          <a:p>
            <a:pPr marL="971550" lvl="1" indent="-514350">
              <a:buFont typeface="Arial" charset="0"/>
              <a:buChar char="•"/>
            </a:pPr>
            <a:r>
              <a:rPr lang="en-US" dirty="0"/>
              <a:t>Free text in sentences, paragraphs or a document</a:t>
            </a:r>
          </a:p>
          <a:p>
            <a:pPr marL="971550" lvl="1" indent="-514350">
              <a:buFont typeface="Arial" charset="0"/>
              <a:buChar char="•"/>
            </a:pPr>
            <a:r>
              <a:rPr lang="en-US" dirty="0"/>
              <a:t>Just a string of characters like 0b9717s93f90g8r34</a:t>
            </a:r>
          </a:p>
          <a:p>
            <a:pPr marL="514350" indent="-514350">
              <a:buFont typeface="+mj-lt"/>
              <a:buAutoNum type="arabicPeriod"/>
            </a:pPr>
            <a:r>
              <a:rPr lang="en-US" sz="2800" dirty="0"/>
              <a:t>Others</a:t>
            </a:r>
          </a:p>
          <a:p>
            <a:pPr marL="971550" lvl="1" indent="-514350">
              <a:buFont typeface="Arial" charset="0"/>
              <a:buChar char="•"/>
            </a:pPr>
            <a:r>
              <a:rPr lang="en-US" dirty="0"/>
              <a:t>Images, sound, video</a:t>
            </a:r>
            <a:r>
              <a:rPr lang="mr-IN" dirty="0"/>
              <a:t>…</a:t>
            </a:r>
            <a:endParaRPr lang="en-US" dirty="0"/>
          </a:p>
        </p:txBody>
      </p:sp>
    </p:spTree>
    <p:extLst>
      <p:ext uri="{BB962C8B-B14F-4D97-AF65-F5344CB8AC3E}">
        <p14:creationId xmlns:p14="http://schemas.microsoft.com/office/powerpoint/2010/main" val="1034050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1325563"/>
          </a:xfrm>
        </p:spPr>
        <p:txBody>
          <a:bodyPr/>
          <a:lstStyle/>
          <a:p>
            <a:r>
              <a:rPr lang="en-US" dirty="0"/>
              <a:t>How to Look at a Numeric Field</a:t>
            </a:r>
          </a:p>
        </p:txBody>
      </p:sp>
      <p:sp>
        <p:nvSpPr>
          <p:cNvPr id="5" name="Slide Number Placeholder 4"/>
          <p:cNvSpPr>
            <a:spLocks noGrp="1"/>
          </p:cNvSpPr>
          <p:nvPr>
            <p:ph type="sldNum" sz="quarter" idx="12"/>
          </p:nvPr>
        </p:nvSpPr>
        <p:spPr/>
        <p:txBody>
          <a:bodyPr/>
          <a:lstStyle/>
          <a:p>
            <a:fld id="{88CD9788-50B9-FE4F-BD86-303CACCBE7E1}" type="slidenum">
              <a:rPr lang="en-US" smtClean="0"/>
              <a:t>26</a:t>
            </a:fld>
            <a:endParaRPr lang="en-US"/>
          </a:p>
        </p:txBody>
      </p:sp>
      <p:sp>
        <p:nvSpPr>
          <p:cNvPr id="6" name="TextBox 5"/>
          <p:cNvSpPr txBox="1"/>
          <p:nvPr/>
        </p:nvSpPr>
        <p:spPr>
          <a:xfrm>
            <a:off x="314325" y="1246905"/>
            <a:ext cx="8515350" cy="1200329"/>
          </a:xfrm>
          <a:prstGeom prst="rect">
            <a:avLst/>
          </a:prstGeom>
          <a:noFill/>
        </p:spPr>
        <p:txBody>
          <a:bodyPr wrap="square" rtlCol="0">
            <a:spAutoFit/>
          </a:bodyPr>
          <a:lstStyle/>
          <a:p>
            <a:r>
              <a:rPr lang="en-US" dirty="0"/>
              <a:t>Calculate the basic statistical properties</a:t>
            </a:r>
          </a:p>
          <a:p>
            <a:pPr marL="285750" indent="-285750">
              <a:buFont typeface="Arial" charset="0"/>
              <a:buChar char="•"/>
            </a:pPr>
            <a:r>
              <a:rPr lang="en-US" dirty="0"/>
              <a:t>% populated, mean, standard deviation, max, min</a:t>
            </a:r>
          </a:p>
          <a:p>
            <a:pPr marL="285750" indent="-285750">
              <a:buFont typeface="Arial" charset="0"/>
              <a:buChar char="•"/>
            </a:pPr>
            <a:endParaRPr lang="en-US" dirty="0"/>
          </a:p>
          <a:p>
            <a:r>
              <a:rPr lang="en-US" dirty="0"/>
              <a:t>Look at the distribution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1432" y="2770102"/>
            <a:ext cx="3783918" cy="252261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4561" y="2770102"/>
            <a:ext cx="3783918" cy="2522612"/>
          </a:xfrm>
          <a:prstGeom prst="rect">
            <a:avLst/>
          </a:prstGeom>
        </p:spPr>
      </p:pic>
      <p:sp>
        <p:nvSpPr>
          <p:cNvPr id="8" name="TextBox 7"/>
          <p:cNvSpPr txBox="1"/>
          <p:nvPr/>
        </p:nvSpPr>
        <p:spPr>
          <a:xfrm>
            <a:off x="1299247" y="5433021"/>
            <a:ext cx="2196990" cy="923330"/>
          </a:xfrm>
          <a:prstGeom prst="rect">
            <a:avLst/>
          </a:prstGeom>
          <a:noFill/>
        </p:spPr>
        <p:txBody>
          <a:bodyPr wrap="square" rtlCol="0">
            <a:spAutoFit/>
          </a:bodyPr>
          <a:lstStyle/>
          <a:p>
            <a:r>
              <a:rPr lang="en-US" dirty="0"/>
              <a:t>This picture doesn’t show a lot of information</a:t>
            </a:r>
          </a:p>
        </p:txBody>
      </p:sp>
      <p:sp>
        <p:nvSpPr>
          <p:cNvPr id="9" name="TextBox 8"/>
          <p:cNvSpPr txBox="1"/>
          <p:nvPr/>
        </p:nvSpPr>
        <p:spPr>
          <a:xfrm>
            <a:off x="5316135" y="5433021"/>
            <a:ext cx="2904566" cy="923330"/>
          </a:xfrm>
          <a:prstGeom prst="rect">
            <a:avLst/>
          </a:prstGeom>
          <a:noFill/>
        </p:spPr>
        <p:txBody>
          <a:bodyPr wrap="square" rtlCol="0">
            <a:spAutoFit/>
          </a:bodyPr>
          <a:lstStyle/>
          <a:p>
            <a:r>
              <a:rPr lang="en-US" dirty="0"/>
              <a:t>This picture is much better. It shows the nature of the distribution.</a:t>
            </a:r>
          </a:p>
        </p:txBody>
      </p:sp>
    </p:spTree>
    <p:extLst>
      <p:ext uri="{BB962C8B-B14F-4D97-AF65-F5344CB8AC3E}">
        <p14:creationId xmlns:p14="http://schemas.microsoft.com/office/powerpoint/2010/main" val="18201189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1325563"/>
          </a:xfrm>
        </p:spPr>
        <p:txBody>
          <a:bodyPr/>
          <a:lstStyle/>
          <a:p>
            <a:r>
              <a:rPr lang="en-US" dirty="0"/>
              <a:t>Use Good Choices of Ranges and Logs for Plots</a:t>
            </a:r>
          </a:p>
        </p:txBody>
      </p:sp>
      <p:sp>
        <p:nvSpPr>
          <p:cNvPr id="5" name="Slide Number Placeholder 4"/>
          <p:cNvSpPr>
            <a:spLocks noGrp="1"/>
          </p:cNvSpPr>
          <p:nvPr>
            <p:ph type="sldNum" sz="quarter" idx="12"/>
          </p:nvPr>
        </p:nvSpPr>
        <p:spPr/>
        <p:txBody>
          <a:bodyPr/>
          <a:lstStyle/>
          <a:p>
            <a:fld id="{88CD9788-50B9-FE4F-BD86-303CACCBE7E1}" type="slidenum">
              <a:rPr lang="en-US" smtClean="0"/>
              <a:t>27</a:t>
            </a:fld>
            <a:endParaRPr lang="en-US"/>
          </a:p>
        </p:txBody>
      </p:sp>
      <p:grpSp>
        <p:nvGrpSpPr>
          <p:cNvPr id="6" name="Group 5">
            <a:extLst>
              <a:ext uri="{FF2B5EF4-FFF2-40B4-BE49-F238E27FC236}">
                <a16:creationId xmlns:a16="http://schemas.microsoft.com/office/drawing/2014/main" xmlns="" id="{92185B42-B5CD-8D4A-AF8C-8F7AAFA403C2}"/>
              </a:ext>
            </a:extLst>
          </p:cNvPr>
          <p:cNvGrpSpPr/>
          <p:nvPr/>
        </p:nvGrpSpPr>
        <p:grpSpPr>
          <a:xfrm>
            <a:off x="747920" y="1237773"/>
            <a:ext cx="3512432" cy="2341621"/>
            <a:chOff x="747920" y="1237773"/>
            <a:chExt cx="3512432" cy="2341621"/>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920" y="1237773"/>
              <a:ext cx="3512432" cy="2341621"/>
            </a:xfrm>
            <a:prstGeom prst="rect">
              <a:avLst/>
            </a:prstGeom>
          </p:spPr>
        </p:pic>
        <p:sp>
          <p:nvSpPr>
            <p:cNvPr id="8" name="TextBox 7"/>
            <p:cNvSpPr txBox="1"/>
            <p:nvPr/>
          </p:nvSpPr>
          <p:spPr>
            <a:xfrm>
              <a:off x="1695818" y="1980268"/>
              <a:ext cx="2196990" cy="369332"/>
            </a:xfrm>
            <a:prstGeom prst="rect">
              <a:avLst/>
            </a:prstGeom>
            <a:noFill/>
          </p:spPr>
          <p:txBody>
            <a:bodyPr wrap="square" rtlCol="0">
              <a:spAutoFit/>
            </a:bodyPr>
            <a:lstStyle/>
            <a:p>
              <a:r>
                <a:rPr lang="en-US" dirty="0"/>
                <a:t>First try, not good</a:t>
              </a:r>
            </a:p>
          </p:txBody>
        </p:sp>
      </p:grpSp>
      <p:grpSp>
        <p:nvGrpSpPr>
          <p:cNvPr id="12" name="Group 11">
            <a:extLst>
              <a:ext uri="{FF2B5EF4-FFF2-40B4-BE49-F238E27FC236}">
                <a16:creationId xmlns:a16="http://schemas.microsoft.com/office/drawing/2014/main" xmlns="" id="{87C11936-C8FA-544C-A68F-B6AD7946E8F7}"/>
              </a:ext>
            </a:extLst>
          </p:cNvPr>
          <p:cNvGrpSpPr/>
          <p:nvPr/>
        </p:nvGrpSpPr>
        <p:grpSpPr>
          <a:xfrm>
            <a:off x="747920" y="3918341"/>
            <a:ext cx="3512432" cy="2341621"/>
            <a:chOff x="747920" y="3918341"/>
            <a:chExt cx="3512432" cy="2341621"/>
          </a:xfrm>
        </p:grpSpPr>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7920" y="3918341"/>
              <a:ext cx="3512432" cy="2341621"/>
            </a:xfrm>
            <a:prstGeom prst="rect">
              <a:avLst/>
            </a:prstGeom>
          </p:spPr>
        </p:pic>
        <p:sp>
          <p:nvSpPr>
            <p:cNvPr id="11" name="TextBox 10"/>
            <p:cNvSpPr txBox="1"/>
            <p:nvPr/>
          </p:nvSpPr>
          <p:spPr>
            <a:xfrm>
              <a:off x="2132725" y="4733327"/>
              <a:ext cx="1745772" cy="646331"/>
            </a:xfrm>
            <a:prstGeom prst="rect">
              <a:avLst/>
            </a:prstGeom>
            <a:noFill/>
          </p:spPr>
          <p:txBody>
            <a:bodyPr wrap="square" rtlCol="0">
              <a:spAutoFit/>
            </a:bodyPr>
            <a:lstStyle/>
            <a:p>
              <a:pPr algn="ctr"/>
              <a:r>
                <a:rPr lang="en-US" dirty="0"/>
                <a:t>Better choice of x range</a:t>
              </a:r>
            </a:p>
          </p:txBody>
        </p:sp>
      </p:grpSp>
      <p:grpSp>
        <p:nvGrpSpPr>
          <p:cNvPr id="9" name="Group 8">
            <a:extLst>
              <a:ext uri="{FF2B5EF4-FFF2-40B4-BE49-F238E27FC236}">
                <a16:creationId xmlns:a16="http://schemas.microsoft.com/office/drawing/2014/main" xmlns="" id="{BA0CA505-A7A1-364B-8146-62506ACBB511}"/>
              </a:ext>
            </a:extLst>
          </p:cNvPr>
          <p:cNvGrpSpPr/>
          <p:nvPr/>
        </p:nvGrpSpPr>
        <p:grpSpPr>
          <a:xfrm>
            <a:off x="4882385" y="1237773"/>
            <a:ext cx="3463818" cy="2309212"/>
            <a:chOff x="4882385" y="1237773"/>
            <a:chExt cx="3463818" cy="2309212"/>
          </a:xfrm>
        </p:grpSpPr>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82385" y="1237773"/>
              <a:ext cx="3463818" cy="2309212"/>
            </a:xfrm>
            <a:prstGeom prst="rect">
              <a:avLst/>
            </a:prstGeom>
          </p:spPr>
        </p:pic>
        <p:sp>
          <p:nvSpPr>
            <p:cNvPr id="13" name="TextBox 12"/>
            <p:cNvSpPr txBox="1"/>
            <p:nvPr/>
          </p:nvSpPr>
          <p:spPr>
            <a:xfrm>
              <a:off x="5895532" y="1875449"/>
              <a:ext cx="1745772" cy="369332"/>
            </a:xfrm>
            <a:prstGeom prst="rect">
              <a:avLst/>
            </a:prstGeom>
            <a:noFill/>
          </p:spPr>
          <p:txBody>
            <a:bodyPr wrap="square" rtlCol="0">
              <a:spAutoFit/>
            </a:bodyPr>
            <a:lstStyle/>
            <a:p>
              <a:r>
                <a:rPr lang="en-US" dirty="0"/>
                <a:t>Try a log y axis</a:t>
              </a:r>
            </a:p>
          </p:txBody>
        </p:sp>
      </p:grpSp>
      <p:grpSp>
        <p:nvGrpSpPr>
          <p:cNvPr id="16" name="Group 15">
            <a:extLst>
              <a:ext uri="{FF2B5EF4-FFF2-40B4-BE49-F238E27FC236}">
                <a16:creationId xmlns:a16="http://schemas.microsoft.com/office/drawing/2014/main" xmlns="" id="{8096B5A0-0973-F249-BB5E-FAA3D9B385E0}"/>
              </a:ext>
            </a:extLst>
          </p:cNvPr>
          <p:cNvGrpSpPr/>
          <p:nvPr/>
        </p:nvGrpSpPr>
        <p:grpSpPr>
          <a:xfrm>
            <a:off x="4882385" y="3918341"/>
            <a:ext cx="3461605" cy="2307737"/>
            <a:chOff x="4882385" y="3918341"/>
            <a:chExt cx="3461605" cy="2307737"/>
          </a:xfrm>
        </p:grpSpPr>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82385" y="3918341"/>
              <a:ext cx="3461605" cy="2307737"/>
            </a:xfrm>
            <a:prstGeom prst="rect">
              <a:avLst/>
            </a:prstGeom>
          </p:spPr>
        </p:pic>
        <p:sp>
          <p:nvSpPr>
            <p:cNvPr id="14" name="TextBox 13"/>
            <p:cNvSpPr txBox="1"/>
            <p:nvPr/>
          </p:nvSpPr>
          <p:spPr>
            <a:xfrm>
              <a:off x="5553971" y="4719820"/>
              <a:ext cx="1807957" cy="369332"/>
            </a:xfrm>
            <a:prstGeom prst="rect">
              <a:avLst/>
            </a:prstGeom>
            <a:noFill/>
          </p:spPr>
          <p:txBody>
            <a:bodyPr wrap="square" rtlCol="0">
              <a:spAutoFit/>
            </a:bodyPr>
            <a:lstStyle/>
            <a:p>
              <a:r>
                <a:rPr lang="en-US" dirty="0"/>
                <a:t>Or a log log scale</a:t>
              </a:r>
            </a:p>
          </p:txBody>
        </p:sp>
      </p:grpSp>
    </p:spTree>
    <p:extLst>
      <p:ext uri="{BB962C8B-B14F-4D97-AF65-F5344CB8AC3E}">
        <p14:creationId xmlns:p14="http://schemas.microsoft.com/office/powerpoint/2010/main" val="13676384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1325563"/>
          </a:xfrm>
        </p:spPr>
        <p:txBody>
          <a:bodyPr/>
          <a:lstStyle/>
          <a:p>
            <a:r>
              <a:rPr lang="en-US" dirty="0"/>
              <a:t>Can Start With a Boxplot for a Numeric Distribution</a:t>
            </a:r>
          </a:p>
        </p:txBody>
      </p:sp>
      <p:sp>
        <p:nvSpPr>
          <p:cNvPr id="5" name="Slide Number Placeholder 4"/>
          <p:cNvSpPr>
            <a:spLocks noGrp="1"/>
          </p:cNvSpPr>
          <p:nvPr>
            <p:ph type="sldNum" sz="quarter" idx="12"/>
          </p:nvPr>
        </p:nvSpPr>
        <p:spPr/>
        <p:txBody>
          <a:bodyPr/>
          <a:lstStyle/>
          <a:p>
            <a:fld id="{88CD9788-50B9-FE4F-BD86-303CACCBE7E1}" type="slidenum">
              <a:rPr lang="en-US" smtClean="0"/>
              <a:t>28</a:t>
            </a:fld>
            <a:endParaRPr lang="en-US"/>
          </a:p>
        </p:txBody>
      </p:sp>
      <p:sp>
        <p:nvSpPr>
          <p:cNvPr id="6" name="TextBox 5"/>
          <p:cNvSpPr txBox="1"/>
          <p:nvPr/>
        </p:nvSpPr>
        <p:spPr>
          <a:xfrm>
            <a:off x="314325" y="1246905"/>
            <a:ext cx="8515350" cy="646331"/>
          </a:xfrm>
          <a:prstGeom prst="rect">
            <a:avLst/>
          </a:prstGeom>
          <a:noFill/>
        </p:spPr>
        <p:txBody>
          <a:bodyPr wrap="square" rtlCol="0">
            <a:spAutoFit/>
          </a:bodyPr>
          <a:lstStyle/>
          <a:p>
            <a:r>
              <a:rPr lang="en-US" dirty="0"/>
              <a:t>If your data has a difficult distribution, for example bad outliers, it’s sometimes hard to find a good scale. Try starting with a ”boxplot”</a:t>
            </a:r>
          </a:p>
        </p:txBody>
      </p:sp>
      <p:grpSp>
        <p:nvGrpSpPr>
          <p:cNvPr id="7" name="Group 6">
            <a:extLst>
              <a:ext uri="{FF2B5EF4-FFF2-40B4-BE49-F238E27FC236}">
                <a16:creationId xmlns:a16="http://schemas.microsoft.com/office/drawing/2014/main" xmlns="" id="{A63A3778-9713-504F-955A-5B3B7A0C737C}"/>
              </a:ext>
            </a:extLst>
          </p:cNvPr>
          <p:cNvGrpSpPr/>
          <p:nvPr/>
        </p:nvGrpSpPr>
        <p:grpSpPr>
          <a:xfrm>
            <a:off x="1435903" y="2164946"/>
            <a:ext cx="5491691" cy="3439568"/>
            <a:chOff x="1435903" y="2164946"/>
            <a:chExt cx="5491691" cy="3439568"/>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2205318"/>
              <a:ext cx="5098794" cy="3399196"/>
            </a:xfrm>
            <a:prstGeom prst="rect">
              <a:avLst/>
            </a:prstGeom>
          </p:spPr>
        </p:pic>
        <p:sp>
          <p:nvSpPr>
            <p:cNvPr id="8" name="TextBox 7"/>
            <p:cNvSpPr txBox="1"/>
            <p:nvPr/>
          </p:nvSpPr>
          <p:spPr>
            <a:xfrm>
              <a:off x="1884336" y="2164946"/>
              <a:ext cx="2572307" cy="276999"/>
            </a:xfrm>
            <a:prstGeom prst="rect">
              <a:avLst/>
            </a:prstGeom>
            <a:noFill/>
          </p:spPr>
          <p:txBody>
            <a:bodyPr wrap="none" rtlCol="0">
              <a:spAutoFit/>
            </a:bodyPr>
            <a:lstStyle/>
            <a:p>
              <a:r>
                <a:rPr lang="en-US" sz="1200" dirty="0"/>
                <a:t>25% quartile through the 75% quartile</a:t>
              </a:r>
            </a:p>
          </p:txBody>
        </p:sp>
        <p:sp>
          <p:nvSpPr>
            <p:cNvPr id="9" name="TextBox 8"/>
            <p:cNvSpPr txBox="1"/>
            <p:nvPr/>
          </p:nvSpPr>
          <p:spPr>
            <a:xfrm>
              <a:off x="1435903" y="2858824"/>
              <a:ext cx="785793" cy="276999"/>
            </a:xfrm>
            <a:prstGeom prst="rect">
              <a:avLst/>
            </a:prstGeom>
            <a:noFill/>
          </p:spPr>
          <p:txBody>
            <a:bodyPr wrap="none" rtlCol="0">
              <a:spAutoFit/>
            </a:bodyPr>
            <a:lstStyle/>
            <a:p>
              <a:r>
                <a:rPr lang="en-US" sz="1200"/>
                <a:t>minimum</a:t>
              </a:r>
              <a:endParaRPr lang="en-US" sz="1200" dirty="0"/>
            </a:p>
          </p:txBody>
        </p:sp>
        <p:sp>
          <p:nvSpPr>
            <p:cNvPr id="10" name="TextBox 9"/>
            <p:cNvSpPr txBox="1"/>
            <p:nvPr/>
          </p:nvSpPr>
          <p:spPr>
            <a:xfrm>
              <a:off x="3055643" y="3132010"/>
              <a:ext cx="935064" cy="276999"/>
            </a:xfrm>
            <a:prstGeom prst="rect">
              <a:avLst/>
            </a:prstGeom>
            <a:noFill/>
          </p:spPr>
          <p:txBody>
            <a:bodyPr wrap="none" rtlCol="0">
              <a:spAutoFit/>
            </a:bodyPr>
            <a:lstStyle/>
            <a:p>
              <a:r>
                <a:rPr lang="en-US" sz="1200" dirty="0"/>
                <a:t>“maximum”</a:t>
              </a:r>
            </a:p>
          </p:txBody>
        </p:sp>
        <p:sp>
          <p:nvSpPr>
            <p:cNvPr id="11" name="TextBox 10"/>
            <p:cNvSpPr txBox="1"/>
            <p:nvPr/>
          </p:nvSpPr>
          <p:spPr>
            <a:xfrm>
              <a:off x="3334181" y="3960574"/>
              <a:ext cx="656526" cy="276999"/>
            </a:xfrm>
            <a:prstGeom prst="rect">
              <a:avLst/>
            </a:prstGeom>
            <a:noFill/>
          </p:spPr>
          <p:txBody>
            <a:bodyPr wrap="none" rtlCol="0">
              <a:spAutoFit/>
            </a:bodyPr>
            <a:lstStyle/>
            <a:p>
              <a:r>
                <a:rPr lang="en-US" sz="1200"/>
                <a:t>outliers</a:t>
              </a:r>
              <a:endParaRPr lang="en-US" sz="1200" dirty="0"/>
            </a:p>
          </p:txBody>
        </p:sp>
        <p:cxnSp>
          <p:nvCxnSpPr>
            <p:cNvPr id="15" name="Straight Arrow Connector 14"/>
            <p:cNvCxnSpPr/>
            <p:nvPr/>
          </p:nvCxnSpPr>
          <p:spPr>
            <a:xfrm flipH="1">
              <a:off x="2612012" y="3413948"/>
              <a:ext cx="558478" cy="2348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110811" y="3132010"/>
              <a:ext cx="367470" cy="3158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2533817" y="2416307"/>
              <a:ext cx="357435" cy="352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246145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1325563"/>
          </a:xfrm>
        </p:spPr>
        <p:txBody>
          <a:bodyPr/>
          <a:lstStyle/>
          <a:p>
            <a:r>
              <a:rPr lang="en-US" dirty="0"/>
              <a:t>How to Look at a Categorical Field</a:t>
            </a:r>
          </a:p>
        </p:txBody>
      </p:sp>
      <p:sp>
        <p:nvSpPr>
          <p:cNvPr id="5" name="Slide Number Placeholder 4"/>
          <p:cNvSpPr>
            <a:spLocks noGrp="1"/>
          </p:cNvSpPr>
          <p:nvPr>
            <p:ph type="sldNum" sz="quarter" idx="12"/>
          </p:nvPr>
        </p:nvSpPr>
        <p:spPr/>
        <p:txBody>
          <a:bodyPr/>
          <a:lstStyle/>
          <a:p>
            <a:fld id="{88CD9788-50B9-FE4F-BD86-303CACCBE7E1}" type="slidenum">
              <a:rPr lang="en-US" smtClean="0"/>
              <a:t>29</a:t>
            </a:fld>
            <a:endParaRPr lang="en-US"/>
          </a:p>
        </p:txBody>
      </p:sp>
      <p:sp>
        <p:nvSpPr>
          <p:cNvPr id="6" name="TextBox 5"/>
          <p:cNvSpPr txBox="1"/>
          <p:nvPr/>
        </p:nvSpPr>
        <p:spPr>
          <a:xfrm>
            <a:off x="314325" y="1246905"/>
            <a:ext cx="8515350" cy="1200329"/>
          </a:xfrm>
          <a:prstGeom prst="rect">
            <a:avLst/>
          </a:prstGeom>
          <a:noFill/>
        </p:spPr>
        <p:txBody>
          <a:bodyPr wrap="square" rtlCol="0">
            <a:spAutoFit/>
          </a:bodyPr>
          <a:lstStyle/>
          <a:p>
            <a:r>
              <a:rPr lang="en-US" dirty="0"/>
              <a:t>Calculate the basic statistical properties</a:t>
            </a:r>
          </a:p>
          <a:p>
            <a:pPr marL="285750" indent="-285750">
              <a:buFont typeface="Arial" charset="0"/>
              <a:buChar char="•"/>
            </a:pPr>
            <a:r>
              <a:rPr lang="en-US" dirty="0"/>
              <a:t>% populated, number of unique values</a:t>
            </a:r>
          </a:p>
          <a:p>
            <a:pPr marL="285750" indent="-285750">
              <a:buFont typeface="Arial" charset="0"/>
              <a:buChar char="•"/>
            </a:pPr>
            <a:endParaRPr lang="en-US" dirty="0"/>
          </a:p>
          <a:p>
            <a:r>
              <a:rPr lang="en-US" dirty="0"/>
              <a:t>Look at the distribution, either as a histogram or a table</a:t>
            </a:r>
          </a:p>
        </p:txBody>
      </p:sp>
      <p:grpSp>
        <p:nvGrpSpPr>
          <p:cNvPr id="4" name="Group 3">
            <a:extLst>
              <a:ext uri="{FF2B5EF4-FFF2-40B4-BE49-F238E27FC236}">
                <a16:creationId xmlns:a16="http://schemas.microsoft.com/office/drawing/2014/main" xmlns="" id="{ADAD7651-74E6-0540-AA96-96957234A1D3}"/>
              </a:ext>
            </a:extLst>
          </p:cNvPr>
          <p:cNvGrpSpPr/>
          <p:nvPr/>
        </p:nvGrpSpPr>
        <p:grpSpPr>
          <a:xfrm>
            <a:off x="509155" y="2572468"/>
            <a:ext cx="8006195" cy="3071232"/>
            <a:chOff x="509155" y="2680855"/>
            <a:chExt cx="8006195" cy="3071232"/>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155" y="2680855"/>
              <a:ext cx="4606848" cy="3071232"/>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0213" y="2780286"/>
              <a:ext cx="3605137" cy="2571032"/>
            </a:xfrm>
            <a:prstGeom prst="rect">
              <a:avLst/>
            </a:prstGeom>
          </p:spPr>
        </p:pic>
      </p:grpSp>
    </p:spTree>
    <p:extLst>
      <p:ext uri="{BB962C8B-B14F-4D97-AF65-F5344CB8AC3E}">
        <p14:creationId xmlns:p14="http://schemas.microsoft.com/office/powerpoint/2010/main" val="590574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Am I</a:t>
            </a:r>
          </a:p>
        </p:txBody>
      </p:sp>
      <p:sp>
        <p:nvSpPr>
          <p:cNvPr id="3" name="Content Placeholder 2"/>
          <p:cNvSpPr>
            <a:spLocks noGrp="1"/>
          </p:cNvSpPr>
          <p:nvPr>
            <p:ph idx="1"/>
          </p:nvPr>
        </p:nvSpPr>
        <p:spPr>
          <a:xfrm>
            <a:off x="262219" y="1594131"/>
            <a:ext cx="8774206" cy="4866053"/>
          </a:xfrm>
        </p:spPr>
        <p:txBody>
          <a:bodyPr>
            <a:normAutofit fontScale="92500"/>
          </a:bodyPr>
          <a:lstStyle/>
          <a:p>
            <a:r>
              <a:rPr lang="en-US" dirty="0"/>
              <a:t>Stephen Coggeshall, PhD Nuclear Engineering</a:t>
            </a:r>
          </a:p>
          <a:p>
            <a:r>
              <a:rPr lang="en-US" dirty="0"/>
              <a:t>Worked 11 years at Los Alamos National Lab doing nuclear fusion research</a:t>
            </a:r>
          </a:p>
          <a:p>
            <a:r>
              <a:rPr lang="en-US" dirty="0"/>
              <a:t>Began doing machine learning in 1990</a:t>
            </a:r>
          </a:p>
          <a:p>
            <a:r>
              <a:rPr lang="en-US" dirty="0"/>
              <a:t>Cofounded three analytics companies</a:t>
            </a:r>
          </a:p>
          <a:p>
            <a:pPr lvl="1"/>
            <a:r>
              <a:rPr lang="en-US" dirty="0"/>
              <a:t>CASA (1995) -&gt; HNC/FICO (2000)</a:t>
            </a:r>
          </a:p>
          <a:p>
            <a:pPr lvl="1"/>
            <a:r>
              <a:rPr lang="en-US" dirty="0"/>
              <a:t>Los Alamos Computational Group (2002) -&gt; Morgan Stanley (2004)</a:t>
            </a:r>
          </a:p>
          <a:p>
            <a:pPr lvl="1"/>
            <a:r>
              <a:rPr lang="en-US" dirty="0"/>
              <a:t>ID Analytics (2002) -&gt; </a:t>
            </a:r>
            <a:r>
              <a:rPr lang="en-US" dirty="0" err="1"/>
              <a:t>LifeLock</a:t>
            </a:r>
            <a:r>
              <a:rPr lang="en-US" dirty="0"/>
              <a:t> (2012) -&gt; Symantec (2017)</a:t>
            </a:r>
          </a:p>
          <a:p>
            <a:r>
              <a:rPr lang="en-US" dirty="0"/>
              <a:t>Chief Analytics and Science Officer IDA, </a:t>
            </a:r>
            <a:r>
              <a:rPr lang="en-US" dirty="0" err="1"/>
              <a:t>LifeLock</a:t>
            </a:r>
            <a:r>
              <a:rPr lang="en-US" dirty="0"/>
              <a:t>, retired</a:t>
            </a:r>
          </a:p>
          <a:p>
            <a:r>
              <a:rPr lang="en-US" dirty="0"/>
              <a:t>Oversee technology, analytics for risk and marketing analytics</a:t>
            </a:r>
          </a:p>
          <a:p>
            <a:r>
              <a:rPr lang="en-US" dirty="0"/>
              <a:t>Taught Fraud Analytics USC 2016, 2017, UCSD 2017</a:t>
            </a:r>
          </a:p>
        </p:txBody>
      </p:sp>
      <p:sp>
        <p:nvSpPr>
          <p:cNvPr id="4" name="Slide Number Placeholder 3"/>
          <p:cNvSpPr>
            <a:spLocks noGrp="1"/>
          </p:cNvSpPr>
          <p:nvPr>
            <p:ph type="sldNum" sz="quarter" idx="12"/>
          </p:nvPr>
        </p:nvSpPr>
        <p:spPr>
          <a:xfrm>
            <a:off x="6457950" y="6367109"/>
            <a:ext cx="2057400" cy="365125"/>
          </a:xfrm>
        </p:spPr>
        <p:txBody>
          <a:bodyPr/>
          <a:lstStyle/>
          <a:p>
            <a:fld id="{88CD9788-50B9-FE4F-BD86-303CACCBE7E1}" type="slidenum">
              <a:rPr lang="en-US" smtClean="0"/>
              <a:t>3</a:t>
            </a:fld>
            <a:endParaRPr lang="en-US"/>
          </a:p>
        </p:txBody>
      </p:sp>
    </p:spTree>
    <p:extLst>
      <p:ext uri="{BB962C8B-B14F-4D97-AF65-F5344CB8AC3E}">
        <p14:creationId xmlns:p14="http://schemas.microsoft.com/office/powerpoint/2010/main" val="16944488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834" y="99229"/>
            <a:ext cx="5470000" cy="1325563"/>
          </a:xfrm>
        </p:spPr>
        <p:txBody>
          <a:bodyPr/>
          <a:lstStyle/>
          <a:p>
            <a:r>
              <a:rPr lang="en-US" dirty="0"/>
              <a:t>How to Look at a Long Categorical Field</a:t>
            </a:r>
          </a:p>
        </p:txBody>
      </p:sp>
      <p:sp>
        <p:nvSpPr>
          <p:cNvPr id="5" name="Slide Number Placeholder 4"/>
          <p:cNvSpPr>
            <a:spLocks noGrp="1"/>
          </p:cNvSpPr>
          <p:nvPr>
            <p:ph type="sldNum" sz="quarter" idx="12"/>
          </p:nvPr>
        </p:nvSpPr>
        <p:spPr/>
        <p:txBody>
          <a:bodyPr/>
          <a:lstStyle/>
          <a:p>
            <a:fld id="{88CD9788-50B9-FE4F-BD86-303CACCBE7E1}" type="slidenum">
              <a:rPr lang="en-US" smtClean="0"/>
              <a:t>30</a:t>
            </a:fld>
            <a:endParaRPr lang="en-US"/>
          </a:p>
        </p:txBody>
      </p:sp>
      <p:grpSp>
        <p:nvGrpSpPr>
          <p:cNvPr id="3" name="Group 2">
            <a:extLst>
              <a:ext uri="{FF2B5EF4-FFF2-40B4-BE49-F238E27FC236}">
                <a16:creationId xmlns:a16="http://schemas.microsoft.com/office/drawing/2014/main" xmlns="" id="{848122AB-301F-0640-8E3C-8DAA8EF4C247}"/>
              </a:ext>
            </a:extLst>
          </p:cNvPr>
          <p:cNvGrpSpPr/>
          <p:nvPr/>
        </p:nvGrpSpPr>
        <p:grpSpPr>
          <a:xfrm>
            <a:off x="509794" y="99228"/>
            <a:ext cx="7919527" cy="6661610"/>
            <a:chOff x="509794" y="99228"/>
            <a:chExt cx="7919527" cy="6661610"/>
          </a:xfrm>
        </p:grpSpPr>
        <p:sp>
          <p:nvSpPr>
            <p:cNvPr id="6" name="TextBox 5"/>
            <p:cNvSpPr txBox="1"/>
            <p:nvPr/>
          </p:nvSpPr>
          <p:spPr>
            <a:xfrm>
              <a:off x="509794" y="1226017"/>
              <a:ext cx="6042081" cy="646331"/>
            </a:xfrm>
            <a:prstGeom prst="rect">
              <a:avLst/>
            </a:prstGeom>
            <a:noFill/>
          </p:spPr>
          <p:txBody>
            <a:bodyPr wrap="square" rtlCol="0">
              <a:spAutoFit/>
            </a:bodyPr>
            <a:lstStyle/>
            <a:p>
              <a:pPr marL="285750" indent="-285750">
                <a:buFont typeface="Arial" charset="0"/>
                <a:buChar char="•"/>
              </a:pPr>
              <a:endParaRPr lang="en-US" dirty="0"/>
            </a:p>
            <a:p>
              <a:r>
                <a:rPr lang="en-US" dirty="0"/>
                <a:t>You can print a partial list or a histogram of the top n values</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3873" y="99228"/>
              <a:ext cx="2185448" cy="6622247"/>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834" y="1872347"/>
              <a:ext cx="5186472" cy="4888491"/>
            </a:xfrm>
            <a:prstGeom prst="rect">
              <a:avLst/>
            </a:prstGeom>
          </p:spPr>
        </p:pic>
      </p:grpSp>
    </p:spTree>
    <p:extLst>
      <p:ext uri="{BB962C8B-B14F-4D97-AF65-F5344CB8AC3E}">
        <p14:creationId xmlns:p14="http://schemas.microsoft.com/office/powerpoint/2010/main" val="16940647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3711"/>
            <a:ext cx="7886700" cy="1325563"/>
          </a:xfrm>
        </p:spPr>
        <p:txBody>
          <a:bodyPr/>
          <a:lstStyle/>
          <a:p>
            <a:r>
              <a:rPr lang="en-US" dirty="0"/>
              <a:t>Look At Project 1 Data</a:t>
            </a:r>
          </a:p>
        </p:txBody>
      </p:sp>
      <p:sp>
        <p:nvSpPr>
          <p:cNvPr id="5" name="Slide Number Placeholder 4"/>
          <p:cNvSpPr>
            <a:spLocks noGrp="1"/>
          </p:cNvSpPr>
          <p:nvPr>
            <p:ph type="sldNum" sz="quarter" idx="12"/>
          </p:nvPr>
        </p:nvSpPr>
        <p:spPr/>
        <p:txBody>
          <a:bodyPr/>
          <a:lstStyle/>
          <a:p>
            <a:fld id="{88CD9788-50B9-FE4F-BD86-303CACCBE7E1}" type="slidenum">
              <a:rPr lang="en-US" smtClean="0"/>
              <a:t>31</a:t>
            </a:fld>
            <a:endParaRPr lang="en-US"/>
          </a:p>
        </p:txBody>
      </p:sp>
      <p:sp>
        <p:nvSpPr>
          <p:cNvPr id="6" name="TextBox 5"/>
          <p:cNvSpPr txBox="1"/>
          <p:nvPr/>
        </p:nvSpPr>
        <p:spPr>
          <a:xfrm>
            <a:off x="545615" y="1338020"/>
            <a:ext cx="8052770" cy="1815882"/>
          </a:xfrm>
          <a:prstGeom prst="rect">
            <a:avLst/>
          </a:prstGeom>
          <a:noFill/>
        </p:spPr>
        <p:txBody>
          <a:bodyPr wrap="square" rtlCol="0">
            <a:spAutoFit/>
          </a:bodyPr>
          <a:lstStyle/>
          <a:p>
            <a:r>
              <a:rPr lang="en-US" sz="2800" dirty="0"/>
              <a:t>Homework 2:</a:t>
            </a:r>
          </a:p>
          <a:p>
            <a:r>
              <a:rPr lang="en-US" sz="2800" dirty="0"/>
              <a:t>Find 3 interesting/unusual things about Project 1 data</a:t>
            </a:r>
          </a:p>
          <a:p>
            <a:endParaRPr lang="en-US" sz="2800" dirty="0"/>
          </a:p>
          <a:p>
            <a:r>
              <a:rPr lang="en-US" sz="2800" dirty="0"/>
              <a:t>Due 1/25 noon</a:t>
            </a:r>
          </a:p>
        </p:txBody>
      </p:sp>
      <p:sp>
        <p:nvSpPr>
          <p:cNvPr id="3" name="TextBox 2"/>
          <p:cNvSpPr txBox="1"/>
          <p:nvPr/>
        </p:nvSpPr>
        <p:spPr>
          <a:xfrm>
            <a:off x="818148" y="3153902"/>
            <a:ext cx="7697202" cy="3416320"/>
          </a:xfrm>
          <a:prstGeom prst="rect">
            <a:avLst/>
          </a:prstGeom>
          <a:noFill/>
        </p:spPr>
        <p:txBody>
          <a:bodyPr wrap="square" rtlCol="0">
            <a:spAutoFit/>
          </a:bodyPr>
          <a:lstStyle/>
          <a:p>
            <a:r>
              <a:rPr lang="en-US" dirty="0"/>
              <a:t>Here is a little information about the data for our homework and that we will be using for our first project. I don’t know much about the data. I found it here:</a:t>
            </a:r>
          </a:p>
          <a:p>
            <a:r>
              <a:rPr lang="en-US" dirty="0"/>
              <a:t> </a:t>
            </a:r>
          </a:p>
          <a:p>
            <a:r>
              <a:rPr lang="en-US" u="sng" dirty="0">
                <a:hlinkClick r:id="rId2"/>
              </a:rPr>
              <a:t>https://data.cityofnewyork.us/Housing-Development/Property-Valuation-and-Assessment-Data/rgy2-tti8</a:t>
            </a:r>
            <a:endParaRPr lang="en-US" dirty="0"/>
          </a:p>
          <a:p>
            <a:r>
              <a:rPr lang="en-US" dirty="0"/>
              <a:t> </a:t>
            </a:r>
          </a:p>
          <a:p>
            <a:r>
              <a:rPr lang="en-US" dirty="0"/>
              <a:t>As far as I can tell </a:t>
            </a:r>
          </a:p>
          <a:p>
            <a:r>
              <a:rPr lang="en-US" dirty="0"/>
              <a:t> </a:t>
            </a:r>
          </a:p>
          <a:p>
            <a:pPr marL="285750" lvl="0" indent="-285750">
              <a:buFont typeface="Arial" charset="0"/>
              <a:buChar char="•"/>
            </a:pPr>
            <a:r>
              <a:rPr lang="en-US" dirty="0"/>
              <a:t>BBLE is a concatenation </a:t>
            </a:r>
            <a:r>
              <a:rPr lang="en-US"/>
              <a:t>of 3 </a:t>
            </a:r>
            <a:r>
              <a:rPr lang="en-US" dirty="0"/>
              <a:t>fields: BORO, BLOCK, LOT</a:t>
            </a:r>
          </a:p>
          <a:p>
            <a:pPr marL="285750" lvl="0" indent="-285750">
              <a:buFont typeface="Arial" charset="0"/>
              <a:buChar char="•"/>
            </a:pPr>
            <a:r>
              <a:rPr lang="en-US" dirty="0"/>
              <a:t>AV abbreviation means Assessed Value</a:t>
            </a:r>
          </a:p>
          <a:p>
            <a:pPr marL="285750" lvl="0" indent="-285750">
              <a:buFont typeface="Arial" charset="0"/>
              <a:buChar char="•"/>
            </a:pPr>
            <a:r>
              <a:rPr lang="en-US" dirty="0"/>
              <a:t>LT abbreviation means Lot</a:t>
            </a:r>
          </a:p>
          <a:p>
            <a:pPr marL="285750" indent="-285750">
              <a:buFont typeface="Arial" charset="0"/>
              <a:buChar char="•"/>
            </a:pPr>
            <a:r>
              <a:rPr lang="en-US" dirty="0"/>
              <a:t>BLD abbreviation means Building </a:t>
            </a:r>
          </a:p>
        </p:txBody>
      </p:sp>
    </p:spTree>
    <p:extLst>
      <p:ext uri="{BB962C8B-B14F-4D97-AF65-F5344CB8AC3E}">
        <p14:creationId xmlns:p14="http://schemas.microsoft.com/office/powerpoint/2010/main" val="12338055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9391" y="119269"/>
            <a:ext cx="8935278" cy="6622085"/>
          </a:xfrm>
          <a:prstGeom prst="rect">
            <a:avLst/>
          </a:prstGeom>
          <a:solidFill>
            <a:srgbClr val="EFE1B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1/25 Class 3 </a:t>
            </a:r>
            <a:r>
              <a:rPr lang="mr-IN" dirty="0"/>
              <a:t>–</a:t>
            </a:r>
            <a:r>
              <a:rPr lang="en-US" dirty="0"/>
              <a:t> Data and Modeling Overview</a:t>
            </a:r>
          </a:p>
        </p:txBody>
      </p:sp>
      <p:sp>
        <p:nvSpPr>
          <p:cNvPr id="4" name="Content Placeholder 3"/>
          <p:cNvSpPr>
            <a:spLocks noGrp="1"/>
          </p:cNvSpPr>
          <p:nvPr>
            <p:ph sz="half" idx="2"/>
          </p:nvPr>
        </p:nvSpPr>
        <p:spPr>
          <a:xfrm>
            <a:off x="628650" y="1825625"/>
            <a:ext cx="7886700" cy="4351338"/>
          </a:xfrm>
        </p:spPr>
        <p:txBody>
          <a:bodyPr/>
          <a:lstStyle/>
          <a:p>
            <a:r>
              <a:rPr lang="en-US" dirty="0"/>
              <a:t>Review last week</a:t>
            </a:r>
          </a:p>
          <a:p>
            <a:r>
              <a:rPr lang="en-US" dirty="0"/>
              <a:t>Look at Homework 2</a:t>
            </a:r>
          </a:p>
          <a:p>
            <a:r>
              <a:rPr lang="en-US" dirty="0"/>
              <a:t>Essence of statistical modeling presentation</a:t>
            </a:r>
          </a:p>
          <a:p>
            <a:r>
              <a:rPr lang="en-US" dirty="0"/>
              <a:t>How to approach and analyze data</a:t>
            </a:r>
          </a:p>
          <a:p>
            <a:r>
              <a:rPr lang="en-US" dirty="0"/>
              <a:t>How to do a Data Quality Report (DQR)</a:t>
            </a:r>
          </a:p>
          <a:p>
            <a:r>
              <a:rPr lang="en-US" dirty="0"/>
              <a:t>Assign Homework 3: DQR on NY data</a:t>
            </a:r>
          </a:p>
        </p:txBody>
      </p:sp>
      <p:sp>
        <p:nvSpPr>
          <p:cNvPr id="5" name="Slide Number Placeholder 4"/>
          <p:cNvSpPr>
            <a:spLocks noGrp="1"/>
          </p:cNvSpPr>
          <p:nvPr>
            <p:ph type="sldNum" sz="quarter" idx="12"/>
          </p:nvPr>
        </p:nvSpPr>
        <p:spPr/>
        <p:txBody>
          <a:bodyPr/>
          <a:lstStyle/>
          <a:p>
            <a:fld id="{88CD9788-50B9-FE4F-BD86-303CACCBE7E1}" type="slidenum">
              <a:rPr lang="en-US" smtClean="0"/>
              <a:t>32</a:t>
            </a:fld>
            <a:endParaRPr lang="en-US"/>
          </a:p>
        </p:txBody>
      </p:sp>
    </p:spTree>
    <p:extLst>
      <p:ext uri="{BB962C8B-B14F-4D97-AF65-F5344CB8AC3E}">
        <p14:creationId xmlns:p14="http://schemas.microsoft.com/office/powerpoint/2010/main" val="19180706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38715" y="495879"/>
            <a:ext cx="8405812" cy="319088"/>
          </a:xfrm>
        </p:spPr>
        <p:txBody>
          <a:bodyPr>
            <a:normAutofit fontScale="90000"/>
          </a:bodyPr>
          <a:lstStyle/>
          <a:p>
            <a:r>
              <a:rPr lang="en-US" dirty="0"/>
              <a:t>The Essence of Statistical Modeling</a:t>
            </a:r>
          </a:p>
        </p:txBody>
      </p:sp>
      <p:sp>
        <p:nvSpPr>
          <p:cNvPr id="4" name="Slide Number Placeholder 3"/>
          <p:cNvSpPr>
            <a:spLocks noGrp="1"/>
          </p:cNvSpPr>
          <p:nvPr>
            <p:ph type="sldNum" sz="quarter" idx="4294967295"/>
          </p:nvPr>
        </p:nvSpPr>
        <p:spPr>
          <a:xfrm>
            <a:off x="3810000" y="6619875"/>
            <a:ext cx="1524000" cy="238125"/>
          </a:xfrm>
        </p:spPr>
        <p:txBody>
          <a:bodyPr/>
          <a:lstStyle/>
          <a:p>
            <a:fld id="{02330697-FC26-4454-A3BE-90B07819C49A}" type="slidenum">
              <a:rPr lang="en-US" smtClean="0"/>
              <a:pPr/>
              <a:t>33</a:t>
            </a:fld>
            <a:endParaRPr lang="en-US" dirty="0"/>
          </a:p>
        </p:txBody>
      </p:sp>
      <p:sp>
        <p:nvSpPr>
          <p:cNvPr id="5" name="Content Placeholder 4"/>
          <p:cNvSpPr>
            <a:spLocks noGrp="1"/>
          </p:cNvSpPr>
          <p:nvPr>
            <p:ph idx="1"/>
          </p:nvPr>
        </p:nvSpPr>
        <p:spPr>
          <a:xfrm>
            <a:off x="303584" y="1498002"/>
            <a:ext cx="8405812" cy="4300536"/>
          </a:xfrm>
        </p:spPr>
        <p:txBody>
          <a:bodyPr/>
          <a:lstStyle/>
          <a:p>
            <a:r>
              <a:rPr lang="en-US" dirty="0"/>
              <a:t>What is a model</a:t>
            </a:r>
          </a:p>
          <a:p>
            <a:pPr lvl="1"/>
            <a:r>
              <a:rPr lang="en-US" dirty="0"/>
              <a:t>Kinds of models</a:t>
            </a:r>
          </a:p>
          <a:p>
            <a:pPr lvl="1"/>
            <a:r>
              <a:rPr lang="en-US" dirty="0"/>
              <a:t>What does a statistical model look like</a:t>
            </a:r>
          </a:p>
          <a:p>
            <a:pPr lvl="1"/>
            <a:endParaRPr lang="en-US" dirty="0"/>
          </a:p>
          <a:p>
            <a:r>
              <a:rPr lang="en-US" dirty="0"/>
              <a:t>How to build a model</a:t>
            </a:r>
          </a:p>
          <a:p>
            <a:pPr lvl="1"/>
            <a:r>
              <a:rPr lang="en-US" dirty="0"/>
              <a:t>Setting adjustable parameters</a:t>
            </a:r>
          </a:p>
          <a:p>
            <a:pPr lvl="1"/>
            <a:r>
              <a:rPr lang="en-US" dirty="0"/>
              <a:t>Building data records</a:t>
            </a:r>
          </a:p>
          <a:p>
            <a:pPr lvl="1"/>
            <a:endParaRPr lang="en-US" dirty="0"/>
          </a:p>
          <a:p>
            <a:r>
              <a:rPr lang="en-US" dirty="0"/>
              <a:t>Measures of goodness</a:t>
            </a:r>
          </a:p>
          <a:p>
            <a:pPr lvl="1"/>
            <a:r>
              <a:rPr lang="en-US" dirty="0"/>
              <a:t>Detection rate, false positives, KS, Mean square error, ROC</a:t>
            </a:r>
          </a:p>
          <a:p>
            <a:endParaRPr lang="en-US" dirty="0"/>
          </a:p>
          <a:p>
            <a:endParaRPr lang="en-US" dirty="0"/>
          </a:p>
          <a:p>
            <a:pPr>
              <a:buNone/>
            </a:pPr>
            <a:endParaRPr lang="en-US" dirty="0"/>
          </a:p>
        </p:txBody>
      </p:sp>
    </p:spTree>
    <p:extLst>
      <p:ext uri="{BB962C8B-B14F-4D97-AF65-F5344CB8AC3E}">
        <p14:creationId xmlns:p14="http://schemas.microsoft.com/office/powerpoint/2010/main" val="42578302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162"/>
            <a:ext cx="7886700" cy="1325563"/>
          </a:xfrm>
        </p:spPr>
        <p:txBody>
          <a:bodyPr/>
          <a:lstStyle/>
          <a:p>
            <a:r>
              <a:rPr lang="en-US" dirty="0"/>
              <a:t>How To Approach Numeric Data</a:t>
            </a:r>
          </a:p>
        </p:txBody>
      </p:sp>
      <p:sp>
        <p:nvSpPr>
          <p:cNvPr id="4" name="Slide Number Placeholder 3"/>
          <p:cNvSpPr>
            <a:spLocks noGrp="1"/>
          </p:cNvSpPr>
          <p:nvPr>
            <p:ph type="sldNum" sz="quarter" idx="12"/>
          </p:nvPr>
        </p:nvSpPr>
        <p:spPr/>
        <p:txBody>
          <a:bodyPr/>
          <a:lstStyle/>
          <a:p>
            <a:fld id="{88CD9788-50B9-FE4F-BD86-303CACCBE7E1}" type="slidenum">
              <a:rPr lang="en-US" smtClean="0"/>
              <a:t>34</a:t>
            </a:fld>
            <a:endParaRPr lang="en-US"/>
          </a:p>
        </p:txBody>
      </p:sp>
      <p:sp>
        <p:nvSpPr>
          <p:cNvPr id="7" name="TextBox 6"/>
          <p:cNvSpPr txBox="1"/>
          <p:nvPr/>
        </p:nvSpPr>
        <p:spPr>
          <a:xfrm>
            <a:off x="720724" y="3530805"/>
            <a:ext cx="4686604" cy="2585323"/>
          </a:xfrm>
          <a:prstGeom prst="rect">
            <a:avLst/>
          </a:prstGeom>
          <a:noFill/>
        </p:spPr>
        <p:txBody>
          <a:bodyPr wrap="none" rtlCol="0">
            <a:spAutoFit/>
          </a:bodyPr>
          <a:lstStyle/>
          <a:p>
            <a:r>
              <a:rPr lang="en-US" dirty="0"/>
              <a:t>1) Look at columns, calculate</a:t>
            </a:r>
          </a:p>
          <a:p>
            <a:pPr marL="285750" indent="-285750">
              <a:buFont typeface="Arial" charset="0"/>
              <a:buChar char="•"/>
            </a:pPr>
            <a:r>
              <a:rPr lang="en-US" dirty="0"/>
              <a:t>% populated</a:t>
            </a:r>
          </a:p>
          <a:p>
            <a:pPr marL="285750" indent="-285750">
              <a:buFont typeface="Arial" charset="0"/>
              <a:buChar char="•"/>
            </a:pPr>
            <a:r>
              <a:rPr lang="en-US" dirty="0"/>
              <a:t>Min, max</a:t>
            </a:r>
          </a:p>
          <a:p>
            <a:pPr marL="285750" indent="-285750">
              <a:buFont typeface="Arial" charset="0"/>
              <a:buChar char="•"/>
            </a:pPr>
            <a:r>
              <a:rPr lang="en-US" dirty="0"/>
              <a:t>Mean, standard deviation</a:t>
            </a:r>
          </a:p>
          <a:p>
            <a:pPr marL="285750" indent="-285750">
              <a:buFont typeface="Arial" charset="0"/>
              <a:buChar char="•"/>
            </a:pPr>
            <a:r>
              <a:rPr lang="en-US" dirty="0"/>
              <a:t>Distribution</a:t>
            </a:r>
          </a:p>
          <a:p>
            <a:pPr marL="285750" indent="-285750">
              <a:buFont typeface="Arial" charset="0"/>
              <a:buChar char="•"/>
            </a:pPr>
            <a:endParaRPr lang="en-US" dirty="0"/>
          </a:p>
          <a:p>
            <a:r>
              <a:rPr lang="en-US" dirty="0"/>
              <a:t>2) Calculate covariance and correlation matrices</a:t>
            </a:r>
          </a:p>
          <a:p>
            <a:pPr marL="285750" indent="-285750">
              <a:buFont typeface="Arial" charset="0"/>
              <a:buChar char="•"/>
            </a:pPr>
            <a:r>
              <a:rPr lang="en-US" dirty="0"/>
              <a:t>Shows linear relationships among variables</a:t>
            </a:r>
          </a:p>
          <a:p>
            <a:pPr marL="285750" indent="-285750">
              <a:buFont typeface="Arial" charset="0"/>
              <a:buChar char="•"/>
            </a:pPr>
            <a:r>
              <a:rPr lang="en-US" dirty="0"/>
              <a:t>First step in building linear models</a:t>
            </a:r>
          </a:p>
        </p:txBody>
      </p:sp>
      <p:sp>
        <p:nvSpPr>
          <p:cNvPr id="8" name="TextBox 7"/>
          <p:cNvSpPr txBox="1"/>
          <p:nvPr/>
        </p:nvSpPr>
        <p:spPr>
          <a:xfrm>
            <a:off x="2353572" y="1083391"/>
            <a:ext cx="1380250" cy="369332"/>
          </a:xfrm>
          <a:prstGeom prst="rect">
            <a:avLst/>
          </a:prstGeom>
          <a:noFill/>
        </p:spPr>
        <p:txBody>
          <a:bodyPr wrap="none" rtlCol="0">
            <a:spAutoFit/>
          </a:bodyPr>
          <a:lstStyle/>
          <a:p>
            <a:r>
              <a:rPr lang="en-US"/>
              <a:t>n+1 columns</a:t>
            </a:r>
          </a:p>
        </p:txBody>
      </p:sp>
      <p:cxnSp>
        <p:nvCxnSpPr>
          <p:cNvPr id="10" name="Straight Arrow Connector 9"/>
          <p:cNvCxnSpPr/>
          <p:nvPr/>
        </p:nvCxnSpPr>
        <p:spPr>
          <a:xfrm>
            <a:off x="2091065" y="1457230"/>
            <a:ext cx="18610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822128" y="1660277"/>
            <a:ext cx="0" cy="1200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40046" y="1973600"/>
            <a:ext cx="872483" cy="369332"/>
          </a:xfrm>
          <a:prstGeom prst="rect">
            <a:avLst/>
          </a:prstGeom>
          <a:noFill/>
        </p:spPr>
        <p:txBody>
          <a:bodyPr wrap="none" rtlCol="0">
            <a:spAutoFit/>
          </a:bodyPr>
          <a:lstStyle/>
          <a:p>
            <a:r>
              <a:rPr lang="en-US"/>
              <a:t>m rows</a:t>
            </a:r>
          </a:p>
        </p:txBody>
      </p:sp>
      <p:sp>
        <p:nvSpPr>
          <p:cNvPr id="11" name="TextBox 10"/>
          <p:cNvSpPr txBox="1"/>
          <p:nvPr/>
        </p:nvSpPr>
        <p:spPr>
          <a:xfrm>
            <a:off x="4748820" y="1358321"/>
            <a:ext cx="4219553" cy="1200329"/>
          </a:xfrm>
          <a:prstGeom prst="rect">
            <a:avLst/>
          </a:prstGeom>
          <a:noFill/>
        </p:spPr>
        <p:txBody>
          <a:bodyPr wrap="none" rtlCol="0">
            <a:spAutoFit/>
          </a:bodyPr>
          <a:lstStyle/>
          <a:p>
            <a:pPr marL="285750" indent="-285750">
              <a:buFont typeface="Arial" charset="0"/>
              <a:buChar char="•"/>
            </a:pPr>
            <a:r>
              <a:rPr lang="en-US" dirty="0"/>
              <a:t>n independent variables (x’s)</a:t>
            </a:r>
          </a:p>
          <a:p>
            <a:pPr marL="285750" indent="-285750">
              <a:buFont typeface="Arial" charset="0"/>
              <a:buChar char="•"/>
            </a:pPr>
            <a:r>
              <a:rPr lang="en-US" dirty="0"/>
              <a:t>One dependent variable (y)</a:t>
            </a:r>
          </a:p>
          <a:p>
            <a:pPr marL="285750" indent="-285750">
              <a:buFont typeface="Arial" charset="0"/>
              <a:buChar char="•"/>
            </a:pPr>
            <a:r>
              <a:rPr lang="en-US" dirty="0"/>
              <a:t>Many more rows than columns (m &gt;&gt; n)</a:t>
            </a:r>
          </a:p>
          <a:p>
            <a:pPr marL="285750" indent="-285750">
              <a:buFont typeface="Arial" charset="0"/>
              <a:buChar char="•"/>
            </a:pPr>
            <a:r>
              <a:rPr lang="en-US" b="1" dirty="0"/>
              <a:t>The goal is y=F(x)</a:t>
            </a:r>
          </a:p>
        </p:txBody>
      </p:sp>
      <p:sp>
        <p:nvSpPr>
          <p:cNvPr id="16" name="TextBox 15"/>
          <p:cNvSpPr txBox="1"/>
          <p:nvPr/>
        </p:nvSpPr>
        <p:spPr>
          <a:xfrm>
            <a:off x="1972730" y="1475611"/>
            <a:ext cx="2141933" cy="1477328"/>
          </a:xfrm>
          <a:prstGeom prst="rect">
            <a:avLst/>
          </a:prstGeom>
          <a:noFill/>
        </p:spPr>
        <p:txBody>
          <a:bodyPr wrap="none" rtlCol="0">
            <a:spAutoFit/>
          </a:bodyPr>
          <a:lstStyle/>
          <a:p>
            <a:pPr algn="ctr"/>
            <a:r>
              <a:rPr lang="en-US" dirty="0"/>
              <a:t>x1   x2   x3   </a:t>
            </a:r>
            <a:r>
              <a:rPr lang="mr-IN" dirty="0"/>
              <a:t>…</a:t>
            </a:r>
            <a:r>
              <a:rPr lang="en-US" dirty="0"/>
              <a:t>.  </a:t>
            </a:r>
            <a:r>
              <a:rPr lang="en-US" dirty="0" err="1"/>
              <a:t>xn</a:t>
            </a:r>
            <a:r>
              <a:rPr lang="en-US" dirty="0"/>
              <a:t>   y</a:t>
            </a:r>
          </a:p>
          <a:p>
            <a:pPr algn="ctr"/>
            <a:r>
              <a:rPr lang="en-US" dirty="0"/>
              <a:t>x1   x2   x3   </a:t>
            </a:r>
            <a:r>
              <a:rPr lang="mr-IN" dirty="0"/>
              <a:t>…</a:t>
            </a:r>
            <a:r>
              <a:rPr lang="en-US" dirty="0"/>
              <a:t>.  </a:t>
            </a:r>
            <a:r>
              <a:rPr lang="en-US" dirty="0" err="1"/>
              <a:t>xn</a:t>
            </a:r>
            <a:r>
              <a:rPr lang="en-US" dirty="0"/>
              <a:t>   y</a:t>
            </a:r>
          </a:p>
          <a:p>
            <a:pPr algn="ctr"/>
            <a:r>
              <a:rPr lang="en-US" dirty="0"/>
              <a:t>x1   x2   x3   </a:t>
            </a:r>
            <a:r>
              <a:rPr lang="mr-IN" dirty="0"/>
              <a:t>…</a:t>
            </a:r>
            <a:r>
              <a:rPr lang="en-US" dirty="0"/>
              <a:t>.  </a:t>
            </a:r>
            <a:r>
              <a:rPr lang="en-US" dirty="0" err="1"/>
              <a:t>xn</a:t>
            </a:r>
            <a:r>
              <a:rPr lang="en-US" dirty="0"/>
              <a:t>   y</a:t>
            </a:r>
          </a:p>
          <a:p>
            <a:pPr algn="ctr"/>
            <a:r>
              <a:rPr lang="mr-IN" dirty="0"/>
              <a:t>…</a:t>
            </a:r>
            <a:r>
              <a:rPr lang="en-US" dirty="0"/>
              <a:t> </a:t>
            </a:r>
          </a:p>
          <a:p>
            <a:pPr algn="ctr"/>
            <a:r>
              <a:rPr lang="en-US" dirty="0"/>
              <a:t>x1   x2   x3   </a:t>
            </a:r>
            <a:r>
              <a:rPr lang="mr-IN" dirty="0"/>
              <a:t>…</a:t>
            </a:r>
            <a:r>
              <a:rPr lang="en-US" dirty="0"/>
              <a:t>.  </a:t>
            </a:r>
            <a:r>
              <a:rPr lang="en-US" dirty="0" err="1"/>
              <a:t>xn</a:t>
            </a:r>
            <a:r>
              <a:rPr lang="en-US" dirty="0"/>
              <a:t>   y</a:t>
            </a:r>
          </a:p>
        </p:txBody>
      </p:sp>
      <p:grpSp>
        <p:nvGrpSpPr>
          <p:cNvPr id="22" name="Group 21"/>
          <p:cNvGrpSpPr/>
          <p:nvPr/>
        </p:nvGrpSpPr>
        <p:grpSpPr>
          <a:xfrm>
            <a:off x="5774492" y="2892654"/>
            <a:ext cx="2490542" cy="1541799"/>
            <a:chOff x="1486749" y="4844573"/>
            <a:chExt cx="2490542" cy="1541799"/>
          </a:xfrm>
        </p:grpSpPr>
        <p:sp>
          <p:nvSpPr>
            <p:cNvPr id="6" name="TextBox 5"/>
            <p:cNvSpPr txBox="1"/>
            <p:nvPr/>
          </p:nvSpPr>
          <p:spPr>
            <a:xfrm>
              <a:off x="2071000" y="4845885"/>
              <a:ext cx="1906291" cy="1477328"/>
            </a:xfrm>
            <a:prstGeom prst="rect">
              <a:avLst/>
            </a:prstGeom>
            <a:noFill/>
          </p:spPr>
          <p:txBody>
            <a:bodyPr wrap="none" rtlCol="0">
              <a:spAutoFit/>
            </a:bodyPr>
            <a:lstStyle/>
            <a:p>
              <a:pPr algn="ctr"/>
              <a:r>
                <a:rPr lang="en-US" dirty="0"/>
                <a:t>x1   x2   x3   </a:t>
              </a:r>
              <a:r>
                <a:rPr lang="mr-IN" dirty="0"/>
                <a:t>…</a:t>
              </a:r>
              <a:r>
                <a:rPr lang="en-US" dirty="0"/>
                <a:t>.  </a:t>
              </a:r>
              <a:r>
                <a:rPr lang="en-US" dirty="0" err="1"/>
                <a:t>xn</a:t>
              </a:r>
              <a:endParaRPr lang="en-US" dirty="0"/>
            </a:p>
            <a:p>
              <a:pPr algn="ctr"/>
              <a:r>
                <a:rPr lang="en-US" dirty="0"/>
                <a:t>x1   x2   x3   </a:t>
              </a:r>
              <a:r>
                <a:rPr lang="mr-IN" dirty="0"/>
                <a:t>…</a:t>
              </a:r>
              <a:r>
                <a:rPr lang="en-US" dirty="0"/>
                <a:t>.  </a:t>
              </a:r>
              <a:r>
                <a:rPr lang="en-US" dirty="0" err="1"/>
                <a:t>xn</a:t>
              </a:r>
              <a:endParaRPr lang="en-US" dirty="0"/>
            </a:p>
            <a:p>
              <a:pPr algn="ctr"/>
              <a:r>
                <a:rPr lang="en-US" dirty="0"/>
                <a:t>x1   x2   x3   </a:t>
              </a:r>
              <a:r>
                <a:rPr lang="mr-IN" dirty="0"/>
                <a:t>…</a:t>
              </a:r>
              <a:r>
                <a:rPr lang="en-US" dirty="0"/>
                <a:t>.  </a:t>
              </a:r>
              <a:r>
                <a:rPr lang="en-US" dirty="0" err="1"/>
                <a:t>xn</a:t>
              </a:r>
              <a:endParaRPr lang="en-US" dirty="0"/>
            </a:p>
            <a:p>
              <a:pPr algn="ctr"/>
              <a:r>
                <a:rPr lang="mr-IN" dirty="0"/>
                <a:t>…</a:t>
              </a:r>
              <a:r>
                <a:rPr lang="en-US" dirty="0"/>
                <a:t> </a:t>
              </a:r>
            </a:p>
            <a:p>
              <a:pPr algn="ctr"/>
              <a:r>
                <a:rPr lang="en-US" dirty="0"/>
                <a:t>x1   x2   x3   </a:t>
              </a:r>
              <a:r>
                <a:rPr lang="mr-IN" dirty="0"/>
                <a:t>…</a:t>
              </a:r>
              <a:r>
                <a:rPr lang="en-US" dirty="0"/>
                <a:t>.  </a:t>
              </a:r>
              <a:r>
                <a:rPr lang="en-US" dirty="0" err="1"/>
                <a:t>xn</a:t>
              </a:r>
              <a:endParaRPr lang="en-US" dirty="0"/>
            </a:p>
          </p:txBody>
        </p:sp>
        <p:sp>
          <p:nvSpPr>
            <p:cNvPr id="3" name="TextBox 2"/>
            <p:cNvSpPr txBox="1"/>
            <p:nvPr/>
          </p:nvSpPr>
          <p:spPr>
            <a:xfrm>
              <a:off x="1486749" y="5384694"/>
              <a:ext cx="473206" cy="369332"/>
            </a:xfrm>
            <a:prstGeom prst="rect">
              <a:avLst/>
            </a:prstGeom>
            <a:noFill/>
          </p:spPr>
          <p:txBody>
            <a:bodyPr wrap="none" rtlCol="0">
              <a:spAutoFit/>
            </a:bodyPr>
            <a:lstStyle/>
            <a:p>
              <a:r>
                <a:rPr lang="en-US" dirty="0"/>
                <a:t>X =</a:t>
              </a:r>
            </a:p>
          </p:txBody>
        </p:sp>
        <p:sp>
          <p:nvSpPr>
            <p:cNvPr id="5" name="Double Bracket 4"/>
            <p:cNvSpPr/>
            <p:nvPr/>
          </p:nvSpPr>
          <p:spPr>
            <a:xfrm>
              <a:off x="2017962" y="4844573"/>
              <a:ext cx="1899942" cy="1541799"/>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1" name="Group 20"/>
          <p:cNvGrpSpPr/>
          <p:nvPr/>
        </p:nvGrpSpPr>
        <p:grpSpPr>
          <a:xfrm>
            <a:off x="6181039" y="4814552"/>
            <a:ext cx="1036855" cy="1541799"/>
            <a:chOff x="5406802" y="4738861"/>
            <a:chExt cx="1036855" cy="1541799"/>
          </a:xfrm>
        </p:grpSpPr>
        <p:sp>
          <p:nvSpPr>
            <p:cNvPr id="12" name="TextBox 11"/>
            <p:cNvSpPr txBox="1"/>
            <p:nvPr/>
          </p:nvSpPr>
          <p:spPr>
            <a:xfrm>
              <a:off x="6047395" y="4738861"/>
              <a:ext cx="396262" cy="1477328"/>
            </a:xfrm>
            <a:prstGeom prst="rect">
              <a:avLst/>
            </a:prstGeom>
            <a:noFill/>
          </p:spPr>
          <p:txBody>
            <a:bodyPr wrap="none" rtlCol="0">
              <a:spAutoFit/>
            </a:bodyPr>
            <a:lstStyle/>
            <a:p>
              <a:pPr algn="ctr"/>
              <a:r>
                <a:rPr lang="en-US" dirty="0"/>
                <a:t>y</a:t>
              </a:r>
            </a:p>
            <a:p>
              <a:pPr algn="ctr"/>
              <a:r>
                <a:rPr lang="en-US" dirty="0"/>
                <a:t>y</a:t>
              </a:r>
            </a:p>
            <a:p>
              <a:pPr algn="ctr"/>
              <a:r>
                <a:rPr lang="en-US" dirty="0"/>
                <a:t>y</a:t>
              </a:r>
            </a:p>
            <a:p>
              <a:pPr algn="ctr"/>
              <a:r>
                <a:rPr lang="mr-IN" dirty="0"/>
                <a:t>…</a:t>
              </a:r>
              <a:r>
                <a:rPr lang="en-US" dirty="0"/>
                <a:t> </a:t>
              </a:r>
            </a:p>
            <a:p>
              <a:pPr algn="ctr"/>
              <a:r>
                <a:rPr lang="en-US" dirty="0"/>
                <a:t>y</a:t>
              </a:r>
            </a:p>
          </p:txBody>
        </p:sp>
        <p:sp>
          <p:nvSpPr>
            <p:cNvPr id="17" name="TextBox 16"/>
            <p:cNvSpPr txBox="1"/>
            <p:nvPr/>
          </p:nvSpPr>
          <p:spPr>
            <a:xfrm>
              <a:off x="5406802" y="5325094"/>
              <a:ext cx="465192" cy="369332"/>
            </a:xfrm>
            <a:prstGeom prst="rect">
              <a:avLst/>
            </a:prstGeom>
            <a:noFill/>
          </p:spPr>
          <p:txBody>
            <a:bodyPr wrap="none" rtlCol="0">
              <a:spAutoFit/>
            </a:bodyPr>
            <a:lstStyle/>
            <a:p>
              <a:r>
                <a:rPr lang="en-US" dirty="0"/>
                <a:t>Y</a:t>
              </a:r>
              <a:r>
                <a:rPr lang="en-US"/>
                <a:t> </a:t>
              </a:r>
              <a:r>
                <a:rPr lang="en-US" dirty="0"/>
                <a:t>=</a:t>
              </a:r>
            </a:p>
          </p:txBody>
        </p:sp>
        <p:sp>
          <p:nvSpPr>
            <p:cNvPr id="20" name="Double Bracket 19"/>
            <p:cNvSpPr/>
            <p:nvPr/>
          </p:nvSpPr>
          <p:spPr>
            <a:xfrm>
              <a:off x="5931381" y="4738861"/>
              <a:ext cx="512275" cy="1541799"/>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6793467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371" y="0"/>
            <a:ext cx="7886700" cy="1325563"/>
          </a:xfrm>
        </p:spPr>
        <p:txBody>
          <a:bodyPr/>
          <a:lstStyle/>
          <a:p>
            <a:r>
              <a:rPr lang="en-US" dirty="0"/>
              <a:t>Basic Statistical Properties</a:t>
            </a:r>
          </a:p>
        </p:txBody>
      </p:sp>
      <p:sp>
        <p:nvSpPr>
          <p:cNvPr id="4" name="Slide Number Placeholder 3"/>
          <p:cNvSpPr>
            <a:spLocks noGrp="1"/>
          </p:cNvSpPr>
          <p:nvPr>
            <p:ph type="sldNum" sz="quarter" idx="12"/>
          </p:nvPr>
        </p:nvSpPr>
        <p:spPr/>
        <p:txBody>
          <a:bodyPr/>
          <a:lstStyle/>
          <a:p>
            <a:fld id="{88CD9788-50B9-FE4F-BD86-303CACCBE7E1}" type="slidenum">
              <a:rPr lang="en-US" smtClean="0"/>
              <a:t>35</a:t>
            </a:fld>
            <a:endParaRPr lang="en-US" dirty="0"/>
          </a:p>
        </p:txBody>
      </p:sp>
      <mc:AlternateContent xmlns:mc="http://schemas.openxmlformats.org/markup-compatibility/2006" xmlns:a14="http://schemas.microsoft.com/office/drawing/2010/main">
        <mc:Choice Requires="a14">
          <p:sp>
            <p:nvSpPr>
              <p:cNvPr id="6" name="Rectangle 5"/>
              <p:cNvSpPr/>
              <p:nvPr/>
            </p:nvSpPr>
            <p:spPr>
              <a:xfrm>
                <a:off x="457200" y="1102455"/>
                <a:ext cx="8323042" cy="5430846"/>
              </a:xfrm>
              <a:prstGeom prst="rect">
                <a:avLst/>
              </a:prstGeom>
            </p:spPr>
            <p:txBody>
              <a:bodyPr wrap="square">
                <a:spAutoFit/>
              </a:bodyPr>
              <a:lstStyle/>
              <a:p>
                <a:pPr marL="342900" marR="0" lvl="0" indent="-342900">
                  <a:spcBef>
                    <a:spcPts val="0"/>
                  </a:spcBef>
                  <a:spcAft>
                    <a:spcPts val="0"/>
                  </a:spcAft>
                  <a:buFont typeface="Symbol" charset="2"/>
                  <a:buChar char=""/>
                </a:pPr>
                <a:r>
                  <a:rPr lang="en-US" dirty="0">
                    <a:latin typeface="Calibri" charset="0"/>
                    <a:ea typeface="Calibri" charset="0"/>
                    <a:cs typeface="Times New Roman" charset="0"/>
                  </a:rPr>
                  <a:t>Mean for each column/field:  </a:t>
                </a:r>
                <a14:m>
                  <m:oMath xmlns:m="http://schemas.openxmlformats.org/officeDocument/2006/math">
                    <m:sSub>
                      <m:sSubPr>
                        <m:ctrlPr>
                          <a:rPr lang="en-US" i="1">
                            <a:latin typeface="Cambria Math" charset="0"/>
                            <a:ea typeface="Calibri" charset="0"/>
                            <a:cs typeface="Times New Roman" charset="0"/>
                          </a:rPr>
                        </m:ctrlPr>
                      </m:sSubPr>
                      <m:e>
                        <m:r>
                          <a:rPr lang="en-US" i="1">
                            <a:latin typeface="Cambria Math" charset="0"/>
                            <a:ea typeface="Calibri" charset="0"/>
                            <a:cs typeface="Times New Roman" charset="0"/>
                          </a:rPr>
                          <m:t>𝜇</m:t>
                        </m:r>
                      </m:e>
                      <m:sub>
                        <m:r>
                          <a:rPr lang="en-US" i="1">
                            <a:latin typeface="Cambria Math" charset="0"/>
                            <a:ea typeface="Calibri" charset="0"/>
                            <a:cs typeface="Times New Roman" charset="0"/>
                          </a:rPr>
                          <m:t>𝑖</m:t>
                        </m:r>
                      </m:sub>
                    </m:sSub>
                    <m:r>
                      <a:rPr lang="en-US" i="1">
                        <a:effectLst/>
                        <a:latin typeface="Cambria Math" charset="0"/>
                        <a:ea typeface="Calibri" charset="0"/>
                        <a:cs typeface="Times New Roman" charset="0"/>
                      </a:rPr>
                      <m:t>=</m:t>
                    </m:r>
                    <m:f>
                      <m:fPr>
                        <m:ctrlPr>
                          <a:rPr lang="en-US" i="1">
                            <a:effectLst/>
                            <a:latin typeface="Cambria Math" charset="0"/>
                            <a:ea typeface="Calibri" charset="0"/>
                            <a:cs typeface="Times New Roman" charset="0"/>
                          </a:rPr>
                        </m:ctrlPr>
                      </m:fPr>
                      <m:num>
                        <m:r>
                          <m:rPr>
                            <m:sty m:val="p"/>
                          </m:rPr>
                          <a:rPr lang="en-US">
                            <a:effectLst/>
                            <a:latin typeface="Cambria Math" charset="0"/>
                            <a:ea typeface="Calibri" charset="0"/>
                            <a:cs typeface="Times New Roman" charset="0"/>
                          </a:rPr>
                          <m:t>Σ</m:t>
                        </m:r>
                        <m:sSub>
                          <m:sSubPr>
                            <m:ctrlPr>
                              <a:rPr lang="en-US" i="1">
                                <a:effectLst/>
                                <a:latin typeface="Cambria Math" charset="0"/>
                                <a:ea typeface="Calibri" charset="0"/>
                                <a:cs typeface="Times New Roman" charset="0"/>
                              </a:rPr>
                            </m:ctrlPr>
                          </m:sSubPr>
                          <m:e>
                            <m:r>
                              <a:rPr lang="en-US" i="1">
                                <a:effectLst/>
                                <a:latin typeface="Cambria Math" charset="0"/>
                                <a:ea typeface="Calibri" charset="0"/>
                                <a:cs typeface="Times New Roman" charset="0"/>
                              </a:rPr>
                              <m:t>𝑥</m:t>
                            </m:r>
                          </m:e>
                          <m:sub>
                            <m:r>
                              <a:rPr lang="en-US" i="1">
                                <a:effectLst/>
                                <a:latin typeface="Cambria Math" charset="0"/>
                                <a:ea typeface="Calibri" charset="0"/>
                                <a:cs typeface="Times New Roman" charset="0"/>
                              </a:rPr>
                              <m:t>𝑖</m:t>
                            </m:r>
                          </m:sub>
                        </m:sSub>
                      </m:num>
                      <m:den>
                        <m:r>
                          <a:rPr lang="en-US" i="1">
                            <a:effectLst/>
                            <a:latin typeface="Cambria Math" charset="0"/>
                            <a:ea typeface="Calibri" charset="0"/>
                            <a:cs typeface="Times New Roman" charset="0"/>
                          </a:rPr>
                          <m:t>𝑚</m:t>
                        </m:r>
                      </m:den>
                    </m:f>
                  </m:oMath>
                </a14:m>
                <a:endParaRPr lang="en-US" dirty="0">
                  <a:effectLst/>
                  <a:latin typeface="Calibri" charset="0"/>
                  <a:ea typeface="Calibri" charset="0"/>
                  <a:cs typeface="Times New Roman" charset="0"/>
                </a:endParaRPr>
              </a:p>
              <a:p>
                <a:pPr marL="228600" marR="0">
                  <a:spcBef>
                    <a:spcPts val="0"/>
                  </a:spcBef>
                  <a:spcAft>
                    <a:spcPts val="0"/>
                  </a:spcAft>
                </a:pPr>
                <a:r>
                  <a:rPr lang="en-US" dirty="0">
                    <a:effectLst/>
                    <a:latin typeface="Calibri" charset="0"/>
                    <a:ea typeface="Calibri" charset="0"/>
                    <a:cs typeface="Times New Roman" charset="0"/>
                  </a:rPr>
                  <a:t> </a:t>
                </a:r>
              </a:p>
              <a:p>
                <a:pPr marL="342900" marR="0" lvl="0" indent="-342900">
                  <a:spcBef>
                    <a:spcPts val="0"/>
                  </a:spcBef>
                  <a:spcAft>
                    <a:spcPts val="0"/>
                  </a:spcAft>
                  <a:buFont typeface="Symbol" charset="2"/>
                  <a:buChar char=""/>
                </a:pPr>
                <a:r>
                  <a:rPr lang="en-US" dirty="0">
                    <a:effectLst/>
                    <a:latin typeface="Calibri" charset="0"/>
                    <a:ea typeface="Calibri" charset="0"/>
                    <a:cs typeface="Times New Roman" charset="0"/>
                  </a:rPr>
                  <a:t>Variance for each column: </a:t>
                </a:r>
                <a14:m>
                  <m:oMath xmlns:m="http://schemas.openxmlformats.org/officeDocument/2006/math">
                    <m:sSup>
                      <m:sSupPr>
                        <m:ctrlPr>
                          <a:rPr lang="en-US" i="1">
                            <a:effectLst/>
                            <a:latin typeface="Cambria Math" charset="0"/>
                            <a:ea typeface="Calibri" charset="0"/>
                            <a:cs typeface="Times New Roman" charset="0"/>
                          </a:rPr>
                        </m:ctrlPr>
                      </m:sSupPr>
                      <m:e>
                        <m:r>
                          <a:rPr lang="en-US" i="1">
                            <a:effectLst/>
                            <a:latin typeface="Cambria Math" charset="0"/>
                            <a:ea typeface="Calibri" charset="0"/>
                            <a:cs typeface="Times New Roman" charset="0"/>
                          </a:rPr>
                          <m:t>𝜎</m:t>
                        </m:r>
                      </m:e>
                      <m:sup>
                        <m:r>
                          <a:rPr lang="en-US" i="1">
                            <a:effectLst/>
                            <a:latin typeface="Cambria Math" charset="0"/>
                            <a:ea typeface="Calibri" charset="0"/>
                            <a:cs typeface="Times New Roman" charset="0"/>
                          </a:rPr>
                          <m:t>2</m:t>
                        </m:r>
                      </m:sup>
                    </m:sSup>
                    <m:r>
                      <a:rPr lang="en-US" i="1">
                        <a:effectLst/>
                        <a:latin typeface="Cambria Math" charset="0"/>
                        <a:ea typeface="Calibri" charset="0"/>
                        <a:cs typeface="Times New Roman" charset="0"/>
                      </a:rPr>
                      <m:t>=</m:t>
                    </m:r>
                    <m:f>
                      <m:fPr>
                        <m:ctrlPr>
                          <a:rPr lang="en-US" i="1">
                            <a:effectLst/>
                            <a:latin typeface="Cambria Math" charset="0"/>
                            <a:ea typeface="Calibri" charset="0"/>
                            <a:cs typeface="Times New Roman" charset="0"/>
                          </a:rPr>
                        </m:ctrlPr>
                      </m:fPr>
                      <m:num>
                        <m:r>
                          <m:rPr>
                            <m:sty m:val="p"/>
                          </m:rPr>
                          <a:rPr lang="en-US">
                            <a:effectLst/>
                            <a:latin typeface="Cambria Math" charset="0"/>
                            <a:ea typeface="Calibri" charset="0"/>
                            <a:cs typeface="Times New Roman" charset="0"/>
                          </a:rPr>
                          <m:t>Σ</m:t>
                        </m:r>
                        <m:sSup>
                          <m:sSupPr>
                            <m:ctrlPr>
                              <a:rPr lang="en-US" i="1">
                                <a:effectLst/>
                                <a:latin typeface="Cambria Math" charset="0"/>
                                <a:ea typeface="Calibri" charset="0"/>
                                <a:cs typeface="Times New Roman" charset="0"/>
                              </a:rPr>
                            </m:ctrlPr>
                          </m:sSupPr>
                          <m:e>
                            <m:d>
                              <m:dPr>
                                <m:ctrlPr>
                                  <a:rPr lang="en-US" i="1">
                                    <a:effectLst/>
                                    <a:latin typeface="Cambria Math" charset="0"/>
                                    <a:ea typeface="Calibri" charset="0"/>
                                    <a:cs typeface="Times New Roman" charset="0"/>
                                  </a:rPr>
                                </m:ctrlPr>
                              </m:dPr>
                              <m:e>
                                <m:sSub>
                                  <m:sSubPr>
                                    <m:ctrlPr>
                                      <a:rPr lang="en-US" i="1">
                                        <a:effectLst/>
                                        <a:latin typeface="Cambria Math" charset="0"/>
                                        <a:ea typeface="Calibri" charset="0"/>
                                        <a:cs typeface="Times New Roman" charset="0"/>
                                      </a:rPr>
                                    </m:ctrlPr>
                                  </m:sSubPr>
                                  <m:e>
                                    <m:r>
                                      <a:rPr lang="en-US" i="1">
                                        <a:effectLst/>
                                        <a:latin typeface="Cambria Math" charset="0"/>
                                        <a:ea typeface="Calibri" charset="0"/>
                                        <a:cs typeface="Times New Roman" charset="0"/>
                                      </a:rPr>
                                      <m:t>𝑥</m:t>
                                    </m:r>
                                  </m:e>
                                  <m:sub>
                                    <m:r>
                                      <a:rPr lang="en-US" i="1">
                                        <a:effectLst/>
                                        <a:latin typeface="Cambria Math" charset="0"/>
                                        <a:ea typeface="Calibri" charset="0"/>
                                        <a:cs typeface="Times New Roman" charset="0"/>
                                      </a:rPr>
                                      <m:t>𝑖</m:t>
                                    </m:r>
                                  </m:sub>
                                </m:sSub>
                                <m:r>
                                  <a:rPr lang="en-US" i="1">
                                    <a:effectLst/>
                                    <a:latin typeface="Cambria Math" charset="0"/>
                                    <a:ea typeface="Calibri" charset="0"/>
                                    <a:cs typeface="Times New Roman" charset="0"/>
                                  </a:rPr>
                                  <m:t>−</m:t>
                                </m:r>
                                <m:sSub>
                                  <m:sSubPr>
                                    <m:ctrlPr>
                                      <a:rPr lang="en-US" i="1">
                                        <a:effectLst/>
                                        <a:latin typeface="Cambria Math" charset="0"/>
                                        <a:ea typeface="Calibri" charset="0"/>
                                        <a:cs typeface="Times New Roman" charset="0"/>
                                      </a:rPr>
                                    </m:ctrlPr>
                                  </m:sSubPr>
                                  <m:e>
                                    <m:r>
                                      <a:rPr lang="en-US" i="1">
                                        <a:effectLst/>
                                        <a:latin typeface="Cambria Math" charset="0"/>
                                        <a:ea typeface="Calibri" charset="0"/>
                                        <a:cs typeface="Times New Roman" charset="0"/>
                                      </a:rPr>
                                      <m:t>𝜇</m:t>
                                    </m:r>
                                  </m:e>
                                  <m:sub>
                                    <m:r>
                                      <a:rPr lang="en-US" i="1">
                                        <a:effectLst/>
                                        <a:latin typeface="Cambria Math" charset="0"/>
                                        <a:ea typeface="Calibri" charset="0"/>
                                        <a:cs typeface="Times New Roman" charset="0"/>
                                      </a:rPr>
                                      <m:t>𝑖</m:t>
                                    </m:r>
                                  </m:sub>
                                </m:sSub>
                              </m:e>
                            </m:d>
                          </m:e>
                          <m:sup>
                            <m:r>
                              <a:rPr lang="en-US" i="1">
                                <a:effectLst/>
                                <a:latin typeface="Cambria Math" charset="0"/>
                                <a:ea typeface="Calibri" charset="0"/>
                                <a:cs typeface="Times New Roman" charset="0"/>
                              </a:rPr>
                              <m:t>2</m:t>
                            </m:r>
                          </m:sup>
                        </m:sSup>
                      </m:num>
                      <m:den>
                        <m:r>
                          <a:rPr lang="en-US" i="1">
                            <a:effectLst/>
                            <a:latin typeface="Cambria Math" charset="0"/>
                            <a:ea typeface="Calibri" charset="0"/>
                            <a:cs typeface="Times New Roman" charset="0"/>
                          </a:rPr>
                          <m:t>𝑚</m:t>
                        </m:r>
                        <m:r>
                          <a:rPr lang="en-US" b="0" i="1" smtClean="0">
                            <a:effectLst/>
                            <a:latin typeface="Cambria Math" panose="02040503050406030204" pitchFamily="18" charset="0"/>
                            <a:ea typeface="Calibri" charset="0"/>
                            <a:cs typeface="Times New Roman" charset="0"/>
                          </a:rPr>
                          <m:t>−1</m:t>
                        </m:r>
                      </m:den>
                    </m:f>
                  </m:oMath>
                </a14:m>
                <a:endParaRPr lang="en-US" dirty="0">
                  <a:effectLst/>
                  <a:latin typeface="Calibri" charset="0"/>
                  <a:ea typeface="Calibri" charset="0"/>
                  <a:cs typeface="Times New Roman" charset="0"/>
                </a:endParaRPr>
              </a:p>
              <a:p>
                <a:pPr marL="228600" marR="0">
                  <a:spcBef>
                    <a:spcPts val="0"/>
                  </a:spcBef>
                  <a:spcAft>
                    <a:spcPts val="0"/>
                  </a:spcAft>
                </a:pPr>
                <a:r>
                  <a:rPr lang="en-US" dirty="0">
                    <a:effectLst/>
                    <a:latin typeface="Calibri" charset="0"/>
                    <a:ea typeface="Calibri" charset="0"/>
                    <a:cs typeface="Times New Roman" charset="0"/>
                  </a:rPr>
                  <a:t> </a:t>
                </a:r>
              </a:p>
              <a:p>
                <a:pPr marL="342900" marR="0" lvl="0" indent="-342900">
                  <a:spcBef>
                    <a:spcPts val="0"/>
                  </a:spcBef>
                  <a:spcAft>
                    <a:spcPts val="0"/>
                  </a:spcAft>
                  <a:buFont typeface="Symbol" charset="2"/>
                  <a:buChar char=""/>
                </a:pPr>
                <a:r>
                  <a:rPr lang="en-US" dirty="0">
                    <a:effectLst/>
                    <a:latin typeface="Calibri" charset="0"/>
                    <a:ea typeface="Calibri" charset="0"/>
                    <a:cs typeface="Times New Roman" charset="0"/>
                  </a:rPr>
                  <a:t>Standard </a:t>
                </a:r>
                <a:r>
                  <a:rPr lang="en-US" dirty="0">
                    <a:latin typeface="Calibri" charset="0"/>
                    <a:ea typeface="Calibri" charset="0"/>
                    <a:cs typeface="Times New Roman" charset="0"/>
                  </a:rPr>
                  <a:t>deviation</a:t>
                </a:r>
                <a:r>
                  <a:rPr lang="en-US" dirty="0">
                    <a:effectLst/>
                    <a:latin typeface="Calibri" charset="0"/>
                    <a:ea typeface="Calibri" charset="0"/>
                    <a:cs typeface="Times New Roman" charset="0"/>
                  </a:rPr>
                  <a:t> for each column: </a:t>
                </a:r>
                <a14:m>
                  <m:oMath xmlns:m="http://schemas.openxmlformats.org/officeDocument/2006/math">
                    <m:r>
                      <a:rPr lang="en-US" i="1">
                        <a:effectLst/>
                        <a:latin typeface="Cambria Math" charset="0"/>
                        <a:ea typeface="Calibri" charset="0"/>
                        <a:cs typeface="Times New Roman" charset="0"/>
                      </a:rPr>
                      <m:t>𝜎</m:t>
                    </m:r>
                  </m:oMath>
                </a14:m>
                <a:endParaRPr lang="en-US" dirty="0">
                  <a:effectLst/>
                  <a:latin typeface="Calibri" charset="0"/>
                  <a:ea typeface="Calibri" charset="0"/>
                  <a:cs typeface="Times New Roman" charset="0"/>
                </a:endParaRPr>
              </a:p>
              <a:p>
                <a:pPr marL="228600" marR="0">
                  <a:spcBef>
                    <a:spcPts val="0"/>
                  </a:spcBef>
                  <a:spcAft>
                    <a:spcPts val="0"/>
                  </a:spcAft>
                </a:pPr>
                <a:r>
                  <a:rPr lang="en-US" dirty="0">
                    <a:effectLst/>
                    <a:latin typeface="Calibri" charset="0"/>
                    <a:ea typeface="Calibri" charset="0"/>
                    <a:cs typeface="Times New Roman" charset="0"/>
                  </a:rPr>
                  <a:t> </a:t>
                </a:r>
              </a:p>
              <a:p>
                <a:pPr marL="342900" marR="0" lvl="0" indent="-342900">
                  <a:spcBef>
                    <a:spcPts val="0"/>
                  </a:spcBef>
                  <a:spcAft>
                    <a:spcPts val="0"/>
                  </a:spcAft>
                  <a:buFont typeface="Symbol" charset="2"/>
                  <a:buChar char=""/>
                </a:pPr>
                <a:r>
                  <a:rPr lang="en-US" dirty="0">
                    <a:effectLst/>
                    <a:latin typeface="Calibri" charset="0"/>
                    <a:ea typeface="Calibri" charset="0"/>
                    <a:cs typeface="Times New Roman" charset="0"/>
                  </a:rPr>
                  <a:t>Covariance matrix  </a:t>
                </a:r>
                <a14:m>
                  <m:oMath xmlns:m="http://schemas.openxmlformats.org/officeDocument/2006/math">
                    <m:sSub>
                      <m:sSubPr>
                        <m:ctrlPr>
                          <a:rPr lang="en-US" i="1">
                            <a:effectLst/>
                            <a:latin typeface="Cambria Math" charset="0"/>
                            <a:ea typeface="Calibri" charset="0"/>
                            <a:cs typeface="Times New Roman" charset="0"/>
                          </a:rPr>
                        </m:ctrlPr>
                      </m:sSubPr>
                      <m:e>
                        <m:r>
                          <a:rPr lang="en-US" i="1">
                            <a:effectLst/>
                            <a:latin typeface="Cambria Math" charset="0"/>
                            <a:ea typeface="Calibri" charset="0"/>
                            <a:cs typeface="Times New Roman" charset="0"/>
                          </a:rPr>
                          <m:t>𝜎</m:t>
                        </m:r>
                        <m:r>
                          <a:rPr lang="en-US" b="0" i="1" baseline="30000" smtClean="0">
                            <a:effectLst/>
                            <a:latin typeface="Cambria Math" panose="02040503050406030204" pitchFamily="18" charset="0"/>
                            <a:ea typeface="Calibri" charset="0"/>
                            <a:cs typeface="Times New Roman" charset="0"/>
                          </a:rPr>
                          <m:t>2</m:t>
                        </m:r>
                      </m:e>
                      <m:sub>
                        <m:r>
                          <a:rPr lang="en-US" i="1">
                            <a:effectLst/>
                            <a:latin typeface="Cambria Math" charset="0"/>
                            <a:ea typeface="Calibri" charset="0"/>
                            <a:cs typeface="Times New Roman" charset="0"/>
                          </a:rPr>
                          <m:t>𝑖𝑗</m:t>
                        </m:r>
                      </m:sub>
                    </m:sSub>
                    <m:r>
                      <a:rPr lang="en-US" i="1">
                        <a:effectLst/>
                        <a:latin typeface="Cambria Math" charset="0"/>
                        <a:ea typeface="Calibri" charset="0"/>
                        <a:cs typeface="Times New Roman" charset="0"/>
                      </a:rPr>
                      <m:t>=</m:t>
                    </m:r>
                    <m:f>
                      <m:fPr>
                        <m:ctrlPr>
                          <a:rPr lang="en-US" i="1">
                            <a:effectLst/>
                            <a:latin typeface="Cambria Math" charset="0"/>
                            <a:ea typeface="Calibri" charset="0"/>
                            <a:cs typeface="Times New Roman" charset="0"/>
                          </a:rPr>
                        </m:ctrlPr>
                      </m:fPr>
                      <m:num>
                        <m:d>
                          <m:dPr>
                            <m:ctrlPr>
                              <a:rPr lang="en-US" i="1">
                                <a:effectLst/>
                                <a:latin typeface="Cambria Math" charset="0"/>
                                <a:ea typeface="Calibri" charset="0"/>
                                <a:cs typeface="Times New Roman" charset="0"/>
                              </a:rPr>
                            </m:ctrlPr>
                          </m:dPr>
                          <m:e>
                            <m:sSub>
                              <m:sSubPr>
                                <m:ctrlPr>
                                  <a:rPr lang="en-US" i="1">
                                    <a:effectLst/>
                                    <a:latin typeface="Cambria Math" charset="0"/>
                                    <a:ea typeface="Calibri" charset="0"/>
                                    <a:cs typeface="Times New Roman" charset="0"/>
                                  </a:rPr>
                                </m:ctrlPr>
                              </m:sSubPr>
                              <m:e>
                                <m:r>
                                  <a:rPr lang="en-US" i="1">
                                    <a:effectLst/>
                                    <a:latin typeface="Cambria Math" charset="0"/>
                                    <a:ea typeface="Calibri" charset="0"/>
                                    <a:cs typeface="Times New Roman" charset="0"/>
                                  </a:rPr>
                                  <m:t>𝑥</m:t>
                                </m:r>
                              </m:e>
                              <m:sub>
                                <m:r>
                                  <a:rPr lang="en-US" i="1">
                                    <a:effectLst/>
                                    <a:latin typeface="Cambria Math" charset="0"/>
                                    <a:ea typeface="Calibri" charset="0"/>
                                    <a:cs typeface="Times New Roman" charset="0"/>
                                  </a:rPr>
                                  <m:t>𝑖</m:t>
                                </m:r>
                              </m:sub>
                            </m:sSub>
                            <m:r>
                              <a:rPr lang="en-US" i="1">
                                <a:effectLst/>
                                <a:latin typeface="Cambria Math" charset="0"/>
                                <a:ea typeface="Calibri" charset="0"/>
                                <a:cs typeface="Times New Roman" charset="0"/>
                              </a:rPr>
                              <m:t>−</m:t>
                            </m:r>
                            <m:sSub>
                              <m:sSubPr>
                                <m:ctrlPr>
                                  <a:rPr lang="en-US" i="1">
                                    <a:effectLst/>
                                    <a:latin typeface="Cambria Math" charset="0"/>
                                    <a:ea typeface="Calibri" charset="0"/>
                                    <a:cs typeface="Times New Roman" charset="0"/>
                                  </a:rPr>
                                </m:ctrlPr>
                              </m:sSubPr>
                              <m:e>
                                <m:r>
                                  <a:rPr lang="en-US" i="1">
                                    <a:effectLst/>
                                    <a:latin typeface="Cambria Math" charset="0"/>
                                    <a:ea typeface="Calibri" charset="0"/>
                                    <a:cs typeface="Times New Roman" charset="0"/>
                                  </a:rPr>
                                  <m:t>𝜇</m:t>
                                </m:r>
                              </m:e>
                              <m:sub>
                                <m:r>
                                  <a:rPr lang="en-US" i="1">
                                    <a:effectLst/>
                                    <a:latin typeface="Cambria Math" charset="0"/>
                                    <a:ea typeface="Calibri" charset="0"/>
                                    <a:cs typeface="Times New Roman" charset="0"/>
                                  </a:rPr>
                                  <m:t>𝑖</m:t>
                                </m:r>
                              </m:sub>
                            </m:sSub>
                          </m:e>
                        </m:d>
                        <m:d>
                          <m:dPr>
                            <m:ctrlPr>
                              <a:rPr lang="en-US" i="1">
                                <a:effectLst/>
                                <a:latin typeface="Cambria Math" charset="0"/>
                                <a:ea typeface="Calibri" charset="0"/>
                                <a:cs typeface="Times New Roman" charset="0"/>
                              </a:rPr>
                            </m:ctrlPr>
                          </m:dPr>
                          <m:e>
                            <m:sSub>
                              <m:sSubPr>
                                <m:ctrlPr>
                                  <a:rPr lang="en-US" i="1">
                                    <a:effectLst/>
                                    <a:latin typeface="Cambria Math" charset="0"/>
                                    <a:ea typeface="Calibri" charset="0"/>
                                    <a:cs typeface="Times New Roman" charset="0"/>
                                  </a:rPr>
                                </m:ctrlPr>
                              </m:sSubPr>
                              <m:e>
                                <m:r>
                                  <a:rPr lang="en-US" i="1">
                                    <a:effectLst/>
                                    <a:latin typeface="Cambria Math" charset="0"/>
                                    <a:ea typeface="Calibri" charset="0"/>
                                    <a:cs typeface="Times New Roman" charset="0"/>
                                  </a:rPr>
                                  <m:t>𝑥</m:t>
                                </m:r>
                              </m:e>
                              <m:sub>
                                <m:r>
                                  <a:rPr lang="en-US" i="1">
                                    <a:effectLst/>
                                    <a:latin typeface="Cambria Math" charset="0"/>
                                    <a:ea typeface="Calibri" charset="0"/>
                                    <a:cs typeface="Times New Roman" charset="0"/>
                                  </a:rPr>
                                  <m:t>𝑗</m:t>
                                </m:r>
                              </m:sub>
                            </m:sSub>
                            <m:r>
                              <a:rPr lang="en-US" i="1">
                                <a:effectLst/>
                                <a:latin typeface="Cambria Math" charset="0"/>
                                <a:ea typeface="Calibri" charset="0"/>
                                <a:cs typeface="Times New Roman" charset="0"/>
                              </a:rPr>
                              <m:t>−</m:t>
                            </m:r>
                            <m:sSub>
                              <m:sSubPr>
                                <m:ctrlPr>
                                  <a:rPr lang="en-US" i="1">
                                    <a:effectLst/>
                                    <a:latin typeface="Cambria Math" charset="0"/>
                                    <a:ea typeface="Calibri" charset="0"/>
                                    <a:cs typeface="Times New Roman" charset="0"/>
                                  </a:rPr>
                                </m:ctrlPr>
                              </m:sSubPr>
                              <m:e>
                                <m:r>
                                  <a:rPr lang="en-US" i="1">
                                    <a:effectLst/>
                                    <a:latin typeface="Cambria Math" charset="0"/>
                                    <a:ea typeface="Calibri" charset="0"/>
                                    <a:cs typeface="Times New Roman" charset="0"/>
                                  </a:rPr>
                                  <m:t>𝜇</m:t>
                                </m:r>
                              </m:e>
                              <m:sub>
                                <m:r>
                                  <a:rPr lang="en-US" i="1">
                                    <a:effectLst/>
                                    <a:latin typeface="Cambria Math" charset="0"/>
                                    <a:ea typeface="Calibri" charset="0"/>
                                    <a:cs typeface="Times New Roman" charset="0"/>
                                  </a:rPr>
                                  <m:t>𝑗</m:t>
                                </m:r>
                              </m:sub>
                            </m:sSub>
                          </m:e>
                        </m:d>
                      </m:num>
                      <m:den>
                        <m:r>
                          <a:rPr lang="en-US" i="1">
                            <a:effectLst/>
                            <a:latin typeface="Cambria Math" charset="0"/>
                            <a:ea typeface="Calibri" charset="0"/>
                            <a:cs typeface="Times New Roman" charset="0"/>
                          </a:rPr>
                          <m:t>𝑚</m:t>
                        </m:r>
                        <m:r>
                          <a:rPr lang="en-US" b="0" i="1" smtClean="0">
                            <a:effectLst/>
                            <a:latin typeface="Cambria Math" panose="02040503050406030204" pitchFamily="18" charset="0"/>
                            <a:ea typeface="Calibri" charset="0"/>
                            <a:cs typeface="Times New Roman" charset="0"/>
                          </a:rPr>
                          <m:t>−1</m:t>
                        </m:r>
                      </m:den>
                    </m:f>
                  </m:oMath>
                </a14:m>
                <a:r>
                  <a:rPr lang="en-US" dirty="0">
                    <a:effectLst/>
                    <a:latin typeface="Calibri" charset="0"/>
                    <a:ea typeface="Times New Roman" charset="0"/>
                    <a:cs typeface="Times New Roman" charset="0"/>
                  </a:rPr>
                  <a:t>  is n by n and shows how the columns are interrelated. This is </a:t>
                </a:r>
                <a14:m>
                  <m:oMath xmlns:m="http://schemas.openxmlformats.org/officeDocument/2006/math">
                    <m:sSup>
                      <m:sSupPr>
                        <m:ctrlPr>
                          <a:rPr lang="en-US" i="1">
                            <a:latin typeface="Cambria Math" charset="0"/>
                            <a:ea typeface="Times New Roman" charset="0"/>
                            <a:cs typeface="Times New Roman" charset="0"/>
                          </a:rPr>
                        </m:ctrlPr>
                      </m:sSupPr>
                      <m:e>
                        <m:r>
                          <a:rPr lang="en-US" i="1">
                            <a:latin typeface="Cambria Math" charset="0"/>
                            <a:ea typeface="Times New Roman" charset="0"/>
                            <a:cs typeface="Times New Roman" charset="0"/>
                          </a:rPr>
                          <m:t>𝑋</m:t>
                        </m:r>
                      </m:e>
                      <m:sup>
                        <m:r>
                          <a:rPr lang="en-US" i="1">
                            <a:latin typeface="Cambria Math" charset="0"/>
                            <a:ea typeface="Times New Roman" charset="0"/>
                            <a:cs typeface="Times New Roman" charset="0"/>
                          </a:rPr>
                          <m:t>𝑇</m:t>
                        </m:r>
                      </m:sup>
                    </m:sSup>
                    <m:r>
                      <a:rPr lang="en-US" i="1">
                        <a:latin typeface="Cambria Math" charset="0"/>
                        <a:ea typeface="Times New Roman" charset="0"/>
                        <a:cs typeface="Times New Roman" charset="0"/>
                      </a:rPr>
                      <m:t>𝑋</m:t>
                    </m:r>
                  </m:oMath>
                </a14:m>
                <a:r>
                  <a:rPr lang="en-US" dirty="0">
                    <a:effectLst/>
                    <a:latin typeface="Calibri" charset="0"/>
                    <a:ea typeface="Calibri" charset="0"/>
                    <a:cs typeface="Times New Roman" charset="0"/>
                  </a:rPr>
                  <a:t> when the data is centered (means are zero).</a:t>
                </a:r>
              </a:p>
              <a:p>
                <a:pPr marL="228600" marR="0">
                  <a:spcBef>
                    <a:spcPts val="0"/>
                  </a:spcBef>
                  <a:spcAft>
                    <a:spcPts val="0"/>
                  </a:spcAft>
                </a:pPr>
                <a:r>
                  <a:rPr lang="en-US" dirty="0">
                    <a:effectLst/>
                    <a:latin typeface="Calibri" charset="0"/>
                    <a:ea typeface="Calibri" charset="0"/>
                    <a:cs typeface="Times New Roman" charset="0"/>
                  </a:rPr>
                  <a:t> </a:t>
                </a:r>
              </a:p>
              <a:p>
                <a:pPr marL="342900" marR="0" lvl="0" indent="-342900">
                  <a:spcBef>
                    <a:spcPts val="0"/>
                  </a:spcBef>
                  <a:spcAft>
                    <a:spcPts val="0"/>
                  </a:spcAft>
                  <a:buFont typeface="Symbol" charset="2"/>
                  <a:buChar char=""/>
                </a:pPr>
                <a:r>
                  <a:rPr lang="en-US" dirty="0">
                    <a:effectLst/>
                    <a:latin typeface="Calibri" charset="0"/>
                    <a:ea typeface="Times New Roman" charset="0"/>
                    <a:cs typeface="Times New Roman" charset="0"/>
                  </a:rPr>
                  <a:t>Note the diagonals of the covariance matrix are the variances of each variable. It is a symmetric matrix.</a:t>
                </a:r>
                <a:endParaRPr lang="en-US" dirty="0">
                  <a:effectLst/>
                  <a:latin typeface="Calibri" charset="0"/>
                  <a:ea typeface="Calibri" charset="0"/>
                  <a:cs typeface="Times New Roman" charset="0"/>
                </a:endParaRPr>
              </a:p>
              <a:p>
                <a:pPr marL="228600" marR="0">
                  <a:spcBef>
                    <a:spcPts val="0"/>
                  </a:spcBef>
                  <a:spcAft>
                    <a:spcPts val="0"/>
                  </a:spcAft>
                </a:pPr>
                <a:r>
                  <a:rPr lang="en-US" dirty="0">
                    <a:effectLst/>
                    <a:latin typeface="Calibri" charset="0"/>
                    <a:ea typeface="Calibri" charset="0"/>
                    <a:cs typeface="Times New Roman" charset="0"/>
                  </a:rPr>
                  <a:t> </a:t>
                </a:r>
              </a:p>
              <a:p>
                <a:r>
                  <a:rPr lang="en-US" dirty="0">
                    <a:effectLst/>
                    <a:latin typeface="Calibri" charset="0"/>
                    <a:ea typeface="Calibri" charset="0"/>
                    <a:cs typeface="Times New Roman" charset="0"/>
                  </a:rPr>
                  <a:t>Correlation matrix  </a:t>
                </a:r>
                <a14:m>
                  <m:oMath xmlns:m="http://schemas.openxmlformats.org/officeDocument/2006/math">
                    <m:sSub>
                      <m:sSubPr>
                        <m:ctrlPr>
                          <a:rPr lang="en-US" i="1">
                            <a:effectLst/>
                            <a:latin typeface="Cambria Math" charset="0"/>
                          </a:rPr>
                        </m:ctrlPr>
                      </m:sSubPr>
                      <m:e>
                        <m:r>
                          <a:rPr lang="en-US" i="1">
                            <a:effectLst/>
                            <a:latin typeface="Cambria Math" charset="0"/>
                            <a:ea typeface="Calibri" charset="0"/>
                            <a:cs typeface="Times New Roman" charset="0"/>
                          </a:rPr>
                          <m:t>𝑐</m:t>
                        </m:r>
                      </m:e>
                      <m:sub>
                        <m:r>
                          <a:rPr lang="en-US" i="1">
                            <a:effectLst/>
                            <a:latin typeface="Cambria Math" charset="0"/>
                            <a:ea typeface="Calibri" charset="0"/>
                            <a:cs typeface="Times New Roman" charset="0"/>
                          </a:rPr>
                          <m:t>𝑖𝑗</m:t>
                        </m:r>
                      </m:sub>
                    </m:sSub>
                  </m:oMath>
                </a14:m>
                <a:r>
                  <a:rPr lang="en-US" dirty="0">
                    <a:effectLst/>
                    <a:latin typeface="Calibri" charset="0"/>
                    <a:ea typeface="Times New Roman" charset="0"/>
                    <a:cs typeface="Times New Roman" charset="0"/>
                  </a:rPr>
                  <a:t> = </a:t>
                </a:r>
                <a14:m>
                  <m:oMath xmlns:m="http://schemas.openxmlformats.org/officeDocument/2006/math">
                    <m:f>
                      <m:fPr>
                        <m:ctrlPr>
                          <a:rPr lang="en-US" i="1">
                            <a:effectLst/>
                            <a:latin typeface="Cambria Math" charset="0"/>
                            <a:ea typeface="Times New Roman" charset="0"/>
                          </a:rPr>
                        </m:ctrlPr>
                      </m:fPr>
                      <m:num>
                        <m:sSub>
                          <m:sSubPr>
                            <m:ctrlPr>
                              <a:rPr lang="en-US" i="1">
                                <a:effectLst/>
                                <a:latin typeface="Cambria Math" charset="0"/>
                              </a:rPr>
                            </m:ctrlPr>
                          </m:sSubPr>
                          <m:e>
                            <m:r>
                              <a:rPr lang="en-US" i="1">
                                <a:effectLst/>
                                <a:latin typeface="Cambria Math" charset="0"/>
                                <a:ea typeface="Calibri" charset="0"/>
                                <a:cs typeface="Times New Roman" charset="0"/>
                              </a:rPr>
                              <m:t>𝜎</m:t>
                            </m:r>
                            <m:r>
                              <a:rPr lang="en-US" b="0" i="1" baseline="30000" smtClean="0">
                                <a:effectLst/>
                                <a:latin typeface="Cambria Math" panose="02040503050406030204" pitchFamily="18" charset="0"/>
                                <a:ea typeface="Calibri" charset="0"/>
                                <a:cs typeface="Times New Roman" charset="0"/>
                              </a:rPr>
                              <m:t>2</m:t>
                            </m:r>
                          </m:e>
                          <m:sub>
                            <m:r>
                              <a:rPr lang="en-US" i="1">
                                <a:effectLst/>
                                <a:latin typeface="Cambria Math" charset="0"/>
                                <a:ea typeface="Calibri" charset="0"/>
                                <a:cs typeface="Times New Roman" charset="0"/>
                              </a:rPr>
                              <m:t>𝑖𝑗</m:t>
                            </m:r>
                          </m:sub>
                        </m:sSub>
                      </m:num>
                      <m:den>
                        <m:sSub>
                          <m:sSubPr>
                            <m:ctrlPr>
                              <a:rPr lang="en-US" i="1">
                                <a:latin typeface="Cambria Math" charset="0"/>
                              </a:rPr>
                            </m:ctrlPr>
                          </m:sSubPr>
                          <m:e>
                            <m:r>
                              <a:rPr lang="en-US" i="1">
                                <a:latin typeface="Cambria Math" charset="0"/>
                                <a:ea typeface="Calibri" charset="0"/>
                                <a:cs typeface="Times New Roman" charset="0"/>
                              </a:rPr>
                              <m:t>𝜎</m:t>
                            </m:r>
                          </m:e>
                          <m:sub>
                            <m:r>
                              <a:rPr lang="en-US" i="1">
                                <a:latin typeface="Cambria Math" charset="0"/>
                                <a:ea typeface="Calibri" charset="0"/>
                                <a:cs typeface="Times New Roman" charset="0"/>
                              </a:rPr>
                              <m:t>𝑖𝑖</m:t>
                            </m:r>
                          </m:sub>
                        </m:sSub>
                        <m:sSub>
                          <m:sSubPr>
                            <m:ctrlPr>
                              <a:rPr lang="en-US" i="1">
                                <a:latin typeface="Cambria Math" charset="0"/>
                              </a:rPr>
                            </m:ctrlPr>
                          </m:sSubPr>
                          <m:e>
                            <m:r>
                              <a:rPr lang="en-US" i="1">
                                <a:latin typeface="Cambria Math" charset="0"/>
                                <a:ea typeface="Calibri" charset="0"/>
                                <a:cs typeface="Times New Roman" charset="0"/>
                              </a:rPr>
                              <m:t>𝜎</m:t>
                            </m:r>
                          </m:e>
                          <m:sub>
                            <m:r>
                              <a:rPr lang="en-US" i="1">
                                <a:latin typeface="Cambria Math" charset="0"/>
                                <a:ea typeface="Calibri" charset="0"/>
                                <a:cs typeface="Times New Roman" charset="0"/>
                              </a:rPr>
                              <m:t>𝑗𝑗</m:t>
                            </m:r>
                          </m:sub>
                        </m:sSub>
                      </m:den>
                    </m:f>
                  </m:oMath>
                </a14:m>
                <a:r>
                  <a:rPr lang="en-US" dirty="0">
                    <a:effectLst/>
                    <a:latin typeface="Calibri" charset="0"/>
                    <a:ea typeface="Times New Roman" charset="0"/>
                    <a:cs typeface="Times New Roman" charset="0"/>
                  </a:rPr>
                  <a:t> , which is the covariance matrix normalized by the </a:t>
                </a:r>
                <a:r>
                  <a:rPr lang="en-US" dirty="0">
                    <a:latin typeface="Calibri" charset="0"/>
                    <a:ea typeface="Times New Roman" charset="0"/>
                    <a:cs typeface="Times New Roman" charset="0"/>
                  </a:rPr>
                  <a:t>standard deviations</a:t>
                </a:r>
                <a:r>
                  <a:rPr lang="en-US" dirty="0">
                    <a:effectLst/>
                    <a:latin typeface="Calibri" charset="0"/>
                    <a:ea typeface="Times New Roman" charset="0"/>
                    <a:cs typeface="Times New Roman" charset="0"/>
                  </a:rPr>
                  <a:t>. The diagonals of the symmetric correlation matrix are 1 and the off-diagonals are between -1 and 1. </a:t>
                </a:r>
                <a:r>
                  <a:rPr lang="en-US" dirty="0"/>
                  <a:t>These matrix values are called the Pearson correlation coefficients, and</a:t>
                </a:r>
                <a:r>
                  <a:rPr lang="en-US" dirty="0">
                    <a:effectLst/>
                  </a:rPr>
                  <a:t> show explicitly how each field is linearly correlated to each other field. </a:t>
                </a:r>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457200" y="1102455"/>
                <a:ext cx="8323042" cy="5430846"/>
              </a:xfrm>
              <a:prstGeom prst="rect">
                <a:avLst/>
              </a:prstGeom>
              <a:blipFill>
                <a:blip r:embed="rId2"/>
                <a:stretch>
                  <a:fillRect l="-611" r="-763" b="-935"/>
                </a:stretch>
              </a:blipFill>
            </p:spPr>
            <p:txBody>
              <a:bodyPr/>
              <a:lstStyle/>
              <a:p>
                <a:r>
                  <a:rPr lang="en-US">
                    <a:noFill/>
                  </a:rPr>
                  <a:t> </a:t>
                </a:r>
              </a:p>
            </p:txBody>
          </p:sp>
        </mc:Fallback>
      </mc:AlternateContent>
    </p:spTree>
    <p:extLst>
      <p:ext uri="{BB962C8B-B14F-4D97-AF65-F5344CB8AC3E}">
        <p14:creationId xmlns:p14="http://schemas.microsoft.com/office/powerpoint/2010/main" val="1652689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619" y="58102"/>
            <a:ext cx="7886700" cy="1325563"/>
          </a:xfrm>
        </p:spPr>
        <p:txBody>
          <a:bodyPr>
            <a:normAutofit/>
          </a:bodyPr>
          <a:lstStyle/>
          <a:p>
            <a:r>
              <a:rPr lang="en-US" sz="3200" b="1" dirty="0"/>
              <a:t>Linear Regression: </a:t>
            </a:r>
            <a:br>
              <a:rPr lang="en-US" sz="3200" b="1" dirty="0"/>
            </a:br>
            <a:r>
              <a:rPr lang="en-US" sz="3200" b="1" dirty="0"/>
              <a:t>a Simple but Common Model</a:t>
            </a:r>
          </a:p>
        </p:txBody>
      </p:sp>
      <p:sp>
        <p:nvSpPr>
          <p:cNvPr id="4" name="Slide Number Placeholder 3"/>
          <p:cNvSpPr>
            <a:spLocks noGrp="1"/>
          </p:cNvSpPr>
          <p:nvPr>
            <p:ph type="sldNum" sz="quarter" idx="12"/>
          </p:nvPr>
        </p:nvSpPr>
        <p:spPr/>
        <p:txBody>
          <a:bodyPr/>
          <a:lstStyle/>
          <a:p>
            <a:fld id="{88CD9788-50B9-FE4F-BD86-303CACCBE7E1}" type="slidenum">
              <a:rPr lang="en-US" smtClean="0"/>
              <a:t>36</a:t>
            </a:fld>
            <a:endParaRPr lang="en-US" dirty="0"/>
          </a:p>
        </p:txBody>
      </p:sp>
      <mc:AlternateContent xmlns:mc="http://schemas.openxmlformats.org/markup-compatibility/2006" xmlns:a14="http://schemas.microsoft.com/office/drawing/2010/main">
        <mc:Choice Requires="a14">
          <p:sp>
            <p:nvSpPr>
              <p:cNvPr id="7" name="Rectangle 6"/>
              <p:cNvSpPr/>
              <p:nvPr/>
            </p:nvSpPr>
            <p:spPr>
              <a:xfrm>
                <a:off x="530619" y="1361304"/>
                <a:ext cx="8082762" cy="5485541"/>
              </a:xfrm>
              <a:prstGeom prst="rect">
                <a:avLst/>
              </a:prstGeom>
            </p:spPr>
            <p:txBody>
              <a:bodyPr wrap="square">
                <a:spAutoFit/>
              </a:bodyPr>
              <a:lstStyle/>
              <a:p>
                <a:pPr marL="228600" marR="0">
                  <a:spcBef>
                    <a:spcPts val="0"/>
                  </a:spcBef>
                  <a:spcAft>
                    <a:spcPts val="0"/>
                  </a:spcAft>
                </a:pPr>
                <a:r>
                  <a:rPr lang="en-US" dirty="0">
                    <a:latin typeface="Calibri" charset="0"/>
                    <a:ea typeface="Times New Roman" charset="0"/>
                    <a:cs typeface="Times New Roman" charset="0"/>
                  </a:rPr>
                  <a:t>Write</a:t>
                </a:r>
                <a14:m>
                  <m:oMath xmlns:m="http://schemas.openxmlformats.org/officeDocument/2006/math">
                    <m:r>
                      <a:rPr lang="en-US" i="1">
                        <a:effectLst/>
                        <a:latin typeface="Cambria Math" charset="0"/>
                        <a:ea typeface="Times New Roman" charset="0"/>
                        <a:cs typeface="Times New Roman" charset="0"/>
                      </a:rPr>
                      <m:t> </m:t>
                    </m:r>
                    <m:r>
                      <a:rPr lang="en-US" i="1">
                        <a:effectLst/>
                        <a:latin typeface="Cambria Math" charset="0"/>
                        <a:ea typeface="Times New Roman" charset="0"/>
                        <a:cs typeface="Times New Roman" charset="0"/>
                      </a:rPr>
                      <m:t>𝑌</m:t>
                    </m:r>
                    <m:r>
                      <a:rPr lang="en-US" i="1">
                        <a:effectLst/>
                        <a:latin typeface="Cambria Math" charset="0"/>
                        <a:ea typeface="Times New Roman" charset="0"/>
                        <a:cs typeface="Times New Roman" charset="0"/>
                      </a:rPr>
                      <m:t>=</m:t>
                    </m:r>
                    <m:sSub>
                      <m:sSubPr>
                        <m:ctrlPr>
                          <a:rPr lang="en-US" i="1">
                            <a:effectLst/>
                            <a:latin typeface="Cambria Math" charset="0"/>
                            <a:ea typeface="Times New Roman" charset="0"/>
                            <a:cs typeface="Times New Roman" charset="0"/>
                          </a:rPr>
                        </m:ctrlPr>
                      </m:sSubPr>
                      <m:e>
                        <m:r>
                          <a:rPr lang="en-US" i="1">
                            <a:effectLst/>
                            <a:latin typeface="Cambria Math" charset="0"/>
                            <a:ea typeface="Times New Roman" charset="0"/>
                            <a:cs typeface="Times New Roman" charset="0"/>
                          </a:rPr>
                          <m:t>𝐵</m:t>
                        </m:r>
                      </m:e>
                      <m:sub>
                        <m:r>
                          <a:rPr lang="en-US" i="1">
                            <a:effectLst/>
                            <a:latin typeface="Cambria Math" charset="0"/>
                            <a:ea typeface="Times New Roman" charset="0"/>
                            <a:cs typeface="Times New Roman" charset="0"/>
                          </a:rPr>
                          <m:t>0</m:t>
                        </m:r>
                      </m:sub>
                    </m:sSub>
                    <m:r>
                      <a:rPr lang="en-US" i="1">
                        <a:effectLst/>
                        <a:latin typeface="Cambria Math" charset="0"/>
                        <a:ea typeface="Times New Roman" charset="0"/>
                        <a:cs typeface="Times New Roman" charset="0"/>
                      </a:rPr>
                      <m:t>+</m:t>
                    </m:r>
                    <m:r>
                      <m:rPr>
                        <m:sty m:val="p"/>
                      </m:rPr>
                      <a:rPr lang="en-US">
                        <a:effectLst/>
                        <a:latin typeface="Cambria Math" charset="0"/>
                        <a:ea typeface="Times New Roman" charset="0"/>
                        <a:cs typeface="Times New Roman" charset="0"/>
                      </a:rPr>
                      <m:t>Σ</m:t>
                    </m:r>
                    <m:sSub>
                      <m:sSubPr>
                        <m:ctrlPr>
                          <a:rPr lang="en-US" i="1">
                            <a:effectLst/>
                            <a:latin typeface="Cambria Math" charset="0"/>
                            <a:ea typeface="Times New Roman" charset="0"/>
                            <a:cs typeface="Times New Roman" charset="0"/>
                          </a:rPr>
                        </m:ctrlPr>
                      </m:sSubPr>
                      <m:e>
                        <m:r>
                          <a:rPr lang="en-US" i="1">
                            <a:effectLst/>
                            <a:latin typeface="Cambria Math" charset="0"/>
                            <a:ea typeface="Times New Roman" charset="0"/>
                            <a:cs typeface="Times New Roman" charset="0"/>
                          </a:rPr>
                          <m:t>𝑥</m:t>
                        </m:r>
                      </m:e>
                      <m:sub>
                        <m:r>
                          <a:rPr lang="en-US" i="1">
                            <a:effectLst/>
                            <a:latin typeface="Cambria Math" charset="0"/>
                            <a:ea typeface="Times New Roman" charset="0"/>
                            <a:cs typeface="Times New Roman" charset="0"/>
                          </a:rPr>
                          <m:t>𝑖</m:t>
                        </m:r>
                      </m:sub>
                    </m:sSub>
                    <m:sSub>
                      <m:sSubPr>
                        <m:ctrlPr>
                          <a:rPr lang="en-US" i="1">
                            <a:effectLst/>
                            <a:latin typeface="Cambria Math" charset="0"/>
                            <a:ea typeface="Times New Roman" charset="0"/>
                            <a:cs typeface="Times New Roman" charset="0"/>
                          </a:rPr>
                        </m:ctrlPr>
                      </m:sSubPr>
                      <m:e>
                        <m:r>
                          <a:rPr lang="en-US" i="1">
                            <a:effectLst/>
                            <a:latin typeface="Cambria Math" charset="0"/>
                            <a:ea typeface="Times New Roman" charset="0"/>
                            <a:cs typeface="Times New Roman" charset="0"/>
                          </a:rPr>
                          <m:t>𝐵</m:t>
                        </m:r>
                      </m:e>
                      <m:sub>
                        <m:r>
                          <a:rPr lang="en-US" i="1">
                            <a:effectLst/>
                            <a:latin typeface="Cambria Math" charset="0"/>
                            <a:ea typeface="Times New Roman" charset="0"/>
                            <a:cs typeface="Times New Roman" charset="0"/>
                          </a:rPr>
                          <m:t>𝑖</m:t>
                        </m:r>
                      </m:sub>
                    </m:sSub>
                    <m:r>
                      <a:rPr lang="en-US" i="1">
                        <a:effectLst/>
                        <a:latin typeface="Cambria Math" charset="0"/>
                        <a:ea typeface="Times New Roman" charset="0"/>
                        <a:cs typeface="Times New Roman" charset="0"/>
                      </a:rPr>
                      <m:t>=</m:t>
                    </m:r>
                    <m:r>
                      <a:rPr lang="en-US" i="1">
                        <a:effectLst/>
                        <a:latin typeface="Cambria Math" charset="0"/>
                        <a:ea typeface="Times New Roman" charset="0"/>
                        <a:cs typeface="Times New Roman" charset="0"/>
                      </a:rPr>
                      <m:t>𝑋𝐵</m:t>
                    </m:r>
                    <m:r>
                      <a:rPr lang="en-US" i="1">
                        <a:effectLst/>
                        <a:latin typeface="Cambria Math" charset="0"/>
                        <a:ea typeface="Times New Roman" charset="0"/>
                        <a:cs typeface="Times New Roman" charset="0"/>
                      </a:rPr>
                      <m:t>+</m:t>
                    </m:r>
                    <m:r>
                      <a:rPr lang="en-US" i="1">
                        <a:effectLst/>
                        <a:latin typeface="Cambria Math" charset="0"/>
                        <a:ea typeface="Times New Roman" charset="0"/>
                        <a:cs typeface="Times New Roman" charset="0"/>
                      </a:rPr>
                      <m:t>𝑒</m:t>
                    </m:r>
                  </m:oMath>
                </a14:m>
                <a:r>
                  <a:rPr lang="en-US" dirty="0">
                    <a:effectLst/>
                    <a:latin typeface="Calibri" charset="0"/>
                    <a:ea typeface="Times New Roman" charset="0"/>
                    <a:cs typeface="Times New Roman" charset="0"/>
                  </a:rPr>
                  <a:t>, where we introduce a dummy variable </a:t>
                </a:r>
                <a14:m>
                  <m:oMath xmlns:m="http://schemas.openxmlformats.org/officeDocument/2006/math">
                    <m:sSub>
                      <m:sSubPr>
                        <m:ctrlPr>
                          <a:rPr lang="en-US" i="1">
                            <a:effectLst/>
                            <a:latin typeface="Cambria Math" charset="0"/>
                            <a:ea typeface="Times New Roman" charset="0"/>
                            <a:cs typeface="Times New Roman" charset="0"/>
                          </a:rPr>
                        </m:ctrlPr>
                      </m:sSubPr>
                      <m:e>
                        <m:r>
                          <a:rPr lang="en-US" i="1">
                            <a:effectLst/>
                            <a:latin typeface="Cambria Math" charset="0"/>
                            <a:ea typeface="Times New Roman" charset="0"/>
                            <a:cs typeface="Times New Roman" charset="0"/>
                          </a:rPr>
                          <m:t>𝑥</m:t>
                        </m:r>
                      </m:e>
                      <m:sub>
                        <m:r>
                          <a:rPr lang="en-US" i="1">
                            <a:effectLst/>
                            <a:latin typeface="Cambria Math" charset="0"/>
                            <a:ea typeface="Times New Roman" charset="0"/>
                            <a:cs typeface="Times New Roman" charset="0"/>
                          </a:rPr>
                          <m:t>0</m:t>
                        </m:r>
                      </m:sub>
                    </m:sSub>
                  </m:oMath>
                </a14:m>
                <a:r>
                  <a:rPr lang="en-US" dirty="0">
                    <a:effectLst/>
                    <a:latin typeface="Calibri" charset="0"/>
                    <a:ea typeface="Times New Roman" charset="0"/>
                    <a:cs typeface="Times New Roman" charset="0"/>
                  </a:rPr>
                  <a:t> = 1 for the constant term </a:t>
                </a:r>
                <a:r>
                  <a:rPr lang="en-US" i="1" dirty="0">
                    <a:effectLst/>
                    <a:latin typeface="Calibri" charset="0"/>
                    <a:ea typeface="Times New Roman" charset="0"/>
                    <a:cs typeface="Times New Roman" charset="0"/>
                  </a:rPr>
                  <a:t>B</a:t>
                </a:r>
                <a:r>
                  <a:rPr lang="en-US" i="1" baseline="-25000" dirty="0">
                    <a:effectLst/>
                    <a:latin typeface="Calibri" charset="0"/>
                    <a:ea typeface="Times New Roman" charset="0"/>
                    <a:cs typeface="Times New Roman" charset="0"/>
                  </a:rPr>
                  <a:t>0</a:t>
                </a:r>
                <a:r>
                  <a:rPr lang="en-US" dirty="0">
                    <a:effectLst/>
                    <a:latin typeface="Calibri" charset="0"/>
                    <a:ea typeface="Times New Roman" charset="0"/>
                    <a:cs typeface="Times New Roman" charset="0"/>
                  </a:rPr>
                  <a:t>. In this equation </a:t>
                </a:r>
                <a:r>
                  <a:rPr lang="en-US" i="1" dirty="0">
                    <a:effectLst/>
                    <a:latin typeface="Calibri" charset="0"/>
                    <a:ea typeface="Times New Roman" charset="0"/>
                    <a:cs typeface="Times New Roman" charset="0"/>
                  </a:rPr>
                  <a:t>Y</a:t>
                </a:r>
                <a:r>
                  <a:rPr lang="en-US" dirty="0">
                    <a:effectLst/>
                    <a:latin typeface="Calibri" charset="0"/>
                    <a:ea typeface="Times New Roman" charset="0"/>
                    <a:cs typeface="Times New Roman" charset="0"/>
                  </a:rPr>
                  <a:t>, </a:t>
                </a:r>
                <a:r>
                  <a:rPr lang="en-US" i="1" dirty="0">
                    <a:effectLst/>
                    <a:latin typeface="Calibri" charset="0"/>
                    <a:ea typeface="Times New Roman" charset="0"/>
                    <a:cs typeface="Times New Roman" charset="0"/>
                  </a:rPr>
                  <a:t>B</a:t>
                </a:r>
                <a:r>
                  <a:rPr lang="en-US" dirty="0">
                    <a:effectLst/>
                    <a:latin typeface="Calibri" charset="0"/>
                    <a:ea typeface="Times New Roman" charset="0"/>
                    <a:cs typeface="Times New Roman" charset="0"/>
                  </a:rPr>
                  <a:t> and </a:t>
                </a:r>
                <a:r>
                  <a:rPr lang="en-US" i="1" dirty="0">
                    <a:effectLst/>
                    <a:latin typeface="Calibri" charset="0"/>
                    <a:ea typeface="Times New Roman" charset="0"/>
                    <a:cs typeface="Times New Roman" charset="0"/>
                  </a:rPr>
                  <a:t>e</a:t>
                </a:r>
                <a:r>
                  <a:rPr lang="en-US" dirty="0">
                    <a:effectLst/>
                    <a:latin typeface="Calibri" charset="0"/>
                    <a:ea typeface="Times New Roman" charset="0"/>
                    <a:cs typeface="Times New Roman" charset="0"/>
                  </a:rPr>
                  <a:t> are vectors and </a:t>
                </a:r>
                <a:r>
                  <a:rPr lang="en-US" i="1" dirty="0">
                    <a:effectLst/>
                    <a:latin typeface="Calibri" charset="0"/>
                    <a:ea typeface="Times New Roman" charset="0"/>
                    <a:cs typeface="Times New Roman" charset="0"/>
                  </a:rPr>
                  <a:t>X</a:t>
                </a:r>
                <a:r>
                  <a:rPr lang="en-US" dirty="0">
                    <a:effectLst/>
                    <a:latin typeface="Calibri" charset="0"/>
                    <a:ea typeface="Times New Roman" charset="0"/>
                    <a:cs typeface="Times New Roman" charset="0"/>
                  </a:rPr>
                  <a:t> is the data matrix.</a:t>
                </a:r>
                <a:endParaRPr lang="en-US" dirty="0">
                  <a:effectLst/>
                  <a:latin typeface="Calibri" charset="0"/>
                  <a:ea typeface="Calibri" charset="0"/>
                  <a:cs typeface="Times New Roman" charset="0"/>
                </a:endParaRPr>
              </a:p>
              <a:p>
                <a:pPr marL="228600" marR="0">
                  <a:spcBef>
                    <a:spcPts val="0"/>
                  </a:spcBef>
                  <a:spcAft>
                    <a:spcPts val="0"/>
                  </a:spcAft>
                </a:pPr>
                <a:r>
                  <a:rPr lang="en-US" dirty="0">
                    <a:effectLst/>
                    <a:latin typeface="Calibri" charset="0"/>
                    <a:ea typeface="Times New Roman" charset="0"/>
                    <a:cs typeface="Times New Roman" charset="0"/>
                  </a:rPr>
                  <a:t> </a:t>
                </a:r>
                <a:endParaRPr lang="en-US" dirty="0">
                  <a:effectLst/>
                  <a:latin typeface="Calibri" charset="0"/>
                  <a:ea typeface="Calibri" charset="0"/>
                  <a:cs typeface="Times New Roman" charset="0"/>
                </a:endParaRPr>
              </a:p>
              <a:p>
                <a:pPr marL="228600" marR="0">
                  <a:spcBef>
                    <a:spcPts val="0"/>
                  </a:spcBef>
                  <a:spcAft>
                    <a:spcPts val="0"/>
                  </a:spcAft>
                </a:pPr>
                <a:r>
                  <a:rPr lang="en-US" dirty="0">
                    <a:effectLst/>
                    <a:latin typeface="Calibri" charset="0"/>
                    <a:ea typeface="Times New Roman" charset="0"/>
                    <a:cs typeface="Times New Roman" charset="0"/>
                  </a:rPr>
                  <a:t>The sum of the squared errors is</a:t>
                </a:r>
                <a:endParaRPr lang="en-US" dirty="0">
                  <a:effectLst/>
                  <a:latin typeface="Calibri" charset="0"/>
                  <a:ea typeface="Calibri" charset="0"/>
                  <a:cs typeface="Times New Roman" charset="0"/>
                </a:endParaRPr>
              </a:p>
              <a:p>
                <a:pPr marL="228600" marR="0">
                  <a:spcBef>
                    <a:spcPts val="0"/>
                  </a:spcBef>
                  <a:spcAft>
                    <a:spcPts val="0"/>
                  </a:spcAft>
                </a:pPr>
                <a:r>
                  <a:rPr lang="en-US" dirty="0">
                    <a:effectLst/>
                    <a:latin typeface="Calibri" charset="0"/>
                    <a:ea typeface="Times New Roman" charset="0"/>
                    <a:cs typeface="Times New Roman" charset="0"/>
                  </a:rPr>
                  <a:t> </a:t>
                </a:r>
                <a:endParaRPr lang="en-US" dirty="0">
                  <a:effectLst/>
                  <a:latin typeface="Calibri" charset="0"/>
                  <a:ea typeface="Calibri" charset="0"/>
                  <a:cs typeface="Times New Roman" charset="0"/>
                </a:endParaRPr>
              </a:p>
              <a:p>
                <a:pPr marL="228600" marR="0" indent="457200">
                  <a:spcBef>
                    <a:spcPts val="0"/>
                  </a:spcBef>
                  <a:spcAft>
                    <a:spcPts val="0"/>
                  </a:spcAft>
                </a:pPr>
                <a:r>
                  <a:rPr lang="en-US" dirty="0">
                    <a:effectLst/>
                    <a:latin typeface="Calibri" charset="0"/>
                    <a:ea typeface="Times New Roman" charset="0"/>
                    <a:cs typeface="Times New Roman" charset="0"/>
                  </a:rPr>
                  <a:t>SSE = </a:t>
                </a:r>
                <a14:m>
                  <m:oMath xmlns:m="http://schemas.openxmlformats.org/officeDocument/2006/math">
                    <m:sSup>
                      <m:sSupPr>
                        <m:ctrlPr>
                          <a:rPr lang="en-US" i="1">
                            <a:effectLst/>
                            <a:latin typeface="Cambria Math" charset="0"/>
                            <a:ea typeface="Times New Roman" charset="0"/>
                            <a:cs typeface="Times New Roman" charset="0"/>
                          </a:rPr>
                        </m:ctrlPr>
                      </m:sSupPr>
                      <m:e>
                        <m:r>
                          <a:rPr lang="en-US" i="1">
                            <a:effectLst/>
                            <a:latin typeface="Cambria Math" charset="0"/>
                            <a:ea typeface="Times New Roman" charset="0"/>
                            <a:cs typeface="Times New Roman" charset="0"/>
                          </a:rPr>
                          <m:t>𝑒</m:t>
                        </m:r>
                      </m:e>
                      <m:sup>
                        <m:r>
                          <a:rPr lang="en-US" i="1">
                            <a:effectLst/>
                            <a:latin typeface="Cambria Math" charset="0"/>
                            <a:ea typeface="Times New Roman" charset="0"/>
                            <a:cs typeface="Times New Roman" charset="0"/>
                          </a:rPr>
                          <m:t>𝑇</m:t>
                        </m:r>
                      </m:sup>
                    </m:sSup>
                    <m:r>
                      <a:rPr lang="en-US" i="1">
                        <a:effectLst/>
                        <a:latin typeface="Cambria Math" charset="0"/>
                        <a:ea typeface="Times New Roman" charset="0"/>
                        <a:cs typeface="Times New Roman" charset="0"/>
                      </a:rPr>
                      <m:t>𝑒</m:t>
                    </m:r>
                  </m:oMath>
                </a14:m>
                <a:r>
                  <a:rPr lang="en-US" dirty="0">
                    <a:effectLst/>
                    <a:latin typeface="Calibri" charset="0"/>
                    <a:ea typeface="Times New Roman" charset="0"/>
                    <a:cs typeface="Times New Roman" charset="0"/>
                  </a:rPr>
                  <a:t> = </a:t>
                </a:r>
                <a14:m>
                  <m:oMath xmlns:m="http://schemas.openxmlformats.org/officeDocument/2006/math">
                    <m:sSup>
                      <m:sSupPr>
                        <m:ctrlPr>
                          <a:rPr lang="en-US" i="1">
                            <a:effectLst/>
                            <a:latin typeface="Cambria Math" charset="0"/>
                            <a:ea typeface="Times New Roman" charset="0"/>
                            <a:cs typeface="Times New Roman" charset="0"/>
                          </a:rPr>
                        </m:ctrlPr>
                      </m:sSupPr>
                      <m:e>
                        <m:d>
                          <m:dPr>
                            <m:ctrlPr>
                              <a:rPr lang="en-US" i="1">
                                <a:effectLst/>
                                <a:latin typeface="Cambria Math" charset="0"/>
                                <a:ea typeface="Times New Roman" charset="0"/>
                                <a:cs typeface="Times New Roman" charset="0"/>
                              </a:rPr>
                            </m:ctrlPr>
                          </m:dPr>
                          <m:e>
                            <m:r>
                              <a:rPr lang="en-US" i="1">
                                <a:effectLst/>
                                <a:latin typeface="Cambria Math" charset="0"/>
                                <a:ea typeface="Times New Roman" charset="0"/>
                                <a:cs typeface="Times New Roman" charset="0"/>
                              </a:rPr>
                              <m:t>𝑌</m:t>
                            </m:r>
                            <m:r>
                              <a:rPr lang="en-US" i="1">
                                <a:effectLst/>
                                <a:latin typeface="Cambria Math" charset="0"/>
                                <a:ea typeface="Times New Roman" charset="0"/>
                                <a:cs typeface="Times New Roman" charset="0"/>
                              </a:rPr>
                              <m:t>−</m:t>
                            </m:r>
                            <m:r>
                              <a:rPr lang="en-US" i="1">
                                <a:effectLst/>
                                <a:latin typeface="Cambria Math" charset="0"/>
                                <a:ea typeface="Times New Roman" charset="0"/>
                                <a:cs typeface="Times New Roman" charset="0"/>
                              </a:rPr>
                              <m:t>𝑋𝐵</m:t>
                            </m:r>
                          </m:e>
                        </m:d>
                      </m:e>
                      <m:sup>
                        <m:r>
                          <a:rPr lang="en-US" i="1">
                            <a:effectLst/>
                            <a:latin typeface="Cambria Math" charset="0"/>
                            <a:ea typeface="Times New Roman" charset="0"/>
                            <a:cs typeface="Times New Roman" charset="0"/>
                          </a:rPr>
                          <m:t>𝑇</m:t>
                        </m:r>
                      </m:sup>
                    </m:sSup>
                    <m:d>
                      <m:dPr>
                        <m:ctrlPr>
                          <a:rPr lang="en-US" i="1">
                            <a:effectLst/>
                            <a:latin typeface="Cambria Math" charset="0"/>
                            <a:ea typeface="Times New Roman" charset="0"/>
                            <a:cs typeface="Times New Roman" charset="0"/>
                          </a:rPr>
                        </m:ctrlPr>
                      </m:dPr>
                      <m:e>
                        <m:r>
                          <a:rPr lang="en-US" i="1">
                            <a:effectLst/>
                            <a:latin typeface="Cambria Math" charset="0"/>
                            <a:ea typeface="Times New Roman" charset="0"/>
                            <a:cs typeface="Times New Roman" charset="0"/>
                          </a:rPr>
                          <m:t>𝑌</m:t>
                        </m:r>
                        <m:r>
                          <a:rPr lang="en-US" i="1">
                            <a:effectLst/>
                            <a:latin typeface="Cambria Math" charset="0"/>
                            <a:ea typeface="Times New Roman" charset="0"/>
                            <a:cs typeface="Times New Roman" charset="0"/>
                          </a:rPr>
                          <m:t>−</m:t>
                        </m:r>
                        <m:r>
                          <a:rPr lang="en-US" i="1">
                            <a:effectLst/>
                            <a:latin typeface="Cambria Math" charset="0"/>
                            <a:ea typeface="Times New Roman" charset="0"/>
                            <a:cs typeface="Times New Roman" charset="0"/>
                          </a:rPr>
                          <m:t>𝑋𝐵</m:t>
                        </m:r>
                      </m:e>
                    </m:d>
                    <m:r>
                      <a:rPr lang="en-US" i="1">
                        <a:effectLst/>
                        <a:latin typeface="Cambria Math" charset="0"/>
                        <a:ea typeface="Times New Roman" charset="0"/>
                        <a:cs typeface="Times New Roman" charset="0"/>
                      </a:rPr>
                      <m:t>=</m:t>
                    </m:r>
                    <m:sSup>
                      <m:sSupPr>
                        <m:ctrlPr>
                          <a:rPr lang="en-US" i="1">
                            <a:effectLst/>
                            <a:latin typeface="Cambria Math" charset="0"/>
                            <a:ea typeface="Times New Roman" charset="0"/>
                            <a:cs typeface="Times New Roman" charset="0"/>
                          </a:rPr>
                        </m:ctrlPr>
                      </m:sSupPr>
                      <m:e>
                        <m:r>
                          <a:rPr lang="en-US" i="1">
                            <a:effectLst/>
                            <a:latin typeface="Cambria Math" charset="0"/>
                            <a:ea typeface="Times New Roman" charset="0"/>
                            <a:cs typeface="Times New Roman" charset="0"/>
                          </a:rPr>
                          <m:t>𝐵</m:t>
                        </m:r>
                      </m:e>
                      <m:sup>
                        <m:r>
                          <a:rPr lang="en-US" i="1">
                            <a:effectLst/>
                            <a:latin typeface="Cambria Math" charset="0"/>
                            <a:ea typeface="Times New Roman" charset="0"/>
                            <a:cs typeface="Times New Roman" charset="0"/>
                          </a:rPr>
                          <m:t>𝑇</m:t>
                        </m:r>
                      </m:sup>
                    </m:sSup>
                    <m:d>
                      <m:dPr>
                        <m:ctrlPr>
                          <a:rPr lang="en-US" i="1">
                            <a:effectLst/>
                            <a:latin typeface="Cambria Math" charset="0"/>
                            <a:ea typeface="Times New Roman" charset="0"/>
                            <a:cs typeface="Times New Roman" charset="0"/>
                          </a:rPr>
                        </m:ctrlPr>
                      </m:dPr>
                      <m:e>
                        <m:sSup>
                          <m:sSupPr>
                            <m:ctrlPr>
                              <a:rPr lang="en-US" i="1">
                                <a:effectLst/>
                                <a:latin typeface="Cambria Math" charset="0"/>
                                <a:ea typeface="Times New Roman" charset="0"/>
                                <a:cs typeface="Times New Roman" charset="0"/>
                              </a:rPr>
                            </m:ctrlPr>
                          </m:sSupPr>
                          <m:e>
                            <m:r>
                              <a:rPr lang="en-US" i="1">
                                <a:effectLst/>
                                <a:latin typeface="Cambria Math" charset="0"/>
                                <a:ea typeface="Times New Roman" charset="0"/>
                                <a:cs typeface="Times New Roman" charset="0"/>
                              </a:rPr>
                              <m:t>𝑋</m:t>
                            </m:r>
                          </m:e>
                          <m:sup>
                            <m:r>
                              <a:rPr lang="en-US" i="1">
                                <a:effectLst/>
                                <a:latin typeface="Cambria Math" charset="0"/>
                                <a:ea typeface="Times New Roman" charset="0"/>
                                <a:cs typeface="Times New Roman" charset="0"/>
                              </a:rPr>
                              <m:t>𝑇</m:t>
                            </m:r>
                          </m:sup>
                        </m:sSup>
                        <m:r>
                          <a:rPr lang="en-US" i="1">
                            <a:effectLst/>
                            <a:latin typeface="Cambria Math" charset="0"/>
                            <a:ea typeface="Times New Roman" charset="0"/>
                            <a:cs typeface="Times New Roman" charset="0"/>
                          </a:rPr>
                          <m:t>𝑋</m:t>
                        </m:r>
                      </m:e>
                    </m:d>
                    <m:r>
                      <a:rPr lang="en-US" i="1">
                        <a:effectLst/>
                        <a:latin typeface="Cambria Math" charset="0"/>
                        <a:ea typeface="Times New Roman" charset="0"/>
                        <a:cs typeface="Times New Roman" charset="0"/>
                      </a:rPr>
                      <m:t>𝐵</m:t>
                    </m:r>
                    <m:r>
                      <a:rPr lang="en-US" i="1">
                        <a:effectLst/>
                        <a:latin typeface="Cambria Math" charset="0"/>
                        <a:ea typeface="Times New Roman" charset="0"/>
                        <a:cs typeface="Times New Roman" charset="0"/>
                      </a:rPr>
                      <m:t>−2</m:t>
                    </m:r>
                    <m:sSup>
                      <m:sSupPr>
                        <m:ctrlPr>
                          <a:rPr lang="en-US" i="1">
                            <a:effectLst/>
                            <a:latin typeface="Cambria Math" charset="0"/>
                            <a:ea typeface="Times New Roman" charset="0"/>
                            <a:cs typeface="Times New Roman" charset="0"/>
                          </a:rPr>
                        </m:ctrlPr>
                      </m:sSupPr>
                      <m:e>
                        <m:d>
                          <m:dPr>
                            <m:ctrlPr>
                              <a:rPr lang="en-US" i="1">
                                <a:effectLst/>
                                <a:latin typeface="Cambria Math" charset="0"/>
                                <a:ea typeface="Times New Roman" charset="0"/>
                                <a:cs typeface="Times New Roman" charset="0"/>
                              </a:rPr>
                            </m:ctrlPr>
                          </m:dPr>
                          <m:e>
                            <m:sSup>
                              <m:sSupPr>
                                <m:ctrlPr>
                                  <a:rPr lang="en-US" i="1">
                                    <a:effectLst/>
                                    <a:latin typeface="Cambria Math" charset="0"/>
                                    <a:ea typeface="Times New Roman" charset="0"/>
                                    <a:cs typeface="Times New Roman" charset="0"/>
                                  </a:rPr>
                                </m:ctrlPr>
                              </m:sSupPr>
                              <m:e>
                                <m:r>
                                  <a:rPr lang="en-US" i="1">
                                    <a:effectLst/>
                                    <a:latin typeface="Cambria Math" charset="0"/>
                                    <a:ea typeface="Times New Roman" charset="0"/>
                                    <a:cs typeface="Times New Roman" charset="0"/>
                                  </a:rPr>
                                  <m:t>𝑋</m:t>
                                </m:r>
                              </m:e>
                              <m:sup>
                                <m:r>
                                  <a:rPr lang="en-US" i="1">
                                    <a:effectLst/>
                                    <a:latin typeface="Cambria Math" charset="0"/>
                                    <a:ea typeface="Times New Roman" charset="0"/>
                                    <a:cs typeface="Times New Roman" charset="0"/>
                                  </a:rPr>
                                  <m:t>𝑇</m:t>
                                </m:r>
                              </m:sup>
                            </m:sSup>
                            <m:r>
                              <a:rPr lang="en-US" i="1">
                                <a:effectLst/>
                                <a:latin typeface="Cambria Math" charset="0"/>
                                <a:ea typeface="Times New Roman" charset="0"/>
                                <a:cs typeface="Times New Roman" charset="0"/>
                              </a:rPr>
                              <m:t>𝑌</m:t>
                            </m:r>
                          </m:e>
                        </m:d>
                      </m:e>
                      <m:sup>
                        <m:r>
                          <a:rPr lang="en-US" i="1">
                            <a:effectLst/>
                            <a:latin typeface="Cambria Math" charset="0"/>
                            <a:ea typeface="Times New Roman" charset="0"/>
                            <a:cs typeface="Times New Roman" charset="0"/>
                          </a:rPr>
                          <m:t>𝑇</m:t>
                        </m:r>
                      </m:sup>
                    </m:sSup>
                    <m:r>
                      <a:rPr lang="en-US" i="1">
                        <a:effectLst/>
                        <a:latin typeface="Cambria Math" charset="0"/>
                        <a:ea typeface="Times New Roman" charset="0"/>
                        <a:cs typeface="Times New Roman" charset="0"/>
                      </a:rPr>
                      <m:t>𝐵</m:t>
                    </m:r>
                    <m:r>
                      <a:rPr lang="en-US" i="1">
                        <a:effectLst/>
                        <a:latin typeface="Cambria Math" charset="0"/>
                        <a:ea typeface="Times New Roman" charset="0"/>
                        <a:cs typeface="Times New Roman" charset="0"/>
                      </a:rPr>
                      <m:t>+</m:t>
                    </m:r>
                    <m:sSup>
                      <m:sSupPr>
                        <m:ctrlPr>
                          <a:rPr lang="en-US" i="1">
                            <a:effectLst/>
                            <a:latin typeface="Cambria Math" charset="0"/>
                            <a:ea typeface="Times New Roman" charset="0"/>
                            <a:cs typeface="Times New Roman" charset="0"/>
                          </a:rPr>
                        </m:ctrlPr>
                      </m:sSupPr>
                      <m:e>
                        <m:r>
                          <a:rPr lang="en-US" i="1">
                            <a:effectLst/>
                            <a:latin typeface="Cambria Math" charset="0"/>
                            <a:ea typeface="Times New Roman" charset="0"/>
                            <a:cs typeface="Times New Roman" charset="0"/>
                          </a:rPr>
                          <m:t>𝑌</m:t>
                        </m:r>
                      </m:e>
                      <m:sup>
                        <m:r>
                          <a:rPr lang="en-US" i="1">
                            <a:effectLst/>
                            <a:latin typeface="Cambria Math" charset="0"/>
                            <a:ea typeface="Times New Roman" charset="0"/>
                            <a:cs typeface="Times New Roman" charset="0"/>
                          </a:rPr>
                          <m:t>𝑇</m:t>
                        </m:r>
                      </m:sup>
                    </m:sSup>
                    <m:r>
                      <a:rPr lang="en-US" i="1">
                        <a:effectLst/>
                        <a:latin typeface="Cambria Math" charset="0"/>
                        <a:ea typeface="Times New Roman" charset="0"/>
                        <a:cs typeface="Times New Roman" charset="0"/>
                      </a:rPr>
                      <m:t>𝑌</m:t>
                    </m:r>
                    <m:r>
                      <a:rPr lang="en-US" i="1">
                        <a:effectLst/>
                        <a:latin typeface="Cambria Math" charset="0"/>
                        <a:ea typeface="Times New Roman" charset="0"/>
                        <a:cs typeface="Times New Roman" charset="0"/>
                      </a:rPr>
                      <m:t> </m:t>
                    </m:r>
                  </m:oMath>
                </a14:m>
                <a:endParaRPr lang="en-US" dirty="0">
                  <a:effectLst/>
                  <a:latin typeface="Calibri" charset="0"/>
                  <a:ea typeface="Calibri" charset="0"/>
                  <a:cs typeface="Times New Roman" charset="0"/>
                </a:endParaRPr>
              </a:p>
              <a:p>
                <a:pPr marL="228600" marR="0">
                  <a:spcBef>
                    <a:spcPts val="0"/>
                  </a:spcBef>
                  <a:spcAft>
                    <a:spcPts val="0"/>
                  </a:spcAft>
                </a:pPr>
                <a:r>
                  <a:rPr lang="en-US" dirty="0">
                    <a:effectLst/>
                    <a:latin typeface="Calibri" charset="0"/>
                    <a:ea typeface="Times New Roman" charset="0"/>
                    <a:cs typeface="Times New Roman" charset="0"/>
                  </a:rPr>
                  <a:t> </a:t>
                </a:r>
                <a:endParaRPr lang="en-US" dirty="0">
                  <a:effectLst/>
                  <a:latin typeface="Calibri" charset="0"/>
                  <a:ea typeface="Calibri" charset="0"/>
                  <a:cs typeface="Times New Roman" charset="0"/>
                </a:endParaRPr>
              </a:p>
              <a:p>
                <a:pPr marL="228600" marR="0">
                  <a:spcBef>
                    <a:spcPts val="0"/>
                  </a:spcBef>
                  <a:spcAft>
                    <a:spcPts val="0"/>
                  </a:spcAft>
                </a:pPr>
                <a:r>
                  <a:rPr lang="en-US" dirty="0">
                    <a:effectLst/>
                    <a:latin typeface="Calibri" charset="0"/>
                    <a:ea typeface="Times New Roman" charset="0"/>
                    <a:cs typeface="Times New Roman" charset="0"/>
                  </a:rPr>
                  <a:t>To minimize the error set the derivative of the error with respect to the parameters </a:t>
                </a:r>
                <a:r>
                  <a:rPr lang="en-US" i="1" dirty="0">
                    <a:effectLst/>
                    <a:latin typeface="Calibri" charset="0"/>
                    <a:ea typeface="Times New Roman" charset="0"/>
                    <a:cs typeface="Times New Roman" charset="0"/>
                  </a:rPr>
                  <a:t>B</a:t>
                </a:r>
                <a:r>
                  <a:rPr lang="en-US" dirty="0">
                    <a:effectLst/>
                    <a:latin typeface="Calibri" charset="0"/>
                    <a:ea typeface="Times New Roman" charset="0"/>
                    <a:cs typeface="Times New Roman" charset="0"/>
                  </a:rPr>
                  <a:t> to zero:</a:t>
                </a:r>
                <a:endParaRPr lang="en-US" dirty="0">
                  <a:effectLst/>
                  <a:latin typeface="Calibri" charset="0"/>
                  <a:ea typeface="Calibri" charset="0"/>
                  <a:cs typeface="Times New Roman" charset="0"/>
                </a:endParaRPr>
              </a:p>
              <a:p>
                <a:pPr marL="228600" marR="0">
                  <a:spcBef>
                    <a:spcPts val="0"/>
                  </a:spcBef>
                  <a:spcAft>
                    <a:spcPts val="0"/>
                  </a:spcAft>
                </a:pPr>
                <a:r>
                  <a:rPr lang="en-US" dirty="0">
                    <a:effectLst/>
                    <a:latin typeface="Calibri" charset="0"/>
                    <a:ea typeface="Times New Roman" charset="0"/>
                    <a:cs typeface="Times New Roman" charset="0"/>
                  </a:rPr>
                  <a:t> </a:t>
                </a:r>
                <a:endParaRPr lang="en-US" dirty="0">
                  <a:effectLst/>
                  <a:latin typeface="Calibri" charset="0"/>
                  <a:ea typeface="Calibri" charset="0"/>
                  <a:cs typeface="Times New Roman" charset="0"/>
                </a:endParaRPr>
              </a:p>
              <a:p>
                <a:pPr marL="228600" marR="0">
                  <a:spcBef>
                    <a:spcPts val="0"/>
                  </a:spcBef>
                  <a:spcAft>
                    <a:spcPts val="0"/>
                  </a:spcAft>
                </a:pPr>
                <a:r>
                  <a:rPr lang="en-US" dirty="0">
                    <a:effectLst/>
                    <a:latin typeface="Calibri" charset="0"/>
                    <a:ea typeface="Times New Roman" charset="0"/>
                    <a:cs typeface="Times New Roman" charset="0"/>
                  </a:rPr>
                  <a:t>	</a:t>
                </a:r>
                <a14:m>
                  <m:oMath xmlns:m="http://schemas.openxmlformats.org/officeDocument/2006/math">
                    <m:f>
                      <m:fPr>
                        <m:ctrlPr>
                          <a:rPr lang="mr-IN" i="1" smtClean="0">
                            <a:effectLst/>
                            <a:latin typeface="Cambria Math" charset="0"/>
                            <a:ea typeface="Times New Roman" charset="0"/>
                            <a:cs typeface="Times New Roman" charset="0"/>
                          </a:rPr>
                        </m:ctrlPr>
                      </m:fPr>
                      <m:num>
                        <m:r>
                          <a:rPr lang="mr-IN" i="1" smtClean="0">
                            <a:effectLst/>
                            <a:latin typeface="Cambria Math" charset="0"/>
                            <a:ea typeface="Cambria Math" charset="0"/>
                            <a:cs typeface="Cambria Math" charset="0"/>
                          </a:rPr>
                          <m:t>𝜕</m:t>
                        </m:r>
                        <m:r>
                          <a:rPr lang="en-US" b="0" i="1" smtClean="0">
                            <a:effectLst/>
                            <a:latin typeface="Cambria Math" charset="0"/>
                            <a:ea typeface="Cambria Math" charset="0"/>
                            <a:cs typeface="Cambria Math" charset="0"/>
                          </a:rPr>
                          <m:t>𝑆𝑆𝐸</m:t>
                        </m:r>
                      </m:num>
                      <m:den>
                        <m:r>
                          <a:rPr lang="mr-IN" i="1" smtClean="0">
                            <a:effectLst/>
                            <a:latin typeface="Cambria Math" charset="0"/>
                            <a:ea typeface="Cambria Math" charset="0"/>
                            <a:cs typeface="Cambria Math" charset="0"/>
                          </a:rPr>
                          <m:t>𝜕</m:t>
                        </m:r>
                        <m:r>
                          <a:rPr lang="en-US" b="0" i="1" smtClean="0">
                            <a:effectLst/>
                            <a:latin typeface="Cambria Math" charset="0"/>
                            <a:ea typeface="Cambria Math" charset="0"/>
                            <a:cs typeface="Cambria Math" charset="0"/>
                          </a:rPr>
                          <m:t>𝐵</m:t>
                        </m:r>
                      </m:den>
                    </m:f>
                    <m:r>
                      <a:rPr lang="en-US" b="0" i="1" smtClean="0">
                        <a:effectLst/>
                        <a:latin typeface="Cambria Math" charset="0"/>
                        <a:ea typeface="Times New Roman" charset="0"/>
                        <a:cs typeface="Times New Roman" charset="0"/>
                      </a:rPr>
                      <m:t>=</m:t>
                    </m:r>
                    <m:r>
                      <a:rPr lang="en-US" i="1">
                        <a:effectLst/>
                        <a:latin typeface="Cambria Math" charset="0"/>
                        <a:ea typeface="Times New Roman" charset="0"/>
                        <a:cs typeface="Times New Roman" charset="0"/>
                      </a:rPr>
                      <m:t>2</m:t>
                    </m:r>
                    <m:d>
                      <m:dPr>
                        <m:begChr m:val="["/>
                        <m:endChr m:val="]"/>
                        <m:ctrlPr>
                          <a:rPr lang="en-US" i="1">
                            <a:effectLst/>
                            <a:latin typeface="Cambria Math" charset="0"/>
                            <a:ea typeface="Times New Roman" charset="0"/>
                            <a:cs typeface="Times New Roman" charset="0"/>
                          </a:rPr>
                        </m:ctrlPr>
                      </m:dPr>
                      <m:e>
                        <m:d>
                          <m:dPr>
                            <m:ctrlPr>
                              <a:rPr lang="en-US" i="1">
                                <a:effectLst/>
                                <a:latin typeface="Cambria Math" charset="0"/>
                                <a:ea typeface="Times New Roman" charset="0"/>
                                <a:cs typeface="Times New Roman" charset="0"/>
                              </a:rPr>
                            </m:ctrlPr>
                          </m:dPr>
                          <m:e>
                            <m:sSup>
                              <m:sSupPr>
                                <m:ctrlPr>
                                  <a:rPr lang="en-US" i="1">
                                    <a:effectLst/>
                                    <a:latin typeface="Cambria Math" charset="0"/>
                                    <a:ea typeface="Times New Roman" charset="0"/>
                                    <a:cs typeface="Times New Roman" charset="0"/>
                                  </a:rPr>
                                </m:ctrlPr>
                              </m:sSupPr>
                              <m:e>
                                <m:r>
                                  <a:rPr lang="en-US" i="1">
                                    <a:effectLst/>
                                    <a:latin typeface="Cambria Math" charset="0"/>
                                    <a:ea typeface="Times New Roman" charset="0"/>
                                    <a:cs typeface="Times New Roman" charset="0"/>
                                  </a:rPr>
                                  <m:t>𝑋</m:t>
                                </m:r>
                              </m:e>
                              <m:sup>
                                <m:r>
                                  <a:rPr lang="en-US" i="1">
                                    <a:effectLst/>
                                    <a:latin typeface="Cambria Math" charset="0"/>
                                    <a:ea typeface="Times New Roman" charset="0"/>
                                    <a:cs typeface="Times New Roman" charset="0"/>
                                  </a:rPr>
                                  <m:t>𝑇</m:t>
                                </m:r>
                              </m:sup>
                            </m:sSup>
                            <m:r>
                              <a:rPr lang="en-US" i="1">
                                <a:effectLst/>
                                <a:latin typeface="Cambria Math" charset="0"/>
                                <a:ea typeface="Times New Roman" charset="0"/>
                                <a:cs typeface="Times New Roman" charset="0"/>
                              </a:rPr>
                              <m:t>𝑋</m:t>
                            </m:r>
                          </m:e>
                        </m:d>
                        <m:r>
                          <a:rPr lang="en-US" i="1">
                            <a:effectLst/>
                            <a:latin typeface="Cambria Math" charset="0"/>
                            <a:ea typeface="Times New Roman" charset="0"/>
                            <a:cs typeface="Times New Roman" charset="0"/>
                          </a:rPr>
                          <m:t>𝐵</m:t>
                        </m:r>
                        <m:r>
                          <a:rPr lang="en-US" i="1">
                            <a:effectLst/>
                            <a:latin typeface="Cambria Math" charset="0"/>
                            <a:ea typeface="Times New Roman" charset="0"/>
                            <a:cs typeface="Times New Roman" charset="0"/>
                          </a:rPr>
                          <m:t>−</m:t>
                        </m:r>
                        <m:sSup>
                          <m:sSupPr>
                            <m:ctrlPr>
                              <a:rPr lang="en-US" i="1">
                                <a:effectLst/>
                                <a:latin typeface="Cambria Math" charset="0"/>
                                <a:ea typeface="Times New Roman" charset="0"/>
                                <a:cs typeface="Times New Roman" charset="0"/>
                              </a:rPr>
                            </m:ctrlPr>
                          </m:sSupPr>
                          <m:e>
                            <m:r>
                              <a:rPr lang="en-US" i="1">
                                <a:effectLst/>
                                <a:latin typeface="Cambria Math" charset="0"/>
                                <a:ea typeface="Times New Roman" charset="0"/>
                                <a:cs typeface="Times New Roman" charset="0"/>
                              </a:rPr>
                              <m:t>𝑋</m:t>
                            </m:r>
                          </m:e>
                          <m:sup>
                            <m:r>
                              <a:rPr lang="en-US" i="1">
                                <a:effectLst/>
                                <a:latin typeface="Cambria Math" charset="0"/>
                                <a:ea typeface="Times New Roman" charset="0"/>
                                <a:cs typeface="Times New Roman" charset="0"/>
                              </a:rPr>
                              <m:t>𝑇</m:t>
                            </m:r>
                          </m:sup>
                        </m:sSup>
                        <m:r>
                          <a:rPr lang="en-US" i="1">
                            <a:effectLst/>
                            <a:latin typeface="Cambria Math" charset="0"/>
                            <a:ea typeface="Times New Roman" charset="0"/>
                            <a:cs typeface="Times New Roman" charset="0"/>
                          </a:rPr>
                          <m:t>𝑌</m:t>
                        </m:r>
                      </m:e>
                    </m:d>
                    <m:r>
                      <a:rPr lang="en-US" i="1">
                        <a:effectLst/>
                        <a:latin typeface="Cambria Math" charset="0"/>
                        <a:ea typeface="Times New Roman" charset="0"/>
                        <a:cs typeface="Times New Roman" charset="0"/>
                      </a:rPr>
                      <m:t>=0 </m:t>
                    </m:r>
                  </m:oMath>
                </a14:m>
                <a:endParaRPr lang="en-US" dirty="0">
                  <a:effectLst/>
                  <a:latin typeface="Calibri" charset="0"/>
                  <a:ea typeface="Calibri" charset="0"/>
                  <a:cs typeface="Times New Roman" charset="0"/>
                </a:endParaRPr>
              </a:p>
              <a:p>
                <a:pPr marL="228600" marR="0">
                  <a:spcBef>
                    <a:spcPts val="0"/>
                  </a:spcBef>
                  <a:spcAft>
                    <a:spcPts val="0"/>
                  </a:spcAft>
                </a:pPr>
                <a:r>
                  <a:rPr lang="en-US" dirty="0">
                    <a:effectLst/>
                    <a:latin typeface="Calibri" charset="0"/>
                    <a:ea typeface="Times New Roman" charset="0"/>
                    <a:cs typeface="Times New Roman" charset="0"/>
                  </a:rPr>
                  <a:t> </a:t>
                </a:r>
                <a:endParaRPr lang="en-US" dirty="0">
                  <a:effectLst/>
                  <a:latin typeface="Calibri" charset="0"/>
                  <a:ea typeface="Calibri" charset="0"/>
                  <a:cs typeface="Times New Roman" charset="0"/>
                </a:endParaRPr>
              </a:p>
              <a:p>
                <a:pPr marL="228600" marR="0">
                  <a:spcBef>
                    <a:spcPts val="0"/>
                  </a:spcBef>
                  <a:spcAft>
                    <a:spcPts val="0"/>
                  </a:spcAft>
                </a:pPr>
                <a:r>
                  <a:rPr lang="en-US" dirty="0">
                    <a:effectLst/>
                    <a:latin typeface="Calibri" charset="0"/>
                    <a:ea typeface="Times New Roman" charset="0"/>
                    <a:cs typeface="Times New Roman" charset="0"/>
                  </a:rPr>
                  <a:t>which gives the answer for the best parameters </a:t>
                </a:r>
                <a:r>
                  <a:rPr lang="en-US" i="1" dirty="0">
                    <a:effectLst/>
                    <a:latin typeface="Calibri" charset="0"/>
                    <a:ea typeface="Times New Roman" charset="0"/>
                    <a:cs typeface="Times New Roman" charset="0"/>
                  </a:rPr>
                  <a:t>B</a:t>
                </a:r>
                <a:r>
                  <a:rPr lang="en-US" dirty="0">
                    <a:effectLst/>
                    <a:latin typeface="Calibri" charset="0"/>
                    <a:ea typeface="Times New Roman" charset="0"/>
                    <a:cs typeface="Times New Roman" charset="0"/>
                  </a:rPr>
                  <a:t> to minimize the error, </a:t>
                </a:r>
              </a:p>
              <a:p>
                <a:pPr marL="228600" marR="0">
                  <a:spcBef>
                    <a:spcPts val="0"/>
                  </a:spcBef>
                  <a:spcAft>
                    <a:spcPts val="0"/>
                  </a:spcAft>
                </a:pPr>
                <a:endParaRPr lang="en-US" i="1" dirty="0">
                  <a:latin typeface="Calibri" charset="0"/>
                  <a:ea typeface="Times New Roman" charset="0"/>
                  <a:cs typeface="Times New Roman" charset="0"/>
                </a:endParaRPr>
              </a:p>
              <a:p>
                <a:pPr marL="228600" marR="0">
                  <a:spcBef>
                    <a:spcPts val="0"/>
                  </a:spcBef>
                  <a:spcAft>
                    <a:spcPts val="0"/>
                  </a:spcAft>
                </a:pPr>
                <a14:m>
                  <m:oMath xmlns:m="http://schemas.openxmlformats.org/officeDocument/2006/math">
                    <m:d>
                      <m:dPr>
                        <m:ctrlPr>
                          <a:rPr lang="en-US" i="1">
                            <a:effectLst/>
                            <a:latin typeface="Cambria Math" charset="0"/>
                            <a:ea typeface="Times New Roman" charset="0"/>
                            <a:cs typeface="Times New Roman" charset="0"/>
                          </a:rPr>
                        </m:ctrlPr>
                      </m:dPr>
                      <m:e>
                        <m:sSup>
                          <m:sSupPr>
                            <m:ctrlPr>
                              <a:rPr lang="en-US" i="1">
                                <a:effectLst/>
                                <a:latin typeface="Cambria Math" charset="0"/>
                                <a:ea typeface="Times New Roman" charset="0"/>
                                <a:cs typeface="Times New Roman" charset="0"/>
                              </a:rPr>
                            </m:ctrlPr>
                          </m:sSupPr>
                          <m:e>
                            <m:r>
                              <a:rPr lang="en-US" i="1">
                                <a:effectLst/>
                                <a:latin typeface="Cambria Math" charset="0"/>
                                <a:ea typeface="Times New Roman" charset="0"/>
                                <a:cs typeface="Times New Roman" charset="0"/>
                              </a:rPr>
                              <m:t>𝑋</m:t>
                            </m:r>
                          </m:e>
                          <m:sup>
                            <m:r>
                              <a:rPr lang="en-US" i="1">
                                <a:effectLst/>
                                <a:latin typeface="Cambria Math" charset="0"/>
                                <a:ea typeface="Times New Roman" charset="0"/>
                                <a:cs typeface="Times New Roman" charset="0"/>
                              </a:rPr>
                              <m:t>𝑇</m:t>
                            </m:r>
                          </m:sup>
                        </m:sSup>
                        <m:r>
                          <a:rPr lang="en-US" i="1">
                            <a:effectLst/>
                            <a:latin typeface="Cambria Math" charset="0"/>
                            <a:ea typeface="Times New Roman" charset="0"/>
                            <a:cs typeface="Times New Roman" charset="0"/>
                          </a:rPr>
                          <m:t>𝑋</m:t>
                        </m:r>
                      </m:e>
                    </m:d>
                    <m:r>
                      <a:rPr lang="en-US" i="1">
                        <a:effectLst/>
                        <a:latin typeface="Cambria Math" charset="0"/>
                        <a:ea typeface="Times New Roman" charset="0"/>
                        <a:cs typeface="Times New Roman" charset="0"/>
                      </a:rPr>
                      <m:t>𝐵</m:t>
                    </m:r>
                    <m:r>
                      <a:rPr lang="en-US" i="1">
                        <a:effectLst/>
                        <a:latin typeface="Cambria Math" charset="0"/>
                        <a:ea typeface="Times New Roman" charset="0"/>
                        <a:cs typeface="Times New Roman" charset="0"/>
                      </a:rPr>
                      <m:t>=</m:t>
                    </m:r>
                    <m:sSup>
                      <m:sSupPr>
                        <m:ctrlPr>
                          <a:rPr lang="en-US" i="1">
                            <a:effectLst/>
                            <a:latin typeface="Cambria Math" charset="0"/>
                            <a:ea typeface="Times New Roman" charset="0"/>
                            <a:cs typeface="Times New Roman" charset="0"/>
                          </a:rPr>
                        </m:ctrlPr>
                      </m:sSupPr>
                      <m:e>
                        <m:r>
                          <a:rPr lang="en-US" i="1">
                            <a:effectLst/>
                            <a:latin typeface="Cambria Math" charset="0"/>
                            <a:ea typeface="Times New Roman" charset="0"/>
                            <a:cs typeface="Times New Roman" charset="0"/>
                          </a:rPr>
                          <m:t>𝑋</m:t>
                        </m:r>
                      </m:e>
                      <m:sup>
                        <m:r>
                          <a:rPr lang="en-US" i="1">
                            <a:effectLst/>
                            <a:latin typeface="Cambria Math" charset="0"/>
                            <a:ea typeface="Times New Roman" charset="0"/>
                            <a:cs typeface="Times New Roman" charset="0"/>
                          </a:rPr>
                          <m:t>𝑇</m:t>
                        </m:r>
                      </m:sup>
                    </m:sSup>
                    <m:r>
                      <a:rPr lang="en-US" i="1">
                        <a:effectLst/>
                        <a:latin typeface="Cambria Math" charset="0"/>
                        <a:ea typeface="Times New Roman" charset="0"/>
                        <a:cs typeface="Times New Roman" charset="0"/>
                      </a:rPr>
                      <m:t>𝑌</m:t>
                    </m:r>
                  </m:oMath>
                </a14:m>
                <a:r>
                  <a:rPr lang="en-US" dirty="0">
                    <a:effectLst/>
                    <a:latin typeface="Calibri" charset="0"/>
                    <a:ea typeface="Times New Roman" charset="0"/>
                    <a:cs typeface="Times New Roman" charset="0"/>
                  </a:rPr>
                  <a:t>.</a:t>
                </a:r>
                <a:endParaRPr lang="en-US" dirty="0">
                  <a:effectLst/>
                  <a:latin typeface="Calibri" charset="0"/>
                  <a:ea typeface="Calibri" charset="0"/>
                  <a:cs typeface="Times New Roman" charset="0"/>
                </a:endParaRPr>
              </a:p>
              <a:p>
                <a:pPr marL="228600" marR="0">
                  <a:spcBef>
                    <a:spcPts val="0"/>
                  </a:spcBef>
                  <a:spcAft>
                    <a:spcPts val="0"/>
                  </a:spcAft>
                </a:pPr>
                <a:r>
                  <a:rPr lang="en-US" dirty="0">
                    <a:effectLst/>
                    <a:latin typeface="Calibri" charset="0"/>
                    <a:ea typeface="Times New Roman" charset="0"/>
                    <a:cs typeface="Times New Roman" charset="0"/>
                  </a:rPr>
                  <a:t> </a:t>
                </a:r>
                <a:endParaRPr lang="en-US" dirty="0">
                  <a:effectLst/>
                  <a:latin typeface="Calibri" charset="0"/>
                  <a:ea typeface="Calibri" charset="0"/>
                  <a:cs typeface="Times New Roman" charset="0"/>
                </a:endParaRPr>
              </a:p>
              <a:p>
                <a:pPr marL="228600" marR="0">
                  <a:spcBef>
                    <a:spcPts val="0"/>
                  </a:spcBef>
                  <a:spcAft>
                    <a:spcPts val="0"/>
                  </a:spcAft>
                </a:pPr>
                <a:r>
                  <a:rPr lang="en-US" dirty="0">
                    <a:effectLst/>
                    <a:latin typeface="Calibri" charset="0"/>
                    <a:ea typeface="Times New Roman" charset="0"/>
                    <a:cs typeface="Times New Roman" charset="0"/>
                  </a:rPr>
                  <a:t>Solving for</a:t>
                </a:r>
                <a:r>
                  <a:rPr lang="en-US" i="1" dirty="0">
                    <a:effectLst/>
                    <a:latin typeface="Calibri" charset="0"/>
                    <a:ea typeface="Times New Roman" charset="0"/>
                    <a:cs typeface="Times New Roman" charset="0"/>
                  </a:rPr>
                  <a:t> B</a:t>
                </a:r>
                <a:r>
                  <a:rPr lang="en-US" dirty="0">
                    <a:effectLst/>
                    <a:latin typeface="Calibri" charset="0"/>
                    <a:ea typeface="Times New Roman" charset="0"/>
                    <a:cs typeface="Times New Roman" charset="0"/>
                  </a:rPr>
                  <a:t> gives </a:t>
                </a:r>
                <a14:m>
                  <m:oMath xmlns:m="http://schemas.openxmlformats.org/officeDocument/2006/math">
                    <m:r>
                      <a:rPr lang="en-US" i="1">
                        <a:effectLst/>
                        <a:latin typeface="Cambria Math" charset="0"/>
                        <a:ea typeface="Times New Roman" charset="0"/>
                        <a:cs typeface="Times New Roman" charset="0"/>
                      </a:rPr>
                      <m:t>𝐵</m:t>
                    </m:r>
                    <m:r>
                      <a:rPr lang="en-US" i="1">
                        <a:effectLst/>
                        <a:latin typeface="Cambria Math" charset="0"/>
                        <a:ea typeface="Times New Roman" charset="0"/>
                        <a:cs typeface="Times New Roman" charset="0"/>
                      </a:rPr>
                      <m:t>=</m:t>
                    </m:r>
                    <m:sSup>
                      <m:sSupPr>
                        <m:ctrlPr>
                          <a:rPr lang="en-US" i="1">
                            <a:effectLst/>
                            <a:latin typeface="Cambria Math" charset="0"/>
                            <a:ea typeface="Times New Roman" charset="0"/>
                            <a:cs typeface="Times New Roman" charset="0"/>
                          </a:rPr>
                        </m:ctrlPr>
                      </m:sSupPr>
                      <m:e>
                        <m:d>
                          <m:dPr>
                            <m:ctrlPr>
                              <a:rPr lang="en-US" i="1">
                                <a:effectLst/>
                                <a:latin typeface="Cambria Math" charset="0"/>
                                <a:ea typeface="Times New Roman" charset="0"/>
                                <a:cs typeface="Times New Roman" charset="0"/>
                              </a:rPr>
                            </m:ctrlPr>
                          </m:dPr>
                          <m:e>
                            <m:sSup>
                              <m:sSupPr>
                                <m:ctrlPr>
                                  <a:rPr lang="en-US" i="1">
                                    <a:effectLst/>
                                    <a:latin typeface="Cambria Math" charset="0"/>
                                    <a:ea typeface="Times New Roman" charset="0"/>
                                    <a:cs typeface="Times New Roman" charset="0"/>
                                  </a:rPr>
                                </m:ctrlPr>
                              </m:sSupPr>
                              <m:e>
                                <m:r>
                                  <a:rPr lang="en-US" i="1">
                                    <a:effectLst/>
                                    <a:latin typeface="Cambria Math" charset="0"/>
                                    <a:ea typeface="Times New Roman" charset="0"/>
                                    <a:cs typeface="Times New Roman" charset="0"/>
                                  </a:rPr>
                                  <m:t>𝑋</m:t>
                                </m:r>
                              </m:e>
                              <m:sup>
                                <m:r>
                                  <a:rPr lang="en-US" i="1">
                                    <a:effectLst/>
                                    <a:latin typeface="Cambria Math" charset="0"/>
                                    <a:ea typeface="Times New Roman" charset="0"/>
                                    <a:cs typeface="Times New Roman" charset="0"/>
                                  </a:rPr>
                                  <m:t>𝑇</m:t>
                                </m:r>
                              </m:sup>
                            </m:sSup>
                            <m:r>
                              <a:rPr lang="en-US" i="1">
                                <a:effectLst/>
                                <a:latin typeface="Cambria Math" charset="0"/>
                                <a:ea typeface="Times New Roman" charset="0"/>
                                <a:cs typeface="Times New Roman" charset="0"/>
                              </a:rPr>
                              <m:t>𝑋</m:t>
                            </m:r>
                          </m:e>
                        </m:d>
                      </m:e>
                      <m:sup>
                        <m:r>
                          <a:rPr lang="en-US" i="1">
                            <a:effectLst/>
                            <a:latin typeface="Cambria Math" charset="0"/>
                            <a:ea typeface="Times New Roman" charset="0"/>
                            <a:cs typeface="Times New Roman" charset="0"/>
                          </a:rPr>
                          <m:t>−1</m:t>
                        </m:r>
                      </m:sup>
                    </m:sSup>
                    <m:d>
                      <m:dPr>
                        <m:ctrlPr>
                          <a:rPr lang="en-US" i="1">
                            <a:effectLst/>
                            <a:latin typeface="Cambria Math" charset="0"/>
                            <a:ea typeface="Times New Roman" charset="0"/>
                            <a:cs typeface="Times New Roman" charset="0"/>
                          </a:rPr>
                        </m:ctrlPr>
                      </m:dPr>
                      <m:e>
                        <m:sSup>
                          <m:sSupPr>
                            <m:ctrlPr>
                              <a:rPr lang="en-US" i="1">
                                <a:effectLst/>
                                <a:latin typeface="Cambria Math" charset="0"/>
                                <a:ea typeface="Times New Roman" charset="0"/>
                                <a:cs typeface="Times New Roman" charset="0"/>
                              </a:rPr>
                            </m:ctrlPr>
                          </m:sSupPr>
                          <m:e>
                            <m:r>
                              <a:rPr lang="en-US" i="1">
                                <a:effectLst/>
                                <a:latin typeface="Cambria Math" charset="0"/>
                                <a:ea typeface="Times New Roman" charset="0"/>
                                <a:cs typeface="Times New Roman" charset="0"/>
                              </a:rPr>
                              <m:t>𝑋</m:t>
                            </m:r>
                          </m:e>
                          <m:sup>
                            <m:r>
                              <a:rPr lang="en-US" i="1">
                                <a:effectLst/>
                                <a:latin typeface="Cambria Math" charset="0"/>
                                <a:ea typeface="Times New Roman" charset="0"/>
                                <a:cs typeface="Times New Roman" charset="0"/>
                              </a:rPr>
                              <m:t>𝑇</m:t>
                            </m:r>
                          </m:sup>
                        </m:sSup>
                        <m:r>
                          <a:rPr lang="en-US" i="1">
                            <a:effectLst/>
                            <a:latin typeface="Cambria Math" charset="0"/>
                            <a:ea typeface="Times New Roman" charset="0"/>
                            <a:cs typeface="Times New Roman" charset="0"/>
                          </a:rPr>
                          <m:t>𝑌</m:t>
                        </m:r>
                      </m:e>
                    </m:d>
                    <m:r>
                      <a:rPr lang="en-US" i="1">
                        <a:effectLst/>
                        <a:latin typeface="Cambria Math" charset="0"/>
                        <a:ea typeface="Times New Roman" charset="0"/>
                        <a:cs typeface="Times New Roman" charset="0"/>
                      </a:rPr>
                      <m:t>.</m:t>
                    </m:r>
                  </m:oMath>
                </a14:m>
                <a:r>
                  <a:rPr lang="en-US" dirty="0">
                    <a:effectLst/>
                    <a:latin typeface="Calibri" charset="0"/>
                    <a:ea typeface="Calibri" charset="0"/>
                    <a:cs typeface="Times New Roman" charset="0"/>
                  </a:rPr>
                  <a:t> So finding the coefficients/solution to a linear regression requires inverting the covariance matrix.</a:t>
                </a:r>
              </a:p>
            </p:txBody>
          </p:sp>
        </mc:Choice>
        <mc:Fallback xmlns="">
          <p:sp>
            <p:nvSpPr>
              <p:cNvPr id="7" name="Rectangle 6"/>
              <p:cNvSpPr>
                <a:spLocks noRot="1" noChangeAspect="1" noMove="1" noResize="1" noEditPoints="1" noAdjustHandles="1" noChangeArrowheads="1" noChangeShapeType="1" noTextEdit="1"/>
              </p:cNvSpPr>
              <p:nvPr/>
            </p:nvSpPr>
            <p:spPr>
              <a:xfrm>
                <a:off x="530619" y="1361304"/>
                <a:ext cx="8082762" cy="5485541"/>
              </a:xfrm>
              <a:prstGeom prst="rect">
                <a:avLst/>
              </a:prstGeom>
              <a:blipFill>
                <a:blip r:embed="rId2"/>
                <a:stretch>
                  <a:fillRect t="-231" r="-1256" b="-693"/>
                </a:stretch>
              </a:blipFill>
            </p:spPr>
            <p:txBody>
              <a:bodyPr/>
              <a:lstStyle/>
              <a:p>
                <a:r>
                  <a:rPr lang="en-US">
                    <a:noFill/>
                  </a:rPr>
                  <a:t> </a:t>
                </a:r>
              </a:p>
            </p:txBody>
          </p:sp>
        </mc:Fallback>
      </mc:AlternateContent>
      <p:grpSp>
        <p:nvGrpSpPr>
          <p:cNvPr id="9" name="Group 8"/>
          <p:cNvGrpSpPr/>
          <p:nvPr/>
        </p:nvGrpSpPr>
        <p:grpSpPr>
          <a:xfrm>
            <a:off x="6104964" y="111834"/>
            <a:ext cx="1960175" cy="1271832"/>
            <a:chOff x="1520301" y="2472157"/>
            <a:chExt cx="6082057" cy="3652597"/>
          </a:xfrm>
        </p:grpSpPr>
        <p:pic>
          <p:nvPicPr>
            <p:cNvPr id="10" name="Picture 1"/>
            <p:cNvPicPr>
              <a:picLocks noChangeAspect="1" noChangeArrowheads="1"/>
            </p:cNvPicPr>
            <p:nvPr/>
          </p:nvPicPr>
          <p:blipFill>
            <a:blip r:embed="rId3" cstate="print"/>
            <a:srcRect/>
            <a:stretch>
              <a:fillRect/>
            </a:stretch>
          </p:blipFill>
          <p:spPr bwMode="auto">
            <a:xfrm>
              <a:off x="1520301" y="2472157"/>
              <a:ext cx="6082057" cy="3652597"/>
            </a:xfrm>
            <a:prstGeom prst="rect">
              <a:avLst/>
            </a:prstGeom>
            <a:noFill/>
            <a:ln w="9525">
              <a:noFill/>
              <a:miter lim="800000"/>
              <a:headEnd/>
              <a:tailEnd/>
            </a:ln>
            <a:effectLst/>
          </p:spPr>
        </p:pic>
        <p:cxnSp>
          <p:nvCxnSpPr>
            <p:cNvPr id="11" name="Straight Connector 10"/>
            <p:cNvCxnSpPr/>
            <p:nvPr/>
          </p:nvCxnSpPr>
          <p:spPr bwMode="auto">
            <a:xfrm flipV="1">
              <a:off x="1897811" y="2734574"/>
              <a:ext cx="5296619" cy="2993367"/>
            </a:xfrm>
            <a:prstGeom prst="line">
              <a:avLst/>
            </a:prstGeom>
            <a:solidFill>
              <a:schemeClr val="accent1"/>
            </a:solidFill>
            <a:ln w="19050" cap="rnd" cmpd="sng" algn="ctr">
              <a:solidFill>
                <a:schemeClr val="tx1"/>
              </a:solidFill>
              <a:prstDash val="solid"/>
              <a:round/>
              <a:headEnd type="none" w="sm" len="sm"/>
              <a:tailEnd type="none" w="sm" len="sm"/>
            </a:ln>
            <a:effectLst/>
          </p:spPr>
        </p:cxnSp>
        <p:cxnSp>
          <p:nvCxnSpPr>
            <p:cNvPr id="12" name="Straight Connector 11"/>
            <p:cNvCxnSpPr/>
            <p:nvPr/>
          </p:nvCxnSpPr>
          <p:spPr bwMode="auto">
            <a:xfrm>
              <a:off x="6824978" y="2949649"/>
              <a:ext cx="0" cy="207034"/>
            </a:xfrm>
            <a:prstGeom prst="line">
              <a:avLst/>
            </a:prstGeom>
            <a:solidFill>
              <a:schemeClr val="accent1"/>
            </a:solidFill>
            <a:ln w="19050" cap="rnd" cmpd="sng" algn="ctr">
              <a:solidFill>
                <a:srgbClr val="FF0000"/>
              </a:solidFill>
              <a:prstDash val="solid"/>
              <a:round/>
              <a:headEnd type="none" w="sm" len="sm"/>
              <a:tailEnd type="none" w="sm" len="sm"/>
            </a:ln>
            <a:effectLst/>
          </p:spPr>
        </p:cxnSp>
        <p:cxnSp>
          <p:nvCxnSpPr>
            <p:cNvPr id="13" name="Straight Connector 12"/>
            <p:cNvCxnSpPr/>
            <p:nvPr/>
          </p:nvCxnSpPr>
          <p:spPr bwMode="auto">
            <a:xfrm flipH="1">
              <a:off x="5695320" y="3586163"/>
              <a:ext cx="630" cy="649224"/>
            </a:xfrm>
            <a:prstGeom prst="line">
              <a:avLst/>
            </a:prstGeom>
            <a:solidFill>
              <a:schemeClr val="accent1"/>
            </a:solidFill>
            <a:ln w="19050" cap="rnd" cmpd="sng" algn="ctr">
              <a:solidFill>
                <a:srgbClr val="FF0000"/>
              </a:solidFill>
              <a:prstDash val="solid"/>
              <a:round/>
              <a:headEnd type="none" w="sm" len="sm"/>
              <a:tailEnd type="none" w="sm" len="sm"/>
            </a:ln>
            <a:effectLst/>
          </p:spPr>
        </p:cxnSp>
        <p:cxnSp>
          <p:nvCxnSpPr>
            <p:cNvPr id="14" name="Straight Connector 13"/>
            <p:cNvCxnSpPr/>
            <p:nvPr/>
          </p:nvCxnSpPr>
          <p:spPr bwMode="auto">
            <a:xfrm>
              <a:off x="4567238" y="3824288"/>
              <a:ext cx="4762" cy="385403"/>
            </a:xfrm>
            <a:prstGeom prst="line">
              <a:avLst/>
            </a:prstGeom>
            <a:solidFill>
              <a:schemeClr val="accent1"/>
            </a:solidFill>
            <a:ln w="19050" cap="rnd" cmpd="sng" algn="ctr">
              <a:solidFill>
                <a:srgbClr val="FF0000"/>
              </a:solidFill>
              <a:prstDash val="solid"/>
              <a:round/>
              <a:headEnd type="none" w="sm" len="sm"/>
              <a:tailEnd type="none" w="sm" len="sm"/>
            </a:ln>
            <a:effectLst/>
          </p:spPr>
        </p:cxnSp>
        <p:cxnSp>
          <p:nvCxnSpPr>
            <p:cNvPr id="15" name="Straight Connector 14"/>
            <p:cNvCxnSpPr/>
            <p:nvPr/>
          </p:nvCxnSpPr>
          <p:spPr bwMode="auto">
            <a:xfrm flipH="1">
              <a:off x="4277219" y="4398886"/>
              <a:ext cx="8626" cy="655607"/>
            </a:xfrm>
            <a:prstGeom prst="line">
              <a:avLst/>
            </a:prstGeom>
            <a:solidFill>
              <a:schemeClr val="accent1"/>
            </a:solidFill>
            <a:ln w="19050" cap="rnd" cmpd="sng" algn="ctr">
              <a:solidFill>
                <a:srgbClr val="FF0000"/>
              </a:solidFill>
              <a:prstDash val="solid"/>
              <a:round/>
              <a:headEnd type="none" w="sm" len="sm"/>
              <a:tailEnd type="none" w="sm" len="sm"/>
            </a:ln>
            <a:effectLst/>
          </p:spPr>
        </p:cxnSp>
        <p:cxnSp>
          <p:nvCxnSpPr>
            <p:cNvPr id="16" name="Straight Connector 15"/>
            <p:cNvCxnSpPr/>
            <p:nvPr/>
          </p:nvCxnSpPr>
          <p:spPr bwMode="auto">
            <a:xfrm>
              <a:off x="2295525" y="5524500"/>
              <a:ext cx="991" cy="205641"/>
            </a:xfrm>
            <a:prstGeom prst="line">
              <a:avLst/>
            </a:prstGeom>
            <a:solidFill>
              <a:schemeClr val="accent1"/>
            </a:solidFill>
            <a:ln w="19050" cap="rnd" cmpd="sng" algn="ctr">
              <a:solidFill>
                <a:srgbClr val="FF0000"/>
              </a:solidFill>
              <a:prstDash val="solid"/>
              <a:round/>
              <a:headEnd type="none" w="sm" len="sm"/>
              <a:tailEnd type="none" w="sm" len="sm"/>
            </a:ln>
            <a:effectLst/>
          </p:spPr>
        </p:cxnSp>
        <p:cxnSp>
          <p:nvCxnSpPr>
            <p:cNvPr id="17" name="Straight Connector 16"/>
            <p:cNvCxnSpPr/>
            <p:nvPr/>
          </p:nvCxnSpPr>
          <p:spPr bwMode="auto">
            <a:xfrm>
              <a:off x="3133725" y="4907756"/>
              <a:ext cx="0" cy="111919"/>
            </a:xfrm>
            <a:prstGeom prst="line">
              <a:avLst/>
            </a:prstGeom>
            <a:solidFill>
              <a:schemeClr val="accent1"/>
            </a:solidFill>
            <a:ln w="19050" cap="rnd" cmpd="sng" algn="ctr">
              <a:solidFill>
                <a:srgbClr val="FF0000"/>
              </a:solidFill>
              <a:prstDash val="solid"/>
              <a:round/>
              <a:headEnd type="none" w="sm" len="sm"/>
              <a:tailEnd type="none" w="sm" len="sm"/>
            </a:ln>
            <a:effectLst/>
          </p:spPr>
        </p:cxnSp>
      </p:grpSp>
    </p:spTree>
    <p:extLst>
      <p:ext uri="{BB962C8B-B14F-4D97-AF65-F5344CB8AC3E}">
        <p14:creationId xmlns:p14="http://schemas.microsoft.com/office/powerpoint/2010/main" val="9789711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393" y="104822"/>
            <a:ext cx="7886700" cy="1325563"/>
          </a:xfrm>
        </p:spPr>
        <p:txBody>
          <a:bodyPr>
            <a:normAutofit/>
          </a:bodyPr>
          <a:lstStyle/>
          <a:p>
            <a:r>
              <a:rPr lang="en-US" sz="3400" b="1" dirty="0"/>
              <a:t>Linear Regressions Require Matrix Inversion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55822" y="1491185"/>
                <a:ext cx="8351510" cy="4351338"/>
              </a:xfrm>
            </p:spPr>
            <p:txBody>
              <a:bodyPr>
                <a:noAutofit/>
              </a:bodyPr>
              <a:lstStyle/>
              <a:p>
                <a:pPr marL="0" indent="0">
                  <a:lnSpc>
                    <a:spcPct val="100000"/>
                  </a:lnSpc>
                  <a:buNone/>
                </a:pPr>
                <a:r>
                  <a:rPr lang="en-US" sz="1800" dirty="0"/>
                  <a:t>Linear regression requires us to take the inverse of the covariance matrix </a:t>
                </a:r>
                <a14:m>
                  <m:oMath xmlns:m="http://schemas.openxmlformats.org/officeDocument/2006/math">
                    <m:sSup>
                      <m:sSupPr>
                        <m:ctrlPr>
                          <a:rPr lang="en-US" sz="1800" i="1">
                            <a:latin typeface="Cambria Math" charset="0"/>
                          </a:rPr>
                        </m:ctrlPr>
                      </m:sSupPr>
                      <m:e>
                        <m:r>
                          <a:rPr lang="en-US" sz="1800" i="1">
                            <a:latin typeface="Cambria Math" charset="0"/>
                          </a:rPr>
                          <m:t>𝑋</m:t>
                        </m:r>
                      </m:e>
                      <m:sup>
                        <m:r>
                          <a:rPr lang="en-US" sz="1800" i="1">
                            <a:latin typeface="Cambria Math" charset="0"/>
                          </a:rPr>
                          <m:t>𝑇</m:t>
                        </m:r>
                      </m:sup>
                    </m:sSup>
                    <m:r>
                      <a:rPr lang="en-US" sz="1800" i="1">
                        <a:latin typeface="Cambria Math" charset="0"/>
                      </a:rPr>
                      <m:t>𝑋</m:t>
                    </m:r>
                  </m:oMath>
                </a14:m>
                <a:r>
                  <a:rPr lang="en-US" sz="1800" dirty="0"/>
                  <a:t>, which is typically close to or exactly singular. There are many ways around this problem:</a:t>
                </a:r>
              </a:p>
              <a:p>
                <a:pPr lvl="0">
                  <a:lnSpc>
                    <a:spcPct val="100000"/>
                  </a:lnSpc>
                </a:pPr>
                <a:r>
                  <a:rPr lang="en-US" sz="1800" b="1" dirty="0"/>
                  <a:t>Principal Component Regression (PCR) </a:t>
                </a:r>
                <a:r>
                  <a:rPr lang="en-US" sz="1800" dirty="0"/>
                  <a:t>– approximate the matrix </a:t>
                </a:r>
                <a:r>
                  <a:rPr lang="en-US" sz="1800" i="1" dirty="0"/>
                  <a:t>X</a:t>
                </a:r>
                <a:r>
                  <a:rPr lang="en-US" sz="1800" dirty="0"/>
                  <a:t> with a lower dimensional matrix by a linear transformation to the principal component space, each principal component (pc) is a linear combination of the original </a:t>
                </a:r>
                <a:r>
                  <a:rPr lang="en-US" sz="1800" i="1" dirty="0"/>
                  <a:t>x</a:t>
                </a:r>
                <a:r>
                  <a:rPr lang="en-US" sz="1800" dirty="0"/>
                  <a:t>’s and the pc’s are orthogonal and rank-ordered by the variance in the data, measured by the eigenvalues.</a:t>
                </a:r>
              </a:p>
              <a:p>
                <a:pPr lvl="0">
                  <a:lnSpc>
                    <a:spcPct val="100000"/>
                  </a:lnSpc>
                </a:pPr>
                <a:r>
                  <a:rPr lang="en-US" sz="1800" b="1" dirty="0"/>
                  <a:t>Singular Value Decomposition (SVD) </a:t>
                </a:r>
                <a:r>
                  <a:rPr lang="en-US" sz="1800" dirty="0"/>
                  <a:t>– exact same concept as PCR but the calculation method is different</a:t>
                </a:r>
              </a:p>
              <a:p>
                <a:pPr lvl="0">
                  <a:lnSpc>
                    <a:spcPct val="100000"/>
                  </a:lnSpc>
                </a:pPr>
                <a:r>
                  <a:rPr lang="en-US" sz="1800" b="1" dirty="0"/>
                  <a:t>Ridge Regression </a:t>
                </a:r>
                <a:r>
                  <a:rPr lang="en-US" sz="1800" dirty="0"/>
                  <a:t>– add a small bias </a:t>
                </a:r>
                <a14:m>
                  <m:oMath xmlns:m="http://schemas.openxmlformats.org/officeDocument/2006/math">
                    <m:r>
                      <a:rPr lang="en-US" sz="1800" i="1">
                        <a:latin typeface="Cambria Math" charset="0"/>
                      </a:rPr>
                      <m:t>𝜆</m:t>
                    </m:r>
                    <m:r>
                      <a:rPr lang="en-US" sz="1800" i="1">
                        <a:latin typeface="Cambria Math" charset="0"/>
                      </a:rPr>
                      <m:t> </m:t>
                    </m:r>
                  </m:oMath>
                </a14:m>
                <a:r>
                  <a:rPr lang="en-US" sz="1800" dirty="0"/>
                  <a:t>to each diagonal term to make the matrix nonsingular.</a:t>
                </a:r>
              </a:p>
              <a:p>
                <a:pPr lvl="0">
                  <a:lnSpc>
                    <a:spcPct val="100000"/>
                  </a:lnSpc>
                </a:pPr>
                <a:r>
                  <a:rPr lang="en-US" sz="1800" b="1" dirty="0"/>
                  <a:t>Partial Least Squares Regression (PLSR) </a:t>
                </a:r>
                <a:r>
                  <a:rPr lang="en-US" sz="1800" dirty="0"/>
                  <a:t>– similar to PCR, but here you look for the directions (linear combinations of the original </a:t>
                </a:r>
                <a:r>
                  <a:rPr lang="en-US" sz="1800" i="1" dirty="0"/>
                  <a:t>x</a:t>
                </a:r>
                <a:r>
                  <a:rPr lang="en-US" sz="1800" dirty="0"/>
                  <a:t>’s) that have the most linear relationship/explanation to the </a:t>
                </a:r>
                <a:r>
                  <a:rPr lang="en-US" sz="1800" i="1" dirty="0"/>
                  <a:t>y</a:t>
                </a:r>
                <a:r>
                  <a:rPr lang="en-US" sz="1800" dirty="0"/>
                  <a:t>’s. So it’s like a smarter PCR that takes </a:t>
                </a:r>
                <a:r>
                  <a:rPr lang="en-US" sz="1800" i="1" dirty="0"/>
                  <a:t>y</a:t>
                </a:r>
                <a:r>
                  <a:rPr lang="en-US" sz="1800" dirty="0"/>
                  <a:t> into account also.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55822" y="1491185"/>
                <a:ext cx="8351510" cy="4351338"/>
              </a:xfrm>
              <a:blipFill>
                <a:blip r:embed="rId2"/>
                <a:stretch>
                  <a:fillRect l="-608" t="-291" r="-912" b="-1046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88CD9788-50B9-FE4F-BD86-303CACCBE7E1}" type="slidenum">
              <a:rPr lang="en-US" smtClean="0"/>
              <a:t>37</a:t>
            </a:fld>
            <a:endParaRPr lang="en-US"/>
          </a:p>
        </p:txBody>
      </p:sp>
    </p:spTree>
    <p:extLst>
      <p:ext uri="{BB962C8B-B14F-4D97-AF65-F5344CB8AC3E}">
        <p14:creationId xmlns:p14="http://schemas.microsoft.com/office/powerpoint/2010/main" val="10619278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76662"/>
            <a:ext cx="7886700" cy="1325563"/>
          </a:xfrm>
        </p:spPr>
        <p:txBody>
          <a:bodyPr>
            <a:normAutofit/>
          </a:bodyPr>
          <a:lstStyle/>
          <a:p>
            <a:r>
              <a:rPr lang="en-US" sz="4000" b="1" dirty="0"/>
              <a:t>What is a Data Quality Report (DQR)?</a:t>
            </a:r>
          </a:p>
        </p:txBody>
      </p:sp>
      <p:sp>
        <p:nvSpPr>
          <p:cNvPr id="4" name="Slide Number Placeholder 3"/>
          <p:cNvSpPr>
            <a:spLocks noGrp="1"/>
          </p:cNvSpPr>
          <p:nvPr>
            <p:ph type="sldNum" sz="quarter" idx="12"/>
          </p:nvPr>
        </p:nvSpPr>
        <p:spPr/>
        <p:txBody>
          <a:bodyPr/>
          <a:lstStyle/>
          <a:p>
            <a:fld id="{88CD9788-50B9-FE4F-BD86-303CACCBE7E1}" type="slidenum">
              <a:rPr lang="en-US" smtClean="0"/>
              <a:t>38</a:t>
            </a:fld>
            <a:endParaRPr lang="en-US"/>
          </a:p>
        </p:txBody>
      </p:sp>
      <p:sp>
        <p:nvSpPr>
          <p:cNvPr id="5" name="Content Placeholder 4"/>
          <p:cNvSpPr>
            <a:spLocks noGrp="1"/>
          </p:cNvSpPr>
          <p:nvPr>
            <p:ph idx="1"/>
          </p:nvPr>
        </p:nvSpPr>
        <p:spPr>
          <a:xfrm>
            <a:off x="503274" y="1847851"/>
            <a:ext cx="8522063" cy="4351338"/>
          </a:xfrm>
        </p:spPr>
        <p:txBody>
          <a:bodyPr>
            <a:normAutofit fontScale="92500"/>
          </a:bodyPr>
          <a:lstStyle/>
          <a:p>
            <a:r>
              <a:rPr lang="en-US" dirty="0"/>
              <a:t>A DQR is a preliminary quantitative analysis that explores and documents the basic characteristics of a data file</a:t>
            </a:r>
          </a:p>
          <a:p>
            <a:r>
              <a:rPr lang="en-US" dirty="0"/>
              <a:t>It is</a:t>
            </a:r>
          </a:p>
          <a:p>
            <a:pPr lvl="1"/>
            <a:r>
              <a:rPr lang="en-US" dirty="0"/>
              <a:t>Basic info about the file (how many records, time period, source</a:t>
            </a:r>
            <a:r>
              <a:rPr lang="mr-IN" dirty="0"/>
              <a:t>…</a:t>
            </a:r>
            <a:r>
              <a:rPr lang="en-US" dirty="0"/>
              <a:t>)</a:t>
            </a:r>
          </a:p>
          <a:p>
            <a:pPr lvl="1"/>
            <a:r>
              <a:rPr lang="en-US" dirty="0"/>
              <a:t>Summary statistics for each field</a:t>
            </a:r>
          </a:p>
          <a:p>
            <a:pPr lvl="2"/>
            <a:r>
              <a:rPr lang="en-US" dirty="0"/>
              <a:t>Percent populated</a:t>
            </a:r>
          </a:p>
          <a:p>
            <a:pPr lvl="2"/>
            <a:r>
              <a:rPr lang="en-US" dirty="0"/>
              <a:t>Numeric: min, max, mean, </a:t>
            </a:r>
            <a:r>
              <a:rPr lang="en-US" dirty="0" err="1"/>
              <a:t>sd</a:t>
            </a:r>
            <a:r>
              <a:rPr lang="en-US" dirty="0"/>
              <a:t>, distribution/histogram</a:t>
            </a:r>
          </a:p>
          <a:p>
            <a:pPr lvl="2"/>
            <a:r>
              <a:rPr lang="en-US" dirty="0"/>
              <a:t>Categorical: # values, histogram or table of values, top several values</a:t>
            </a:r>
          </a:p>
          <a:p>
            <a:r>
              <a:rPr lang="en-US" dirty="0"/>
              <a:t>Homework 3: Do a DQR of the NY property data</a:t>
            </a:r>
          </a:p>
          <a:p>
            <a:r>
              <a:rPr lang="en-US" dirty="0"/>
              <a:t>Due 2/1 noon</a:t>
            </a:r>
          </a:p>
        </p:txBody>
      </p:sp>
    </p:spTree>
    <p:extLst>
      <p:ext uri="{BB962C8B-B14F-4D97-AF65-F5344CB8AC3E}">
        <p14:creationId xmlns:p14="http://schemas.microsoft.com/office/powerpoint/2010/main" val="5656416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4668"/>
            <a:ext cx="7886700" cy="1325563"/>
          </a:xfrm>
        </p:spPr>
        <p:txBody>
          <a:bodyPr/>
          <a:lstStyle/>
          <a:p>
            <a:r>
              <a:rPr lang="en-US" dirty="0"/>
              <a:t>Look at DQR Example</a:t>
            </a:r>
          </a:p>
        </p:txBody>
      </p:sp>
      <p:sp>
        <p:nvSpPr>
          <p:cNvPr id="4" name="Slide Number Placeholder 3"/>
          <p:cNvSpPr>
            <a:spLocks noGrp="1"/>
          </p:cNvSpPr>
          <p:nvPr>
            <p:ph type="sldNum" sz="quarter" idx="12"/>
          </p:nvPr>
        </p:nvSpPr>
        <p:spPr/>
        <p:txBody>
          <a:bodyPr/>
          <a:lstStyle/>
          <a:p>
            <a:fld id="{88CD9788-50B9-FE4F-BD86-303CACCBE7E1}" type="slidenum">
              <a:rPr lang="en-US" smtClean="0"/>
              <a:t>39</a:t>
            </a:fld>
            <a:endParaRPr lang="en-US"/>
          </a:p>
        </p:txBody>
      </p:sp>
    </p:spTree>
    <p:extLst>
      <p:ext uri="{BB962C8B-B14F-4D97-AF65-F5344CB8AC3E}">
        <p14:creationId xmlns:p14="http://schemas.microsoft.com/office/powerpoint/2010/main" val="297959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Fraud Problems I’ve Worked On</a:t>
            </a:r>
          </a:p>
        </p:txBody>
      </p:sp>
      <p:sp>
        <p:nvSpPr>
          <p:cNvPr id="3" name="Content Placeholder 2"/>
          <p:cNvSpPr>
            <a:spLocks noGrp="1"/>
          </p:cNvSpPr>
          <p:nvPr>
            <p:ph idx="1"/>
          </p:nvPr>
        </p:nvSpPr>
        <p:spPr>
          <a:xfrm>
            <a:off x="555822" y="1501943"/>
            <a:ext cx="7886700" cy="4351338"/>
          </a:xfrm>
        </p:spPr>
        <p:txBody>
          <a:bodyPr/>
          <a:lstStyle/>
          <a:p>
            <a:r>
              <a:rPr lang="en-US" dirty="0"/>
              <a:t>IRS tax preparer fraud</a:t>
            </a:r>
          </a:p>
          <a:p>
            <a:r>
              <a:rPr lang="en-US" dirty="0"/>
              <a:t>Credit card transaction fraud</a:t>
            </a:r>
          </a:p>
          <a:p>
            <a:r>
              <a:rPr lang="en-US" dirty="0"/>
              <a:t>Credit card merchant fraud</a:t>
            </a:r>
          </a:p>
          <a:p>
            <a:r>
              <a:rPr lang="en-US" dirty="0"/>
              <a:t>Healthcare claims fraud and abuse</a:t>
            </a:r>
          </a:p>
          <a:p>
            <a:r>
              <a:rPr lang="en-US" dirty="0"/>
              <a:t>Identity fraud for </a:t>
            </a:r>
          </a:p>
          <a:p>
            <a:pPr lvl="1"/>
            <a:r>
              <a:rPr lang="en-US" dirty="0"/>
              <a:t>Financial services (credit cards, loans, payday loans</a:t>
            </a:r>
            <a:r>
              <a:rPr lang="mr-IN" dirty="0"/>
              <a:t>…</a:t>
            </a:r>
            <a:r>
              <a:rPr lang="en-US" dirty="0"/>
              <a:t>)</a:t>
            </a:r>
          </a:p>
          <a:p>
            <a:pPr lvl="1"/>
            <a:r>
              <a:rPr lang="en-US" dirty="0"/>
              <a:t>Telecommunications (Sprint, </a:t>
            </a:r>
            <a:r>
              <a:rPr lang="en-US" dirty="0" err="1"/>
              <a:t>TMobile</a:t>
            </a:r>
            <a:r>
              <a:rPr lang="en-US" dirty="0"/>
              <a:t>, ATT, Verizon</a:t>
            </a:r>
            <a:r>
              <a:rPr lang="mr-IN" dirty="0"/>
              <a:t>…</a:t>
            </a:r>
            <a:r>
              <a:rPr lang="en-US" dirty="0"/>
              <a:t>)</a:t>
            </a:r>
          </a:p>
          <a:p>
            <a:pPr lvl="1"/>
            <a:r>
              <a:rPr lang="en-US" dirty="0"/>
              <a:t>Government agencies (SSA, VA, IRS)</a:t>
            </a:r>
          </a:p>
          <a:p>
            <a:pPr lvl="1"/>
            <a:endParaRPr lang="en-US" dirty="0"/>
          </a:p>
          <a:p>
            <a:endParaRPr lang="en-US" dirty="0"/>
          </a:p>
        </p:txBody>
      </p:sp>
      <p:sp>
        <p:nvSpPr>
          <p:cNvPr id="4" name="Slide Number Placeholder 3"/>
          <p:cNvSpPr>
            <a:spLocks noGrp="1"/>
          </p:cNvSpPr>
          <p:nvPr>
            <p:ph type="sldNum" sz="quarter" idx="12"/>
          </p:nvPr>
        </p:nvSpPr>
        <p:spPr/>
        <p:txBody>
          <a:bodyPr/>
          <a:lstStyle/>
          <a:p>
            <a:fld id="{88CD9788-50B9-FE4F-BD86-303CACCBE7E1}" type="slidenum">
              <a:rPr lang="en-US" smtClean="0"/>
              <a:t>4</a:t>
            </a:fld>
            <a:endParaRPr lang="en-US"/>
          </a:p>
        </p:txBody>
      </p:sp>
    </p:spTree>
    <p:extLst>
      <p:ext uri="{BB962C8B-B14F-4D97-AF65-F5344CB8AC3E}">
        <p14:creationId xmlns:p14="http://schemas.microsoft.com/office/powerpoint/2010/main" val="11153363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9391" y="119269"/>
            <a:ext cx="8935278" cy="6622085"/>
          </a:xfrm>
          <a:prstGeom prst="rect">
            <a:avLst/>
          </a:prstGeom>
          <a:solidFill>
            <a:srgbClr val="EFE1B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2/1 Class 4 </a:t>
            </a:r>
            <a:r>
              <a:rPr lang="mr-IN" dirty="0"/>
              <a:t>–</a:t>
            </a:r>
            <a:r>
              <a:rPr lang="en-US" dirty="0"/>
              <a:t> Entities, Unsupervised Fraud Models</a:t>
            </a:r>
          </a:p>
        </p:txBody>
      </p:sp>
      <p:sp>
        <p:nvSpPr>
          <p:cNvPr id="4" name="Content Placeholder 3"/>
          <p:cNvSpPr>
            <a:spLocks noGrp="1"/>
          </p:cNvSpPr>
          <p:nvPr>
            <p:ph sz="half" idx="2"/>
          </p:nvPr>
        </p:nvSpPr>
        <p:spPr>
          <a:xfrm>
            <a:off x="628650" y="1825625"/>
            <a:ext cx="7886700" cy="4351338"/>
          </a:xfrm>
        </p:spPr>
        <p:txBody>
          <a:bodyPr/>
          <a:lstStyle/>
          <a:p>
            <a:r>
              <a:rPr lang="en-US" dirty="0"/>
              <a:t>Review last week</a:t>
            </a:r>
          </a:p>
          <a:p>
            <a:r>
              <a:rPr lang="en-US" dirty="0"/>
              <a:t>Look at Homework 3</a:t>
            </a:r>
          </a:p>
          <a:p>
            <a:r>
              <a:rPr lang="en-US" dirty="0"/>
              <a:t>Entities, groupings, variables</a:t>
            </a:r>
          </a:p>
          <a:p>
            <a:r>
              <a:rPr lang="en-US" dirty="0"/>
              <a:t>Methods for unsupervised anomaly detection</a:t>
            </a:r>
          </a:p>
          <a:p>
            <a:r>
              <a:rPr lang="en-US" dirty="0"/>
              <a:t>Assign Project 1</a:t>
            </a:r>
          </a:p>
          <a:p>
            <a:r>
              <a:rPr lang="en-US" dirty="0"/>
              <a:t>Homework 4 </a:t>
            </a:r>
            <a:r>
              <a:rPr lang="mr-IN" dirty="0"/>
              <a:t>–</a:t>
            </a:r>
            <a:r>
              <a:rPr lang="en-US" dirty="0"/>
              <a:t> count the records for John Smith in the NY property data</a:t>
            </a:r>
          </a:p>
        </p:txBody>
      </p:sp>
      <p:sp>
        <p:nvSpPr>
          <p:cNvPr id="5" name="Slide Number Placeholder 4"/>
          <p:cNvSpPr>
            <a:spLocks noGrp="1"/>
          </p:cNvSpPr>
          <p:nvPr>
            <p:ph type="sldNum" sz="quarter" idx="12"/>
          </p:nvPr>
        </p:nvSpPr>
        <p:spPr/>
        <p:txBody>
          <a:bodyPr/>
          <a:lstStyle/>
          <a:p>
            <a:fld id="{88CD9788-50B9-FE4F-BD86-303CACCBE7E1}" type="slidenum">
              <a:rPr lang="en-US" smtClean="0"/>
              <a:t>40</a:t>
            </a:fld>
            <a:endParaRPr lang="en-US"/>
          </a:p>
        </p:txBody>
      </p:sp>
    </p:spTree>
    <p:extLst>
      <p:ext uri="{BB962C8B-B14F-4D97-AF65-F5344CB8AC3E}">
        <p14:creationId xmlns:p14="http://schemas.microsoft.com/office/powerpoint/2010/main" val="5387712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Entities, Groupings</a:t>
            </a:r>
          </a:p>
        </p:txBody>
      </p:sp>
      <p:sp>
        <p:nvSpPr>
          <p:cNvPr id="4" name="Content Placeholder 3"/>
          <p:cNvSpPr>
            <a:spLocks noGrp="1"/>
          </p:cNvSpPr>
          <p:nvPr>
            <p:ph sz="half" idx="2"/>
          </p:nvPr>
        </p:nvSpPr>
        <p:spPr>
          <a:xfrm>
            <a:off x="628650" y="1524411"/>
            <a:ext cx="7886700" cy="4351338"/>
          </a:xfrm>
        </p:spPr>
        <p:txBody>
          <a:bodyPr>
            <a:normAutofit lnSpcReduction="10000"/>
          </a:bodyPr>
          <a:lstStyle/>
          <a:p>
            <a:pPr>
              <a:lnSpc>
                <a:spcPct val="100000"/>
              </a:lnSpc>
              <a:spcBef>
                <a:spcPts val="0"/>
              </a:spcBef>
            </a:pPr>
            <a:r>
              <a:rPr lang="en-US" dirty="0"/>
              <a:t>Definition: An </a:t>
            </a:r>
            <a:r>
              <a:rPr lang="en-US" b="1" dirty="0"/>
              <a:t>Entity</a:t>
            </a:r>
            <a:r>
              <a:rPr lang="en-US" dirty="0"/>
              <a:t> is a </a:t>
            </a:r>
            <a:r>
              <a:rPr lang="en-US" i="1" dirty="0"/>
              <a:t>thing with a distinct and independent existence</a:t>
            </a:r>
          </a:p>
          <a:p>
            <a:pPr>
              <a:lnSpc>
                <a:spcPct val="100000"/>
              </a:lnSpc>
              <a:spcBef>
                <a:spcPts val="0"/>
              </a:spcBef>
            </a:pPr>
            <a:r>
              <a:rPr lang="en-US" dirty="0"/>
              <a:t>Example entities:</a:t>
            </a:r>
          </a:p>
          <a:p>
            <a:pPr lvl="1">
              <a:lnSpc>
                <a:spcPct val="100000"/>
              </a:lnSpc>
              <a:spcBef>
                <a:spcPts val="0"/>
              </a:spcBef>
            </a:pPr>
            <a:r>
              <a:rPr lang="en-US" dirty="0"/>
              <a:t>Person, doctor, patient, procedure, doctor specialty, home address, phone #, email address, SSN, account #, tax preparer, zip code, time (day, hour of day</a:t>
            </a:r>
            <a:r>
              <a:rPr lang="mr-IN" dirty="0"/>
              <a:t>…</a:t>
            </a:r>
            <a:r>
              <a:rPr lang="en-US" dirty="0"/>
              <a:t>), merchant</a:t>
            </a:r>
            <a:r>
              <a:rPr lang="mr-IN" dirty="0"/>
              <a:t>…</a:t>
            </a:r>
            <a:endParaRPr lang="en-US" dirty="0"/>
          </a:p>
          <a:p>
            <a:pPr>
              <a:lnSpc>
                <a:spcPct val="100000"/>
              </a:lnSpc>
              <a:spcBef>
                <a:spcPts val="0"/>
              </a:spcBef>
            </a:pPr>
            <a:r>
              <a:rPr lang="en-US" dirty="0"/>
              <a:t>Identifying and using particular entities is fundamental in solving fraud problems</a:t>
            </a:r>
          </a:p>
          <a:p>
            <a:pPr>
              <a:lnSpc>
                <a:spcPct val="100000"/>
              </a:lnSpc>
              <a:spcBef>
                <a:spcPts val="0"/>
              </a:spcBef>
            </a:pPr>
            <a:r>
              <a:rPr lang="en-US" dirty="0"/>
              <a:t>Group/link records by entities to create special variables or build entity profiles</a:t>
            </a:r>
          </a:p>
          <a:p>
            <a:pPr lvl="1">
              <a:lnSpc>
                <a:spcPct val="100000"/>
              </a:lnSpc>
              <a:spcBef>
                <a:spcPts val="0"/>
              </a:spcBef>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2"/>
          </p:nvPr>
        </p:nvSpPr>
        <p:spPr/>
        <p:txBody>
          <a:bodyPr/>
          <a:lstStyle/>
          <a:p>
            <a:fld id="{88CD9788-50B9-FE4F-BD86-303CACCBE7E1}" type="slidenum">
              <a:rPr lang="en-US" smtClean="0"/>
              <a:t>41</a:t>
            </a:fld>
            <a:endParaRPr lang="en-US"/>
          </a:p>
        </p:txBody>
      </p:sp>
    </p:spTree>
    <p:extLst>
      <p:ext uri="{BB962C8B-B14F-4D97-AF65-F5344CB8AC3E}">
        <p14:creationId xmlns:p14="http://schemas.microsoft.com/office/powerpoint/2010/main" val="13619604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487" y="1374813"/>
            <a:ext cx="8477026" cy="1325563"/>
          </a:xfrm>
        </p:spPr>
        <p:txBody>
          <a:bodyPr>
            <a:normAutofit fontScale="90000"/>
          </a:bodyPr>
          <a:lstStyle/>
          <a:p>
            <a:r>
              <a:rPr lang="en-US" dirty="0"/>
              <a:t>Back to Tax data. What entities should we pay attention to?</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p:txBody>
      </p:sp>
      <p:sp>
        <p:nvSpPr>
          <p:cNvPr id="5" name="Slide Number Placeholder 4"/>
          <p:cNvSpPr>
            <a:spLocks noGrp="1"/>
          </p:cNvSpPr>
          <p:nvPr>
            <p:ph type="sldNum" sz="quarter" idx="12"/>
          </p:nvPr>
        </p:nvSpPr>
        <p:spPr/>
        <p:txBody>
          <a:bodyPr/>
          <a:lstStyle/>
          <a:p>
            <a:fld id="{88CD9788-50B9-FE4F-BD86-303CACCBE7E1}" type="slidenum">
              <a:rPr lang="en-US" smtClean="0"/>
              <a:t>42</a:t>
            </a:fld>
            <a:endParaRPr lang="en-US"/>
          </a:p>
        </p:txBody>
      </p:sp>
      <p:sp>
        <p:nvSpPr>
          <p:cNvPr id="7" name="Content Placeholder 6">
            <a:extLst>
              <a:ext uri="{FF2B5EF4-FFF2-40B4-BE49-F238E27FC236}">
                <a16:creationId xmlns:a16="http://schemas.microsoft.com/office/drawing/2014/main" xmlns="" id="{9393B8D7-C2B9-894B-9A74-9EE0286DF48A}"/>
              </a:ext>
            </a:extLst>
          </p:cNvPr>
          <p:cNvSpPr>
            <a:spLocks noGrp="1"/>
          </p:cNvSpPr>
          <p:nvPr>
            <p:ph sz="half" idx="1"/>
          </p:nvPr>
        </p:nvSpPr>
        <p:spPr>
          <a:xfrm>
            <a:off x="608025" y="1745245"/>
            <a:ext cx="3886200" cy="4351338"/>
          </a:xfrm>
        </p:spPr>
        <p:txBody>
          <a:bodyPr/>
          <a:lstStyle/>
          <a:p>
            <a:r>
              <a:rPr lang="en-US" dirty="0"/>
              <a:t>list</a:t>
            </a:r>
          </a:p>
        </p:txBody>
      </p:sp>
      <p:sp>
        <p:nvSpPr>
          <p:cNvPr id="10" name="Content Placeholder 2">
            <a:extLst>
              <a:ext uri="{FF2B5EF4-FFF2-40B4-BE49-F238E27FC236}">
                <a16:creationId xmlns:a16="http://schemas.microsoft.com/office/drawing/2014/main" xmlns="" id="{86E014CF-0351-A448-8F23-301CE0560603}"/>
              </a:ext>
            </a:extLst>
          </p:cNvPr>
          <p:cNvSpPr txBox="1">
            <a:spLocks/>
          </p:cNvSpPr>
          <p:nvPr/>
        </p:nvSpPr>
        <p:spPr>
          <a:xfrm>
            <a:off x="2965701" y="1745245"/>
            <a:ext cx="3606124"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Name</a:t>
            </a:r>
          </a:p>
          <a:p>
            <a:r>
              <a:rPr lang="en-US" dirty="0"/>
              <a:t>Address</a:t>
            </a:r>
          </a:p>
          <a:p>
            <a:r>
              <a:rPr lang="en-US" dirty="0"/>
              <a:t>Dependents</a:t>
            </a:r>
          </a:p>
          <a:p>
            <a:r>
              <a:rPr lang="en-US" dirty="0"/>
              <a:t>You and spouse SSN</a:t>
            </a:r>
          </a:p>
          <a:p>
            <a:r>
              <a:rPr lang="en-US" dirty="0"/>
              <a:t>Filing status</a:t>
            </a:r>
          </a:p>
          <a:p>
            <a:r>
              <a:rPr lang="en-US" dirty="0"/>
              <a:t>Preparer’s name, #</a:t>
            </a:r>
          </a:p>
          <a:p>
            <a:r>
              <a:rPr lang="en-US" dirty="0"/>
              <a:t>ABA routing #</a:t>
            </a:r>
          </a:p>
          <a:p>
            <a:r>
              <a:rPr lang="en-US" dirty="0"/>
              <a:t>Account #</a:t>
            </a:r>
          </a:p>
          <a:p>
            <a:r>
              <a:rPr lang="en-US" dirty="0"/>
              <a:t>Tax $ amount</a:t>
            </a:r>
          </a:p>
          <a:p>
            <a:r>
              <a:rPr lang="en-US" dirty="0"/>
              <a:t>Date</a:t>
            </a:r>
          </a:p>
          <a:p>
            <a:endParaRPr lang="en-US" dirty="0"/>
          </a:p>
        </p:txBody>
      </p:sp>
    </p:spTree>
    <p:extLst>
      <p:ext uri="{BB962C8B-B14F-4D97-AF65-F5344CB8AC3E}">
        <p14:creationId xmlns:p14="http://schemas.microsoft.com/office/powerpoint/2010/main" val="346022213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487" y="1374813"/>
            <a:ext cx="8477026" cy="1325563"/>
          </a:xfrm>
        </p:spPr>
        <p:txBody>
          <a:bodyPr>
            <a:normAutofit fontScale="90000"/>
          </a:bodyPr>
          <a:lstStyle/>
          <a:p>
            <a:r>
              <a:rPr lang="en-US" dirty="0"/>
              <a:t>Healthcare data. What entities should we pay attention to?</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a:xfrm>
            <a:off x="625984" y="1752120"/>
            <a:ext cx="3606124" cy="4351338"/>
          </a:xfrm>
        </p:spPr>
        <p:txBody>
          <a:bodyPr>
            <a:normAutofit/>
          </a:bodyPr>
          <a:lstStyle/>
          <a:p>
            <a:r>
              <a:rPr lang="en-US" dirty="0"/>
              <a:t>list</a:t>
            </a:r>
          </a:p>
        </p:txBody>
      </p:sp>
      <p:sp>
        <p:nvSpPr>
          <p:cNvPr id="4" name="Content Placeholder 2"/>
          <p:cNvSpPr>
            <a:spLocks noGrp="1"/>
          </p:cNvSpPr>
          <p:nvPr>
            <p:ph idx="1"/>
          </p:nvPr>
        </p:nvSpPr>
        <p:spPr>
          <a:xfrm>
            <a:off x="3563122" y="1809911"/>
            <a:ext cx="3216537" cy="4351338"/>
          </a:xfrm>
        </p:spPr>
        <p:txBody>
          <a:bodyPr>
            <a:normAutofit fontScale="92500" lnSpcReduction="20000"/>
          </a:bodyPr>
          <a:lstStyle/>
          <a:p>
            <a:r>
              <a:rPr lang="en-US" dirty="0"/>
              <a:t>Provider (doctor, nurse</a:t>
            </a:r>
            <a:r>
              <a:rPr lang="mr-IN" dirty="0"/>
              <a:t>…</a:t>
            </a:r>
            <a:r>
              <a:rPr lang="en-US" dirty="0"/>
              <a:t>)</a:t>
            </a:r>
          </a:p>
          <a:p>
            <a:r>
              <a:rPr lang="en-US" dirty="0"/>
              <a:t>Patient (SSN)</a:t>
            </a:r>
          </a:p>
          <a:p>
            <a:r>
              <a:rPr lang="en-US" dirty="0"/>
              <a:t>Insurance #</a:t>
            </a:r>
          </a:p>
          <a:p>
            <a:r>
              <a:rPr lang="en-US" dirty="0"/>
              <a:t>Clinic</a:t>
            </a:r>
          </a:p>
          <a:p>
            <a:r>
              <a:rPr lang="en-US" dirty="0"/>
              <a:t>Procedure</a:t>
            </a:r>
          </a:p>
          <a:p>
            <a:r>
              <a:rPr lang="en-US" dirty="0"/>
              <a:t>Time</a:t>
            </a:r>
          </a:p>
          <a:p>
            <a:r>
              <a:rPr lang="en-US" dirty="0"/>
              <a:t>Insurance plan type</a:t>
            </a:r>
          </a:p>
          <a:p>
            <a:r>
              <a:rPr lang="en-US" dirty="0"/>
              <a:t>Diagnosis</a:t>
            </a:r>
          </a:p>
          <a:p>
            <a:r>
              <a:rPr lang="en-US" dirty="0"/>
              <a:t>Prescription</a:t>
            </a:r>
          </a:p>
          <a:p>
            <a:r>
              <a:rPr lang="en-US" dirty="0"/>
              <a:t>address</a:t>
            </a:r>
          </a:p>
          <a:p>
            <a:endParaRPr lang="en-US" dirty="0"/>
          </a:p>
          <a:p>
            <a:pPr marL="457200" lvl="1"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88CD9788-50B9-FE4F-BD86-303CACCBE7E1}" type="slidenum">
              <a:rPr lang="en-US" smtClean="0"/>
              <a:t>43</a:t>
            </a:fld>
            <a:endParaRPr lang="en-US"/>
          </a:p>
        </p:txBody>
      </p:sp>
    </p:spTree>
    <p:extLst>
      <p:ext uri="{BB962C8B-B14F-4D97-AF65-F5344CB8AC3E}">
        <p14:creationId xmlns:p14="http://schemas.microsoft.com/office/powerpoint/2010/main" val="157575767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487" y="1374813"/>
            <a:ext cx="8477026" cy="1325563"/>
          </a:xfrm>
        </p:spPr>
        <p:txBody>
          <a:bodyPr>
            <a:normAutofit fontScale="90000"/>
          </a:bodyPr>
          <a:lstStyle/>
          <a:p>
            <a:r>
              <a:rPr lang="en-US" dirty="0"/>
              <a:t>Credit card transaction data. What entities should we pay attention to?</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a:xfrm>
            <a:off x="3176208" y="1697119"/>
            <a:ext cx="3606124" cy="4351338"/>
          </a:xfrm>
        </p:spPr>
        <p:txBody>
          <a:bodyPr>
            <a:normAutofit fontScale="92500" lnSpcReduction="20000"/>
          </a:bodyPr>
          <a:lstStyle/>
          <a:p>
            <a:r>
              <a:rPr lang="en-US" dirty="0"/>
              <a:t>Account/card #</a:t>
            </a:r>
          </a:p>
          <a:p>
            <a:r>
              <a:rPr lang="en-US" dirty="0"/>
              <a:t>Merchant name</a:t>
            </a:r>
          </a:p>
          <a:p>
            <a:r>
              <a:rPr lang="en-US" dirty="0"/>
              <a:t>Merchant type</a:t>
            </a:r>
          </a:p>
          <a:p>
            <a:r>
              <a:rPr lang="en-US" dirty="0"/>
              <a:t>Bank name</a:t>
            </a:r>
          </a:p>
          <a:p>
            <a:r>
              <a:rPr lang="en-US" dirty="0"/>
              <a:t>Transaction $ amount</a:t>
            </a:r>
          </a:p>
          <a:p>
            <a:r>
              <a:rPr lang="en-US" dirty="0"/>
              <a:t>Merchant location (country, city, zip)</a:t>
            </a:r>
          </a:p>
          <a:p>
            <a:r>
              <a:rPr lang="en-US" dirty="0"/>
              <a:t>Day/time</a:t>
            </a:r>
          </a:p>
          <a:p>
            <a:r>
              <a:rPr lang="en-US" dirty="0"/>
              <a:t>POS entry mode         (e-commerce, swiped, mail/phone order, chip)</a:t>
            </a:r>
          </a:p>
        </p:txBody>
      </p:sp>
      <p:sp>
        <p:nvSpPr>
          <p:cNvPr id="5" name="Slide Number Placeholder 4"/>
          <p:cNvSpPr>
            <a:spLocks noGrp="1"/>
          </p:cNvSpPr>
          <p:nvPr>
            <p:ph type="sldNum" sz="quarter" idx="12"/>
          </p:nvPr>
        </p:nvSpPr>
        <p:spPr/>
        <p:txBody>
          <a:bodyPr/>
          <a:lstStyle/>
          <a:p>
            <a:fld id="{88CD9788-50B9-FE4F-BD86-303CACCBE7E1}" type="slidenum">
              <a:rPr lang="en-US" smtClean="0"/>
              <a:t>44</a:t>
            </a:fld>
            <a:endParaRPr lang="en-US"/>
          </a:p>
        </p:txBody>
      </p:sp>
      <p:sp>
        <p:nvSpPr>
          <p:cNvPr id="7" name="Content Placeholder 6">
            <a:extLst>
              <a:ext uri="{FF2B5EF4-FFF2-40B4-BE49-F238E27FC236}">
                <a16:creationId xmlns:a16="http://schemas.microsoft.com/office/drawing/2014/main" xmlns="" id="{1D62782A-E3BB-EB4C-9172-2F412D55CC2C}"/>
              </a:ext>
            </a:extLst>
          </p:cNvPr>
          <p:cNvSpPr>
            <a:spLocks noGrp="1"/>
          </p:cNvSpPr>
          <p:nvPr>
            <p:ph sz="half" idx="1"/>
          </p:nvPr>
        </p:nvSpPr>
        <p:spPr>
          <a:xfrm>
            <a:off x="867952" y="1697119"/>
            <a:ext cx="3886200" cy="4351338"/>
          </a:xfrm>
        </p:spPr>
        <p:txBody>
          <a:bodyPr/>
          <a:lstStyle/>
          <a:p>
            <a:r>
              <a:rPr lang="en-US" dirty="0"/>
              <a:t>list</a:t>
            </a:r>
          </a:p>
        </p:txBody>
      </p:sp>
    </p:spTree>
    <p:extLst>
      <p:ext uri="{BB962C8B-B14F-4D97-AF65-F5344CB8AC3E}">
        <p14:creationId xmlns:p14="http://schemas.microsoft.com/office/powerpoint/2010/main" val="95637200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487" y="1374813"/>
            <a:ext cx="8477026" cy="1325563"/>
          </a:xfrm>
        </p:spPr>
        <p:txBody>
          <a:bodyPr>
            <a:normAutofit fontScale="90000"/>
          </a:bodyPr>
          <a:lstStyle/>
          <a:p>
            <a:r>
              <a:rPr lang="en-US" dirty="0"/>
              <a:t>Product application data. What entities should we pay attention to?</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a:xfrm>
            <a:off x="3622340" y="1745852"/>
            <a:ext cx="3606124" cy="4351338"/>
          </a:xfrm>
        </p:spPr>
        <p:txBody>
          <a:bodyPr>
            <a:normAutofit lnSpcReduction="10000"/>
          </a:bodyPr>
          <a:lstStyle/>
          <a:p>
            <a:r>
              <a:rPr lang="en-US" dirty="0"/>
              <a:t>SSN</a:t>
            </a:r>
          </a:p>
          <a:p>
            <a:r>
              <a:rPr lang="en-US" dirty="0"/>
              <a:t>Name</a:t>
            </a:r>
          </a:p>
          <a:p>
            <a:r>
              <a:rPr lang="en-US" dirty="0"/>
              <a:t>Address</a:t>
            </a:r>
          </a:p>
          <a:p>
            <a:r>
              <a:rPr lang="en-US" dirty="0"/>
              <a:t>Application date/time</a:t>
            </a:r>
          </a:p>
          <a:p>
            <a:r>
              <a:rPr lang="en-US" dirty="0"/>
              <a:t>Phone number</a:t>
            </a:r>
          </a:p>
          <a:p>
            <a:r>
              <a:rPr lang="en-US" dirty="0"/>
              <a:t>Date of birth</a:t>
            </a:r>
          </a:p>
          <a:p>
            <a:r>
              <a:rPr lang="en-US" dirty="0"/>
              <a:t>Email address</a:t>
            </a:r>
          </a:p>
          <a:p>
            <a:r>
              <a:rPr lang="en-US" dirty="0"/>
              <a:t>IP address</a:t>
            </a:r>
          </a:p>
          <a:p>
            <a:r>
              <a:rPr lang="en-US" dirty="0"/>
              <a:t>Device ID</a:t>
            </a:r>
          </a:p>
          <a:p>
            <a:endParaRPr lang="en-US" dirty="0"/>
          </a:p>
          <a:p>
            <a:endParaRPr lang="en-US" dirty="0"/>
          </a:p>
        </p:txBody>
      </p:sp>
      <p:sp>
        <p:nvSpPr>
          <p:cNvPr id="4" name="Content Placeholder 2"/>
          <p:cNvSpPr>
            <a:spLocks noGrp="1"/>
          </p:cNvSpPr>
          <p:nvPr>
            <p:ph idx="1"/>
          </p:nvPr>
        </p:nvSpPr>
        <p:spPr>
          <a:xfrm>
            <a:off x="748195" y="1772746"/>
            <a:ext cx="3216537" cy="4351338"/>
          </a:xfrm>
        </p:spPr>
        <p:txBody>
          <a:bodyPr/>
          <a:lstStyle/>
          <a:p>
            <a:r>
              <a:rPr lang="en-US" dirty="0"/>
              <a:t>list</a:t>
            </a:r>
          </a:p>
          <a:p>
            <a:endParaRPr lang="en-US" dirty="0"/>
          </a:p>
          <a:p>
            <a:pPr lvl="1"/>
            <a:endParaRPr lang="en-US" dirty="0"/>
          </a:p>
          <a:p>
            <a:endParaRPr lang="en-US" dirty="0"/>
          </a:p>
        </p:txBody>
      </p:sp>
      <p:sp>
        <p:nvSpPr>
          <p:cNvPr id="5" name="Slide Number Placeholder 4"/>
          <p:cNvSpPr>
            <a:spLocks noGrp="1"/>
          </p:cNvSpPr>
          <p:nvPr>
            <p:ph type="sldNum" sz="quarter" idx="12"/>
          </p:nvPr>
        </p:nvSpPr>
        <p:spPr/>
        <p:txBody>
          <a:bodyPr/>
          <a:lstStyle/>
          <a:p>
            <a:fld id="{88CD9788-50B9-FE4F-BD86-303CACCBE7E1}" type="slidenum">
              <a:rPr lang="en-US" smtClean="0"/>
              <a:t>45</a:t>
            </a:fld>
            <a:endParaRPr lang="en-US"/>
          </a:p>
        </p:txBody>
      </p:sp>
    </p:spTree>
    <p:extLst>
      <p:ext uri="{BB962C8B-B14F-4D97-AF65-F5344CB8AC3E}">
        <p14:creationId xmlns:p14="http://schemas.microsoft.com/office/powerpoint/2010/main" val="68618557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69888" y="521608"/>
            <a:ext cx="8405812" cy="319088"/>
          </a:xfrm>
        </p:spPr>
        <p:txBody>
          <a:bodyPr>
            <a:normAutofit fontScale="90000"/>
          </a:bodyPr>
          <a:lstStyle/>
          <a:p>
            <a:r>
              <a:rPr lang="en-US" dirty="0"/>
              <a:t>Entities, Groupings, Profiles, Variables, Link Analysis</a:t>
            </a:r>
          </a:p>
        </p:txBody>
      </p:sp>
      <p:sp>
        <p:nvSpPr>
          <p:cNvPr id="4" name="Slide Number Placeholder 3"/>
          <p:cNvSpPr>
            <a:spLocks noGrp="1"/>
          </p:cNvSpPr>
          <p:nvPr>
            <p:ph type="sldNum" sz="quarter" idx="11"/>
          </p:nvPr>
        </p:nvSpPr>
        <p:spPr/>
        <p:txBody>
          <a:bodyPr/>
          <a:lstStyle/>
          <a:p>
            <a:fld id="{02330697-FC26-4454-A3BE-90B07819C49A}" type="slidenum">
              <a:rPr lang="en-US" smtClean="0"/>
              <a:pPr/>
              <a:t>46</a:t>
            </a:fld>
            <a:endParaRPr lang="en-US" dirty="0"/>
          </a:p>
        </p:txBody>
      </p:sp>
      <p:sp>
        <p:nvSpPr>
          <p:cNvPr id="6" name="Content Placeholder 5"/>
          <p:cNvSpPr>
            <a:spLocks noGrp="1"/>
          </p:cNvSpPr>
          <p:nvPr>
            <p:ph idx="1"/>
          </p:nvPr>
        </p:nvSpPr>
        <p:spPr/>
        <p:txBody>
          <a:bodyPr/>
          <a:lstStyle/>
          <a:p>
            <a:r>
              <a:rPr lang="en-US" dirty="0"/>
              <a:t>For many modeling problems including fraud we build variables using entities and groups</a:t>
            </a:r>
          </a:p>
          <a:p>
            <a:r>
              <a:rPr lang="en-US" dirty="0"/>
              <a:t>This requires us to do exact or fuzzy matching on fields between records (hence Homework 4)</a:t>
            </a:r>
          </a:p>
          <a:p>
            <a:r>
              <a:rPr lang="en-US" dirty="0"/>
              <a:t>We use these to</a:t>
            </a:r>
          </a:p>
          <a:p>
            <a:pPr lvl="1"/>
            <a:r>
              <a:rPr lang="en-US" dirty="0"/>
              <a:t>Aggregate information by entities and groups</a:t>
            </a:r>
          </a:p>
          <a:p>
            <a:pPr lvl="1"/>
            <a:r>
              <a:rPr lang="en-US" dirty="0"/>
              <a:t>Normalize fields by group-specific statistics</a:t>
            </a:r>
          </a:p>
          <a:p>
            <a:pPr lvl="1"/>
            <a:r>
              <a:rPr lang="en-US" dirty="0"/>
              <a:t>Construct graph-based linking variables</a:t>
            </a:r>
          </a:p>
          <a:p>
            <a:pPr lvl="1"/>
            <a:r>
              <a:rPr lang="en-US" dirty="0"/>
              <a:t>Build profiles of entities</a:t>
            </a:r>
          </a:p>
          <a:p>
            <a:pPr lvl="1"/>
            <a:endParaRPr lang="en-US" dirty="0"/>
          </a:p>
        </p:txBody>
      </p:sp>
    </p:spTree>
    <p:extLst>
      <p:ext uri="{BB962C8B-B14F-4D97-AF65-F5344CB8AC3E}">
        <p14:creationId xmlns:p14="http://schemas.microsoft.com/office/powerpoint/2010/main" val="157187725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69888" y="521608"/>
            <a:ext cx="8405812" cy="319088"/>
          </a:xfrm>
        </p:spPr>
        <p:txBody>
          <a:bodyPr>
            <a:normAutofit fontScale="90000"/>
          </a:bodyPr>
          <a:lstStyle/>
          <a:p>
            <a:r>
              <a:rPr lang="en-US" dirty="0"/>
              <a:t>Example Variables Using Entities, Groupings, Profiles, Linking</a:t>
            </a:r>
          </a:p>
        </p:txBody>
      </p:sp>
      <p:sp>
        <p:nvSpPr>
          <p:cNvPr id="4" name="Slide Number Placeholder 3"/>
          <p:cNvSpPr>
            <a:spLocks noGrp="1"/>
          </p:cNvSpPr>
          <p:nvPr>
            <p:ph type="sldNum" sz="quarter" idx="11"/>
          </p:nvPr>
        </p:nvSpPr>
        <p:spPr/>
        <p:txBody>
          <a:bodyPr/>
          <a:lstStyle/>
          <a:p>
            <a:fld id="{02330697-FC26-4454-A3BE-90B07819C49A}" type="slidenum">
              <a:rPr lang="en-US" smtClean="0"/>
              <a:pPr/>
              <a:t>47</a:t>
            </a:fld>
            <a:endParaRPr lang="en-US" dirty="0"/>
          </a:p>
        </p:txBody>
      </p:sp>
      <p:sp>
        <p:nvSpPr>
          <p:cNvPr id="5" name="Content Placeholder 3"/>
          <p:cNvSpPr>
            <a:spLocks noGrp="1"/>
          </p:cNvSpPr>
          <p:nvPr>
            <p:ph sz="half" idx="4294967295"/>
          </p:nvPr>
        </p:nvSpPr>
        <p:spPr>
          <a:xfrm>
            <a:off x="628650" y="1573462"/>
            <a:ext cx="7886700" cy="4351338"/>
          </a:xfrm>
          <a:prstGeom prst="rect">
            <a:avLst/>
          </a:prstGeom>
        </p:spPr>
        <p:txBody>
          <a:bodyPr/>
          <a:lstStyle/>
          <a:p>
            <a:r>
              <a:rPr lang="en-US" dirty="0"/>
              <a:t>Tax preparer: Aggregate records by tax preparer, calculate summary statistics for each preparer, sort by average fraud score</a:t>
            </a:r>
          </a:p>
          <a:p>
            <a:r>
              <a:rPr lang="en-US" dirty="0"/>
              <a:t>Normalize records by the averages for their group: tax class, zip code, borough</a:t>
            </a:r>
            <a:r>
              <a:rPr lang="mr-IN" dirty="0"/>
              <a:t>…</a:t>
            </a:r>
            <a:endParaRPr lang="en-US" dirty="0"/>
          </a:p>
          <a:p>
            <a:r>
              <a:rPr lang="en-US" dirty="0"/>
              <a:t>Link/group records by owner, SSN, account #, address, phone #, email, device id, ..., then</a:t>
            </a:r>
          </a:p>
          <a:p>
            <a:r>
              <a:rPr lang="en-US" dirty="0"/>
              <a:t>Build variables using the typical or recent behavior of that entity/linking key: # transactions, average $’s, velocities, typical merchants</a:t>
            </a:r>
            <a:r>
              <a:rPr lang="mr-IN" dirty="0"/>
              <a:t>…</a:t>
            </a:r>
            <a:endParaRPr lang="en-US" dirty="0"/>
          </a:p>
        </p:txBody>
      </p:sp>
    </p:spTree>
    <p:extLst>
      <p:ext uri="{BB962C8B-B14F-4D97-AF65-F5344CB8AC3E}">
        <p14:creationId xmlns:p14="http://schemas.microsoft.com/office/powerpoint/2010/main" val="137324730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184" y="220641"/>
            <a:ext cx="8257166" cy="1159278"/>
          </a:xfrm>
        </p:spPr>
        <p:txBody>
          <a:bodyPr/>
          <a:lstStyle/>
          <a:p>
            <a:r>
              <a:rPr lang="en-US" dirty="0"/>
              <a:t>What is a Profile?</a:t>
            </a:r>
          </a:p>
        </p:txBody>
      </p:sp>
      <p:sp>
        <p:nvSpPr>
          <p:cNvPr id="4" name="Content Placeholder 3"/>
          <p:cNvSpPr>
            <a:spLocks noGrp="1"/>
          </p:cNvSpPr>
          <p:nvPr>
            <p:ph sz="half" idx="2"/>
          </p:nvPr>
        </p:nvSpPr>
        <p:spPr>
          <a:xfrm>
            <a:off x="443417" y="1381408"/>
            <a:ext cx="7886700" cy="856102"/>
          </a:xfrm>
        </p:spPr>
        <p:txBody>
          <a:bodyPr>
            <a:normAutofit lnSpcReduction="10000"/>
          </a:bodyPr>
          <a:lstStyle/>
          <a:p>
            <a:pPr marL="0" indent="0">
              <a:buNone/>
            </a:pPr>
            <a:r>
              <a:rPr lang="en-US" dirty="0"/>
              <a:t>A profile is a statistical summary of the typical behavior/characteristics of an entity</a:t>
            </a:r>
          </a:p>
          <a:p>
            <a:pPr marL="0" indent="0">
              <a:buNone/>
            </a:pPr>
            <a:endParaRPr lang="en-US" dirty="0"/>
          </a:p>
          <a:p>
            <a:pPr lvl="1"/>
            <a:endParaRPr lang="en-US" dirty="0"/>
          </a:p>
        </p:txBody>
      </p:sp>
      <p:sp>
        <p:nvSpPr>
          <p:cNvPr id="5" name="Slide Number Placeholder 4"/>
          <p:cNvSpPr>
            <a:spLocks noGrp="1"/>
          </p:cNvSpPr>
          <p:nvPr>
            <p:ph type="sldNum" sz="quarter" idx="12"/>
          </p:nvPr>
        </p:nvSpPr>
        <p:spPr/>
        <p:txBody>
          <a:bodyPr/>
          <a:lstStyle/>
          <a:p>
            <a:fld id="{88CD9788-50B9-FE4F-BD86-303CACCBE7E1}" type="slidenum">
              <a:rPr lang="en-US" smtClean="0"/>
              <a:t>48</a:t>
            </a:fld>
            <a:endParaRPr lang="en-US"/>
          </a:p>
        </p:txBody>
      </p:sp>
      <p:sp>
        <p:nvSpPr>
          <p:cNvPr id="11" name="TextBox 10">
            <a:extLst>
              <a:ext uri="{FF2B5EF4-FFF2-40B4-BE49-F238E27FC236}">
                <a16:creationId xmlns:a16="http://schemas.microsoft.com/office/drawing/2014/main" xmlns="" id="{7F5BC03F-6EB9-0547-87C7-72A5FD9E2142}"/>
              </a:ext>
            </a:extLst>
          </p:cNvPr>
          <p:cNvSpPr txBox="1"/>
          <p:nvPr/>
        </p:nvSpPr>
        <p:spPr>
          <a:xfrm>
            <a:off x="533471" y="2325194"/>
            <a:ext cx="2007986" cy="369332"/>
          </a:xfrm>
          <a:prstGeom prst="rect">
            <a:avLst/>
          </a:prstGeom>
          <a:noFill/>
        </p:spPr>
        <p:txBody>
          <a:bodyPr wrap="none" rtlCol="0">
            <a:spAutoFit/>
          </a:bodyPr>
          <a:lstStyle/>
          <a:p>
            <a:r>
              <a:rPr lang="en-US" dirty="0"/>
              <a:t>Credit card account</a:t>
            </a:r>
          </a:p>
        </p:txBody>
      </p:sp>
      <p:sp>
        <p:nvSpPr>
          <p:cNvPr id="12" name="TextBox 11">
            <a:extLst>
              <a:ext uri="{FF2B5EF4-FFF2-40B4-BE49-F238E27FC236}">
                <a16:creationId xmlns:a16="http://schemas.microsoft.com/office/drawing/2014/main" xmlns="" id="{74ED7D6B-DCBE-6843-9C32-9EC6868AEB85}"/>
              </a:ext>
            </a:extLst>
          </p:cNvPr>
          <p:cNvSpPr txBox="1"/>
          <p:nvPr/>
        </p:nvSpPr>
        <p:spPr>
          <a:xfrm>
            <a:off x="1184174" y="2882879"/>
            <a:ext cx="2339743" cy="923330"/>
          </a:xfrm>
          <a:prstGeom prst="rect">
            <a:avLst/>
          </a:prstGeom>
          <a:noFill/>
        </p:spPr>
        <p:txBody>
          <a:bodyPr wrap="none" rtlCol="0">
            <a:spAutoFit/>
          </a:bodyPr>
          <a:lstStyle/>
          <a:p>
            <a:r>
              <a:rPr lang="en-US" b="1" dirty="0"/>
              <a:t>Average purchase: </a:t>
            </a:r>
            <a:r>
              <a:rPr lang="en-US" dirty="0"/>
              <a:t>$87</a:t>
            </a:r>
          </a:p>
          <a:p>
            <a:r>
              <a:rPr lang="en-US" b="1" dirty="0" err="1"/>
              <a:t>Stdev</a:t>
            </a:r>
            <a:r>
              <a:rPr lang="en-US" b="1" dirty="0"/>
              <a:t> purchase: </a:t>
            </a:r>
            <a:r>
              <a:rPr lang="en-US" dirty="0"/>
              <a:t>$73</a:t>
            </a:r>
          </a:p>
          <a:p>
            <a:r>
              <a:rPr lang="en-US" b="1" dirty="0"/>
              <a:t># purchases/day: </a:t>
            </a:r>
            <a:r>
              <a:rPr lang="en-US" dirty="0"/>
              <a:t>2.4</a:t>
            </a:r>
          </a:p>
        </p:txBody>
      </p:sp>
      <p:sp>
        <p:nvSpPr>
          <p:cNvPr id="13" name="TextBox 12">
            <a:extLst>
              <a:ext uri="{FF2B5EF4-FFF2-40B4-BE49-F238E27FC236}">
                <a16:creationId xmlns:a16="http://schemas.microsoft.com/office/drawing/2014/main" xmlns="" id="{BAA47ACA-BB47-5E42-89D5-97D886216F1C}"/>
              </a:ext>
            </a:extLst>
          </p:cNvPr>
          <p:cNvSpPr txBox="1"/>
          <p:nvPr/>
        </p:nvSpPr>
        <p:spPr>
          <a:xfrm>
            <a:off x="3925566" y="2509860"/>
            <a:ext cx="1905137" cy="1477328"/>
          </a:xfrm>
          <a:prstGeom prst="rect">
            <a:avLst/>
          </a:prstGeom>
          <a:noFill/>
        </p:spPr>
        <p:txBody>
          <a:bodyPr wrap="none" rtlCol="0">
            <a:spAutoFit/>
          </a:bodyPr>
          <a:lstStyle/>
          <a:p>
            <a:pPr algn="ctr"/>
            <a:r>
              <a:rPr lang="en-US" b="1" dirty="0"/>
              <a:t>Typical merchants</a:t>
            </a:r>
          </a:p>
          <a:p>
            <a:pPr algn="ctr"/>
            <a:r>
              <a:rPr lang="en-US" dirty="0"/>
              <a:t>Gas</a:t>
            </a:r>
          </a:p>
          <a:p>
            <a:pPr algn="ctr"/>
            <a:r>
              <a:rPr lang="en-US" dirty="0"/>
              <a:t>Grocery</a:t>
            </a:r>
          </a:p>
          <a:p>
            <a:pPr algn="ctr"/>
            <a:r>
              <a:rPr lang="en-US" dirty="0"/>
              <a:t>Travel</a:t>
            </a:r>
          </a:p>
          <a:p>
            <a:pPr algn="ctr"/>
            <a:r>
              <a:rPr lang="en-US" dirty="0"/>
              <a:t>Online shopping</a:t>
            </a:r>
          </a:p>
        </p:txBody>
      </p:sp>
      <p:sp>
        <p:nvSpPr>
          <p:cNvPr id="14" name="TextBox 13">
            <a:extLst>
              <a:ext uri="{FF2B5EF4-FFF2-40B4-BE49-F238E27FC236}">
                <a16:creationId xmlns:a16="http://schemas.microsoft.com/office/drawing/2014/main" xmlns="" id="{06BCDF25-8D50-5742-A6F3-5DDED52B4084}"/>
              </a:ext>
            </a:extLst>
          </p:cNvPr>
          <p:cNvSpPr txBox="1"/>
          <p:nvPr/>
        </p:nvSpPr>
        <p:spPr>
          <a:xfrm>
            <a:off x="6183167" y="2509860"/>
            <a:ext cx="1989647" cy="1200329"/>
          </a:xfrm>
          <a:prstGeom prst="rect">
            <a:avLst/>
          </a:prstGeom>
          <a:noFill/>
        </p:spPr>
        <p:txBody>
          <a:bodyPr wrap="none" rtlCol="0">
            <a:spAutoFit/>
          </a:bodyPr>
          <a:lstStyle/>
          <a:p>
            <a:pPr algn="ctr"/>
            <a:r>
              <a:rPr lang="en-US" b="1" dirty="0"/>
              <a:t>Time of day</a:t>
            </a:r>
          </a:p>
          <a:p>
            <a:pPr algn="ctr"/>
            <a:r>
              <a:rPr lang="en-US" dirty="0"/>
              <a:t>8 am – 5 pm: 30%</a:t>
            </a:r>
          </a:p>
          <a:p>
            <a:pPr algn="ctr"/>
            <a:r>
              <a:rPr lang="en-US" dirty="0"/>
              <a:t>5 pm – 10 pm: 60%</a:t>
            </a:r>
          </a:p>
          <a:p>
            <a:pPr algn="ctr"/>
            <a:r>
              <a:rPr lang="en-US" dirty="0"/>
              <a:t>10 pm – 8 am: 10%</a:t>
            </a:r>
          </a:p>
        </p:txBody>
      </p:sp>
      <p:sp>
        <p:nvSpPr>
          <p:cNvPr id="16" name="TextBox 15">
            <a:extLst>
              <a:ext uri="{FF2B5EF4-FFF2-40B4-BE49-F238E27FC236}">
                <a16:creationId xmlns:a16="http://schemas.microsoft.com/office/drawing/2014/main" xmlns="" id="{5E9E9E56-517D-7249-8D1F-2591ACA19C96}"/>
              </a:ext>
            </a:extLst>
          </p:cNvPr>
          <p:cNvSpPr txBox="1"/>
          <p:nvPr/>
        </p:nvSpPr>
        <p:spPr>
          <a:xfrm>
            <a:off x="690774" y="4632557"/>
            <a:ext cx="823623" cy="369332"/>
          </a:xfrm>
          <a:prstGeom prst="rect">
            <a:avLst/>
          </a:prstGeom>
          <a:noFill/>
        </p:spPr>
        <p:txBody>
          <a:bodyPr wrap="none" rtlCol="0">
            <a:spAutoFit/>
          </a:bodyPr>
          <a:lstStyle/>
          <a:p>
            <a:r>
              <a:rPr lang="en-US" dirty="0"/>
              <a:t>Doctor</a:t>
            </a:r>
          </a:p>
        </p:txBody>
      </p:sp>
      <p:sp>
        <p:nvSpPr>
          <p:cNvPr id="17" name="TextBox 16">
            <a:extLst>
              <a:ext uri="{FF2B5EF4-FFF2-40B4-BE49-F238E27FC236}">
                <a16:creationId xmlns:a16="http://schemas.microsoft.com/office/drawing/2014/main" xmlns="" id="{1C044CA6-7EA1-0649-B001-BEA88A10A98C}"/>
              </a:ext>
            </a:extLst>
          </p:cNvPr>
          <p:cNvSpPr txBox="1"/>
          <p:nvPr/>
        </p:nvSpPr>
        <p:spPr>
          <a:xfrm>
            <a:off x="1341477" y="5190242"/>
            <a:ext cx="2215735" cy="923330"/>
          </a:xfrm>
          <a:prstGeom prst="rect">
            <a:avLst/>
          </a:prstGeom>
          <a:noFill/>
        </p:spPr>
        <p:txBody>
          <a:bodyPr wrap="none" rtlCol="0">
            <a:spAutoFit/>
          </a:bodyPr>
          <a:lstStyle/>
          <a:p>
            <a:r>
              <a:rPr lang="en-US" b="1" dirty="0"/>
              <a:t>Average bill: </a:t>
            </a:r>
            <a:r>
              <a:rPr lang="en-US" dirty="0"/>
              <a:t>$123</a:t>
            </a:r>
          </a:p>
          <a:p>
            <a:r>
              <a:rPr lang="en-US" b="1" dirty="0" err="1"/>
              <a:t>Stdev</a:t>
            </a:r>
            <a:r>
              <a:rPr lang="en-US" b="1" dirty="0"/>
              <a:t> purchase: </a:t>
            </a:r>
            <a:r>
              <a:rPr lang="en-US" dirty="0"/>
              <a:t>$94</a:t>
            </a:r>
          </a:p>
          <a:p>
            <a:r>
              <a:rPr lang="en-US" b="1" dirty="0"/>
              <a:t># procedures/day: </a:t>
            </a:r>
            <a:r>
              <a:rPr lang="en-US" dirty="0"/>
              <a:t>35</a:t>
            </a:r>
          </a:p>
        </p:txBody>
      </p:sp>
      <p:sp>
        <p:nvSpPr>
          <p:cNvPr id="18" name="TextBox 17">
            <a:extLst>
              <a:ext uri="{FF2B5EF4-FFF2-40B4-BE49-F238E27FC236}">
                <a16:creationId xmlns:a16="http://schemas.microsoft.com/office/drawing/2014/main" xmlns="" id="{3C65064A-35BD-3E4B-A4BC-84321D9E3C1B}"/>
              </a:ext>
            </a:extLst>
          </p:cNvPr>
          <p:cNvSpPr txBox="1"/>
          <p:nvPr/>
        </p:nvSpPr>
        <p:spPr>
          <a:xfrm>
            <a:off x="4051610" y="4817223"/>
            <a:ext cx="1967655" cy="1477328"/>
          </a:xfrm>
          <a:prstGeom prst="rect">
            <a:avLst/>
          </a:prstGeom>
          <a:noFill/>
        </p:spPr>
        <p:txBody>
          <a:bodyPr wrap="none" rtlCol="0">
            <a:spAutoFit/>
          </a:bodyPr>
          <a:lstStyle/>
          <a:p>
            <a:pPr algn="ctr"/>
            <a:r>
              <a:rPr lang="en-US" b="1" dirty="0"/>
              <a:t>Typical procedures</a:t>
            </a:r>
          </a:p>
          <a:p>
            <a:pPr algn="ctr"/>
            <a:r>
              <a:rPr lang="en-US" dirty="0"/>
              <a:t>Office visit</a:t>
            </a:r>
          </a:p>
          <a:p>
            <a:pPr algn="ctr"/>
            <a:r>
              <a:rPr lang="en-US" dirty="0"/>
              <a:t>Hand x ray</a:t>
            </a:r>
          </a:p>
          <a:p>
            <a:pPr algn="ctr"/>
            <a:r>
              <a:rPr lang="en-US" dirty="0"/>
              <a:t>Finger surgery</a:t>
            </a:r>
          </a:p>
          <a:p>
            <a:pPr algn="ctr"/>
            <a:r>
              <a:rPr lang="en-US" dirty="0"/>
              <a:t>Reconstruction</a:t>
            </a:r>
          </a:p>
        </p:txBody>
      </p:sp>
      <p:sp>
        <p:nvSpPr>
          <p:cNvPr id="19" name="TextBox 18">
            <a:extLst>
              <a:ext uri="{FF2B5EF4-FFF2-40B4-BE49-F238E27FC236}">
                <a16:creationId xmlns:a16="http://schemas.microsoft.com/office/drawing/2014/main" xmlns="" id="{D87BC257-AEFE-414D-B4E9-4816CC8261A4}"/>
              </a:ext>
            </a:extLst>
          </p:cNvPr>
          <p:cNvSpPr txBox="1"/>
          <p:nvPr/>
        </p:nvSpPr>
        <p:spPr>
          <a:xfrm>
            <a:off x="6573547" y="4817223"/>
            <a:ext cx="1523494" cy="1477328"/>
          </a:xfrm>
          <a:prstGeom prst="rect">
            <a:avLst/>
          </a:prstGeom>
          <a:noFill/>
        </p:spPr>
        <p:txBody>
          <a:bodyPr wrap="none" rtlCol="0">
            <a:spAutoFit/>
          </a:bodyPr>
          <a:lstStyle/>
          <a:p>
            <a:pPr algn="ctr"/>
            <a:r>
              <a:rPr lang="en-US" b="1" dirty="0"/>
              <a:t>Work location</a:t>
            </a:r>
          </a:p>
          <a:p>
            <a:pPr algn="ctr"/>
            <a:r>
              <a:rPr lang="en-US" dirty="0"/>
              <a:t>Office</a:t>
            </a:r>
          </a:p>
          <a:p>
            <a:pPr algn="ctr"/>
            <a:r>
              <a:rPr lang="en-US" dirty="0"/>
              <a:t>Clinic 1</a:t>
            </a:r>
          </a:p>
          <a:p>
            <a:pPr algn="ctr"/>
            <a:r>
              <a:rPr lang="en-US" dirty="0"/>
              <a:t>Hospital 1</a:t>
            </a:r>
          </a:p>
          <a:p>
            <a:pPr algn="ctr"/>
            <a:r>
              <a:rPr lang="en-US" dirty="0"/>
              <a:t>Clinic 2</a:t>
            </a:r>
          </a:p>
        </p:txBody>
      </p:sp>
    </p:spTree>
    <p:extLst>
      <p:ext uri="{BB962C8B-B14F-4D97-AF65-F5344CB8AC3E}">
        <p14:creationId xmlns:p14="http://schemas.microsoft.com/office/powerpoint/2010/main" val="35881600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184" y="220641"/>
            <a:ext cx="8257166" cy="1159278"/>
          </a:xfrm>
        </p:spPr>
        <p:txBody>
          <a:bodyPr/>
          <a:lstStyle/>
          <a:p>
            <a:r>
              <a:rPr lang="en-US" dirty="0"/>
              <a:t>Use Linking or a Profile?</a:t>
            </a:r>
          </a:p>
        </p:txBody>
      </p:sp>
      <p:sp>
        <p:nvSpPr>
          <p:cNvPr id="4" name="Content Placeholder 3"/>
          <p:cNvSpPr>
            <a:spLocks noGrp="1"/>
          </p:cNvSpPr>
          <p:nvPr>
            <p:ph sz="half" idx="2"/>
          </p:nvPr>
        </p:nvSpPr>
        <p:spPr>
          <a:xfrm>
            <a:off x="677174" y="1663291"/>
            <a:ext cx="7886700" cy="1354916"/>
          </a:xfrm>
        </p:spPr>
        <p:txBody>
          <a:bodyPr>
            <a:normAutofit/>
          </a:bodyPr>
          <a:lstStyle/>
          <a:p>
            <a:pPr marL="0" indent="0">
              <a:buNone/>
            </a:pPr>
            <a:r>
              <a:rPr lang="en-US" dirty="0"/>
              <a:t>Profile method builds the aggregations with a moving average method. Requires memory locations for each profile and update procedures.</a:t>
            </a:r>
          </a:p>
          <a:p>
            <a:pPr marL="0" indent="0">
              <a:buNone/>
            </a:pPr>
            <a:endParaRPr lang="en-US" dirty="0"/>
          </a:p>
          <a:p>
            <a:pPr lvl="1"/>
            <a:endParaRPr lang="en-US" dirty="0"/>
          </a:p>
        </p:txBody>
      </p:sp>
      <p:sp>
        <p:nvSpPr>
          <p:cNvPr id="5" name="Slide Number Placeholder 4"/>
          <p:cNvSpPr>
            <a:spLocks noGrp="1"/>
          </p:cNvSpPr>
          <p:nvPr>
            <p:ph type="sldNum" sz="quarter" idx="12"/>
          </p:nvPr>
        </p:nvSpPr>
        <p:spPr/>
        <p:txBody>
          <a:bodyPr/>
          <a:lstStyle/>
          <a:p>
            <a:fld id="{88CD9788-50B9-FE4F-BD86-303CACCBE7E1}" type="slidenum">
              <a:rPr lang="en-US" smtClean="0"/>
              <a:t>49</a:t>
            </a:fld>
            <a:endParaRPr lang="en-US"/>
          </a:p>
        </p:txBody>
      </p:sp>
      <p:sp>
        <p:nvSpPr>
          <p:cNvPr id="15" name="Content Placeholder 3">
            <a:extLst>
              <a:ext uri="{FF2B5EF4-FFF2-40B4-BE49-F238E27FC236}">
                <a16:creationId xmlns:a16="http://schemas.microsoft.com/office/drawing/2014/main" xmlns="" id="{23FC401E-3903-644D-9A36-014373D5694B}"/>
              </a:ext>
            </a:extLst>
          </p:cNvPr>
          <p:cNvSpPr txBox="1">
            <a:spLocks/>
          </p:cNvSpPr>
          <p:nvPr/>
        </p:nvSpPr>
        <p:spPr>
          <a:xfrm>
            <a:off x="628650" y="3997275"/>
            <a:ext cx="7886700" cy="1380007"/>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100" dirty="0"/>
              <a:t>Linking method constructs the link-lists and variables on the fly, as needed. Requires access to historical records and fast lookup/calculations.</a:t>
            </a:r>
          </a:p>
          <a:p>
            <a:pPr marL="0" indent="0">
              <a:buFont typeface="Arial" panose="020B0604020202020204" pitchFamily="34" charset="0"/>
              <a:buNone/>
            </a:pPr>
            <a:endParaRPr lang="en-US" dirty="0"/>
          </a:p>
          <a:p>
            <a:pPr lvl="1"/>
            <a:endParaRPr lang="en-US" dirty="0"/>
          </a:p>
        </p:txBody>
      </p:sp>
    </p:spTree>
    <p:extLst>
      <p:ext uri="{BB962C8B-B14F-4D97-AF65-F5344CB8AC3E}">
        <p14:creationId xmlns:p14="http://schemas.microsoft.com/office/powerpoint/2010/main" val="1178313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We’ll Cover</a:t>
            </a:r>
          </a:p>
        </p:txBody>
      </p:sp>
      <p:sp>
        <p:nvSpPr>
          <p:cNvPr id="3" name="Content Placeholder 2"/>
          <p:cNvSpPr>
            <a:spLocks noGrp="1"/>
          </p:cNvSpPr>
          <p:nvPr>
            <p:ph idx="1"/>
          </p:nvPr>
        </p:nvSpPr>
        <p:spPr>
          <a:xfrm>
            <a:off x="555822" y="1501943"/>
            <a:ext cx="7886700" cy="4351338"/>
          </a:xfrm>
        </p:spPr>
        <p:txBody>
          <a:bodyPr/>
          <a:lstStyle/>
          <a:p>
            <a:r>
              <a:rPr lang="en-US" dirty="0"/>
              <a:t>What are the types of fraud, how is it committed</a:t>
            </a:r>
          </a:p>
          <a:p>
            <a:r>
              <a:rPr lang="en-US" dirty="0"/>
              <a:t>Principles in catching fraud</a:t>
            </a:r>
          </a:p>
          <a:p>
            <a:r>
              <a:rPr lang="en-US" dirty="0"/>
              <a:t>Various algorithmic approaches to fraud detection</a:t>
            </a:r>
          </a:p>
          <a:p>
            <a:r>
              <a:rPr lang="en-US" dirty="0"/>
              <a:t>You will work on 3 projects and build fraud algorithms, 1 unsupervised and 2 supervised fraud algorithms</a:t>
            </a:r>
          </a:p>
          <a:p>
            <a:endParaRPr lang="en-US" dirty="0"/>
          </a:p>
        </p:txBody>
      </p:sp>
      <p:sp>
        <p:nvSpPr>
          <p:cNvPr id="4" name="Slide Number Placeholder 3"/>
          <p:cNvSpPr>
            <a:spLocks noGrp="1"/>
          </p:cNvSpPr>
          <p:nvPr>
            <p:ph type="sldNum" sz="quarter" idx="12"/>
          </p:nvPr>
        </p:nvSpPr>
        <p:spPr/>
        <p:txBody>
          <a:bodyPr/>
          <a:lstStyle/>
          <a:p>
            <a:fld id="{88CD9788-50B9-FE4F-BD86-303CACCBE7E1}" type="slidenum">
              <a:rPr lang="en-US" smtClean="0"/>
              <a:t>5</a:t>
            </a:fld>
            <a:endParaRPr lang="en-US"/>
          </a:p>
        </p:txBody>
      </p:sp>
    </p:spTree>
    <p:extLst>
      <p:ext uri="{BB962C8B-B14F-4D97-AF65-F5344CB8AC3E}">
        <p14:creationId xmlns:p14="http://schemas.microsoft.com/office/powerpoint/2010/main" val="12338055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69888" y="234527"/>
            <a:ext cx="8405812" cy="319088"/>
          </a:xfrm>
        </p:spPr>
        <p:txBody>
          <a:bodyPr>
            <a:normAutofit fontScale="90000"/>
          </a:bodyPr>
          <a:lstStyle/>
          <a:p>
            <a:r>
              <a:rPr lang="en-US" dirty="0"/>
              <a:t>How to Handle Missing Field Values</a:t>
            </a:r>
          </a:p>
        </p:txBody>
      </p:sp>
      <p:sp>
        <p:nvSpPr>
          <p:cNvPr id="4" name="Slide Number Placeholder 3"/>
          <p:cNvSpPr>
            <a:spLocks noGrp="1"/>
          </p:cNvSpPr>
          <p:nvPr>
            <p:ph type="sldNum" sz="quarter" idx="11"/>
          </p:nvPr>
        </p:nvSpPr>
        <p:spPr>
          <a:xfrm>
            <a:off x="6457950" y="6499197"/>
            <a:ext cx="2057400" cy="365125"/>
          </a:xfrm>
        </p:spPr>
        <p:txBody>
          <a:bodyPr/>
          <a:lstStyle/>
          <a:p>
            <a:fld id="{02330697-FC26-4454-A3BE-90B07819C49A}" type="slidenum">
              <a:rPr lang="en-US" smtClean="0"/>
              <a:pPr/>
              <a:t>50</a:t>
            </a:fld>
            <a:endParaRPr lang="en-US" dirty="0"/>
          </a:p>
        </p:txBody>
      </p:sp>
      <p:sp>
        <p:nvSpPr>
          <p:cNvPr id="6" name="Content Placeholder 5"/>
          <p:cNvSpPr>
            <a:spLocks noGrp="1"/>
          </p:cNvSpPr>
          <p:nvPr>
            <p:ph idx="1"/>
          </p:nvPr>
        </p:nvSpPr>
        <p:spPr>
          <a:xfrm>
            <a:off x="258793" y="858973"/>
            <a:ext cx="8718430" cy="2338147"/>
          </a:xfrm>
        </p:spPr>
        <p:txBody>
          <a:bodyPr>
            <a:noAutofit/>
          </a:bodyPr>
          <a:lstStyle/>
          <a:p>
            <a:r>
              <a:rPr lang="en-US" sz="1800" dirty="0"/>
              <a:t>“Missing” can be a relevant value for a categorical variable.</a:t>
            </a:r>
          </a:p>
          <a:p>
            <a:r>
              <a:rPr lang="en-US" sz="1800" dirty="0"/>
              <a:t>Ignore the records that have a missing field? – not a good approach…</a:t>
            </a:r>
          </a:p>
          <a:p>
            <a:r>
              <a:rPr lang="en-US" sz="1800" dirty="0"/>
              <a:t>Replace the missing field value with something reasonable:</a:t>
            </a:r>
          </a:p>
          <a:p>
            <a:pPr lvl="1"/>
            <a:r>
              <a:rPr lang="en-US" sz="1800" dirty="0"/>
              <a:t>Build a model to predict the missing value given the other field values (usually too complicated)</a:t>
            </a:r>
          </a:p>
          <a:p>
            <a:pPr lvl="1"/>
            <a:r>
              <a:rPr lang="en-US" sz="1800" dirty="0"/>
              <a:t>The average or most common value of that field over all records (note – this is a simple model)</a:t>
            </a:r>
          </a:p>
          <a:p>
            <a:pPr lvl="1"/>
            <a:r>
              <a:rPr lang="en-US" sz="1800" dirty="0"/>
              <a:t>The average or most common value of that field over a relevant subset of records:</a:t>
            </a:r>
          </a:p>
          <a:p>
            <a:pPr lvl="2">
              <a:buFont typeface="Courier New" panose="02070309020205020404" pitchFamily="49" charset="0"/>
              <a:buChar char="o"/>
            </a:pPr>
            <a:r>
              <a:rPr lang="en-US" sz="1800" dirty="0"/>
              <a:t>Select one or more other fields that you think are important in determining the missing field</a:t>
            </a:r>
          </a:p>
          <a:p>
            <a:pPr lvl="2">
              <a:buFont typeface="Courier New" panose="02070309020205020404" pitchFamily="49" charset="0"/>
              <a:buChar char="o"/>
            </a:pPr>
            <a:r>
              <a:rPr lang="en-US" sz="1800" dirty="0"/>
              <a:t>Bin the selected field(s) into categories</a:t>
            </a:r>
          </a:p>
          <a:p>
            <a:pPr lvl="2">
              <a:buFont typeface="Courier New" panose="02070309020205020404" pitchFamily="49" charset="0"/>
              <a:buChar char="o"/>
            </a:pPr>
            <a:r>
              <a:rPr lang="en-US" sz="1800" dirty="0"/>
              <a:t>Replace the missing field with the average or most common value for its binned or other appropriate group</a:t>
            </a:r>
          </a:p>
        </p:txBody>
      </p:sp>
      <p:sp>
        <p:nvSpPr>
          <p:cNvPr id="2" name="TextBox 1"/>
          <p:cNvSpPr txBox="1"/>
          <p:nvPr/>
        </p:nvSpPr>
        <p:spPr>
          <a:xfrm>
            <a:off x="2864277" y="5100809"/>
            <a:ext cx="482504" cy="153888"/>
          </a:xfrm>
          <a:prstGeom prst="rect">
            <a:avLst/>
          </a:prstGeom>
          <a:noFill/>
        </p:spPr>
        <p:txBody>
          <a:bodyPr wrap="none" lIns="0" tIns="0" rIns="0" bIns="0" rtlCol="0" anchor="b" anchorCtr="0">
            <a:spAutoFit/>
          </a:bodyPr>
          <a:lstStyle/>
          <a:p>
            <a:r>
              <a:rPr lang="en-US" sz="1000"/>
              <a:t>Record  </a:t>
            </a:r>
            <a:endParaRPr lang="en-US" sz="1000" dirty="0"/>
          </a:p>
        </p:txBody>
      </p:sp>
      <p:sp>
        <p:nvSpPr>
          <p:cNvPr id="7" name="TextBox 6"/>
          <p:cNvSpPr txBox="1"/>
          <p:nvPr/>
        </p:nvSpPr>
        <p:spPr>
          <a:xfrm>
            <a:off x="3485114" y="5102238"/>
            <a:ext cx="553037" cy="153888"/>
          </a:xfrm>
          <a:prstGeom prst="rect">
            <a:avLst/>
          </a:prstGeom>
          <a:noFill/>
        </p:spPr>
        <p:txBody>
          <a:bodyPr wrap="none" lIns="0" tIns="0" rIns="0" bIns="0" rtlCol="0" anchor="b" anchorCtr="0">
            <a:spAutoFit/>
          </a:bodyPr>
          <a:lstStyle/>
          <a:p>
            <a:r>
              <a:rPr lang="en-US" sz="1000" dirty="0"/>
              <a:t># stories  </a:t>
            </a:r>
          </a:p>
        </p:txBody>
      </p:sp>
      <p:sp>
        <p:nvSpPr>
          <p:cNvPr id="8" name="TextBox 7"/>
          <p:cNvSpPr txBox="1"/>
          <p:nvPr/>
        </p:nvSpPr>
        <p:spPr>
          <a:xfrm>
            <a:off x="4176484" y="5107989"/>
            <a:ext cx="452047" cy="153888"/>
          </a:xfrm>
          <a:prstGeom prst="rect">
            <a:avLst/>
          </a:prstGeom>
          <a:noFill/>
        </p:spPr>
        <p:txBody>
          <a:bodyPr wrap="none" lIns="0" tIns="0" rIns="0" bIns="0" rtlCol="0" anchor="b" anchorCtr="0">
            <a:spAutoFit/>
          </a:bodyPr>
          <a:lstStyle/>
          <a:p>
            <a:r>
              <a:rPr lang="en-US" sz="1000" dirty="0" err="1"/>
              <a:t>s</a:t>
            </a:r>
            <a:r>
              <a:rPr lang="en-US" sz="1000"/>
              <a:t>q</a:t>
            </a:r>
            <a:r>
              <a:rPr lang="en-US" sz="1000" dirty="0"/>
              <a:t> feet  </a:t>
            </a:r>
          </a:p>
        </p:txBody>
      </p:sp>
      <p:sp>
        <p:nvSpPr>
          <p:cNvPr id="9" name="TextBox 8"/>
          <p:cNvSpPr txBox="1"/>
          <p:nvPr/>
        </p:nvSpPr>
        <p:spPr>
          <a:xfrm>
            <a:off x="5181715" y="5107989"/>
            <a:ext cx="375103" cy="153888"/>
          </a:xfrm>
          <a:prstGeom prst="rect">
            <a:avLst/>
          </a:prstGeom>
          <a:noFill/>
        </p:spPr>
        <p:txBody>
          <a:bodyPr wrap="none" lIns="0" tIns="0" rIns="0" bIns="0" rtlCol="0" anchor="b" anchorCtr="0">
            <a:spAutoFit/>
          </a:bodyPr>
          <a:lstStyle/>
          <a:p>
            <a:r>
              <a:rPr lang="en-US" sz="1000"/>
              <a:t>value  </a:t>
            </a:r>
            <a:endParaRPr lang="en-US" sz="1000" dirty="0"/>
          </a:p>
        </p:txBody>
      </p:sp>
      <p:sp>
        <p:nvSpPr>
          <p:cNvPr id="11" name="TextBox 10"/>
          <p:cNvSpPr txBox="1"/>
          <p:nvPr/>
        </p:nvSpPr>
        <p:spPr>
          <a:xfrm>
            <a:off x="4778887" y="5100809"/>
            <a:ext cx="177934" cy="153888"/>
          </a:xfrm>
          <a:prstGeom prst="rect">
            <a:avLst/>
          </a:prstGeom>
          <a:noFill/>
        </p:spPr>
        <p:txBody>
          <a:bodyPr wrap="none" lIns="0" tIns="0" rIns="0" bIns="0" rtlCol="0" anchor="b" anchorCtr="0">
            <a:spAutoFit/>
          </a:bodyPr>
          <a:lstStyle/>
          <a:p>
            <a:r>
              <a:rPr lang="en-US" sz="1000" dirty="0"/>
              <a:t>Zip</a:t>
            </a:r>
          </a:p>
        </p:txBody>
      </p:sp>
      <p:sp>
        <p:nvSpPr>
          <p:cNvPr id="3" name="TextBox 2"/>
          <p:cNvSpPr txBox="1"/>
          <p:nvPr/>
        </p:nvSpPr>
        <p:spPr>
          <a:xfrm>
            <a:off x="3034997" y="5292061"/>
            <a:ext cx="70532" cy="1384995"/>
          </a:xfrm>
          <a:prstGeom prst="rect">
            <a:avLst/>
          </a:prstGeom>
          <a:noFill/>
        </p:spPr>
        <p:txBody>
          <a:bodyPr wrap="none" lIns="0" tIns="0" rIns="0" bIns="0" rtlCol="0" anchor="b" anchorCtr="0">
            <a:spAutoFit/>
          </a:bodyPr>
          <a:lstStyle/>
          <a:p>
            <a:pPr algn="ctr"/>
            <a:r>
              <a:rPr lang="en-US" sz="1000" dirty="0"/>
              <a:t>1</a:t>
            </a:r>
          </a:p>
          <a:p>
            <a:pPr algn="ctr"/>
            <a:r>
              <a:rPr lang="en-US" sz="1000" dirty="0"/>
              <a:t>2</a:t>
            </a:r>
          </a:p>
          <a:p>
            <a:pPr algn="ctr"/>
            <a:r>
              <a:rPr lang="en-US" sz="1000" dirty="0"/>
              <a:t>3</a:t>
            </a:r>
          </a:p>
          <a:p>
            <a:pPr algn="ctr"/>
            <a:r>
              <a:rPr lang="en-US" sz="1000" dirty="0"/>
              <a:t>4</a:t>
            </a:r>
          </a:p>
          <a:p>
            <a:pPr algn="ctr"/>
            <a:r>
              <a:rPr lang="en-US" sz="1000" dirty="0"/>
              <a:t>5</a:t>
            </a:r>
          </a:p>
          <a:p>
            <a:pPr algn="ctr"/>
            <a:r>
              <a:rPr lang="en-US" sz="1000" dirty="0"/>
              <a:t>6</a:t>
            </a:r>
          </a:p>
          <a:p>
            <a:pPr algn="ctr"/>
            <a:r>
              <a:rPr lang="en-US" sz="1000" dirty="0"/>
              <a:t>7</a:t>
            </a:r>
          </a:p>
          <a:p>
            <a:pPr algn="ctr"/>
            <a:r>
              <a:rPr lang="en-US" sz="1000" dirty="0"/>
              <a:t>8</a:t>
            </a:r>
          </a:p>
          <a:p>
            <a:pPr algn="ctr"/>
            <a:r>
              <a:rPr lang="en-US" sz="1000" dirty="0"/>
              <a:t>9</a:t>
            </a:r>
          </a:p>
        </p:txBody>
      </p:sp>
      <p:sp>
        <p:nvSpPr>
          <p:cNvPr id="12" name="TextBox 11"/>
          <p:cNvSpPr txBox="1"/>
          <p:nvPr/>
        </p:nvSpPr>
        <p:spPr>
          <a:xfrm>
            <a:off x="3598894" y="5304483"/>
            <a:ext cx="256481" cy="1384995"/>
          </a:xfrm>
          <a:prstGeom prst="rect">
            <a:avLst/>
          </a:prstGeom>
          <a:noFill/>
        </p:spPr>
        <p:txBody>
          <a:bodyPr wrap="none" lIns="0" tIns="0" rIns="0" bIns="0" rtlCol="0" anchor="b" anchorCtr="0">
            <a:spAutoFit/>
          </a:bodyPr>
          <a:lstStyle/>
          <a:p>
            <a:pPr algn="ctr"/>
            <a:r>
              <a:rPr lang="en-US" sz="1000" dirty="0"/>
              <a:t>2</a:t>
            </a:r>
          </a:p>
          <a:p>
            <a:pPr algn="ctr"/>
            <a:r>
              <a:rPr lang="en-US" sz="1000" dirty="0"/>
              <a:t>1</a:t>
            </a:r>
          </a:p>
          <a:p>
            <a:pPr algn="ctr"/>
            <a:r>
              <a:rPr lang="en-US" sz="1000" dirty="0"/>
              <a:t>3</a:t>
            </a:r>
          </a:p>
          <a:p>
            <a:pPr algn="ctr"/>
            <a:r>
              <a:rPr lang="en-US" sz="1000" dirty="0"/>
              <a:t>3</a:t>
            </a:r>
          </a:p>
          <a:p>
            <a:pPr algn="ctr"/>
            <a:r>
              <a:rPr lang="en-US" sz="1000" dirty="0"/>
              <a:t>2</a:t>
            </a:r>
          </a:p>
          <a:p>
            <a:pPr algn="ctr"/>
            <a:r>
              <a:rPr lang="en-US" sz="1000" b="1" dirty="0" err="1">
                <a:solidFill>
                  <a:srgbClr val="C00000"/>
                </a:solidFill>
              </a:rPr>
              <a:t>NaN</a:t>
            </a:r>
            <a:endParaRPr lang="en-US" sz="1000" b="1" dirty="0">
              <a:solidFill>
                <a:srgbClr val="C00000"/>
              </a:solidFill>
            </a:endParaRPr>
          </a:p>
          <a:p>
            <a:pPr algn="ctr"/>
            <a:r>
              <a:rPr lang="en-US" sz="1000" dirty="0"/>
              <a:t>4</a:t>
            </a:r>
          </a:p>
          <a:p>
            <a:pPr algn="ctr"/>
            <a:r>
              <a:rPr lang="en-US" sz="1000" dirty="0"/>
              <a:t>3</a:t>
            </a:r>
          </a:p>
          <a:p>
            <a:pPr algn="ctr"/>
            <a:r>
              <a:rPr lang="en-US" sz="1000" dirty="0"/>
              <a:t>2</a:t>
            </a:r>
          </a:p>
        </p:txBody>
      </p:sp>
      <p:sp>
        <p:nvSpPr>
          <p:cNvPr id="13" name="TextBox 12"/>
          <p:cNvSpPr txBox="1"/>
          <p:nvPr/>
        </p:nvSpPr>
        <p:spPr>
          <a:xfrm>
            <a:off x="4691523" y="5335193"/>
            <a:ext cx="352661" cy="1384995"/>
          </a:xfrm>
          <a:prstGeom prst="rect">
            <a:avLst/>
          </a:prstGeom>
          <a:noFill/>
        </p:spPr>
        <p:txBody>
          <a:bodyPr wrap="none" lIns="0" tIns="0" rIns="0" bIns="0" rtlCol="0" anchor="b" anchorCtr="0">
            <a:spAutoFit/>
          </a:bodyPr>
          <a:lstStyle/>
          <a:p>
            <a:pPr algn="ctr"/>
            <a:r>
              <a:rPr lang="en-US" sz="1000" dirty="0"/>
              <a:t>22041</a:t>
            </a:r>
          </a:p>
          <a:p>
            <a:pPr algn="ctr"/>
            <a:r>
              <a:rPr lang="en-US" sz="1000" dirty="0"/>
              <a:t>22043</a:t>
            </a:r>
          </a:p>
          <a:p>
            <a:pPr algn="ctr"/>
            <a:r>
              <a:rPr lang="en-US" sz="1000" dirty="0"/>
              <a:t>22042</a:t>
            </a:r>
          </a:p>
          <a:p>
            <a:pPr algn="ctr"/>
            <a:r>
              <a:rPr lang="en-US" sz="1000" dirty="0"/>
              <a:t>22041</a:t>
            </a:r>
          </a:p>
          <a:p>
            <a:pPr algn="ctr"/>
            <a:r>
              <a:rPr lang="en-US" sz="1000" dirty="0"/>
              <a:t>22052</a:t>
            </a:r>
          </a:p>
          <a:p>
            <a:pPr algn="ctr"/>
            <a:r>
              <a:rPr lang="en-US" sz="1000" dirty="0"/>
              <a:t>22041</a:t>
            </a:r>
          </a:p>
          <a:p>
            <a:pPr algn="ctr"/>
            <a:r>
              <a:rPr lang="en-US" sz="1000" dirty="0"/>
              <a:t>22043</a:t>
            </a:r>
          </a:p>
          <a:p>
            <a:pPr algn="ctr"/>
            <a:r>
              <a:rPr lang="en-US" sz="1000" dirty="0"/>
              <a:t>22052</a:t>
            </a:r>
          </a:p>
          <a:p>
            <a:pPr algn="ctr"/>
            <a:r>
              <a:rPr lang="en-US" sz="1000" dirty="0"/>
              <a:t>22051</a:t>
            </a:r>
          </a:p>
        </p:txBody>
      </p:sp>
      <p:sp>
        <p:nvSpPr>
          <p:cNvPr id="14" name="TextBox 13"/>
          <p:cNvSpPr txBox="1"/>
          <p:nvPr/>
        </p:nvSpPr>
        <p:spPr>
          <a:xfrm>
            <a:off x="5192935" y="5335193"/>
            <a:ext cx="282129" cy="1384995"/>
          </a:xfrm>
          <a:prstGeom prst="rect">
            <a:avLst/>
          </a:prstGeom>
          <a:noFill/>
        </p:spPr>
        <p:txBody>
          <a:bodyPr wrap="none" lIns="0" tIns="0" rIns="0" bIns="0" rtlCol="0" anchor="b" anchorCtr="0">
            <a:spAutoFit/>
          </a:bodyPr>
          <a:lstStyle/>
          <a:p>
            <a:pPr algn="ctr"/>
            <a:r>
              <a:rPr lang="en-US" sz="1000" dirty="0"/>
              <a:t>1032</a:t>
            </a:r>
          </a:p>
          <a:p>
            <a:pPr algn="ctr"/>
            <a:r>
              <a:rPr lang="en-US" sz="1000" dirty="0"/>
              <a:t>539</a:t>
            </a:r>
          </a:p>
          <a:p>
            <a:pPr algn="ctr"/>
            <a:r>
              <a:rPr lang="en-US" sz="1000" b="1" dirty="0" err="1">
                <a:solidFill>
                  <a:srgbClr val="C00000"/>
                </a:solidFill>
              </a:rPr>
              <a:t>NaN</a:t>
            </a:r>
            <a:endParaRPr lang="en-US" sz="1000" b="1" dirty="0">
              <a:solidFill>
                <a:srgbClr val="C00000"/>
              </a:solidFill>
            </a:endParaRPr>
          </a:p>
          <a:p>
            <a:pPr algn="ctr"/>
            <a:r>
              <a:rPr lang="en-US" sz="1000" dirty="0"/>
              <a:t>4837</a:t>
            </a:r>
          </a:p>
          <a:p>
            <a:pPr algn="ctr"/>
            <a:r>
              <a:rPr lang="en-US" sz="1000" dirty="0"/>
              <a:t>462</a:t>
            </a:r>
          </a:p>
          <a:p>
            <a:pPr algn="ctr"/>
            <a:r>
              <a:rPr lang="en-US" sz="1000" dirty="0"/>
              <a:t>583</a:t>
            </a:r>
          </a:p>
          <a:p>
            <a:pPr algn="ctr"/>
            <a:r>
              <a:rPr lang="en-US" sz="1000" dirty="0"/>
              <a:t>2094</a:t>
            </a:r>
          </a:p>
          <a:p>
            <a:pPr algn="ctr"/>
            <a:r>
              <a:rPr lang="en-US" sz="1000" dirty="0"/>
              <a:t>7632</a:t>
            </a:r>
          </a:p>
          <a:p>
            <a:pPr algn="ctr"/>
            <a:r>
              <a:rPr lang="en-US" sz="1000" dirty="0"/>
              <a:t>489</a:t>
            </a:r>
          </a:p>
        </p:txBody>
      </p:sp>
      <p:sp>
        <p:nvSpPr>
          <p:cNvPr id="15" name="TextBox 14"/>
          <p:cNvSpPr txBox="1"/>
          <p:nvPr/>
        </p:nvSpPr>
        <p:spPr>
          <a:xfrm>
            <a:off x="4210012" y="5335193"/>
            <a:ext cx="282129" cy="1384995"/>
          </a:xfrm>
          <a:prstGeom prst="rect">
            <a:avLst/>
          </a:prstGeom>
          <a:noFill/>
        </p:spPr>
        <p:txBody>
          <a:bodyPr wrap="none" lIns="0" tIns="0" rIns="0" bIns="0" rtlCol="0" anchor="b" anchorCtr="0">
            <a:spAutoFit/>
          </a:bodyPr>
          <a:lstStyle/>
          <a:p>
            <a:pPr algn="ctr"/>
            <a:r>
              <a:rPr lang="en-US" sz="1000" dirty="0"/>
              <a:t>294</a:t>
            </a:r>
          </a:p>
          <a:p>
            <a:pPr algn="ctr"/>
            <a:r>
              <a:rPr lang="en-US" sz="1000" dirty="0"/>
              <a:t>495</a:t>
            </a:r>
          </a:p>
          <a:p>
            <a:pPr algn="ctr"/>
            <a:r>
              <a:rPr lang="en-US" sz="1000" dirty="0"/>
              <a:t>3847</a:t>
            </a:r>
          </a:p>
          <a:p>
            <a:pPr algn="ctr"/>
            <a:r>
              <a:rPr lang="en-US" sz="1000" dirty="0"/>
              <a:t>9278</a:t>
            </a:r>
          </a:p>
          <a:p>
            <a:pPr algn="ctr"/>
            <a:r>
              <a:rPr lang="en-US" sz="1000" dirty="0"/>
              <a:t>129</a:t>
            </a:r>
          </a:p>
          <a:p>
            <a:pPr algn="ctr"/>
            <a:r>
              <a:rPr lang="en-US" sz="1000" dirty="0"/>
              <a:t>948</a:t>
            </a:r>
          </a:p>
          <a:p>
            <a:pPr algn="ctr"/>
            <a:r>
              <a:rPr lang="en-US" sz="1000" dirty="0"/>
              <a:t>847</a:t>
            </a:r>
          </a:p>
          <a:p>
            <a:pPr algn="ctr"/>
            <a:r>
              <a:rPr lang="en-US" sz="1000" dirty="0"/>
              <a:t>1029</a:t>
            </a:r>
          </a:p>
          <a:p>
            <a:pPr algn="ctr"/>
            <a:r>
              <a:rPr lang="en-US" sz="1000" dirty="0"/>
              <a:t>947</a:t>
            </a:r>
          </a:p>
        </p:txBody>
      </p:sp>
      <p:sp>
        <p:nvSpPr>
          <p:cNvPr id="5" name="TextBox 4"/>
          <p:cNvSpPr txBox="1"/>
          <p:nvPr/>
        </p:nvSpPr>
        <p:spPr>
          <a:xfrm>
            <a:off x="721732" y="5181305"/>
            <a:ext cx="1753653" cy="1077218"/>
          </a:xfrm>
          <a:prstGeom prst="rect">
            <a:avLst/>
          </a:prstGeom>
          <a:noFill/>
        </p:spPr>
        <p:txBody>
          <a:bodyPr wrap="square" lIns="0" tIns="0" rIns="0" bIns="0" rtlCol="0" anchor="b" anchorCtr="0">
            <a:spAutoFit/>
          </a:bodyPr>
          <a:lstStyle/>
          <a:p>
            <a:r>
              <a:rPr lang="en-US" sz="1000" dirty="0"/>
              <a:t>Fill in with </a:t>
            </a:r>
          </a:p>
          <a:p>
            <a:pPr marL="171450" indent="-171450">
              <a:buFont typeface="Arial" charset="0"/>
              <a:buChar char="•"/>
            </a:pPr>
            <a:r>
              <a:rPr lang="en-US" sz="1000" dirty="0"/>
              <a:t>Average # stories across all records, or</a:t>
            </a:r>
          </a:p>
          <a:p>
            <a:pPr marL="171450" indent="-171450">
              <a:buFont typeface="Arial" charset="0"/>
              <a:buChar char="•"/>
            </a:pPr>
            <a:r>
              <a:rPr lang="en-US" sz="1000" dirty="0"/>
              <a:t>Average # stories for records in that zip</a:t>
            </a:r>
          </a:p>
          <a:p>
            <a:pPr marL="171450" indent="-171450">
              <a:buFont typeface="Arial" charset="0"/>
              <a:buChar char="•"/>
            </a:pPr>
            <a:r>
              <a:rPr lang="en-US" sz="1000" dirty="0"/>
              <a:t>…</a:t>
            </a:r>
          </a:p>
          <a:p>
            <a:pPr marL="171450" indent="-171450">
              <a:buFont typeface="Arial" charset="0"/>
              <a:buChar char="•"/>
            </a:pPr>
            <a:endParaRPr lang="en-US" sz="1000" dirty="0"/>
          </a:p>
        </p:txBody>
      </p:sp>
      <p:sp>
        <p:nvSpPr>
          <p:cNvPr id="16" name="TextBox 15"/>
          <p:cNvSpPr txBox="1"/>
          <p:nvPr/>
        </p:nvSpPr>
        <p:spPr>
          <a:xfrm>
            <a:off x="6476290" y="4996707"/>
            <a:ext cx="1868329" cy="1692771"/>
          </a:xfrm>
          <a:prstGeom prst="rect">
            <a:avLst/>
          </a:prstGeom>
          <a:noFill/>
        </p:spPr>
        <p:txBody>
          <a:bodyPr wrap="square" lIns="0" tIns="0" rIns="0" bIns="0" rtlCol="0" anchor="b" anchorCtr="0">
            <a:spAutoFit/>
          </a:bodyPr>
          <a:lstStyle/>
          <a:p>
            <a:r>
              <a:rPr lang="en-US" sz="1000" dirty="0"/>
              <a:t>Fill in with </a:t>
            </a:r>
          </a:p>
          <a:p>
            <a:pPr marL="171450" indent="-171450">
              <a:buFont typeface="Arial" charset="0"/>
              <a:buChar char="•"/>
            </a:pPr>
            <a:r>
              <a:rPr lang="en-US" sz="1000" dirty="0"/>
              <a:t>Average value across all records, or</a:t>
            </a:r>
          </a:p>
          <a:p>
            <a:pPr marL="171450" indent="-171450">
              <a:buFont typeface="Arial" charset="0"/>
              <a:buChar char="•"/>
            </a:pPr>
            <a:r>
              <a:rPr lang="en-US" sz="1000" dirty="0"/>
              <a:t>Average value for records in zip 22042, or</a:t>
            </a:r>
          </a:p>
          <a:p>
            <a:pPr marL="171450" indent="-171450">
              <a:buFont typeface="Arial" charset="0"/>
              <a:buChar char="•"/>
            </a:pPr>
            <a:r>
              <a:rPr lang="en-US" sz="1000" dirty="0"/>
              <a:t>Average value for all records with # stories = 3, or</a:t>
            </a:r>
          </a:p>
          <a:p>
            <a:pPr marL="171450" indent="-171450">
              <a:buFont typeface="Arial" charset="0"/>
              <a:buChar char="•"/>
            </a:pPr>
            <a:r>
              <a:rPr lang="en-US" sz="1000" dirty="0"/>
              <a:t>Average value for all records in zip 22042 and # stories = 3</a:t>
            </a:r>
          </a:p>
          <a:p>
            <a:pPr marL="171450" indent="-171450">
              <a:buFont typeface="Arial" charset="0"/>
              <a:buChar char="•"/>
            </a:pPr>
            <a:r>
              <a:rPr lang="en-US" sz="1000" dirty="0"/>
              <a:t>…</a:t>
            </a:r>
          </a:p>
          <a:p>
            <a:pPr marL="171450" indent="-171450">
              <a:buFont typeface="Arial" charset="0"/>
              <a:buChar char="•"/>
            </a:pPr>
            <a:endParaRPr lang="en-US" sz="1000" dirty="0"/>
          </a:p>
        </p:txBody>
      </p:sp>
      <p:cxnSp>
        <p:nvCxnSpPr>
          <p:cNvPr id="17" name="Straight Arrow Connector 16"/>
          <p:cNvCxnSpPr/>
          <p:nvPr/>
        </p:nvCxnSpPr>
        <p:spPr bwMode="auto">
          <a:xfrm flipH="1">
            <a:off x="5556818" y="5335193"/>
            <a:ext cx="717461" cy="342123"/>
          </a:xfrm>
          <a:prstGeom prst="straightConnector1">
            <a:avLst/>
          </a:prstGeom>
          <a:solidFill>
            <a:schemeClr val="accent1"/>
          </a:solidFill>
          <a:ln w="19050" cap="rnd" cmpd="sng" algn="ctr">
            <a:solidFill>
              <a:schemeClr val="tx1"/>
            </a:solidFill>
            <a:prstDash val="solid"/>
            <a:round/>
            <a:headEnd type="none" w="sm" len="sm"/>
            <a:tailEnd type="triangle"/>
          </a:ln>
          <a:effectLst/>
        </p:spPr>
      </p:cxnSp>
      <p:cxnSp>
        <p:nvCxnSpPr>
          <p:cNvPr id="19" name="Straight Arrow Connector 18"/>
          <p:cNvCxnSpPr/>
          <p:nvPr/>
        </p:nvCxnSpPr>
        <p:spPr bwMode="auto">
          <a:xfrm>
            <a:off x="2350120" y="5749503"/>
            <a:ext cx="1119700" cy="387888"/>
          </a:xfrm>
          <a:prstGeom prst="straightConnector1">
            <a:avLst/>
          </a:prstGeom>
          <a:solidFill>
            <a:schemeClr val="accent1"/>
          </a:solidFill>
          <a:ln w="19050" cap="rnd" cmpd="sng" algn="ctr">
            <a:solidFill>
              <a:schemeClr val="tx1"/>
            </a:solidFill>
            <a:prstDash val="solid"/>
            <a:round/>
            <a:headEnd type="none" w="sm" len="sm"/>
            <a:tailEnd type="triangle"/>
          </a:ln>
          <a:effectLst/>
        </p:spPr>
      </p:cxnSp>
      <p:sp>
        <p:nvSpPr>
          <p:cNvPr id="21" name="TextBox 20"/>
          <p:cNvSpPr txBox="1"/>
          <p:nvPr/>
        </p:nvSpPr>
        <p:spPr>
          <a:xfrm>
            <a:off x="3916989" y="4844816"/>
            <a:ext cx="695703" cy="153888"/>
          </a:xfrm>
          <a:prstGeom prst="rect">
            <a:avLst/>
          </a:prstGeom>
          <a:noFill/>
        </p:spPr>
        <p:txBody>
          <a:bodyPr wrap="none" lIns="0" tIns="0" rIns="0" bIns="0" rtlCol="0" anchor="b" anchorCtr="0">
            <a:spAutoFit/>
          </a:bodyPr>
          <a:lstStyle/>
          <a:p>
            <a:pPr algn="ctr"/>
            <a:r>
              <a:rPr lang="en-US" sz="1000" b="1"/>
              <a:t>Given data:</a:t>
            </a:r>
            <a:endParaRPr lang="en-US" sz="1000" b="1" dirty="0"/>
          </a:p>
        </p:txBody>
      </p:sp>
    </p:spTree>
    <p:extLst>
      <p:ext uri="{BB962C8B-B14F-4D97-AF65-F5344CB8AC3E}">
        <p14:creationId xmlns:p14="http://schemas.microsoft.com/office/powerpoint/2010/main" val="6328392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344" y="-118338"/>
            <a:ext cx="7886700" cy="1325563"/>
          </a:xfrm>
        </p:spPr>
        <p:txBody>
          <a:bodyPr/>
          <a:lstStyle/>
          <a:p>
            <a:r>
              <a:rPr lang="en-US" dirty="0"/>
              <a:t>How To Scale Data</a:t>
            </a:r>
          </a:p>
        </p:txBody>
      </p:sp>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521074" y="1032733"/>
                <a:ext cx="7886700" cy="5323617"/>
              </a:xfrm>
            </p:spPr>
            <p:txBody>
              <a:bodyPr>
                <a:normAutofit fontScale="92500" lnSpcReduction="10000"/>
              </a:bodyPr>
              <a:lstStyle/>
              <a:p>
                <a:r>
                  <a:rPr lang="en-US" dirty="0"/>
                  <a:t>Most ML algorithms are sensitive to the differences in scale of the input values:</a:t>
                </a:r>
              </a:p>
              <a:p>
                <a:pPr lvl="1"/>
                <a:r>
                  <a:rPr lang="en-US" dirty="0"/>
                  <a:t>Counts are typically a few, maybe less than ~10</a:t>
                </a:r>
              </a:p>
              <a:p>
                <a:pPr lvl="1"/>
                <a:r>
                  <a:rPr lang="en-US" dirty="0"/>
                  <a:t>$ values can be thousands, millions</a:t>
                </a:r>
                <a:r>
                  <a:rPr lang="mr-IN" dirty="0"/>
                  <a:t>…</a:t>
                </a:r>
                <a:endParaRPr lang="en-US" dirty="0"/>
              </a:p>
              <a:p>
                <a:r>
                  <a:rPr lang="en-US" dirty="0"/>
                  <a:t>Need to put all variables on the same footing, scale</a:t>
                </a:r>
              </a:p>
              <a:p>
                <a:r>
                  <a:rPr lang="en-US" dirty="0"/>
                  <a:t>Can divide by the range:</a:t>
                </a:r>
              </a:p>
              <a:p>
                <a:pPr marL="457200" lvl="1" indent="0">
                  <a:buNone/>
                </a:pPr>
                <a:r>
                  <a:rPr lang="en-US" b="0" dirty="0"/>
                  <a:t>				</a:t>
                </a:r>
                <a14:m>
                  <m:oMath xmlns:m="http://schemas.openxmlformats.org/officeDocument/2006/math">
                    <m:sSup>
                      <m:sSupPr>
                        <m:ctrlPr>
                          <a:rPr lang="en-US" b="0" i="1" smtClean="0">
                            <a:latin typeface="Cambria Math" charset="0"/>
                          </a:rPr>
                        </m:ctrlPr>
                      </m:sSupPr>
                      <m:e>
                        <m:r>
                          <a:rPr lang="en-US" b="0" i="1" smtClean="0">
                            <a:latin typeface="Cambria Math" charset="0"/>
                          </a:rPr>
                          <m:t>𝑥</m:t>
                        </m:r>
                      </m:e>
                      <m:sup>
                        <m:r>
                          <a:rPr lang="en-US" b="0" i="1" smtClean="0">
                            <a:latin typeface="Cambria Math" charset="0"/>
                          </a:rPr>
                          <m:t>′</m:t>
                        </m:r>
                      </m:sup>
                    </m:sSup>
                    <m:r>
                      <a:rPr lang="en-US" b="0" i="1" smtClean="0">
                        <a:latin typeface="Cambria Math" charset="0"/>
                      </a:rPr>
                      <m:t>=</m:t>
                    </m:r>
                    <m:f>
                      <m:fPr>
                        <m:ctrlPr>
                          <a:rPr lang="mr-IN" b="0" i="1" smtClean="0">
                            <a:latin typeface="Cambria Math" charset="0"/>
                          </a:rPr>
                        </m:ctrlPr>
                      </m:fPr>
                      <m:num>
                        <m:r>
                          <a:rPr lang="en-US" b="0" i="1" smtClean="0">
                            <a:latin typeface="Cambria Math" charset="0"/>
                          </a:rPr>
                          <m:t>𝑥</m:t>
                        </m:r>
                        <m:r>
                          <a:rPr lang="en-US" b="0" i="1" smtClean="0">
                            <a:latin typeface="Cambria Math" charset="0"/>
                          </a:rPr>
                          <m:t>−</m:t>
                        </m:r>
                        <m:r>
                          <a:rPr lang="en-US" b="0" i="1" smtClean="0">
                            <a:latin typeface="Cambria Math" charset="0"/>
                            <a:ea typeface="Cambria Math" charset="0"/>
                            <a:cs typeface="Cambria Math" charset="0"/>
                          </a:rPr>
                          <m:t>𝜇</m:t>
                        </m:r>
                      </m:num>
                      <m:den>
                        <m:d>
                          <m:dPr>
                            <m:begChr m:val="|"/>
                            <m:endChr m:val="|"/>
                            <m:ctrlPr>
                              <a:rPr lang="hr-HR" b="0" i="1" smtClean="0">
                                <a:latin typeface="Cambria Math" charset="0"/>
                              </a:rPr>
                            </m:ctrlPr>
                          </m:dPr>
                          <m:e>
                            <m:r>
                              <a:rPr lang="en-US" b="0" i="1" smtClean="0">
                                <a:latin typeface="Cambria Math" charset="0"/>
                              </a:rPr>
                              <m:t>𝑥𝑚𝑎𝑥</m:t>
                            </m:r>
                            <m:r>
                              <a:rPr lang="en-US" b="0" i="1" smtClean="0">
                                <a:latin typeface="Cambria Math" charset="0"/>
                              </a:rPr>
                              <m:t> −</m:t>
                            </m:r>
                            <m:r>
                              <a:rPr lang="en-US" b="0" i="1" smtClean="0">
                                <a:latin typeface="Cambria Math" charset="0"/>
                              </a:rPr>
                              <m:t>𝑥𝑚𝑖𝑛</m:t>
                            </m:r>
                          </m:e>
                        </m:d>
                      </m:den>
                    </m:f>
                  </m:oMath>
                </a14:m>
                <a:endParaRPr lang="en-US" dirty="0"/>
              </a:p>
              <a:p>
                <a:pPr marL="0" indent="0">
                  <a:buNone/>
                </a:pPr>
                <a:r>
                  <a:rPr lang="en-US" dirty="0"/>
                  <a:t>but this is very sensitive to outliers.</a:t>
                </a:r>
              </a:p>
              <a:p>
                <a:r>
                  <a:rPr lang="en-US" dirty="0"/>
                  <a:t>Best is </a:t>
                </a:r>
                <a:r>
                  <a:rPr lang="en-US" b="1" dirty="0"/>
                  <a:t>z scaling</a:t>
                </a:r>
                <a:r>
                  <a:rPr lang="en-US" dirty="0"/>
                  <a:t>:</a:t>
                </a:r>
              </a:p>
              <a:p>
                <a:pPr marL="0" indent="0">
                  <a:buNone/>
                </a:pPr>
                <a:r>
                  <a:rPr lang="en-US" dirty="0"/>
                  <a:t>				</a:t>
                </a:r>
                <a14:m>
                  <m:oMath xmlns:m="http://schemas.openxmlformats.org/officeDocument/2006/math">
                    <m:sSup>
                      <m:sSupPr>
                        <m:ctrlPr>
                          <a:rPr lang="en-US" i="1">
                            <a:latin typeface="Cambria Math" charset="0"/>
                          </a:rPr>
                        </m:ctrlPr>
                      </m:sSupPr>
                      <m:e>
                        <m:r>
                          <a:rPr lang="en-US" i="1">
                            <a:latin typeface="Cambria Math" charset="0"/>
                          </a:rPr>
                          <m:t>𝑥</m:t>
                        </m:r>
                      </m:e>
                      <m:sup>
                        <m:r>
                          <a:rPr lang="en-US" i="1">
                            <a:latin typeface="Cambria Math" charset="0"/>
                          </a:rPr>
                          <m:t>′</m:t>
                        </m:r>
                      </m:sup>
                    </m:sSup>
                    <m:r>
                      <a:rPr lang="en-US" i="1">
                        <a:latin typeface="Cambria Math" charset="0"/>
                      </a:rPr>
                      <m:t>=</m:t>
                    </m:r>
                    <m:f>
                      <m:fPr>
                        <m:ctrlPr>
                          <a:rPr lang="mr-IN" i="1">
                            <a:latin typeface="Cambria Math" charset="0"/>
                          </a:rPr>
                        </m:ctrlPr>
                      </m:fPr>
                      <m:num>
                        <m:r>
                          <a:rPr lang="en-US" i="1">
                            <a:latin typeface="Cambria Math" charset="0"/>
                          </a:rPr>
                          <m:t>𝑥</m:t>
                        </m:r>
                        <m:r>
                          <a:rPr lang="en-US" i="1">
                            <a:latin typeface="Cambria Math" charset="0"/>
                          </a:rPr>
                          <m:t>−</m:t>
                        </m:r>
                        <m:r>
                          <a:rPr lang="en-US" i="1">
                            <a:latin typeface="Cambria Math" charset="0"/>
                            <a:ea typeface="Cambria Math" charset="0"/>
                            <a:cs typeface="Cambria Math" charset="0"/>
                          </a:rPr>
                          <m:t>𝜇</m:t>
                        </m:r>
                      </m:num>
                      <m:den>
                        <m:r>
                          <a:rPr lang="en-US" i="1" smtClean="0">
                            <a:latin typeface="Cambria Math" charset="0"/>
                            <a:ea typeface="Cambria Math" charset="0"/>
                            <a:cs typeface="Cambria Math" charset="0"/>
                          </a:rPr>
                          <m:t>𝜎</m:t>
                        </m:r>
                      </m:den>
                    </m:f>
                  </m:oMath>
                </a14:m>
                <a:endParaRPr lang="en-US" dirty="0"/>
              </a:p>
              <a:p>
                <a:pPr marL="0" indent="0">
                  <a:buNone/>
                </a:pPr>
                <a:endParaRPr lang="en-US" dirty="0"/>
              </a:p>
              <a:p>
                <a:pPr marL="0" indent="0">
                  <a:buNone/>
                </a:pPr>
                <a:r>
                  <a:rPr lang="en-US" dirty="0"/>
                  <a:t>but be careful when calculating </a:t>
                </a:r>
                <a:r>
                  <a:rPr lang="en-US" dirty="0">
                    <a:latin typeface="Symbol" charset="2"/>
                    <a:ea typeface="Symbol" charset="2"/>
                    <a:cs typeface="Symbol" charset="2"/>
                  </a:rPr>
                  <a:t>m</a:t>
                </a:r>
                <a:r>
                  <a:rPr lang="en-US" dirty="0"/>
                  <a:t> and </a:t>
                </a:r>
                <a:r>
                  <a:rPr lang="en-US" dirty="0">
                    <a:latin typeface="Symbol" charset="2"/>
                    <a:ea typeface="Symbol" charset="2"/>
                    <a:cs typeface="Symbol" charset="2"/>
                  </a:rPr>
                  <a:t>s</a:t>
                </a:r>
                <a:r>
                  <a:rPr lang="en-US" dirty="0"/>
                  <a:t>.</a:t>
                </a:r>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521074" y="1032733"/>
                <a:ext cx="7886700" cy="5323617"/>
              </a:xfrm>
              <a:blipFill>
                <a:blip r:embed="rId2"/>
                <a:stretch>
                  <a:fillRect l="-1286" t="-1900"/>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88CD9788-50B9-FE4F-BD86-303CACCBE7E1}" type="slidenum">
              <a:rPr lang="en-US" smtClean="0"/>
              <a:t>51</a:t>
            </a:fld>
            <a:endParaRPr lang="en-US"/>
          </a:p>
        </p:txBody>
      </p:sp>
      <p:sp>
        <p:nvSpPr>
          <p:cNvPr id="3" name="TextBox 2"/>
          <p:cNvSpPr txBox="1"/>
          <p:nvPr/>
        </p:nvSpPr>
        <p:spPr>
          <a:xfrm>
            <a:off x="6836508" y="3325209"/>
            <a:ext cx="1396536" cy="369332"/>
          </a:xfrm>
          <a:prstGeom prst="rect">
            <a:avLst/>
          </a:prstGeom>
          <a:noFill/>
        </p:spPr>
        <p:txBody>
          <a:bodyPr wrap="none" rtlCol="0">
            <a:spAutoFit/>
          </a:bodyPr>
          <a:lstStyle/>
          <a:p>
            <a:r>
              <a:rPr lang="en-US" i="1" dirty="0"/>
              <a:t>Don’t do this</a:t>
            </a:r>
          </a:p>
        </p:txBody>
      </p:sp>
      <p:sp>
        <p:nvSpPr>
          <p:cNvPr id="6" name="TextBox 5"/>
          <p:cNvSpPr txBox="1"/>
          <p:nvPr/>
        </p:nvSpPr>
        <p:spPr>
          <a:xfrm>
            <a:off x="6836508" y="4656113"/>
            <a:ext cx="837089" cy="369332"/>
          </a:xfrm>
          <a:prstGeom prst="rect">
            <a:avLst/>
          </a:prstGeom>
          <a:noFill/>
        </p:spPr>
        <p:txBody>
          <a:bodyPr wrap="none" rtlCol="0">
            <a:spAutoFit/>
          </a:bodyPr>
          <a:lstStyle/>
          <a:p>
            <a:r>
              <a:rPr lang="en-US" i="1" dirty="0"/>
              <a:t>Do this</a:t>
            </a:r>
          </a:p>
        </p:txBody>
      </p:sp>
    </p:spTree>
    <p:extLst>
      <p:ext uri="{BB962C8B-B14F-4D97-AF65-F5344CB8AC3E}">
        <p14:creationId xmlns:p14="http://schemas.microsoft.com/office/powerpoint/2010/main" val="10877479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364461" y="884720"/>
            <a:ext cx="8526686" cy="5654193"/>
          </a:xfrm>
        </p:spPr>
        <p:txBody>
          <a:bodyPr>
            <a:normAutofit/>
          </a:bodyPr>
          <a:lstStyle/>
          <a:p>
            <a:pPr marL="0" indent="0">
              <a:buNone/>
            </a:pPr>
            <a:r>
              <a:rPr lang="en-US" sz="2400" dirty="0"/>
              <a:t>The idea is that we transform a variable or score into it’s quantile rankings. This is used frequently when we want to scale the outputs from several models so we can combine them.</a:t>
            </a:r>
          </a:p>
          <a:p>
            <a:r>
              <a:rPr lang="en-US" sz="2400" dirty="0"/>
              <a:t>Bin the data into bins of equal population but unequal width</a:t>
            </a:r>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Replace the original values (variable or score) with the bin #</a:t>
            </a:r>
          </a:p>
          <a:p>
            <a:r>
              <a:rPr lang="en-US" sz="2400" dirty="0"/>
              <a:t>Now all the variables/scores are on equal scales</a:t>
            </a:r>
          </a:p>
          <a:p>
            <a:r>
              <a:rPr lang="en-US" sz="2400" dirty="0"/>
              <a:t>It’s bets to use a fairly large number of bins, like 1000</a:t>
            </a:r>
          </a:p>
        </p:txBody>
      </p:sp>
      <p:sp>
        <p:nvSpPr>
          <p:cNvPr id="17410" name="Title 1"/>
          <p:cNvSpPr>
            <a:spLocks noGrp="1"/>
          </p:cNvSpPr>
          <p:nvPr>
            <p:ph type="title"/>
          </p:nvPr>
        </p:nvSpPr>
        <p:spPr>
          <a:xfrm>
            <a:off x="379238" y="365262"/>
            <a:ext cx="8405812" cy="319088"/>
          </a:xfrm>
        </p:spPr>
        <p:txBody>
          <a:bodyPr>
            <a:normAutofit fontScale="90000"/>
          </a:bodyPr>
          <a:lstStyle/>
          <a:p>
            <a:r>
              <a:rPr lang="en-US" dirty="0"/>
              <a:t>Another Way To Scale: Quantile Binning</a:t>
            </a:r>
          </a:p>
        </p:txBody>
      </p:sp>
      <p:sp>
        <p:nvSpPr>
          <p:cNvPr id="4" name="Slide Number Placeholder 3"/>
          <p:cNvSpPr>
            <a:spLocks noGrp="1"/>
          </p:cNvSpPr>
          <p:nvPr>
            <p:ph type="sldNum" sz="quarter" idx="11"/>
          </p:nvPr>
        </p:nvSpPr>
        <p:spPr/>
        <p:txBody>
          <a:bodyPr/>
          <a:lstStyle/>
          <a:p>
            <a:fld id="{02330697-FC26-4454-A3BE-90B07819C49A}" type="slidenum">
              <a:rPr lang="en-US" smtClean="0"/>
              <a:pPr/>
              <a:t>52</a:t>
            </a:fld>
            <a:endParaRPr lang="en-US" dirty="0"/>
          </a:p>
        </p:txBody>
      </p:sp>
      <p:sp>
        <p:nvSpPr>
          <p:cNvPr id="39" name="Content Placeholder 5"/>
          <p:cNvSpPr txBox="1">
            <a:spLocks/>
          </p:cNvSpPr>
          <p:nvPr/>
        </p:nvSpPr>
        <p:spPr bwMode="gray">
          <a:xfrm>
            <a:off x="362271" y="2947986"/>
            <a:ext cx="2529792" cy="74916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For example, 20 bins:</a:t>
            </a:r>
          </a:p>
          <a:p>
            <a:r>
              <a:rPr lang="en-US" sz="2400" dirty="0"/>
              <a:t>Number the bins</a:t>
            </a:r>
          </a:p>
        </p:txBody>
      </p:sp>
      <p:grpSp>
        <p:nvGrpSpPr>
          <p:cNvPr id="2" name="Group 1"/>
          <p:cNvGrpSpPr/>
          <p:nvPr/>
        </p:nvGrpSpPr>
        <p:grpSpPr>
          <a:xfrm>
            <a:off x="3322059" y="2495081"/>
            <a:ext cx="5139092" cy="2507390"/>
            <a:chOff x="2898995" y="2426687"/>
            <a:chExt cx="5139092" cy="2507390"/>
          </a:xfrm>
        </p:grpSpPr>
        <p:pic>
          <p:nvPicPr>
            <p:cNvPr id="3" name="Picture 2"/>
            <p:cNvPicPr>
              <a:picLocks noChangeAspect="1"/>
            </p:cNvPicPr>
            <p:nvPr/>
          </p:nvPicPr>
          <p:blipFill>
            <a:blip r:embed="rId2"/>
            <a:stretch>
              <a:fillRect/>
            </a:stretch>
          </p:blipFill>
          <p:spPr>
            <a:xfrm>
              <a:off x="2898995" y="2426687"/>
              <a:ext cx="5139092" cy="2187327"/>
            </a:xfrm>
            <a:prstGeom prst="rect">
              <a:avLst/>
            </a:prstGeom>
          </p:spPr>
        </p:pic>
        <p:cxnSp>
          <p:nvCxnSpPr>
            <p:cNvPr id="9" name="Straight Connector 8"/>
            <p:cNvCxnSpPr/>
            <p:nvPr/>
          </p:nvCxnSpPr>
          <p:spPr>
            <a:xfrm>
              <a:off x="7852143" y="4390428"/>
              <a:ext cx="0" cy="23923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381737" y="4390428"/>
              <a:ext cx="0" cy="23923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816998" y="4390428"/>
              <a:ext cx="0" cy="23923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905766" y="4390428"/>
              <a:ext cx="0" cy="23923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021182" y="4390428"/>
              <a:ext cx="0" cy="23923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132136" y="4390428"/>
              <a:ext cx="0" cy="23923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481596" y="4390428"/>
              <a:ext cx="0" cy="23923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542454" y="4390428"/>
              <a:ext cx="0" cy="23923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624864" y="4390428"/>
              <a:ext cx="0" cy="23923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715385" y="4390428"/>
              <a:ext cx="0" cy="23923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435156" y="4390428"/>
              <a:ext cx="0" cy="23923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739672" y="4390428"/>
              <a:ext cx="0" cy="23923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273448" y="4390428"/>
              <a:ext cx="0" cy="23923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183042" y="4390428"/>
              <a:ext cx="0" cy="23923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276964" y="4390428"/>
              <a:ext cx="0" cy="23923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335480" y="4390428"/>
              <a:ext cx="0" cy="23923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505573" y="4390428"/>
              <a:ext cx="0" cy="23923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112352" y="4390428"/>
              <a:ext cx="0" cy="23923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536237" y="4390428"/>
              <a:ext cx="0" cy="23923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089643" y="4390428"/>
              <a:ext cx="0" cy="23923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461008" y="4606485"/>
              <a:ext cx="328936" cy="261610"/>
            </a:xfrm>
            <a:prstGeom prst="rect">
              <a:avLst/>
            </a:prstGeom>
            <a:noFill/>
          </p:spPr>
          <p:txBody>
            <a:bodyPr wrap="none" rtlCol="0">
              <a:spAutoFit/>
            </a:bodyPr>
            <a:lstStyle/>
            <a:p>
              <a:r>
                <a:rPr lang="en-US" sz="1100" dirty="0"/>
                <a:t>20</a:t>
              </a:r>
            </a:p>
          </p:txBody>
        </p:sp>
        <p:sp>
          <p:nvSpPr>
            <p:cNvPr id="30" name="TextBox 29"/>
            <p:cNvSpPr txBox="1"/>
            <p:nvPr/>
          </p:nvSpPr>
          <p:spPr>
            <a:xfrm>
              <a:off x="5146146" y="4606485"/>
              <a:ext cx="328936" cy="261610"/>
            </a:xfrm>
            <a:prstGeom prst="rect">
              <a:avLst/>
            </a:prstGeom>
            <a:noFill/>
          </p:spPr>
          <p:txBody>
            <a:bodyPr wrap="none" rtlCol="0">
              <a:spAutoFit/>
            </a:bodyPr>
            <a:lstStyle/>
            <a:p>
              <a:r>
                <a:rPr lang="en-US" sz="1100" dirty="0"/>
                <a:t>19</a:t>
              </a:r>
            </a:p>
          </p:txBody>
        </p:sp>
        <p:sp>
          <p:nvSpPr>
            <p:cNvPr id="31" name="TextBox 30"/>
            <p:cNvSpPr txBox="1"/>
            <p:nvPr/>
          </p:nvSpPr>
          <p:spPr>
            <a:xfrm>
              <a:off x="4758242" y="4606485"/>
              <a:ext cx="328936" cy="261610"/>
            </a:xfrm>
            <a:prstGeom prst="rect">
              <a:avLst/>
            </a:prstGeom>
            <a:noFill/>
          </p:spPr>
          <p:txBody>
            <a:bodyPr wrap="none" rtlCol="0">
              <a:spAutoFit/>
            </a:bodyPr>
            <a:lstStyle/>
            <a:p>
              <a:r>
                <a:rPr lang="en-US" sz="1100"/>
                <a:t>18</a:t>
              </a:r>
              <a:endParaRPr lang="en-US" sz="1100" dirty="0"/>
            </a:p>
          </p:txBody>
        </p:sp>
        <p:sp>
          <p:nvSpPr>
            <p:cNvPr id="32" name="TextBox 31"/>
            <p:cNvSpPr txBox="1"/>
            <p:nvPr/>
          </p:nvSpPr>
          <p:spPr>
            <a:xfrm>
              <a:off x="4474674" y="4606485"/>
              <a:ext cx="328936" cy="261610"/>
            </a:xfrm>
            <a:prstGeom prst="rect">
              <a:avLst/>
            </a:prstGeom>
            <a:noFill/>
          </p:spPr>
          <p:txBody>
            <a:bodyPr wrap="none" rtlCol="0">
              <a:spAutoFit/>
            </a:bodyPr>
            <a:lstStyle/>
            <a:p>
              <a:r>
                <a:rPr lang="en-US" sz="1100"/>
                <a:t>17</a:t>
              </a:r>
              <a:endParaRPr lang="en-US" sz="1100" dirty="0"/>
            </a:p>
          </p:txBody>
        </p:sp>
        <p:sp>
          <p:nvSpPr>
            <p:cNvPr id="33" name="TextBox 32"/>
            <p:cNvSpPr txBox="1"/>
            <p:nvPr/>
          </p:nvSpPr>
          <p:spPr>
            <a:xfrm>
              <a:off x="4213213" y="4606485"/>
              <a:ext cx="328936" cy="261610"/>
            </a:xfrm>
            <a:prstGeom prst="rect">
              <a:avLst/>
            </a:prstGeom>
            <a:noFill/>
          </p:spPr>
          <p:txBody>
            <a:bodyPr wrap="none" rtlCol="0">
              <a:spAutoFit/>
            </a:bodyPr>
            <a:lstStyle/>
            <a:p>
              <a:r>
                <a:rPr lang="en-US" sz="1100" dirty="0"/>
                <a:t>16</a:t>
              </a:r>
            </a:p>
          </p:txBody>
        </p:sp>
        <p:sp>
          <p:nvSpPr>
            <p:cNvPr id="34" name="TextBox 33"/>
            <p:cNvSpPr txBox="1"/>
            <p:nvPr/>
          </p:nvSpPr>
          <p:spPr>
            <a:xfrm>
              <a:off x="4038524" y="4672467"/>
              <a:ext cx="328936" cy="261610"/>
            </a:xfrm>
            <a:prstGeom prst="rect">
              <a:avLst/>
            </a:prstGeom>
            <a:noFill/>
          </p:spPr>
          <p:txBody>
            <a:bodyPr wrap="none" rtlCol="0">
              <a:spAutoFit/>
            </a:bodyPr>
            <a:lstStyle/>
            <a:p>
              <a:r>
                <a:rPr lang="en-US" sz="1100" dirty="0"/>
                <a:t>15</a:t>
              </a:r>
            </a:p>
          </p:txBody>
        </p:sp>
        <p:sp>
          <p:nvSpPr>
            <p:cNvPr id="35" name="TextBox 34"/>
            <p:cNvSpPr txBox="1"/>
            <p:nvPr/>
          </p:nvSpPr>
          <p:spPr>
            <a:xfrm>
              <a:off x="3020162" y="4606485"/>
              <a:ext cx="256802" cy="261610"/>
            </a:xfrm>
            <a:prstGeom prst="rect">
              <a:avLst/>
            </a:prstGeom>
            <a:noFill/>
          </p:spPr>
          <p:txBody>
            <a:bodyPr wrap="none" rtlCol="0">
              <a:spAutoFit/>
            </a:bodyPr>
            <a:lstStyle/>
            <a:p>
              <a:r>
                <a:rPr lang="en-US" sz="1100"/>
                <a:t>1</a:t>
              </a:r>
              <a:endParaRPr lang="en-US" sz="1100" dirty="0"/>
            </a:p>
          </p:txBody>
        </p:sp>
        <p:sp>
          <p:nvSpPr>
            <p:cNvPr id="36" name="TextBox 35"/>
            <p:cNvSpPr txBox="1"/>
            <p:nvPr/>
          </p:nvSpPr>
          <p:spPr>
            <a:xfrm>
              <a:off x="3883327" y="4606485"/>
              <a:ext cx="328936" cy="261610"/>
            </a:xfrm>
            <a:prstGeom prst="rect">
              <a:avLst/>
            </a:prstGeom>
            <a:noFill/>
          </p:spPr>
          <p:txBody>
            <a:bodyPr wrap="none" rtlCol="0">
              <a:spAutoFit/>
            </a:bodyPr>
            <a:lstStyle/>
            <a:p>
              <a:r>
                <a:rPr lang="en-US" sz="1100" dirty="0"/>
                <a:t>14</a:t>
              </a:r>
            </a:p>
          </p:txBody>
        </p:sp>
        <p:sp>
          <p:nvSpPr>
            <p:cNvPr id="37" name="TextBox 36"/>
            <p:cNvSpPr txBox="1"/>
            <p:nvPr/>
          </p:nvSpPr>
          <p:spPr>
            <a:xfrm>
              <a:off x="3096948" y="4658328"/>
              <a:ext cx="256802" cy="261610"/>
            </a:xfrm>
            <a:prstGeom prst="rect">
              <a:avLst/>
            </a:prstGeom>
            <a:noFill/>
          </p:spPr>
          <p:txBody>
            <a:bodyPr wrap="none" rtlCol="0">
              <a:spAutoFit/>
            </a:bodyPr>
            <a:lstStyle/>
            <a:p>
              <a:r>
                <a:rPr lang="en-US" sz="1100"/>
                <a:t>2</a:t>
              </a:r>
              <a:endParaRPr lang="en-US" sz="1100" dirty="0"/>
            </a:p>
          </p:txBody>
        </p:sp>
        <p:sp>
          <p:nvSpPr>
            <p:cNvPr id="38" name="TextBox 37"/>
            <p:cNvSpPr txBox="1"/>
            <p:nvPr/>
          </p:nvSpPr>
          <p:spPr>
            <a:xfrm>
              <a:off x="3178187" y="4606485"/>
              <a:ext cx="256802" cy="261610"/>
            </a:xfrm>
            <a:prstGeom prst="rect">
              <a:avLst/>
            </a:prstGeom>
            <a:noFill/>
          </p:spPr>
          <p:txBody>
            <a:bodyPr wrap="none" rtlCol="0">
              <a:spAutoFit/>
            </a:bodyPr>
            <a:lstStyle/>
            <a:p>
              <a:r>
                <a:rPr lang="en-US" sz="1100"/>
                <a:t>3</a:t>
              </a:r>
              <a:endParaRPr lang="en-US" sz="1100" dirty="0"/>
            </a:p>
          </p:txBody>
        </p:sp>
        <p:sp>
          <p:nvSpPr>
            <p:cNvPr id="7" name="TextBox 6"/>
            <p:cNvSpPr txBox="1"/>
            <p:nvPr/>
          </p:nvSpPr>
          <p:spPr>
            <a:xfrm>
              <a:off x="3455362" y="4525316"/>
              <a:ext cx="343364" cy="369332"/>
            </a:xfrm>
            <a:prstGeom prst="rect">
              <a:avLst/>
            </a:prstGeom>
            <a:noFill/>
          </p:spPr>
          <p:txBody>
            <a:bodyPr wrap="none" rtlCol="0">
              <a:spAutoFit/>
            </a:bodyPr>
            <a:lstStyle/>
            <a:p>
              <a:r>
                <a:rPr lang="mr-IN"/>
                <a:t>…</a:t>
              </a:r>
              <a:endParaRPr lang="en-US" dirty="0"/>
            </a:p>
          </p:txBody>
        </p:sp>
        <p:sp>
          <p:nvSpPr>
            <p:cNvPr id="40" name="TextBox 39"/>
            <p:cNvSpPr txBox="1"/>
            <p:nvPr/>
          </p:nvSpPr>
          <p:spPr>
            <a:xfrm>
              <a:off x="6084044" y="4217792"/>
              <a:ext cx="357790" cy="261610"/>
            </a:xfrm>
            <a:prstGeom prst="rect">
              <a:avLst/>
            </a:prstGeom>
            <a:noFill/>
          </p:spPr>
          <p:txBody>
            <a:bodyPr wrap="none" rtlCol="0">
              <a:spAutoFit/>
            </a:bodyPr>
            <a:lstStyle/>
            <a:p>
              <a:r>
                <a:rPr lang="en-US" sz="1100" dirty="0"/>
                <a:t>5%</a:t>
              </a:r>
            </a:p>
          </p:txBody>
        </p:sp>
        <p:sp>
          <p:nvSpPr>
            <p:cNvPr id="41" name="TextBox 40"/>
            <p:cNvSpPr txBox="1"/>
            <p:nvPr/>
          </p:nvSpPr>
          <p:spPr>
            <a:xfrm>
              <a:off x="5161136" y="4107148"/>
              <a:ext cx="357790" cy="261610"/>
            </a:xfrm>
            <a:prstGeom prst="rect">
              <a:avLst/>
            </a:prstGeom>
            <a:noFill/>
          </p:spPr>
          <p:txBody>
            <a:bodyPr wrap="none" rtlCol="0">
              <a:spAutoFit/>
            </a:bodyPr>
            <a:lstStyle/>
            <a:p>
              <a:r>
                <a:rPr lang="en-US" sz="1100"/>
                <a:t>5%</a:t>
              </a:r>
              <a:endParaRPr lang="en-US" sz="1100" dirty="0"/>
            </a:p>
          </p:txBody>
        </p:sp>
        <p:sp>
          <p:nvSpPr>
            <p:cNvPr id="42" name="TextBox 41"/>
            <p:cNvSpPr txBox="1"/>
            <p:nvPr/>
          </p:nvSpPr>
          <p:spPr>
            <a:xfrm>
              <a:off x="4451875" y="4161932"/>
              <a:ext cx="357790" cy="261610"/>
            </a:xfrm>
            <a:prstGeom prst="rect">
              <a:avLst/>
            </a:prstGeom>
            <a:noFill/>
          </p:spPr>
          <p:txBody>
            <a:bodyPr wrap="none" rtlCol="0">
              <a:spAutoFit/>
            </a:bodyPr>
            <a:lstStyle/>
            <a:p>
              <a:r>
                <a:rPr lang="en-US" sz="1100" dirty="0"/>
                <a:t>5%</a:t>
              </a:r>
            </a:p>
          </p:txBody>
        </p:sp>
        <p:sp>
          <p:nvSpPr>
            <p:cNvPr id="43" name="TextBox 42"/>
            <p:cNvSpPr txBox="1"/>
            <p:nvPr/>
          </p:nvSpPr>
          <p:spPr>
            <a:xfrm>
              <a:off x="4769652" y="4008969"/>
              <a:ext cx="357790" cy="261610"/>
            </a:xfrm>
            <a:prstGeom prst="rect">
              <a:avLst/>
            </a:prstGeom>
            <a:noFill/>
          </p:spPr>
          <p:txBody>
            <a:bodyPr wrap="none" rtlCol="0">
              <a:spAutoFit/>
            </a:bodyPr>
            <a:lstStyle/>
            <a:p>
              <a:r>
                <a:rPr lang="en-US" sz="1100"/>
                <a:t>5%</a:t>
              </a:r>
              <a:endParaRPr lang="en-US" sz="1100" dirty="0"/>
            </a:p>
          </p:txBody>
        </p:sp>
        <p:sp>
          <p:nvSpPr>
            <p:cNvPr id="45" name="TextBox 44"/>
            <p:cNvSpPr txBox="1"/>
            <p:nvPr/>
          </p:nvSpPr>
          <p:spPr>
            <a:xfrm>
              <a:off x="4236127" y="4053284"/>
              <a:ext cx="357790" cy="261610"/>
            </a:xfrm>
            <a:prstGeom prst="rect">
              <a:avLst/>
            </a:prstGeom>
            <a:noFill/>
          </p:spPr>
          <p:txBody>
            <a:bodyPr wrap="none" rtlCol="0">
              <a:spAutoFit/>
            </a:bodyPr>
            <a:lstStyle/>
            <a:p>
              <a:r>
                <a:rPr lang="en-US" sz="1100"/>
                <a:t>5%</a:t>
              </a:r>
              <a:endParaRPr lang="en-US" sz="1100" dirty="0"/>
            </a:p>
          </p:txBody>
        </p:sp>
      </p:grpSp>
      <p:sp>
        <p:nvSpPr>
          <p:cNvPr id="44" name="TextBox 43"/>
          <p:cNvSpPr txBox="1"/>
          <p:nvPr/>
        </p:nvSpPr>
        <p:spPr>
          <a:xfrm>
            <a:off x="3991855" y="2861443"/>
            <a:ext cx="1741823" cy="369332"/>
          </a:xfrm>
          <a:prstGeom prst="rect">
            <a:avLst/>
          </a:prstGeom>
          <a:noFill/>
        </p:spPr>
        <p:txBody>
          <a:bodyPr wrap="none" rtlCol="0">
            <a:spAutoFit/>
          </a:bodyPr>
          <a:lstStyle/>
          <a:p>
            <a:r>
              <a:rPr lang="en-US"/>
              <a:t>data distribution</a:t>
            </a:r>
          </a:p>
        </p:txBody>
      </p:sp>
    </p:spTree>
    <p:extLst>
      <p:ext uri="{BB962C8B-B14F-4D97-AF65-F5344CB8AC3E}">
        <p14:creationId xmlns:p14="http://schemas.microsoft.com/office/powerpoint/2010/main" val="33532811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39208"/>
            <a:ext cx="7886700" cy="1325563"/>
          </a:xfrm>
        </p:spPr>
        <p:txBody>
          <a:bodyPr/>
          <a:lstStyle/>
          <a:p>
            <a:r>
              <a:rPr lang="en-US" dirty="0"/>
              <a:t>How To Handle Outliers</a:t>
            </a:r>
          </a:p>
        </p:txBody>
      </p:sp>
      <p:sp>
        <p:nvSpPr>
          <p:cNvPr id="4" name="Content Placeholder 3"/>
          <p:cNvSpPr>
            <a:spLocks noGrp="1"/>
          </p:cNvSpPr>
          <p:nvPr>
            <p:ph sz="half" idx="2"/>
          </p:nvPr>
        </p:nvSpPr>
        <p:spPr>
          <a:xfrm>
            <a:off x="628650" y="1502894"/>
            <a:ext cx="8053234" cy="4932281"/>
          </a:xfrm>
        </p:spPr>
        <p:txBody>
          <a:bodyPr>
            <a:normAutofit lnSpcReduction="10000"/>
          </a:bodyPr>
          <a:lstStyle/>
          <a:p>
            <a:pPr marL="0" indent="0">
              <a:buNone/>
            </a:pPr>
            <a:r>
              <a:rPr lang="en-US" dirty="0"/>
              <a:t>What is an outlier? Typically it’s a record with a field value that’s more than a few standard deviations (</a:t>
            </a:r>
            <a:r>
              <a:rPr lang="en-US" dirty="0" err="1"/>
              <a:t>stdev</a:t>
            </a:r>
            <a:r>
              <a:rPr lang="en-US" dirty="0"/>
              <a:t>) from normal.</a:t>
            </a:r>
          </a:p>
          <a:p>
            <a:pPr marL="0" indent="0">
              <a:buNone/>
            </a:pPr>
            <a:r>
              <a:rPr lang="en-US" dirty="0"/>
              <a:t>But the calculation of the </a:t>
            </a:r>
            <a:r>
              <a:rPr lang="en-US" dirty="0" err="1"/>
              <a:t>stdev</a:t>
            </a:r>
            <a:r>
              <a:rPr lang="en-US" dirty="0"/>
              <a:t> can be affected by outliers, so be careful.</a:t>
            </a:r>
          </a:p>
          <a:p>
            <a:r>
              <a:rPr lang="en-US" dirty="0"/>
              <a:t>Throw away outlier records. </a:t>
            </a:r>
            <a:r>
              <a:rPr lang="en-US" b="1" dirty="0"/>
              <a:t>Not OK for fraud </a:t>
            </a:r>
            <a:r>
              <a:rPr lang="en-US" b="1" dirty="0" err="1"/>
              <a:t>pbms</a:t>
            </a:r>
            <a:r>
              <a:rPr lang="en-US" dirty="0"/>
              <a:t>.</a:t>
            </a:r>
          </a:p>
          <a:p>
            <a:r>
              <a:rPr lang="en-US" dirty="0"/>
              <a:t>Use ML methods robust to outliers (e.g., trees)</a:t>
            </a:r>
          </a:p>
          <a:p>
            <a:r>
              <a:rPr lang="en-US" dirty="0"/>
              <a:t>Push outliers in something like +- 4 </a:t>
            </a:r>
            <a:r>
              <a:rPr lang="en-US" dirty="0" err="1"/>
              <a:t>stdev’s</a:t>
            </a:r>
            <a:r>
              <a:rPr lang="en-US" dirty="0"/>
              <a:t>. Should do by iteration.</a:t>
            </a:r>
          </a:p>
          <a:p>
            <a:r>
              <a:rPr lang="en-US" dirty="0"/>
              <a:t>For fraud problems, probably best to leave outliers as they are. They will then be flagged by the algorithm.</a:t>
            </a:r>
          </a:p>
          <a:p>
            <a:endParaRPr lang="en-US" dirty="0"/>
          </a:p>
        </p:txBody>
      </p:sp>
      <p:sp>
        <p:nvSpPr>
          <p:cNvPr id="5" name="Slide Number Placeholder 4"/>
          <p:cNvSpPr>
            <a:spLocks noGrp="1"/>
          </p:cNvSpPr>
          <p:nvPr>
            <p:ph type="sldNum" sz="quarter" idx="12"/>
          </p:nvPr>
        </p:nvSpPr>
        <p:spPr/>
        <p:txBody>
          <a:bodyPr/>
          <a:lstStyle/>
          <a:p>
            <a:fld id="{88CD9788-50B9-FE4F-BD86-303CACCBE7E1}" type="slidenum">
              <a:rPr lang="en-US" smtClean="0"/>
              <a:t>53</a:t>
            </a:fld>
            <a:endParaRPr lang="en-US"/>
          </a:p>
        </p:txBody>
      </p:sp>
    </p:spTree>
    <p:extLst>
      <p:ext uri="{BB962C8B-B14F-4D97-AF65-F5344CB8AC3E}">
        <p14:creationId xmlns:p14="http://schemas.microsoft.com/office/powerpoint/2010/main" val="15151486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69888" y="393953"/>
            <a:ext cx="8405812" cy="319088"/>
          </a:xfrm>
        </p:spPr>
        <p:txBody>
          <a:bodyPr>
            <a:normAutofit fontScale="90000"/>
          </a:bodyPr>
          <a:lstStyle/>
          <a:p>
            <a:r>
              <a:rPr lang="en-US" dirty="0"/>
              <a:t>How to Encode Categorical Variables</a:t>
            </a:r>
          </a:p>
        </p:txBody>
      </p:sp>
      <p:sp>
        <p:nvSpPr>
          <p:cNvPr id="4" name="Slide Number Placeholder 3"/>
          <p:cNvSpPr>
            <a:spLocks noGrp="1"/>
          </p:cNvSpPr>
          <p:nvPr>
            <p:ph type="sldNum" sz="quarter" idx="11"/>
          </p:nvPr>
        </p:nvSpPr>
        <p:spPr/>
        <p:txBody>
          <a:bodyPr/>
          <a:lstStyle/>
          <a:p>
            <a:fld id="{02330697-FC26-4454-A3BE-90B07819C49A}" type="slidenum">
              <a:rPr lang="en-US" smtClean="0"/>
              <a:pPr/>
              <a:t>54</a:t>
            </a:fld>
            <a:endParaRPr lang="en-US" dirty="0"/>
          </a:p>
        </p:txBody>
      </p:sp>
      <p:sp>
        <p:nvSpPr>
          <p:cNvPr id="6" name="Content Placeholder 5"/>
          <p:cNvSpPr>
            <a:spLocks noGrp="1"/>
          </p:cNvSpPr>
          <p:nvPr>
            <p:ph idx="1"/>
          </p:nvPr>
        </p:nvSpPr>
        <p:spPr>
          <a:xfrm>
            <a:off x="631145" y="1739562"/>
            <a:ext cx="8405812" cy="4300536"/>
          </a:xfrm>
        </p:spPr>
        <p:txBody>
          <a:bodyPr>
            <a:noAutofit/>
          </a:bodyPr>
          <a:lstStyle/>
          <a:p>
            <a:r>
              <a:rPr lang="en-US" sz="1600" dirty="0"/>
              <a:t>Ordinal coding: Assign an integer to each category:</a:t>
            </a:r>
          </a:p>
          <a:p>
            <a:pPr lvl="1"/>
            <a:r>
              <a:rPr lang="en-US" sz="1600" dirty="0"/>
              <a:t>[A, B, C…] -&gt; [1, 2, 3…]</a:t>
            </a:r>
          </a:p>
          <a:p>
            <a:pPr lvl="1"/>
            <a:r>
              <a:rPr lang="en-US" sz="1600" b="1" dirty="0"/>
              <a:t>Problem</a:t>
            </a:r>
            <a:r>
              <a:rPr lang="en-US" sz="1600" dirty="0"/>
              <a:t>: many modeling algorithms assume there is a metric (1 is closer to 2 than 3)</a:t>
            </a:r>
          </a:p>
          <a:p>
            <a:r>
              <a:rPr lang="en-US" sz="1600" dirty="0"/>
              <a:t>Dummy, one hot: Expand the category list into new variables:</a:t>
            </a:r>
          </a:p>
          <a:p>
            <a:pPr lvl="1"/>
            <a:r>
              <a:rPr lang="en-US" sz="1600" dirty="0"/>
              <a:t>[A, B, C] -&gt; x1, x2, x3… with binary values. So a record with value “B” -&gt; 0,1,0,0…</a:t>
            </a:r>
          </a:p>
          <a:p>
            <a:pPr lvl="1"/>
            <a:r>
              <a:rPr lang="en-US" sz="1600" b="1" dirty="0"/>
              <a:t>Problem</a:t>
            </a:r>
            <a:r>
              <a:rPr lang="en-US" sz="1600" dirty="0"/>
              <a:t>: explodes dimensionality, which is the opposite of what we want in modeling</a:t>
            </a:r>
          </a:p>
          <a:p>
            <a:r>
              <a:rPr lang="en-US" sz="1600" dirty="0"/>
              <a:t>Other dimensionality expanding: contrast, </a:t>
            </a:r>
            <a:r>
              <a:rPr lang="en-US" sz="1600" dirty="0" err="1"/>
              <a:t>Helmert</a:t>
            </a:r>
            <a:r>
              <a:rPr lang="en-US" sz="1600" dirty="0"/>
              <a:t>, GLM, comparison…</a:t>
            </a:r>
          </a:p>
          <a:p>
            <a:r>
              <a:rPr lang="en-US" sz="1600" dirty="0">
                <a:solidFill>
                  <a:srgbClr val="FF0000"/>
                </a:solidFill>
              </a:rPr>
              <a:t>Risk tables</a:t>
            </a:r>
            <a:r>
              <a:rPr lang="en-US" sz="1600" dirty="0"/>
              <a:t>: For each possible category assign a value</a:t>
            </a:r>
          </a:p>
          <a:p>
            <a:pPr lvl="1"/>
            <a:r>
              <a:rPr lang="en-US" sz="1600" dirty="0"/>
              <a:t>No dimensionality expansion (each categorical variable becomes one continuous variable)</a:t>
            </a:r>
          </a:p>
          <a:p>
            <a:pPr lvl="1"/>
            <a:r>
              <a:rPr lang="en-US" sz="1600" dirty="0"/>
              <a:t>Several choices to use for the value: </a:t>
            </a:r>
          </a:p>
          <a:p>
            <a:pPr lvl="2"/>
            <a:r>
              <a:rPr lang="en-US" sz="1600" dirty="0">
                <a:solidFill>
                  <a:srgbClr val="FF0000"/>
                </a:solidFill>
              </a:rPr>
              <a:t>Average of the dependent </a:t>
            </a:r>
            <a:r>
              <a:rPr lang="en-US" sz="1600" dirty="0" smtClean="0">
                <a:solidFill>
                  <a:srgbClr val="FF0000"/>
                </a:solidFill>
              </a:rPr>
              <a:t>(y) variables </a:t>
            </a:r>
            <a:r>
              <a:rPr lang="en-US" sz="1600" dirty="0">
                <a:solidFill>
                  <a:srgbClr val="FF0000"/>
                </a:solidFill>
              </a:rPr>
              <a:t>for all records in that category (most common, “risk table</a:t>
            </a:r>
            <a:r>
              <a:rPr lang="en-US" sz="1600" dirty="0" smtClean="0">
                <a:solidFill>
                  <a:srgbClr val="FF0000"/>
                </a:solidFill>
              </a:rPr>
              <a:t>”)  i.e. mean(y) for A, </a:t>
            </a:r>
            <a:r>
              <a:rPr lang="en-US" altLang="zh-TW" sz="1600" dirty="0">
                <a:solidFill>
                  <a:srgbClr val="FF0000"/>
                </a:solidFill>
              </a:rPr>
              <a:t>mean(y) for </a:t>
            </a:r>
            <a:r>
              <a:rPr lang="en-US" altLang="zh-TW" sz="1600" dirty="0" smtClean="0">
                <a:solidFill>
                  <a:srgbClr val="FF0000"/>
                </a:solidFill>
              </a:rPr>
              <a:t>B, </a:t>
            </a:r>
            <a:r>
              <a:rPr lang="en-US" altLang="zh-TW" sz="1600" dirty="0">
                <a:solidFill>
                  <a:srgbClr val="FF0000"/>
                </a:solidFill>
              </a:rPr>
              <a:t>mean(y) for </a:t>
            </a:r>
            <a:r>
              <a:rPr lang="en-US" altLang="zh-TW" sz="1600" dirty="0" smtClean="0">
                <a:solidFill>
                  <a:srgbClr val="FF0000"/>
                </a:solidFill>
              </a:rPr>
              <a:t>C, </a:t>
            </a:r>
            <a:endParaRPr lang="en-US" sz="1600" dirty="0">
              <a:solidFill>
                <a:srgbClr val="FF0000"/>
              </a:solidFill>
            </a:endParaRPr>
          </a:p>
          <a:p>
            <a:pPr lvl="2"/>
            <a:r>
              <a:rPr lang="en-US" sz="1600" dirty="0"/>
              <a:t>Log of the average</a:t>
            </a:r>
          </a:p>
          <a:p>
            <a:pPr lvl="2"/>
            <a:r>
              <a:rPr lang="en-US" sz="1600" dirty="0"/>
              <a:t>An information theoretic value like mutual information, entropy, KL distance.</a:t>
            </a:r>
          </a:p>
          <a:p>
            <a:pPr lvl="1"/>
            <a:r>
              <a:rPr lang="en-US" sz="1600" dirty="0"/>
              <a:t>Good </a:t>
            </a:r>
            <a:r>
              <a:rPr lang="mr-IN" sz="1600" dirty="0"/>
              <a:t>–</a:t>
            </a:r>
            <a:r>
              <a:rPr lang="en-US" sz="1600" dirty="0"/>
              <a:t> direct encoding to what you’re trying to predict</a:t>
            </a:r>
          </a:p>
          <a:p>
            <a:pPr lvl="1"/>
            <a:r>
              <a:rPr lang="en-US" sz="1600" dirty="0"/>
              <a:t>Bad - loss of interaction information</a:t>
            </a:r>
          </a:p>
        </p:txBody>
      </p:sp>
      <p:sp>
        <p:nvSpPr>
          <p:cNvPr id="2" name="TextBox 1"/>
          <p:cNvSpPr txBox="1"/>
          <p:nvPr/>
        </p:nvSpPr>
        <p:spPr>
          <a:xfrm>
            <a:off x="323273" y="980080"/>
            <a:ext cx="7716280" cy="492443"/>
          </a:xfrm>
          <a:prstGeom prst="rect">
            <a:avLst/>
          </a:prstGeom>
          <a:noFill/>
        </p:spPr>
        <p:txBody>
          <a:bodyPr wrap="none" lIns="0" tIns="0" rIns="0" bIns="0" rtlCol="0" anchor="b" anchorCtr="0">
            <a:spAutoFit/>
          </a:bodyPr>
          <a:lstStyle/>
          <a:p>
            <a:r>
              <a:rPr lang="en-US" sz="1600" dirty="0"/>
              <a:t>Let’s say you have a field x that can take values A, B, C…</a:t>
            </a:r>
          </a:p>
          <a:p>
            <a:r>
              <a:rPr lang="en-US" sz="1600" dirty="0"/>
              <a:t>How do you encode these categories A, B, C… into numbers to go into a modeling algorithm?</a:t>
            </a:r>
          </a:p>
        </p:txBody>
      </p:sp>
      <p:sp>
        <p:nvSpPr>
          <p:cNvPr id="7" name="TextBox 6">
            <a:extLst>
              <a:ext uri="{FF2B5EF4-FFF2-40B4-BE49-F238E27FC236}">
                <a16:creationId xmlns:a16="http://schemas.microsoft.com/office/drawing/2014/main" xmlns="" id="{630761BD-3230-7940-937E-4E68673C8879}"/>
              </a:ext>
            </a:extLst>
          </p:cNvPr>
          <p:cNvSpPr txBox="1"/>
          <p:nvPr/>
        </p:nvSpPr>
        <p:spPr>
          <a:xfrm rot="16200000">
            <a:off x="-471796" y="2625998"/>
            <a:ext cx="1396536" cy="369332"/>
          </a:xfrm>
          <a:prstGeom prst="rect">
            <a:avLst/>
          </a:prstGeom>
          <a:noFill/>
        </p:spPr>
        <p:txBody>
          <a:bodyPr wrap="none" rtlCol="0">
            <a:spAutoFit/>
          </a:bodyPr>
          <a:lstStyle/>
          <a:p>
            <a:r>
              <a:rPr lang="en-US" i="1" dirty="0"/>
              <a:t>Don’t do this</a:t>
            </a:r>
          </a:p>
        </p:txBody>
      </p:sp>
      <p:sp>
        <p:nvSpPr>
          <p:cNvPr id="8" name="TextBox 7">
            <a:extLst>
              <a:ext uri="{FF2B5EF4-FFF2-40B4-BE49-F238E27FC236}">
                <a16:creationId xmlns:a16="http://schemas.microsoft.com/office/drawing/2014/main" xmlns="" id="{6010ABDA-B508-1C4D-8252-7F02D78013F6}"/>
              </a:ext>
            </a:extLst>
          </p:cNvPr>
          <p:cNvSpPr txBox="1"/>
          <p:nvPr/>
        </p:nvSpPr>
        <p:spPr>
          <a:xfrm rot="16200000">
            <a:off x="-183057" y="4272108"/>
            <a:ext cx="837089" cy="369332"/>
          </a:xfrm>
          <a:prstGeom prst="rect">
            <a:avLst/>
          </a:prstGeom>
          <a:noFill/>
        </p:spPr>
        <p:txBody>
          <a:bodyPr wrap="none" rtlCol="0">
            <a:spAutoFit/>
          </a:bodyPr>
          <a:lstStyle/>
          <a:p>
            <a:r>
              <a:rPr lang="en-US" i="1" dirty="0"/>
              <a:t>Do this</a:t>
            </a:r>
          </a:p>
        </p:txBody>
      </p:sp>
    </p:spTree>
    <p:extLst>
      <p:ext uri="{BB962C8B-B14F-4D97-AF65-F5344CB8AC3E}">
        <p14:creationId xmlns:p14="http://schemas.microsoft.com/office/powerpoint/2010/main" val="3299479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69888" y="317212"/>
            <a:ext cx="8405812" cy="319088"/>
          </a:xfrm>
        </p:spPr>
        <p:txBody>
          <a:bodyPr>
            <a:normAutofit fontScale="90000"/>
          </a:bodyPr>
          <a:lstStyle/>
          <a:p>
            <a:r>
              <a:rPr lang="en-US" dirty="0" err="1"/>
              <a:t>Mahalanobis</a:t>
            </a:r>
            <a:r>
              <a:rPr lang="en-US" dirty="0"/>
              <a:t> Distance</a:t>
            </a:r>
          </a:p>
        </p:txBody>
      </p:sp>
      <p:sp>
        <p:nvSpPr>
          <p:cNvPr id="4" name="Slide Number Placeholder 3"/>
          <p:cNvSpPr>
            <a:spLocks noGrp="1"/>
          </p:cNvSpPr>
          <p:nvPr>
            <p:ph type="sldNum" sz="quarter" idx="11"/>
          </p:nvPr>
        </p:nvSpPr>
        <p:spPr/>
        <p:txBody>
          <a:bodyPr/>
          <a:lstStyle/>
          <a:p>
            <a:fld id="{02330697-FC26-4454-A3BE-90B07819C49A}" type="slidenum">
              <a:rPr lang="en-US" smtClean="0"/>
              <a:pPr/>
              <a:t>55</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5442" y="1140070"/>
            <a:ext cx="2857500" cy="2857500"/>
          </a:xfrm>
          <a:prstGeom prst="rect">
            <a:avLst/>
          </a:prstGeom>
        </p:spPr>
      </p:pic>
      <p:sp>
        <p:nvSpPr>
          <p:cNvPr id="5" name="TextBox 4"/>
          <p:cNvSpPr txBox="1"/>
          <p:nvPr/>
        </p:nvSpPr>
        <p:spPr>
          <a:xfrm>
            <a:off x="1430577" y="3964259"/>
            <a:ext cx="2527230" cy="369332"/>
          </a:xfrm>
          <a:prstGeom prst="rect">
            <a:avLst/>
          </a:prstGeom>
          <a:noFill/>
        </p:spPr>
        <p:txBody>
          <a:bodyPr wrap="none" rtlCol="0">
            <a:spAutoFit/>
          </a:bodyPr>
          <a:lstStyle/>
          <a:p>
            <a:r>
              <a:rPr lang="en-US" dirty="0"/>
              <a:t>X1 </a:t>
            </a:r>
            <a:r>
              <a:rPr lang="mr-IN" dirty="0"/>
              <a:t>–</a:t>
            </a:r>
            <a:r>
              <a:rPr lang="en-US" dirty="0"/>
              <a:t> distance from home</a:t>
            </a:r>
          </a:p>
        </p:txBody>
      </p:sp>
      <p:sp>
        <p:nvSpPr>
          <p:cNvPr id="8" name="TextBox 7"/>
          <p:cNvSpPr txBox="1"/>
          <p:nvPr/>
        </p:nvSpPr>
        <p:spPr>
          <a:xfrm>
            <a:off x="284699" y="2198446"/>
            <a:ext cx="1339706" cy="923330"/>
          </a:xfrm>
          <a:prstGeom prst="rect">
            <a:avLst/>
          </a:prstGeom>
          <a:noFill/>
        </p:spPr>
        <p:txBody>
          <a:bodyPr wrap="square" rtlCol="0">
            <a:spAutoFit/>
          </a:bodyPr>
          <a:lstStyle/>
          <a:p>
            <a:r>
              <a:rPr lang="en-US" dirty="0"/>
              <a:t>X2 </a:t>
            </a:r>
            <a:r>
              <a:rPr lang="mr-IN" dirty="0"/>
              <a:t>–</a:t>
            </a:r>
            <a:r>
              <a:rPr lang="en-US" dirty="0"/>
              <a:t> time since last event</a:t>
            </a:r>
          </a:p>
        </p:txBody>
      </p:sp>
      <p:sp>
        <p:nvSpPr>
          <p:cNvPr id="7" name="5-Point Star 6"/>
          <p:cNvSpPr/>
          <p:nvPr/>
        </p:nvSpPr>
        <p:spPr>
          <a:xfrm>
            <a:off x="2527448" y="2525640"/>
            <a:ext cx="333487" cy="268941"/>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676996" y="1611351"/>
            <a:ext cx="152991" cy="14240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064078" y="1976631"/>
            <a:ext cx="152991" cy="142406"/>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78010" y="837326"/>
            <a:ext cx="4912050" cy="369332"/>
          </a:xfrm>
          <a:prstGeom prst="rect">
            <a:avLst/>
          </a:prstGeom>
          <a:noFill/>
        </p:spPr>
        <p:txBody>
          <a:bodyPr wrap="none" rtlCol="0">
            <a:spAutoFit/>
          </a:bodyPr>
          <a:lstStyle/>
          <a:p>
            <a:r>
              <a:rPr lang="en-US" dirty="0"/>
              <a:t>Which point is more anomalous, the red </a:t>
            </a:r>
            <a:r>
              <a:rPr lang="en-US"/>
              <a:t>or green?</a:t>
            </a:r>
            <a:endParaRPr lang="en-US" dirty="0"/>
          </a:p>
        </p:txBody>
      </p:sp>
      <p:grpSp>
        <p:nvGrpSpPr>
          <p:cNvPr id="19" name="Group 18"/>
          <p:cNvGrpSpPr/>
          <p:nvPr/>
        </p:nvGrpSpPr>
        <p:grpSpPr>
          <a:xfrm>
            <a:off x="677732" y="1757404"/>
            <a:ext cx="7978864" cy="4781509"/>
            <a:chOff x="677732" y="1757404"/>
            <a:chExt cx="7978864" cy="4781509"/>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3685" y="3681413"/>
              <a:ext cx="2857500" cy="2857500"/>
            </a:xfrm>
            <a:prstGeom prst="rect">
              <a:avLst/>
            </a:prstGeom>
          </p:spPr>
        </p:pic>
        <p:sp>
          <p:nvSpPr>
            <p:cNvPr id="15" name="TextBox 14"/>
            <p:cNvSpPr txBox="1"/>
            <p:nvPr/>
          </p:nvSpPr>
          <p:spPr>
            <a:xfrm>
              <a:off x="4356848" y="1757404"/>
              <a:ext cx="4299748" cy="1754326"/>
            </a:xfrm>
            <a:prstGeom prst="rect">
              <a:avLst/>
            </a:prstGeom>
            <a:noFill/>
          </p:spPr>
          <p:txBody>
            <a:bodyPr wrap="square" rtlCol="0">
              <a:spAutoFit/>
            </a:bodyPr>
            <a:lstStyle/>
            <a:p>
              <a:r>
                <a:rPr lang="en-US" dirty="0"/>
                <a:t>The </a:t>
              </a:r>
              <a:r>
                <a:rPr lang="en-US" dirty="0" err="1"/>
                <a:t>Mahalnobis</a:t>
              </a:r>
              <a:r>
                <a:rPr lang="en-US" dirty="0"/>
                <a:t> distance takes into account the different scales and correlations. It draws equal contours by scaling based on the correlations and different standard deviations. This is also called “whitening” the data (without rotation). </a:t>
              </a:r>
            </a:p>
          </p:txBody>
        </p:sp>
        <p:sp>
          <p:nvSpPr>
            <p:cNvPr id="16" name="Oval 15"/>
            <p:cNvSpPr/>
            <p:nvPr/>
          </p:nvSpPr>
          <p:spPr>
            <a:xfrm>
              <a:off x="6841536" y="4765144"/>
              <a:ext cx="152991" cy="14240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884836" y="4420408"/>
              <a:ext cx="152991" cy="142406"/>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p:cNvSpPr/>
            <p:nvPr/>
          </p:nvSpPr>
          <p:spPr>
            <a:xfrm>
              <a:off x="6369721" y="5044720"/>
              <a:ext cx="333487" cy="268941"/>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677732" y="4830712"/>
              <a:ext cx="4389123" cy="1200329"/>
            </a:xfrm>
            <a:prstGeom prst="rect">
              <a:avLst/>
            </a:prstGeom>
            <a:noFill/>
          </p:spPr>
          <p:txBody>
            <a:bodyPr wrap="square" rtlCol="0">
              <a:spAutoFit/>
            </a:bodyPr>
            <a:lstStyle/>
            <a:p>
              <a:r>
                <a:rPr lang="en-US" dirty="0"/>
                <a:t>The </a:t>
              </a:r>
              <a:r>
                <a:rPr lang="en-US" dirty="0" err="1"/>
                <a:t>Mahalanobis</a:t>
              </a:r>
              <a:r>
                <a:rPr lang="en-US" dirty="0"/>
                <a:t> distance from the center is the same as first transforming to the Principal Component space and scaling by the eigenvectors, or first PCA then z scaling.</a:t>
              </a:r>
            </a:p>
          </p:txBody>
        </p:sp>
      </p:grpSp>
      <p:sp>
        <p:nvSpPr>
          <p:cNvPr id="20" name="Rectangle 19"/>
          <p:cNvSpPr/>
          <p:nvPr/>
        </p:nvSpPr>
        <p:spPr>
          <a:xfrm>
            <a:off x="5066855" y="3775941"/>
            <a:ext cx="2872292"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1835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ssolv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393" y="104822"/>
            <a:ext cx="8668372" cy="1325563"/>
          </a:xfrm>
        </p:spPr>
        <p:txBody>
          <a:bodyPr>
            <a:normAutofit/>
          </a:bodyPr>
          <a:lstStyle/>
          <a:p>
            <a:r>
              <a:rPr lang="en-US" sz="3400" b="1" dirty="0"/>
              <a:t>Remember That Rotation is a Linear Transformation of Coordinates</a:t>
            </a:r>
          </a:p>
        </p:txBody>
      </p:sp>
      <p:sp>
        <p:nvSpPr>
          <p:cNvPr id="4" name="Slide Number Placeholder 3"/>
          <p:cNvSpPr>
            <a:spLocks noGrp="1"/>
          </p:cNvSpPr>
          <p:nvPr>
            <p:ph type="sldNum" sz="quarter" idx="12"/>
          </p:nvPr>
        </p:nvSpPr>
        <p:spPr/>
        <p:txBody>
          <a:bodyPr/>
          <a:lstStyle/>
          <a:p>
            <a:fld id="{88CD9788-50B9-FE4F-BD86-303CACCBE7E1}" type="slidenum">
              <a:rPr lang="en-US" smtClean="0"/>
              <a:t>56</a:t>
            </a:fld>
            <a:endParaRPr lang="en-US"/>
          </a:p>
        </p:txBody>
      </p:sp>
      <p:sp>
        <p:nvSpPr>
          <p:cNvPr id="6" name="Content Placeholder 5">
            <a:extLst>
              <a:ext uri="{FF2B5EF4-FFF2-40B4-BE49-F238E27FC236}">
                <a16:creationId xmlns:a16="http://schemas.microsoft.com/office/drawing/2014/main" xmlns="" id="{232B2236-0C76-6F4D-A8B6-5A314BC639BE}"/>
              </a:ext>
            </a:extLst>
          </p:cNvPr>
          <p:cNvSpPr>
            <a:spLocks noGrp="1"/>
          </p:cNvSpPr>
          <p:nvPr>
            <p:ph idx="1"/>
          </p:nvPr>
        </p:nvSpPr>
        <p:spPr>
          <a:xfrm>
            <a:off x="474009" y="3950273"/>
            <a:ext cx="8145556" cy="1751293"/>
          </a:xfrm>
        </p:spPr>
        <p:txBody>
          <a:bodyPr>
            <a:normAutofit fontScale="92500"/>
          </a:bodyPr>
          <a:lstStyle/>
          <a:p>
            <a:pPr>
              <a:lnSpc>
                <a:spcPts val="2880"/>
              </a:lnSpc>
              <a:spcAft>
                <a:spcPts val="200"/>
              </a:spcAft>
            </a:pPr>
            <a:r>
              <a:rPr lang="en-US" dirty="0"/>
              <a:t>Introduce a new coordinate system </a:t>
            </a:r>
            <a:r>
              <a:rPr lang="en-US" i="1" dirty="0"/>
              <a:t>x</a:t>
            </a:r>
            <a:r>
              <a:rPr lang="en-US" i="1" baseline="-25000" dirty="0"/>
              <a:t>1</a:t>
            </a:r>
            <a:r>
              <a:rPr lang="en-US" i="1" dirty="0"/>
              <a:t>’, x</a:t>
            </a:r>
            <a:r>
              <a:rPr lang="en-US" i="1" baseline="-25000" dirty="0"/>
              <a:t>2</a:t>
            </a:r>
            <a:r>
              <a:rPr lang="en-US" i="1" dirty="0"/>
              <a:t>’ </a:t>
            </a:r>
            <a:r>
              <a:rPr lang="en-US" dirty="0"/>
              <a:t>that is a rotation through angle</a:t>
            </a:r>
            <a:r>
              <a:rPr lang="en-US" i="1" dirty="0"/>
              <a:t> </a:t>
            </a:r>
            <a:r>
              <a:rPr lang="en-US" i="1" dirty="0">
                <a:latin typeface="Symbol" pitchFamily="2" charset="2"/>
              </a:rPr>
              <a:t>q</a:t>
            </a:r>
            <a:r>
              <a:rPr lang="en-US" dirty="0">
                <a:latin typeface="Symbol" pitchFamily="2" charset="2"/>
              </a:rPr>
              <a:t>.</a:t>
            </a:r>
          </a:p>
          <a:p>
            <a:pPr>
              <a:lnSpc>
                <a:spcPts val="2880"/>
              </a:lnSpc>
              <a:spcAft>
                <a:spcPts val="200"/>
              </a:spcAft>
            </a:pPr>
            <a:r>
              <a:rPr lang="en-US" dirty="0"/>
              <a:t>The original points (</a:t>
            </a:r>
            <a:r>
              <a:rPr lang="en-US" i="1" dirty="0"/>
              <a:t>x</a:t>
            </a:r>
            <a:r>
              <a:rPr lang="en-US" i="1" baseline="-25000" dirty="0"/>
              <a:t>1</a:t>
            </a:r>
            <a:r>
              <a:rPr lang="en-US" i="1" dirty="0"/>
              <a:t>,x</a:t>
            </a:r>
            <a:r>
              <a:rPr lang="en-US" i="1" baseline="-25000" dirty="0"/>
              <a:t>2</a:t>
            </a:r>
            <a:r>
              <a:rPr lang="en-US" dirty="0"/>
              <a:t>) can be written in terms of the new coordinates through a simple linear transformation:</a:t>
            </a:r>
          </a:p>
          <a:p>
            <a:pPr marL="0" indent="0">
              <a:lnSpc>
                <a:spcPts val="2880"/>
              </a:lnSpc>
              <a:spcAft>
                <a:spcPts val="200"/>
              </a:spcAft>
              <a:buNone/>
            </a:pPr>
            <a:endParaRPr lang="en-US" dirty="0"/>
          </a:p>
        </p:txBody>
      </p:sp>
      <p:sp>
        <p:nvSpPr>
          <p:cNvPr id="9" name="TextBox 8">
            <a:extLst>
              <a:ext uri="{FF2B5EF4-FFF2-40B4-BE49-F238E27FC236}">
                <a16:creationId xmlns:a16="http://schemas.microsoft.com/office/drawing/2014/main" xmlns="" id="{8D9772A0-0AF0-ED4D-AB0E-C5B0995AB502}"/>
              </a:ext>
            </a:extLst>
          </p:cNvPr>
          <p:cNvSpPr txBox="1"/>
          <p:nvPr/>
        </p:nvSpPr>
        <p:spPr>
          <a:xfrm>
            <a:off x="3360565" y="5794246"/>
            <a:ext cx="2372444" cy="646331"/>
          </a:xfrm>
          <a:prstGeom prst="rect">
            <a:avLst/>
          </a:prstGeom>
          <a:noFill/>
        </p:spPr>
        <p:txBody>
          <a:bodyPr wrap="none" rtlCol="0">
            <a:spAutoFit/>
          </a:bodyPr>
          <a:lstStyle/>
          <a:p>
            <a:r>
              <a:rPr lang="en-US" i="1" dirty="0"/>
              <a:t>x</a:t>
            </a:r>
            <a:r>
              <a:rPr lang="en-US" i="1" baseline="-25000" dirty="0"/>
              <a:t>1</a:t>
            </a:r>
            <a:r>
              <a:rPr lang="en-US" i="1" dirty="0"/>
              <a:t>’ </a:t>
            </a:r>
            <a:r>
              <a:rPr lang="en-US" dirty="0"/>
              <a:t>= </a:t>
            </a:r>
            <a:r>
              <a:rPr lang="en-US" i="1" dirty="0"/>
              <a:t>x</a:t>
            </a:r>
            <a:r>
              <a:rPr lang="en-US" i="1" baseline="-25000" dirty="0"/>
              <a:t>1</a:t>
            </a:r>
            <a:r>
              <a:rPr lang="en-US" dirty="0"/>
              <a:t> cos </a:t>
            </a:r>
            <a:r>
              <a:rPr lang="en-US" i="1" dirty="0">
                <a:latin typeface="Symbol" pitchFamily="2" charset="2"/>
              </a:rPr>
              <a:t>q</a:t>
            </a:r>
            <a:r>
              <a:rPr lang="en-US" dirty="0">
                <a:latin typeface="Symbol" pitchFamily="2" charset="2"/>
              </a:rPr>
              <a:t> -</a:t>
            </a:r>
            <a:r>
              <a:rPr lang="en-US" dirty="0"/>
              <a:t> </a:t>
            </a:r>
            <a:r>
              <a:rPr lang="en-US" i="1" dirty="0"/>
              <a:t>x</a:t>
            </a:r>
            <a:r>
              <a:rPr lang="en-US" i="1" baseline="-25000" dirty="0"/>
              <a:t>2</a:t>
            </a:r>
            <a:r>
              <a:rPr lang="en-US" baseline="-25000" dirty="0"/>
              <a:t> </a:t>
            </a:r>
            <a:r>
              <a:rPr lang="en-US" dirty="0"/>
              <a:t>sin </a:t>
            </a:r>
            <a:r>
              <a:rPr lang="en-US" i="1" dirty="0">
                <a:latin typeface="Symbol" pitchFamily="2" charset="2"/>
              </a:rPr>
              <a:t>q</a:t>
            </a:r>
            <a:r>
              <a:rPr lang="en-US" dirty="0"/>
              <a:t> </a:t>
            </a:r>
          </a:p>
          <a:p>
            <a:r>
              <a:rPr lang="en-US" i="1" dirty="0"/>
              <a:t>x</a:t>
            </a:r>
            <a:r>
              <a:rPr lang="en-US" i="1" baseline="-25000" dirty="0"/>
              <a:t>2</a:t>
            </a:r>
            <a:r>
              <a:rPr lang="en-US" i="1" dirty="0"/>
              <a:t>’ </a:t>
            </a:r>
            <a:r>
              <a:rPr lang="en-US" dirty="0"/>
              <a:t>= </a:t>
            </a:r>
            <a:r>
              <a:rPr lang="en-US" i="1" dirty="0"/>
              <a:t>x</a:t>
            </a:r>
            <a:r>
              <a:rPr lang="en-US" i="1" baseline="-25000" dirty="0"/>
              <a:t>1</a:t>
            </a:r>
            <a:r>
              <a:rPr lang="en-US" dirty="0"/>
              <a:t> sin </a:t>
            </a:r>
            <a:r>
              <a:rPr lang="en-US" i="1" dirty="0">
                <a:latin typeface="Symbol" pitchFamily="2" charset="2"/>
              </a:rPr>
              <a:t>q</a:t>
            </a:r>
            <a:r>
              <a:rPr lang="en-US" dirty="0">
                <a:latin typeface="Symbol" pitchFamily="2" charset="2"/>
              </a:rPr>
              <a:t> </a:t>
            </a:r>
            <a:r>
              <a:rPr lang="en-US" dirty="0"/>
              <a:t>+ </a:t>
            </a:r>
            <a:r>
              <a:rPr lang="en-US" i="1" dirty="0"/>
              <a:t>x</a:t>
            </a:r>
            <a:r>
              <a:rPr lang="en-US" i="1" baseline="-25000" dirty="0"/>
              <a:t>2</a:t>
            </a:r>
            <a:r>
              <a:rPr lang="en-US" baseline="-25000" dirty="0"/>
              <a:t> </a:t>
            </a:r>
            <a:r>
              <a:rPr lang="en-US" dirty="0"/>
              <a:t>cos </a:t>
            </a:r>
            <a:r>
              <a:rPr lang="en-US" i="1" dirty="0">
                <a:latin typeface="Symbol" pitchFamily="2" charset="2"/>
              </a:rPr>
              <a:t>q</a:t>
            </a:r>
            <a:r>
              <a:rPr lang="en-US" dirty="0"/>
              <a:t> </a:t>
            </a:r>
          </a:p>
        </p:txBody>
      </p:sp>
      <p:grpSp>
        <p:nvGrpSpPr>
          <p:cNvPr id="10" name="Group 9">
            <a:extLst>
              <a:ext uri="{FF2B5EF4-FFF2-40B4-BE49-F238E27FC236}">
                <a16:creationId xmlns:a16="http://schemas.microsoft.com/office/drawing/2014/main" xmlns="" id="{0AF55B6A-D67A-874A-91DD-00A6D1434516}"/>
              </a:ext>
            </a:extLst>
          </p:cNvPr>
          <p:cNvGrpSpPr/>
          <p:nvPr/>
        </p:nvGrpSpPr>
        <p:grpSpPr>
          <a:xfrm>
            <a:off x="1440529" y="1438322"/>
            <a:ext cx="2562544" cy="2140444"/>
            <a:chOff x="1440529" y="1438322"/>
            <a:chExt cx="2562544" cy="2140444"/>
          </a:xfrm>
        </p:grpSpPr>
        <p:cxnSp>
          <p:nvCxnSpPr>
            <p:cNvPr id="11" name="Straight Connector 10">
              <a:extLst>
                <a:ext uri="{FF2B5EF4-FFF2-40B4-BE49-F238E27FC236}">
                  <a16:creationId xmlns:a16="http://schemas.microsoft.com/office/drawing/2014/main" xmlns="" id="{71D18892-AF43-534A-BCC5-057C656DF471}"/>
                </a:ext>
              </a:extLst>
            </p:cNvPr>
            <p:cNvCxnSpPr/>
            <p:nvPr/>
          </p:nvCxnSpPr>
          <p:spPr>
            <a:xfrm>
              <a:off x="1765779" y="1613647"/>
              <a:ext cx="0" cy="166743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5B6F0D7E-2BFE-7847-962F-C979FC542C15}"/>
                </a:ext>
              </a:extLst>
            </p:cNvPr>
            <p:cNvCxnSpPr>
              <a:cxnSpLocks/>
            </p:cNvCxnSpPr>
            <p:nvPr/>
          </p:nvCxnSpPr>
          <p:spPr>
            <a:xfrm flipV="1">
              <a:off x="1758485" y="3268304"/>
              <a:ext cx="2191874" cy="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xmlns="" id="{EFEA794A-045A-684B-A887-B4E69BB5EE3C}"/>
                </a:ext>
              </a:extLst>
            </p:cNvPr>
            <p:cNvSpPr/>
            <p:nvPr/>
          </p:nvSpPr>
          <p:spPr>
            <a:xfrm>
              <a:off x="1440529" y="1438322"/>
              <a:ext cx="362600" cy="369332"/>
            </a:xfrm>
            <a:prstGeom prst="rect">
              <a:avLst/>
            </a:prstGeom>
          </p:spPr>
          <p:txBody>
            <a:bodyPr wrap="none">
              <a:spAutoFit/>
            </a:bodyPr>
            <a:lstStyle/>
            <a:p>
              <a:r>
                <a:rPr lang="en-US" i="1" dirty="0"/>
                <a:t>x</a:t>
              </a:r>
              <a:r>
                <a:rPr lang="en-US" i="1" baseline="-25000" dirty="0"/>
                <a:t>2</a:t>
              </a:r>
              <a:endParaRPr lang="en-US" dirty="0"/>
            </a:p>
          </p:txBody>
        </p:sp>
        <p:sp>
          <p:nvSpPr>
            <p:cNvPr id="15" name="Rectangle 14">
              <a:extLst>
                <a:ext uri="{FF2B5EF4-FFF2-40B4-BE49-F238E27FC236}">
                  <a16:creationId xmlns:a16="http://schemas.microsoft.com/office/drawing/2014/main" xmlns="" id="{C3DC1A70-EEDC-E44A-8349-AD866F112192}"/>
                </a:ext>
              </a:extLst>
            </p:cNvPr>
            <p:cNvSpPr/>
            <p:nvPr/>
          </p:nvSpPr>
          <p:spPr>
            <a:xfrm>
              <a:off x="3640473" y="3209434"/>
              <a:ext cx="362600" cy="369332"/>
            </a:xfrm>
            <a:prstGeom prst="rect">
              <a:avLst/>
            </a:prstGeom>
          </p:spPr>
          <p:txBody>
            <a:bodyPr wrap="none">
              <a:spAutoFit/>
            </a:bodyPr>
            <a:lstStyle/>
            <a:p>
              <a:r>
                <a:rPr lang="en-US" i="1" dirty="0"/>
                <a:t>x</a:t>
              </a:r>
              <a:r>
                <a:rPr lang="en-US" i="1" baseline="-25000" dirty="0"/>
                <a:t>1</a:t>
              </a:r>
              <a:endParaRPr lang="en-US" dirty="0"/>
            </a:p>
          </p:txBody>
        </p:sp>
        <p:sp>
          <p:nvSpPr>
            <p:cNvPr id="16" name="Oval 15">
              <a:extLst>
                <a:ext uri="{FF2B5EF4-FFF2-40B4-BE49-F238E27FC236}">
                  <a16:creationId xmlns:a16="http://schemas.microsoft.com/office/drawing/2014/main" xmlns="" id="{7C64A19C-424F-044E-B12F-5FEE30D2D342}"/>
                </a:ext>
              </a:extLst>
            </p:cNvPr>
            <p:cNvSpPr/>
            <p:nvPr/>
          </p:nvSpPr>
          <p:spPr>
            <a:xfrm>
              <a:off x="2078425" y="2603725"/>
              <a:ext cx="47064"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xmlns="" id="{A5530C6F-FE1B-2346-A79D-A0C12677EB9C}"/>
                </a:ext>
              </a:extLst>
            </p:cNvPr>
            <p:cNvSpPr/>
            <p:nvPr/>
          </p:nvSpPr>
          <p:spPr>
            <a:xfrm>
              <a:off x="2970017" y="2112358"/>
              <a:ext cx="47064"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xmlns="" id="{FFBAE90A-8337-7D41-B35C-1013E7FF251C}"/>
                </a:ext>
              </a:extLst>
            </p:cNvPr>
            <p:cNvSpPr/>
            <p:nvPr/>
          </p:nvSpPr>
          <p:spPr>
            <a:xfrm>
              <a:off x="3460109" y="2714778"/>
              <a:ext cx="47064"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xmlns="" id="{95B18F55-C76D-3245-8D05-7853401123F7}"/>
                </a:ext>
              </a:extLst>
            </p:cNvPr>
            <p:cNvSpPr/>
            <p:nvPr/>
          </p:nvSpPr>
          <p:spPr>
            <a:xfrm>
              <a:off x="2730365" y="2931488"/>
              <a:ext cx="47064"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xmlns="" id="{BB453289-F55B-4F4B-A65A-650FF7674522}"/>
                </a:ext>
              </a:extLst>
            </p:cNvPr>
            <p:cNvSpPr/>
            <p:nvPr/>
          </p:nvSpPr>
          <p:spPr>
            <a:xfrm>
              <a:off x="2655602" y="1757646"/>
              <a:ext cx="47064"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xmlns="" id="{A42503B0-B9C4-E445-91E8-8CA9B382D7D5}"/>
                </a:ext>
              </a:extLst>
            </p:cNvPr>
            <p:cNvCxnSpPr>
              <a:cxnSpLocks/>
            </p:cNvCxnSpPr>
            <p:nvPr/>
          </p:nvCxnSpPr>
          <p:spPr>
            <a:xfrm>
              <a:off x="2340443" y="2024531"/>
              <a:ext cx="0" cy="1256551"/>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A7AE729D-AD34-E848-8060-2C5E9AB4127F}"/>
                </a:ext>
              </a:extLst>
            </p:cNvPr>
            <p:cNvCxnSpPr>
              <a:cxnSpLocks/>
            </p:cNvCxnSpPr>
            <p:nvPr/>
          </p:nvCxnSpPr>
          <p:spPr>
            <a:xfrm>
              <a:off x="1765779" y="2051954"/>
              <a:ext cx="598196" cy="0"/>
            </a:xfrm>
            <a:prstGeom prst="line">
              <a:avLst/>
            </a:prstGeom>
            <a:ln w="12700">
              <a:solidFill>
                <a:schemeClr val="accent1"/>
              </a:solidFill>
              <a:prstDash val="sysDash"/>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xmlns="" id="{A15A7230-E8D8-F544-B10A-885AA09B91FC}"/>
                </a:ext>
              </a:extLst>
            </p:cNvPr>
            <p:cNvSpPr/>
            <p:nvPr/>
          </p:nvSpPr>
          <p:spPr>
            <a:xfrm>
              <a:off x="2321591" y="2024531"/>
              <a:ext cx="47064"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2" name="Group 51">
            <a:extLst>
              <a:ext uri="{FF2B5EF4-FFF2-40B4-BE49-F238E27FC236}">
                <a16:creationId xmlns:a16="http://schemas.microsoft.com/office/drawing/2014/main" xmlns="" id="{7D7AB3CF-9CF4-E345-AA45-6116F033B1DF}"/>
              </a:ext>
            </a:extLst>
          </p:cNvPr>
          <p:cNvGrpSpPr/>
          <p:nvPr/>
        </p:nvGrpSpPr>
        <p:grpSpPr>
          <a:xfrm rot="20078215">
            <a:off x="4826359" y="1221887"/>
            <a:ext cx="2191874" cy="1667435"/>
            <a:chOff x="4498970" y="2148144"/>
            <a:chExt cx="2191874" cy="1667435"/>
          </a:xfrm>
        </p:grpSpPr>
        <p:cxnSp>
          <p:nvCxnSpPr>
            <p:cNvPr id="49" name="Straight Connector 48">
              <a:extLst>
                <a:ext uri="{FF2B5EF4-FFF2-40B4-BE49-F238E27FC236}">
                  <a16:creationId xmlns:a16="http://schemas.microsoft.com/office/drawing/2014/main" xmlns="" id="{AAED5F7C-AA04-7843-9D76-523B0533AD42}"/>
                </a:ext>
              </a:extLst>
            </p:cNvPr>
            <p:cNvCxnSpPr/>
            <p:nvPr/>
          </p:nvCxnSpPr>
          <p:spPr>
            <a:xfrm>
              <a:off x="4512418" y="2148144"/>
              <a:ext cx="0" cy="1667435"/>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xmlns="" id="{1CE02510-E203-3240-9E63-27D2B60EF6A9}"/>
                </a:ext>
              </a:extLst>
            </p:cNvPr>
            <p:cNvCxnSpPr>
              <a:cxnSpLocks/>
            </p:cNvCxnSpPr>
            <p:nvPr/>
          </p:nvCxnSpPr>
          <p:spPr>
            <a:xfrm flipV="1">
              <a:off x="4498970" y="3808854"/>
              <a:ext cx="2191874"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xmlns="" id="{4C366B0D-EFB7-3540-BBCC-72229E86A3BC}"/>
              </a:ext>
            </a:extLst>
          </p:cNvPr>
          <p:cNvGrpSpPr/>
          <p:nvPr/>
        </p:nvGrpSpPr>
        <p:grpSpPr>
          <a:xfrm>
            <a:off x="4203599" y="1428390"/>
            <a:ext cx="3442365" cy="2140444"/>
            <a:chOff x="4203599" y="1428390"/>
            <a:chExt cx="3442365" cy="2140444"/>
          </a:xfrm>
        </p:grpSpPr>
        <p:cxnSp>
          <p:nvCxnSpPr>
            <p:cNvPr id="37" name="Straight Connector 36">
              <a:extLst>
                <a:ext uri="{FF2B5EF4-FFF2-40B4-BE49-F238E27FC236}">
                  <a16:creationId xmlns:a16="http://schemas.microsoft.com/office/drawing/2014/main" xmlns="" id="{10400383-77BB-714F-899C-F5D44D4B6CA1}"/>
                </a:ext>
              </a:extLst>
            </p:cNvPr>
            <p:cNvCxnSpPr/>
            <p:nvPr/>
          </p:nvCxnSpPr>
          <p:spPr>
            <a:xfrm>
              <a:off x="5297817" y="1603715"/>
              <a:ext cx="0" cy="166743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xmlns="" id="{2C71FF1C-1B08-0943-96C7-FC6BD8573C3D}"/>
                </a:ext>
              </a:extLst>
            </p:cNvPr>
            <p:cNvCxnSpPr>
              <a:cxnSpLocks/>
            </p:cNvCxnSpPr>
            <p:nvPr/>
          </p:nvCxnSpPr>
          <p:spPr>
            <a:xfrm flipV="1">
              <a:off x="5284369" y="3264425"/>
              <a:ext cx="2191874" cy="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xmlns="" id="{81DAD250-3E5B-6A49-A8B5-0A8F4ED56872}"/>
                </a:ext>
              </a:extLst>
            </p:cNvPr>
            <p:cNvSpPr/>
            <p:nvPr/>
          </p:nvSpPr>
          <p:spPr>
            <a:xfrm>
              <a:off x="4972567" y="1428390"/>
              <a:ext cx="362600" cy="369332"/>
            </a:xfrm>
            <a:prstGeom prst="rect">
              <a:avLst/>
            </a:prstGeom>
          </p:spPr>
          <p:txBody>
            <a:bodyPr wrap="none">
              <a:spAutoFit/>
            </a:bodyPr>
            <a:lstStyle/>
            <a:p>
              <a:r>
                <a:rPr lang="en-US" i="1" dirty="0"/>
                <a:t>x</a:t>
              </a:r>
              <a:r>
                <a:rPr lang="en-US" i="1" baseline="-25000" dirty="0"/>
                <a:t>2</a:t>
              </a:r>
              <a:endParaRPr lang="en-US" dirty="0"/>
            </a:p>
          </p:txBody>
        </p:sp>
        <p:sp>
          <p:nvSpPr>
            <p:cNvPr id="40" name="Rectangle 39">
              <a:extLst>
                <a:ext uri="{FF2B5EF4-FFF2-40B4-BE49-F238E27FC236}">
                  <a16:creationId xmlns:a16="http://schemas.microsoft.com/office/drawing/2014/main" xmlns="" id="{2620815B-54B1-D340-9C15-8FA98040DE6E}"/>
                </a:ext>
              </a:extLst>
            </p:cNvPr>
            <p:cNvSpPr/>
            <p:nvPr/>
          </p:nvSpPr>
          <p:spPr>
            <a:xfrm>
              <a:off x="7172511" y="3199502"/>
              <a:ext cx="362600" cy="369332"/>
            </a:xfrm>
            <a:prstGeom prst="rect">
              <a:avLst/>
            </a:prstGeom>
          </p:spPr>
          <p:txBody>
            <a:bodyPr wrap="none">
              <a:spAutoFit/>
            </a:bodyPr>
            <a:lstStyle/>
            <a:p>
              <a:r>
                <a:rPr lang="en-US" i="1" dirty="0"/>
                <a:t>x</a:t>
              </a:r>
              <a:r>
                <a:rPr lang="en-US" i="1" baseline="-25000" dirty="0"/>
                <a:t>1</a:t>
              </a:r>
              <a:endParaRPr lang="en-US" dirty="0"/>
            </a:p>
          </p:txBody>
        </p:sp>
        <p:sp>
          <p:nvSpPr>
            <p:cNvPr id="41" name="Oval 40">
              <a:extLst>
                <a:ext uri="{FF2B5EF4-FFF2-40B4-BE49-F238E27FC236}">
                  <a16:creationId xmlns:a16="http://schemas.microsoft.com/office/drawing/2014/main" xmlns="" id="{21D5DD80-A9C1-B44C-907B-4E68EC937F5E}"/>
                </a:ext>
              </a:extLst>
            </p:cNvPr>
            <p:cNvSpPr/>
            <p:nvPr/>
          </p:nvSpPr>
          <p:spPr>
            <a:xfrm>
              <a:off x="5610463" y="2593793"/>
              <a:ext cx="47064"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xmlns="" id="{5C1FEDD2-A2C9-8747-802F-309E9E73196B}"/>
                </a:ext>
              </a:extLst>
            </p:cNvPr>
            <p:cNvSpPr/>
            <p:nvPr/>
          </p:nvSpPr>
          <p:spPr>
            <a:xfrm>
              <a:off x="6502055" y="2102426"/>
              <a:ext cx="47064"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xmlns="" id="{A07A21AE-DFC5-9C44-868D-10D4219451A5}"/>
                </a:ext>
              </a:extLst>
            </p:cNvPr>
            <p:cNvSpPr/>
            <p:nvPr/>
          </p:nvSpPr>
          <p:spPr>
            <a:xfrm>
              <a:off x="6992147" y="2704846"/>
              <a:ext cx="47064"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xmlns="" id="{8A996782-347A-E04D-9814-1EB4A105E625}"/>
                </a:ext>
              </a:extLst>
            </p:cNvPr>
            <p:cNvSpPr/>
            <p:nvPr/>
          </p:nvSpPr>
          <p:spPr>
            <a:xfrm>
              <a:off x="6262403" y="2921556"/>
              <a:ext cx="47064"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xmlns="" id="{5664CD57-A64E-6747-BB0B-B3B456CF3DC9}"/>
                </a:ext>
              </a:extLst>
            </p:cNvPr>
            <p:cNvSpPr/>
            <p:nvPr/>
          </p:nvSpPr>
          <p:spPr>
            <a:xfrm>
              <a:off x="6187640" y="1747714"/>
              <a:ext cx="47064"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a:extLst>
                <a:ext uri="{FF2B5EF4-FFF2-40B4-BE49-F238E27FC236}">
                  <a16:creationId xmlns:a16="http://schemas.microsoft.com/office/drawing/2014/main" xmlns="" id="{4EF1919E-BFF4-484A-9883-8C3789BC11D9}"/>
                </a:ext>
              </a:extLst>
            </p:cNvPr>
            <p:cNvCxnSpPr>
              <a:cxnSpLocks/>
            </p:cNvCxnSpPr>
            <p:nvPr/>
          </p:nvCxnSpPr>
          <p:spPr>
            <a:xfrm>
              <a:off x="5872481" y="2014599"/>
              <a:ext cx="0" cy="1256551"/>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xmlns="" id="{955E8CCD-BDBA-C243-8785-30AA0F557355}"/>
                </a:ext>
              </a:extLst>
            </p:cNvPr>
            <p:cNvCxnSpPr>
              <a:cxnSpLocks/>
            </p:cNvCxnSpPr>
            <p:nvPr/>
          </p:nvCxnSpPr>
          <p:spPr>
            <a:xfrm>
              <a:off x="5297817" y="2042022"/>
              <a:ext cx="598196" cy="0"/>
            </a:xfrm>
            <a:prstGeom prst="line">
              <a:avLst/>
            </a:prstGeom>
            <a:ln w="12700">
              <a:solidFill>
                <a:schemeClr val="accent1"/>
              </a:solidFill>
              <a:prstDash val="sysDash"/>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xmlns="" id="{37A76198-5ACF-7040-A566-A122B8A42CFC}"/>
                </a:ext>
              </a:extLst>
            </p:cNvPr>
            <p:cNvSpPr/>
            <p:nvPr/>
          </p:nvSpPr>
          <p:spPr>
            <a:xfrm>
              <a:off x="4203599" y="1545054"/>
              <a:ext cx="420308" cy="369332"/>
            </a:xfrm>
            <a:prstGeom prst="rect">
              <a:avLst/>
            </a:prstGeom>
          </p:spPr>
          <p:txBody>
            <a:bodyPr wrap="none">
              <a:spAutoFit/>
            </a:bodyPr>
            <a:lstStyle/>
            <a:p>
              <a:r>
                <a:rPr lang="en-US" i="1" dirty="0">
                  <a:solidFill>
                    <a:srgbClr val="C00000"/>
                  </a:solidFill>
                </a:rPr>
                <a:t>x</a:t>
              </a:r>
              <a:r>
                <a:rPr lang="en-US" i="1" baseline="-25000" dirty="0">
                  <a:solidFill>
                    <a:srgbClr val="C00000"/>
                  </a:solidFill>
                </a:rPr>
                <a:t>2</a:t>
              </a:r>
              <a:r>
                <a:rPr lang="en-US" i="1" dirty="0">
                  <a:solidFill>
                    <a:srgbClr val="C00000"/>
                  </a:solidFill>
                </a:rPr>
                <a:t>’</a:t>
              </a:r>
              <a:endParaRPr lang="en-US" dirty="0">
                <a:solidFill>
                  <a:srgbClr val="C00000"/>
                </a:solidFill>
              </a:endParaRPr>
            </a:p>
          </p:txBody>
        </p:sp>
        <p:sp>
          <p:nvSpPr>
            <p:cNvPr id="53" name="Rectangle 52">
              <a:extLst>
                <a:ext uri="{FF2B5EF4-FFF2-40B4-BE49-F238E27FC236}">
                  <a16:creationId xmlns:a16="http://schemas.microsoft.com/office/drawing/2014/main" xmlns="" id="{E4F0D497-B9B8-EB4F-A092-A586CD1AA9E5}"/>
                </a:ext>
              </a:extLst>
            </p:cNvPr>
            <p:cNvSpPr/>
            <p:nvPr/>
          </p:nvSpPr>
          <p:spPr>
            <a:xfrm>
              <a:off x="7225656" y="2245676"/>
              <a:ext cx="420308" cy="369332"/>
            </a:xfrm>
            <a:prstGeom prst="rect">
              <a:avLst/>
            </a:prstGeom>
          </p:spPr>
          <p:txBody>
            <a:bodyPr wrap="none">
              <a:spAutoFit/>
            </a:bodyPr>
            <a:lstStyle/>
            <a:p>
              <a:r>
                <a:rPr lang="en-US" i="1" dirty="0">
                  <a:solidFill>
                    <a:srgbClr val="C00000"/>
                  </a:solidFill>
                </a:rPr>
                <a:t>x</a:t>
              </a:r>
              <a:r>
                <a:rPr lang="en-US" i="1" baseline="-25000" dirty="0">
                  <a:solidFill>
                    <a:srgbClr val="C00000"/>
                  </a:solidFill>
                </a:rPr>
                <a:t>1</a:t>
              </a:r>
              <a:r>
                <a:rPr lang="en-US" i="1" dirty="0">
                  <a:solidFill>
                    <a:srgbClr val="C00000"/>
                  </a:solidFill>
                </a:rPr>
                <a:t>’</a:t>
              </a:r>
              <a:endParaRPr lang="en-US" dirty="0">
                <a:solidFill>
                  <a:srgbClr val="C00000"/>
                </a:solidFill>
              </a:endParaRPr>
            </a:p>
          </p:txBody>
        </p:sp>
        <p:cxnSp>
          <p:nvCxnSpPr>
            <p:cNvPr id="54" name="Straight Connector 53">
              <a:extLst>
                <a:ext uri="{FF2B5EF4-FFF2-40B4-BE49-F238E27FC236}">
                  <a16:creationId xmlns:a16="http://schemas.microsoft.com/office/drawing/2014/main" xmlns="" id="{B9D6BAD3-9686-F846-A8F4-D024767EB65E}"/>
                </a:ext>
              </a:extLst>
            </p:cNvPr>
            <p:cNvCxnSpPr>
              <a:cxnSpLocks/>
            </p:cNvCxnSpPr>
            <p:nvPr/>
          </p:nvCxnSpPr>
          <p:spPr>
            <a:xfrm>
              <a:off x="5887380" y="2023902"/>
              <a:ext cx="362613" cy="817021"/>
            </a:xfrm>
            <a:prstGeom prst="line">
              <a:avLst/>
            </a:prstGeom>
            <a:ln w="12700">
              <a:solidFill>
                <a:srgbClr val="C00000"/>
              </a:solidFill>
              <a:prstDash val="sysDash"/>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xmlns="" id="{962097EA-FAC4-7A48-B0FE-1564DB755A23}"/>
                </a:ext>
              </a:extLst>
            </p:cNvPr>
            <p:cNvCxnSpPr>
              <a:cxnSpLocks/>
            </p:cNvCxnSpPr>
            <p:nvPr/>
          </p:nvCxnSpPr>
          <p:spPr>
            <a:xfrm flipV="1">
              <a:off x="4922558" y="2045138"/>
              <a:ext cx="963887" cy="469428"/>
            </a:xfrm>
            <a:prstGeom prst="line">
              <a:avLst/>
            </a:prstGeom>
            <a:ln w="12700">
              <a:solidFill>
                <a:srgbClr val="C00000"/>
              </a:solidFill>
              <a:prstDash val="sysDash"/>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xmlns="" id="{9CD5E162-022E-0947-9850-56EA0BA4B803}"/>
                </a:ext>
              </a:extLst>
            </p:cNvPr>
            <p:cNvSpPr/>
            <p:nvPr/>
          </p:nvSpPr>
          <p:spPr>
            <a:xfrm>
              <a:off x="5853629" y="2014599"/>
              <a:ext cx="47064"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660444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7275" y="4025061"/>
            <a:ext cx="2768075" cy="2768075"/>
          </a:xfrm>
          <a:prstGeom prst="rect">
            <a:avLst/>
          </a:prstGeom>
        </p:spPr>
      </p:pic>
      <p:sp>
        <p:nvSpPr>
          <p:cNvPr id="17410" name="Title 1"/>
          <p:cNvSpPr>
            <a:spLocks noGrp="1"/>
          </p:cNvSpPr>
          <p:nvPr>
            <p:ph type="title"/>
          </p:nvPr>
        </p:nvSpPr>
        <p:spPr>
          <a:xfrm>
            <a:off x="369888" y="521608"/>
            <a:ext cx="8405812" cy="319088"/>
          </a:xfrm>
        </p:spPr>
        <p:txBody>
          <a:bodyPr>
            <a:normAutofit fontScale="90000"/>
          </a:bodyPr>
          <a:lstStyle/>
          <a:p>
            <a:r>
              <a:rPr lang="en-US" dirty="0"/>
              <a:t>Principal Component Analysis and Regression (PCA, PCR)</a:t>
            </a:r>
          </a:p>
        </p:txBody>
      </p:sp>
      <p:sp>
        <p:nvSpPr>
          <p:cNvPr id="4" name="Slide Number Placeholder 3"/>
          <p:cNvSpPr>
            <a:spLocks noGrp="1"/>
          </p:cNvSpPr>
          <p:nvPr>
            <p:ph type="sldNum" sz="quarter" idx="11"/>
          </p:nvPr>
        </p:nvSpPr>
        <p:spPr/>
        <p:txBody>
          <a:bodyPr/>
          <a:lstStyle/>
          <a:p>
            <a:fld id="{02330697-FC26-4454-A3BE-90B07819C49A}" type="slidenum">
              <a:rPr lang="en-US" smtClean="0"/>
              <a:pPr/>
              <a:t>57</a:t>
            </a:fld>
            <a:endParaRPr lang="en-US"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5478" y="1387736"/>
            <a:ext cx="4106287" cy="3264498"/>
          </a:xfrm>
          <a:prstGeom prst="rect">
            <a:avLst/>
          </a:prstGeom>
        </p:spPr>
      </p:pic>
      <p:sp>
        <p:nvSpPr>
          <p:cNvPr id="3" name="TextBox 2"/>
          <p:cNvSpPr txBox="1"/>
          <p:nvPr/>
        </p:nvSpPr>
        <p:spPr>
          <a:xfrm>
            <a:off x="5528511" y="1097278"/>
            <a:ext cx="3497155" cy="2862322"/>
          </a:xfrm>
          <a:prstGeom prst="rect">
            <a:avLst/>
          </a:prstGeom>
          <a:noFill/>
        </p:spPr>
        <p:txBody>
          <a:bodyPr wrap="square" rtlCol="0">
            <a:spAutoFit/>
          </a:bodyPr>
          <a:lstStyle/>
          <a:p>
            <a:pPr marL="285750" indent="-285750">
              <a:buFont typeface="Arial" charset="0"/>
              <a:buChar char="•"/>
            </a:pPr>
            <a:r>
              <a:rPr lang="en-US" dirty="0"/>
              <a:t>PCA finds the dominant directions in the data</a:t>
            </a:r>
          </a:p>
          <a:p>
            <a:pPr marL="285750" indent="-285750">
              <a:buFont typeface="Arial" charset="0"/>
              <a:buChar char="•"/>
            </a:pPr>
            <a:r>
              <a:rPr lang="en-US" dirty="0"/>
              <a:t>The PC’s are orthogonal, and ordered by the variance (spread) in their direction</a:t>
            </a:r>
          </a:p>
          <a:p>
            <a:pPr marL="285750" indent="-285750">
              <a:buFont typeface="Arial" charset="0"/>
              <a:buChar char="•"/>
            </a:pPr>
            <a:r>
              <a:rPr lang="en-US" dirty="0"/>
              <a:t>The magnitude of the PC’s are the eigenvalues of the PC’s</a:t>
            </a:r>
          </a:p>
          <a:p>
            <a:pPr marL="285750" indent="-285750">
              <a:buFont typeface="Arial" charset="0"/>
              <a:buChar char="•"/>
            </a:pPr>
            <a:r>
              <a:rPr lang="en-US" dirty="0"/>
              <a:t>The eigenvalues are proportional to the variance in that PC’s direction</a:t>
            </a:r>
          </a:p>
        </p:txBody>
      </p:sp>
      <p:sp>
        <p:nvSpPr>
          <p:cNvPr id="7" name="TextBox 6"/>
          <p:cNvSpPr txBox="1"/>
          <p:nvPr/>
        </p:nvSpPr>
        <p:spPr>
          <a:xfrm>
            <a:off x="771788" y="5156022"/>
            <a:ext cx="4453666" cy="1200329"/>
          </a:xfrm>
          <a:prstGeom prst="rect">
            <a:avLst/>
          </a:prstGeom>
          <a:noFill/>
        </p:spPr>
        <p:txBody>
          <a:bodyPr wrap="square" rtlCol="0">
            <a:spAutoFit/>
          </a:bodyPr>
          <a:lstStyle/>
          <a:p>
            <a:r>
              <a:rPr lang="en-US" dirty="0"/>
              <a:t>One can look at the decaying of the eigenvalues and select a subset of the PC’s as a subspace to work in. One can then regress in this PC subspace. That’s PCR.</a:t>
            </a:r>
          </a:p>
        </p:txBody>
      </p:sp>
      <p:sp>
        <p:nvSpPr>
          <p:cNvPr id="8" name="TextBox 7"/>
          <p:cNvSpPr txBox="1"/>
          <p:nvPr/>
        </p:nvSpPr>
        <p:spPr>
          <a:xfrm>
            <a:off x="4566967" y="3880726"/>
            <a:ext cx="543739" cy="369332"/>
          </a:xfrm>
          <a:prstGeom prst="rect">
            <a:avLst/>
          </a:prstGeom>
          <a:noFill/>
        </p:spPr>
        <p:txBody>
          <a:bodyPr wrap="none" rtlCol="0">
            <a:spAutoFit/>
          </a:bodyPr>
          <a:lstStyle/>
          <a:p>
            <a:r>
              <a:rPr lang="en-US" dirty="0"/>
              <a:t>PC1</a:t>
            </a:r>
          </a:p>
        </p:txBody>
      </p:sp>
      <p:sp>
        <p:nvSpPr>
          <p:cNvPr id="10" name="TextBox 9"/>
          <p:cNvSpPr txBox="1"/>
          <p:nvPr/>
        </p:nvSpPr>
        <p:spPr>
          <a:xfrm>
            <a:off x="1940614" y="3519367"/>
            <a:ext cx="543739" cy="369332"/>
          </a:xfrm>
          <a:prstGeom prst="rect">
            <a:avLst/>
          </a:prstGeom>
          <a:noFill/>
        </p:spPr>
        <p:txBody>
          <a:bodyPr wrap="none" rtlCol="0">
            <a:spAutoFit/>
          </a:bodyPr>
          <a:lstStyle/>
          <a:p>
            <a:r>
              <a:rPr lang="en-US" dirty="0"/>
              <a:t>PC2</a:t>
            </a:r>
          </a:p>
        </p:txBody>
      </p:sp>
    </p:spTree>
    <p:extLst>
      <p:ext uri="{BB962C8B-B14F-4D97-AF65-F5344CB8AC3E}">
        <p14:creationId xmlns:p14="http://schemas.microsoft.com/office/powerpoint/2010/main" val="641241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2785"/>
            <a:ext cx="8257166" cy="1325563"/>
          </a:xfrm>
        </p:spPr>
        <p:txBody>
          <a:bodyPr/>
          <a:lstStyle/>
          <a:p>
            <a:r>
              <a:rPr lang="en-US" dirty="0"/>
              <a:t>Methods for Unsupervised Models</a:t>
            </a:r>
          </a:p>
        </p:txBody>
      </p:sp>
      <p:sp>
        <p:nvSpPr>
          <p:cNvPr id="4" name="Content Placeholder 3"/>
          <p:cNvSpPr>
            <a:spLocks noGrp="1"/>
          </p:cNvSpPr>
          <p:nvPr>
            <p:ph sz="half" idx="2"/>
          </p:nvPr>
        </p:nvSpPr>
        <p:spPr>
          <a:xfrm>
            <a:off x="419548" y="1201681"/>
            <a:ext cx="8294146" cy="4918001"/>
          </a:xfrm>
        </p:spPr>
        <p:txBody>
          <a:bodyPr>
            <a:normAutofit lnSpcReduction="10000"/>
          </a:bodyPr>
          <a:lstStyle/>
          <a:p>
            <a:pPr>
              <a:lnSpc>
                <a:spcPct val="100000"/>
              </a:lnSpc>
              <a:spcBef>
                <a:spcPts val="0"/>
              </a:spcBef>
            </a:pPr>
            <a:r>
              <a:rPr lang="en-US" dirty="0"/>
              <a:t>Unsupervised models are ones where we don’t have labeled data. </a:t>
            </a:r>
          </a:p>
          <a:p>
            <a:pPr>
              <a:lnSpc>
                <a:spcPct val="100000"/>
              </a:lnSpc>
              <a:spcBef>
                <a:spcPts val="0"/>
              </a:spcBef>
            </a:pPr>
            <a:r>
              <a:rPr lang="en-US" dirty="0"/>
              <a:t>Most unsupervised modeling is about finding structure or </a:t>
            </a:r>
            <a:r>
              <a:rPr lang="en-US" b="1" dirty="0"/>
              <a:t>clusters</a:t>
            </a:r>
            <a:r>
              <a:rPr lang="en-US" dirty="0"/>
              <a:t> in the data</a:t>
            </a:r>
          </a:p>
          <a:p>
            <a:pPr>
              <a:lnSpc>
                <a:spcPct val="100000"/>
              </a:lnSpc>
              <a:spcBef>
                <a:spcPts val="0"/>
              </a:spcBef>
            </a:pPr>
            <a:r>
              <a:rPr lang="en-US" dirty="0"/>
              <a:t>But for fraud it’s about finding </a:t>
            </a:r>
            <a:r>
              <a:rPr lang="en-US" b="1" dirty="0"/>
              <a:t>outliers:</a:t>
            </a:r>
          </a:p>
          <a:p>
            <a:pPr marL="514350" indent="-514350">
              <a:lnSpc>
                <a:spcPct val="100000"/>
              </a:lnSpc>
              <a:spcBef>
                <a:spcPts val="0"/>
              </a:spcBef>
              <a:buFont typeface="+mj-lt"/>
              <a:buAutoNum type="arabicPeriod"/>
            </a:pPr>
            <a:r>
              <a:rPr lang="en-US" dirty="0"/>
              <a:t>Find the right space (expert variables, as low dimensionality as possible)</a:t>
            </a:r>
          </a:p>
          <a:p>
            <a:pPr lvl="1">
              <a:lnSpc>
                <a:spcPct val="100000"/>
              </a:lnSpc>
              <a:spcBef>
                <a:spcPts val="0"/>
              </a:spcBef>
            </a:pPr>
            <a:r>
              <a:rPr lang="en-US" dirty="0"/>
              <a:t>Talk to experts, build expert variables</a:t>
            </a:r>
          </a:p>
          <a:p>
            <a:pPr lvl="1">
              <a:lnSpc>
                <a:spcPct val="100000"/>
              </a:lnSpc>
              <a:spcBef>
                <a:spcPts val="0"/>
              </a:spcBef>
            </a:pPr>
            <a:r>
              <a:rPr lang="en-US" dirty="0"/>
              <a:t>Remove correlations, do linear transformations (e.g. PCA)</a:t>
            </a:r>
          </a:p>
          <a:p>
            <a:pPr lvl="1">
              <a:lnSpc>
                <a:spcPct val="100000"/>
              </a:lnSpc>
              <a:spcBef>
                <a:spcPts val="0"/>
              </a:spcBef>
            </a:pPr>
            <a:r>
              <a:rPr lang="en-US" dirty="0"/>
              <a:t>For fraud, sometimes clustering/grouping first is important</a:t>
            </a:r>
          </a:p>
          <a:p>
            <a:pPr marL="514350" indent="-514350">
              <a:lnSpc>
                <a:spcPct val="100000"/>
              </a:lnSpc>
              <a:spcBef>
                <a:spcPts val="0"/>
              </a:spcBef>
              <a:buFont typeface="+mj-lt"/>
              <a:buAutoNum type="arabicPeriod"/>
            </a:pPr>
            <a:r>
              <a:rPr lang="en-US" dirty="0"/>
              <a:t>Within each cluster</a:t>
            </a:r>
          </a:p>
          <a:p>
            <a:pPr lvl="1">
              <a:lnSpc>
                <a:spcPct val="100000"/>
              </a:lnSpc>
              <a:spcBef>
                <a:spcPts val="0"/>
              </a:spcBef>
            </a:pPr>
            <a:r>
              <a:rPr lang="en-US" dirty="0"/>
              <a:t>Use </a:t>
            </a:r>
            <a:r>
              <a:rPr lang="en-US" dirty="0" err="1"/>
              <a:t>Mahalanobis</a:t>
            </a:r>
            <a:r>
              <a:rPr lang="en-US" dirty="0"/>
              <a:t> distance, or</a:t>
            </a:r>
          </a:p>
          <a:p>
            <a:pPr lvl="1">
              <a:lnSpc>
                <a:spcPct val="100000"/>
              </a:lnSpc>
              <a:spcBef>
                <a:spcPts val="0"/>
              </a:spcBef>
            </a:pPr>
            <a:r>
              <a:rPr lang="en-US" dirty="0" err="1"/>
              <a:t>zscale</a:t>
            </a:r>
            <a:r>
              <a:rPr lang="en-US" dirty="0"/>
              <a:t>, PCA, z scale, heuristic function of z scores</a:t>
            </a:r>
          </a:p>
          <a:p>
            <a:pPr lvl="1">
              <a:lnSpc>
                <a:spcPct val="100000"/>
              </a:lnSpc>
              <a:spcBef>
                <a:spcPts val="0"/>
              </a:spcBef>
            </a:pPr>
            <a:endParaRPr lang="en-US" dirty="0"/>
          </a:p>
          <a:p>
            <a:pPr lvl="1">
              <a:lnSpc>
                <a:spcPct val="100000"/>
              </a:lnSpc>
              <a:spcBef>
                <a:spcPts val="0"/>
              </a:spcBef>
            </a:pPr>
            <a:endParaRPr lang="en-US" dirty="0"/>
          </a:p>
          <a:p>
            <a:pPr lvl="1">
              <a:lnSpc>
                <a:spcPct val="100000"/>
              </a:lnSpc>
              <a:spcBef>
                <a:spcPts val="0"/>
              </a:spcBef>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2"/>
          </p:nvPr>
        </p:nvSpPr>
        <p:spPr/>
        <p:txBody>
          <a:bodyPr/>
          <a:lstStyle/>
          <a:p>
            <a:fld id="{88CD9788-50B9-FE4F-BD86-303CACCBE7E1}" type="slidenum">
              <a:rPr lang="en-US" smtClean="0"/>
              <a:t>58</a:t>
            </a:fld>
            <a:endParaRPr lang="en-US"/>
          </a:p>
        </p:txBody>
      </p:sp>
    </p:spTree>
    <p:extLst>
      <p:ext uri="{BB962C8B-B14F-4D97-AF65-F5344CB8AC3E}">
        <p14:creationId xmlns:p14="http://schemas.microsoft.com/office/powerpoint/2010/main" val="18537352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699" y="112785"/>
            <a:ext cx="8788997" cy="1325563"/>
          </a:xfrm>
        </p:spPr>
        <p:txBody>
          <a:bodyPr/>
          <a:lstStyle/>
          <a:p>
            <a:r>
              <a:rPr lang="en-US" dirty="0"/>
              <a:t>Another Unsupervised Model Method</a:t>
            </a:r>
          </a:p>
        </p:txBody>
      </p:sp>
      <p:sp>
        <p:nvSpPr>
          <p:cNvPr id="4" name="Content Placeholder 3"/>
          <p:cNvSpPr>
            <a:spLocks noGrp="1"/>
          </p:cNvSpPr>
          <p:nvPr>
            <p:ph sz="half" idx="2"/>
          </p:nvPr>
        </p:nvSpPr>
        <p:spPr>
          <a:xfrm>
            <a:off x="628650" y="1201681"/>
            <a:ext cx="8085044" cy="4918001"/>
          </a:xfrm>
        </p:spPr>
        <p:txBody>
          <a:bodyPr>
            <a:normAutofit fontScale="92500"/>
          </a:bodyPr>
          <a:lstStyle/>
          <a:p>
            <a:pPr>
              <a:lnSpc>
                <a:spcPct val="100000"/>
              </a:lnSpc>
              <a:spcBef>
                <a:spcPts val="0"/>
              </a:spcBef>
            </a:pPr>
            <a:r>
              <a:rPr lang="en-US" dirty="0"/>
              <a:t>Use an </a:t>
            </a:r>
            <a:r>
              <a:rPr lang="en-US" dirty="0" err="1"/>
              <a:t>Autoencoder</a:t>
            </a:r>
            <a:r>
              <a:rPr lang="en-US" dirty="0"/>
              <a:t>:</a:t>
            </a:r>
          </a:p>
          <a:p>
            <a:pPr>
              <a:lnSpc>
                <a:spcPct val="100000"/>
              </a:lnSpc>
              <a:spcBef>
                <a:spcPts val="0"/>
              </a:spcBef>
            </a:pPr>
            <a:endParaRPr lang="en-US" dirty="0"/>
          </a:p>
          <a:p>
            <a:pPr>
              <a:lnSpc>
                <a:spcPct val="100000"/>
              </a:lnSpc>
              <a:spcBef>
                <a:spcPts val="0"/>
              </a:spcBef>
            </a:pPr>
            <a:endParaRPr lang="en-US" dirty="0"/>
          </a:p>
          <a:p>
            <a:pPr>
              <a:lnSpc>
                <a:spcPct val="100000"/>
              </a:lnSpc>
              <a:spcBef>
                <a:spcPts val="0"/>
              </a:spcBef>
            </a:pPr>
            <a:endParaRPr lang="en-US" dirty="0"/>
          </a:p>
          <a:p>
            <a:pPr>
              <a:lnSpc>
                <a:spcPct val="100000"/>
              </a:lnSpc>
              <a:spcBef>
                <a:spcPts val="0"/>
              </a:spcBef>
            </a:pPr>
            <a:endParaRPr lang="en-US" dirty="0"/>
          </a:p>
          <a:p>
            <a:pPr>
              <a:lnSpc>
                <a:spcPct val="100000"/>
              </a:lnSpc>
              <a:spcBef>
                <a:spcPts val="0"/>
              </a:spcBef>
            </a:pPr>
            <a:endParaRPr lang="en-US" dirty="0"/>
          </a:p>
          <a:p>
            <a:pPr>
              <a:lnSpc>
                <a:spcPct val="100000"/>
              </a:lnSpc>
              <a:spcBef>
                <a:spcPts val="0"/>
              </a:spcBef>
            </a:pPr>
            <a:endParaRPr lang="en-US" dirty="0"/>
          </a:p>
          <a:p>
            <a:pPr>
              <a:lnSpc>
                <a:spcPct val="100000"/>
              </a:lnSpc>
              <a:spcBef>
                <a:spcPts val="0"/>
              </a:spcBef>
            </a:pPr>
            <a:endParaRPr lang="en-US" dirty="0"/>
          </a:p>
          <a:p>
            <a:pPr>
              <a:lnSpc>
                <a:spcPct val="100000"/>
              </a:lnSpc>
              <a:spcBef>
                <a:spcPts val="0"/>
              </a:spcBef>
            </a:pPr>
            <a:endParaRPr lang="en-US" dirty="0"/>
          </a:p>
          <a:p>
            <a:pPr>
              <a:lnSpc>
                <a:spcPct val="100000"/>
              </a:lnSpc>
              <a:spcBef>
                <a:spcPts val="0"/>
              </a:spcBef>
            </a:pPr>
            <a:endParaRPr lang="en-US" dirty="0"/>
          </a:p>
          <a:p>
            <a:pPr>
              <a:lnSpc>
                <a:spcPct val="100000"/>
              </a:lnSpc>
              <a:spcBef>
                <a:spcPts val="0"/>
              </a:spcBef>
            </a:pPr>
            <a:r>
              <a:rPr lang="en-US" dirty="0"/>
              <a:t>This is nonlinear and thus more general than the previous methods (PCA, </a:t>
            </a:r>
            <a:r>
              <a:rPr lang="en-US" dirty="0" err="1"/>
              <a:t>Mahalanobis</a:t>
            </a:r>
            <a:r>
              <a:rPr lang="en-US" dirty="0"/>
              <a:t>), which are linear</a:t>
            </a:r>
          </a:p>
          <a:p>
            <a:pPr lvl="1">
              <a:lnSpc>
                <a:spcPct val="100000"/>
              </a:lnSpc>
              <a:spcBef>
                <a:spcPts val="0"/>
              </a:spcBef>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2"/>
          </p:nvPr>
        </p:nvSpPr>
        <p:spPr/>
        <p:txBody>
          <a:bodyPr/>
          <a:lstStyle/>
          <a:p>
            <a:fld id="{88CD9788-50B9-FE4F-BD86-303CACCBE7E1}" type="slidenum">
              <a:rPr lang="en-US" smtClean="0"/>
              <a:t>59</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8812" y="2056417"/>
            <a:ext cx="2085975" cy="2381250"/>
          </a:xfrm>
          <a:prstGeom prst="rect">
            <a:avLst/>
          </a:prstGeom>
        </p:spPr>
      </p:pic>
      <p:sp>
        <p:nvSpPr>
          <p:cNvPr id="3" name="TextBox 2"/>
          <p:cNvSpPr txBox="1"/>
          <p:nvPr/>
        </p:nvSpPr>
        <p:spPr>
          <a:xfrm>
            <a:off x="273648" y="2381131"/>
            <a:ext cx="1086522" cy="1200329"/>
          </a:xfrm>
          <a:prstGeom prst="rect">
            <a:avLst/>
          </a:prstGeom>
          <a:noFill/>
        </p:spPr>
        <p:txBody>
          <a:bodyPr wrap="square" rtlCol="0">
            <a:spAutoFit/>
          </a:bodyPr>
          <a:lstStyle/>
          <a:p>
            <a:pPr marL="0" lvl="1" algn="ctr"/>
            <a:r>
              <a:rPr lang="en-US" dirty="0"/>
              <a:t>Original data records</a:t>
            </a:r>
          </a:p>
          <a:p>
            <a:endParaRPr lang="en-US" dirty="0"/>
          </a:p>
        </p:txBody>
      </p:sp>
      <p:sp>
        <p:nvSpPr>
          <p:cNvPr id="7" name="TextBox 6"/>
          <p:cNvSpPr txBox="1"/>
          <p:nvPr/>
        </p:nvSpPr>
        <p:spPr>
          <a:xfrm>
            <a:off x="3853738" y="2381131"/>
            <a:ext cx="1384857" cy="646331"/>
          </a:xfrm>
          <a:prstGeom prst="rect">
            <a:avLst/>
          </a:prstGeom>
          <a:noFill/>
        </p:spPr>
        <p:txBody>
          <a:bodyPr wrap="square" rtlCol="0">
            <a:spAutoFit/>
          </a:bodyPr>
          <a:lstStyle/>
          <a:p>
            <a:pPr marL="0" lvl="1" algn="ctr"/>
            <a:r>
              <a:rPr lang="en-US"/>
              <a:t>Reproduced data records</a:t>
            </a:r>
            <a:endParaRPr lang="en-US" dirty="0"/>
          </a:p>
        </p:txBody>
      </p:sp>
      <p:sp>
        <p:nvSpPr>
          <p:cNvPr id="8" name="TextBox 7"/>
          <p:cNvSpPr txBox="1"/>
          <p:nvPr/>
        </p:nvSpPr>
        <p:spPr>
          <a:xfrm>
            <a:off x="5744585" y="2063809"/>
            <a:ext cx="3195020" cy="1754326"/>
          </a:xfrm>
          <a:prstGeom prst="rect">
            <a:avLst/>
          </a:prstGeom>
          <a:noFill/>
        </p:spPr>
        <p:txBody>
          <a:bodyPr wrap="square" rtlCol="0">
            <a:spAutoFit/>
          </a:bodyPr>
          <a:lstStyle/>
          <a:p>
            <a:pPr marL="285750" indent="-285750">
              <a:buFont typeface="Arial" charset="0"/>
              <a:buChar char="•"/>
            </a:pPr>
            <a:r>
              <a:rPr lang="en-US" dirty="0"/>
              <a:t>Train the model to reproduce the original data</a:t>
            </a:r>
          </a:p>
          <a:p>
            <a:pPr marL="285750" indent="-285750">
              <a:buFont typeface="Arial" charset="0"/>
              <a:buChar char="•"/>
            </a:pPr>
            <a:r>
              <a:rPr lang="en-US" dirty="0"/>
              <a:t>The reproduction error is a measure of the record’s unusualness, and is thus a fraud score</a:t>
            </a:r>
          </a:p>
        </p:txBody>
      </p:sp>
    </p:spTree>
    <p:extLst>
      <p:ext uri="{BB962C8B-B14F-4D97-AF65-F5344CB8AC3E}">
        <p14:creationId xmlns:p14="http://schemas.microsoft.com/office/powerpoint/2010/main" val="1962700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809" y="1417838"/>
            <a:ext cx="7886700" cy="1325563"/>
          </a:xfrm>
        </p:spPr>
        <p:txBody>
          <a:bodyPr>
            <a:normAutofit fontScale="90000"/>
          </a:bodyPr>
          <a:lstStyle/>
          <a:p>
            <a:r>
              <a:rPr lang="en-US" dirty="0"/>
              <a:t>Outline of Semester (Syllabus)</a:t>
            </a:r>
            <a:br>
              <a:rPr lang="en-US" dirty="0"/>
            </a:br>
            <a:r>
              <a:rPr lang="en-US" dirty="0"/>
              <a:t/>
            </a:r>
            <a:br>
              <a:rPr lang="en-US" dirty="0"/>
            </a:br>
            <a:r>
              <a:rPr lang="en-US" dirty="0"/>
              <a:t/>
            </a:r>
            <a:br>
              <a:rPr lang="en-US" dirty="0"/>
            </a:br>
            <a:endParaRPr lang="en-US" dirty="0"/>
          </a:p>
        </p:txBody>
      </p:sp>
      <p:sp>
        <p:nvSpPr>
          <p:cNvPr id="3" name="Slide Number Placeholder 2"/>
          <p:cNvSpPr>
            <a:spLocks noGrp="1"/>
          </p:cNvSpPr>
          <p:nvPr>
            <p:ph type="sldNum" sz="quarter" idx="12"/>
          </p:nvPr>
        </p:nvSpPr>
        <p:spPr/>
        <p:txBody>
          <a:bodyPr/>
          <a:lstStyle/>
          <a:p>
            <a:fld id="{88CD9788-50B9-FE4F-BD86-303CACCBE7E1}" type="slidenum">
              <a:rPr lang="en-US" smtClean="0"/>
              <a:t>6</a:t>
            </a:fld>
            <a:endParaRPr lang="en-US"/>
          </a:p>
        </p:txBody>
      </p:sp>
    </p:spTree>
    <p:extLst>
      <p:ext uri="{BB962C8B-B14F-4D97-AF65-F5344CB8AC3E}">
        <p14:creationId xmlns:p14="http://schemas.microsoft.com/office/powerpoint/2010/main" val="5467756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941" y="112785"/>
            <a:ext cx="8767483" cy="1325563"/>
          </a:xfrm>
        </p:spPr>
        <p:txBody>
          <a:bodyPr/>
          <a:lstStyle/>
          <a:p>
            <a:r>
              <a:rPr lang="en-US" dirty="0"/>
              <a:t>Homework 4 </a:t>
            </a:r>
            <a:r>
              <a:rPr lang="mr-IN" dirty="0"/>
              <a:t>–</a:t>
            </a:r>
            <a:r>
              <a:rPr lang="en-US" dirty="0"/>
              <a:t> Count the John Smiths</a:t>
            </a:r>
          </a:p>
        </p:txBody>
      </p:sp>
      <p:sp>
        <p:nvSpPr>
          <p:cNvPr id="4" name="Content Placeholder 3"/>
          <p:cNvSpPr>
            <a:spLocks noGrp="1"/>
          </p:cNvSpPr>
          <p:nvPr>
            <p:ph sz="half" idx="2"/>
          </p:nvPr>
        </p:nvSpPr>
        <p:spPr>
          <a:xfrm>
            <a:off x="628650" y="1621233"/>
            <a:ext cx="4588809" cy="3908198"/>
          </a:xfrm>
        </p:spPr>
        <p:txBody>
          <a:bodyPr>
            <a:normAutofit lnSpcReduction="10000"/>
          </a:bodyPr>
          <a:lstStyle/>
          <a:p>
            <a:pPr marL="0" indent="0">
              <a:lnSpc>
                <a:spcPct val="100000"/>
              </a:lnSpc>
              <a:spcBef>
                <a:spcPts val="0"/>
              </a:spcBef>
              <a:buNone/>
            </a:pPr>
            <a:r>
              <a:rPr lang="en-US" dirty="0"/>
              <a:t>In the NY property data, how many records have a person named John Smith as owner?</a:t>
            </a:r>
          </a:p>
          <a:p>
            <a:pPr marL="0" indent="0">
              <a:lnSpc>
                <a:spcPct val="100000"/>
              </a:lnSpc>
              <a:spcBef>
                <a:spcPts val="0"/>
              </a:spcBef>
              <a:buNone/>
            </a:pPr>
            <a:endParaRPr lang="en-US" dirty="0"/>
          </a:p>
          <a:p>
            <a:pPr marL="0" indent="0">
              <a:lnSpc>
                <a:spcPct val="100000"/>
              </a:lnSpc>
              <a:spcBef>
                <a:spcPts val="0"/>
              </a:spcBef>
              <a:buNone/>
            </a:pPr>
            <a:r>
              <a:rPr lang="en-US" dirty="0"/>
              <a:t>Submit an excel sheet with all the records you find along with your total count</a:t>
            </a:r>
          </a:p>
          <a:p>
            <a:pPr marL="0" indent="0">
              <a:lnSpc>
                <a:spcPct val="100000"/>
              </a:lnSpc>
              <a:spcBef>
                <a:spcPts val="0"/>
              </a:spcBef>
              <a:buNone/>
            </a:pPr>
            <a:endParaRPr lang="en-US" dirty="0"/>
          </a:p>
          <a:p>
            <a:pPr marL="0" indent="0">
              <a:lnSpc>
                <a:spcPct val="100000"/>
              </a:lnSpc>
              <a:spcBef>
                <a:spcPts val="0"/>
              </a:spcBef>
              <a:buNone/>
            </a:pPr>
            <a:r>
              <a:rPr lang="en-US" dirty="0"/>
              <a:t>Due 2/8 noon</a:t>
            </a:r>
          </a:p>
          <a:p>
            <a:pPr lvl="1">
              <a:lnSpc>
                <a:spcPct val="100000"/>
              </a:lnSpc>
              <a:spcBef>
                <a:spcPts val="0"/>
              </a:spcBef>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2"/>
          </p:nvPr>
        </p:nvSpPr>
        <p:spPr/>
        <p:txBody>
          <a:bodyPr/>
          <a:lstStyle/>
          <a:p>
            <a:fld id="{88CD9788-50B9-FE4F-BD86-303CACCBE7E1}" type="slidenum">
              <a:rPr lang="en-US" smtClean="0"/>
              <a:t>60</a:t>
            </a:fld>
            <a:endParaRPr lang="en-US"/>
          </a:p>
        </p:txBody>
      </p:sp>
      <p:pic>
        <p:nvPicPr>
          <p:cNvPr id="3" name="Picture 2"/>
          <p:cNvPicPr>
            <a:picLocks noChangeAspect="1"/>
          </p:cNvPicPr>
          <p:nvPr/>
        </p:nvPicPr>
        <p:blipFill>
          <a:blip r:embed="rId2"/>
          <a:stretch>
            <a:fillRect/>
          </a:stretch>
        </p:blipFill>
        <p:spPr>
          <a:xfrm>
            <a:off x="5701553" y="2306685"/>
            <a:ext cx="3044414" cy="3140757"/>
          </a:xfrm>
          <a:prstGeom prst="rect">
            <a:avLst/>
          </a:prstGeom>
        </p:spPr>
      </p:pic>
    </p:spTree>
    <p:extLst>
      <p:ext uri="{BB962C8B-B14F-4D97-AF65-F5344CB8AC3E}">
        <p14:creationId xmlns:p14="http://schemas.microsoft.com/office/powerpoint/2010/main" val="104254985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2785"/>
            <a:ext cx="8257166" cy="1325563"/>
          </a:xfrm>
        </p:spPr>
        <p:txBody>
          <a:bodyPr/>
          <a:lstStyle/>
          <a:p>
            <a:r>
              <a:rPr lang="en-US" dirty="0"/>
              <a:t>Project 1</a:t>
            </a:r>
          </a:p>
        </p:txBody>
      </p:sp>
      <p:sp>
        <p:nvSpPr>
          <p:cNvPr id="4" name="Content Placeholder 3"/>
          <p:cNvSpPr>
            <a:spLocks noGrp="1"/>
          </p:cNvSpPr>
          <p:nvPr>
            <p:ph sz="half" idx="2"/>
          </p:nvPr>
        </p:nvSpPr>
        <p:spPr>
          <a:xfrm>
            <a:off x="628650" y="1201681"/>
            <a:ext cx="8085044" cy="4918001"/>
          </a:xfrm>
        </p:spPr>
        <p:txBody>
          <a:bodyPr>
            <a:normAutofit/>
          </a:bodyPr>
          <a:lstStyle/>
          <a:p>
            <a:pPr marL="0" indent="0">
              <a:lnSpc>
                <a:spcPct val="100000"/>
              </a:lnSpc>
              <a:spcBef>
                <a:spcPts val="0"/>
              </a:spcBef>
              <a:buNone/>
            </a:pPr>
            <a:r>
              <a:rPr lang="en-US" dirty="0"/>
              <a:t>Build an unsupervised fraud model for the NY property data</a:t>
            </a:r>
          </a:p>
          <a:p>
            <a:pPr marL="0" indent="0">
              <a:lnSpc>
                <a:spcPct val="100000"/>
              </a:lnSpc>
              <a:spcBef>
                <a:spcPts val="0"/>
              </a:spcBef>
              <a:buNone/>
            </a:pPr>
            <a:endParaRPr lang="en-US" dirty="0"/>
          </a:p>
          <a:p>
            <a:pPr marL="0" indent="0">
              <a:lnSpc>
                <a:spcPct val="100000"/>
              </a:lnSpc>
              <a:spcBef>
                <a:spcPts val="0"/>
              </a:spcBef>
              <a:buNone/>
            </a:pPr>
            <a:r>
              <a:rPr lang="en-US" dirty="0"/>
              <a:t>Work in teams, about 5 to 7 people</a:t>
            </a:r>
          </a:p>
          <a:p>
            <a:pPr marL="0" indent="0">
              <a:lnSpc>
                <a:spcPct val="100000"/>
              </a:lnSpc>
              <a:spcBef>
                <a:spcPts val="0"/>
              </a:spcBef>
              <a:buNone/>
            </a:pPr>
            <a:endParaRPr lang="en-US" dirty="0"/>
          </a:p>
          <a:p>
            <a:pPr marL="0" indent="0">
              <a:lnSpc>
                <a:spcPct val="100000"/>
              </a:lnSpc>
              <a:spcBef>
                <a:spcPts val="0"/>
              </a:spcBef>
              <a:buNone/>
            </a:pPr>
            <a:r>
              <a:rPr lang="en-US" dirty="0"/>
              <a:t>Use proper methodology:</a:t>
            </a:r>
          </a:p>
          <a:p>
            <a:pPr marL="0" indent="0">
              <a:lnSpc>
                <a:spcPct val="100000"/>
              </a:lnSpc>
              <a:spcBef>
                <a:spcPts val="0"/>
              </a:spcBef>
              <a:buNone/>
            </a:pPr>
            <a:r>
              <a:rPr lang="en-US" dirty="0"/>
              <a:t>	data cleaning, variable construction, algorithm</a:t>
            </a:r>
          </a:p>
          <a:p>
            <a:pPr marL="0" indent="0">
              <a:lnSpc>
                <a:spcPct val="100000"/>
              </a:lnSpc>
              <a:spcBef>
                <a:spcPts val="0"/>
              </a:spcBef>
              <a:buNone/>
            </a:pPr>
            <a:endParaRPr lang="en-US" dirty="0"/>
          </a:p>
          <a:p>
            <a:pPr marL="0" indent="0">
              <a:lnSpc>
                <a:spcPct val="100000"/>
              </a:lnSpc>
              <a:spcBef>
                <a:spcPts val="0"/>
              </a:spcBef>
              <a:buNone/>
            </a:pPr>
            <a:r>
              <a:rPr lang="en-US" dirty="0"/>
              <a:t>Write a professional report</a:t>
            </a:r>
          </a:p>
          <a:p>
            <a:pPr marL="0" indent="0">
              <a:lnSpc>
                <a:spcPct val="100000"/>
              </a:lnSpc>
              <a:spcBef>
                <a:spcPts val="0"/>
              </a:spcBef>
              <a:buNone/>
            </a:pPr>
            <a:endParaRPr lang="en-US" dirty="0"/>
          </a:p>
          <a:p>
            <a:pPr marL="0" indent="0">
              <a:lnSpc>
                <a:spcPct val="100000"/>
              </a:lnSpc>
              <a:spcBef>
                <a:spcPts val="0"/>
              </a:spcBef>
              <a:buNone/>
            </a:pPr>
            <a:r>
              <a:rPr lang="en-US" dirty="0"/>
              <a:t>Due 2/22 noon (3 weeks)</a:t>
            </a:r>
          </a:p>
          <a:p>
            <a:pPr lvl="1">
              <a:lnSpc>
                <a:spcPct val="100000"/>
              </a:lnSpc>
              <a:spcBef>
                <a:spcPts val="0"/>
              </a:spcBef>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2"/>
          </p:nvPr>
        </p:nvSpPr>
        <p:spPr/>
        <p:txBody>
          <a:bodyPr/>
          <a:lstStyle/>
          <a:p>
            <a:fld id="{88CD9788-50B9-FE4F-BD86-303CACCBE7E1}" type="slidenum">
              <a:rPr lang="en-US" smtClean="0"/>
              <a:t>61</a:t>
            </a:fld>
            <a:endParaRPr lang="en-US"/>
          </a:p>
        </p:txBody>
      </p:sp>
    </p:spTree>
    <p:extLst>
      <p:ext uri="{BB962C8B-B14F-4D97-AF65-F5344CB8AC3E}">
        <p14:creationId xmlns:p14="http://schemas.microsoft.com/office/powerpoint/2010/main" val="2518799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NY Property Data Investigation</a:t>
            </a:r>
          </a:p>
        </p:txBody>
      </p:sp>
      <p:sp>
        <p:nvSpPr>
          <p:cNvPr id="4" name="Content Placeholder 3"/>
          <p:cNvSpPr>
            <a:spLocks noGrp="1"/>
          </p:cNvSpPr>
          <p:nvPr>
            <p:ph sz="half" idx="2"/>
          </p:nvPr>
        </p:nvSpPr>
        <p:spPr>
          <a:xfrm>
            <a:off x="628649" y="1825625"/>
            <a:ext cx="8300197" cy="4351338"/>
          </a:xfrm>
        </p:spPr>
        <p:txBody>
          <a:bodyPr/>
          <a:lstStyle/>
          <a:p>
            <a:r>
              <a:rPr lang="en-US" dirty="0"/>
              <a:t>We’ll be looking for anomalies in the data (strange, unusual values)</a:t>
            </a:r>
          </a:p>
          <a:p>
            <a:pPr marL="0" indent="0">
              <a:buNone/>
            </a:pPr>
            <a:endParaRPr lang="en-US" dirty="0"/>
          </a:p>
          <a:p>
            <a:r>
              <a:rPr lang="en-US" dirty="0"/>
              <a:t>Some modes of property fraud</a:t>
            </a:r>
          </a:p>
          <a:p>
            <a:pPr lvl="1"/>
            <a:r>
              <a:rPr lang="en-US" dirty="0"/>
              <a:t>Assessed value too low (too high?)</a:t>
            </a:r>
          </a:p>
          <a:p>
            <a:pPr lvl="1"/>
            <a:r>
              <a:rPr lang="en-US" dirty="0"/>
              <a:t>Person claiming an exemption for more than one property (requires linking by person)</a:t>
            </a:r>
          </a:p>
          <a:p>
            <a:pPr lvl="1"/>
            <a:r>
              <a:rPr lang="en-US" dirty="0"/>
              <a:t>Claiming exemption on rental property (simple rule?)</a:t>
            </a:r>
          </a:p>
        </p:txBody>
      </p:sp>
      <p:sp>
        <p:nvSpPr>
          <p:cNvPr id="5" name="Slide Number Placeholder 4"/>
          <p:cNvSpPr>
            <a:spLocks noGrp="1"/>
          </p:cNvSpPr>
          <p:nvPr>
            <p:ph type="sldNum" sz="quarter" idx="12"/>
          </p:nvPr>
        </p:nvSpPr>
        <p:spPr/>
        <p:txBody>
          <a:bodyPr/>
          <a:lstStyle/>
          <a:p>
            <a:fld id="{88CD9788-50B9-FE4F-BD86-303CACCBE7E1}" type="slidenum">
              <a:rPr lang="en-US" smtClean="0"/>
              <a:t>62</a:t>
            </a:fld>
            <a:endParaRPr lang="en-US"/>
          </a:p>
        </p:txBody>
      </p:sp>
    </p:spTree>
    <p:extLst>
      <p:ext uri="{BB962C8B-B14F-4D97-AF65-F5344CB8AC3E}">
        <p14:creationId xmlns:p14="http://schemas.microsoft.com/office/powerpoint/2010/main" val="5026523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2785"/>
            <a:ext cx="8257166" cy="1325563"/>
          </a:xfrm>
        </p:spPr>
        <p:txBody>
          <a:bodyPr/>
          <a:lstStyle/>
          <a:p>
            <a:r>
              <a:rPr lang="en-US" dirty="0"/>
              <a:t>How to Build an Unsupervised Fraud Model</a:t>
            </a:r>
          </a:p>
        </p:txBody>
      </p:sp>
      <p:sp>
        <p:nvSpPr>
          <p:cNvPr id="4" name="Content Placeholder 3"/>
          <p:cNvSpPr>
            <a:spLocks noGrp="1"/>
          </p:cNvSpPr>
          <p:nvPr>
            <p:ph sz="half" idx="2"/>
          </p:nvPr>
        </p:nvSpPr>
        <p:spPr>
          <a:xfrm>
            <a:off x="628650" y="1513654"/>
            <a:ext cx="8085044" cy="5059268"/>
          </a:xfrm>
        </p:spPr>
        <p:txBody>
          <a:bodyPr>
            <a:normAutofit/>
          </a:bodyPr>
          <a:lstStyle/>
          <a:p>
            <a:pPr>
              <a:lnSpc>
                <a:spcPct val="100000"/>
              </a:lnSpc>
              <a:spcBef>
                <a:spcPts val="0"/>
              </a:spcBef>
            </a:pPr>
            <a:r>
              <a:rPr lang="en-US" dirty="0"/>
              <a:t>Fully understand the problem: fraud mode, data</a:t>
            </a:r>
            <a:r>
              <a:rPr lang="mr-IN" dirty="0"/>
              <a:t>…</a:t>
            </a:r>
            <a:endParaRPr lang="en-US" dirty="0"/>
          </a:p>
          <a:p>
            <a:pPr>
              <a:lnSpc>
                <a:spcPct val="100000"/>
              </a:lnSpc>
              <a:spcBef>
                <a:spcPts val="0"/>
              </a:spcBef>
            </a:pPr>
            <a:r>
              <a:rPr lang="en-US" dirty="0"/>
              <a:t>Build special variables that look for the fraud mode, some variables using entities and groupings</a:t>
            </a:r>
          </a:p>
          <a:p>
            <a:pPr>
              <a:lnSpc>
                <a:spcPct val="100000"/>
              </a:lnSpc>
              <a:spcBef>
                <a:spcPts val="0"/>
              </a:spcBef>
            </a:pPr>
            <a:r>
              <a:rPr lang="en-US" dirty="0"/>
              <a:t>Scale the variables, minimize dimensionality</a:t>
            </a:r>
          </a:p>
          <a:p>
            <a:pPr lvl="1">
              <a:lnSpc>
                <a:spcPct val="100000"/>
              </a:lnSpc>
              <a:spcBef>
                <a:spcPts val="0"/>
              </a:spcBef>
            </a:pPr>
            <a:r>
              <a:rPr lang="en-US" dirty="0"/>
              <a:t>Z scaling, PCA, ask experts</a:t>
            </a:r>
            <a:r>
              <a:rPr lang="mr-IN" dirty="0"/>
              <a:t>…</a:t>
            </a:r>
            <a:endParaRPr lang="en-US" dirty="0"/>
          </a:p>
          <a:p>
            <a:pPr lvl="1">
              <a:lnSpc>
                <a:spcPct val="100000"/>
              </a:lnSpc>
              <a:spcBef>
                <a:spcPts val="0"/>
              </a:spcBef>
            </a:pPr>
            <a:r>
              <a:rPr lang="en-US" dirty="0"/>
              <a:t>Model variables are the z scores or rankings</a:t>
            </a:r>
          </a:p>
          <a:p>
            <a:pPr marL="514350" indent="-514350">
              <a:lnSpc>
                <a:spcPct val="100000"/>
              </a:lnSpc>
              <a:spcBef>
                <a:spcPts val="0"/>
              </a:spcBef>
              <a:buFont typeface="+mj-lt"/>
              <a:buAutoNum type="arabicPeriod"/>
            </a:pPr>
            <a:r>
              <a:rPr lang="en-US" dirty="0"/>
              <a:t>Combine the model variables with a heuristic algorithm</a:t>
            </a:r>
          </a:p>
          <a:p>
            <a:pPr lvl="1">
              <a:lnSpc>
                <a:spcPct val="100000"/>
              </a:lnSpc>
              <a:spcBef>
                <a:spcPts val="0"/>
              </a:spcBef>
            </a:pPr>
            <a:r>
              <a:rPr lang="en-US" dirty="0"/>
              <a:t>sum of absolute z scores, z scores squared, max/mins</a:t>
            </a:r>
            <a:r>
              <a:rPr lang="mr-IN" dirty="0"/>
              <a:t>…</a:t>
            </a:r>
            <a:endParaRPr lang="en-US" dirty="0"/>
          </a:p>
          <a:p>
            <a:pPr marL="514350" indent="-514350">
              <a:lnSpc>
                <a:spcPct val="100000"/>
              </a:lnSpc>
              <a:spcBef>
                <a:spcPts val="0"/>
              </a:spcBef>
              <a:buFont typeface="+mj-lt"/>
              <a:buAutoNum type="arabicPeriod"/>
            </a:pPr>
            <a:r>
              <a:rPr lang="en-US" dirty="0"/>
              <a:t>Use an </a:t>
            </a:r>
            <a:r>
              <a:rPr lang="en-US" dirty="0" err="1"/>
              <a:t>autoencoder</a:t>
            </a:r>
            <a:r>
              <a:rPr lang="en-US" dirty="0"/>
              <a:t>, and the fraud score is the reconstruction error</a:t>
            </a:r>
          </a:p>
          <a:p>
            <a:pPr lvl="1">
              <a:lnSpc>
                <a:spcPct val="100000"/>
              </a:lnSpc>
              <a:spcBef>
                <a:spcPts val="0"/>
              </a:spcBef>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2"/>
          </p:nvPr>
        </p:nvSpPr>
        <p:spPr/>
        <p:txBody>
          <a:bodyPr/>
          <a:lstStyle/>
          <a:p>
            <a:fld id="{88CD9788-50B9-FE4F-BD86-303CACCBE7E1}" type="slidenum">
              <a:rPr lang="en-US" smtClean="0"/>
              <a:t>63</a:t>
            </a:fld>
            <a:endParaRPr lang="en-US"/>
          </a:p>
        </p:txBody>
      </p:sp>
    </p:spTree>
    <p:extLst>
      <p:ext uri="{BB962C8B-B14F-4D97-AF65-F5344CB8AC3E}">
        <p14:creationId xmlns:p14="http://schemas.microsoft.com/office/powerpoint/2010/main" val="144547767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2785"/>
            <a:ext cx="8257166" cy="1325563"/>
          </a:xfrm>
        </p:spPr>
        <p:txBody>
          <a:bodyPr/>
          <a:lstStyle/>
          <a:p>
            <a:r>
              <a:rPr lang="en-US" dirty="0"/>
              <a:t>Project Report Outline</a:t>
            </a:r>
          </a:p>
        </p:txBody>
      </p:sp>
      <p:sp>
        <p:nvSpPr>
          <p:cNvPr id="4" name="Content Placeholder 3"/>
          <p:cNvSpPr>
            <a:spLocks noGrp="1"/>
          </p:cNvSpPr>
          <p:nvPr>
            <p:ph sz="half" idx="2"/>
          </p:nvPr>
        </p:nvSpPr>
        <p:spPr>
          <a:xfrm>
            <a:off x="628650" y="1184168"/>
            <a:ext cx="8085044" cy="4918001"/>
          </a:xfrm>
        </p:spPr>
        <p:txBody>
          <a:bodyPr>
            <a:normAutofit fontScale="77500" lnSpcReduction="20000"/>
          </a:bodyPr>
          <a:lstStyle/>
          <a:p>
            <a:pPr>
              <a:lnSpc>
                <a:spcPct val="100000"/>
              </a:lnSpc>
              <a:spcBef>
                <a:spcPts val="0"/>
              </a:spcBef>
            </a:pPr>
            <a:r>
              <a:rPr lang="en-US" dirty="0"/>
              <a:t>Cover Page: Title, project team names, date.</a:t>
            </a:r>
          </a:p>
          <a:p>
            <a:pPr>
              <a:lnSpc>
                <a:spcPct val="100000"/>
              </a:lnSpc>
              <a:spcBef>
                <a:spcPts val="0"/>
              </a:spcBef>
            </a:pPr>
            <a:r>
              <a:rPr lang="en-US" dirty="0"/>
              <a:t>Table of Contents.</a:t>
            </a:r>
          </a:p>
          <a:p>
            <a:pPr>
              <a:lnSpc>
                <a:spcPct val="100000"/>
              </a:lnSpc>
              <a:spcBef>
                <a:spcPts val="0"/>
              </a:spcBef>
            </a:pPr>
            <a:r>
              <a:rPr lang="en-US" dirty="0"/>
              <a:t>Executive Summary (few paragraphs) high level summary of project and results.</a:t>
            </a:r>
          </a:p>
          <a:p>
            <a:pPr>
              <a:lnSpc>
                <a:spcPct val="100000"/>
              </a:lnSpc>
              <a:spcBef>
                <a:spcPts val="0"/>
              </a:spcBef>
            </a:pPr>
            <a:r>
              <a:rPr lang="en-US" dirty="0"/>
              <a:t>Description of data (few pages) include most important (not all) distributions/histograms, put the full DQR in appendix).</a:t>
            </a:r>
          </a:p>
          <a:p>
            <a:pPr>
              <a:lnSpc>
                <a:spcPct val="100000"/>
              </a:lnSpc>
              <a:spcBef>
                <a:spcPts val="0"/>
              </a:spcBef>
            </a:pPr>
            <a:r>
              <a:rPr lang="en-US" dirty="0"/>
              <a:t>Data cleaning steps (one or a few pages). How did you handle outliers, missing fields.</a:t>
            </a:r>
          </a:p>
          <a:p>
            <a:pPr>
              <a:lnSpc>
                <a:spcPct val="100000"/>
              </a:lnSpc>
              <a:spcBef>
                <a:spcPts val="0"/>
              </a:spcBef>
            </a:pPr>
            <a:r>
              <a:rPr lang="en-US" dirty="0"/>
              <a:t>Variables (few pages) describe in complete detail the formulas and logic for creating all the model variables. Include a list of all variables.</a:t>
            </a:r>
          </a:p>
          <a:p>
            <a:pPr>
              <a:lnSpc>
                <a:spcPct val="100000"/>
              </a:lnSpc>
              <a:spcBef>
                <a:spcPts val="0"/>
              </a:spcBef>
            </a:pPr>
            <a:r>
              <a:rPr lang="en-US" dirty="0"/>
              <a:t>Algorithms (one or a few pages) Completely describe the way the fraud score is calculated.</a:t>
            </a:r>
          </a:p>
          <a:p>
            <a:pPr>
              <a:lnSpc>
                <a:spcPct val="100000"/>
              </a:lnSpc>
              <a:spcBef>
                <a:spcPts val="0"/>
              </a:spcBef>
            </a:pPr>
            <a:r>
              <a:rPr lang="en-US" dirty="0"/>
              <a:t>Results (few pages) Plot the fraud score distribution. Manually look at the top few records and describe why they look anomalous. Make sure at least a few examples look unusual and are not just obviously spurious or data errors.</a:t>
            </a:r>
          </a:p>
          <a:p>
            <a:pPr lvl="1">
              <a:lnSpc>
                <a:spcPct val="100000"/>
              </a:lnSpc>
              <a:spcBef>
                <a:spcPts val="0"/>
              </a:spcBef>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2"/>
          </p:nvPr>
        </p:nvSpPr>
        <p:spPr/>
        <p:txBody>
          <a:bodyPr/>
          <a:lstStyle/>
          <a:p>
            <a:fld id="{88CD9788-50B9-FE4F-BD86-303CACCBE7E1}" type="slidenum">
              <a:rPr lang="en-US" smtClean="0"/>
              <a:t>64</a:t>
            </a:fld>
            <a:endParaRPr lang="en-US"/>
          </a:p>
        </p:txBody>
      </p:sp>
    </p:spTree>
    <p:extLst>
      <p:ext uri="{BB962C8B-B14F-4D97-AF65-F5344CB8AC3E}">
        <p14:creationId xmlns:p14="http://schemas.microsoft.com/office/powerpoint/2010/main" val="5705340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56731" y="238736"/>
            <a:ext cx="8405812" cy="319088"/>
          </a:xfrm>
        </p:spPr>
        <p:txBody>
          <a:bodyPr>
            <a:normAutofit fontScale="90000"/>
          </a:bodyPr>
          <a:lstStyle/>
          <a:p>
            <a:r>
              <a:rPr lang="en-US" dirty="0"/>
              <a:t>Glossary 1</a:t>
            </a:r>
          </a:p>
        </p:txBody>
      </p:sp>
      <p:sp>
        <p:nvSpPr>
          <p:cNvPr id="4" name="Slide Number Placeholder 3"/>
          <p:cNvSpPr>
            <a:spLocks noGrp="1"/>
          </p:cNvSpPr>
          <p:nvPr>
            <p:ph type="sldNum" sz="quarter" idx="11"/>
          </p:nvPr>
        </p:nvSpPr>
        <p:spPr/>
        <p:txBody>
          <a:bodyPr/>
          <a:lstStyle/>
          <a:p>
            <a:fld id="{02330697-FC26-4454-A3BE-90B07819C49A}" type="slidenum">
              <a:rPr lang="en-US" smtClean="0"/>
              <a:pPr/>
              <a:t>65</a:t>
            </a:fld>
            <a:endParaRPr lang="en-US" dirty="0"/>
          </a:p>
        </p:txBody>
      </p:sp>
      <p:sp>
        <p:nvSpPr>
          <p:cNvPr id="2" name="TextBox 1"/>
          <p:cNvSpPr txBox="1"/>
          <p:nvPr/>
        </p:nvSpPr>
        <p:spPr>
          <a:xfrm>
            <a:off x="225164" y="694308"/>
            <a:ext cx="8675435" cy="6032421"/>
          </a:xfrm>
          <a:prstGeom prst="rect">
            <a:avLst/>
          </a:prstGeom>
          <a:noFill/>
        </p:spPr>
        <p:txBody>
          <a:bodyPr wrap="square" rtlCol="0">
            <a:spAutoFit/>
          </a:bodyPr>
          <a:lstStyle/>
          <a:p>
            <a:pPr lvl="0"/>
            <a:r>
              <a:rPr lang="en-US" sz="1600" b="1" dirty="0"/>
              <a:t>Model </a:t>
            </a:r>
            <a:r>
              <a:rPr lang="en-US" sz="1600" dirty="0"/>
              <a:t>– A representation of something. Models can be physical (e.g., a model airplane, a person wearing new clothes) or mathematical. They can be dynamic (models of processes) or static (no time evolution). Mathematical models could be based on first principles (e.g., solving differential equations), expert knowledge (e.g., </a:t>
            </a:r>
            <a:r>
              <a:rPr lang="en-US" sz="1600" i="1" dirty="0"/>
              <a:t>a priori</a:t>
            </a:r>
            <a:r>
              <a:rPr lang="en-US" sz="1600" dirty="0"/>
              <a:t> rule systems), or based on data (statistical models). Statistical models are the ones built in the discipline called data science, machine learning, etc.</a:t>
            </a:r>
          </a:p>
          <a:p>
            <a:pPr lvl="0"/>
            <a:r>
              <a:rPr lang="en-US" sz="1600" b="1" dirty="0"/>
              <a:t>Output, tag, label, y, target, dependent variable</a:t>
            </a:r>
            <a:r>
              <a:rPr lang="en-US" sz="1600" dirty="0"/>
              <a:t> – The quantity or category that you’re trying to predict with a model. It could be a continuous value (regression) or a categorical value (classification). Many times for classification the target/output is binary: yes/no, 0/1, good/bad. </a:t>
            </a:r>
          </a:p>
          <a:p>
            <a:pPr lvl="0"/>
            <a:r>
              <a:rPr lang="en-US" sz="1600" b="1" dirty="0"/>
              <a:t>Supervised modeling </a:t>
            </a:r>
            <a:r>
              <a:rPr lang="en-US" sz="1600" dirty="0"/>
              <a:t>– Frequently in modeling one has an identified output that one is trying to fit/predict for each record. The output or dependent variable is the target of the model, and we try to learn the functional relationship between the inputs and this output. This is called supervised learning since the learning algorithm is supervised during training by constantly looking at the error between the predicted and actual outputs. </a:t>
            </a:r>
          </a:p>
          <a:p>
            <a:pPr lvl="0"/>
            <a:r>
              <a:rPr lang="en-US" sz="1600" b="1" dirty="0"/>
              <a:t>Unsupervised modeling </a:t>
            </a:r>
            <a:r>
              <a:rPr lang="en-US" sz="1600" dirty="0"/>
              <a:t>– Here we don’t have an output or dependent variable, all we are given is a set of independent variables. There are several things we can do with independent variables only, for example we can</a:t>
            </a:r>
          </a:p>
          <a:p>
            <a:pPr marL="742950" lvl="1" indent="-285750">
              <a:buFont typeface="Arial" charset="0"/>
              <a:buChar char="•"/>
            </a:pPr>
            <a:r>
              <a:rPr lang="en-US" sz="1600" dirty="0"/>
              <a:t>Look for interrelationships between the variables, either linear (e.g. PCA) or nonlinear</a:t>
            </a:r>
          </a:p>
          <a:p>
            <a:pPr marL="742950" lvl="1" indent="-285750">
              <a:buFont typeface="Arial" charset="0"/>
              <a:buChar char="•"/>
            </a:pPr>
            <a:r>
              <a:rPr lang="en-US" sz="1600" dirty="0"/>
              <a:t>Look for macro structure in the given data in input/independent variable space alone. Methods include PCA and clustering.</a:t>
            </a:r>
          </a:p>
          <a:p>
            <a:pPr marL="742950" lvl="1" indent="-285750">
              <a:buFont typeface="Arial" charset="0"/>
              <a:buChar char="•"/>
            </a:pPr>
            <a:r>
              <a:rPr lang="en-US" sz="1600" dirty="0"/>
              <a:t>Look for outliers or anomalies in the records, looking only at the inputs/independent variables. This is frequently a task in building fraud models in situations when you have no labeled data, that is, no records that have already been determined to be fraud. Generally you look for what is normal in the data and then look for outliers to this typical data.</a:t>
            </a:r>
          </a:p>
          <a:p>
            <a:endParaRPr lang="en-US" dirty="0"/>
          </a:p>
        </p:txBody>
      </p:sp>
    </p:spTree>
    <p:extLst>
      <p:ext uri="{BB962C8B-B14F-4D97-AF65-F5344CB8AC3E}">
        <p14:creationId xmlns:p14="http://schemas.microsoft.com/office/powerpoint/2010/main" val="138788689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56731" y="238736"/>
            <a:ext cx="8405812" cy="319088"/>
          </a:xfrm>
        </p:spPr>
        <p:txBody>
          <a:bodyPr>
            <a:normAutofit fontScale="90000"/>
          </a:bodyPr>
          <a:lstStyle/>
          <a:p>
            <a:r>
              <a:rPr lang="en-US" dirty="0"/>
              <a:t>Glossary 2</a:t>
            </a:r>
          </a:p>
        </p:txBody>
      </p:sp>
      <p:sp>
        <p:nvSpPr>
          <p:cNvPr id="4" name="Slide Number Placeholder 3"/>
          <p:cNvSpPr>
            <a:spLocks noGrp="1"/>
          </p:cNvSpPr>
          <p:nvPr>
            <p:ph type="sldNum" sz="quarter" idx="11"/>
          </p:nvPr>
        </p:nvSpPr>
        <p:spPr/>
        <p:txBody>
          <a:bodyPr/>
          <a:lstStyle/>
          <a:p>
            <a:fld id="{02330697-FC26-4454-A3BE-90B07819C49A}" type="slidenum">
              <a:rPr lang="en-US" smtClean="0"/>
              <a:pPr/>
              <a:t>66</a:t>
            </a:fld>
            <a:endParaRPr lang="en-US" dirty="0"/>
          </a:p>
        </p:txBody>
      </p:sp>
      <p:sp>
        <p:nvSpPr>
          <p:cNvPr id="2" name="TextBox 1"/>
          <p:cNvSpPr txBox="1"/>
          <p:nvPr/>
        </p:nvSpPr>
        <p:spPr>
          <a:xfrm>
            <a:off x="225164" y="694308"/>
            <a:ext cx="8675435" cy="6032421"/>
          </a:xfrm>
          <a:prstGeom prst="rect">
            <a:avLst/>
          </a:prstGeom>
          <a:noFill/>
        </p:spPr>
        <p:txBody>
          <a:bodyPr wrap="square" rtlCol="0">
            <a:spAutoFit/>
          </a:bodyPr>
          <a:lstStyle/>
          <a:p>
            <a:pPr lvl="0"/>
            <a:r>
              <a:rPr lang="en-US" sz="1600" b="1" dirty="0"/>
              <a:t>Data science, machine learning, statistical modeling, data mining, predictive analytics, data analytics </a:t>
            </a:r>
            <a:r>
              <a:rPr lang="en-US" sz="1600" dirty="0"/>
              <a:t>– Roughly the same meaning but many people ascribe some subtle differences between these terms. They all relate to the process of building statistical models from sets of data.</a:t>
            </a:r>
          </a:p>
          <a:p>
            <a:pPr lvl="0"/>
            <a:r>
              <a:rPr lang="en-US" sz="1600" b="1" dirty="0"/>
              <a:t>Variable creation, feature engineering, variable encoding </a:t>
            </a:r>
            <a:r>
              <a:rPr lang="en-US" sz="1600" dirty="0"/>
              <a:t>– the process of constructing thoughtful inputs to a model. Typically one examines the fields in the raw data, does analysis, cleaning, standardization, and then transformations and combinations of these fields to create special variables that are candidate inputs to models. Examples of this process are encoding of categorical variables, risk tables, z-scaling, other normalizations and outlier suppression, nonlinear transformations such as taking the log or binning, construction of ratios or products of fields.</a:t>
            </a:r>
          </a:p>
          <a:p>
            <a:pPr lvl="0"/>
            <a:r>
              <a:rPr lang="en-US" sz="1600" b="1" dirty="0"/>
              <a:t>Feature selection, variable reduction, dimensionality reduction </a:t>
            </a:r>
            <a:r>
              <a:rPr lang="en-US" sz="1600" dirty="0"/>
              <a:t>– The process of reducing the number of inputs to a model by considering which inputs are the most important to the model. Most modeling methods degrade when presented with more inputs than is needed for a robust, stable model.</a:t>
            </a:r>
          </a:p>
          <a:p>
            <a:pPr lvl="0"/>
            <a:r>
              <a:rPr lang="en-US" sz="1600" b="1" dirty="0"/>
              <a:t>Model validation </a:t>
            </a:r>
            <a:r>
              <a:rPr lang="en-US" sz="1600" dirty="0"/>
              <a:t>– Typically one separates the data into multiple sets to ensure that the model is robust. In good modeling practices one reserves a set of data that is never used during training and testing that is used for evaluation of the model on data that it has never seen before. Frequently we reserve this holdout sample from a time that was not used during training and testing, and that is called out of time validation. </a:t>
            </a:r>
          </a:p>
          <a:p>
            <a:pPr lvl="0"/>
            <a:r>
              <a:rPr lang="en-US" sz="1600" b="1" dirty="0"/>
              <a:t>Boosting </a:t>
            </a:r>
            <a:r>
              <a:rPr lang="en-US" sz="1600" dirty="0"/>
              <a:t>– an iterative procedure to create a series of weak models, where the final model is then a linear combination of this series of weak models. Generally the next model in the series is trained on a weighted data set where the records with the largest error so far are more heavily weighted.</a:t>
            </a:r>
          </a:p>
          <a:p>
            <a:pPr lvl="0"/>
            <a:r>
              <a:rPr lang="en-US" sz="1600" b="1" dirty="0"/>
              <a:t>Bagging </a:t>
            </a:r>
            <a:r>
              <a:rPr lang="en-US" sz="1600" dirty="0"/>
              <a:t>– the term comes from “</a:t>
            </a:r>
            <a:r>
              <a:rPr lang="en-US" sz="1600" b="1" dirty="0"/>
              <a:t>b</a:t>
            </a:r>
            <a:r>
              <a:rPr lang="en-US" sz="1600" dirty="0"/>
              <a:t>ootstrap </a:t>
            </a:r>
            <a:r>
              <a:rPr lang="en-US" sz="1600" b="1" dirty="0"/>
              <a:t>agg</a:t>
            </a:r>
            <a:r>
              <a:rPr lang="en-US" sz="1600" dirty="0"/>
              <a:t>regation.” Technique to improve model stability and accuracy. It combines/aggregates the outcomes of many models, each having been built via bootstrap sampling.</a:t>
            </a:r>
          </a:p>
          <a:p>
            <a:endParaRPr lang="en-US" dirty="0"/>
          </a:p>
        </p:txBody>
      </p:sp>
    </p:spTree>
    <p:extLst>
      <p:ext uri="{BB962C8B-B14F-4D97-AF65-F5344CB8AC3E}">
        <p14:creationId xmlns:p14="http://schemas.microsoft.com/office/powerpoint/2010/main" val="113138134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56731" y="238736"/>
            <a:ext cx="8405812" cy="319088"/>
          </a:xfrm>
        </p:spPr>
        <p:txBody>
          <a:bodyPr>
            <a:normAutofit fontScale="90000"/>
          </a:bodyPr>
          <a:lstStyle/>
          <a:p>
            <a:r>
              <a:rPr lang="en-US" dirty="0"/>
              <a:t>Glossary 3</a:t>
            </a:r>
          </a:p>
        </p:txBody>
      </p:sp>
      <p:sp>
        <p:nvSpPr>
          <p:cNvPr id="4" name="Slide Number Placeholder 3"/>
          <p:cNvSpPr>
            <a:spLocks noGrp="1"/>
          </p:cNvSpPr>
          <p:nvPr>
            <p:ph type="sldNum" sz="quarter" idx="11"/>
          </p:nvPr>
        </p:nvSpPr>
        <p:spPr/>
        <p:txBody>
          <a:bodyPr/>
          <a:lstStyle/>
          <a:p>
            <a:fld id="{02330697-FC26-4454-A3BE-90B07819C49A}" type="slidenum">
              <a:rPr lang="en-US" smtClean="0"/>
              <a:pPr/>
              <a:t>67</a:t>
            </a:fld>
            <a:endParaRPr lang="en-US" dirty="0"/>
          </a:p>
        </p:txBody>
      </p:sp>
      <p:sp>
        <p:nvSpPr>
          <p:cNvPr id="2" name="TextBox 1"/>
          <p:cNvSpPr txBox="1"/>
          <p:nvPr/>
        </p:nvSpPr>
        <p:spPr>
          <a:xfrm>
            <a:off x="225164" y="694308"/>
            <a:ext cx="8767532" cy="4293483"/>
          </a:xfrm>
          <a:prstGeom prst="rect">
            <a:avLst/>
          </a:prstGeom>
          <a:noFill/>
        </p:spPr>
        <p:txBody>
          <a:bodyPr wrap="square" rtlCol="0">
            <a:spAutoFit/>
          </a:bodyPr>
          <a:lstStyle/>
          <a:p>
            <a:pPr lvl="0"/>
            <a:r>
              <a:rPr lang="en-US" sz="1500" b="1" dirty="0"/>
              <a:t>Cross validation </a:t>
            </a:r>
            <a:r>
              <a:rPr lang="en-US" sz="1500" dirty="0"/>
              <a:t>– The process of splitting data into many separate bunches. We train on all but one of the bunches, test on the remaining bunch, and then continue by designating a different bunch as the testing data set and training on all the others. We get an ensemble of model performance measures which we can average. Cross validation uses all records once per iteration whereas bootstrap will use records a random # of times.</a:t>
            </a:r>
          </a:p>
          <a:p>
            <a:pPr lvl="0"/>
            <a:r>
              <a:rPr lang="en-US" sz="1500" b="1" dirty="0"/>
              <a:t>Bootstrap </a:t>
            </a:r>
            <a:r>
              <a:rPr lang="en-US" sz="1500" dirty="0"/>
              <a:t>– A method of selecting training data sets that are a subset of the data through random sampling of the records many times, always with replacement. Provides estimates for the variance of standard statistical measures that would otherwise be point estimates without bootstrap.</a:t>
            </a:r>
          </a:p>
          <a:p>
            <a:pPr lvl="0"/>
            <a:r>
              <a:rPr lang="en-US" sz="1500" b="1" dirty="0"/>
              <a:t>SOM and K Means </a:t>
            </a:r>
            <a:r>
              <a:rPr lang="en-US" sz="1500" dirty="0"/>
              <a:t>- The difference is that in SOM the distance of each input from all of the reference vectors instead of just the closest one is taken into account, weighted by the neighborhood kernel </a:t>
            </a:r>
            <a:r>
              <a:rPr lang="en-US" sz="1500" i="1" dirty="0"/>
              <a:t>h</a:t>
            </a:r>
            <a:r>
              <a:rPr lang="en-US" sz="1500" dirty="0"/>
              <a:t>. Thus, the SOM functions as a conventional clustering algorithm if the width of the neighborhood kernel is zero.</a:t>
            </a:r>
          </a:p>
          <a:p>
            <a:pPr lvl="0"/>
            <a:r>
              <a:rPr lang="en-US" sz="1500" b="1" dirty="0"/>
              <a:t>Random Forests – </a:t>
            </a:r>
            <a:r>
              <a:rPr lang="en-US" sz="1500" dirty="0"/>
              <a:t>Using an ensemble of trees and averaging the result across all the trees. Each tree is built from a random subset of features from the entire feature set. It uses bagging to select the features that are used for each tree.</a:t>
            </a:r>
          </a:p>
          <a:p>
            <a:pPr lvl="0"/>
            <a:r>
              <a:rPr lang="en-US" sz="1500" b="1" dirty="0"/>
              <a:t>Reject inference</a:t>
            </a:r>
            <a:r>
              <a:rPr lang="en-US" sz="1500" dirty="0"/>
              <a:t> – The process of inferring the labels on records that were rejected at some point in the process, where the actual outcome isn’t known.  This is done so that the model is hardened, or made more robust, to this larger population that it will see when implemented (the entire TTD, Through The Door, population).</a:t>
            </a:r>
          </a:p>
          <a:p>
            <a:endParaRPr lang="en-US" dirty="0"/>
          </a:p>
        </p:txBody>
      </p:sp>
    </p:spTree>
    <p:extLst>
      <p:ext uri="{BB962C8B-B14F-4D97-AF65-F5344CB8AC3E}">
        <p14:creationId xmlns:p14="http://schemas.microsoft.com/office/powerpoint/2010/main" val="13059708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56731" y="238736"/>
            <a:ext cx="8405812" cy="319088"/>
          </a:xfrm>
        </p:spPr>
        <p:txBody>
          <a:bodyPr>
            <a:normAutofit fontScale="90000"/>
          </a:bodyPr>
          <a:lstStyle/>
          <a:p>
            <a:r>
              <a:rPr lang="en-US" dirty="0"/>
              <a:t>Glossary 4</a:t>
            </a:r>
          </a:p>
        </p:txBody>
      </p:sp>
      <p:sp>
        <p:nvSpPr>
          <p:cNvPr id="4" name="Slide Number Placeholder 3"/>
          <p:cNvSpPr>
            <a:spLocks noGrp="1"/>
          </p:cNvSpPr>
          <p:nvPr>
            <p:ph type="sldNum" sz="quarter" idx="11"/>
          </p:nvPr>
        </p:nvSpPr>
        <p:spPr/>
        <p:txBody>
          <a:bodyPr/>
          <a:lstStyle/>
          <a:p>
            <a:fld id="{02330697-FC26-4454-A3BE-90B07819C49A}" type="slidenum">
              <a:rPr lang="en-US" smtClean="0"/>
              <a:pPr/>
              <a:t>68</a:t>
            </a:fld>
            <a:endParaRPr lang="en-US" dirty="0"/>
          </a:p>
        </p:txBody>
      </p:sp>
      <p:sp>
        <p:nvSpPr>
          <p:cNvPr id="2" name="TextBox 1"/>
          <p:cNvSpPr txBox="1"/>
          <p:nvPr/>
        </p:nvSpPr>
        <p:spPr>
          <a:xfrm>
            <a:off x="225164" y="694308"/>
            <a:ext cx="8767532" cy="2446824"/>
          </a:xfrm>
          <a:prstGeom prst="rect">
            <a:avLst/>
          </a:prstGeom>
          <a:noFill/>
        </p:spPr>
        <p:txBody>
          <a:bodyPr wrap="square" rtlCol="0">
            <a:spAutoFit/>
          </a:bodyPr>
          <a:lstStyle/>
          <a:p>
            <a:pPr lvl="0"/>
            <a:r>
              <a:rPr lang="en-US" sz="1500" b="1" dirty="0"/>
              <a:t>Goods, </a:t>
            </a:r>
            <a:r>
              <a:rPr lang="en-US" sz="1500" b="1" dirty="0" err="1"/>
              <a:t>Bads</a:t>
            </a:r>
            <a:r>
              <a:rPr lang="en-US" sz="1500" b="1" dirty="0"/>
              <a:t> </a:t>
            </a:r>
            <a:r>
              <a:rPr lang="en-US" sz="1500" dirty="0"/>
              <a:t>– When we are doing a 2-class classification problem (as opposed to a regression where the output is continuous) we frequently refer to one class as Goods and the other as </a:t>
            </a:r>
            <a:r>
              <a:rPr lang="en-US" sz="1500" dirty="0" err="1"/>
              <a:t>Bads</a:t>
            </a:r>
            <a:r>
              <a:rPr lang="en-US" sz="1500" dirty="0"/>
              <a:t>. For fraud problems the </a:t>
            </a:r>
            <a:r>
              <a:rPr lang="en-US" sz="1500" dirty="0" err="1"/>
              <a:t>Bads</a:t>
            </a:r>
            <a:r>
              <a:rPr lang="en-US" sz="1500" dirty="0"/>
              <a:t> are the records labeled as fraud and the Goods are the records labeled as non fraud.</a:t>
            </a:r>
          </a:p>
          <a:p>
            <a:pPr lvl="0"/>
            <a:r>
              <a:rPr lang="en-US" sz="1500" b="1" dirty="0"/>
              <a:t>False Positives</a:t>
            </a:r>
            <a:r>
              <a:rPr lang="en-US" sz="1500" dirty="0"/>
              <a:t> – (FP) Actual goods that have been incorrectly classified as bad.</a:t>
            </a:r>
          </a:p>
          <a:p>
            <a:pPr lvl="0"/>
            <a:r>
              <a:rPr lang="en-US" sz="1500" b="1" dirty="0"/>
              <a:t>True Positives </a:t>
            </a:r>
            <a:r>
              <a:rPr lang="en-US" sz="1500" dirty="0"/>
              <a:t>– (TP) Actual </a:t>
            </a:r>
            <a:r>
              <a:rPr lang="en-US" sz="1500" dirty="0" err="1"/>
              <a:t>bads</a:t>
            </a:r>
            <a:r>
              <a:rPr lang="en-US" sz="1500" dirty="0"/>
              <a:t> correctly classified as bad.</a:t>
            </a:r>
          </a:p>
          <a:p>
            <a:pPr lvl="0"/>
            <a:r>
              <a:rPr lang="en-US" sz="1500" b="1" dirty="0"/>
              <a:t>True Negatives </a:t>
            </a:r>
            <a:r>
              <a:rPr lang="en-US" sz="1500" dirty="0"/>
              <a:t>– (TN) Actual goods correctly classified as good.</a:t>
            </a:r>
          </a:p>
          <a:p>
            <a:pPr lvl="0"/>
            <a:r>
              <a:rPr lang="en-US" sz="1500" b="1" dirty="0"/>
              <a:t>False Negative</a:t>
            </a:r>
            <a:r>
              <a:rPr lang="en-US" sz="1500" dirty="0"/>
              <a:t> – (FN) Actual </a:t>
            </a:r>
            <a:r>
              <a:rPr lang="en-US" sz="1500" dirty="0" err="1"/>
              <a:t>bads</a:t>
            </a:r>
            <a:r>
              <a:rPr lang="en-US" sz="1500" dirty="0"/>
              <a:t> that have been incorrectly classified as good.</a:t>
            </a:r>
          </a:p>
          <a:p>
            <a:pPr lvl="0"/>
            <a:r>
              <a:rPr lang="en-US" sz="1500" b="1" dirty="0"/>
              <a:t>False Positive Rate</a:t>
            </a:r>
            <a:r>
              <a:rPr lang="en-US" sz="1500" dirty="0"/>
              <a:t> is FPR = FP / # actual goods = FP / (FP + TN).  Compare mistakes I work to all actual goods</a:t>
            </a:r>
          </a:p>
          <a:p>
            <a:pPr lvl="0"/>
            <a:r>
              <a:rPr lang="en-US" sz="1500" b="1" dirty="0"/>
              <a:t>False Positive Ratio = </a:t>
            </a:r>
            <a:r>
              <a:rPr lang="en-US" sz="1500" dirty="0"/>
              <a:t>#FP / #TP.</a:t>
            </a:r>
          </a:p>
          <a:p>
            <a:endParaRPr lang="en-US" dirty="0"/>
          </a:p>
        </p:txBody>
      </p:sp>
    </p:spTree>
    <p:extLst>
      <p:ext uri="{BB962C8B-B14F-4D97-AF65-F5344CB8AC3E}">
        <p14:creationId xmlns:p14="http://schemas.microsoft.com/office/powerpoint/2010/main" val="4251997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Survey room for background, skills, experience</a:t>
            </a:r>
          </a:p>
        </p:txBody>
      </p:sp>
      <p:sp>
        <p:nvSpPr>
          <p:cNvPr id="3" name="Content Placeholder 2"/>
          <p:cNvSpPr>
            <a:spLocks noGrp="1"/>
          </p:cNvSpPr>
          <p:nvPr>
            <p:ph idx="1"/>
          </p:nvPr>
        </p:nvSpPr>
        <p:spPr/>
        <p:txBody>
          <a:bodyPr/>
          <a:lstStyle/>
          <a:p>
            <a:r>
              <a:rPr lang="en-US" dirty="0"/>
              <a:t>What undergraduate degrees</a:t>
            </a:r>
          </a:p>
          <a:p>
            <a:r>
              <a:rPr lang="en-US" dirty="0"/>
              <a:t>What programming skills (SAS, R, </a:t>
            </a:r>
            <a:r>
              <a:rPr lang="en-US" dirty="0" err="1"/>
              <a:t>Matlab</a:t>
            </a:r>
            <a:r>
              <a:rPr lang="en-US" dirty="0"/>
              <a:t>, Python</a:t>
            </a:r>
            <a:r>
              <a:rPr lang="mr-IN" dirty="0"/>
              <a:t>…</a:t>
            </a:r>
            <a:r>
              <a:rPr lang="en-US" dirty="0"/>
              <a:t>)</a:t>
            </a:r>
          </a:p>
          <a:p>
            <a:r>
              <a:rPr lang="en-US" dirty="0"/>
              <a:t>What business experiences (jobs, internships</a:t>
            </a:r>
            <a:r>
              <a:rPr lang="mr-IN" dirty="0"/>
              <a:t>…</a:t>
            </a:r>
            <a:r>
              <a:rPr lang="en-US" dirty="0"/>
              <a:t>)</a:t>
            </a:r>
          </a:p>
        </p:txBody>
      </p:sp>
      <p:sp>
        <p:nvSpPr>
          <p:cNvPr id="4" name="Slide Number Placeholder 3"/>
          <p:cNvSpPr>
            <a:spLocks noGrp="1"/>
          </p:cNvSpPr>
          <p:nvPr>
            <p:ph type="sldNum" sz="quarter" idx="12"/>
          </p:nvPr>
        </p:nvSpPr>
        <p:spPr/>
        <p:txBody>
          <a:bodyPr/>
          <a:lstStyle/>
          <a:p>
            <a:fld id="{88CD9788-50B9-FE4F-BD86-303CACCBE7E1}" type="slidenum">
              <a:rPr lang="en-US" smtClean="0"/>
              <a:t>7</a:t>
            </a:fld>
            <a:endParaRPr lang="en-US"/>
          </a:p>
        </p:txBody>
      </p:sp>
    </p:spTree>
    <p:extLst>
      <p:ext uri="{BB962C8B-B14F-4D97-AF65-F5344CB8AC3E}">
        <p14:creationId xmlns:p14="http://schemas.microsoft.com/office/powerpoint/2010/main" val="1784529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Define Fraud</a:t>
            </a:r>
          </a:p>
        </p:txBody>
      </p:sp>
      <p:sp>
        <p:nvSpPr>
          <p:cNvPr id="4" name="Slide Number Placeholder 3"/>
          <p:cNvSpPr>
            <a:spLocks noGrp="1"/>
          </p:cNvSpPr>
          <p:nvPr>
            <p:ph type="sldNum" sz="quarter" idx="12"/>
          </p:nvPr>
        </p:nvSpPr>
        <p:spPr/>
        <p:txBody>
          <a:bodyPr/>
          <a:lstStyle/>
          <a:p>
            <a:fld id="{88CD9788-50B9-FE4F-BD86-303CACCBE7E1}" type="slidenum">
              <a:rPr lang="en-US" smtClean="0"/>
              <a:t>8</a:t>
            </a:fld>
            <a:endParaRPr lang="en-US"/>
          </a:p>
        </p:txBody>
      </p:sp>
      <p:sp>
        <p:nvSpPr>
          <p:cNvPr id="5" name="Content Placeholder 4"/>
          <p:cNvSpPr>
            <a:spLocks noGrp="1"/>
          </p:cNvSpPr>
          <p:nvPr>
            <p:ph idx="1"/>
          </p:nvPr>
        </p:nvSpPr>
        <p:spPr>
          <a:xfrm>
            <a:off x="628650" y="1551776"/>
            <a:ext cx="7886700" cy="1633424"/>
          </a:xfrm>
        </p:spPr>
        <p:txBody>
          <a:bodyPr>
            <a:normAutofit fontScale="92500" lnSpcReduction="10000"/>
          </a:bodyPr>
          <a:lstStyle/>
          <a:p>
            <a:pPr marL="0" indent="0">
              <a:buNone/>
            </a:pPr>
            <a:r>
              <a:rPr lang="en-US" dirty="0"/>
              <a:t>Fraud:</a:t>
            </a:r>
          </a:p>
          <a:p>
            <a:pPr lvl="1"/>
            <a:r>
              <a:rPr lang="en-US" dirty="0"/>
              <a:t>A wrongful or criminal deception intended to result in financial or personal gain</a:t>
            </a:r>
          </a:p>
          <a:p>
            <a:pPr lvl="1"/>
            <a:r>
              <a:rPr lang="en-US" dirty="0"/>
              <a:t>Intentional misrepresentation in order to improperly receive something of value</a:t>
            </a:r>
          </a:p>
        </p:txBody>
      </p:sp>
      <p:grpSp>
        <p:nvGrpSpPr>
          <p:cNvPr id="3" name="Group 2"/>
          <p:cNvGrpSpPr/>
          <p:nvPr/>
        </p:nvGrpSpPr>
        <p:grpSpPr>
          <a:xfrm>
            <a:off x="628650" y="3579794"/>
            <a:ext cx="8039100" cy="2833556"/>
            <a:chOff x="628650" y="3579794"/>
            <a:chExt cx="8039100" cy="2833556"/>
          </a:xfrm>
        </p:grpSpPr>
        <p:sp>
          <p:nvSpPr>
            <p:cNvPr id="6" name="Content Placeholder 4"/>
            <p:cNvSpPr txBox="1">
              <a:spLocks/>
            </p:cNvSpPr>
            <p:nvPr/>
          </p:nvSpPr>
          <p:spPr>
            <a:xfrm>
              <a:off x="781050" y="4779926"/>
              <a:ext cx="7886700" cy="16334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For each, where/how does the problem happen</a:t>
              </a:r>
            </a:p>
            <a:p>
              <a:r>
                <a:rPr lang="en-US" dirty="0"/>
                <a:t>How big is the problem</a:t>
              </a:r>
            </a:p>
            <a:p>
              <a:r>
                <a:rPr lang="en-US" dirty="0"/>
                <a:t>Who pays for/is harmed by it</a:t>
              </a:r>
            </a:p>
          </p:txBody>
        </p:sp>
        <p:sp>
          <p:nvSpPr>
            <p:cNvPr id="7" name="Title 1"/>
            <p:cNvSpPr txBox="1">
              <a:spLocks/>
            </p:cNvSpPr>
            <p:nvPr/>
          </p:nvSpPr>
          <p:spPr>
            <a:xfrm>
              <a:off x="628650" y="3579794"/>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Give Examples</a:t>
              </a:r>
            </a:p>
          </p:txBody>
        </p:sp>
      </p:grpSp>
    </p:spTree>
    <p:extLst>
      <p:ext uri="{BB962C8B-B14F-4D97-AF65-F5344CB8AC3E}">
        <p14:creationId xmlns:p14="http://schemas.microsoft.com/office/powerpoint/2010/main" val="40112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dissolve">
                                      <p:cBhvr>
                                        <p:cTn id="10" dur="500"/>
                                        <p:tgtEl>
                                          <p:spTgt spid="5">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dissolve">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dissolve">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 Level Process for Building a Fraud Algorithm</a:t>
            </a:r>
          </a:p>
        </p:txBody>
      </p:sp>
      <p:sp>
        <p:nvSpPr>
          <p:cNvPr id="3" name="Content Placeholder 2"/>
          <p:cNvSpPr>
            <a:spLocks noGrp="1"/>
          </p:cNvSpPr>
          <p:nvPr>
            <p:ph idx="1"/>
          </p:nvPr>
        </p:nvSpPr>
        <p:spPr>
          <a:xfrm>
            <a:off x="628650" y="2047509"/>
            <a:ext cx="8123464" cy="4351338"/>
          </a:xfrm>
        </p:spPr>
        <p:txBody>
          <a:bodyPr/>
          <a:lstStyle/>
          <a:p>
            <a:r>
              <a:rPr lang="en-US" dirty="0"/>
              <a:t>Understand the nature of the problem</a:t>
            </a:r>
          </a:p>
          <a:p>
            <a:r>
              <a:rPr lang="en-US" dirty="0"/>
              <a:t>Gather and explore the data</a:t>
            </a:r>
          </a:p>
          <a:p>
            <a:r>
              <a:rPr lang="en-US" dirty="0"/>
              <a:t>Design overall modeling structure (inputs, outputs, training, testing, how will be evaluated, implemented)</a:t>
            </a:r>
          </a:p>
          <a:p>
            <a:r>
              <a:rPr lang="en-US" dirty="0"/>
              <a:t>Design and build variables (entities, profiles)</a:t>
            </a:r>
          </a:p>
          <a:p>
            <a:r>
              <a:rPr lang="en-US" dirty="0"/>
              <a:t>Select algorithm, train, test, finalize</a:t>
            </a:r>
          </a:p>
          <a:p>
            <a:r>
              <a:rPr lang="en-US" dirty="0"/>
              <a:t>Implement, monitor, improve</a:t>
            </a:r>
          </a:p>
          <a:p>
            <a:r>
              <a:rPr lang="en-US" dirty="0"/>
              <a:t>Use common sense all the time</a:t>
            </a:r>
          </a:p>
          <a:p>
            <a:endParaRPr lang="en-US" dirty="0"/>
          </a:p>
        </p:txBody>
      </p:sp>
      <p:sp>
        <p:nvSpPr>
          <p:cNvPr id="4" name="Slide Number Placeholder 3"/>
          <p:cNvSpPr>
            <a:spLocks noGrp="1"/>
          </p:cNvSpPr>
          <p:nvPr>
            <p:ph type="sldNum" sz="quarter" idx="12"/>
          </p:nvPr>
        </p:nvSpPr>
        <p:spPr/>
        <p:txBody>
          <a:bodyPr/>
          <a:lstStyle/>
          <a:p>
            <a:fld id="{88CD9788-50B9-FE4F-BD86-303CACCBE7E1}" type="slidenum">
              <a:rPr lang="en-US" smtClean="0"/>
              <a:t>9</a:t>
            </a:fld>
            <a:endParaRPr lang="en-US"/>
          </a:p>
        </p:txBody>
      </p:sp>
    </p:spTree>
    <p:extLst>
      <p:ext uri="{BB962C8B-B14F-4D97-AF65-F5344CB8AC3E}">
        <p14:creationId xmlns:p14="http://schemas.microsoft.com/office/powerpoint/2010/main" val="186747903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4314</TotalTime>
  <Words>5968</Words>
  <Application>Microsoft Macintosh PowerPoint</Application>
  <PresentationFormat>如螢幕大小 (4:3)</PresentationFormat>
  <Paragraphs>895</Paragraphs>
  <Slides>68</Slides>
  <Notes>15</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68</vt:i4>
      </vt:variant>
    </vt:vector>
  </HeadingPairs>
  <TitlesOfParts>
    <vt:vector size="78" baseType="lpstr">
      <vt:lpstr>Calibri</vt:lpstr>
      <vt:lpstr>Calibri Light</vt:lpstr>
      <vt:lpstr>Cambria Math</vt:lpstr>
      <vt:lpstr>Courier New</vt:lpstr>
      <vt:lpstr>Mangal</vt:lpstr>
      <vt:lpstr>Symbol</vt:lpstr>
      <vt:lpstr>Times New Roman</vt:lpstr>
      <vt:lpstr>新細明體</vt:lpstr>
      <vt:lpstr>Arial</vt:lpstr>
      <vt:lpstr>Office Theme</vt:lpstr>
      <vt:lpstr>Fraud Analytics</vt:lpstr>
      <vt:lpstr>1/11 Class 1 - Overview</vt:lpstr>
      <vt:lpstr>Who Am I</vt:lpstr>
      <vt:lpstr>Fraud Problems I’ve Worked On</vt:lpstr>
      <vt:lpstr>What We’ll Cover</vt:lpstr>
      <vt:lpstr>Outline of Semester (Syllabus)   </vt:lpstr>
      <vt:lpstr>Survey room for background, skills, experience</vt:lpstr>
      <vt:lpstr>Define Fraud</vt:lpstr>
      <vt:lpstr>High Level Process for Building a Fraud Algorithm</vt:lpstr>
      <vt:lpstr>First Fraud Problem: Tax Preparer Fraud   </vt:lpstr>
      <vt:lpstr>Look at data. What fields are available?     </vt:lpstr>
      <vt:lpstr>Tax Preparer Fraud Solution Approach   </vt:lpstr>
      <vt:lpstr>Homework 1: Examples of Fraud Due 1/18 noon   </vt:lpstr>
      <vt:lpstr>Homework 1: Example    </vt:lpstr>
      <vt:lpstr>1/18 Class 2 – Fraud Processes</vt:lpstr>
      <vt:lpstr>Look at Some Homework 1s</vt:lpstr>
      <vt:lpstr>Some Concepts and Definitions</vt:lpstr>
      <vt:lpstr>Kinds of Fraud Algorithms</vt:lpstr>
      <vt:lpstr>How to Approach a Fraud Solution</vt:lpstr>
      <vt:lpstr>General Solution Process</vt:lpstr>
      <vt:lpstr>PowerPoint 簡報</vt:lpstr>
      <vt:lpstr>What Does Data Look Like?</vt:lpstr>
      <vt:lpstr>Score Distribution</vt:lpstr>
      <vt:lpstr>How To Use Fraud Score</vt:lpstr>
      <vt:lpstr>Kinds of Data Fields</vt:lpstr>
      <vt:lpstr>How to Look at a Numeric Field</vt:lpstr>
      <vt:lpstr>Use Good Choices of Ranges and Logs for Plots</vt:lpstr>
      <vt:lpstr>Can Start With a Boxplot for a Numeric Distribution</vt:lpstr>
      <vt:lpstr>How to Look at a Categorical Field</vt:lpstr>
      <vt:lpstr>How to Look at a Long Categorical Field</vt:lpstr>
      <vt:lpstr>Look At Project 1 Data</vt:lpstr>
      <vt:lpstr>1/25 Class 3 – Data and Modeling Overview</vt:lpstr>
      <vt:lpstr>The Essence of Statistical Modeling</vt:lpstr>
      <vt:lpstr>How To Approach Numeric Data</vt:lpstr>
      <vt:lpstr>Basic Statistical Properties</vt:lpstr>
      <vt:lpstr>Linear Regression:  a Simple but Common Model</vt:lpstr>
      <vt:lpstr>Linear Regressions Require Matrix Inversion</vt:lpstr>
      <vt:lpstr>What is a Data Quality Report (DQR)?</vt:lpstr>
      <vt:lpstr>Look at DQR Example</vt:lpstr>
      <vt:lpstr>2/1 Class 4 – Entities, Unsupervised Fraud Models</vt:lpstr>
      <vt:lpstr>Entities, Groupings</vt:lpstr>
      <vt:lpstr>Back to Tax data. What entities should we pay attention to?     </vt:lpstr>
      <vt:lpstr>Healthcare data. What entities should we pay attention to?     </vt:lpstr>
      <vt:lpstr>Credit card transaction data. What entities should we pay attention to?     </vt:lpstr>
      <vt:lpstr>Product application data. What entities should we pay attention to?     </vt:lpstr>
      <vt:lpstr>Entities, Groupings, Profiles, Variables, Link Analysis</vt:lpstr>
      <vt:lpstr>Example Variables Using Entities, Groupings, Profiles, Linking</vt:lpstr>
      <vt:lpstr>What is a Profile?</vt:lpstr>
      <vt:lpstr>Use Linking or a Profile?</vt:lpstr>
      <vt:lpstr>How to Handle Missing Field Values</vt:lpstr>
      <vt:lpstr>How To Scale Data</vt:lpstr>
      <vt:lpstr>Another Way To Scale: Quantile Binning</vt:lpstr>
      <vt:lpstr>How To Handle Outliers</vt:lpstr>
      <vt:lpstr>How to Encode Categorical Variables</vt:lpstr>
      <vt:lpstr>Mahalanobis Distance</vt:lpstr>
      <vt:lpstr>Remember That Rotation is a Linear Transformation of Coordinates</vt:lpstr>
      <vt:lpstr>Principal Component Analysis and Regression (PCA, PCR)</vt:lpstr>
      <vt:lpstr>Methods for Unsupervised Models</vt:lpstr>
      <vt:lpstr>Another Unsupervised Model Method</vt:lpstr>
      <vt:lpstr>Homework 4 – Count the John Smiths</vt:lpstr>
      <vt:lpstr>Project 1</vt:lpstr>
      <vt:lpstr>NY Property Data Investigation</vt:lpstr>
      <vt:lpstr>How to Build an Unsupervised Fraud Model</vt:lpstr>
      <vt:lpstr>Project Report Outline</vt:lpstr>
      <vt:lpstr>Glossary 1</vt:lpstr>
      <vt:lpstr>Glossary 2</vt:lpstr>
      <vt:lpstr>Glossary 3</vt:lpstr>
      <vt:lpstr>Glossary 4</vt:lpstr>
    </vt:vector>
  </TitlesOfParts>
  <Company/>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coggeshall</dc:creator>
  <cp:lastModifiedBy>Chiang, Po-Nien</cp:lastModifiedBy>
  <cp:revision>483</cp:revision>
  <cp:lastPrinted>2017-04-13T15:58:36Z</cp:lastPrinted>
  <dcterms:created xsi:type="dcterms:W3CDTF">2016-12-14T00:44:22Z</dcterms:created>
  <dcterms:modified xsi:type="dcterms:W3CDTF">2018-02-02T05:15:58Z</dcterms:modified>
</cp:coreProperties>
</file>