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1179" r:id="rId2"/>
    <p:sldId id="1073" r:id="rId3"/>
    <p:sldId id="1067" r:id="rId4"/>
    <p:sldId id="1124" r:id="rId5"/>
    <p:sldId id="1070" r:id="rId6"/>
    <p:sldId id="1071" r:id="rId7"/>
    <p:sldId id="1074" r:id="rId8"/>
    <p:sldId id="1126" r:id="rId9"/>
    <p:sldId id="1166" r:id="rId10"/>
    <p:sldId id="1167" r:id="rId11"/>
    <p:sldId id="1168" r:id="rId12"/>
    <p:sldId id="1095" r:id="rId13"/>
    <p:sldId id="1096" r:id="rId14"/>
    <p:sldId id="1169" r:id="rId15"/>
    <p:sldId id="1165" r:id="rId16"/>
    <p:sldId id="1170" r:id="rId17"/>
    <p:sldId id="1171" r:id="rId18"/>
    <p:sldId id="1316" r:id="rId19"/>
    <p:sldId id="1102" r:id="rId20"/>
    <p:sldId id="1129" r:id="rId21"/>
    <p:sldId id="1182" r:id="rId22"/>
    <p:sldId id="1183" r:id="rId23"/>
    <p:sldId id="1184" r:id="rId24"/>
    <p:sldId id="1185" r:id="rId25"/>
    <p:sldId id="1317" r:id="rId26"/>
    <p:sldId id="1186" r:id="rId27"/>
    <p:sldId id="1187" r:id="rId28"/>
    <p:sldId id="1188" r:id="rId29"/>
    <p:sldId id="1315" r:id="rId30"/>
    <p:sldId id="1178" r:id="rId31"/>
    <p:sldId id="1105" r:id="rId32"/>
    <p:sldId id="1180" r:id="rId33"/>
    <p:sldId id="1189" r:id="rId34"/>
    <p:sldId id="1211" r:id="rId35"/>
    <p:sldId id="1212" r:id="rId36"/>
    <p:sldId id="1213" r:id="rId37"/>
    <p:sldId id="1214" r:id="rId38"/>
    <p:sldId id="1215" r:id="rId39"/>
    <p:sldId id="1108" r:id="rId40"/>
    <p:sldId id="1218" r:id="rId41"/>
    <p:sldId id="1219" r:id="rId42"/>
    <p:sldId id="1220" r:id="rId43"/>
    <p:sldId id="1221" r:id="rId44"/>
    <p:sldId id="1360" r:id="rId45"/>
    <p:sldId id="1222" r:id="rId46"/>
    <p:sldId id="1216" r:id="rId47"/>
    <p:sldId id="1344" r:id="rId48"/>
    <p:sldId id="1357" r:id="rId49"/>
    <p:sldId id="1354" r:id="rId50"/>
    <p:sldId id="1355" r:id="rId51"/>
    <p:sldId id="1352" r:id="rId52"/>
    <p:sldId id="1356" r:id="rId53"/>
    <p:sldId id="1353" r:id="rId54"/>
    <p:sldId id="1318" r:id="rId55"/>
    <p:sldId id="1250" r:id="rId56"/>
    <p:sldId id="1251" r:id="rId57"/>
    <p:sldId id="1252" r:id="rId58"/>
    <p:sldId id="1253" r:id="rId59"/>
    <p:sldId id="1255" r:id="rId60"/>
    <p:sldId id="1263" r:id="rId61"/>
    <p:sldId id="1264" r:id="rId62"/>
    <p:sldId id="1265" r:id="rId63"/>
    <p:sldId id="1342" r:id="rId64"/>
    <p:sldId id="1202" r:id="rId65"/>
    <p:sldId id="1208" r:id="rId66"/>
    <p:sldId id="1209" r:id="rId67"/>
    <p:sldId id="1358" r:id="rId68"/>
    <p:sldId id="1359" r:id="rId69"/>
  </p:sldIdLst>
  <p:sldSz cx="9144000" cy="6858000" type="screen4x3"/>
  <p:notesSz cx="9271000" cy="6946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8000"/>
    <a:srgbClr val="FF00FF"/>
    <a:srgbClr val="000066"/>
    <a:srgbClr val="CCFFFF"/>
    <a:srgbClr val="FF0000"/>
    <a:srgbClr val="FFCCCC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394" autoAdjust="0"/>
  </p:normalViewPr>
  <p:slideViewPr>
    <p:cSldViewPr>
      <p:cViewPr varScale="1">
        <p:scale>
          <a:sx n="66" d="100"/>
          <a:sy n="66" d="100"/>
        </p:scale>
        <p:origin x="9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1450" y="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1450" y="659765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i="0"/>
            </a:lvl1pPr>
          </a:lstStyle>
          <a:p>
            <a:pPr>
              <a:defRPr/>
            </a:pPr>
            <a:fld id="{1FF52AEE-0BCB-482A-B98A-A97BC1534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934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1450" y="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0700"/>
            <a:ext cx="3473450" cy="2605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3300413"/>
            <a:ext cx="7416800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9765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1450" y="659765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i="0"/>
            </a:lvl1pPr>
          </a:lstStyle>
          <a:p>
            <a:pPr>
              <a:defRPr/>
            </a:pPr>
            <a:fld id="{83BB7EE7-73AE-47B9-830D-B53EC8F501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315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BB7EE7-73AE-47B9-830D-B53EC8F50158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22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BB7EE7-73AE-47B9-830D-B53EC8F50158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20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BB7EE7-73AE-47B9-830D-B53EC8F50158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22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DB19E-63A8-4087-82A8-97F0189185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67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30311-CD39-412C-89B4-23AA6D7F1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1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4ED27-AD52-4D83-9911-EC3E11C7DF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5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1FF13-D0C1-465C-9BDB-BC019D8BED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14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CA180-7B87-4044-A67A-538A2EEAD0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5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9CE6-C52A-4224-8DFD-A266B06A42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55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79736-05F7-46F4-BD57-4D212D124A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97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AC494-A6B2-4ABA-AE1F-6F4FABCE64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5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1DDDE-FD92-4CD4-9896-F743C24264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64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1F4FF-97A1-49C6-90F8-63C3CB5F5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73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E4D25-9984-42AD-9FCF-DBC59A13F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9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484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50838"/>
            <a:ext cx="8229600" cy="5821362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E8D516AD-8529-4B6F-B7C8-23F9303A89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7799" y="0"/>
            <a:ext cx="10591800" cy="6877792"/>
          </a:xfrm>
          <a:prstGeom prst="rect">
            <a:avLst/>
          </a:prstGeom>
        </p:spPr>
      </p:pic>
      <p:sp>
        <p:nvSpPr>
          <p:cNvPr id="10" name="Title 26"/>
          <p:cNvSpPr txBox="1">
            <a:spLocks/>
          </p:cNvSpPr>
          <p:nvPr/>
        </p:nvSpPr>
        <p:spPr bwMode="auto">
          <a:xfrm>
            <a:off x="-358775" y="4343400"/>
            <a:ext cx="9502775" cy="1470025"/>
          </a:xfrm>
          <a:prstGeom prst="rect">
            <a:avLst/>
          </a:prstGeom>
          <a:solidFill>
            <a:srgbClr val="00006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4000" b="1" i="0" kern="0" dirty="0" smtClean="0">
                <a:solidFill>
                  <a:schemeClr val="bg1"/>
                </a:solidFill>
              </a:rPr>
              <a:t>Lecture 5</a:t>
            </a:r>
            <a:br>
              <a:rPr lang="en-US" altLang="en-US" sz="4000" b="1" i="0" kern="0" dirty="0" smtClean="0">
                <a:solidFill>
                  <a:schemeClr val="bg1"/>
                </a:solidFill>
              </a:rPr>
            </a:br>
            <a:r>
              <a:rPr lang="en-US" altLang="en-US" sz="4000" b="1" i="0" kern="0" dirty="0" smtClean="0">
                <a:solidFill>
                  <a:schemeClr val="bg1"/>
                </a:solidFill>
              </a:rPr>
              <a:t>Introduction to 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37074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Two types of statistical inference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Tests of statistical significance (aka hypothesis tests)</a:t>
            </a:r>
          </a:p>
          <a:p>
            <a:pPr lvl="2"/>
            <a:r>
              <a:rPr lang="en-US" altLang="en-US" b="0" i="1" dirty="0" smtClean="0"/>
              <a:t>Seeing if the unknown population parameter might be equal to a certain value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Confidence intervals </a:t>
            </a:r>
          </a:p>
          <a:p>
            <a:pPr lvl="2"/>
            <a:r>
              <a:rPr lang="en-US" altLang="en-US" b="0" i="1" dirty="0" smtClean="0"/>
              <a:t>Making “reasonable guesses” for the unknown population parameter</a:t>
            </a:r>
          </a:p>
          <a:p>
            <a:endParaRPr lang="en-US" altLang="en-US" sz="2800" b="0" i="1" dirty="0" smtClean="0"/>
          </a:p>
          <a:p>
            <a:endParaRPr lang="en-US" altLang="en-US" sz="2800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9FF8BA-8CC0-422E-A12F-85BFB5CEFFF7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b="0" smtClean="0"/>
          </a:p>
        </p:txBody>
      </p:sp>
    </p:spTree>
    <p:extLst>
      <p:ext uri="{BB962C8B-B14F-4D97-AF65-F5344CB8AC3E}">
        <p14:creationId xmlns:p14="http://schemas.microsoft.com/office/powerpoint/2010/main" val="406958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Two types of statistical inference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Tests of statistical significance (aka hypothesis tests)</a:t>
            </a:r>
          </a:p>
          <a:p>
            <a:pPr lvl="2"/>
            <a:r>
              <a:rPr lang="en-US" altLang="en-US" b="0" i="1" dirty="0" smtClean="0"/>
              <a:t>Seeing if the unknown population parameter might be equal to a certain value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Confidence intervals </a:t>
            </a:r>
          </a:p>
          <a:p>
            <a:pPr lvl="2"/>
            <a:r>
              <a:rPr lang="en-US" altLang="en-US" b="0" i="1" dirty="0" smtClean="0"/>
              <a:t>Making “reasonable guesses” for the unknown population parameter</a:t>
            </a:r>
          </a:p>
          <a:p>
            <a:endParaRPr lang="en-US" altLang="en-US" sz="2800" b="0" i="1" dirty="0" smtClean="0"/>
          </a:p>
          <a:p>
            <a:endParaRPr lang="en-US" altLang="en-US" sz="2800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9FF8BA-8CC0-422E-A12F-85BFB5CEFFF7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b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28800"/>
            <a:ext cx="7848600" cy="2133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000" b="0"/>
          </a:p>
        </p:txBody>
      </p:sp>
    </p:spTree>
    <p:extLst>
      <p:ext uri="{BB962C8B-B14F-4D97-AF65-F5344CB8AC3E}">
        <p14:creationId xmlns:p14="http://schemas.microsoft.com/office/powerpoint/2010/main" val="37287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Use a test of significance if you want to know whether results can be explained as being “just due to luck”</a:t>
            </a:r>
          </a:p>
          <a:p>
            <a:pPr lvl="3"/>
            <a:endParaRPr lang="en-US" altLang="en-US" dirty="0" smtClean="0"/>
          </a:p>
          <a:p>
            <a:pPr lvl="1"/>
            <a:r>
              <a:rPr lang="en-US" altLang="en-US" dirty="0" smtClean="0"/>
              <a:t>Lottery employees accounted for 0.48% of sales but 3.5% of the 5713 “major prizes” … could this just be due to luck?</a:t>
            </a:r>
          </a:p>
          <a:p>
            <a:pPr lvl="2"/>
            <a:endParaRPr lang="en-US" altLang="en-US" sz="10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3426F0-B8BA-4E22-A0AD-FB83701FA0C1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en-US" altLang="en-US" dirty="0" smtClean="0"/>
              <a:t>Definitions for hypothesis testing</a:t>
            </a:r>
          </a:p>
          <a:p>
            <a:endParaRPr lang="en-US" altLang="en-US" sz="1600" dirty="0" smtClean="0"/>
          </a:p>
          <a:p>
            <a:r>
              <a:rPr lang="en-US" altLang="en-US" sz="2800" dirty="0" smtClean="0">
                <a:solidFill>
                  <a:srgbClr val="FF0000"/>
                </a:solidFill>
              </a:rPr>
              <a:t>Null hypothesis </a:t>
            </a:r>
            <a:r>
              <a:rPr lang="en-US" altLang="en-US" sz="2400" dirty="0" smtClean="0"/>
              <a:t>…</a:t>
            </a:r>
            <a:r>
              <a:rPr lang="en-US" altLang="en-US" sz="2400" i="1" dirty="0" smtClean="0"/>
              <a:t> a statement that the data are due </a:t>
            </a:r>
            <a:r>
              <a:rPr lang="en-US" altLang="en-US" sz="2400" i="1" u="sng" dirty="0" smtClean="0"/>
              <a:t>only</a:t>
            </a:r>
            <a:r>
              <a:rPr lang="en-US" altLang="en-US" sz="2400" i="1" dirty="0" smtClean="0"/>
              <a:t> to luck; must be equivalent to a statement about a parameter / random variable</a:t>
            </a:r>
            <a:endParaRPr lang="en-US" altLang="en-US" sz="2400" dirty="0" smtClean="0"/>
          </a:p>
          <a:p>
            <a:endParaRPr lang="en-US" altLang="en-US" sz="1000" dirty="0" smtClean="0"/>
          </a:p>
          <a:p>
            <a:r>
              <a:rPr lang="en-US" altLang="en-US" sz="2800" dirty="0" smtClean="0">
                <a:solidFill>
                  <a:srgbClr val="FF0000"/>
                </a:solidFill>
              </a:rPr>
              <a:t>Test statistic </a:t>
            </a:r>
            <a:r>
              <a:rPr lang="en-US" altLang="en-US" sz="2400" dirty="0" smtClean="0"/>
              <a:t>…</a:t>
            </a:r>
            <a:r>
              <a:rPr lang="en-US" altLang="en-US" sz="2400" i="1" dirty="0" smtClean="0"/>
              <a:t> a measure of how incompatible the data are with the null hypothesis; e.g., Z</a:t>
            </a:r>
          </a:p>
          <a:p>
            <a:endParaRPr lang="en-US" altLang="en-US" sz="1000" dirty="0" smtClean="0"/>
          </a:p>
          <a:p>
            <a:r>
              <a:rPr lang="en-US" altLang="en-US" sz="2800" dirty="0" smtClean="0">
                <a:solidFill>
                  <a:srgbClr val="FF0000"/>
                </a:solidFill>
              </a:rPr>
              <a:t>p-value</a:t>
            </a:r>
            <a:r>
              <a:rPr lang="en-US" altLang="en-US" sz="2400" dirty="0" smtClean="0"/>
              <a:t> …</a:t>
            </a:r>
            <a:r>
              <a:rPr lang="en-US" altLang="en-US" sz="2400" i="1" dirty="0" smtClean="0"/>
              <a:t> the probability of getting new results AS or MORE EXTREME than the actual data, if the null hypothesis were true.  If p is “small”, we reject the null hypothesis and say it’s not luck</a:t>
            </a:r>
          </a:p>
          <a:p>
            <a:endParaRPr lang="en-US" altLang="en-US" sz="1000" dirty="0" smtClean="0"/>
          </a:p>
          <a:p>
            <a:r>
              <a:rPr lang="en-US" altLang="en-US" sz="2400" dirty="0" smtClean="0"/>
              <a:t>“</a:t>
            </a:r>
            <a:r>
              <a:rPr lang="en-US" altLang="en-US" sz="2800" dirty="0" smtClean="0">
                <a:solidFill>
                  <a:srgbClr val="FF0000"/>
                </a:solidFill>
              </a:rPr>
              <a:t>statistically significant</a:t>
            </a:r>
            <a:r>
              <a:rPr lang="en-US" altLang="en-US" sz="2400" dirty="0" smtClean="0"/>
              <a:t>” …</a:t>
            </a:r>
            <a:r>
              <a:rPr lang="en-US" altLang="en-US" sz="2400" i="1" dirty="0" smtClean="0"/>
              <a:t> if p-value &lt; 0.05</a:t>
            </a:r>
            <a:endParaRPr lang="en-US" altLang="en-US" sz="28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86CDF2-C881-4E64-B7DC-C21C55456A50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 behind hypothesis testing of a population proportion:</a:t>
                </a:r>
              </a:p>
              <a:p>
                <a:pPr lvl="1"/>
                <a:endParaRPr lang="en-US" sz="800" dirty="0" smtClean="0"/>
              </a:p>
              <a:p>
                <a:pPr lvl="1"/>
                <a:r>
                  <a:rPr lang="en-US" dirty="0" smtClean="0"/>
                  <a:t>Idea:  there is a population where each item DOES or DOES NOT have a feature</a:t>
                </a:r>
              </a:p>
              <a:p>
                <a:pPr lvl="1"/>
                <a:endParaRPr lang="en-US" sz="800" dirty="0" smtClean="0"/>
              </a:p>
              <a:p>
                <a:pPr lvl="1"/>
                <a:r>
                  <a:rPr lang="en-US" dirty="0" smtClean="0"/>
                  <a:t>You draw an simple random sample and get a </a:t>
                </a:r>
                <a:r>
                  <a:rPr lang="en-US" u="sng" dirty="0" smtClean="0"/>
                  <a:t>sample</a:t>
                </a:r>
                <a:r>
                  <a:rPr lang="en-US" dirty="0" smtClean="0"/>
                  <a:t> proportion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lvl="1"/>
                <a:endParaRPr lang="en-US" sz="800" dirty="0" smtClean="0"/>
              </a:p>
              <a:p>
                <a:pPr lvl="1"/>
                <a:r>
                  <a:rPr lang="en-US" dirty="0" smtClean="0"/>
                  <a:t>You wonder if population proportion =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0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:endParaRPr lang="en-US" sz="800" dirty="0" smtClean="0"/>
              </a:p>
              <a:p>
                <a:pPr lvl="1"/>
                <a:r>
                  <a:rPr lang="en-US" dirty="0" smtClean="0"/>
                  <a:t>If a </a:t>
                </a:r>
                <a:r>
                  <a:rPr lang="en-US" u="sng" dirty="0" smtClean="0"/>
                  <a:t>population</a:t>
                </a:r>
                <a:r>
                  <a:rPr lang="en-US" dirty="0" smtClean="0"/>
                  <a:t> proportion of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dirty="0" smtClean="0"/>
                  <a:t> can not possibly ever generate a sample proportion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, you will conclude that the population proportion must </a:t>
                </a:r>
                <a:r>
                  <a:rPr lang="en-US" u="sng" dirty="0" smtClean="0"/>
                  <a:t>not</a:t>
                </a:r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361" r="-222" b="-3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13286" y="4386238"/>
            <a:ext cx="2402114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0" dirty="0" smtClean="0">
                <a:solidFill>
                  <a:srgbClr val="FF0000"/>
                </a:solidFill>
              </a:rPr>
              <a:t>is less than</a:t>
            </a:r>
            <a:endParaRPr lang="en-US" sz="2800" b="1" i="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7344" y="4841427"/>
            <a:ext cx="2420256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tIns="0" rIns="0" bIns="0" rtlCol="0">
            <a:spAutoFit/>
          </a:bodyPr>
          <a:lstStyle/>
          <a:p>
            <a:r>
              <a:rPr lang="en-US" sz="2800" b="1" i="0" dirty="0" smtClean="0">
                <a:solidFill>
                  <a:srgbClr val="FF0000"/>
                </a:solidFill>
              </a:rPr>
              <a:t>5% likely to </a:t>
            </a:r>
            <a:endParaRPr lang="en-US" sz="28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8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Recall probability facts about </a:t>
                </a:r>
                <a:r>
                  <a:rPr lang="en-US" u="sng" dirty="0" smtClean="0"/>
                  <a:t>proportions</a:t>
                </a:r>
                <a:r>
                  <a:rPr lang="en-US" dirty="0" smtClean="0"/>
                  <a:t>:</a:t>
                </a:r>
              </a:p>
              <a:p>
                <a:pPr lvl="1"/>
                <a:endParaRPr lang="en-US" u="sng" dirty="0" smtClean="0"/>
              </a:p>
              <a:p>
                <a:pPr lvl="1"/>
                <a:r>
                  <a:rPr lang="en-US" u="sng" dirty="0" smtClean="0"/>
                  <a:t>Sample proportion</a:t>
                </a:r>
                <a:r>
                  <a:rPr lang="en-US" dirty="0" smtClean="0"/>
                  <a:t> of successes observed among n independent draws from a population with population proportion =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dirty="0" smtClean="0"/>
                  <a:t> : </a:t>
                </a:r>
              </a:p>
              <a:p>
                <a:pPr lvl="2"/>
                <a:endParaRPr lang="en-US" sz="1000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2800" dirty="0" smtClean="0">
                    <a:solidFill>
                      <a:schemeClr val="tx1"/>
                    </a:solidFill>
                  </a:rPr>
                  <a:t>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) = 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, 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) =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sqrt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[ 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(1–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) / n ]</a:t>
                </a:r>
              </a:p>
              <a:p>
                <a:pPr lvl="2"/>
                <a:endParaRPr lang="en-US" sz="1000" dirty="0" smtClean="0"/>
              </a:p>
              <a:p>
                <a:pPr lvl="2"/>
                <a:r>
                  <a:rPr lang="en-US" sz="2800" dirty="0" smtClean="0"/>
                  <a:t>If n is large, possible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2800" dirty="0" smtClean="0"/>
                  <a:t> values have normal distribution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5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Hypothesis test for a pop. proportion:</a:t>
                </a:r>
              </a:p>
              <a:p>
                <a:pPr lvl="1"/>
                <a:endParaRPr lang="en-US" sz="500" dirty="0" smtClean="0"/>
              </a:p>
              <a:p>
                <a:pPr lvl="1"/>
                <a:r>
                  <a:rPr lang="en-US" dirty="0" smtClean="0"/>
                  <a:t>Specify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(that pop. proportion =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dirty="0" smtClean="0"/>
                  <a:t>)</a:t>
                </a:r>
              </a:p>
              <a:p>
                <a:pPr lvl="1"/>
                <a:endParaRPr lang="en-US" sz="500" dirty="0" smtClean="0"/>
              </a:p>
              <a:p>
                <a:pPr lvl="1"/>
                <a:r>
                  <a:rPr lang="en-US" dirty="0" smtClean="0"/>
                  <a:t>Compute expected results given H</a:t>
                </a:r>
                <a:r>
                  <a:rPr lang="en-US" baseline="-25000" dirty="0" smtClean="0"/>
                  <a:t>0</a:t>
                </a:r>
                <a:endParaRPr lang="en-US" dirty="0" smtClean="0"/>
              </a:p>
              <a:p>
                <a:pPr lvl="2"/>
                <a:r>
                  <a:rPr lang="en-US" sz="2800" dirty="0" smtClean="0">
                    <a:solidFill>
                      <a:schemeClr val="tx1"/>
                    </a:solidFill>
                  </a:rPr>
                  <a:t>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) = 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8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, 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) =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sqrt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[ 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8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(1–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8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) / n ]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… note that these formulas are based 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not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sz="500" dirty="0" smtClean="0"/>
              </a:p>
              <a:p>
                <a:pPr lvl="1"/>
                <a:r>
                  <a:rPr lang="en-US" dirty="0" smtClean="0"/>
                  <a:t>Get p-value (chance of getting sample proportion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pop. proportion =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lvl="2"/>
                <a:r>
                  <a:rPr lang="en-US" dirty="0" smtClean="0"/>
                  <a:t>If n is large, can compute Z =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–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dirty="0" smtClean="0"/>
                  <a:t>) / 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and use normal table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If using Excel’s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=BINOMDIST( 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command, convert proportions to total counts </a:t>
                </a:r>
              </a:p>
              <a:p>
                <a:pPr lvl="1"/>
                <a:endParaRPr lang="en-US" sz="500" dirty="0" smtClean="0"/>
              </a:p>
              <a:p>
                <a:pPr lvl="1"/>
                <a:r>
                  <a:rPr lang="en-US" dirty="0" smtClean="0"/>
                  <a:t>Make a conclusion, based on p-value</a:t>
                </a:r>
              </a:p>
              <a:p>
                <a:pPr lvl="2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361" r="-5407" b="-4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04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  Bob Edmonds</a:t>
                </a:r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:  lottery employees were just lucky with major prizes, P(insider wins) =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= 0.00481</a:t>
                </a:r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If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were true, observed win rate would have 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) =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0.00481</a:t>
                </a:r>
                <a:r>
                  <a:rPr lang="en-US" dirty="0" smtClean="0"/>
                  <a:t>, 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) = 0.000915 </a:t>
                </a:r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Based on </a:t>
                </a:r>
                <a:r>
                  <a:rPr lang="en-US" u="sng" dirty="0" smtClean="0"/>
                  <a:t>observed</a:t>
                </a:r>
                <a:r>
                  <a:rPr lang="en-US" dirty="0" smtClean="0"/>
                  <a:t> 3.5% rate, p-value = 0</a:t>
                </a:r>
              </a:p>
              <a:p>
                <a:pPr lvl="2"/>
                <a:r>
                  <a:rPr lang="en-US" dirty="0" smtClean="0"/>
                  <a:t>From Excel</a:t>
                </a:r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=1-BINOMDIST(199,5713,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0.00481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, TRUE)</a:t>
                </a:r>
                <a:r>
                  <a:rPr lang="en-US" dirty="0" smtClean="0"/>
                  <a:t> = 0 … remember to convert to counts</a:t>
                </a:r>
              </a:p>
              <a:p>
                <a:pPr lvl="2"/>
                <a:r>
                  <a:rPr lang="en-US" dirty="0" smtClean="0"/>
                  <a:t>Z = (0.035 –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0.00481</a:t>
                </a:r>
                <a:r>
                  <a:rPr lang="en-US" dirty="0" smtClean="0"/>
                  <a:t>) / 0.000915 = 33</a:t>
                </a:r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p &lt; 5%, so </a:t>
                </a:r>
                <a:r>
                  <a:rPr lang="en-US" u="sng" dirty="0" smtClean="0"/>
                  <a:t>reject</a:t>
                </a:r>
                <a:r>
                  <a:rPr lang="en-US" dirty="0" smtClean="0"/>
                  <a:t> H0 and conclude a win rate of 3.5% can </a:t>
                </a:r>
                <a:r>
                  <a:rPr lang="en-US" u="sng" dirty="0" smtClean="0"/>
                  <a:t>not</a:t>
                </a:r>
                <a:r>
                  <a:rPr lang="en-US" dirty="0" smtClean="0"/>
                  <a:t> be explained by luck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361" r="-1333" b="-3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99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OLG settled with Edmonds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12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en-US" altLang="en-US" smtClean="0"/>
              <a:t>Warning</a:t>
            </a:r>
          </a:p>
          <a:p>
            <a:endParaRPr lang="en-US" altLang="en-US" sz="2800" smtClean="0"/>
          </a:p>
          <a:p>
            <a:r>
              <a:rPr lang="en-US" altLang="en-US" sz="2800" smtClean="0"/>
              <a:t>p-value is </a:t>
            </a:r>
            <a:r>
              <a:rPr lang="en-US" altLang="en-US" sz="2800" u="sng" smtClean="0"/>
              <a:t>not</a:t>
            </a:r>
            <a:r>
              <a:rPr lang="en-US" altLang="en-US" sz="2800" smtClean="0"/>
              <a:t> probability that H</a:t>
            </a:r>
            <a:r>
              <a:rPr lang="en-US" altLang="en-US" sz="2800" baseline="-25000" smtClean="0"/>
              <a:t>0</a:t>
            </a:r>
            <a:r>
              <a:rPr lang="en-US" altLang="en-US" sz="2800" smtClean="0"/>
              <a:t> is true</a:t>
            </a:r>
          </a:p>
          <a:p>
            <a:pPr lvl="1"/>
            <a:r>
              <a:rPr lang="en-US" altLang="en-US" sz="2400" smtClean="0"/>
              <a:t>p-value is calculated </a:t>
            </a:r>
            <a:r>
              <a:rPr lang="en-US" altLang="en-US" sz="2400" u="sng" smtClean="0"/>
              <a:t>assuming</a:t>
            </a:r>
            <a:r>
              <a:rPr lang="en-US" altLang="en-US" sz="2400" smtClean="0"/>
              <a:t> H</a:t>
            </a:r>
            <a:r>
              <a:rPr lang="en-US" altLang="en-US" sz="2400" baseline="-25000" smtClean="0"/>
              <a:t>0 </a:t>
            </a:r>
            <a:r>
              <a:rPr lang="en-US" altLang="en-US" sz="2400" smtClean="0"/>
              <a:t>is true</a:t>
            </a:r>
            <a:br>
              <a:rPr lang="en-US" altLang="en-US" sz="2400" smtClean="0"/>
            </a:br>
            <a:endParaRPr lang="en-US" altLang="en-US" sz="2400" smtClean="0"/>
          </a:p>
          <a:p>
            <a:r>
              <a:rPr lang="en-US" altLang="en-US" sz="2800" smtClean="0"/>
              <a:t>p-values are “if-then” statements:</a:t>
            </a:r>
          </a:p>
          <a:p>
            <a:pPr lvl="2">
              <a:buFontTx/>
              <a:buNone/>
            </a:pPr>
            <a:endParaRPr lang="en-US" altLang="en-US" sz="1000" smtClean="0"/>
          </a:p>
          <a:p>
            <a:pPr lvl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2400" i="1" smtClean="0"/>
              <a:t>If the null hypothesis were true, then there would have been a </a:t>
            </a:r>
            <a:r>
              <a:rPr lang="en-US" altLang="en-US" sz="2400" i="1" u="sng" smtClean="0"/>
              <a:t>p%</a:t>
            </a:r>
            <a:r>
              <a:rPr lang="en-US" altLang="en-US" sz="2400" i="1" smtClean="0"/>
              <a:t> chance to get results as or more extreme than what we actually got … if p is small, then the null hypothesis must not be true, since we DID get those results</a:t>
            </a:r>
            <a:endParaRPr lang="en-US" altLang="en-US" i="1" smtClean="0"/>
          </a:p>
          <a:p>
            <a:endParaRPr lang="en-US" altLang="en-US" sz="200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B3CE60-CB9A-4F2B-9428-0AD5ACC73075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From last time:</a:t>
            </a:r>
          </a:p>
          <a:p>
            <a:pPr lvl="1"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 smtClean="0"/>
              <a:t>Bob Edmonds purchased                                  Lottery tickets on 7/13/2001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smtClean="0"/>
              <a:t>On 7/27/2001, Edmonds was                                 told by a clerk that he had                              won a free ticket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Edmonds’ numbers </a:t>
            </a:r>
            <a:r>
              <a:rPr lang="en-US" sz="2800" dirty="0"/>
              <a:t>had won </a:t>
            </a:r>
            <a:r>
              <a:rPr lang="en-US" sz="2800" dirty="0" smtClean="0"/>
              <a:t>$</a:t>
            </a:r>
            <a:r>
              <a:rPr lang="en-US" sz="2800" dirty="0"/>
              <a:t>250,000 …</a:t>
            </a:r>
          </a:p>
          <a:p>
            <a:pPr marL="0" indent="0">
              <a:buFontTx/>
              <a:buNone/>
              <a:defRPr/>
            </a:pPr>
            <a:r>
              <a:rPr lang="en-US" sz="2800" dirty="0"/>
              <a:t>… but the clerk kept the original winning ticket and </a:t>
            </a:r>
            <a:r>
              <a:rPr lang="en-US" sz="2800" dirty="0" smtClean="0"/>
              <a:t>claimed it </a:t>
            </a:r>
            <a:r>
              <a:rPr lang="en-US" sz="2800" u="sng" dirty="0" smtClean="0"/>
              <a:t>herself</a:t>
            </a:r>
            <a:r>
              <a:rPr lang="en-US" sz="2800" dirty="0" smtClean="0"/>
              <a:t> </a:t>
            </a:r>
            <a:r>
              <a:rPr lang="en-US" sz="2800" dirty="0"/>
              <a:t>for </a:t>
            </a:r>
            <a:r>
              <a:rPr lang="en-US" sz="2800" dirty="0" smtClean="0"/>
              <a:t>$250,000 </a:t>
            </a:r>
            <a:endParaRPr lang="en-US" sz="2800" dirty="0"/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endParaRPr lang="en-US" sz="24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E31945-AFFC-499C-BA68-94E80F60D28D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63" y="1277938"/>
            <a:ext cx="232251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>
          <a:xfrm>
            <a:off x="457200" y="6248400"/>
            <a:ext cx="6553200" cy="457200"/>
          </a:xfrm>
        </p:spPr>
        <p:txBody>
          <a:bodyPr/>
          <a:lstStyle/>
          <a:p>
            <a:pPr algn="l"/>
            <a:r>
              <a:rPr lang="en-US" altLang="en-US" sz="1400" smtClean="0"/>
              <a:t>http://www.publicpolicypolling.com/pdf/2011/PPP_Release_National_ConspiracyTheories_040213.pdf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en-US" altLang="en-US" dirty="0" smtClean="0"/>
              <a:t>PPP poll, 3/2013, SRS of n=1247 voters</a:t>
            </a:r>
          </a:p>
          <a:p>
            <a:endParaRPr lang="en-US" altLang="en-US" sz="500" dirty="0" smtClean="0"/>
          </a:p>
          <a:p>
            <a:pPr lvl="1">
              <a:buFontTx/>
              <a:buNone/>
            </a:pPr>
            <a:r>
              <a:rPr lang="en-US" altLang="en-US" i="1" dirty="0" smtClean="0"/>
              <a:t>	“Do you believe shape-shifting reptilian people control our world by taking on human form and gaining political power to manipulate our societies, or not?”</a:t>
            </a:r>
          </a:p>
          <a:p>
            <a:endParaRPr lang="en-US" altLang="en-US" sz="1000" dirty="0" smtClean="0"/>
          </a:p>
          <a:p>
            <a:r>
              <a:rPr lang="en-US" altLang="en-US" sz="2800" dirty="0" smtClean="0"/>
              <a:t>Population </a:t>
            </a:r>
            <a:r>
              <a:rPr lang="en-US" altLang="en-US" sz="2400" dirty="0" smtClean="0"/>
              <a:t>… </a:t>
            </a:r>
            <a:r>
              <a:rPr lang="en-US" altLang="en-US" sz="2400" b="0" i="1" u="sng" dirty="0" smtClean="0"/>
              <a:t>all</a:t>
            </a:r>
            <a:r>
              <a:rPr lang="en-US" altLang="en-US" sz="2400" b="0" i="1" dirty="0" smtClean="0"/>
              <a:t> adults in the US</a:t>
            </a:r>
          </a:p>
          <a:p>
            <a:endParaRPr lang="en-US" altLang="en-US" sz="1000" dirty="0" smtClean="0"/>
          </a:p>
          <a:p>
            <a:r>
              <a:rPr lang="en-US" altLang="en-US" sz="2800" dirty="0" smtClean="0"/>
              <a:t>Parameter </a:t>
            </a:r>
            <a:r>
              <a:rPr lang="en-US" altLang="en-US" sz="2400" dirty="0" smtClean="0"/>
              <a:t>… </a:t>
            </a:r>
            <a:r>
              <a:rPr lang="en-US" altLang="en-US" sz="2400" b="0" i="1" dirty="0" smtClean="0"/>
              <a:t>% of </a:t>
            </a:r>
            <a:r>
              <a:rPr lang="en-US" altLang="en-US" sz="2400" b="0" i="1" u="sng" dirty="0" smtClean="0"/>
              <a:t>all</a:t>
            </a:r>
            <a:r>
              <a:rPr lang="en-US" altLang="en-US" sz="2400" b="0" i="1" dirty="0" smtClean="0"/>
              <a:t> American voters who believe in lizard people … parameter is unknown!</a:t>
            </a:r>
          </a:p>
          <a:p>
            <a:endParaRPr lang="en-US" altLang="en-US" sz="1000" dirty="0" smtClean="0"/>
          </a:p>
          <a:p>
            <a:r>
              <a:rPr lang="en-US" altLang="en-US" sz="2800" dirty="0" smtClean="0"/>
              <a:t>Sample </a:t>
            </a:r>
            <a:r>
              <a:rPr lang="en-US" altLang="en-US" sz="2400" dirty="0" smtClean="0"/>
              <a:t>… </a:t>
            </a:r>
            <a:r>
              <a:rPr lang="en-US" altLang="en-US" sz="2400" b="0" i="1" dirty="0" smtClean="0"/>
              <a:t>1247 people interviewed, equiv. to SRS</a:t>
            </a:r>
          </a:p>
          <a:p>
            <a:endParaRPr lang="en-US" altLang="en-US" sz="1000" dirty="0" smtClean="0"/>
          </a:p>
          <a:p>
            <a:r>
              <a:rPr lang="en-US" altLang="en-US" sz="2800" dirty="0" smtClean="0"/>
              <a:t>Statistic </a:t>
            </a:r>
            <a:r>
              <a:rPr lang="en-US" altLang="en-US" sz="2400" dirty="0" smtClean="0"/>
              <a:t>… </a:t>
            </a:r>
            <a:r>
              <a:rPr lang="en-US" altLang="en-US" sz="2400" b="0" i="1" dirty="0" smtClean="0"/>
              <a:t>50 out of 1247, or 4%</a:t>
            </a:r>
            <a:endParaRPr lang="en-US" altLang="en-US" sz="1000" b="0" i="1" dirty="0" smtClean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3AFF8-3563-4938-A5BE-669F966036D9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775" y="0"/>
            <a:ext cx="9502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itle 5"/>
          <p:cNvSpPr>
            <a:spLocks noGrp="1"/>
          </p:cNvSpPr>
          <p:nvPr>
            <p:ph type="title"/>
          </p:nvPr>
        </p:nvSpPr>
        <p:spPr>
          <a:xfrm>
            <a:off x="457200" y="6248400"/>
            <a:ext cx="6553200" cy="457200"/>
          </a:xfrm>
        </p:spPr>
        <p:txBody>
          <a:bodyPr/>
          <a:lstStyle/>
          <a:p>
            <a:pPr algn="l"/>
            <a:r>
              <a:rPr lang="en-US" altLang="en-US" sz="1400" dirty="0" smtClean="0">
                <a:solidFill>
                  <a:schemeClr val="bg1"/>
                </a:solidFill>
              </a:rPr>
              <a:t>http://www.publicpolicypolling.com/pdf/2011/PPP_Release_National_ConspiracyTheories_040213.pdf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3AFF8-3563-4938-A5BE-669F966036D9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b="0" smtClean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457200" y="4114800"/>
            <a:ext cx="8229600" cy="2054225"/>
          </a:xfrm>
          <a:prstGeom prst="rect">
            <a:avLst/>
          </a:prstGeom>
          <a:solidFill>
            <a:schemeClr val="bg1">
              <a:alpha val="9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i="0" kern="0" dirty="0" smtClean="0"/>
              <a:t>4% of U.S. voters (50 out of 1247) believe shape-shifting reptilian people are gaining political power to manipulate our societies</a:t>
            </a:r>
          </a:p>
          <a:p>
            <a:endParaRPr lang="en-US" altLang="en-US" sz="1000" b="0" i="1" kern="0" dirty="0" smtClean="0"/>
          </a:p>
          <a:p>
            <a:r>
              <a:rPr lang="en-US" altLang="en-US" sz="2800" i="0" kern="0" dirty="0" smtClean="0"/>
              <a:t>Q:  could the population percentage be 10%?</a:t>
            </a:r>
            <a:endParaRPr lang="en-US" altLang="en-US" sz="2800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153312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775" y="0"/>
            <a:ext cx="9502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1400" smtClean="0"/>
              <a:t>http://www.publicpolicypolling.com/pdf/2011/PPP_Release_National_ConspiracyTheories_040213.pdf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0838"/>
            <a:ext cx="8229600" cy="1020762"/>
          </a:xfrm>
        </p:spPr>
        <p:txBody>
          <a:bodyPr/>
          <a:lstStyle/>
          <a:p>
            <a:r>
              <a:rPr lang="en-US" altLang="en-US" sz="2800" dirty="0" smtClean="0"/>
              <a:t>H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/>
              <a:t>:  </a:t>
            </a:r>
            <a:r>
              <a:rPr lang="en-US" altLang="en-US" sz="2800" dirty="0" smtClean="0"/>
              <a:t>the percentage of </a:t>
            </a:r>
            <a:r>
              <a:rPr lang="en-US" altLang="en-US" sz="2800" u="sng" dirty="0" smtClean="0"/>
              <a:t>all</a:t>
            </a:r>
            <a:r>
              <a:rPr lang="en-US" altLang="en-US" sz="2800" dirty="0" smtClean="0"/>
              <a:t> voters who believe is </a:t>
            </a:r>
            <a:r>
              <a:rPr lang="en-US" altLang="en-US" sz="2800" dirty="0" smtClean="0">
                <a:solidFill>
                  <a:srgbClr val="0070C0"/>
                </a:solidFill>
              </a:rPr>
              <a:t>p</a:t>
            </a:r>
            <a:r>
              <a:rPr lang="en-US" altLang="en-US" sz="2800" baseline="-25000" dirty="0" smtClean="0">
                <a:solidFill>
                  <a:srgbClr val="0070C0"/>
                </a:solidFill>
              </a:rPr>
              <a:t>0</a:t>
            </a:r>
            <a:r>
              <a:rPr lang="en-US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en-US" sz="2800" dirty="0">
                <a:solidFill>
                  <a:srgbClr val="0070C0"/>
                </a:solidFill>
              </a:rPr>
              <a:t>= 0.10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 smtClean="0"/>
              <a:t>(the </a:t>
            </a:r>
            <a:r>
              <a:rPr lang="en-US" altLang="en-US" sz="2400" dirty="0"/>
              <a:t>reason we </a:t>
            </a:r>
            <a:r>
              <a:rPr lang="en-US" altLang="en-US" sz="2400" dirty="0" smtClean="0"/>
              <a:t>only got </a:t>
            </a:r>
            <a:r>
              <a:rPr lang="en-US" altLang="en-US" sz="2400" dirty="0"/>
              <a:t>4% is luck)</a:t>
            </a:r>
            <a:endParaRPr lang="en-US" altLang="en-US" sz="2800" dirty="0"/>
          </a:p>
          <a:p>
            <a:endParaRPr lang="en-US" altLang="en-US" sz="2800" baseline="-25000" dirty="0"/>
          </a:p>
          <a:p>
            <a:endParaRPr lang="en-US" dirty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3AFF8-3563-4938-A5BE-669F966036D9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b="0" smtClean="0"/>
          </a:p>
        </p:txBody>
      </p:sp>
    </p:spTree>
    <p:extLst>
      <p:ext uri="{BB962C8B-B14F-4D97-AF65-F5344CB8AC3E}">
        <p14:creationId xmlns:p14="http://schemas.microsoft.com/office/powerpoint/2010/main" val="240183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775" y="0"/>
            <a:ext cx="9502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1400" smtClean="0"/>
              <a:t>http://www.publicpolicypolling.com/pdf/2011/PPP_Release_National_ConspiracyTheories_040213.pdf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0838"/>
                <a:ext cx="8229600" cy="2544762"/>
              </a:xfrm>
            </p:spPr>
            <p:txBody>
              <a:bodyPr/>
              <a:lstStyle/>
              <a:p>
                <a:r>
                  <a:rPr lang="en-US" altLang="en-US" sz="2800" dirty="0"/>
                  <a:t>H</a:t>
                </a:r>
                <a:r>
                  <a:rPr lang="en-US" altLang="en-US" sz="2800" baseline="-25000" dirty="0"/>
                  <a:t>0</a:t>
                </a:r>
                <a:r>
                  <a:rPr lang="en-US" altLang="en-US" sz="2800" dirty="0"/>
                  <a:t>:  </a:t>
                </a:r>
                <a:r>
                  <a:rPr lang="en-US" altLang="en-US" sz="2800" dirty="0" smtClean="0"/>
                  <a:t>the percentage of </a:t>
                </a:r>
                <a:r>
                  <a:rPr lang="en-US" altLang="en-US" sz="2800" u="sng" dirty="0" smtClean="0"/>
                  <a:t>all</a:t>
                </a:r>
                <a:r>
                  <a:rPr lang="en-US" altLang="en-US" sz="2800" dirty="0" smtClean="0"/>
                  <a:t> voters who believe is </a:t>
                </a:r>
                <a:r>
                  <a:rPr lang="en-US" altLang="en-US" sz="28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8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en-US" sz="2800" dirty="0">
                    <a:solidFill>
                      <a:srgbClr val="0070C0"/>
                    </a:solidFill>
                  </a:rPr>
                  <a:t>= 0.10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en-US" sz="2400" dirty="0" smtClean="0"/>
                  <a:t>(the </a:t>
                </a:r>
                <a:r>
                  <a:rPr lang="en-US" altLang="en-US" sz="2400" dirty="0"/>
                  <a:t>reason we </a:t>
                </a:r>
                <a:r>
                  <a:rPr lang="en-US" altLang="en-US" sz="2400" dirty="0" smtClean="0"/>
                  <a:t>only got </a:t>
                </a:r>
                <a:r>
                  <a:rPr lang="en-US" altLang="en-US" sz="2400" dirty="0"/>
                  <a:t>4% is luck)</a:t>
                </a:r>
                <a:endParaRPr lang="en-US" altLang="en-US" sz="2800" dirty="0"/>
              </a:p>
              <a:p>
                <a:r>
                  <a:rPr lang="en-US" altLang="en-US" sz="2800" dirty="0"/>
                  <a:t>If H</a:t>
                </a:r>
                <a:r>
                  <a:rPr lang="en-US" altLang="en-US" sz="2800" baseline="-25000" dirty="0"/>
                  <a:t>0</a:t>
                </a:r>
                <a:r>
                  <a:rPr lang="en-US" altLang="en-US" sz="2800" dirty="0"/>
                  <a:t> were true, </a:t>
                </a:r>
              </a:p>
              <a:p>
                <a:pPr lvl="1"/>
                <a:r>
                  <a:rPr lang="en-US" altLang="en-US" sz="2400" dirty="0"/>
                  <a:t>EV(X) = </a:t>
                </a:r>
                <a:r>
                  <a:rPr lang="en-US" altLang="en-US" sz="2400" dirty="0" smtClean="0"/>
                  <a:t>n</a:t>
                </a:r>
                <a:r>
                  <a:rPr lang="en-US" altLang="en-US" sz="24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4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= (1247)(0.10) = </a:t>
                </a:r>
                <a:r>
                  <a:rPr lang="en-US" altLang="en-US" sz="2400" dirty="0" smtClean="0"/>
                  <a:t>124.7, 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sz="2400" dirty="0" smtClean="0"/>
                  <a:t>) = 0.10</a:t>
                </a:r>
                <a:endParaRPr lang="en-US" altLang="en-US" sz="2400" dirty="0"/>
              </a:p>
              <a:p>
                <a:pPr lvl="1"/>
                <a:r>
                  <a:rPr lang="en-US" altLang="en-US" sz="2400" dirty="0"/>
                  <a:t>SE(X) = </a:t>
                </a:r>
                <a:r>
                  <a:rPr lang="en-US" altLang="en-US" sz="2400" dirty="0" err="1"/>
                  <a:t>sqrt</a:t>
                </a:r>
                <a:r>
                  <a:rPr lang="en-US" altLang="en-US" sz="2400" dirty="0"/>
                  <a:t>[ </a:t>
                </a:r>
                <a:r>
                  <a:rPr lang="en-US" altLang="en-US" sz="2400" dirty="0" smtClean="0"/>
                  <a:t>n</a:t>
                </a:r>
                <a:r>
                  <a:rPr lang="en-US" altLang="en-US" sz="24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4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400" dirty="0" smtClean="0"/>
                  <a:t>(1–</a:t>
                </a:r>
                <a:r>
                  <a:rPr lang="en-US" altLang="en-US" sz="24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4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400" dirty="0" smtClean="0"/>
                  <a:t>) </a:t>
                </a:r>
                <a:r>
                  <a:rPr lang="en-US" altLang="en-US" sz="2400" dirty="0"/>
                  <a:t>] = </a:t>
                </a:r>
                <a:r>
                  <a:rPr lang="en-US" altLang="en-US" sz="2400" dirty="0" smtClean="0"/>
                  <a:t>10.59, 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sz="2400" dirty="0" smtClean="0"/>
                  <a:t>) = 0.0085</a:t>
                </a:r>
                <a:endParaRPr lang="en-US" altLang="en-US" sz="2400" dirty="0"/>
              </a:p>
              <a:p>
                <a:endParaRPr lang="en-US" altLang="en-US" sz="2800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0838"/>
                <a:ext cx="8229600" cy="2544762"/>
              </a:xfrm>
              <a:blipFill rotWithShape="0">
                <a:blip r:embed="rId3"/>
                <a:stretch>
                  <a:fillRect l="-1333" t="-2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3AFF8-3563-4938-A5BE-669F966036D9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b="0" smtClean="0"/>
          </a:p>
        </p:txBody>
      </p:sp>
    </p:spTree>
    <p:extLst>
      <p:ext uri="{BB962C8B-B14F-4D97-AF65-F5344CB8AC3E}">
        <p14:creationId xmlns:p14="http://schemas.microsoft.com/office/powerpoint/2010/main" val="231633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775" y="0"/>
            <a:ext cx="9502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1400" smtClean="0"/>
              <a:t>http://www.publicpolicypolling.com/pdf/2011/PPP_Release_National_ConspiracyTheories_040213.pdf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0838"/>
                <a:ext cx="8229600" cy="3763962"/>
              </a:xfrm>
            </p:spPr>
            <p:txBody>
              <a:bodyPr/>
              <a:lstStyle/>
              <a:p>
                <a:r>
                  <a:rPr lang="en-US" altLang="en-US" sz="2800" dirty="0"/>
                  <a:t>H</a:t>
                </a:r>
                <a:r>
                  <a:rPr lang="en-US" altLang="en-US" sz="2800" baseline="-25000" dirty="0"/>
                  <a:t>0</a:t>
                </a:r>
                <a:r>
                  <a:rPr lang="en-US" altLang="en-US" sz="2800" dirty="0"/>
                  <a:t>:  </a:t>
                </a:r>
                <a:r>
                  <a:rPr lang="en-US" altLang="en-US" sz="2800" dirty="0" smtClean="0"/>
                  <a:t>the percentage of </a:t>
                </a:r>
                <a:r>
                  <a:rPr lang="en-US" altLang="en-US" sz="2800" u="sng" dirty="0" smtClean="0"/>
                  <a:t>all</a:t>
                </a:r>
                <a:r>
                  <a:rPr lang="en-US" altLang="en-US" sz="2800" dirty="0" smtClean="0"/>
                  <a:t> voters who believe is </a:t>
                </a:r>
                <a:r>
                  <a:rPr lang="en-US" altLang="en-US" sz="28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8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en-US" sz="2800" dirty="0">
                    <a:solidFill>
                      <a:srgbClr val="0070C0"/>
                    </a:solidFill>
                  </a:rPr>
                  <a:t>= 0.10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en-US" sz="2400" dirty="0" smtClean="0"/>
                  <a:t>(the </a:t>
                </a:r>
                <a:r>
                  <a:rPr lang="en-US" altLang="en-US" sz="2400" dirty="0"/>
                  <a:t>reason we </a:t>
                </a:r>
                <a:r>
                  <a:rPr lang="en-US" altLang="en-US" sz="2400" dirty="0" smtClean="0"/>
                  <a:t>only got </a:t>
                </a:r>
                <a:r>
                  <a:rPr lang="en-US" altLang="en-US" sz="2400" dirty="0"/>
                  <a:t>4% is luck)</a:t>
                </a:r>
                <a:endParaRPr lang="en-US" altLang="en-US" sz="2800" dirty="0"/>
              </a:p>
              <a:p>
                <a:r>
                  <a:rPr lang="en-US" altLang="en-US" sz="2800" dirty="0"/>
                  <a:t>If H</a:t>
                </a:r>
                <a:r>
                  <a:rPr lang="en-US" altLang="en-US" sz="2800" baseline="-25000" dirty="0"/>
                  <a:t>0</a:t>
                </a:r>
                <a:r>
                  <a:rPr lang="en-US" altLang="en-US" sz="2800" dirty="0"/>
                  <a:t> were true, </a:t>
                </a:r>
              </a:p>
              <a:p>
                <a:pPr lvl="1"/>
                <a:r>
                  <a:rPr lang="en-US" altLang="en-US" sz="2400" dirty="0"/>
                  <a:t>EV(X) = </a:t>
                </a:r>
                <a:r>
                  <a:rPr lang="en-US" altLang="en-US" sz="2400" dirty="0" smtClean="0"/>
                  <a:t>n</a:t>
                </a:r>
                <a:r>
                  <a:rPr lang="en-US" altLang="en-US" sz="24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4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= (1247)(0.10) = 124.7, 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sz="2400" dirty="0"/>
                  <a:t>) = 0.10</a:t>
                </a:r>
              </a:p>
              <a:p>
                <a:pPr lvl="1"/>
                <a:r>
                  <a:rPr lang="en-US" altLang="en-US" sz="2400" dirty="0"/>
                  <a:t>SE(X) = </a:t>
                </a:r>
                <a:r>
                  <a:rPr lang="en-US" altLang="en-US" sz="2400" dirty="0" err="1"/>
                  <a:t>sqrt</a:t>
                </a:r>
                <a:r>
                  <a:rPr lang="en-US" altLang="en-US" sz="2400" dirty="0"/>
                  <a:t>[ </a:t>
                </a:r>
                <a:r>
                  <a:rPr lang="en-US" altLang="en-US" sz="2400" dirty="0" smtClean="0"/>
                  <a:t>n</a:t>
                </a:r>
                <a:r>
                  <a:rPr lang="en-US" altLang="en-US" sz="24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4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400" dirty="0" smtClean="0"/>
                  <a:t>(1–</a:t>
                </a:r>
                <a:r>
                  <a:rPr lang="en-US" altLang="en-US" sz="24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4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400" dirty="0" smtClean="0"/>
                  <a:t>) </a:t>
                </a:r>
                <a:r>
                  <a:rPr lang="en-US" altLang="en-US" sz="2400" dirty="0"/>
                  <a:t>] = 10.59, </a:t>
                </a:r>
                <a:r>
                  <a:rPr lang="en-US" altLang="en-US" sz="2400" dirty="0" smtClean="0"/>
                  <a:t>SE</a:t>
                </a:r>
                <a:r>
                  <a:rPr lang="en-US" altLang="en-US" sz="24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sz="2400" dirty="0"/>
                  <a:t>) = </a:t>
                </a:r>
                <a:r>
                  <a:rPr lang="en-US" altLang="en-US" sz="2400" dirty="0" smtClean="0"/>
                  <a:t>0.0085</a:t>
                </a:r>
                <a:endParaRPr lang="en-US" altLang="en-US" sz="2400" dirty="0"/>
              </a:p>
              <a:p>
                <a:r>
                  <a:rPr lang="en-US" altLang="en-US" sz="2800" dirty="0" smtClean="0"/>
                  <a:t>p-value</a:t>
                </a:r>
              </a:p>
              <a:p>
                <a:pPr lvl="1"/>
                <a:r>
                  <a:rPr lang="en-US" altLang="en-US" sz="2400" dirty="0" smtClean="0"/>
                  <a:t>P(find </a:t>
                </a:r>
                <a:r>
                  <a:rPr lang="en-US" altLang="en-US" sz="2400" dirty="0"/>
                  <a:t>50 or fewer who believe) = </a:t>
                </a:r>
                <a:r>
                  <a:rPr lang="en-US" altLang="en-US" sz="2400" dirty="0">
                    <a:solidFill>
                      <a:srgbClr val="00B050"/>
                    </a:solidFill>
                  </a:rPr>
                  <a:t>BINOMDIST(50,1247,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0.10</a:t>
                </a:r>
                <a:r>
                  <a:rPr lang="en-US" altLang="en-US" sz="2400" dirty="0">
                    <a:solidFill>
                      <a:srgbClr val="00B050"/>
                    </a:solidFill>
                  </a:rPr>
                  <a:t>,TRUE) </a:t>
                </a:r>
                <a:r>
                  <a:rPr lang="en-US" altLang="en-US" sz="2400" dirty="0"/>
                  <a:t>= </a:t>
                </a:r>
                <a:r>
                  <a:rPr lang="en-US" altLang="en-US" sz="2400" dirty="0" smtClean="0"/>
                  <a:t>2 </a:t>
                </a:r>
                <a:r>
                  <a:rPr lang="en-US" altLang="en-US" sz="2400" dirty="0"/>
                  <a:t>x 10</a:t>
                </a:r>
                <a:r>
                  <a:rPr lang="en-US" altLang="en-US" sz="2400" baseline="30000" dirty="0"/>
                  <a:t>–15</a:t>
                </a:r>
              </a:p>
              <a:p>
                <a:endParaRPr lang="en-US" altLang="en-US" sz="2800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0838"/>
                <a:ext cx="8229600" cy="3763962"/>
              </a:xfrm>
              <a:blipFill rotWithShape="0">
                <a:blip r:embed="rId3"/>
                <a:stretch>
                  <a:fillRect l="-1333" t="-1783" b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3AFF8-3563-4938-A5BE-669F966036D9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b="0" smtClean="0"/>
          </a:p>
        </p:txBody>
      </p:sp>
    </p:spTree>
    <p:extLst>
      <p:ext uri="{BB962C8B-B14F-4D97-AF65-F5344CB8AC3E}">
        <p14:creationId xmlns:p14="http://schemas.microsoft.com/office/powerpoint/2010/main" val="337930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775" y="0"/>
            <a:ext cx="9502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1400" smtClean="0"/>
              <a:t>http://www.publicpolicypolling.com/pdf/2011/PPP_Release_National_ConspiracyTheories_040213.pdf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0838"/>
                <a:ext cx="8229600" cy="5135562"/>
              </a:xfrm>
            </p:spPr>
            <p:txBody>
              <a:bodyPr/>
              <a:lstStyle/>
              <a:p>
                <a:r>
                  <a:rPr lang="en-US" altLang="en-US" sz="2800" dirty="0"/>
                  <a:t>H</a:t>
                </a:r>
                <a:r>
                  <a:rPr lang="en-US" altLang="en-US" sz="2800" baseline="-25000" dirty="0"/>
                  <a:t>0</a:t>
                </a:r>
                <a:r>
                  <a:rPr lang="en-US" altLang="en-US" sz="2800" dirty="0"/>
                  <a:t>:  </a:t>
                </a:r>
                <a:r>
                  <a:rPr lang="en-US" altLang="en-US" sz="2800" dirty="0" smtClean="0"/>
                  <a:t>the percentage of </a:t>
                </a:r>
                <a:r>
                  <a:rPr lang="en-US" altLang="en-US" sz="2800" u="sng" dirty="0" smtClean="0"/>
                  <a:t>all</a:t>
                </a:r>
                <a:r>
                  <a:rPr lang="en-US" altLang="en-US" sz="2800" dirty="0" smtClean="0"/>
                  <a:t> voters who believe is </a:t>
                </a:r>
                <a:r>
                  <a:rPr lang="en-US" altLang="en-US" sz="28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8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en-US" sz="2800" dirty="0">
                    <a:solidFill>
                      <a:srgbClr val="0070C0"/>
                    </a:solidFill>
                  </a:rPr>
                  <a:t>= 0.10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en-US" sz="2400" dirty="0" smtClean="0"/>
                  <a:t>(the </a:t>
                </a:r>
                <a:r>
                  <a:rPr lang="en-US" altLang="en-US" sz="2400" dirty="0"/>
                  <a:t>reason we </a:t>
                </a:r>
                <a:r>
                  <a:rPr lang="en-US" altLang="en-US" sz="2400" dirty="0" smtClean="0"/>
                  <a:t>only got </a:t>
                </a:r>
                <a:r>
                  <a:rPr lang="en-US" altLang="en-US" sz="2400" dirty="0"/>
                  <a:t>4% is luck)</a:t>
                </a:r>
                <a:endParaRPr lang="en-US" altLang="en-US" sz="2800" dirty="0"/>
              </a:p>
              <a:p>
                <a:r>
                  <a:rPr lang="en-US" altLang="en-US" sz="2800" dirty="0"/>
                  <a:t>If H</a:t>
                </a:r>
                <a:r>
                  <a:rPr lang="en-US" altLang="en-US" sz="2800" baseline="-25000" dirty="0"/>
                  <a:t>0</a:t>
                </a:r>
                <a:r>
                  <a:rPr lang="en-US" altLang="en-US" sz="2800" dirty="0"/>
                  <a:t> were true, </a:t>
                </a:r>
              </a:p>
              <a:p>
                <a:pPr lvl="1"/>
                <a:r>
                  <a:rPr lang="en-US" altLang="en-US" sz="2400" dirty="0"/>
                  <a:t>EV(X) = </a:t>
                </a:r>
                <a:r>
                  <a:rPr lang="en-US" altLang="en-US" sz="2400" dirty="0" smtClean="0"/>
                  <a:t>n</a:t>
                </a:r>
                <a:r>
                  <a:rPr lang="en-US" altLang="en-US" sz="24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4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= (1247)(0.10) = 124.7, 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sz="2400" dirty="0"/>
                  <a:t>) = 0.10</a:t>
                </a:r>
              </a:p>
              <a:p>
                <a:pPr lvl="1"/>
                <a:r>
                  <a:rPr lang="en-US" altLang="en-US" sz="2400" dirty="0"/>
                  <a:t>SE(X) = </a:t>
                </a:r>
                <a:r>
                  <a:rPr lang="en-US" altLang="en-US" sz="2400" dirty="0" err="1"/>
                  <a:t>sqrt</a:t>
                </a:r>
                <a:r>
                  <a:rPr lang="en-US" altLang="en-US" sz="2400" dirty="0"/>
                  <a:t>[ </a:t>
                </a:r>
                <a:r>
                  <a:rPr lang="en-US" altLang="en-US" sz="2400" dirty="0" smtClean="0"/>
                  <a:t>n</a:t>
                </a:r>
                <a:r>
                  <a:rPr lang="en-US" altLang="en-US" sz="24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4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400" dirty="0" smtClean="0"/>
                  <a:t>(1–</a:t>
                </a:r>
                <a:r>
                  <a:rPr lang="en-US" altLang="en-US" sz="24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400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400" dirty="0" smtClean="0"/>
                  <a:t>) </a:t>
                </a:r>
                <a:r>
                  <a:rPr lang="en-US" altLang="en-US" sz="2400" dirty="0"/>
                  <a:t>] = 10.59, </a:t>
                </a:r>
                <a:r>
                  <a:rPr lang="en-US" altLang="en-US" sz="2400" dirty="0" smtClean="0"/>
                  <a:t>SE</a:t>
                </a:r>
                <a:r>
                  <a:rPr lang="en-US" altLang="en-US" sz="24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sz="2400" dirty="0"/>
                  <a:t>) = </a:t>
                </a:r>
                <a:r>
                  <a:rPr lang="en-US" altLang="en-US" sz="2400" dirty="0" smtClean="0"/>
                  <a:t>0.0085</a:t>
                </a:r>
                <a:endParaRPr lang="en-US" altLang="en-US" sz="2400" dirty="0"/>
              </a:p>
              <a:p>
                <a:r>
                  <a:rPr lang="en-US" altLang="en-US" sz="2800" dirty="0" smtClean="0"/>
                  <a:t>p-value</a:t>
                </a:r>
              </a:p>
              <a:p>
                <a:pPr lvl="1"/>
                <a:r>
                  <a:rPr lang="en-US" altLang="en-US" sz="2400" dirty="0" smtClean="0"/>
                  <a:t>P(find </a:t>
                </a:r>
                <a:r>
                  <a:rPr lang="en-US" altLang="en-US" sz="2400" dirty="0"/>
                  <a:t>50 or fewer who believe) = </a:t>
                </a:r>
                <a:r>
                  <a:rPr lang="en-US" altLang="en-US" sz="2400" dirty="0">
                    <a:solidFill>
                      <a:srgbClr val="00B050"/>
                    </a:solidFill>
                  </a:rPr>
                  <a:t>BINOMDIST(50,1247,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0.10</a:t>
                </a:r>
                <a:r>
                  <a:rPr lang="en-US" altLang="en-US" sz="2400" dirty="0">
                    <a:solidFill>
                      <a:srgbClr val="00B050"/>
                    </a:solidFill>
                  </a:rPr>
                  <a:t>,TRUE) </a:t>
                </a:r>
                <a:r>
                  <a:rPr lang="en-US" altLang="en-US" sz="2400" dirty="0"/>
                  <a:t>= </a:t>
                </a:r>
                <a:r>
                  <a:rPr lang="en-US" altLang="en-US" sz="2400" dirty="0" smtClean="0"/>
                  <a:t>2 x 10</a:t>
                </a:r>
                <a:r>
                  <a:rPr lang="en-US" altLang="en-US" sz="2400" baseline="30000" dirty="0" smtClean="0"/>
                  <a:t>–15</a:t>
                </a:r>
              </a:p>
              <a:p>
                <a:pPr lvl="1"/>
                <a:r>
                  <a:rPr lang="en-US" altLang="en-US" sz="2400" dirty="0" smtClean="0"/>
                  <a:t>Normal </a:t>
                </a:r>
                <a:r>
                  <a:rPr lang="en-US" altLang="en-US" sz="2400" dirty="0" err="1" smtClean="0"/>
                  <a:t>approx</a:t>
                </a:r>
                <a:r>
                  <a:rPr lang="en-US" altLang="en-US" sz="2400" dirty="0" smtClean="0"/>
                  <a:t>:  </a:t>
                </a:r>
              </a:p>
              <a:p>
                <a:pPr lvl="2"/>
                <a:r>
                  <a:rPr lang="en-US" altLang="en-US" dirty="0" smtClean="0"/>
                  <a:t>Z = (50.5 – 124.7) / 10.59 = </a:t>
                </a:r>
                <a:r>
                  <a:rPr lang="en-US" altLang="en-US" dirty="0"/>
                  <a:t>–</a:t>
                </a:r>
                <a:r>
                  <a:rPr lang="en-US" altLang="en-US" dirty="0" smtClean="0"/>
                  <a:t>7.00 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 p = 1 x 10</a:t>
                </a:r>
                <a:r>
                  <a:rPr lang="en-US" altLang="en-US" baseline="30000" dirty="0" smtClean="0">
                    <a:sym typeface="Wingdings" panose="05000000000000000000" pitchFamily="2" charset="2"/>
                  </a:rPr>
                  <a:t>–12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 </a:t>
                </a:r>
                <a:endParaRPr lang="en-US" altLang="en-US" dirty="0" smtClean="0"/>
              </a:p>
              <a:p>
                <a:pPr lvl="2"/>
                <a:r>
                  <a:rPr lang="en-US" altLang="en-US" dirty="0" smtClean="0"/>
                  <a:t>Z ~ (0.04 – 0.10) / 0.0085 = </a:t>
                </a:r>
                <a:r>
                  <a:rPr lang="en-US" altLang="en-US" dirty="0"/>
                  <a:t>–7.06 </a:t>
                </a:r>
                <a:r>
                  <a:rPr lang="en-US" altLang="en-US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p = 8 </a:t>
                </a:r>
                <a:r>
                  <a:rPr lang="en-US" altLang="en-US" dirty="0">
                    <a:sym typeface="Wingdings" panose="05000000000000000000" pitchFamily="2" charset="2"/>
                  </a:rPr>
                  <a:t>x 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10</a:t>
                </a:r>
                <a:r>
                  <a:rPr lang="en-US" altLang="en-US" baseline="30000" dirty="0" smtClean="0">
                    <a:sym typeface="Wingdings" panose="05000000000000000000" pitchFamily="2" charset="2"/>
                  </a:rPr>
                  <a:t>–13</a:t>
                </a:r>
                <a:r>
                  <a:rPr lang="en-US" altLang="en-US" dirty="0" smtClean="0"/>
                  <a:t> </a:t>
                </a:r>
                <a:endParaRPr lang="en-US" altLang="en-US" dirty="0"/>
              </a:p>
              <a:p>
                <a:endParaRPr lang="en-US" altLang="en-US" sz="2800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0838"/>
                <a:ext cx="8229600" cy="5135562"/>
              </a:xfrm>
              <a:blipFill rotWithShape="0">
                <a:blip r:embed="rId3"/>
                <a:stretch>
                  <a:fillRect l="-1333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3AFF8-3563-4938-A5BE-669F966036D9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b="0" smtClean="0"/>
          </a:p>
        </p:txBody>
      </p:sp>
    </p:spTree>
    <p:extLst>
      <p:ext uri="{BB962C8B-B14F-4D97-AF65-F5344CB8AC3E}">
        <p14:creationId xmlns:p14="http://schemas.microsoft.com/office/powerpoint/2010/main" val="33412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775" y="0"/>
            <a:ext cx="9502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1400" smtClean="0"/>
              <a:t>http://www.publicpolicypolling.com/pdf/2011/PPP_Release_National_ConspiracyTheories_040213.pdf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0838"/>
                <a:ext cx="8229600" cy="5364162"/>
              </a:xfrm>
            </p:spPr>
            <p:txBody>
              <a:bodyPr/>
              <a:lstStyle/>
              <a:p>
                <a:r>
                  <a:rPr lang="en-US" altLang="en-US" sz="2800" dirty="0"/>
                  <a:t>H</a:t>
                </a:r>
                <a:r>
                  <a:rPr lang="en-US" altLang="en-US" sz="2800" baseline="-25000" dirty="0"/>
                  <a:t>0</a:t>
                </a:r>
                <a:r>
                  <a:rPr lang="en-US" altLang="en-US" sz="2800" dirty="0"/>
                  <a:t>:  the percentage of </a:t>
                </a:r>
                <a:r>
                  <a:rPr lang="en-US" altLang="en-US" sz="2800" u="sng" dirty="0"/>
                  <a:t>all</a:t>
                </a:r>
                <a:r>
                  <a:rPr lang="en-US" altLang="en-US" sz="2800" dirty="0"/>
                  <a:t> voters who believe is </a:t>
                </a:r>
                <a:r>
                  <a:rPr lang="en-US" altLang="en-US" sz="2800" dirty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800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800" dirty="0">
                    <a:solidFill>
                      <a:srgbClr val="0070C0"/>
                    </a:solidFill>
                  </a:rPr>
                  <a:t> = 0.10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en-US" sz="2400" dirty="0"/>
                  <a:t>(the reason we only got 4% is luck)</a:t>
                </a:r>
                <a:endParaRPr lang="en-US" altLang="en-US" sz="2800" dirty="0"/>
              </a:p>
              <a:p>
                <a:r>
                  <a:rPr lang="en-US" altLang="en-US" sz="2800" dirty="0"/>
                  <a:t>If H</a:t>
                </a:r>
                <a:r>
                  <a:rPr lang="en-US" altLang="en-US" sz="2800" baseline="-25000" dirty="0"/>
                  <a:t>0</a:t>
                </a:r>
                <a:r>
                  <a:rPr lang="en-US" altLang="en-US" sz="2800" dirty="0"/>
                  <a:t> were true, </a:t>
                </a:r>
              </a:p>
              <a:p>
                <a:pPr lvl="1"/>
                <a:r>
                  <a:rPr lang="en-US" altLang="en-US" sz="2400" dirty="0"/>
                  <a:t>EV(X) = n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400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400" dirty="0"/>
                  <a:t> = (1247)(0.10) = 124.7, 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sz="2400" dirty="0"/>
                  <a:t>) = 0.10</a:t>
                </a:r>
              </a:p>
              <a:p>
                <a:pPr lvl="1"/>
                <a:r>
                  <a:rPr lang="en-US" altLang="en-US" sz="2400" dirty="0"/>
                  <a:t>SE(X) = </a:t>
                </a:r>
                <a:r>
                  <a:rPr lang="en-US" altLang="en-US" sz="2400" dirty="0" err="1"/>
                  <a:t>sqrt</a:t>
                </a:r>
                <a:r>
                  <a:rPr lang="en-US" altLang="en-US" sz="2400" dirty="0"/>
                  <a:t>[ n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400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400" dirty="0"/>
                  <a:t>(1–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400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400" dirty="0"/>
                  <a:t>) ] = </a:t>
                </a:r>
                <a:r>
                  <a:rPr lang="en-US" altLang="en-US" sz="2400" dirty="0" smtClean="0"/>
                  <a:t>10.59, SE</a:t>
                </a:r>
                <a:r>
                  <a:rPr lang="en-US" altLang="en-US" sz="24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sz="2400" dirty="0"/>
                  <a:t>) = </a:t>
                </a:r>
                <a:r>
                  <a:rPr lang="en-US" altLang="en-US" sz="2400" dirty="0" smtClean="0"/>
                  <a:t>0.0085</a:t>
                </a:r>
                <a:endParaRPr lang="en-US" altLang="en-US" sz="2400" dirty="0"/>
              </a:p>
              <a:p>
                <a:r>
                  <a:rPr lang="en-US" altLang="en-US" sz="2800" dirty="0"/>
                  <a:t>p-value</a:t>
                </a:r>
              </a:p>
              <a:p>
                <a:pPr lvl="1"/>
                <a:r>
                  <a:rPr lang="en-US" altLang="en-US" sz="2400" dirty="0"/>
                  <a:t>P(find 50 or fewer who believe) = </a:t>
                </a:r>
                <a:r>
                  <a:rPr lang="en-US" altLang="en-US" sz="2400" dirty="0">
                    <a:solidFill>
                      <a:srgbClr val="00B050"/>
                    </a:solidFill>
                  </a:rPr>
                  <a:t>BINOMDIST(50,1247,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0.10</a:t>
                </a:r>
                <a:r>
                  <a:rPr lang="en-US" altLang="en-US" sz="2400" dirty="0">
                    <a:solidFill>
                      <a:srgbClr val="00B050"/>
                    </a:solidFill>
                  </a:rPr>
                  <a:t>,TRUE) </a:t>
                </a:r>
                <a:r>
                  <a:rPr lang="en-US" altLang="en-US" sz="2400" dirty="0"/>
                  <a:t>= </a:t>
                </a:r>
                <a:r>
                  <a:rPr lang="en-US" altLang="en-US" sz="2400" dirty="0" smtClean="0"/>
                  <a:t>2 </a:t>
                </a:r>
                <a:r>
                  <a:rPr lang="en-US" altLang="en-US" sz="2400" dirty="0"/>
                  <a:t>x 10</a:t>
                </a:r>
                <a:r>
                  <a:rPr lang="en-US" altLang="en-US" sz="2400" baseline="30000" dirty="0"/>
                  <a:t>–15</a:t>
                </a:r>
              </a:p>
              <a:p>
                <a:r>
                  <a:rPr lang="en-US" altLang="en-US" sz="2800" dirty="0" smtClean="0"/>
                  <a:t>Conclusion</a:t>
                </a:r>
                <a:r>
                  <a:rPr lang="en-US" altLang="en-US" sz="2800" dirty="0"/>
                  <a:t>:  p-value &lt; 0.05 </a:t>
                </a:r>
                <a:r>
                  <a:rPr lang="en-US" altLang="en-US" sz="2800" dirty="0">
                    <a:sym typeface="Wingdings" panose="05000000000000000000" pitchFamily="2" charset="2"/>
                  </a:rPr>
                  <a:t> reject </a:t>
                </a:r>
                <a:r>
                  <a:rPr lang="en-US" altLang="en-US" sz="2800" dirty="0" smtClean="0">
                    <a:sym typeface="Wingdings" panose="05000000000000000000" pitchFamily="2" charset="2"/>
                  </a:rPr>
                  <a:t>H</a:t>
                </a:r>
                <a:r>
                  <a:rPr lang="en-US" altLang="en-US" sz="2800" baseline="-25000" dirty="0" smtClean="0">
                    <a:sym typeface="Wingdings" panose="05000000000000000000" pitchFamily="2" charset="2"/>
                  </a:rPr>
                  <a:t>0</a:t>
                </a:r>
                <a:endParaRPr lang="en-US" altLang="en-US" sz="28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en-US" sz="2400" dirty="0" smtClean="0">
                    <a:sym typeface="Wingdings" panose="05000000000000000000" pitchFamily="2" charset="2"/>
                  </a:rPr>
                  <a:t>It is </a:t>
                </a:r>
                <a:r>
                  <a:rPr lang="en-US" altLang="en-US" sz="2400" u="sng" dirty="0" smtClean="0">
                    <a:sym typeface="Wingdings" panose="05000000000000000000" pitchFamily="2" charset="2"/>
                  </a:rPr>
                  <a:t>not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en-US" sz="2400" dirty="0" smtClean="0"/>
                  <a:t>the </a:t>
                </a:r>
                <a:r>
                  <a:rPr lang="en-US" altLang="en-US" sz="2400" dirty="0"/>
                  <a:t>case that 10% of the U.S. population believes that shape-shifting reptilian people are taking on human form and gaining political </a:t>
                </a:r>
                <a:r>
                  <a:rPr lang="en-US" altLang="en-US" sz="2400" dirty="0" smtClean="0"/>
                  <a:t>power </a:t>
                </a:r>
              </a:p>
              <a:p>
                <a:pPr marL="0" indent="0">
                  <a:buNone/>
                </a:pPr>
                <a:r>
                  <a:rPr lang="en-US" altLang="en-US" sz="2800" dirty="0" smtClean="0"/>
                  <a:t>  </a:t>
                </a:r>
                <a:endParaRPr lang="en-US" altLang="en-US" sz="2800" baseline="-25000" dirty="0"/>
              </a:p>
              <a:p>
                <a:endParaRPr lang="en-US" altLang="en-US" sz="2800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0838"/>
                <a:ext cx="8229600" cy="5364162"/>
              </a:xfrm>
              <a:blipFill rotWithShape="0">
                <a:blip r:embed="rId3"/>
                <a:stretch>
                  <a:fillRect l="-1333" t="-1250" r="-889" b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3AFF8-3563-4938-A5BE-669F966036D9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b="0" smtClean="0"/>
          </a:p>
        </p:txBody>
      </p:sp>
    </p:spTree>
    <p:extLst>
      <p:ext uri="{BB962C8B-B14F-4D97-AF65-F5344CB8AC3E}">
        <p14:creationId xmlns:p14="http://schemas.microsoft.com/office/powerpoint/2010/main" val="275854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775" y="0"/>
            <a:ext cx="9502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1400" smtClean="0"/>
              <a:t>http://www.publicpolicypolling.com/pdf/2011/PPP_Release_National_ConspiracyTheories_040213.pdf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800" dirty="0"/>
                  <a:t>H</a:t>
                </a:r>
                <a:r>
                  <a:rPr lang="en-US" altLang="en-US" sz="2800" baseline="-25000" dirty="0"/>
                  <a:t>0</a:t>
                </a:r>
                <a:r>
                  <a:rPr lang="en-US" altLang="en-US" sz="2800" dirty="0"/>
                  <a:t>:  the percentage of </a:t>
                </a:r>
                <a:r>
                  <a:rPr lang="en-US" altLang="en-US" sz="2800" u="sng" dirty="0"/>
                  <a:t>all</a:t>
                </a:r>
                <a:r>
                  <a:rPr lang="en-US" altLang="en-US" sz="2800" dirty="0"/>
                  <a:t> voters who believe is </a:t>
                </a:r>
                <a:r>
                  <a:rPr lang="en-US" altLang="en-US" sz="2800" dirty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800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800" dirty="0">
                    <a:solidFill>
                      <a:srgbClr val="0070C0"/>
                    </a:solidFill>
                  </a:rPr>
                  <a:t> = 0.10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en-US" sz="2400" dirty="0"/>
                  <a:t>(the reason we only got 4% is luck)</a:t>
                </a:r>
                <a:endParaRPr lang="en-US" altLang="en-US" sz="2800" dirty="0"/>
              </a:p>
              <a:p>
                <a:r>
                  <a:rPr lang="en-US" altLang="en-US" sz="2800" dirty="0"/>
                  <a:t>If H</a:t>
                </a:r>
                <a:r>
                  <a:rPr lang="en-US" altLang="en-US" sz="2800" baseline="-25000" dirty="0"/>
                  <a:t>0</a:t>
                </a:r>
                <a:r>
                  <a:rPr lang="en-US" altLang="en-US" sz="2800" dirty="0"/>
                  <a:t> were true, </a:t>
                </a:r>
              </a:p>
              <a:p>
                <a:pPr lvl="1"/>
                <a:r>
                  <a:rPr lang="en-US" altLang="en-US" sz="2400" dirty="0"/>
                  <a:t>EV(X) = n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400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400" dirty="0"/>
                  <a:t> = (1247)(0.10) = 124.7, 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sz="2400" dirty="0"/>
                  <a:t>) = 0.10</a:t>
                </a:r>
              </a:p>
              <a:p>
                <a:pPr lvl="1"/>
                <a:r>
                  <a:rPr lang="en-US" altLang="en-US" sz="2400" dirty="0"/>
                  <a:t>SE(X) = </a:t>
                </a:r>
                <a:r>
                  <a:rPr lang="en-US" altLang="en-US" sz="2400" dirty="0" err="1"/>
                  <a:t>sqrt</a:t>
                </a:r>
                <a:r>
                  <a:rPr lang="en-US" altLang="en-US" sz="2400" dirty="0"/>
                  <a:t>[ n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400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400" dirty="0"/>
                  <a:t>(1–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400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en-US" sz="2400" dirty="0"/>
                  <a:t>) ] = 10.59, </a:t>
                </a:r>
                <a:r>
                  <a:rPr lang="en-US" altLang="en-US" sz="2400" dirty="0" smtClean="0"/>
                  <a:t>SE</a:t>
                </a:r>
                <a:r>
                  <a:rPr lang="en-US" altLang="en-US" sz="24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sz="2400" dirty="0"/>
                  <a:t>) = </a:t>
                </a:r>
                <a:r>
                  <a:rPr lang="en-US" altLang="en-US" sz="2400" dirty="0" smtClean="0"/>
                  <a:t>0.0085</a:t>
                </a:r>
                <a:endParaRPr lang="en-US" altLang="en-US" sz="2400" dirty="0"/>
              </a:p>
              <a:p>
                <a:r>
                  <a:rPr lang="en-US" altLang="en-US" sz="2800" dirty="0"/>
                  <a:t>p-value</a:t>
                </a:r>
              </a:p>
              <a:p>
                <a:pPr lvl="1"/>
                <a:r>
                  <a:rPr lang="en-US" altLang="en-US" sz="2400" dirty="0"/>
                  <a:t>P(find 50 or fewer who believe) = </a:t>
                </a:r>
                <a:r>
                  <a:rPr lang="en-US" altLang="en-US" sz="2400" dirty="0">
                    <a:solidFill>
                      <a:srgbClr val="00B050"/>
                    </a:solidFill>
                  </a:rPr>
                  <a:t>BINOMDIST(50,1247,</a:t>
                </a:r>
                <a:r>
                  <a:rPr lang="en-US" altLang="en-US" sz="2400" dirty="0">
                    <a:solidFill>
                      <a:srgbClr val="0070C0"/>
                    </a:solidFill>
                  </a:rPr>
                  <a:t>0.10</a:t>
                </a:r>
                <a:r>
                  <a:rPr lang="en-US" altLang="en-US" sz="2400" dirty="0">
                    <a:solidFill>
                      <a:srgbClr val="00B050"/>
                    </a:solidFill>
                  </a:rPr>
                  <a:t>,TRUE) </a:t>
                </a:r>
                <a:r>
                  <a:rPr lang="en-US" altLang="en-US" sz="2400" dirty="0"/>
                  <a:t>= </a:t>
                </a:r>
                <a:r>
                  <a:rPr lang="en-US" altLang="en-US" sz="2400" dirty="0" smtClean="0"/>
                  <a:t>2 </a:t>
                </a:r>
                <a:r>
                  <a:rPr lang="en-US" altLang="en-US" sz="2400" dirty="0"/>
                  <a:t>x 10</a:t>
                </a:r>
                <a:r>
                  <a:rPr lang="en-US" altLang="en-US" sz="2400" baseline="30000" dirty="0"/>
                  <a:t>–15</a:t>
                </a:r>
              </a:p>
              <a:p>
                <a:r>
                  <a:rPr lang="en-US" altLang="en-US" sz="2800" dirty="0" smtClean="0"/>
                  <a:t>Conclusion</a:t>
                </a:r>
                <a:r>
                  <a:rPr lang="en-US" altLang="en-US" sz="2800" dirty="0"/>
                  <a:t>:  p-value &lt; 0.05 </a:t>
                </a:r>
                <a:r>
                  <a:rPr lang="en-US" altLang="en-US" sz="2800" dirty="0">
                    <a:sym typeface="Wingdings" panose="05000000000000000000" pitchFamily="2" charset="2"/>
                  </a:rPr>
                  <a:t> reject </a:t>
                </a:r>
                <a:r>
                  <a:rPr lang="en-US" altLang="en-US" sz="2800" dirty="0" smtClean="0">
                    <a:sym typeface="Wingdings" panose="05000000000000000000" pitchFamily="2" charset="2"/>
                  </a:rPr>
                  <a:t>H</a:t>
                </a:r>
                <a:r>
                  <a:rPr lang="en-US" altLang="en-US" sz="2800" baseline="-25000" dirty="0" smtClean="0">
                    <a:sym typeface="Wingdings" panose="05000000000000000000" pitchFamily="2" charset="2"/>
                  </a:rPr>
                  <a:t>0</a:t>
                </a:r>
                <a:endParaRPr lang="en-US" altLang="en-US" sz="28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en-US" sz="2400" dirty="0" smtClean="0">
                    <a:sym typeface="Wingdings" panose="05000000000000000000" pitchFamily="2" charset="2"/>
                  </a:rPr>
                  <a:t>It is </a:t>
                </a:r>
                <a:r>
                  <a:rPr lang="en-US" altLang="en-US" sz="2400" u="sng" dirty="0" smtClean="0">
                    <a:sym typeface="Wingdings" panose="05000000000000000000" pitchFamily="2" charset="2"/>
                  </a:rPr>
                  <a:t>not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en-US" sz="2400" dirty="0" smtClean="0"/>
                  <a:t>the </a:t>
                </a:r>
                <a:r>
                  <a:rPr lang="en-US" altLang="en-US" sz="2400" dirty="0"/>
                  <a:t>case that 10% of the U.S. population believes that shape-shifting reptilian people are taking on human form and gaining political </a:t>
                </a:r>
                <a:r>
                  <a:rPr lang="en-US" altLang="en-US" sz="2400" dirty="0" smtClean="0"/>
                  <a:t>power </a:t>
                </a:r>
              </a:p>
              <a:p>
                <a:r>
                  <a:rPr lang="en-US" altLang="en-US" sz="2800" dirty="0" smtClean="0"/>
                  <a:t>… </a:t>
                </a:r>
                <a:r>
                  <a:rPr lang="en-US" altLang="en-US" sz="2800" dirty="0"/>
                  <a:t>what IS the percentage who believe that?  </a:t>
                </a:r>
                <a:endParaRPr lang="en-US" altLang="en-US" sz="2800" baseline="-25000" dirty="0"/>
              </a:p>
              <a:p>
                <a:endParaRPr lang="en-US" altLang="en-US" sz="2800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152" r="-889" b="-3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3AFF8-3563-4938-A5BE-669F966036D9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b="0" smtClean="0"/>
          </a:p>
        </p:txBody>
      </p:sp>
    </p:spTree>
    <p:extLst>
      <p:ext uri="{BB962C8B-B14F-4D97-AF65-F5344CB8AC3E}">
        <p14:creationId xmlns:p14="http://schemas.microsoft.com/office/powerpoint/2010/main" val="26328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Two types of statistical inference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Tests of statistical significance (aka hypothesis tests)</a:t>
            </a:r>
          </a:p>
          <a:p>
            <a:pPr lvl="2"/>
            <a:r>
              <a:rPr lang="en-US" altLang="en-US" b="0" i="1" dirty="0" smtClean="0"/>
              <a:t>Seeing if the unknown population parameter might be equal to a certain value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Confidence intervals </a:t>
            </a:r>
          </a:p>
          <a:p>
            <a:pPr lvl="2"/>
            <a:r>
              <a:rPr lang="en-US" altLang="en-US" b="0" i="1" dirty="0" smtClean="0"/>
              <a:t>Making “reasonable guesses” for the unknown population parameter</a:t>
            </a:r>
          </a:p>
          <a:p>
            <a:endParaRPr lang="en-US" altLang="en-US" sz="2800" b="0" i="1" dirty="0" smtClean="0"/>
          </a:p>
          <a:p>
            <a:endParaRPr lang="en-US" altLang="en-US" sz="2800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9FF8BA-8CC0-422E-A12F-85BFB5CEFFF7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b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886200"/>
            <a:ext cx="7848600" cy="2133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000" b="0"/>
          </a:p>
        </p:txBody>
      </p:sp>
    </p:spTree>
    <p:extLst>
      <p:ext uri="{BB962C8B-B14F-4D97-AF65-F5344CB8AC3E}">
        <p14:creationId xmlns:p14="http://schemas.microsoft.com/office/powerpoint/2010/main" val="4218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Use a confidence interval if you want to know what guesses for the parameter could be considered “reasonable”</a:t>
            </a:r>
          </a:p>
          <a:p>
            <a:pPr lvl="3"/>
            <a:endParaRPr lang="en-US" altLang="en-US" dirty="0" smtClean="0"/>
          </a:p>
          <a:p>
            <a:pPr lvl="1"/>
            <a:r>
              <a:rPr lang="en-US" altLang="en-US" dirty="0" smtClean="0"/>
              <a:t>4% of U.S. voters believe reptilian people are gaining power … could it be as high as 5% of voters?  6%?  8%?</a:t>
            </a:r>
          </a:p>
          <a:p>
            <a:pPr lvl="2"/>
            <a:endParaRPr lang="en-US" altLang="en-US" sz="10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3426F0-B8BA-4E22-A0AD-FB83701FA0C1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b="0" smtClean="0"/>
          </a:p>
        </p:txBody>
      </p:sp>
    </p:spTree>
    <p:extLst>
      <p:ext uri="{BB962C8B-B14F-4D97-AF65-F5344CB8AC3E}">
        <p14:creationId xmlns:p14="http://schemas.microsoft.com/office/powerpoint/2010/main" val="3260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8945562" cy="739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endParaRPr lang="en-US" altLang="en-US" sz="2800" dirty="0" smtClean="0"/>
          </a:p>
          <a:p>
            <a:r>
              <a:rPr lang="en-US" altLang="en-US" sz="2800" dirty="0" smtClean="0"/>
              <a:t>Edmonds reported the theft, but the Ontario Lottery and Gaming corporation took no action, and eventually Edmonds sued the OLG for negligence 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It was alleged that “insider” employees – store owners and employees – were winning the “major prizes” (prizes worth $50,000 or more) at a much higher rate than could be explained by luck  </a:t>
            </a:r>
          </a:p>
        </p:txBody>
      </p:sp>
      <p:sp>
        <p:nvSpPr>
          <p:cNvPr id="61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67D75-BA36-4E32-8147-D34D02BF4651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 behind confidence interval for a population proportion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dirty="0" smtClean="0"/>
                  <a:t>:</a:t>
                </a:r>
              </a:p>
              <a:p>
                <a:pPr lvl="1"/>
                <a:endParaRPr lang="en-US" sz="800" dirty="0" smtClean="0"/>
              </a:p>
              <a:p>
                <a:pPr lvl="1"/>
                <a:r>
                  <a:rPr lang="en-US" dirty="0" smtClean="0"/>
                  <a:t>Idea:  there is a population where each item DOES or DOES NOT have a feature</a:t>
                </a:r>
              </a:p>
              <a:p>
                <a:pPr lvl="1"/>
                <a:endParaRPr lang="en-US" sz="800" dirty="0" smtClean="0"/>
              </a:p>
              <a:p>
                <a:pPr lvl="1"/>
                <a:r>
                  <a:rPr lang="en-US" dirty="0" smtClean="0"/>
                  <a:t>You draw a simple random sample and get a sample proportion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lvl="1"/>
                <a:endParaRPr lang="en-US" sz="800" dirty="0" smtClean="0"/>
              </a:p>
              <a:p>
                <a:pPr lvl="1"/>
                <a:r>
                  <a:rPr lang="en-US" dirty="0" smtClean="0"/>
                  <a:t>You wonder what the </a:t>
                </a:r>
                <a:r>
                  <a:rPr lang="en-US" u="sng" dirty="0" smtClean="0"/>
                  <a:t>population</a:t>
                </a:r>
                <a:r>
                  <a:rPr lang="en-US" dirty="0" smtClean="0"/>
                  <a:t> value is</a:t>
                </a:r>
              </a:p>
              <a:p>
                <a:pPr lvl="1"/>
                <a:endParaRPr lang="en-US" sz="800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 is </a:t>
                </a:r>
                <a:r>
                  <a:rPr lang="en-US" u="sng" dirty="0" smtClean="0"/>
                  <a:t>always</a:t>
                </a:r>
                <a:r>
                  <a:rPr lang="en-US" dirty="0" smtClean="0"/>
                  <a:t> within plus or minus E of the population value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dirty="0" smtClean="0"/>
                  <a:t>, then every interval                       of the form “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1000" dirty="0"/>
                  <a:t> </a:t>
                </a:r>
                <a:r>
                  <a:rPr lang="en-US" dirty="0"/>
                  <a:t>–</a:t>
                </a:r>
                <a:r>
                  <a:rPr lang="en-US" sz="1000" dirty="0"/>
                  <a:t> </a:t>
                </a:r>
                <a:r>
                  <a:rPr lang="en-US" dirty="0"/>
                  <a:t>E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900" dirty="0"/>
                  <a:t> </a:t>
                </a:r>
                <a:r>
                  <a:rPr lang="en-US" dirty="0"/>
                  <a:t>+</a:t>
                </a:r>
                <a:r>
                  <a:rPr lang="en-US" sz="900" dirty="0"/>
                  <a:t> </a:t>
                </a:r>
                <a:r>
                  <a:rPr lang="en-US" dirty="0" smtClean="0"/>
                  <a:t>E” will have the pop. value of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dirty="0" smtClean="0"/>
                  <a:t> somewhere in the interval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361" r="-19111" b="-3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4445913"/>
            <a:ext cx="1295400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800" b="1" i="0" dirty="0" smtClean="0">
                <a:solidFill>
                  <a:srgbClr val="FF0000"/>
                </a:solidFill>
              </a:rPr>
              <a:t>usually</a:t>
            </a:r>
            <a:endParaRPr lang="en-US" sz="2800" b="1" i="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4849504"/>
            <a:ext cx="2590800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</a:rPr>
              <a:t>m</a:t>
            </a:r>
            <a:r>
              <a:rPr lang="en-US" sz="2800" b="1" i="0" dirty="0" smtClean="0">
                <a:solidFill>
                  <a:srgbClr val="FF0000"/>
                </a:solidFill>
              </a:rPr>
              <a:t>any intervals</a:t>
            </a:r>
            <a:endParaRPr lang="en-US" sz="28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3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FCD534-8F18-4A29-ADB1-69F8FD1E5CBB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b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confidence interval for a parameter often depends on three values:</a:t>
            </a:r>
          </a:p>
          <a:p>
            <a:pPr lvl="2" eaLnBrk="1" hangingPunct="1"/>
            <a:endParaRPr lang="en-US" altLang="en-US" sz="1600" dirty="0" smtClean="0"/>
          </a:p>
          <a:p>
            <a:pPr lvl="1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POINT ESTIMATE </a:t>
            </a:r>
            <a:r>
              <a:rPr lang="en-US" altLang="en-US" dirty="0" smtClean="0"/>
              <a:t>(“best guess”) for the parameter, based on sample statistic</a:t>
            </a:r>
          </a:p>
          <a:p>
            <a:pPr lvl="2" eaLnBrk="1" hangingPunct="1"/>
            <a:endParaRPr lang="en-US" altLang="en-US" sz="1600" dirty="0" smtClean="0"/>
          </a:p>
          <a:p>
            <a:pPr lvl="1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STANDARD ERROR </a:t>
            </a:r>
            <a:r>
              <a:rPr lang="en-US" altLang="en-US" dirty="0" smtClean="0"/>
              <a:t>of the statistic</a:t>
            </a:r>
          </a:p>
          <a:p>
            <a:pPr lvl="2" eaLnBrk="1" hangingPunct="1"/>
            <a:r>
              <a:rPr lang="en-US" altLang="en-US" dirty="0" smtClean="0"/>
              <a:t>This is an estimate of how far the statistic is “usually” away from the population parameter</a:t>
            </a:r>
          </a:p>
          <a:p>
            <a:pPr lvl="2" eaLnBrk="1" hangingPunct="1"/>
            <a:endParaRPr lang="en-US" altLang="en-US" sz="1600" dirty="0" smtClean="0"/>
          </a:p>
          <a:p>
            <a:pPr lvl="1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CONFIDENCE</a:t>
            </a:r>
            <a:r>
              <a:rPr lang="en-US" altLang="en-US" dirty="0" smtClean="0"/>
              <a:t> level desired</a:t>
            </a:r>
          </a:p>
          <a:p>
            <a:pPr lvl="2" eaLnBrk="1" hangingPunct="1"/>
            <a:r>
              <a:rPr lang="en-US" altLang="en-US" dirty="0" smtClean="0"/>
              <a:t>Not all confidence intervals are correct … how often are you willing to make a mistake?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9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9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9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Conf. interval for population proportion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dirty="0" smtClean="0"/>
                  <a:t>, if </a:t>
                </a:r>
                <a:r>
                  <a:rPr lang="en-US" u="sng" dirty="0" smtClean="0"/>
                  <a:t>&gt;</a:t>
                </a:r>
                <a:r>
                  <a:rPr lang="en-US" dirty="0" smtClean="0"/>
                  <a:t> 10 successes and </a:t>
                </a:r>
                <a:r>
                  <a:rPr lang="en-US" u="sng" dirty="0" smtClean="0"/>
                  <a:t>&gt;</a:t>
                </a:r>
                <a:r>
                  <a:rPr lang="en-US" dirty="0" smtClean="0"/>
                  <a:t> 10 failures</a:t>
                </a:r>
              </a:p>
              <a:p>
                <a:pPr lvl="1"/>
                <a:endParaRPr lang="en-US" sz="500" dirty="0" smtClean="0"/>
              </a:p>
              <a:p>
                <a:pPr lvl="1"/>
                <a:r>
                  <a:rPr lang="en-US" dirty="0" smtClean="0"/>
                  <a:t>Perform SRS, get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successes in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trials</a:t>
                </a:r>
              </a:p>
              <a:p>
                <a:pPr lvl="1"/>
                <a:endParaRPr lang="en-US" sz="500" dirty="0" smtClean="0"/>
              </a:p>
              <a:p>
                <a:pPr lvl="1"/>
                <a:r>
                  <a:rPr lang="en-US" dirty="0" smtClean="0"/>
                  <a:t>Compute “point estimate” for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 =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/ </a:t>
                </a:r>
                <a:r>
                  <a:rPr lang="en-US" i="1" dirty="0" smtClean="0"/>
                  <a:t>n</a:t>
                </a:r>
              </a:p>
              <a:p>
                <a:pPr lvl="1"/>
                <a:endParaRPr lang="en-US" sz="500" u="sng" dirty="0" smtClean="0"/>
              </a:p>
              <a:p>
                <a:pPr lvl="1"/>
                <a:r>
                  <a:rPr lang="en-US" u="sng" dirty="0" smtClean="0"/>
                  <a:t>Estimate</a:t>
                </a:r>
                <a:r>
                  <a:rPr lang="en-US" dirty="0" smtClean="0"/>
                  <a:t> 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) as </a:t>
                </a:r>
                <a:r>
                  <a:rPr lang="en-US" dirty="0" err="1" smtClean="0"/>
                  <a:t>sqrt</a:t>
                </a:r>
                <a:r>
                  <a:rPr lang="en-US" dirty="0" smtClean="0"/>
                  <a:t>[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(1–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) / n]</a:t>
                </a:r>
              </a:p>
              <a:p>
                <a:pPr lvl="2"/>
                <a:r>
                  <a:rPr lang="en-US" dirty="0" smtClean="0"/>
                  <a:t>The </a:t>
                </a:r>
                <a:r>
                  <a:rPr lang="en-US" u="sng" dirty="0" smtClean="0"/>
                  <a:t>correct</a:t>
                </a:r>
                <a:r>
                  <a:rPr lang="en-US" dirty="0" smtClean="0"/>
                  <a:t> value for 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) is </a:t>
                </a:r>
                <a:r>
                  <a:rPr lang="en-US" dirty="0" err="1" smtClean="0"/>
                  <a:t>sqrt</a:t>
                </a:r>
                <a:r>
                  <a:rPr lang="en-US" dirty="0" smtClean="0"/>
                  <a:t>[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dirty="0" smtClean="0"/>
                  <a:t>(1–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dirty="0" smtClean="0"/>
                  <a:t>) / n ], but we don’t know the population proportion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dirty="0" smtClean="0"/>
                  <a:t>!</a:t>
                </a:r>
              </a:p>
              <a:p>
                <a:pPr lvl="1"/>
                <a:endParaRPr lang="en-US" sz="500" dirty="0" smtClean="0"/>
              </a:p>
              <a:p>
                <a:pPr lvl="1"/>
                <a:r>
                  <a:rPr lang="en-US" dirty="0" smtClean="0"/>
                  <a:t>If n is “large”, find Z for confidence level</a:t>
                </a:r>
              </a:p>
              <a:p>
                <a:pPr lvl="2"/>
                <a:r>
                  <a:rPr lang="en-US" dirty="0" smtClean="0"/>
                  <a:t>For example, for 95% confidence, Z = 1.96</a:t>
                </a:r>
              </a:p>
              <a:p>
                <a:pPr lvl="1"/>
                <a:endParaRPr lang="en-US" sz="500" dirty="0" smtClean="0"/>
              </a:p>
              <a:p>
                <a:pPr lvl="1"/>
                <a:r>
                  <a:rPr lang="en-US" dirty="0" smtClean="0"/>
                  <a:t>Be “confident” that unknown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dirty="0" smtClean="0"/>
                  <a:t> is between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– z*(est. </a:t>
                </a:r>
                <a:r>
                  <a:rPr lang="en-US" dirty="0"/>
                  <a:t>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))   and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+ </a:t>
                </a:r>
                <a:r>
                  <a:rPr lang="en-US" dirty="0"/>
                  <a:t>z*(est. 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/>
                  <a:t>))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361" r="-2148" b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02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775" y="0"/>
            <a:ext cx="9502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143500"/>
            <a:ext cx="8229600" cy="990600"/>
          </a:xfrm>
        </p:spPr>
        <p:txBody>
          <a:bodyPr/>
          <a:lstStyle/>
          <a:p>
            <a:r>
              <a:rPr lang="en-US" altLang="en-US" sz="2800" dirty="0"/>
              <a:t>PPP poll, </a:t>
            </a:r>
            <a:r>
              <a:rPr lang="en-US" altLang="en-US" sz="2800" dirty="0" smtClean="0"/>
              <a:t>3/2013</a:t>
            </a:r>
            <a:r>
              <a:rPr lang="en-US" altLang="en-US" sz="2800" dirty="0"/>
              <a:t>, SRS of n=1247 voters, 50 believe in shape-shifting reptilians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21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775" y="0"/>
            <a:ext cx="9502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8"/>
            <a:ext cx="8229600" cy="1477962"/>
          </a:xfrm>
        </p:spPr>
        <p:txBody>
          <a:bodyPr/>
          <a:lstStyle/>
          <a:p>
            <a:r>
              <a:rPr lang="en-US" altLang="en-US" sz="2800" dirty="0" smtClean="0"/>
              <a:t>95% confidence interval for </a:t>
            </a:r>
            <a:r>
              <a:rPr lang="en-US" altLang="en-US" sz="2800" dirty="0">
                <a:solidFill>
                  <a:srgbClr val="0070C0"/>
                </a:solidFill>
              </a:rPr>
              <a:t>p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= percentage of </a:t>
            </a:r>
            <a:r>
              <a:rPr lang="en-US" altLang="en-US" sz="2800" u="sng" dirty="0" smtClean="0"/>
              <a:t>all</a:t>
            </a:r>
            <a:r>
              <a:rPr lang="en-US" altLang="en-US" sz="2800" dirty="0" smtClean="0"/>
              <a:t> Americans who believe that reptilian people control our world:</a:t>
            </a:r>
          </a:p>
          <a:p>
            <a:pPr lvl="1"/>
            <a:endParaRPr lang="en-US" altLang="en-US" sz="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457200" y="5143500"/>
            <a:ext cx="8229600" cy="9906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i="0" kern="0" dirty="0" smtClean="0"/>
              <a:t>PPP poll, 3/2013, SRS of n=1247 voters, 50 believe in shape-shifting reptilians</a:t>
            </a:r>
          </a:p>
          <a:p>
            <a:endParaRPr lang="en-US" sz="2800" i="0" kern="0" dirty="0"/>
          </a:p>
        </p:txBody>
      </p:sp>
    </p:spTree>
    <p:extLst>
      <p:ext uri="{BB962C8B-B14F-4D97-AF65-F5344CB8AC3E}">
        <p14:creationId xmlns:p14="http://schemas.microsoft.com/office/powerpoint/2010/main" val="17487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775" y="0"/>
            <a:ext cx="9502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0838"/>
                <a:ext cx="8229600" cy="2011362"/>
              </a:xfrm>
            </p:spPr>
            <p:txBody>
              <a:bodyPr/>
              <a:lstStyle/>
              <a:p>
                <a:r>
                  <a:rPr lang="en-US" altLang="en-US" sz="2800" dirty="0" smtClean="0"/>
                  <a:t>95% confidence interval for </a:t>
                </a:r>
                <a:r>
                  <a:rPr lang="en-US" altLang="en-US" sz="2800" dirty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800" dirty="0"/>
                  <a:t> </a:t>
                </a:r>
                <a:r>
                  <a:rPr lang="en-US" altLang="en-US" sz="2800" dirty="0" smtClean="0"/>
                  <a:t>= percentage of </a:t>
                </a:r>
                <a:r>
                  <a:rPr lang="en-US" altLang="en-US" sz="2800" u="sng" dirty="0" smtClean="0"/>
                  <a:t>all</a:t>
                </a:r>
                <a:r>
                  <a:rPr lang="en-US" altLang="en-US" sz="2800" dirty="0" smtClean="0"/>
                  <a:t> Americans who believe that reptilian people control our world:</a:t>
                </a:r>
              </a:p>
              <a:p>
                <a:pPr lvl="1"/>
                <a:endParaRPr lang="en-US" altLang="en-US" sz="500" dirty="0" smtClean="0"/>
              </a:p>
              <a:p>
                <a:pPr lvl="1"/>
                <a:r>
                  <a:rPr lang="en-US" altLang="en-US" dirty="0"/>
                  <a:t>Point estimate: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dirty="0"/>
                  <a:t> = 50 / 1247 = 4.0%</a:t>
                </a:r>
              </a:p>
              <a:p>
                <a:pPr lvl="1"/>
                <a:endParaRPr lang="en-US" altLang="en-US" sz="5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0838"/>
                <a:ext cx="8229600" cy="2011362"/>
              </a:xfrm>
              <a:blipFill rotWithShape="0">
                <a:blip r:embed="rId3"/>
                <a:stretch>
                  <a:fillRect l="-1333" t="-3333" r="-2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457200" y="5143500"/>
            <a:ext cx="8229600" cy="9906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i="0" kern="0" dirty="0" smtClean="0"/>
              <a:t>PPP poll, 3/2013, SRS of n=1247 voters, 50 believe in shape-shifting reptilians</a:t>
            </a:r>
          </a:p>
          <a:p>
            <a:endParaRPr lang="en-US" sz="2800" i="0" kern="0" dirty="0"/>
          </a:p>
        </p:txBody>
      </p:sp>
    </p:spTree>
    <p:extLst>
      <p:ext uri="{BB962C8B-B14F-4D97-AF65-F5344CB8AC3E}">
        <p14:creationId xmlns:p14="http://schemas.microsoft.com/office/powerpoint/2010/main" val="5097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775" y="0"/>
            <a:ext cx="9502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0838"/>
                <a:ext cx="8229600" cy="2697162"/>
              </a:xfrm>
            </p:spPr>
            <p:txBody>
              <a:bodyPr/>
              <a:lstStyle/>
              <a:p>
                <a:r>
                  <a:rPr lang="en-US" altLang="en-US" sz="2800" dirty="0" smtClean="0"/>
                  <a:t>95% confidence interval for </a:t>
                </a:r>
                <a:r>
                  <a:rPr lang="en-US" altLang="en-US" sz="2800" dirty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800" dirty="0"/>
                  <a:t> </a:t>
                </a:r>
                <a:r>
                  <a:rPr lang="en-US" altLang="en-US" sz="2800" dirty="0" smtClean="0"/>
                  <a:t>= percentage of </a:t>
                </a:r>
                <a:r>
                  <a:rPr lang="en-US" altLang="en-US" sz="2800" u="sng" dirty="0" smtClean="0"/>
                  <a:t>all</a:t>
                </a:r>
                <a:r>
                  <a:rPr lang="en-US" altLang="en-US" sz="2800" dirty="0" smtClean="0"/>
                  <a:t> Americans who believe that reptilian people control our world:</a:t>
                </a:r>
              </a:p>
              <a:p>
                <a:pPr lvl="1"/>
                <a:endParaRPr lang="en-US" altLang="en-US" sz="500" dirty="0" smtClean="0"/>
              </a:p>
              <a:p>
                <a:pPr lvl="1"/>
                <a:r>
                  <a:rPr lang="en-US" altLang="en-US" dirty="0"/>
                  <a:t>Point estimate: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dirty="0"/>
                  <a:t> = 50 / 1247 = 4.0%</a:t>
                </a:r>
              </a:p>
              <a:p>
                <a:pPr lvl="1"/>
                <a:endParaRPr lang="en-US" altLang="en-US" sz="500" dirty="0" smtClean="0"/>
              </a:p>
              <a:p>
                <a:pPr lvl="1"/>
                <a:r>
                  <a:rPr lang="en-US" altLang="en-US" dirty="0" smtClean="0"/>
                  <a:t>Est. 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dirty="0" smtClean="0"/>
                  <a:t>) = </a:t>
                </a:r>
                <a:r>
                  <a:rPr lang="en-US" altLang="en-US" dirty="0" err="1" smtClean="0"/>
                  <a:t>sqrt</a:t>
                </a:r>
                <a:r>
                  <a:rPr lang="en-US" altLang="en-US" dirty="0" smtClean="0"/>
                  <a:t>(0.04</a:t>
                </a:r>
                <a:r>
                  <a:rPr lang="en-US" altLang="en-US" sz="1000" dirty="0" smtClean="0"/>
                  <a:t> </a:t>
                </a:r>
                <a:r>
                  <a:rPr lang="en-US" altLang="en-US" dirty="0" smtClean="0"/>
                  <a:t>*</a:t>
                </a:r>
                <a:r>
                  <a:rPr lang="en-US" altLang="en-US" sz="1000" dirty="0" smtClean="0"/>
                  <a:t> </a:t>
                </a:r>
                <a:r>
                  <a:rPr lang="en-US" altLang="en-US" dirty="0" smtClean="0"/>
                  <a:t>0.96</a:t>
                </a:r>
                <a:r>
                  <a:rPr lang="en-US" altLang="en-US" sz="1000" dirty="0" smtClean="0"/>
                  <a:t> </a:t>
                </a:r>
                <a:r>
                  <a:rPr lang="en-US" altLang="en-US" dirty="0" smtClean="0"/>
                  <a:t>/</a:t>
                </a:r>
                <a:r>
                  <a:rPr lang="en-US" altLang="en-US" sz="1000" dirty="0" smtClean="0"/>
                  <a:t> </a:t>
                </a:r>
                <a:r>
                  <a:rPr lang="en-US" altLang="en-US" dirty="0" smtClean="0"/>
                  <a:t>1247) = 0.555%</a:t>
                </a:r>
              </a:p>
              <a:p>
                <a:pPr lvl="1"/>
                <a:endParaRPr lang="en-US" altLang="en-US" sz="5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0838"/>
                <a:ext cx="8229600" cy="2697162"/>
              </a:xfrm>
              <a:blipFill rotWithShape="0">
                <a:blip r:embed="rId3"/>
                <a:stretch>
                  <a:fillRect l="-1333" t="-2489" r="-2444" b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457200" y="5143500"/>
            <a:ext cx="8229600" cy="9906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i="0" kern="0" dirty="0" smtClean="0"/>
              <a:t>PPP poll, 3/2013, SRS of n=1247 voters, 50 believe in shape-shifting reptilians</a:t>
            </a:r>
          </a:p>
          <a:p>
            <a:endParaRPr lang="en-US" sz="2800" i="0" kern="0" dirty="0"/>
          </a:p>
        </p:txBody>
      </p:sp>
    </p:spTree>
    <p:extLst>
      <p:ext uri="{BB962C8B-B14F-4D97-AF65-F5344CB8AC3E}">
        <p14:creationId xmlns:p14="http://schemas.microsoft.com/office/powerpoint/2010/main" val="26484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775" y="0"/>
            <a:ext cx="9502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0838"/>
                <a:ext cx="8229600" cy="3230562"/>
              </a:xfrm>
            </p:spPr>
            <p:txBody>
              <a:bodyPr/>
              <a:lstStyle/>
              <a:p>
                <a:r>
                  <a:rPr lang="en-US" altLang="en-US" sz="2800" dirty="0" smtClean="0"/>
                  <a:t>95% confidence interval for </a:t>
                </a:r>
                <a:r>
                  <a:rPr lang="en-US" altLang="en-US" sz="2800" dirty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800" dirty="0"/>
                  <a:t> </a:t>
                </a:r>
                <a:r>
                  <a:rPr lang="en-US" altLang="en-US" sz="2800" dirty="0" smtClean="0"/>
                  <a:t>= percentage of </a:t>
                </a:r>
                <a:r>
                  <a:rPr lang="en-US" altLang="en-US" sz="2800" u="sng" dirty="0" smtClean="0"/>
                  <a:t>all</a:t>
                </a:r>
                <a:r>
                  <a:rPr lang="en-US" altLang="en-US" sz="2800" dirty="0" smtClean="0"/>
                  <a:t> Americans who believe that reptilian people control our world:</a:t>
                </a:r>
              </a:p>
              <a:p>
                <a:pPr lvl="1"/>
                <a:endParaRPr lang="en-US" altLang="en-US" sz="500" dirty="0" smtClean="0"/>
              </a:p>
              <a:p>
                <a:pPr lvl="1"/>
                <a:r>
                  <a:rPr lang="en-US" altLang="en-US" dirty="0" smtClean="0"/>
                  <a:t>Point estimate: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dirty="0" smtClean="0"/>
                  <a:t> = 50 / 1247 = 4.0%</a:t>
                </a:r>
              </a:p>
              <a:p>
                <a:pPr lvl="1"/>
                <a:endParaRPr lang="en-US" altLang="en-US" sz="500" dirty="0" smtClean="0"/>
              </a:p>
              <a:p>
                <a:pPr lvl="1"/>
                <a:r>
                  <a:rPr lang="en-US" altLang="en-US" dirty="0" smtClean="0"/>
                  <a:t>Est. 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dirty="0" smtClean="0"/>
                  <a:t>) = </a:t>
                </a:r>
                <a:r>
                  <a:rPr lang="en-US" altLang="en-US" dirty="0" err="1" smtClean="0"/>
                  <a:t>sqrt</a:t>
                </a:r>
                <a:r>
                  <a:rPr lang="en-US" altLang="en-US" dirty="0" smtClean="0"/>
                  <a:t>(0.04</a:t>
                </a:r>
                <a:r>
                  <a:rPr lang="en-US" altLang="en-US" sz="1000" dirty="0" smtClean="0"/>
                  <a:t> </a:t>
                </a:r>
                <a:r>
                  <a:rPr lang="en-US" altLang="en-US" dirty="0" smtClean="0"/>
                  <a:t>*</a:t>
                </a:r>
                <a:r>
                  <a:rPr lang="en-US" altLang="en-US" sz="1000" dirty="0" smtClean="0"/>
                  <a:t> </a:t>
                </a:r>
                <a:r>
                  <a:rPr lang="en-US" altLang="en-US" dirty="0" smtClean="0"/>
                  <a:t>0.96</a:t>
                </a:r>
                <a:r>
                  <a:rPr lang="en-US" altLang="en-US" sz="1000" dirty="0" smtClean="0"/>
                  <a:t> </a:t>
                </a:r>
                <a:r>
                  <a:rPr lang="en-US" altLang="en-US" dirty="0" smtClean="0"/>
                  <a:t>/</a:t>
                </a:r>
                <a:r>
                  <a:rPr lang="en-US" altLang="en-US" sz="1000" dirty="0" smtClean="0"/>
                  <a:t> </a:t>
                </a:r>
                <a:r>
                  <a:rPr lang="en-US" altLang="en-US" dirty="0" smtClean="0"/>
                  <a:t>1247) = 0.555%</a:t>
                </a:r>
              </a:p>
              <a:p>
                <a:pPr lvl="1"/>
                <a:endParaRPr lang="en-US" altLang="en-US" sz="500" dirty="0" smtClean="0"/>
              </a:p>
              <a:p>
                <a:pPr lvl="1"/>
                <a:r>
                  <a:rPr lang="en-US" altLang="en-US" dirty="0" smtClean="0"/>
                  <a:t>95% confidence 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 Z = 1.96</a:t>
                </a:r>
              </a:p>
              <a:p>
                <a:pPr lvl="1"/>
                <a:endParaRPr lang="en-US" altLang="en-US" sz="50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0838"/>
                <a:ext cx="8229600" cy="3230562"/>
              </a:xfrm>
              <a:blipFill rotWithShape="0">
                <a:blip r:embed="rId3"/>
                <a:stretch>
                  <a:fillRect l="-1333" t="-2075" r="-244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457200" y="5143500"/>
            <a:ext cx="8229600" cy="9906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i="0" kern="0" dirty="0" smtClean="0"/>
              <a:t>PPP poll, 3/2013, SRS of n=1247 voters, 50 believe in shape-shifting reptilians</a:t>
            </a:r>
          </a:p>
          <a:p>
            <a:endParaRPr lang="en-US" sz="2800" i="0" kern="0" dirty="0"/>
          </a:p>
        </p:txBody>
      </p:sp>
    </p:spTree>
    <p:extLst>
      <p:ext uri="{BB962C8B-B14F-4D97-AF65-F5344CB8AC3E}">
        <p14:creationId xmlns:p14="http://schemas.microsoft.com/office/powerpoint/2010/main" val="15622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775" y="0"/>
            <a:ext cx="9502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0838"/>
                <a:ext cx="8229600" cy="4449762"/>
              </a:xfrm>
            </p:spPr>
            <p:txBody>
              <a:bodyPr/>
              <a:lstStyle/>
              <a:p>
                <a:r>
                  <a:rPr lang="en-US" altLang="en-US" sz="2800" dirty="0" smtClean="0"/>
                  <a:t>95% confidence interval for </a:t>
                </a:r>
                <a:r>
                  <a:rPr lang="en-US" altLang="en-US" sz="28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en-US" sz="2800" dirty="0" smtClean="0"/>
                  <a:t> = percentage of </a:t>
                </a:r>
                <a:r>
                  <a:rPr lang="en-US" altLang="en-US" sz="2800" u="sng" dirty="0" smtClean="0"/>
                  <a:t>all</a:t>
                </a:r>
                <a:r>
                  <a:rPr lang="en-US" altLang="en-US" sz="2800" dirty="0" smtClean="0"/>
                  <a:t> Americans who believe that reptilian people control our world:</a:t>
                </a:r>
              </a:p>
              <a:p>
                <a:pPr lvl="1"/>
                <a:endParaRPr lang="en-US" altLang="en-US" sz="500" dirty="0" smtClean="0"/>
              </a:p>
              <a:p>
                <a:pPr lvl="1"/>
                <a:r>
                  <a:rPr lang="en-US" altLang="en-US" dirty="0"/>
                  <a:t>Point estimate: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dirty="0"/>
                  <a:t> = 50 / 1247 = 4.0%</a:t>
                </a:r>
              </a:p>
              <a:p>
                <a:pPr lvl="1"/>
                <a:endParaRPr lang="en-US" altLang="en-US" sz="500" dirty="0" smtClean="0"/>
              </a:p>
              <a:p>
                <a:pPr lvl="1"/>
                <a:r>
                  <a:rPr lang="en-US" altLang="en-US" dirty="0" smtClean="0"/>
                  <a:t>Est. 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dirty="0" smtClean="0"/>
                  <a:t>) = </a:t>
                </a:r>
                <a:r>
                  <a:rPr lang="en-US" altLang="en-US" dirty="0" err="1" smtClean="0"/>
                  <a:t>sqrt</a:t>
                </a:r>
                <a:r>
                  <a:rPr lang="en-US" altLang="en-US" dirty="0" smtClean="0"/>
                  <a:t>(0.04</a:t>
                </a:r>
                <a:r>
                  <a:rPr lang="en-US" altLang="en-US" sz="1000" dirty="0" smtClean="0"/>
                  <a:t> </a:t>
                </a:r>
                <a:r>
                  <a:rPr lang="en-US" altLang="en-US" dirty="0" smtClean="0"/>
                  <a:t>*</a:t>
                </a:r>
                <a:r>
                  <a:rPr lang="en-US" altLang="en-US" sz="1000" dirty="0" smtClean="0"/>
                  <a:t> </a:t>
                </a:r>
                <a:r>
                  <a:rPr lang="en-US" altLang="en-US" dirty="0" smtClean="0"/>
                  <a:t>0.96</a:t>
                </a:r>
                <a:r>
                  <a:rPr lang="en-US" altLang="en-US" sz="1000" dirty="0" smtClean="0"/>
                  <a:t> </a:t>
                </a:r>
                <a:r>
                  <a:rPr lang="en-US" altLang="en-US" dirty="0" smtClean="0"/>
                  <a:t>/</a:t>
                </a:r>
                <a:r>
                  <a:rPr lang="en-US" altLang="en-US" sz="1000" dirty="0" smtClean="0"/>
                  <a:t> </a:t>
                </a:r>
                <a:r>
                  <a:rPr lang="en-US" altLang="en-US" dirty="0" smtClean="0"/>
                  <a:t>1247) = 0.555%</a:t>
                </a:r>
              </a:p>
              <a:p>
                <a:pPr lvl="1"/>
                <a:endParaRPr lang="en-US" altLang="en-US" sz="500" dirty="0" smtClean="0"/>
              </a:p>
              <a:p>
                <a:pPr lvl="1"/>
                <a:r>
                  <a:rPr lang="en-US" altLang="en-US" dirty="0" smtClean="0"/>
                  <a:t>95% confidence 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 Z = 1.96</a:t>
                </a:r>
              </a:p>
              <a:p>
                <a:pPr lvl="1"/>
                <a:endParaRPr lang="en-US" altLang="en-US" sz="500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en-US" dirty="0" smtClean="0">
                    <a:sym typeface="Wingdings" panose="05000000000000000000" pitchFamily="2" charset="2"/>
                  </a:rPr>
                  <a:t>95% confidence interval for </a:t>
                </a:r>
                <a:r>
                  <a:rPr lang="en-US" altLang="en-US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p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:  4.0% </a:t>
                </a:r>
                <a:r>
                  <a:rPr lang="en-US" altLang="en-US" u="sng" dirty="0" smtClean="0">
                    <a:sym typeface="Wingdings" panose="05000000000000000000" pitchFamily="2" charset="2"/>
                  </a:rPr>
                  <a:t>+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 (1.96)(0.555%), so </a:t>
                </a:r>
                <a:r>
                  <a:rPr lang="en-US" altLang="en-US" sz="3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2.91% to 5.09%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0838"/>
                <a:ext cx="8229600" cy="4449762"/>
              </a:xfrm>
              <a:blipFill rotWithShape="0">
                <a:blip r:embed="rId3"/>
                <a:stretch>
                  <a:fillRect l="-1333" t="-1507" r="-2444" b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457200" y="5143500"/>
            <a:ext cx="8229600" cy="9906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i="0" kern="0" dirty="0" smtClean="0"/>
              <a:t>PPP poll, 3/2013, SRS of n=1247 voters, 50 believe in shape-shifting reptilians</a:t>
            </a:r>
          </a:p>
          <a:p>
            <a:endParaRPr lang="en-US" sz="2800" i="0" kern="0" dirty="0"/>
          </a:p>
        </p:txBody>
      </p:sp>
    </p:spTree>
    <p:extLst>
      <p:ext uri="{BB962C8B-B14F-4D97-AF65-F5344CB8AC3E}">
        <p14:creationId xmlns:p14="http://schemas.microsoft.com/office/powerpoint/2010/main" val="10982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5AC05-CC67-4CCB-897B-2DBE87375858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b="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pPr eaLnBrk="1" hangingPunct="1"/>
            <a:r>
              <a:rPr lang="en-US" altLang="en-US" sz="2800" dirty="0" smtClean="0"/>
              <a:t>What does this statement mean?</a:t>
            </a:r>
          </a:p>
          <a:p>
            <a:pPr lvl="1" eaLnBrk="1" hangingPunct="1">
              <a:buFontTx/>
              <a:buNone/>
            </a:pPr>
            <a:r>
              <a:rPr lang="en-US" altLang="en-US" i="1" dirty="0" smtClean="0"/>
              <a:t>	“95% conf. interval for % of </a:t>
            </a:r>
            <a:r>
              <a:rPr lang="en-US" altLang="en-US" i="1" u="sng" dirty="0" smtClean="0"/>
              <a:t>all</a:t>
            </a:r>
            <a:r>
              <a:rPr lang="en-US" altLang="en-US" i="1" dirty="0" smtClean="0"/>
              <a:t> voters who believe in lizard people is 2.9% to 5.1%”</a:t>
            </a:r>
          </a:p>
          <a:p>
            <a:pPr lvl="1" eaLnBrk="1" hangingPunct="1"/>
            <a:endParaRPr lang="en-US" altLang="en-US" sz="2000" dirty="0" smtClean="0"/>
          </a:p>
          <a:p>
            <a:pPr eaLnBrk="1" hangingPunct="1"/>
            <a:r>
              <a:rPr lang="en-US" altLang="en-US" sz="2800" dirty="0" smtClean="0"/>
              <a:t>It does </a:t>
            </a:r>
            <a:r>
              <a:rPr lang="en-US" altLang="en-US" sz="2800" u="sng" dirty="0" smtClean="0"/>
              <a:t>not</a:t>
            </a:r>
            <a:r>
              <a:rPr lang="en-US" altLang="en-US" sz="2800" dirty="0" smtClean="0"/>
              <a:t> mean “there is a 95% </a:t>
            </a:r>
            <a:r>
              <a:rPr lang="en-US" altLang="en-US" sz="2800" dirty="0" smtClean="0">
                <a:solidFill>
                  <a:srgbClr val="FF0000"/>
                </a:solidFill>
              </a:rPr>
              <a:t>chance</a:t>
            </a:r>
            <a:r>
              <a:rPr lang="en-US" altLang="en-US" sz="2800" dirty="0" smtClean="0"/>
              <a:t> that the percentage of all voters who believe in lizard people is between 2.9% and 5.1%”, because there is only </a:t>
            </a:r>
            <a:r>
              <a:rPr lang="en-US" altLang="en-US" sz="2800" u="sng" dirty="0" smtClean="0"/>
              <a:t>one</a:t>
            </a:r>
            <a:r>
              <a:rPr lang="en-US" altLang="en-US" sz="2800" dirty="0" smtClean="0"/>
              <a:t> number for the percentage of all voters who believe</a:t>
            </a:r>
            <a:endParaRPr lang="en-US" altLang="en-US" sz="1800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sz="2800" dirty="0" smtClean="0"/>
              <a:t>Instead, the 95% refers to the chance that the sample proportion (which </a:t>
            </a:r>
            <a:r>
              <a:rPr lang="en-US" altLang="en-US" sz="2800" u="sng" dirty="0" smtClean="0"/>
              <a:t>is</a:t>
            </a:r>
            <a:r>
              <a:rPr lang="en-US" altLang="en-US" sz="2800" dirty="0" smtClean="0"/>
              <a:t> random) was “close to” the population parameter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8945562" cy="739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2800" dirty="0" smtClean="0"/>
              <a:t>From 1996 to 2006, “insider” employees bought 0.48% of tickets …</a:t>
            </a:r>
          </a:p>
          <a:p>
            <a:pPr lvl="1" eaLnBrk="1" hangingPunct="1">
              <a:defRPr/>
            </a:pPr>
            <a:r>
              <a:rPr lang="en-US" altLang="en-US" sz="2400" b="0" dirty="0"/>
              <a:t>$ by insiders = </a:t>
            </a:r>
            <a:r>
              <a:rPr lang="en-US" altLang="en-US" sz="2400" b="0" dirty="0" smtClean="0"/>
              <a:t>(10,300 locations) x (3.2 insiders / location) </a:t>
            </a:r>
            <a:r>
              <a:rPr lang="en-US" altLang="en-US" sz="2400" b="0" dirty="0"/>
              <a:t>x </a:t>
            </a:r>
            <a:r>
              <a:rPr lang="en-US" altLang="en-US" sz="2400" b="0" dirty="0" smtClean="0"/>
              <a:t>(68% play) x ($473.31 / year) = $10.7M </a:t>
            </a:r>
          </a:p>
          <a:p>
            <a:pPr lvl="1" eaLnBrk="1" hangingPunct="1">
              <a:defRPr/>
            </a:pPr>
            <a:r>
              <a:rPr lang="en-US" altLang="en-US" sz="2400" b="0" dirty="0" smtClean="0"/>
              <a:t>$ </a:t>
            </a:r>
            <a:r>
              <a:rPr lang="en-US" altLang="en-US" sz="2400" b="0" dirty="0"/>
              <a:t>spent </a:t>
            </a:r>
            <a:r>
              <a:rPr lang="en-US" altLang="en-US" sz="2400" b="0" dirty="0" smtClean="0"/>
              <a:t>on lottery = </a:t>
            </a:r>
            <a:r>
              <a:rPr lang="en-US" altLang="en-US" sz="2400" b="0" dirty="0"/>
              <a:t>2,220,000,000</a:t>
            </a:r>
          </a:p>
          <a:p>
            <a:pPr marL="449660" lvl="1" indent="0" eaLnBrk="1" hangingPunct="1">
              <a:buFontTx/>
              <a:buNone/>
              <a:defRPr/>
            </a:pPr>
            <a:r>
              <a:rPr lang="en-US" altLang="en-US" sz="2400" b="0" dirty="0" smtClean="0">
                <a:sym typeface="Wingdings" panose="05000000000000000000" pitchFamily="2" charset="2"/>
              </a:rPr>
              <a:t> % sales to insiders =</a:t>
            </a:r>
            <a:r>
              <a:rPr lang="en-US" altLang="en-US" sz="2400" b="0" dirty="0" smtClean="0"/>
              <a:t> $10.7M </a:t>
            </a:r>
            <a:r>
              <a:rPr lang="en-US" altLang="en-US" sz="2400" b="0" dirty="0"/>
              <a:t>/ </a:t>
            </a:r>
            <a:r>
              <a:rPr lang="en-US" altLang="en-US" sz="2400" b="0" dirty="0" smtClean="0"/>
              <a:t>$2.22B = 0.0048</a:t>
            </a:r>
            <a:endParaRPr lang="en-US" altLang="en-US" sz="2400" b="0" dirty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800" dirty="0" smtClean="0"/>
              <a:t>… and won 3.5% of the 5713 “major prizes” 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800" dirty="0" smtClean="0"/>
              <a:t>P</a:t>
            </a:r>
            <a:r>
              <a:rPr lang="en-US" sz="2800" dirty="0"/>
              <a:t>(“insiders” </a:t>
            </a:r>
            <a:r>
              <a:rPr lang="en-US" sz="2800" dirty="0" smtClean="0"/>
              <a:t>win 3.5% or more of 5713)           </a:t>
            </a:r>
          </a:p>
          <a:p>
            <a:pPr marL="0" indent="0">
              <a:buNone/>
              <a:defRPr/>
            </a:pPr>
            <a:r>
              <a:rPr lang="en-US" sz="2800" dirty="0" smtClean="0"/>
              <a:t>    =P(win 200 or more of 5713 major prizes)         </a:t>
            </a:r>
            <a:r>
              <a:rPr lang="en-US" sz="2800" dirty="0" smtClean="0">
                <a:solidFill>
                  <a:srgbClr val="00B050"/>
                </a:solidFill>
              </a:rPr>
              <a:t>    </a:t>
            </a:r>
          </a:p>
          <a:p>
            <a:pPr marL="0" indent="0">
              <a:buNone/>
              <a:defRPr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=1-BINOMDIST(199, </a:t>
            </a:r>
            <a:r>
              <a:rPr lang="en-US" sz="2800" dirty="0">
                <a:solidFill>
                  <a:srgbClr val="00B050"/>
                </a:solidFill>
              </a:rPr>
              <a:t>5713, </a:t>
            </a:r>
            <a:r>
              <a:rPr lang="en-US" sz="2800" dirty="0" smtClean="0">
                <a:solidFill>
                  <a:srgbClr val="00B050"/>
                </a:solidFill>
              </a:rPr>
              <a:t>0.48%, </a:t>
            </a:r>
            <a:r>
              <a:rPr lang="en-US" sz="2800" dirty="0">
                <a:solidFill>
                  <a:srgbClr val="00B050"/>
                </a:solidFill>
              </a:rPr>
              <a:t>TRUE)</a:t>
            </a:r>
            <a:r>
              <a:rPr lang="en-US" sz="2800" dirty="0"/>
              <a:t> </a:t>
            </a:r>
          </a:p>
          <a:p>
            <a:pPr marL="449660" lvl="1" indent="0">
              <a:buFontTx/>
              <a:buNone/>
              <a:defRPr/>
            </a:pPr>
            <a:r>
              <a:rPr lang="en-US" sz="2400" dirty="0"/>
              <a:t>   = </a:t>
            </a:r>
            <a:r>
              <a:rPr lang="en-US" sz="2400" dirty="0" smtClean="0"/>
              <a:t>0 [can be shown to be 1.04 x 10</a:t>
            </a:r>
            <a:r>
              <a:rPr lang="en-US" sz="2400" baseline="30000" dirty="0" smtClean="0"/>
              <a:t>–99</a:t>
            </a:r>
            <a:r>
              <a:rPr lang="en-US" sz="2400" dirty="0" smtClean="0"/>
              <a:t> ] </a:t>
            </a:r>
            <a:endParaRPr lang="en-US" sz="2400" dirty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800" dirty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55579" indent="-252146" eaLnBrk="0" hangingPunct="0"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8583" indent="-201717" eaLnBrk="0" hangingPunct="0"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12016" indent="-201717" eaLnBrk="0" hangingPunct="0"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15450" indent="-201717" eaLnBrk="0" hangingPunct="0"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18883" indent="-201717" eaLnBrk="0" fontAlgn="base" hangingPunct="0">
              <a:spcBef>
                <a:spcPct val="0"/>
              </a:spcBef>
              <a:spcAft>
                <a:spcPct val="0"/>
              </a:spcAft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22316" indent="-201717" eaLnBrk="0" fontAlgn="base" hangingPunct="0">
              <a:spcBef>
                <a:spcPct val="0"/>
              </a:spcBef>
              <a:spcAft>
                <a:spcPct val="0"/>
              </a:spcAft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25750" indent="-201717" eaLnBrk="0" fontAlgn="base" hangingPunct="0">
              <a:spcBef>
                <a:spcPct val="0"/>
              </a:spcBef>
              <a:spcAft>
                <a:spcPct val="0"/>
              </a:spcAft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9183" indent="-201717" eaLnBrk="0" fontAlgn="base" hangingPunct="0">
              <a:spcBef>
                <a:spcPct val="0"/>
              </a:spcBef>
              <a:spcAft>
                <a:spcPct val="0"/>
              </a:spcAft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F325648-B336-4969-A2E7-69D105A0C008}" type="slidenum">
              <a:rPr lang="en-US" altLang="en-US" sz="1412" b="0">
                <a:solidFill>
                  <a:schemeClr val="bg1"/>
                </a:solidFill>
              </a:rPr>
              <a:pPr eaLnBrk="1" hangingPunct="1">
                <a:defRPr/>
              </a:pPr>
              <a:t>4</a:t>
            </a:fld>
            <a:endParaRPr lang="en-US" altLang="en-US" sz="1412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Imagine there is a population with some unknown population percentage 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p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We draw a random sample                                                  from the population and                                                        get a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endParaRPr lang="en-US" sz="2800" dirty="0" smtClean="0"/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 values are random,                                depending on the luck of                                     the draw with sampling </a:t>
                </a:r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On average, 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) =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dirty="0" smtClean="0"/>
                  <a:t>, plus                                         or minus 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), and 95% of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’s will be within 2*SE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) of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152" r="-24296" b="-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72150" y="3124200"/>
            <a:ext cx="2590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705600" y="31197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0070C0"/>
                </a:solidFill>
              </a:rPr>
              <a:t>p</a:t>
            </a:r>
            <a:endParaRPr lang="en-US" sz="2400" b="1" i="0" dirty="0">
              <a:solidFill>
                <a:srgbClr val="0070C0"/>
              </a:solidFill>
            </a:endParaRP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5695950" y="1757065"/>
            <a:ext cx="2762250" cy="1312863"/>
            <a:chOff x="630" y="2450"/>
            <a:chExt cx="2613" cy="557"/>
          </a:xfrm>
        </p:grpSpPr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630" y="2450"/>
              <a:ext cx="2298" cy="557"/>
            </a:xfrm>
            <a:custGeom>
              <a:avLst/>
              <a:gdLst>
                <a:gd name="T0" fmla="*/ 0 w 2323"/>
                <a:gd name="T1" fmla="*/ 557 h 557"/>
                <a:gd name="T2" fmla="*/ 284 w 2323"/>
                <a:gd name="T3" fmla="*/ 557 h 557"/>
                <a:gd name="T4" fmla="*/ 473 w 2323"/>
                <a:gd name="T5" fmla="*/ 533 h 557"/>
                <a:gd name="T6" fmla="*/ 603 w 2323"/>
                <a:gd name="T7" fmla="*/ 484 h 557"/>
                <a:gd name="T8" fmla="*/ 717 w 2323"/>
                <a:gd name="T9" fmla="*/ 412 h 557"/>
                <a:gd name="T10" fmla="*/ 831 w 2323"/>
                <a:gd name="T11" fmla="*/ 315 h 557"/>
                <a:gd name="T12" fmla="*/ 1000 w 2323"/>
                <a:gd name="T13" fmla="*/ 121 h 557"/>
                <a:gd name="T14" fmla="*/ 1075 w 2323"/>
                <a:gd name="T15" fmla="*/ 49 h 557"/>
                <a:gd name="T16" fmla="*/ 1170 w 2323"/>
                <a:gd name="T17" fmla="*/ 0 h 557"/>
                <a:gd name="T18" fmla="*/ 1245 w 2323"/>
                <a:gd name="T19" fmla="*/ 0 h 557"/>
                <a:gd name="T20" fmla="*/ 1358 w 2323"/>
                <a:gd name="T21" fmla="*/ 73 h 557"/>
                <a:gd name="T22" fmla="*/ 1433 w 2323"/>
                <a:gd name="T23" fmla="*/ 145 h 557"/>
                <a:gd name="T24" fmla="*/ 1491 w 2323"/>
                <a:gd name="T25" fmla="*/ 218 h 557"/>
                <a:gd name="T26" fmla="*/ 1585 w 2323"/>
                <a:gd name="T27" fmla="*/ 315 h 557"/>
                <a:gd name="T28" fmla="*/ 1661 w 2323"/>
                <a:gd name="T29" fmla="*/ 387 h 557"/>
                <a:gd name="T30" fmla="*/ 1754 w 2323"/>
                <a:gd name="T31" fmla="*/ 460 h 557"/>
                <a:gd name="T32" fmla="*/ 1812 w 2323"/>
                <a:gd name="T33" fmla="*/ 484 h 557"/>
                <a:gd name="T34" fmla="*/ 1792 w 2323"/>
                <a:gd name="T35" fmla="*/ 484 h 5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23"/>
                <a:gd name="T55" fmla="*/ 0 h 557"/>
                <a:gd name="T56" fmla="*/ 2323 w 2323"/>
                <a:gd name="T57" fmla="*/ 557 h 5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23" h="557">
                  <a:moveTo>
                    <a:pt x="0" y="557"/>
                  </a:moveTo>
                  <a:lnTo>
                    <a:pt x="363" y="557"/>
                  </a:lnTo>
                  <a:lnTo>
                    <a:pt x="605" y="533"/>
                  </a:lnTo>
                  <a:lnTo>
                    <a:pt x="774" y="484"/>
                  </a:lnTo>
                  <a:lnTo>
                    <a:pt x="919" y="412"/>
                  </a:lnTo>
                  <a:lnTo>
                    <a:pt x="1065" y="315"/>
                  </a:lnTo>
                  <a:lnTo>
                    <a:pt x="1282" y="121"/>
                  </a:lnTo>
                  <a:lnTo>
                    <a:pt x="1379" y="49"/>
                  </a:lnTo>
                  <a:lnTo>
                    <a:pt x="1500" y="0"/>
                  </a:lnTo>
                  <a:lnTo>
                    <a:pt x="1597" y="0"/>
                  </a:lnTo>
                  <a:lnTo>
                    <a:pt x="1742" y="73"/>
                  </a:lnTo>
                  <a:lnTo>
                    <a:pt x="1839" y="145"/>
                  </a:lnTo>
                  <a:lnTo>
                    <a:pt x="1911" y="218"/>
                  </a:lnTo>
                  <a:lnTo>
                    <a:pt x="2032" y="315"/>
                  </a:lnTo>
                  <a:lnTo>
                    <a:pt x="2129" y="387"/>
                  </a:lnTo>
                  <a:lnTo>
                    <a:pt x="2250" y="460"/>
                  </a:lnTo>
                  <a:lnTo>
                    <a:pt x="2323" y="484"/>
                  </a:lnTo>
                  <a:lnTo>
                    <a:pt x="2298" y="484"/>
                  </a:lnTo>
                </a:path>
              </a:pathLst>
            </a:cu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2856" y="2910"/>
              <a:ext cx="387" cy="97"/>
            </a:xfrm>
            <a:custGeom>
              <a:avLst/>
              <a:gdLst>
                <a:gd name="T0" fmla="*/ 0 w 387"/>
                <a:gd name="T1" fmla="*/ 0 h 97"/>
                <a:gd name="T2" fmla="*/ 121 w 387"/>
                <a:gd name="T3" fmla="*/ 48 h 97"/>
                <a:gd name="T4" fmla="*/ 218 w 387"/>
                <a:gd name="T5" fmla="*/ 73 h 97"/>
                <a:gd name="T6" fmla="*/ 387 w 387"/>
                <a:gd name="T7" fmla="*/ 97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"/>
                <a:gd name="T13" fmla="*/ 0 h 97"/>
                <a:gd name="T14" fmla="*/ 387 w 38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" h="97">
                  <a:moveTo>
                    <a:pt x="0" y="0"/>
                  </a:moveTo>
                  <a:lnTo>
                    <a:pt x="121" y="48"/>
                  </a:lnTo>
                  <a:lnTo>
                    <a:pt x="218" y="73"/>
                  </a:lnTo>
                  <a:lnTo>
                    <a:pt x="387" y="97"/>
                  </a:lnTo>
                </a:path>
              </a:pathLst>
            </a:cu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 bwMode="auto">
              <a:xfrm>
                <a:off x="5791200" y="1371600"/>
                <a:ext cx="1371600" cy="11430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i="0" kern="0" dirty="0" smtClean="0"/>
                  <a:t>Possible values               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0" kern="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endParaRPr lang="en-US" sz="2000" i="0" kern="0" dirty="0"/>
              </a:p>
              <a:p>
                <a:pPr marL="0" indent="0">
                  <a:buNone/>
                </a:pPr>
                <a:endParaRPr lang="en-US" sz="2000" i="0" kern="0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1371600"/>
                <a:ext cx="1371600" cy="1143000"/>
              </a:xfrm>
              <a:prstGeom prst="rect">
                <a:avLst/>
              </a:prstGeom>
              <a:blipFill rotWithShape="0">
                <a:blip r:embed="rId3"/>
                <a:stretch>
                  <a:fillRect l="-4444" t="-2128" r="-5733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 bwMode="auto">
          <a:xfrm>
            <a:off x="6477000" y="2133600"/>
            <a:ext cx="228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53200" y="3576935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0" dirty="0"/>
                  <a:t>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2400" b="1" i="0" dirty="0"/>
                  <a:t>) = </a:t>
                </a:r>
                <a:r>
                  <a:rPr lang="en-US" sz="2400" b="1" i="0" dirty="0">
                    <a:solidFill>
                      <a:srgbClr val="0070C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576935"/>
                <a:ext cx="152400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 bwMode="auto">
          <a:xfrm>
            <a:off x="7315200" y="3576935"/>
            <a:ext cx="0" cy="229493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7620000" y="3429000"/>
            <a:ext cx="0" cy="2442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7010400" y="3429000"/>
            <a:ext cx="0" cy="2442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7924800" y="3429000"/>
            <a:ext cx="0" cy="2442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705600" y="3429000"/>
            <a:ext cx="0" cy="2442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Left-Right Arrow 22"/>
          <p:cNvSpPr/>
          <p:nvPr/>
        </p:nvSpPr>
        <p:spPr bwMode="auto">
          <a:xfrm>
            <a:off x="6705600" y="5638800"/>
            <a:ext cx="1219200" cy="4572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95%</a:t>
            </a:r>
          </a:p>
        </p:txBody>
      </p:sp>
    </p:spTree>
    <p:extLst>
      <p:ext uri="{BB962C8B-B14F-4D97-AF65-F5344CB8AC3E}">
        <p14:creationId xmlns:p14="http://schemas.microsoft.com/office/powerpoint/2010/main" val="112119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7" grpId="0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Some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2800" dirty="0" smtClean="0"/>
                  <a:t> values will be above 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800" dirty="0" smtClean="0"/>
                  <a:t>, and some will be below 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800" dirty="0" smtClean="0"/>
                  <a:t>, depending on the sample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“Most” (95%) of the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2800" dirty="0" smtClean="0"/>
                  <a:t> values will be                                           within 2 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2800" dirty="0" smtClean="0"/>
                  <a:t>)’s of                                          the population 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p</a:t>
                </a:r>
              </a:p>
              <a:p>
                <a:pPr lvl="1"/>
                <a:r>
                  <a:rPr lang="en-US" dirty="0" smtClean="0"/>
                  <a:t>Some might be above,                                    some might be below,                                         but “most” are within                                     two 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dirty="0" smtClean="0"/>
                  <a:t>)’s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152" r="-6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72150" y="3124200"/>
            <a:ext cx="2590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705600" y="31197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0070C0"/>
                </a:solidFill>
              </a:rPr>
              <a:t>p</a:t>
            </a:r>
            <a:endParaRPr lang="en-US" sz="2400" b="1" i="0" dirty="0">
              <a:solidFill>
                <a:srgbClr val="0070C0"/>
              </a:solidFill>
            </a:endParaRP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5695950" y="1757065"/>
            <a:ext cx="2762250" cy="1312863"/>
            <a:chOff x="630" y="2450"/>
            <a:chExt cx="2613" cy="557"/>
          </a:xfrm>
        </p:grpSpPr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630" y="2450"/>
              <a:ext cx="2298" cy="557"/>
            </a:xfrm>
            <a:custGeom>
              <a:avLst/>
              <a:gdLst>
                <a:gd name="T0" fmla="*/ 0 w 2323"/>
                <a:gd name="T1" fmla="*/ 557 h 557"/>
                <a:gd name="T2" fmla="*/ 284 w 2323"/>
                <a:gd name="T3" fmla="*/ 557 h 557"/>
                <a:gd name="T4" fmla="*/ 473 w 2323"/>
                <a:gd name="T5" fmla="*/ 533 h 557"/>
                <a:gd name="T6" fmla="*/ 603 w 2323"/>
                <a:gd name="T7" fmla="*/ 484 h 557"/>
                <a:gd name="T8" fmla="*/ 717 w 2323"/>
                <a:gd name="T9" fmla="*/ 412 h 557"/>
                <a:gd name="T10" fmla="*/ 831 w 2323"/>
                <a:gd name="T11" fmla="*/ 315 h 557"/>
                <a:gd name="T12" fmla="*/ 1000 w 2323"/>
                <a:gd name="T13" fmla="*/ 121 h 557"/>
                <a:gd name="T14" fmla="*/ 1075 w 2323"/>
                <a:gd name="T15" fmla="*/ 49 h 557"/>
                <a:gd name="T16" fmla="*/ 1170 w 2323"/>
                <a:gd name="T17" fmla="*/ 0 h 557"/>
                <a:gd name="T18" fmla="*/ 1245 w 2323"/>
                <a:gd name="T19" fmla="*/ 0 h 557"/>
                <a:gd name="T20" fmla="*/ 1358 w 2323"/>
                <a:gd name="T21" fmla="*/ 73 h 557"/>
                <a:gd name="T22" fmla="*/ 1433 w 2323"/>
                <a:gd name="T23" fmla="*/ 145 h 557"/>
                <a:gd name="T24" fmla="*/ 1491 w 2323"/>
                <a:gd name="T25" fmla="*/ 218 h 557"/>
                <a:gd name="T26" fmla="*/ 1585 w 2323"/>
                <a:gd name="T27" fmla="*/ 315 h 557"/>
                <a:gd name="T28" fmla="*/ 1661 w 2323"/>
                <a:gd name="T29" fmla="*/ 387 h 557"/>
                <a:gd name="T30" fmla="*/ 1754 w 2323"/>
                <a:gd name="T31" fmla="*/ 460 h 557"/>
                <a:gd name="T32" fmla="*/ 1812 w 2323"/>
                <a:gd name="T33" fmla="*/ 484 h 557"/>
                <a:gd name="T34" fmla="*/ 1792 w 2323"/>
                <a:gd name="T35" fmla="*/ 484 h 5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23"/>
                <a:gd name="T55" fmla="*/ 0 h 557"/>
                <a:gd name="T56" fmla="*/ 2323 w 2323"/>
                <a:gd name="T57" fmla="*/ 557 h 5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23" h="557">
                  <a:moveTo>
                    <a:pt x="0" y="557"/>
                  </a:moveTo>
                  <a:lnTo>
                    <a:pt x="363" y="557"/>
                  </a:lnTo>
                  <a:lnTo>
                    <a:pt x="605" y="533"/>
                  </a:lnTo>
                  <a:lnTo>
                    <a:pt x="774" y="484"/>
                  </a:lnTo>
                  <a:lnTo>
                    <a:pt x="919" y="412"/>
                  </a:lnTo>
                  <a:lnTo>
                    <a:pt x="1065" y="315"/>
                  </a:lnTo>
                  <a:lnTo>
                    <a:pt x="1282" y="121"/>
                  </a:lnTo>
                  <a:lnTo>
                    <a:pt x="1379" y="49"/>
                  </a:lnTo>
                  <a:lnTo>
                    <a:pt x="1500" y="0"/>
                  </a:lnTo>
                  <a:lnTo>
                    <a:pt x="1597" y="0"/>
                  </a:lnTo>
                  <a:lnTo>
                    <a:pt x="1742" y="73"/>
                  </a:lnTo>
                  <a:lnTo>
                    <a:pt x="1839" y="145"/>
                  </a:lnTo>
                  <a:lnTo>
                    <a:pt x="1911" y="218"/>
                  </a:lnTo>
                  <a:lnTo>
                    <a:pt x="2032" y="315"/>
                  </a:lnTo>
                  <a:lnTo>
                    <a:pt x="2129" y="387"/>
                  </a:lnTo>
                  <a:lnTo>
                    <a:pt x="2250" y="460"/>
                  </a:lnTo>
                  <a:lnTo>
                    <a:pt x="2323" y="484"/>
                  </a:lnTo>
                  <a:lnTo>
                    <a:pt x="2298" y="484"/>
                  </a:lnTo>
                </a:path>
              </a:pathLst>
            </a:cu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2856" y="2910"/>
              <a:ext cx="387" cy="97"/>
            </a:xfrm>
            <a:custGeom>
              <a:avLst/>
              <a:gdLst>
                <a:gd name="T0" fmla="*/ 0 w 387"/>
                <a:gd name="T1" fmla="*/ 0 h 97"/>
                <a:gd name="T2" fmla="*/ 121 w 387"/>
                <a:gd name="T3" fmla="*/ 48 h 97"/>
                <a:gd name="T4" fmla="*/ 218 w 387"/>
                <a:gd name="T5" fmla="*/ 73 h 97"/>
                <a:gd name="T6" fmla="*/ 387 w 387"/>
                <a:gd name="T7" fmla="*/ 97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"/>
                <a:gd name="T13" fmla="*/ 0 h 97"/>
                <a:gd name="T14" fmla="*/ 387 w 38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" h="97">
                  <a:moveTo>
                    <a:pt x="0" y="0"/>
                  </a:moveTo>
                  <a:lnTo>
                    <a:pt x="121" y="48"/>
                  </a:lnTo>
                  <a:lnTo>
                    <a:pt x="218" y="73"/>
                  </a:lnTo>
                  <a:lnTo>
                    <a:pt x="387" y="97"/>
                  </a:lnTo>
                </a:path>
              </a:pathLst>
            </a:cu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 bwMode="auto">
              <a:xfrm>
                <a:off x="5791200" y="1371600"/>
                <a:ext cx="1371600" cy="11430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i="0" kern="0" dirty="0" smtClean="0"/>
                  <a:t>Possible values               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0" kern="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endParaRPr lang="en-US" sz="2000" i="0" kern="0" dirty="0"/>
              </a:p>
              <a:p>
                <a:pPr marL="0" indent="0">
                  <a:buNone/>
                </a:pPr>
                <a:endParaRPr lang="en-US" sz="2000" i="0" kern="0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1371600"/>
                <a:ext cx="1371600" cy="1143000"/>
              </a:xfrm>
              <a:prstGeom prst="rect">
                <a:avLst/>
              </a:prstGeom>
              <a:blipFill rotWithShape="0">
                <a:blip r:embed="rId3"/>
                <a:stretch>
                  <a:fillRect l="-4444" t="-2128" r="-5733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 bwMode="auto">
          <a:xfrm>
            <a:off x="6477000" y="2133600"/>
            <a:ext cx="228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53200" y="3576935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0" dirty="0"/>
                  <a:t>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2400" b="1" i="0" dirty="0"/>
                  <a:t>) = </a:t>
                </a:r>
                <a:r>
                  <a:rPr lang="en-US" sz="2400" b="1" i="0" dirty="0">
                    <a:solidFill>
                      <a:srgbClr val="0070C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576935"/>
                <a:ext cx="152400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stCxn id="17" idx="0"/>
          </p:cNvCxnSpPr>
          <p:nvPr/>
        </p:nvCxnSpPr>
        <p:spPr bwMode="auto">
          <a:xfrm>
            <a:off x="7315200" y="3576935"/>
            <a:ext cx="0" cy="229493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620000" y="3429000"/>
            <a:ext cx="0" cy="2442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010400" y="3429000"/>
            <a:ext cx="0" cy="2442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7924800" y="3429000"/>
            <a:ext cx="0" cy="2442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6705600" y="3429000"/>
            <a:ext cx="0" cy="2442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Left-Right Arrow 26"/>
          <p:cNvSpPr/>
          <p:nvPr/>
        </p:nvSpPr>
        <p:spPr bwMode="auto">
          <a:xfrm>
            <a:off x="6705600" y="5638800"/>
            <a:ext cx="1219200" cy="4572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95%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7467600" y="4038600"/>
            <a:ext cx="152400" cy="152400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086600" y="4419600"/>
            <a:ext cx="152400" cy="152400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858000" y="4800600"/>
            <a:ext cx="152400" cy="152400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7391400" y="5181600"/>
            <a:ext cx="152400" cy="152400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248400" y="5562600"/>
            <a:ext cx="152400" cy="152400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3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r>
                  <a:rPr lang="en-US" sz="2800" dirty="0" smtClean="0"/>
                  <a:t>Because 95% of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2800" dirty="0" smtClean="0"/>
                  <a:t> values will be within 2 SE’s of 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800" dirty="0" smtClean="0"/>
                  <a:t>, 95% of intervals of the form                            “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2800" dirty="0" smtClean="0"/>
                  <a:t> – 2 SE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2800" dirty="0" smtClean="0"/>
                  <a:t> + 2 SE” will                                  contain the population                                        value 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800" dirty="0" smtClean="0"/>
                  <a:t> somewhere in the                               interval (and 5% of the                                    intervals will not)</a:t>
                </a:r>
              </a:p>
              <a:p>
                <a:endParaRPr lang="en-US" sz="2000" dirty="0"/>
              </a:p>
              <a:p>
                <a:r>
                  <a:rPr lang="en-US" sz="2800" dirty="0" smtClean="0"/>
                  <a:t>Leap of inference:  we will                                    assume our sample was                               one of the “good ones” and                               that the population value                                 is within 2 SE’s of </a:t>
                </a:r>
                <a:r>
                  <a:rPr lang="en-US" sz="2800" u="sng" dirty="0" smtClean="0"/>
                  <a:t>our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152" r="-18963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-Right Arrow 29"/>
          <p:cNvSpPr/>
          <p:nvPr/>
        </p:nvSpPr>
        <p:spPr bwMode="auto">
          <a:xfrm>
            <a:off x="5715000" y="5410200"/>
            <a:ext cx="1219200" cy="4572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Left-Right Arrow 26"/>
          <p:cNvSpPr/>
          <p:nvPr/>
        </p:nvSpPr>
        <p:spPr bwMode="auto">
          <a:xfrm>
            <a:off x="6934200" y="3886200"/>
            <a:ext cx="1219200" cy="4572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Left-Right Arrow 27"/>
          <p:cNvSpPr/>
          <p:nvPr/>
        </p:nvSpPr>
        <p:spPr bwMode="auto">
          <a:xfrm>
            <a:off x="6553200" y="4267200"/>
            <a:ext cx="1219200" cy="4572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Left-Right Arrow 23"/>
          <p:cNvSpPr/>
          <p:nvPr/>
        </p:nvSpPr>
        <p:spPr bwMode="auto">
          <a:xfrm>
            <a:off x="6324600" y="4648200"/>
            <a:ext cx="1219200" cy="4572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Left-Right Arrow 28"/>
          <p:cNvSpPr/>
          <p:nvPr/>
        </p:nvSpPr>
        <p:spPr bwMode="auto">
          <a:xfrm>
            <a:off x="6858000" y="5029200"/>
            <a:ext cx="1219200" cy="4572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72150" y="3124200"/>
            <a:ext cx="2590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705600" y="31197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0070C0"/>
                </a:solidFill>
              </a:rPr>
              <a:t>p</a:t>
            </a:r>
            <a:endParaRPr lang="en-US" sz="2400" b="1" i="0" dirty="0">
              <a:solidFill>
                <a:srgbClr val="0070C0"/>
              </a:solidFill>
            </a:endParaRP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5695950" y="1757065"/>
            <a:ext cx="2762250" cy="1312863"/>
            <a:chOff x="630" y="2450"/>
            <a:chExt cx="2613" cy="557"/>
          </a:xfrm>
        </p:grpSpPr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630" y="2450"/>
              <a:ext cx="2298" cy="557"/>
            </a:xfrm>
            <a:custGeom>
              <a:avLst/>
              <a:gdLst>
                <a:gd name="T0" fmla="*/ 0 w 2323"/>
                <a:gd name="T1" fmla="*/ 557 h 557"/>
                <a:gd name="T2" fmla="*/ 284 w 2323"/>
                <a:gd name="T3" fmla="*/ 557 h 557"/>
                <a:gd name="T4" fmla="*/ 473 w 2323"/>
                <a:gd name="T5" fmla="*/ 533 h 557"/>
                <a:gd name="T6" fmla="*/ 603 w 2323"/>
                <a:gd name="T7" fmla="*/ 484 h 557"/>
                <a:gd name="T8" fmla="*/ 717 w 2323"/>
                <a:gd name="T9" fmla="*/ 412 h 557"/>
                <a:gd name="T10" fmla="*/ 831 w 2323"/>
                <a:gd name="T11" fmla="*/ 315 h 557"/>
                <a:gd name="T12" fmla="*/ 1000 w 2323"/>
                <a:gd name="T13" fmla="*/ 121 h 557"/>
                <a:gd name="T14" fmla="*/ 1075 w 2323"/>
                <a:gd name="T15" fmla="*/ 49 h 557"/>
                <a:gd name="T16" fmla="*/ 1170 w 2323"/>
                <a:gd name="T17" fmla="*/ 0 h 557"/>
                <a:gd name="T18" fmla="*/ 1245 w 2323"/>
                <a:gd name="T19" fmla="*/ 0 h 557"/>
                <a:gd name="T20" fmla="*/ 1358 w 2323"/>
                <a:gd name="T21" fmla="*/ 73 h 557"/>
                <a:gd name="T22" fmla="*/ 1433 w 2323"/>
                <a:gd name="T23" fmla="*/ 145 h 557"/>
                <a:gd name="T24" fmla="*/ 1491 w 2323"/>
                <a:gd name="T25" fmla="*/ 218 h 557"/>
                <a:gd name="T26" fmla="*/ 1585 w 2323"/>
                <a:gd name="T27" fmla="*/ 315 h 557"/>
                <a:gd name="T28" fmla="*/ 1661 w 2323"/>
                <a:gd name="T29" fmla="*/ 387 h 557"/>
                <a:gd name="T30" fmla="*/ 1754 w 2323"/>
                <a:gd name="T31" fmla="*/ 460 h 557"/>
                <a:gd name="T32" fmla="*/ 1812 w 2323"/>
                <a:gd name="T33" fmla="*/ 484 h 557"/>
                <a:gd name="T34" fmla="*/ 1792 w 2323"/>
                <a:gd name="T35" fmla="*/ 484 h 5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23"/>
                <a:gd name="T55" fmla="*/ 0 h 557"/>
                <a:gd name="T56" fmla="*/ 2323 w 2323"/>
                <a:gd name="T57" fmla="*/ 557 h 5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23" h="557">
                  <a:moveTo>
                    <a:pt x="0" y="557"/>
                  </a:moveTo>
                  <a:lnTo>
                    <a:pt x="363" y="557"/>
                  </a:lnTo>
                  <a:lnTo>
                    <a:pt x="605" y="533"/>
                  </a:lnTo>
                  <a:lnTo>
                    <a:pt x="774" y="484"/>
                  </a:lnTo>
                  <a:lnTo>
                    <a:pt x="919" y="412"/>
                  </a:lnTo>
                  <a:lnTo>
                    <a:pt x="1065" y="315"/>
                  </a:lnTo>
                  <a:lnTo>
                    <a:pt x="1282" y="121"/>
                  </a:lnTo>
                  <a:lnTo>
                    <a:pt x="1379" y="49"/>
                  </a:lnTo>
                  <a:lnTo>
                    <a:pt x="1500" y="0"/>
                  </a:lnTo>
                  <a:lnTo>
                    <a:pt x="1597" y="0"/>
                  </a:lnTo>
                  <a:lnTo>
                    <a:pt x="1742" y="73"/>
                  </a:lnTo>
                  <a:lnTo>
                    <a:pt x="1839" y="145"/>
                  </a:lnTo>
                  <a:lnTo>
                    <a:pt x="1911" y="218"/>
                  </a:lnTo>
                  <a:lnTo>
                    <a:pt x="2032" y="315"/>
                  </a:lnTo>
                  <a:lnTo>
                    <a:pt x="2129" y="387"/>
                  </a:lnTo>
                  <a:lnTo>
                    <a:pt x="2250" y="460"/>
                  </a:lnTo>
                  <a:lnTo>
                    <a:pt x="2323" y="484"/>
                  </a:lnTo>
                  <a:lnTo>
                    <a:pt x="2298" y="484"/>
                  </a:lnTo>
                </a:path>
              </a:pathLst>
            </a:cu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2856" y="2910"/>
              <a:ext cx="387" cy="97"/>
            </a:xfrm>
            <a:custGeom>
              <a:avLst/>
              <a:gdLst>
                <a:gd name="T0" fmla="*/ 0 w 387"/>
                <a:gd name="T1" fmla="*/ 0 h 97"/>
                <a:gd name="T2" fmla="*/ 121 w 387"/>
                <a:gd name="T3" fmla="*/ 48 h 97"/>
                <a:gd name="T4" fmla="*/ 218 w 387"/>
                <a:gd name="T5" fmla="*/ 73 h 97"/>
                <a:gd name="T6" fmla="*/ 387 w 387"/>
                <a:gd name="T7" fmla="*/ 97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"/>
                <a:gd name="T13" fmla="*/ 0 h 97"/>
                <a:gd name="T14" fmla="*/ 387 w 38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" h="97">
                  <a:moveTo>
                    <a:pt x="0" y="0"/>
                  </a:moveTo>
                  <a:lnTo>
                    <a:pt x="121" y="48"/>
                  </a:lnTo>
                  <a:lnTo>
                    <a:pt x="218" y="73"/>
                  </a:lnTo>
                  <a:lnTo>
                    <a:pt x="387" y="97"/>
                  </a:lnTo>
                </a:path>
              </a:pathLst>
            </a:cu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 bwMode="auto">
              <a:xfrm>
                <a:off x="5791200" y="1371600"/>
                <a:ext cx="1371600" cy="11430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i="0" kern="0" dirty="0" smtClean="0"/>
                  <a:t>Possible values               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0" kern="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endParaRPr lang="en-US" sz="2000" i="0" kern="0" dirty="0"/>
              </a:p>
              <a:p>
                <a:pPr marL="0" indent="0">
                  <a:buNone/>
                </a:pPr>
                <a:endParaRPr lang="en-US" sz="2000" i="0" kern="0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1371600"/>
                <a:ext cx="1371600" cy="1143000"/>
              </a:xfrm>
              <a:prstGeom prst="rect">
                <a:avLst/>
              </a:prstGeom>
              <a:blipFill rotWithShape="0">
                <a:blip r:embed="rId3"/>
                <a:stretch>
                  <a:fillRect l="-4444" t="-2128" r="-5733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 bwMode="auto">
          <a:xfrm>
            <a:off x="6477000" y="2133600"/>
            <a:ext cx="228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53200" y="3576935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0" dirty="0"/>
                  <a:t>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2400" b="1" i="0" dirty="0"/>
                  <a:t>) = </a:t>
                </a:r>
                <a:r>
                  <a:rPr lang="en-US" sz="2400" b="1" i="0" dirty="0">
                    <a:solidFill>
                      <a:srgbClr val="0070C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576935"/>
                <a:ext cx="152400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stCxn id="17" idx="0"/>
          </p:cNvCxnSpPr>
          <p:nvPr/>
        </p:nvCxnSpPr>
        <p:spPr bwMode="auto">
          <a:xfrm>
            <a:off x="7315200" y="3576935"/>
            <a:ext cx="0" cy="229493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620000" y="3429000"/>
            <a:ext cx="0" cy="2442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010400" y="3429000"/>
            <a:ext cx="0" cy="2442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7467600" y="4038600"/>
            <a:ext cx="152400" cy="152400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086600" y="4419600"/>
            <a:ext cx="152400" cy="152400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858000" y="4800600"/>
            <a:ext cx="152400" cy="152400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391400" y="5181600"/>
            <a:ext cx="152400" cy="152400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248400" y="5562600"/>
            <a:ext cx="152400" cy="152400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7924800" y="3429000"/>
            <a:ext cx="0" cy="2442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6705600" y="3429000"/>
            <a:ext cx="0" cy="2442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201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7" grpId="0" animBg="1"/>
      <p:bldP spid="28" grpId="0" animBg="1"/>
      <p:bldP spid="24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800" dirty="0" smtClean="0"/>
              <a:t>Any </a:t>
            </a:r>
            <a:r>
              <a:rPr lang="en-US" sz="2800" u="sng" dirty="0" smtClean="0"/>
              <a:t>specific</a:t>
            </a:r>
            <a:r>
              <a:rPr lang="en-US" sz="2800" dirty="0" smtClean="0"/>
              <a:t> interval is either “right” (contains </a:t>
            </a:r>
            <a:r>
              <a:rPr lang="en-US" sz="2800" dirty="0" smtClean="0">
                <a:solidFill>
                  <a:srgbClr val="0070C0"/>
                </a:solidFill>
              </a:rPr>
              <a:t>p</a:t>
            </a:r>
            <a:r>
              <a:rPr lang="en-US" sz="2800" dirty="0" smtClean="0"/>
              <a:t>) or “wrong” (does not contain </a:t>
            </a:r>
            <a:r>
              <a:rPr lang="en-US" sz="2800" dirty="0" smtClean="0">
                <a:solidFill>
                  <a:srgbClr val="0070C0"/>
                </a:solidFill>
              </a:rPr>
              <a:t>p</a:t>
            </a:r>
            <a:r>
              <a:rPr lang="en-US" sz="2800" dirty="0" smtClean="0"/>
              <a:t>)</a:t>
            </a:r>
          </a:p>
          <a:p>
            <a:endParaRPr lang="en-US" sz="2400" dirty="0"/>
          </a:p>
          <a:p>
            <a:r>
              <a:rPr lang="en-US" sz="2800" dirty="0" smtClean="0"/>
              <a:t>“Most” of the intervals                                     are “right”, because                                          “most” of the intervals                                       are “close” to </a:t>
            </a:r>
            <a:r>
              <a:rPr lang="en-US" sz="2800" dirty="0" smtClean="0">
                <a:solidFill>
                  <a:srgbClr val="0070C0"/>
                </a:solidFill>
              </a:rPr>
              <a:t>p</a:t>
            </a:r>
            <a:r>
              <a:rPr lang="en-US" sz="2800" dirty="0" smtClean="0"/>
              <a:t>; but some                               intervals will be “wrong”!</a:t>
            </a:r>
          </a:p>
          <a:p>
            <a:pPr lvl="1"/>
            <a:r>
              <a:rPr lang="en-US" sz="2400" dirty="0" smtClean="0"/>
              <a:t>For higher confidence,                                                can use </a:t>
            </a:r>
            <a:r>
              <a:rPr lang="en-US" sz="2400" u="sng" dirty="0" smtClean="0"/>
              <a:t>+</a:t>
            </a:r>
            <a:r>
              <a:rPr lang="en-US" sz="2400" dirty="0" smtClean="0"/>
              <a:t> 3 SE’s instead                                              of </a:t>
            </a:r>
            <a:r>
              <a:rPr lang="en-US" sz="2400" u="sng" dirty="0" smtClean="0"/>
              <a:t>+</a:t>
            </a:r>
            <a:r>
              <a:rPr lang="en-US" sz="2400" dirty="0" smtClean="0"/>
              <a:t> 1.96 SE’s, but there                                               will always be a chance                                               of a bad-luck sample</a:t>
            </a:r>
          </a:p>
        </p:txBody>
      </p:sp>
      <p:sp>
        <p:nvSpPr>
          <p:cNvPr id="30" name="Left-Right Arrow 29"/>
          <p:cNvSpPr/>
          <p:nvPr/>
        </p:nvSpPr>
        <p:spPr bwMode="auto">
          <a:xfrm>
            <a:off x="5715000" y="5410200"/>
            <a:ext cx="1219200" cy="4572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Left-Right Arrow 26"/>
          <p:cNvSpPr/>
          <p:nvPr/>
        </p:nvSpPr>
        <p:spPr bwMode="auto">
          <a:xfrm>
            <a:off x="6934200" y="3886200"/>
            <a:ext cx="1219200" cy="4572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Left-Right Arrow 27"/>
          <p:cNvSpPr/>
          <p:nvPr/>
        </p:nvSpPr>
        <p:spPr bwMode="auto">
          <a:xfrm>
            <a:off x="6553200" y="4267200"/>
            <a:ext cx="1219200" cy="4572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Left-Right Arrow 23"/>
          <p:cNvSpPr/>
          <p:nvPr/>
        </p:nvSpPr>
        <p:spPr bwMode="auto">
          <a:xfrm>
            <a:off x="6324600" y="4648200"/>
            <a:ext cx="1219200" cy="4572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Left-Right Arrow 28"/>
          <p:cNvSpPr/>
          <p:nvPr/>
        </p:nvSpPr>
        <p:spPr bwMode="auto">
          <a:xfrm>
            <a:off x="6858000" y="5029200"/>
            <a:ext cx="1219200" cy="4572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72150" y="3124200"/>
            <a:ext cx="2590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705600" y="31197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0070C0"/>
                </a:solidFill>
              </a:rPr>
              <a:t>p</a:t>
            </a:r>
            <a:endParaRPr lang="en-US" sz="2400" b="1" i="0" dirty="0">
              <a:solidFill>
                <a:srgbClr val="0070C0"/>
              </a:solidFill>
            </a:endParaRP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5695950" y="1757065"/>
            <a:ext cx="2762250" cy="1312863"/>
            <a:chOff x="630" y="2450"/>
            <a:chExt cx="2613" cy="557"/>
          </a:xfrm>
        </p:grpSpPr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630" y="2450"/>
              <a:ext cx="2298" cy="557"/>
            </a:xfrm>
            <a:custGeom>
              <a:avLst/>
              <a:gdLst>
                <a:gd name="T0" fmla="*/ 0 w 2323"/>
                <a:gd name="T1" fmla="*/ 557 h 557"/>
                <a:gd name="T2" fmla="*/ 284 w 2323"/>
                <a:gd name="T3" fmla="*/ 557 h 557"/>
                <a:gd name="T4" fmla="*/ 473 w 2323"/>
                <a:gd name="T5" fmla="*/ 533 h 557"/>
                <a:gd name="T6" fmla="*/ 603 w 2323"/>
                <a:gd name="T7" fmla="*/ 484 h 557"/>
                <a:gd name="T8" fmla="*/ 717 w 2323"/>
                <a:gd name="T9" fmla="*/ 412 h 557"/>
                <a:gd name="T10" fmla="*/ 831 w 2323"/>
                <a:gd name="T11" fmla="*/ 315 h 557"/>
                <a:gd name="T12" fmla="*/ 1000 w 2323"/>
                <a:gd name="T13" fmla="*/ 121 h 557"/>
                <a:gd name="T14" fmla="*/ 1075 w 2323"/>
                <a:gd name="T15" fmla="*/ 49 h 557"/>
                <a:gd name="T16" fmla="*/ 1170 w 2323"/>
                <a:gd name="T17" fmla="*/ 0 h 557"/>
                <a:gd name="T18" fmla="*/ 1245 w 2323"/>
                <a:gd name="T19" fmla="*/ 0 h 557"/>
                <a:gd name="T20" fmla="*/ 1358 w 2323"/>
                <a:gd name="T21" fmla="*/ 73 h 557"/>
                <a:gd name="T22" fmla="*/ 1433 w 2323"/>
                <a:gd name="T23" fmla="*/ 145 h 557"/>
                <a:gd name="T24" fmla="*/ 1491 w 2323"/>
                <a:gd name="T25" fmla="*/ 218 h 557"/>
                <a:gd name="T26" fmla="*/ 1585 w 2323"/>
                <a:gd name="T27" fmla="*/ 315 h 557"/>
                <a:gd name="T28" fmla="*/ 1661 w 2323"/>
                <a:gd name="T29" fmla="*/ 387 h 557"/>
                <a:gd name="T30" fmla="*/ 1754 w 2323"/>
                <a:gd name="T31" fmla="*/ 460 h 557"/>
                <a:gd name="T32" fmla="*/ 1812 w 2323"/>
                <a:gd name="T33" fmla="*/ 484 h 557"/>
                <a:gd name="T34" fmla="*/ 1792 w 2323"/>
                <a:gd name="T35" fmla="*/ 484 h 5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23"/>
                <a:gd name="T55" fmla="*/ 0 h 557"/>
                <a:gd name="T56" fmla="*/ 2323 w 2323"/>
                <a:gd name="T57" fmla="*/ 557 h 5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23" h="557">
                  <a:moveTo>
                    <a:pt x="0" y="557"/>
                  </a:moveTo>
                  <a:lnTo>
                    <a:pt x="363" y="557"/>
                  </a:lnTo>
                  <a:lnTo>
                    <a:pt x="605" y="533"/>
                  </a:lnTo>
                  <a:lnTo>
                    <a:pt x="774" y="484"/>
                  </a:lnTo>
                  <a:lnTo>
                    <a:pt x="919" y="412"/>
                  </a:lnTo>
                  <a:lnTo>
                    <a:pt x="1065" y="315"/>
                  </a:lnTo>
                  <a:lnTo>
                    <a:pt x="1282" y="121"/>
                  </a:lnTo>
                  <a:lnTo>
                    <a:pt x="1379" y="49"/>
                  </a:lnTo>
                  <a:lnTo>
                    <a:pt x="1500" y="0"/>
                  </a:lnTo>
                  <a:lnTo>
                    <a:pt x="1597" y="0"/>
                  </a:lnTo>
                  <a:lnTo>
                    <a:pt x="1742" y="73"/>
                  </a:lnTo>
                  <a:lnTo>
                    <a:pt x="1839" y="145"/>
                  </a:lnTo>
                  <a:lnTo>
                    <a:pt x="1911" y="218"/>
                  </a:lnTo>
                  <a:lnTo>
                    <a:pt x="2032" y="315"/>
                  </a:lnTo>
                  <a:lnTo>
                    <a:pt x="2129" y="387"/>
                  </a:lnTo>
                  <a:lnTo>
                    <a:pt x="2250" y="460"/>
                  </a:lnTo>
                  <a:lnTo>
                    <a:pt x="2323" y="484"/>
                  </a:lnTo>
                  <a:lnTo>
                    <a:pt x="2298" y="484"/>
                  </a:lnTo>
                </a:path>
              </a:pathLst>
            </a:cu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2856" y="2910"/>
              <a:ext cx="387" cy="97"/>
            </a:xfrm>
            <a:custGeom>
              <a:avLst/>
              <a:gdLst>
                <a:gd name="T0" fmla="*/ 0 w 387"/>
                <a:gd name="T1" fmla="*/ 0 h 97"/>
                <a:gd name="T2" fmla="*/ 121 w 387"/>
                <a:gd name="T3" fmla="*/ 48 h 97"/>
                <a:gd name="T4" fmla="*/ 218 w 387"/>
                <a:gd name="T5" fmla="*/ 73 h 97"/>
                <a:gd name="T6" fmla="*/ 387 w 387"/>
                <a:gd name="T7" fmla="*/ 97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"/>
                <a:gd name="T13" fmla="*/ 0 h 97"/>
                <a:gd name="T14" fmla="*/ 387 w 38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" h="97">
                  <a:moveTo>
                    <a:pt x="0" y="0"/>
                  </a:moveTo>
                  <a:lnTo>
                    <a:pt x="121" y="48"/>
                  </a:lnTo>
                  <a:lnTo>
                    <a:pt x="218" y="73"/>
                  </a:lnTo>
                  <a:lnTo>
                    <a:pt x="387" y="97"/>
                  </a:lnTo>
                </a:path>
              </a:pathLst>
            </a:cu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 bwMode="auto">
              <a:xfrm>
                <a:off x="5791200" y="1371600"/>
                <a:ext cx="1371600" cy="11430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i="0" kern="0" dirty="0" smtClean="0"/>
                  <a:t>Possible values               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0" kern="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endParaRPr lang="en-US" sz="2000" i="0" kern="0" dirty="0"/>
              </a:p>
              <a:p>
                <a:pPr marL="0" indent="0">
                  <a:buNone/>
                </a:pPr>
                <a:endParaRPr lang="en-US" sz="2000" i="0" kern="0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1371600"/>
                <a:ext cx="1371600" cy="1143000"/>
              </a:xfrm>
              <a:prstGeom prst="rect">
                <a:avLst/>
              </a:prstGeom>
              <a:blipFill rotWithShape="0">
                <a:blip r:embed="rId2"/>
                <a:stretch>
                  <a:fillRect l="-4444" t="-2128" r="-5733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 bwMode="auto">
          <a:xfrm>
            <a:off x="6477000" y="2133600"/>
            <a:ext cx="228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53200" y="3576935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0" dirty="0"/>
                  <a:t>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2400" b="1" i="0" dirty="0"/>
                  <a:t>) = </a:t>
                </a:r>
                <a:r>
                  <a:rPr lang="en-US" sz="2400" b="1" i="0" dirty="0">
                    <a:solidFill>
                      <a:srgbClr val="0070C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576935"/>
                <a:ext cx="1524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stCxn id="17" idx="0"/>
          </p:cNvCxnSpPr>
          <p:nvPr/>
        </p:nvCxnSpPr>
        <p:spPr bwMode="auto">
          <a:xfrm>
            <a:off x="7315200" y="3576935"/>
            <a:ext cx="0" cy="229493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620000" y="3429000"/>
            <a:ext cx="0" cy="2442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010400" y="3429000"/>
            <a:ext cx="0" cy="2442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7467600" y="4038600"/>
            <a:ext cx="152400" cy="152400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086600" y="4419600"/>
            <a:ext cx="152400" cy="152400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858000" y="4800600"/>
            <a:ext cx="152400" cy="152400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391400" y="5181600"/>
            <a:ext cx="152400" cy="152400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248400" y="5562600"/>
            <a:ext cx="152400" cy="152400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7924800" y="3429000"/>
            <a:ext cx="0" cy="2442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6705600" y="3429000"/>
            <a:ext cx="0" cy="24428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361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(Confidence interval illustrator.xlsx)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9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800" dirty="0" smtClean="0"/>
              <a:t>For any specific interval, the parameter either is in the interval or not; there is no “chance”</a:t>
            </a:r>
          </a:p>
          <a:p>
            <a:endParaRPr lang="en-US" sz="2800" dirty="0"/>
          </a:p>
          <a:p>
            <a:r>
              <a:rPr lang="en-US" sz="2800" dirty="0" smtClean="0"/>
              <a:t>“Confidence” refers to the chance that a randomly-picked interval will contain the unknown population value</a:t>
            </a:r>
          </a:p>
          <a:p>
            <a:endParaRPr lang="en-US" sz="2800" dirty="0"/>
          </a:p>
          <a:p>
            <a:pPr lvl="1"/>
            <a:r>
              <a:rPr lang="en-US" dirty="0" smtClean="0"/>
              <a:t>Analogy:                                                              unreliable                                                      calculator</a:t>
            </a:r>
          </a:p>
          <a:p>
            <a:pPr lvl="2"/>
            <a:r>
              <a:rPr lang="en-US" dirty="0" smtClean="0"/>
              <a:t>What is 3 plus 4?</a:t>
            </a:r>
          </a:p>
          <a:p>
            <a:pPr lvl="2"/>
            <a:r>
              <a:rPr lang="en-US" dirty="0" smtClean="0"/>
              <a:t>What is 6 times 9?</a:t>
            </a:r>
          </a:p>
          <a:p>
            <a:pPr marL="400050" lvl="1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3339306"/>
            <a:ext cx="1870313" cy="268049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6" y="3339306"/>
            <a:ext cx="1876346" cy="268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4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case:  confidence intervals given </a:t>
            </a:r>
            <a:r>
              <a:rPr lang="en-US" u="sng" dirty="0" smtClean="0"/>
              <a:t>zero</a:t>
            </a:r>
            <a:r>
              <a:rPr lang="en-US" dirty="0" smtClean="0"/>
              <a:t> failures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Given </a:t>
            </a:r>
            <a:r>
              <a:rPr lang="en-US" u="sng" dirty="0"/>
              <a:t>no</a:t>
            </a:r>
            <a:r>
              <a:rPr lang="en-US" dirty="0"/>
              <a:t> failures in n independent trials, the (1–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x 100% upper confidence limit for the failure rate is 1–(1–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</a:t>
            </a:r>
            <a:r>
              <a:rPr lang="en-US" baseline="30000" dirty="0"/>
              <a:t>1/n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Upper conf. limits can be bounded as </a:t>
            </a:r>
          </a:p>
          <a:p>
            <a:pPr lvl="2"/>
            <a:r>
              <a:rPr lang="en-US" dirty="0" smtClean="0"/>
              <a:t>63% </a:t>
            </a:r>
            <a:r>
              <a:rPr lang="en-US" dirty="0"/>
              <a:t>confidence </a:t>
            </a:r>
            <a:r>
              <a:rPr lang="en-US" dirty="0">
                <a:sym typeface="Wingdings" panose="05000000000000000000" pitchFamily="2" charset="2"/>
              </a:rPr>
              <a:t> failure rate </a:t>
            </a:r>
            <a:r>
              <a:rPr lang="en-US" u="sng" dirty="0">
                <a:sym typeface="Wingdings" panose="05000000000000000000" pitchFamily="2" charset="2"/>
              </a:rPr>
              <a:t>&lt;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100% </a:t>
            </a:r>
            <a:r>
              <a:rPr lang="en-US" dirty="0">
                <a:sym typeface="Wingdings" panose="05000000000000000000" pitchFamily="2" charset="2"/>
              </a:rPr>
              <a:t>/ n</a:t>
            </a:r>
          </a:p>
          <a:p>
            <a:pPr lvl="2"/>
            <a:r>
              <a:rPr lang="en-US" dirty="0"/>
              <a:t>90% confidence </a:t>
            </a:r>
            <a:r>
              <a:rPr lang="en-US" dirty="0">
                <a:sym typeface="Wingdings" panose="05000000000000000000" pitchFamily="2" charset="2"/>
              </a:rPr>
              <a:t> failure rate </a:t>
            </a:r>
            <a:r>
              <a:rPr lang="en-US" u="sng" dirty="0">
                <a:sym typeface="Wingdings" panose="05000000000000000000" pitchFamily="2" charset="2"/>
              </a:rPr>
              <a:t>&lt;</a:t>
            </a:r>
            <a:r>
              <a:rPr lang="en-US" dirty="0">
                <a:sym typeface="Wingdings" panose="05000000000000000000" pitchFamily="2" charset="2"/>
              </a:rPr>
              <a:t> 230% / 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95% confidence  failure rate </a:t>
            </a:r>
            <a:r>
              <a:rPr lang="en-US" u="sng" dirty="0" smtClean="0">
                <a:sym typeface="Wingdings" panose="05000000000000000000" pitchFamily="2" charset="2"/>
              </a:rPr>
              <a:t>&lt;</a:t>
            </a:r>
            <a:r>
              <a:rPr lang="en-US" dirty="0" smtClean="0">
                <a:sym typeface="Wingdings" panose="05000000000000000000" pitchFamily="2" charset="2"/>
              </a:rPr>
              <a:t> 300% / n</a:t>
            </a:r>
          </a:p>
          <a:p>
            <a:endParaRPr lang="en-US" sz="1000" dirty="0" smtClean="0"/>
          </a:p>
          <a:p>
            <a:r>
              <a:rPr lang="en-US" sz="2800" dirty="0" smtClean="0"/>
              <a:t>Example:  no failures in n=230 independent trials </a:t>
            </a:r>
            <a:r>
              <a:rPr lang="en-US" sz="2800" dirty="0" smtClean="0">
                <a:sym typeface="Wingdings" panose="05000000000000000000" pitchFamily="2" charset="2"/>
              </a:rPr>
              <a:t> 90% conf. limit for failure rate = 1%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5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Summary so far</a:t>
            </a:r>
          </a:p>
          <a:p>
            <a:pPr lvl="1"/>
            <a:endParaRPr lang="en-US" altLang="en-US" sz="1600" dirty="0" smtClean="0"/>
          </a:p>
          <a:p>
            <a:pPr lvl="1"/>
            <a:r>
              <a:rPr lang="en-US" altLang="en-US" dirty="0" smtClean="0"/>
              <a:t>Three questions to ask before doing statistical inference:</a:t>
            </a:r>
          </a:p>
          <a:p>
            <a:pPr lvl="2"/>
            <a:r>
              <a:rPr lang="en-US" altLang="en-US" sz="2800" dirty="0" smtClean="0"/>
              <a:t>What is the population?</a:t>
            </a:r>
          </a:p>
          <a:p>
            <a:pPr lvl="2"/>
            <a:r>
              <a:rPr lang="en-US" altLang="en-US" sz="2800" dirty="0" smtClean="0"/>
              <a:t>What is the parameter?</a:t>
            </a:r>
          </a:p>
          <a:p>
            <a:pPr lvl="2"/>
            <a:r>
              <a:rPr lang="en-US" altLang="en-US" sz="2800" dirty="0" smtClean="0"/>
              <a:t>What do we want to know?</a:t>
            </a:r>
          </a:p>
          <a:p>
            <a:pPr lvl="3"/>
            <a:r>
              <a:rPr lang="en-US" altLang="en-US" sz="2400" dirty="0" smtClean="0"/>
              <a:t>Could the parameter be equal to ___?  </a:t>
            </a:r>
          </a:p>
          <a:p>
            <a:pPr lvl="3"/>
            <a:r>
              <a:rPr lang="en-US" altLang="en-US" sz="2400" dirty="0" smtClean="0"/>
              <a:t>What are “reasonable guesses” for the parameter?</a:t>
            </a:r>
          </a:p>
          <a:p>
            <a:pPr lvl="1"/>
            <a:endParaRPr lang="en-US" altLang="en-US" sz="1600" dirty="0"/>
          </a:p>
          <a:p>
            <a:pPr lvl="1"/>
            <a:r>
              <a:rPr lang="en-US" altLang="en-US" dirty="0" smtClean="0"/>
              <a:t>Properly done inference can answer interesting and important questions</a:t>
            </a:r>
            <a:endParaRPr lang="en-US" altLang="en-US" sz="2400" dirty="0" smtClean="0"/>
          </a:p>
          <a:p>
            <a:pPr lvl="1"/>
            <a:endParaRPr lang="en-US" altLang="en-US" sz="1000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2B844E-8425-4AEC-B233-D9A7D9C37434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b="0" smtClean="0"/>
          </a:p>
        </p:txBody>
      </p:sp>
    </p:spTree>
    <p:extLst>
      <p:ext uri="{BB962C8B-B14F-4D97-AF65-F5344CB8AC3E}">
        <p14:creationId xmlns:p14="http://schemas.microsoft.com/office/powerpoint/2010/main" val="26325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0" y="-25400"/>
            <a:ext cx="1295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1400" dirty="0"/>
              <a:t>http://www.aappublications.org/news/2017/09/12/Is-Antidepressant-Use-In-Pregnancy-Associated-With-Autism-Grand-Rounds-9-12-17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8"/>
            <a:ext cx="8229600" cy="1858962"/>
          </a:xfrm>
        </p:spPr>
        <p:txBody>
          <a:bodyPr/>
          <a:lstStyle/>
          <a:p>
            <a:r>
              <a:rPr lang="en-US" sz="2800" dirty="0" smtClean="0"/>
              <a:t>In a 2017 study, there were 2837 </a:t>
            </a:r>
            <a:r>
              <a:rPr lang="en-US" sz="2800" dirty="0"/>
              <a:t>pregnancies </a:t>
            </a:r>
            <a:r>
              <a:rPr lang="en-US" sz="2800" dirty="0" smtClean="0"/>
              <a:t>where the child was exposed to antidepressants </a:t>
            </a:r>
            <a:r>
              <a:rPr lang="en-US" sz="2800" i="1" dirty="0" smtClean="0"/>
              <a:t>in utero</a:t>
            </a:r>
            <a:r>
              <a:rPr lang="en-US" sz="2800" dirty="0" smtClean="0"/>
              <a:t>.  58 of the children were subsequently diagnosed with autism.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8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0" y="-25400"/>
            <a:ext cx="1295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1400" dirty="0"/>
              <a:t>http://www.aappublications.org/news/2017/09/12/Is-Antidepressant-Use-In-Pregnancy-Associated-With-Autism-Grand-Rounds-9-12-17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8"/>
            <a:ext cx="8229600" cy="3992562"/>
          </a:xfrm>
        </p:spPr>
        <p:txBody>
          <a:bodyPr/>
          <a:lstStyle/>
          <a:p>
            <a:r>
              <a:rPr lang="en-US" sz="2800" dirty="0" smtClean="0"/>
              <a:t>In a 2017 study, there were 2837 </a:t>
            </a:r>
            <a:r>
              <a:rPr lang="en-US" sz="2800" dirty="0"/>
              <a:t>pregnancies </a:t>
            </a:r>
            <a:r>
              <a:rPr lang="en-US" sz="2800" dirty="0" smtClean="0"/>
              <a:t>where the child was exposed to antidepressants </a:t>
            </a:r>
            <a:r>
              <a:rPr lang="en-US" sz="2800" i="1" dirty="0" smtClean="0"/>
              <a:t>in utero</a:t>
            </a:r>
            <a:r>
              <a:rPr lang="en-US" sz="2800" dirty="0" smtClean="0"/>
              <a:t>.  58 of the children were subsequently diagnosed with autism.</a:t>
            </a:r>
          </a:p>
          <a:p>
            <a:endParaRPr lang="en-US" sz="2000" dirty="0"/>
          </a:p>
          <a:p>
            <a:r>
              <a:rPr lang="en-US" sz="2800" dirty="0" smtClean="0"/>
              <a:t>Q1:  what is a 95% confidence interval for the chance that a child exposed to antidepressants </a:t>
            </a:r>
            <a:r>
              <a:rPr lang="en-US" sz="2800" i="1" dirty="0" smtClean="0"/>
              <a:t>in utero</a:t>
            </a:r>
            <a:r>
              <a:rPr lang="en-US" sz="2800" dirty="0" smtClean="0"/>
              <a:t> will subsequently be diagnosed with autism?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5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8945562" cy="739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 smtClean="0"/>
              <a:t>A formal way of stating the situation</a:t>
            </a:r>
            <a:endParaRPr lang="en-US" dirty="0"/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r>
              <a:rPr lang="en-US" dirty="0" smtClean="0"/>
              <a:t>IF “insider” employees were playing fairly, they </a:t>
            </a:r>
            <a:r>
              <a:rPr lang="en-US" u="sng" dirty="0" smtClean="0"/>
              <a:t>should</a:t>
            </a:r>
            <a:r>
              <a:rPr lang="en-US" dirty="0" smtClean="0"/>
              <a:t> have won about 27.47 of the 5713 “major prizes”, give or take 5.23 or so</a:t>
            </a:r>
          </a:p>
          <a:p>
            <a:pPr lvl="1">
              <a:defRPr/>
            </a:pPr>
            <a:endParaRPr lang="en-US" sz="1765" dirty="0"/>
          </a:p>
          <a:p>
            <a:pPr lvl="1">
              <a:defRPr/>
            </a:pPr>
            <a:r>
              <a:rPr lang="en-US" dirty="0" smtClean="0"/>
              <a:t>Insiders </a:t>
            </a:r>
            <a:r>
              <a:rPr lang="en-US" u="sng" dirty="0" smtClean="0"/>
              <a:t>actually</a:t>
            </a:r>
            <a:r>
              <a:rPr lang="en-US" dirty="0" smtClean="0"/>
              <a:t> won 200 “major prizes”</a:t>
            </a:r>
          </a:p>
          <a:p>
            <a:pPr lvl="1">
              <a:defRPr/>
            </a:pPr>
            <a:endParaRPr lang="en-US" sz="1765" dirty="0"/>
          </a:p>
          <a:p>
            <a:pPr lvl="1">
              <a:defRPr/>
            </a:pPr>
            <a:r>
              <a:rPr lang="en-US" dirty="0" smtClean="0"/>
              <a:t>The chance insiders would have won 200 or more “major prizes” by luck is  ~10</a:t>
            </a:r>
            <a:r>
              <a:rPr lang="en-US" baseline="30000" dirty="0" smtClean="0"/>
              <a:t>–99</a:t>
            </a:r>
          </a:p>
          <a:p>
            <a:pPr lvl="1">
              <a:defRPr/>
            </a:pPr>
            <a:endParaRPr lang="en-US" sz="1765" dirty="0"/>
          </a:p>
          <a:p>
            <a:pPr lvl="1">
              <a:defRPr/>
            </a:pPr>
            <a:r>
              <a:rPr lang="en-US" dirty="0" smtClean="0"/>
              <a:t>Conclusion:  it wasn’t luck!</a:t>
            </a:r>
          </a:p>
          <a:p>
            <a:pPr lvl="2">
              <a:defRPr/>
            </a:pPr>
            <a:r>
              <a:rPr lang="en-US" dirty="0" smtClean="0"/>
              <a:t>“absolutely </a:t>
            </a:r>
            <a:r>
              <a:rPr lang="en-US" dirty="0"/>
              <a:t>impossible</a:t>
            </a:r>
            <a:r>
              <a:rPr lang="en-US" dirty="0" smtClean="0"/>
              <a:t>” by pure luck</a:t>
            </a:r>
            <a:endParaRPr lang="en-US" dirty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55579" indent="-252146" eaLnBrk="0" hangingPunct="0"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8583" indent="-201717" eaLnBrk="0" hangingPunct="0"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12016" indent="-201717" eaLnBrk="0" hangingPunct="0"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15450" indent="-201717" eaLnBrk="0" hangingPunct="0"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18883" indent="-201717" eaLnBrk="0" fontAlgn="base" hangingPunct="0">
              <a:spcBef>
                <a:spcPct val="0"/>
              </a:spcBef>
              <a:spcAft>
                <a:spcPct val="0"/>
              </a:spcAft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22316" indent="-201717" eaLnBrk="0" fontAlgn="base" hangingPunct="0">
              <a:spcBef>
                <a:spcPct val="0"/>
              </a:spcBef>
              <a:spcAft>
                <a:spcPct val="0"/>
              </a:spcAft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25750" indent="-201717" eaLnBrk="0" fontAlgn="base" hangingPunct="0">
              <a:spcBef>
                <a:spcPct val="0"/>
              </a:spcBef>
              <a:spcAft>
                <a:spcPct val="0"/>
              </a:spcAft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9183" indent="-201717" eaLnBrk="0" fontAlgn="base" hangingPunct="0">
              <a:spcBef>
                <a:spcPct val="0"/>
              </a:spcBef>
              <a:spcAft>
                <a:spcPct val="0"/>
              </a:spcAft>
              <a:defRPr sz="1765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D86CCEB-BFD9-4AF8-8FC1-916179FE2BFA}" type="slidenum">
              <a:rPr lang="en-US" altLang="en-US" sz="1412" b="0">
                <a:solidFill>
                  <a:schemeClr val="bg1"/>
                </a:solidFill>
              </a:rPr>
              <a:pPr eaLnBrk="1" hangingPunct="1">
                <a:defRPr/>
              </a:pPr>
              <a:t>5</a:t>
            </a:fld>
            <a:endParaRPr lang="en-US" altLang="en-US" sz="1412" b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0" y="-25400"/>
            <a:ext cx="1295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1400" dirty="0"/>
              <a:t>http://www.aappublications.org/news/2017/09/12/Is-Antidepressant-Use-In-Pregnancy-Associated-With-Autism-Grand-Rounds-9-12-17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In a 2017 study, there were 2837 </a:t>
                </a:r>
                <a:r>
                  <a:rPr lang="en-US" sz="2800" dirty="0"/>
                  <a:t>pregnancies </a:t>
                </a:r>
                <a:r>
                  <a:rPr lang="en-US" sz="2800" dirty="0" smtClean="0"/>
                  <a:t>where the child was exposed to antidepressants </a:t>
                </a:r>
                <a:r>
                  <a:rPr lang="en-US" sz="2800" i="1" dirty="0" smtClean="0"/>
                  <a:t>in utero</a:t>
                </a:r>
                <a:r>
                  <a:rPr lang="en-US" sz="2800" dirty="0" smtClean="0"/>
                  <a:t>.  58 of the children were subsequently diagnosed with autism.</a:t>
                </a:r>
              </a:p>
              <a:p>
                <a:endParaRPr lang="en-US" sz="2000" dirty="0"/>
              </a:p>
              <a:p>
                <a:r>
                  <a:rPr lang="en-US" sz="2800" dirty="0" smtClean="0"/>
                  <a:t>Q1:  what is a 95% confidence interval for the chance that a child exposed to antidepressants </a:t>
                </a:r>
                <a:r>
                  <a:rPr lang="en-US" sz="2800" i="1" dirty="0" smtClean="0"/>
                  <a:t>in utero</a:t>
                </a:r>
                <a:r>
                  <a:rPr lang="en-US" sz="2800" dirty="0" smtClean="0"/>
                  <a:t> will subsequently be diagnosed with autism?</a:t>
                </a:r>
              </a:p>
              <a:p>
                <a:pPr lvl="1"/>
                <a:r>
                  <a:rPr lang="en-US" altLang="en-US" sz="2400" dirty="0"/>
                  <a:t>Point estimate: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sz="2400" dirty="0"/>
                  <a:t> = 58 / 2837 = 0.020, or 2.0%</a:t>
                </a:r>
              </a:p>
              <a:p>
                <a:pPr lvl="1"/>
                <a:r>
                  <a:rPr lang="en-US" altLang="en-US" sz="2400" dirty="0"/>
                  <a:t>Est. 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sz="2400" dirty="0"/>
                  <a:t>) = </a:t>
                </a:r>
                <a:r>
                  <a:rPr lang="en-US" altLang="en-US" sz="2400" dirty="0" err="1"/>
                  <a:t>sqrt</a:t>
                </a:r>
                <a:r>
                  <a:rPr lang="en-US" altLang="en-US" sz="2400" dirty="0"/>
                  <a:t>(0.020</a:t>
                </a:r>
                <a:r>
                  <a:rPr lang="en-US" altLang="en-US" sz="800" dirty="0"/>
                  <a:t> </a:t>
                </a:r>
                <a:r>
                  <a:rPr lang="en-US" altLang="en-US" sz="2400" dirty="0"/>
                  <a:t>*</a:t>
                </a:r>
                <a:r>
                  <a:rPr lang="en-US" altLang="en-US" sz="800" dirty="0"/>
                  <a:t> </a:t>
                </a:r>
                <a:r>
                  <a:rPr lang="en-US" altLang="en-US" sz="2400" dirty="0"/>
                  <a:t>0.980</a:t>
                </a:r>
                <a:r>
                  <a:rPr lang="en-US" altLang="en-US" sz="800" dirty="0"/>
                  <a:t> </a:t>
                </a:r>
                <a:r>
                  <a:rPr lang="en-US" altLang="en-US" sz="2400" dirty="0"/>
                  <a:t>/</a:t>
                </a:r>
                <a:r>
                  <a:rPr lang="en-US" altLang="en-US" sz="800" dirty="0"/>
                  <a:t> </a:t>
                </a:r>
                <a:r>
                  <a:rPr lang="en-US" altLang="en-US" sz="2400" dirty="0"/>
                  <a:t>2837) = 0.00266</a:t>
                </a:r>
              </a:p>
              <a:p>
                <a:pPr lvl="1"/>
                <a:r>
                  <a:rPr lang="en-US" altLang="en-US" sz="2400" dirty="0"/>
                  <a:t>95% confidence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 Z = 1.96</a:t>
                </a:r>
              </a:p>
              <a:p>
                <a:pPr lvl="1"/>
                <a:r>
                  <a:rPr lang="en-US" altLang="en-US" sz="2400" dirty="0">
                    <a:sym typeface="Wingdings" panose="05000000000000000000" pitchFamily="2" charset="2"/>
                  </a:rPr>
                  <a:t>Approximate 95% </a:t>
                </a:r>
                <a:r>
                  <a:rPr lang="en-US" altLang="en-US" sz="2400" dirty="0" smtClean="0">
                    <a:sym typeface="Wingdings" panose="05000000000000000000" pitchFamily="2" charset="2"/>
                  </a:rPr>
                  <a:t>CI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for </a:t>
                </a:r>
                <a:r>
                  <a:rPr lang="en-US" altLang="en-US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p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:  1.52% to 2.57%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152" r="-2074" b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4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00" y="-25400"/>
            <a:ext cx="1295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1400" dirty="0"/>
              <a:t>https://www.cdc.gov/ncbddd/autism/data.html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8"/>
            <a:ext cx="8229600" cy="3611562"/>
          </a:xfrm>
        </p:spPr>
        <p:txBody>
          <a:bodyPr/>
          <a:lstStyle/>
          <a:p>
            <a:r>
              <a:rPr lang="en-US" sz="2800" dirty="0"/>
              <a:t>In a 2017 study, there were 2837 pregnancies where the child was exposed to antidepressants </a:t>
            </a:r>
            <a:r>
              <a:rPr lang="en-US" sz="2800" i="1" dirty="0"/>
              <a:t>in utero</a:t>
            </a:r>
            <a:r>
              <a:rPr lang="en-US" sz="2800" dirty="0"/>
              <a:t>.  58 of the children were subsequently diagnosed with autism.</a:t>
            </a:r>
          </a:p>
          <a:p>
            <a:endParaRPr lang="en-US" sz="2000" dirty="0"/>
          </a:p>
          <a:p>
            <a:r>
              <a:rPr lang="en-US" sz="2800" dirty="0" smtClean="0"/>
              <a:t>Q2:  is there “stat. significant” evidence that the rate of autism among children exposed to antidepressants </a:t>
            </a:r>
            <a:r>
              <a:rPr lang="en-US" sz="2800" i="1" dirty="0" smtClean="0"/>
              <a:t>in utero</a:t>
            </a:r>
            <a:r>
              <a:rPr lang="en-US" sz="2800" dirty="0" smtClean="0"/>
              <a:t> exceeds 1.47%?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7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00" y="-25400"/>
            <a:ext cx="1295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1400" dirty="0"/>
              <a:t>https://www.cdc.gov/ncbddd/autism/data.html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a 2017 study, there were 2837 pregnancies where the child was exposed to antidepressants </a:t>
            </a:r>
            <a:r>
              <a:rPr lang="en-US" sz="2800" i="1" dirty="0"/>
              <a:t>in utero</a:t>
            </a:r>
            <a:r>
              <a:rPr lang="en-US" sz="2800" dirty="0"/>
              <a:t>.  58 of the children were subsequently diagnosed with autism.</a:t>
            </a:r>
          </a:p>
          <a:p>
            <a:endParaRPr lang="en-US" sz="2000" dirty="0"/>
          </a:p>
          <a:p>
            <a:r>
              <a:rPr lang="en-US" sz="2800" dirty="0" smtClean="0"/>
              <a:t>Q2:  is there “stat. significant” evidence that the rate of autism among children exposed to antidepressants </a:t>
            </a:r>
            <a:r>
              <a:rPr lang="en-US" sz="2800" i="1" dirty="0" smtClean="0"/>
              <a:t>in utero</a:t>
            </a:r>
            <a:r>
              <a:rPr lang="en-US" sz="2800" dirty="0" smtClean="0"/>
              <a:t> exceeds 1.47%?   </a:t>
            </a:r>
          </a:p>
          <a:p>
            <a:pPr lvl="1"/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 </a:t>
            </a:r>
            <a:r>
              <a:rPr lang="en-US" sz="2400" dirty="0">
                <a:solidFill>
                  <a:srgbClr val="0070C0"/>
                </a:solidFill>
              </a:rPr>
              <a:t>p</a:t>
            </a:r>
            <a:r>
              <a:rPr lang="en-US" sz="2400" baseline="-25000" dirty="0">
                <a:solidFill>
                  <a:srgbClr val="0070C0"/>
                </a:solidFill>
              </a:rPr>
              <a:t>0</a:t>
            </a:r>
            <a:r>
              <a:rPr lang="en-US" sz="2400" dirty="0"/>
              <a:t> </a:t>
            </a:r>
            <a:r>
              <a:rPr lang="en-US" sz="2400" u="sng" dirty="0" smtClean="0"/>
              <a:t>&lt;</a:t>
            </a:r>
            <a:r>
              <a:rPr lang="en-US" sz="2400" dirty="0" smtClean="0"/>
              <a:t> 0.0147</a:t>
            </a:r>
            <a:endParaRPr lang="en-US" sz="2400" dirty="0"/>
          </a:p>
          <a:p>
            <a:pPr lvl="1"/>
            <a:r>
              <a:rPr lang="en-US" sz="2400" dirty="0"/>
              <a:t>p-value = </a:t>
            </a:r>
            <a:r>
              <a:rPr lang="en-US" sz="2400" dirty="0" smtClean="0"/>
              <a:t>P(58 </a:t>
            </a:r>
            <a:r>
              <a:rPr lang="en-US" sz="2400" dirty="0"/>
              <a:t>or </a:t>
            </a:r>
            <a:r>
              <a:rPr lang="en-US" sz="2400" dirty="0" smtClean="0"/>
              <a:t>more in 2837 </a:t>
            </a:r>
            <a:r>
              <a:rPr lang="en-US" sz="2400" dirty="0"/>
              <a:t>if H</a:t>
            </a:r>
            <a:r>
              <a:rPr lang="en-US" sz="2400" baseline="-25000" dirty="0"/>
              <a:t>0</a:t>
            </a:r>
            <a:r>
              <a:rPr lang="en-US" sz="2400" dirty="0"/>
              <a:t>) = </a:t>
            </a:r>
            <a:r>
              <a:rPr lang="en-US" sz="2400" dirty="0" smtClean="0"/>
              <a:t>0.009</a:t>
            </a:r>
          </a:p>
          <a:p>
            <a:pPr lvl="2"/>
            <a:r>
              <a:rPr lang="en-US" sz="2000" dirty="0" smtClean="0"/>
              <a:t>In Excel:  =1-BINOMDIST(57,2837,0.0147,TRUE)</a:t>
            </a:r>
          </a:p>
          <a:p>
            <a:pPr lvl="2"/>
            <a:r>
              <a:rPr lang="en-US" sz="2000" dirty="0" smtClean="0"/>
              <a:t>Normal approx.:  EV = 41.7, SE = 6.40, Z = 2.46</a:t>
            </a:r>
            <a:endParaRPr lang="en-US" sz="2000" dirty="0"/>
          </a:p>
          <a:p>
            <a:pPr lvl="1"/>
            <a:r>
              <a:rPr lang="en-US" sz="2400" dirty="0" smtClean="0"/>
              <a:t>Conclusion</a:t>
            </a:r>
            <a:r>
              <a:rPr lang="en-US" sz="2400" dirty="0"/>
              <a:t>:  </a:t>
            </a:r>
            <a:r>
              <a:rPr lang="en-US" sz="2400" dirty="0" smtClean="0"/>
              <a:t>reject </a:t>
            </a:r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 smtClean="0"/>
              <a:t>, conclude </a:t>
            </a:r>
            <a:r>
              <a:rPr lang="en-US" sz="2400" dirty="0" smtClean="0">
                <a:solidFill>
                  <a:srgbClr val="0070C0"/>
                </a:solidFill>
              </a:rPr>
              <a:t>p</a:t>
            </a:r>
            <a:r>
              <a:rPr lang="en-US" sz="2400" baseline="-25000" dirty="0" smtClean="0">
                <a:solidFill>
                  <a:srgbClr val="0070C0"/>
                </a:solidFill>
              </a:rPr>
              <a:t>0</a:t>
            </a:r>
            <a:r>
              <a:rPr lang="en-US" sz="2400" dirty="0" smtClean="0"/>
              <a:t> &gt; 0.0147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33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00" y="-25400"/>
            <a:ext cx="1295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1400" dirty="0"/>
              <a:t>https://www.cdc.gov/ncbddd/autism/data.html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8"/>
            <a:ext cx="8229600" cy="3992562"/>
          </a:xfrm>
        </p:spPr>
        <p:txBody>
          <a:bodyPr/>
          <a:lstStyle/>
          <a:p>
            <a:r>
              <a:rPr lang="en-US" sz="2800" dirty="0"/>
              <a:t>In a 2017 study, there were 2837 pregnancies where the child was exposed to antidepressants </a:t>
            </a:r>
            <a:r>
              <a:rPr lang="en-US" sz="2800" i="1" dirty="0"/>
              <a:t>in utero</a:t>
            </a:r>
            <a:r>
              <a:rPr lang="en-US" sz="2800" dirty="0"/>
              <a:t>.  58 of the children were subsequently diagnosed with autism.</a:t>
            </a:r>
          </a:p>
          <a:p>
            <a:endParaRPr lang="en-US" sz="2000" dirty="0"/>
          </a:p>
          <a:p>
            <a:r>
              <a:rPr lang="en-US" sz="2800" dirty="0" smtClean="0"/>
              <a:t>Q3:  do these data provide “statistically significant” evidence that exposure to antidepressants </a:t>
            </a:r>
            <a:r>
              <a:rPr lang="en-US" sz="2800" i="1" dirty="0" smtClean="0"/>
              <a:t>in utero</a:t>
            </a:r>
            <a:r>
              <a:rPr lang="en-US" sz="2800" dirty="0" smtClean="0"/>
              <a:t> causes rate of autism to increase from 1.47%?  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5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0" y="-25400"/>
            <a:ext cx="1295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6038"/>
            <a:ext cx="8229600" cy="2087562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Be careful when interpreting “statistically significant”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1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198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990600"/>
          </a:xfrm>
        </p:spPr>
        <p:txBody>
          <a:bodyPr/>
          <a:lstStyle/>
          <a:p>
            <a:r>
              <a:rPr lang="en-US" altLang="en-US" sz="2800" dirty="0"/>
              <a:t>In 1976, Dr. Charles Tart 	ran an </a:t>
            </a:r>
            <a:r>
              <a:rPr lang="en-US" altLang="en-US" sz="2800" dirty="0" smtClean="0"/>
              <a:t>experiment at UC Davis </a:t>
            </a:r>
            <a:r>
              <a:rPr lang="en-US" altLang="en-US" sz="2800" dirty="0"/>
              <a:t>to prove the existence of </a:t>
            </a:r>
            <a:r>
              <a:rPr lang="en-US" altLang="en-US" sz="2800" dirty="0" smtClean="0"/>
              <a:t>ESP</a:t>
            </a:r>
          </a:p>
          <a:p>
            <a:endParaRPr lang="en-US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7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198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743200"/>
          </a:xfrm>
        </p:spPr>
        <p:txBody>
          <a:bodyPr/>
          <a:lstStyle/>
          <a:p>
            <a:r>
              <a:rPr lang="en-US" altLang="en-US" sz="2800" dirty="0"/>
              <a:t>In 1976, Dr. Charles Tart 	ran an </a:t>
            </a:r>
            <a:r>
              <a:rPr lang="en-US" altLang="en-US" sz="2800" dirty="0" smtClean="0"/>
              <a:t>experiment at UC Davis </a:t>
            </a:r>
            <a:r>
              <a:rPr lang="en-US" altLang="en-US" sz="2800" dirty="0"/>
              <a:t>to prove the existence of </a:t>
            </a:r>
            <a:r>
              <a:rPr lang="en-US" altLang="en-US" sz="2800" dirty="0" smtClean="0"/>
              <a:t>ESP</a:t>
            </a:r>
          </a:p>
          <a:p>
            <a:r>
              <a:rPr lang="en-US" altLang="en-US" sz="2800" dirty="0"/>
              <a:t>15 people were chosen who were thought to have ESP, and each of those 15 people made 500 predictions on “the </a:t>
            </a:r>
            <a:r>
              <a:rPr lang="en-US" altLang="en-US" sz="2800" dirty="0" smtClean="0"/>
              <a:t>Aquarius”, for a total of 7500 predictions</a:t>
            </a:r>
          </a:p>
          <a:p>
            <a:endParaRPr lang="en-US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4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198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200400"/>
          </a:xfrm>
        </p:spPr>
        <p:txBody>
          <a:bodyPr/>
          <a:lstStyle/>
          <a:p>
            <a:r>
              <a:rPr lang="en-US" altLang="en-US" sz="2800" dirty="0"/>
              <a:t>In 1976, Dr. Charles Tart 	ran an </a:t>
            </a:r>
            <a:r>
              <a:rPr lang="en-US" altLang="en-US" sz="2800" dirty="0" smtClean="0"/>
              <a:t>experiment at UC Davis </a:t>
            </a:r>
            <a:r>
              <a:rPr lang="en-US" altLang="en-US" sz="2800" dirty="0"/>
              <a:t>to prove the existence of </a:t>
            </a:r>
            <a:r>
              <a:rPr lang="en-US" altLang="en-US" sz="2800" dirty="0" smtClean="0"/>
              <a:t>ESP</a:t>
            </a:r>
          </a:p>
          <a:p>
            <a:r>
              <a:rPr lang="en-US" altLang="en-US" sz="2800" dirty="0"/>
              <a:t>15 people were chosen who were thought to have ESP, and each of those 15 people made 500 predictions on “the </a:t>
            </a:r>
            <a:r>
              <a:rPr lang="en-US" altLang="en-US" sz="2800" dirty="0" smtClean="0"/>
              <a:t>Aquarius”, for a total of 7500 predictions</a:t>
            </a:r>
          </a:p>
          <a:p>
            <a:r>
              <a:rPr lang="en-US" sz="2800" dirty="0" smtClean="0"/>
              <a:t>2006 of the 7500 predictions were correct</a:t>
            </a:r>
          </a:p>
          <a:p>
            <a:endParaRPr lang="en-US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3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198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10000"/>
          </a:xfrm>
        </p:spPr>
        <p:txBody>
          <a:bodyPr/>
          <a:lstStyle/>
          <a:p>
            <a:r>
              <a:rPr lang="en-US" altLang="en-US" sz="2800" dirty="0"/>
              <a:t>In 1976, Dr. Charles Tart 	ran an </a:t>
            </a:r>
            <a:r>
              <a:rPr lang="en-US" altLang="en-US" sz="2800" dirty="0" smtClean="0"/>
              <a:t>experiment at UC Davis </a:t>
            </a:r>
            <a:r>
              <a:rPr lang="en-US" altLang="en-US" sz="2800" dirty="0"/>
              <a:t>to prove the existence of </a:t>
            </a:r>
            <a:r>
              <a:rPr lang="en-US" altLang="en-US" sz="2800" dirty="0" smtClean="0"/>
              <a:t>ESP</a:t>
            </a:r>
          </a:p>
          <a:p>
            <a:r>
              <a:rPr lang="en-US" altLang="en-US" sz="2800" dirty="0"/>
              <a:t>15 people were chosen who were thought to have ESP, and each of those 15 people made 500 predictions on “the </a:t>
            </a:r>
            <a:r>
              <a:rPr lang="en-US" altLang="en-US" sz="2800" dirty="0" smtClean="0"/>
              <a:t>Aquarius”, for a total of 7500 predictions</a:t>
            </a:r>
          </a:p>
          <a:p>
            <a:r>
              <a:rPr lang="en-US" sz="2800" dirty="0" smtClean="0"/>
              <a:t>2006 of the 7500 predictions were correct</a:t>
            </a:r>
          </a:p>
          <a:p>
            <a:r>
              <a:rPr lang="en-US" sz="2800" dirty="0" smtClean="0"/>
              <a:t>Could the results be explained by luck?</a:t>
            </a:r>
            <a:endParaRPr lang="en-US" sz="2800" dirty="0"/>
          </a:p>
          <a:p>
            <a:endParaRPr lang="en-US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5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198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:  the 15 people did </a:t>
            </a:r>
            <a:r>
              <a:rPr lang="en-US" sz="2800" u="sng" dirty="0" smtClean="0"/>
              <a:t>not</a:t>
            </a:r>
            <a:r>
              <a:rPr lang="en-US" sz="2800" dirty="0" smtClean="0"/>
              <a:t> have ESP, </a:t>
            </a:r>
            <a:r>
              <a:rPr lang="en-US" sz="2800" dirty="0" smtClean="0">
                <a:solidFill>
                  <a:srgbClr val="0070C0"/>
                </a:solidFill>
              </a:rPr>
              <a:t>p = 0.25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921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C045F0-E274-43AD-A890-99695E540ED9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 smtClean="0"/>
          </a:p>
        </p:txBody>
      </p:sp>
      <p:pic>
        <p:nvPicPr>
          <p:cNvPr id="92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9269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198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0838"/>
            <a:ext cx="8229600" cy="2163762"/>
          </a:xfrm>
        </p:spPr>
        <p:txBody>
          <a:bodyPr/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:  the 15 people did </a:t>
            </a:r>
            <a:r>
              <a:rPr lang="en-US" sz="2800" u="sng" dirty="0" smtClean="0"/>
              <a:t>not</a:t>
            </a:r>
            <a:r>
              <a:rPr lang="en-US" sz="2800" dirty="0" smtClean="0"/>
              <a:t> have ESP, </a:t>
            </a:r>
            <a:r>
              <a:rPr lang="en-US" sz="2800" dirty="0" smtClean="0">
                <a:solidFill>
                  <a:srgbClr val="0070C0"/>
                </a:solidFill>
              </a:rPr>
              <a:t>p = 0.25</a:t>
            </a:r>
          </a:p>
          <a:p>
            <a:endParaRPr lang="en-US" sz="1200" dirty="0" smtClean="0"/>
          </a:p>
          <a:p>
            <a:r>
              <a:rPr lang="en-US" sz="2800" dirty="0" smtClean="0"/>
              <a:t>If 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were true,</a:t>
            </a:r>
          </a:p>
          <a:p>
            <a:pPr lvl="1"/>
            <a:r>
              <a:rPr lang="en-US" sz="2400" dirty="0" smtClean="0"/>
              <a:t>EV(total count</a:t>
            </a:r>
            <a:r>
              <a:rPr lang="en-US" sz="2400" dirty="0"/>
              <a:t>) = n</a:t>
            </a:r>
            <a:r>
              <a:rPr lang="en-US" sz="2400" dirty="0">
                <a:solidFill>
                  <a:srgbClr val="0070C0"/>
                </a:solidFill>
              </a:rPr>
              <a:t>p</a:t>
            </a:r>
            <a:r>
              <a:rPr lang="en-US" sz="2400" dirty="0"/>
              <a:t> = (7500)(</a:t>
            </a:r>
            <a:r>
              <a:rPr lang="en-US" sz="2400" dirty="0">
                <a:solidFill>
                  <a:srgbClr val="0070C0"/>
                </a:solidFill>
              </a:rPr>
              <a:t>0.25</a:t>
            </a:r>
            <a:r>
              <a:rPr lang="en-US" sz="2400" dirty="0"/>
              <a:t>) = 1875</a:t>
            </a:r>
          </a:p>
          <a:p>
            <a:pPr lvl="1"/>
            <a:r>
              <a:rPr lang="en-US" sz="2400" dirty="0" smtClean="0"/>
              <a:t>SE(total count</a:t>
            </a:r>
            <a:r>
              <a:rPr lang="en-US" sz="2400" dirty="0"/>
              <a:t>) = </a:t>
            </a:r>
            <a:r>
              <a:rPr lang="en-US" sz="2400" dirty="0" err="1" smtClean="0"/>
              <a:t>sqrt</a:t>
            </a:r>
            <a:r>
              <a:rPr lang="en-US" sz="2400" dirty="0" smtClean="0"/>
              <a:t>[ n</a:t>
            </a:r>
            <a:r>
              <a:rPr lang="en-US" sz="2400" dirty="0" smtClean="0">
                <a:solidFill>
                  <a:srgbClr val="0070C0"/>
                </a:solidFill>
              </a:rPr>
              <a:t>p</a:t>
            </a:r>
            <a:r>
              <a:rPr lang="en-US" sz="2400" dirty="0" smtClean="0"/>
              <a:t>(1–</a:t>
            </a:r>
            <a:r>
              <a:rPr lang="en-US" sz="2400" dirty="0" smtClean="0">
                <a:solidFill>
                  <a:srgbClr val="0070C0"/>
                </a:solidFill>
              </a:rPr>
              <a:t>p</a:t>
            </a:r>
            <a:r>
              <a:rPr lang="en-US" sz="2400" dirty="0" smtClean="0"/>
              <a:t>) ] </a:t>
            </a:r>
            <a:r>
              <a:rPr lang="en-US" sz="2400" dirty="0"/>
              <a:t>= </a:t>
            </a:r>
            <a:r>
              <a:rPr lang="en-US" sz="2400" dirty="0" smtClean="0"/>
              <a:t>37.5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302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198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0838"/>
            <a:ext cx="8229600" cy="3840162"/>
          </a:xfrm>
        </p:spPr>
        <p:txBody>
          <a:bodyPr/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:  the 15 people did </a:t>
            </a:r>
            <a:r>
              <a:rPr lang="en-US" sz="2800" u="sng" dirty="0" smtClean="0"/>
              <a:t>not</a:t>
            </a:r>
            <a:r>
              <a:rPr lang="en-US" sz="2800" dirty="0" smtClean="0"/>
              <a:t> have ESP, </a:t>
            </a:r>
            <a:r>
              <a:rPr lang="en-US" sz="2800" dirty="0" smtClean="0">
                <a:solidFill>
                  <a:srgbClr val="0070C0"/>
                </a:solidFill>
              </a:rPr>
              <a:t>p = 0.25</a:t>
            </a:r>
          </a:p>
          <a:p>
            <a:endParaRPr lang="en-US" sz="1200" dirty="0" smtClean="0"/>
          </a:p>
          <a:p>
            <a:r>
              <a:rPr lang="en-US" sz="2800" dirty="0" smtClean="0"/>
              <a:t>If 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were true,</a:t>
            </a:r>
          </a:p>
          <a:p>
            <a:pPr lvl="1"/>
            <a:r>
              <a:rPr lang="en-US" sz="2400" dirty="0" smtClean="0"/>
              <a:t>EV(total count</a:t>
            </a:r>
            <a:r>
              <a:rPr lang="en-US" sz="2400" dirty="0"/>
              <a:t>) = n</a:t>
            </a:r>
            <a:r>
              <a:rPr lang="en-US" sz="2400" dirty="0">
                <a:solidFill>
                  <a:srgbClr val="0070C0"/>
                </a:solidFill>
              </a:rPr>
              <a:t>p</a:t>
            </a:r>
            <a:r>
              <a:rPr lang="en-US" sz="2400" dirty="0"/>
              <a:t> = (7500)(</a:t>
            </a:r>
            <a:r>
              <a:rPr lang="en-US" sz="2400" dirty="0">
                <a:solidFill>
                  <a:srgbClr val="0070C0"/>
                </a:solidFill>
              </a:rPr>
              <a:t>0.25</a:t>
            </a:r>
            <a:r>
              <a:rPr lang="en-US" sz="2400" dirty="0"/>
              <a:t>) = 1875</a:t>
            </a:r>
          </a:p>
          <a:p>
            <a:pPr lvl="1"/>
            <a:r>
              <a:rPr lang="en-US" sz="2400" dirty="0" smtClean="0"/>
              <a:t>SE(total count</a:t>
            </a:r>
            <a:r>
              <a:rPr lang="en-US" sz="2400" dirty="0"/>
              <a:t>) = </a:t>
            </a:r>
            <a:r>
              <a:rPr lang="en-US" sz="2400" dirty="0" err="1" smtClean="0"/>
              <a:t>sqrt</a:t>
            </a:r>
            <a:r>
              <a:rPr lang="en-US" sz="2400" dirty="0" smtClean="0"/>
              <a:t>[ n</a:t>
            </a:r>
            <a:r>
              <a:rPr lang="en-US" sz="2400" dirty="0" smtClean="0">
                <a:solidFill>
                  <a:srgbClr val="0070C0"/>
                </a:solidFill>
              </a:rPr>
              <a:t>p</a:t>
            </a:r>
            <a:r>
              <a:rPr lang="en-US" sz="2400" dirty="0" smtClean="0"/>
              <a:t>(1–</a:t>
            </a:r>
            <a:r>
              <a:rPr lang="en-US" sz="2400" dirty="0" smtClean="0">
                <a:solidFill>
                  <a:srgbClr val="0070C0"/>
                </a:solidFill>
              </a:rPr>
              <a:t>p</a:t>
            </a:r>
            <a:r>
              <a:rPr lang="en-US" sz="2400" dirty="0" smtClean="0"/>
              <a:t>) ] </a:t>
            </a:r>
            <a:r>
              <a:rPr lang="en-US" sz="2400" dirty="0"/>
              <a:t>= </a:t>
            </a:r>
            <a:r>
              <a:rPr lang="en-US" sz="2400" dirty="0" smtClean="0"/>
              <a:t>37.5</a:t>
            </a:r>
          </a:p>
          <a:p>
            <a:endParaRPr lang="en-US" sz="1200" dirty="0" smtClean="0"/>
          </a:p>
          <a:p>
            <a:r>
              <a:rPr lang="en-US" sz="2800" dirty="0" smtClean="0"/>
              <a:t>p-value = P(2006 or more correct) = 0.000274</a:t>
            </a:r>
          </a:p>
          <a:p>
            <a:pPr lvl="1"/>
            <a:r>
              <a:rPr lang="en-US" sz="2400" dirty="0"/>
              <a:t>p = </a:t>
            </a:r>
            <a:r>
              <a:rPr lang="en-US" sz="2400" dirty="0" smtClean="0">
                <a:solidFill>
                  <a:srgbClr val="00B050"/>
                </a:solidFill>
              </a:rPr>
              <a:t>1-BINOMDIST(2005,7500,</a:t>
            </a:r>
            <a:r>
              <a:rPr lang="en-US" sz="2400" dirty="0" smtClean="0">
                <a:solidFill>
                  <a:srgbClr val="0070C0"/>
                </a:solidFill>
              </a:rPr>
              <a:t>0.25</a:t>
            </a:r>
            <a:r>
              <a:rPr lang="en-US" sz="2400" dirty="0" smtClean="0">
                <a:solidFill>
                  <a:srgbClr val="00B050"/>
                </a:solidFill>
              </a:rPr>
              <a:t>,TRUE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r>
              <a:rPr lang="en-US" sz="2400" dirty="0"/>
              <a:t> </a:t>
            </a:r>
          </a:p>
          <a:p>
            <a:pPr lvl="1"/>
            <a:r>
              <a:rPr lang="en-US" sz="2400" dirty="0" smtClean="0"/>
              <a:t>Normal approx.:  Z = (2005.5 – 1875) / 37.5 = 3.48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141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198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0837"/>
            <a:ext cx="8229600" cy="5741987"/>
          </a:xfrm>
        </p:spPr>
        <p:txBody>
          <a:bodyPr/>
          <a:lstStyle/>
          <a:p>
            <a:r>
              <a:rPr lang="en-US" sz="2800" dirty="0"/>
              <a:t>H</a:t>
            </a:r>
            <a:r>
              <a:rPr lang="en-US" sz="2800" baseline="-25000" dirty="0"/>
              <a:t>0</a:t>
            </a:r>
            <a:r>
              <a:rPr lang="en-US" sz="2800" dirty="0"/>
              <a:t>:  the 15 people did </a:t>
            </a:r>
            <a:r>
              <a:rPr lang="en-US" sz="2800" u="sng" dirty="0"/>
              <a:t>not</a:t>
            </a:r>
            <a:r>
              <a:rPr lang="en-US" sz="2800" dirty="0"/>
              <a:t> have ESP, </a:t>
            </a:r>
            <a:r>
              <a:rPr lang="en-US" sz="2800" dirty="0">
                <a:solidFill>
                  <a:srgbClr val="0070C0"/>
                </a:solidFill>
              </a:rPr>
              <a:t>p = 0.25</a:t>
            </a:r>
          </a:p>
          <a:p>
            <a:endParaRPr lang="en-US" sz="1200" dirty="0"/>
          </a:p>
          <a:p>
            <a:r>
              <a:rPr lang="en-US" sz="2800" dirty="0"/>
              <a:t>If H</a:t>
            </a:r>
            <a:r>
              <a:rPr lang="en-US" sz="2800" baseline="-25000" dirty="0"/>
              <a:t>0</a:t>
            </a:r>
            <a:r>
              <a:rPr lang="en-US" sz="2800" dirty="0"/>
              <a:t> were true,</a:t>
            </a:r>
          </a:p>
          <a:p>
            <a:pPr lvl="1"/>
            <a:r>
              <a:rPr lang="en-US" sz="2400" dirty="0"/>
              <a:t>EV(total count) = n</a:t>
            </a:r>
            <a:r>
              <a:rPr lang="en-US" sz="2400" dirty="0">
                <a:solidFill>
                  <a:srgbClr val="0070C0"/>
                </a:solidFill>
              </a:rPr>
              <a:t>p</a:t>
            </a:r>
            <a:r>
              <a:rPr lang="en-US" sz="2400" dirty="0"/>
              <a:t> = (7500)(</a:t>
            </a:r>
            <a:r>
              <a:rPr lang="en-US" sz="2400" dirty="0">
                <a:solidFill>
                  <a:srgbClr val="0070C0"/>
                </a:solidFill>
              </a:rPr>
              <a:t>0.25</a:t>
            </a:r>
            <a:r>
              <a:rPr lang="en-US" sz="2400" dirty="0"/>
              <a:t>) = 1875</a:t>
            </a:r>
          </a:p>
          <a:p>
            <a:pPr lvl="1"/>
            <a:r>
              <a:rPr lang="en-US" sz="2400" dirty="0"/>
              <a:t>SE(total count) = </a:t>
            </a:r>
            <a:r>
              <a:rPr lang="en-US" sz="2400" dirty="0" err="1" smtClean="0"/>
              <a:t>sqrt</a:t>
            </a:r>
            <a:r>
              <a:rPr lang="en-US" sz="2400" dirty="0" smtClean="0"/>
              <a:t>[ </a:t>
            </a:r>
            <a:r>
              <a:rPr lang="en-US" sz="2400" dirty="0"/>
              <a:t>n</a:t>
            </a:r>
            <a:r>
              <a:rPr lang="en-US" sz="2400" dirty="0">
                <a:solidFill>
                  <a:srgbClr val="0070C0"/>
                </a:solidFill>
              </a:rPr>
              <a:t>p</a:t>
            </a:r>
            <a:r>
              <a:rPr lang="en-US" sz="2400" dirty="0"/>
              <a:t>(1–</a:t>
            </a:r>
            <a:r>
              <a:rPr lang="en-US" sz="2400" dirty="0">
                <a:solidFill>
                  <a:srgbClr val="0070C0"/>
                </a:solidFill>
              </a:rPr>
              <a:t>p</a:t>
            </a:r>
            <a:r>
              <a:rPr lang="en-US" sz="2400" dirty="0"/>
              <a:t>) ] = 37.5</a:t>
            </a:r>
          </a:p>
          <a:p>
            <a:endParaRPr lang="en-US" sz="1200" dirty="0"/>
          </a:p>
          <a:p>
            <a:r>
              <a:rPr lang="en-US" sz="2800" dirty="0"/>
              <a:t>p-value = P(2006 or more correct) = 0.000274</a:t>
            </a:r>
          </a:p>
          <a:p>
            <a:pPr lvl="1"/>
            <a:r>
              <a:rPr lang="en-US" sz="2400" dirty="0"/>
              <a:t>p = </a:t>
            </a:r>
            <a:r>
              <a:rPr lang="en-US" sz="2400" dirty="0">
                <a:solidFill>
                  <a:srgbClr val="00B050"/>
                </a:solidFill>
              </a:rPr>
              <a:t>1-BINOMDIST(2005,7500,</a:t>
            </a:r>
            <a:r>
              <a:rPr lang="en-US" sz="2400" dirty="0">
                <a:solidFill>
                  <a:srgbClr val="0070C0"/>
                </a:solidFill>
              </a:rPr>
              <a:t>0.25</a:t>
            </a:r>
            <a:r>
              <a:rPr lang="en-US" sz="2400" dirty="0">
                <a:solidFill>
                  <a:srgbClr val="00B050"/>
                </a:solidFill>
              </a:rPr>
              <a:t>,TRUE)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Normal approx.:  Z = (2005.5 – 1875) / 37.5 = 3.48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2800" dirty="0" smtClean="0"/>
              <a:t>Conclusion:  p &lt; 0.05, so </a:t>
            </a:r>
            <a:r>
              <a:rPr lang="en-US" sz="2800" u="sng" dirty="0" smtClean="0"/>
              <a:t>reject</a:t>
            </a:r>
            <a:r>
              <a:rPr lang="en-US" sz="2800" dirty="0" smtClean="0"/>
              <a:t> 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…   Charles Tart proved that ESP exists!</a:t>
            </a:r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Or did he?</a:t>
            </a:r>
          </a:p>
          <a:p>
            <a:endParaRPr lang="en-US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68" y="5654673"/>
            <a:ext cx="9395460" cy="4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1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Next time:  Lecture 6</a:t>
            </a:r>
          </a:p>
          <a:p>
            <a:pPr marL="0" indent="0" algn="ctr">
              <a:buNone/>
            </a:pPr>
            <a:r>
              <a:rPr lang="en-US" dirty="0" smtClean="0"/>
              <a:t>Inference for Percentages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628394"/>
            <a:ext cx="6781800" cy="45438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1100" y="5410200"/>
            <a:ext cx="6781800" cy="523220"/>
          </a:xfrm>
          <a:prstGeom prst="rect">
            <a:avLst/>
          </a:prstGeom>
          <a:solidFill>
            <a:srgbClr val="FFFF0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smtClean="0"/>
              <a:t>Homework 4 </a:t>
            </a:r>
            <a:r>
              <a:rPr lang="en-US" sz="2800" i="0" dirty="0" smtClean="0">
                <a:solidFill>
                  <a:schemeClr val="tx1">
                    <a:alpha val="80000"/>
                  </a:schemeClr>
                </a:solidFill>
              </a:rPr>
              <a:t>has</a:t>
            </a:r>
            <a:r>
              <a:rPr lang="en-US" sz="2800" i="0" dirty="0" smtClean="0"/>
              <a:t> been assigned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31648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48399"/>
            <a:ext cx="7696200" cy="473075"/>
          </a:xfrm>
        </p:spPr>
        <p:txBody>
          <a:bodyPr/>
          <a:lstStyle/>
          <a:p>
            <a:pPr algn="l"/>
            <a:r>
              <a:rPr lang="en-US" sz="1400" dirty="0" err="1"/>
              <a:t>Gueguen</a:t>
            </a:r>
            <a:r>
              <a:rPr lang="en-US" sz="1400" dirty="0"/>
              <a:t>, Jacob, and </a:t>
            </a:r>
            <a:r>
              <a:rPr lang="en-US" sz="1400" dirty="0" err="1"/>
              <a:t>Lamy</a:t>
            </a:r>
            <a:r>
              <a:rPr lang="en-US" sz="1400" dirty="0"/>
              <a:t>, “Love is in the air:  Effects of songs with romantic lyrics on compliance with a courtship request”, </a:t>
            </a:r>
            <a:r>
              <a:rPr lang="en-US" sz="1400" i="1" dirty="0"/>
              <a:t>Psychology of Music</a:t>
            </a:r>
            <a:r>
              <a:rPr lang="en-US" sz="1400" dirty="0"/>
              <a:t> 2009; 39; 303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In one study, “18-20-year-old single female participants … interacted </a:t>
            </a:r>
            <a:r>
              <a:rPr lang="en-US" dirty="0"/>
              <a:t>with a young male confederate in a marketing survey. During a break, the male confederate asked the participant for her phone number</a:t>
            </a:r>
            <a:r>
              <a:rPr lang="en-US" dirty="0" smtClean="0"/>
              <a:t>.”  </a:t>
            </a:r>
          </a:p>
          <a:p>
            <a:pPr marL="342900" lvl="1" indent="-342900">
              <a:buFontTx/>
              <a:buChar char="•"/>
            </a:pPr>
            <a:endParaRPr lang="en-US" sz="1000" dirty="0" smtClean="0"/>
          </a:p>
          <a:p>
            <a:pPr marL="342900" lvl="1" indent="-342900">
              <a:buFontTx/>
              <a:buChar char="•"/>
            </a:pPr>
            <a:r>
              <a:rPr lang="en-US" dirty="0" smtClean="0"/>
              <a:t>35 of the 87 women gave their phone number</a:t>
            </a:r>
            <a:endParaRPr lang="en-US" dirty="0"/>
          </a:p>
          <a:p>
            <a:endParaRPr lang="en-US" sz="2400" dirty="0" smtClean="0"/>
          </a:p>
          <a:p>
            <a:r>
              <a:rPr lang="en-US" sz="2800" dirty="0" smtClean="0"/>
              <a:t>Q1:  if these 87 women are a simple random sample of all 18-20-year-old single females, what is a 90% confidence interval for the percentage of single women who would give their phone number after a short interaction?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0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48399"/>
            <a:ext cx="7696200" cy="473075"/>
          </a:xfrm>
        </p:spPr>
        <p:txBody>
          <a:bodyPr/>
          <a:lstStyle/>
          <a:p>
            <a:pPr algn="l"/>
            <a:r>
              <a:rPr lang="en-US" sz="1400" dirty="0" err="1"/>
              <a:t>Gueguen</a:t>
            </a:r>
            <a:r>
              <a:rPr lang="en-US" sz="1400" dirty="0"/>
              <a:t>, Jacob, and </a:t>
            </a:r>
            <a:r>
              <a:rPr lang="en-US" sz="1400" dirty="0" err="1"/>
              <a:t>Lamy</a:t>
            </a:r>
            <a:r>
              <a:rPr lang="en-US" sz="1400" dirty="0"/>
              <a:t>, “Love is in the air:  Effects of songs with romantic lyrics on compliance with a courtship request”, </a:t>
            </a:r>
            <a:r>
              <a:rPr lang="en-US" sz="1400" i="1" dirty="0"/>
              <a:t>Psychology of Music</a:t>
            </a:r>
            <a:r>
              <a:rPr lang="en-US" sz="1400" dirty="0"/>
              <a:t> 2009; 39; 303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In the study, the women were put into waiting rooms chosen at random.  Half heard music with romantic lyrics; half heard music with neutral lyrics.  The interaction with the young male began five minutes later.</a:t>
            </a:r>
          </a:p>
          <a:p>
            <a:pPr marL="342900" lvl="1" indent="-342900">
              <a:buFontTx/>
              <a:buChar char="•"/>
            </a:pPr>
            <a:endParaRPr lang="en-US" sz="1000" dirty="0" smtClean="0"/>
          </a:p>
          <a:p>
            <a:pPr marL="342900" lvl="1" indent="-342900">
              <a:buFontTx/>
              <a:buChar char="•"/>
            </a:pPr>
            <a:r>
              <a:rPr lang="en-US" dirty="0" smtClean="0"/>
              <a:t>35 of the 87 women gave their phone number</a:t>
            </a:r>
            <a:endParaRPr lang="en-US" dirty="0"/>
          </a:p>
          <a:p>
            <a:pPr lvl="1"/>
            <a:r>
              <a:rPr lang="en-US" dirty="0"/>
              <a:t>43 heard neutral music:     12 gave phone #</a:t>
            </a:r>
          </a:p>
          <a:p>
            <a:pPr lvl="1"/>
            <a:r>
              <a:rPr lang="en-US" dirty="0"/>
              <a:t>44 heard romantic music:  23 gave phone #</a:t>
            </a:r>
          </a:p>
          <a:p>
            <a:endParaRPr lang="en-US" sz="2400" dirty="0"/>
          </a:p>
          <a:p>
            <a:r>
              <a:rPr lang="en-US" sz="2800" dirty="0" smtClean="0"/>
              <a:t>The difference in rates was 28% versus 52%.  What would the null hypothesis 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12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48399"/>
            <a:ext cx="7696200" cy="473075"/>
          </a:xfrm>
        </p:spPr>
        <p:txBody>
          <a:bodyPr/>
          <a:lstStyle/>
          <a:p>
            <a:pPr algn="l"/>
            <a:r>
              <a:rPr lang="en-US" sz="1400" dirty="0" err="1"/>
              <a:t>Gueguen</a:t>
            </a:r>
            <a:r>
              <a:rPr lang="en-US" sz="1400" dirty="0"/>
              <a:t>, Jacob, and </a:t>
            </a:r>
            <a:r>
              <a:rPr lang="en-US" sz="1400" dirty="0" err="1"/>
              <a:t>Lamy</a:t>
            </a:r>
            <a:r>
              <a:rPr lang="en-US" sz="1400" dirty="0"/>
              <a:t>, “Love is in the air:  Effects of songs with romantic lyrics on compliance with a courtship request”, </a:t>
            </a:r>
            <a:r>
              <a:rPr lang="en-US" sz="1400" i="1" dirty="0"/>
              <a:t>Psychology of Music</a:t>
            </a:r>
            <a:r>
              <a:rPr lang="en-US" sz="1400" dirty="0"/>
              <a:t> 2009; 39; 303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In the study, the women were put into waiting rooms chosen at random.  Half heard music with romantic lyrics; half heard music with neutral lyrics.  The interaction with the young male began five minutes later.</a:t>
            </a:r>
          </a:p>
          <a:p>
            <a:pPr marL="342900" lvl="1" indent="-342900">
              <a:buFontTx/>
              <a:buChar char="•"/>
            </a:pPr>
            <a:endParaRPr lang="en-US" sz="1000" dirty="0" smtClean="0"/>
          </a:p>
          <a:p>
            <a:pPr marL="342900" lvl="1" indent="-342900">
              <a:buFontTx/>
              <a:buChar char="•"/>
            </a:pPr>
            <a:r>
              <a:rPr lang="en-US" dirty="0" smtClean="0"/>
              <a:t>35 of the 87 women gave their phone number</a:t>
            </a:r>
            <a:endParaRPr lang="en-US" dirty="0"/>
          </a:p>
          <a:p>
            <a:pPr lvl="1"/>
            <a:r>
              <a:rPr lang="en-US" dirty="0"/>
              <a:t>43 heard neutral music:     12 gave phone </a:t>
            </a:r>
            <a:r>
              <a:rPr lang="en-US" dirty="0" smtClean="0"/>
              <a:t>#</a:t>
            </a:r>
          </a:p>
          <a:p>
            <a:pPr lvl="1"/>
            <a:r>
              <a:rPr lang="en-US" dirty="0" smtClean="0"/>
              <a:t>44 heard romantic music:  23 gave phone #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Can the difference in rates (28% versus 52%) be explained by luck?  What is the p-value?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9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flu vaccine cause miscarriages?  In one study, 48 women who had miscarriages were asked if they had had a flu shot in the 28 days prior to the miscarriage:  24 had.</a:t>
            </a:r>
          </a:p>
          <a:p>
            <a:pPr lvl="1"/>
            <a:r>
              <a:rPr lang="en-US" dirty="0" smtClean="0"/>
              <a:t>Another 48 women who had not had miscarriages were asked if they had a flu shot in the 28 days prior to the birth of their child:  15 of them had.</a:t>
            </a:r>
          </a:p>
          <a:p>
            <a:pPr lvl="1"/>
            <a:r>
              <a:rPr lang="en-US" dirty="0" smtClean="0"/>
              <a:t>Per the CDC, the overall rate of flu vaccinations among adults was 43.3%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percent of U.S. voters know the three branches of government?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1FF13-D0C1-465C-9BDB-BC019D8BED09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3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dirty="0" smtClean="0"/>
              <a:t>Bob Edmonds’ case is an example of “statistical inference”…</a:t>
            </a:r>
          </a:p>
          <a:p>
            <a:endParaRPr lang="en-US" alt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4E0A4D-9530-4DA1-B21D-15B427B3D324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Some Definitions </a:t>
            </a:r>
          </a:p>
          <a:p>
            <a:pPr lvl="1"/>
            <a:endParaRPr lang="en-US" altLang="en-US" sz="2400" dirty="0" smtClean="0"/>
          </a:p>
          <a:p>
            <a:r>
              <a:rPr lang="en-US" altLang="en-US" sz="2800" dirty="0" smtClean="0">
                <a:solidFill>
                  <a:srgbClr val="FF0000"/>
                </a:solidFill>
              </a:rPr>
              <a:t>Population</a:t>
            </a:r>
            <a:r>
              <a:rPr lang="en-US" altLang="en-US" sz="2800" dirty="0" smtClean="0"/>
              <a:t> … </a:t>
            </a:r>
            <a:r>
              <a:rPr lang="en-US" altLang="en-US" sz="2800" i="1" dirty="0" smtClean="0"/>
              <a:t>the entire set of interest</a:t>
            </a:r>
          </a:p>
          <a:p>
            <a:pPr lvl="1"/>
            <a:r>
              <a:rPr lang="en-US" altLang="en-US" sz="2400" dirty="0" smtClean="0"/>
              <a:t>Populations can be finite or infinite / hypothetical</a:t>
            </a:r>
          </a:p>
          <a:p>
            <a:pPr lvl="1"/>
            <a:r>
              <a:rPr lang="en-US" altLang="en-US" sz="2400" dirty="0" smtClean="0">
                <a:solidFill>
                  <a:srgbClr val="FF0000"/>
                </a:solidFill>
              </a:rPr>
              <a:t>Parameter</a:t>
            </a:r>
            <a:r>
              <a:rPr lang="en-US" altLang="en-US" sz="2400" dirty="0" smtClean="0"/>
              <a:t> … </a:t>
            </a:r>
            <a:r>
              <a:rPr lang="en-US" altLang="en-US" sz="2400" b="0" i="1" dirty="0" smtClean="0"/>
              <a:t>a numerical fact about the population</a:t>
            </a:r>
          </a:p>
          <a:p>
            <a:pPr lvl="1"/>
            <a:endParaRPr lang="en-US" altLang="en-US" sz="2400" dirty="0" smtClean="0"/>
          </a:p>
          <a:p>
            <a:r>
              <a:rPr lang="en-US" altLang="en-US" sz="2800" dirty="0" smtClean="0">
                <a:solidFill>
                  <a:srgbClr val="FF0000"/>
                </a:solidFill>
              </a:rPr>
              <a:t>Sample …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a subset of the population</a:t>
            </a:r>
          </a:p>
          <a:p>
            <a:pPr lvl="1"/>
            <a:r>
              <a:rPr lang="en-US" altLang="en-US" sz="2400" dirty="0" smtClean="0">
                <a:solidFill>
                  <a:srgbClr val="FF0000"/>
                </a:solidFill>
              </a:rPr>
              <a:t>Random sample</a:t>
            </a:r>
            <a:r>
              <a:rPr lang="en-US" altLang="en-US" sz="2400" dirty="0" smtClean="0"/>
              <a:t> </a:t>
            </a:r>
            <a:r>
              <a:rPr lang="en-US" altLang="en-US" sz="2400" b="0" dirty="0" smtClean="0"/>
              <a:t>… </a:t>
            </a:r>
            <a:r>
              <a:rPr lang="en-US" altLang="en-US" sz="2400" b="0" i="1" dirty="0" smtClean="0"/>
              <a:t>a sample drawn such that every item had a </a:t>
            </a:r>
            <a:r>
              <a:rPr lang="en-US" altLang="en-US" sz="2400" b="0" i="1" u="sng" dirty="0" smtClean="0"/>
              <a:t>known</a:t>
            </a:r>
            <a:r>
              <a:rPr lang="en-US" altLang="en-US" sz="2400" b="0" i="1" dirty="0" smtClean="0"/>
              <a:t> probability of being selected</a:t>
            </a:r>
          </a:p>
          <a:p>
            <a:pPr lvl="1"/>
            <a:r>
              <a:rPr lang="en-US" altLang="en-US" sz="2400" u="sng" dirty="0" smtClean="0">
                <a:solidFill>
                  <a:srgbClr val="FF0000"/>
                </a:solidFill>
              </a:rPr>
              <a:t>Simple</a:t>
            </a:r>
            <a:r>
              <a:rPr lang="en-US" altLang="en-US" sz="2400" dirty="0" smtClean="0">
                <a:solidFill>
                  <a:srgbClr val="FF0000"/>
                </a:solidFill>
              </a:rPr>
              <a:t> random sample</a:t>
            </a:r>
            <a:r>
              <a:rPr lang="en-US" altLang="en-US" sz="2400" dirty="0" smtClean="0"/>
              <a:t> </a:t>
            </a:r>
            <a:r>
              <a:rPr lang="en-US" altLang="en-US" sz="2400" b="0" dirty="0" smtClean="0"/>
              <a:t>… </a:t>
            </a:r>
            <a:r>
              <a:rPr lang="en-US" altLang="en-US" sz="2400" b="0" i="1" dirty="0" smtClean="0"/>
              <a:t>a random sample where every item had an </a:t>
            </a:r>
            <a:r>
              <a:rPr lang="en-US" altLang="en-US" sz="2400" b="0" i="1" u="sng" dirty="0" smtClean="0"/>
              <a:t>equal</a:t>
            </a:r>
            <a:r>
              <a:rPr lang="en-US" altLang="en-US" sz="2400" b="0" i="1" dirty="0" smtClean="0"/>
              <a:t> probability of being selected</a:t>
            </a:r>
          </a:p>
          <a:p>
            <a:pPr lvl="1"/>
            <a:r>
              <a:rPr lang="en-US" altLang="en-US" sz="2400" dirty="0" smtClean="0">
                <a:solidFill>
                  <a:srgbClr val="FF0000"/>
                </a:solidFill>
              </a:rPr>
              <a:t>Sample statistic</a:t>
            </a:r>
            <a:r>
              <a:rPr lang="en-US" altLang="en-US" sz="2400" dirty="0" smtClean="0"/>
              <a:t> </a:t>
            </a:r>
            <a:r>
              <a:rPr lang="en-US" altLang="en-US" sz="2400" b="0" dirty="0" smtClean="0"/>
              <a:t>…</a:t>
            </a:r>
            <a:r>
              <a:rPr lang="en-US" altLang="en-US" sz="2400" dirty="0" smtClean="0"/>
              <a:t> </a:t>
            </a:r>
            <a:r>
              <a:rPr lang="en-US" altLang="en-US" sz="2400" b="0" i="1" dirty="0" smtClean="0"/>
              <a:t>numerical fact about the sample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8FB960-25E9-403D-B0BC-48757BF721C6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94901"/>
            </a:schemeClr>
          </a:solidFill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Statistical inference </a:t>
            </a:r>
            <a:r>
              <a:rPr lang="en-US" altLang="en-US" dirty="0" smtClean="0"/>
              <a:t>is the process of applying probability to data from random samples to draw conclusions about unknown population parameters</a:t>
            </a:r>
          </a:p>
          <a:p>
            <a:pPr lvl="1"/>
            <a:endParaRPr lang="en-US" altLang="en-US" sz="2000" dirty="0" smtClean="0"/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Population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>= </a:t>
            </a:r>
            <a:r>
              <a:rPr lang="en-US" altLang="en-US" sz="2400" u="sng" dirty="0" smtClean="0"/>
              <a:t>all</a:t>
            </a:r>
            <a:r>
              <a:rPr lang="en-US" altLang="en-US" sz="2400" dirty="0" smtClean="0"/>
              <a:t> “major prizes”, past and future</a:t>
            </a:r>
          </a:p>
          <a:p>
            <a:pPr lvl="1"/>
            <a:endParaRPr lang="en-US" altLang="en-US" sz="1000" dirty="0" smtClean="0"/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Parameter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>= probability / percentage of </a:t>
            </a:r>
            <a:r>
              <a:rPr lang="en-US" altLang="en-US" sz="2400" u="sng" dirty="0" smtClean="0"/>
              <a:t>all</a:t>
            </a:r>
            <a:r>
              <a:rPr lang="en-US" altLang="en-US" sz="2400" dirty="0" smtClean="0"/>
              <a:t> major prizes that would be won by “insiders” (unknown)</a:t>
            </a:r>
          </a:p>
          <a:p>
            <a:pPr lvl="1"/>
            <a:endParaRPr lang="en-US" altLang="en-US" sz="1000" dirty="0" smtClean="0"/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Sample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>= set of 5713 “major prizes”</a:t>
            </a:r>
          </a:p>
          <a:p>
            <a:pPr lvl="1"/>
            <a:endParaRPr lang="en-US" altLang="en-US" sz="1000" dirty="0" smtClean="0"/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Statistic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>= </a:t>
            </a:r>
            <a:r>
              <a:rPr lang="en-US" altLang="en-US" sz="2400" u="sng" dirty="0" smtClean="0"/>
              <a:t>observed</a:t>
            </a:r>
            <a:r>
              <a:rPr lang="en-US" altLang="en-US" sz="2400" dirty="0" smtClean="0"/>
              <a:t> percentage of wins by “insider employees” (3.5%)</a:t>
            </a:r>
            <a:endParaRPr lang="en-US" altLang="en-US" sz="2400" b="0" i="1" dirty="0" smtClean="0"/>
          </a:p>
          <a:p>
            <a:endParaRPr lang="en-US" altLang="en-US" sz="2800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9FF8BA-8CC0-422E-A12F-85BFB5CEFFF7}" type="slidenum">
              <a:rPr lang="en-US" altLang="en-US" sz="1400" b="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b="0" smtClean="0"/>
          </a:p>
        </p:txBody>
      </p:sp>
    </p:spTree>
    <p:extLst>
      <p:ext uri="{BB962C8B-B14F-4D97-AF65-F5344CB8AC3E}">
        <p14:creationId xmlns:p14="http://schemas.microsoft.com/office/powerpoint/2010/main" val="36198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54798</TotalTime>
  <Words>3138</Words>
  <Application>Microsoft Office PowerPoint</Application>
  <PresentationFormat>On-screen Show (4:3)</PresentationFormat>
  <Paragraphs>539</Paragraphs>
  <Slides>68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Cambria Math</vt:lpstr>
      <vt:lpstr>Symbol</vt:lpstr>
      <vt:lpstr>Wingdings</vt:lpstr>
      <vt:lpstr>Default Design</vt:lpstr>
      <vt:lpstr>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http://www.publicpolicypolling.com/pdf/2011/PPP_Release_National_ConspiracyTheories_040213.pdf</vt:lpstr>
      <vt:lpstr>http://www.publicpolicypolling.com/pdf/2011/PPP_Release_National_ConspiracyTheories_040213.pdf</vt:lpstr>
      <vt:lpstr>http://www.publicpolicypolling.com/pdf/2011/PPP_Release_National_ConspiracyTheories_040213.pdf</vt:lpstr>
      <vt:lpstr>http://www.publicpolicypolling.com/pdf/2011/PPP_Release_National_ConspiracyTheories_040213.pdf</vt:lpstr>
      <vt:lpstr>http://www.publicpolicypolling.com/pdf/2011/PPP_Release_National_ConspiracyTheories_040213.pdf</vt:lpstr>
      <vt:lpstr>http://www.publicpolicypolling.com/pdf/2011/PPP_Release_National_ConspiracyTheories_040213.pdf</vt:lpstr>
      <vt:lpstr>http://www.publicpolicypolling.com/pdf/2011/PPP_Release_National_ConspiracyTheories_040213.pdf</vt:lpstr>
      <vt:lpstr>http://www.publicpolicypolling.com/pdf/2011/PPP_Release_National_ConspiracyTheories_040213.pdf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http://www.aappublications.org/news/2017/09/12/Is-Antidepressant-Use-In-Pregnancy-Associated-With-Autism-Grand-Rounds-9-12-17</vt:lpstr>
      <vt:lpstr>http://www.aappublications.org/news/2017/09/12/Is-Antidepressant-Use-In-Pregnancy-Associated-With-Autism-Grand-Rounds-9-12-17</vt:lpstr>
      <vt:lpstr>http://www.aappublications.org/news/2017/09/12/Is-Antidepressant-Use-In-Pregnancy-Associated-With-Autism-Grand-Rounds-9-12-17</vt:lpstr>
      <vt:lpstr>https://www.cdc.gov/ncbddd/autism/data.html</vt:lpstr>
      <vt:lpstr>https://www.cdc.gov/ncbddd/autism/data.html</vt:lpstr>
      <vt:lpstr>https://www.cdc.gov/ncbddd/autism/data.html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Gueguen, Jacob, and Lamy, “Love is in the air:  Effects of songs with romantic lyrics on compliance with a courtship request”, Psychology of Music 2009; 39; 303</vt:lpstr>
      <vt:lpstr>Gueguen, Jacob, and Lamy, “Love is in the air:  Effects of songs with romantic lyrics on compliance with a courtship request”, Psychology of Music 2009; 39; 303</vt:lpstr>
      <vt:lpstr>Gueguen, Jacob, and Lamy, “Love is in the air:  Effects of songs with romantic lyrics on compliance with a courtship request”, Psychology of Music 2009; 39; 303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Lin</dc:creator>
  <cp:lastModifiedBy>Lin, Tony H</cp:lastModifiedBy>
  <cp:revision>226</cp:revision>
  <dcterms:created xsi:type="dcterms:W3CDTF">2007-07-05T17:24:32Z</dcterms:created>
  <dcterms:modified xsi:type="dcterms:W3CDTF">2017-09-19T22:21:59Z</dcterms:modified>
</cp:coreProperties>
</file>