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wmf" ContentType="image/x-w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2"/>
  </p:notesMasterIdLst>
  <p:handoutMasterIdLst>
    <p:handoutMasterId r:id="rId103"/>
  </p:handoutMasterIdLst>
  <p:sldIdLst>
    <p:sldId id="901" r:id="rId2"/>
    <p:sldId id="897" r:id="rId3"/>
    <p:sldId id="937" r:id="rId4"/>
    <p:sldId id="938" r:id="rId5"/>
    <p:sldId id="898" r:id="rId6"/>
    <p:sldId id="939" r:id="rId7"/>
    <p:sldId id="899" r:id="rId8"/>
    <p:sldId id="900" r:id="rId9"/>
    <p:sldId id="902" r:id="rId10"/>
    <p:sldId id="903" r:id="rId11"/>
    <p:sldId id="779" r:id="rId12"/>
    <p:sldId id="904" r:id="rId13"/>
    <p:sldId id="940" r:id="rId14"/>
    <p:sldId id="905" r:id="rId15"/>
    <p:sldId id="906" r:id="rId16"/>
    <p:sldId id="907" r:id="rId17"/>
    <p:sldId id="780" r:id="rId18"/>
    <p:sldId id="799" r:id="rId19"/>
    <p:sldId id="800" r:id="rId20"/>
    <p:sldId id="801" r:id="rId21"/>
    <p:sldId id="836" r:id="rId22"/>
    <p:sldId id="837" r:id="rId23"/>
    <p:sldId id="802" r:id="rId24"/>
    <p:sldId id="908" r:id="rId25"/>
    <p:sldId id="941" r:id="rId26"/>
    <p:sldId id="909" r:id="rId27"/>
    <p:sldId id="910" r:id="rId28"/>
    <p:sldId id="791" r:id="rId29"/>
    <p:sldId id="875" r:id="rId30"/>
    <p:sldId id="874" r:id="rId31"/>
    <p:sldId id="876" r:id="rId32"/>
    <p:sldId id="942" r:id="rId33"/>
    <p:sldId id="943" r:id="rId34"/>
    <p:sldId id="945" r:id="rId35"/>
    <p:sldId id="946" r:id="rId36"/>
    <p:sldId id="944" r:id="rId37"/>
    <p:sldId id="947" r:id="rId38"/>
    <p:sldId id="948" r:id="rId39"/>
    <p:sldId id="830" r:id="rId40"/>
    <p:sldId id="838" r:id="rId41"/>
    <p:sldId id="881" r:id="rId42"/>
    <p:sldId id="949" r:id="rId43"/>
    <p:sldId id="882" r:id="rId44"/>
    <p:sldId id="950" r:id="rId45"/>
    <p:sldId id="877" r:id="rId46"/>
    <p:sldId id="878" r:id="rId47"/>
    <p:sldId id="822" r:id="rId48"/>
    <p:sldId id="911" r:id="rId49"/>
    <p:sldId id="912" r:id="rId50"/>
    <p:sldId id="913" r:id="rId51"/>
    <p:sldId id="914" r:id="rId52"/>
    <p:sldId id="827" r:id="rId53"/>
    <p:sldId id="786" r:id="rId54"/>
    <p:sldId id="915" r:id="rId55"/>
    <p:sldId id="792" r:id="rId56"/>
    <p:sldId id="848" r:id="rId57"/>
    <p:sldId id="916" r:id="rId58"/>
    <p:sldId id="951" r:id="rId59"/>
    <p:sldId id="952" r:id="rId60"/>
    <p:sldId id="919" r:id="rId61"/>
    <p:sldId id="924" r:id="rId62"/>
    <p:sldId id="954" r:id="rId63"/>
    <p:sldId id="917" r:id="rId64"/>
    <p:sldId id="921" r:id="rId65"/>
    <p:sldId id="923" r:id="rId66"/>
    <p:sldId id="953" r:id="rId67"/>
    <p:sldId id="920" r:id="rId68"/>
    <p:sldId id="925" r:id="rId69"/>
    <p:sldId id="926" r:id="rId70"/>
    <p:sldId id="935" r:id="rId71"/>
    <p:sldId id="955" r:id="rId72"/>
    <p:sldId id="956" r:id="rId73"/>
    <p:sldId id="957" r:id="rId74"/>
    <p:sldId id="958" r:id="rId75"/>
    <p:sldId id="959" r:id="rId76"/>
    <p:sldId id="960" r:id="rId77"/>
    <p:sldId id="933" r:id="rId78"/>
    <p:sldId id="934" r:id="rId79"/>
    <p:sldId id="856" r:id="rId80"/>
    <p:sldId id="860" r:id="rId81"/>
    <p:sldId id="862" r:id="rId82"/>
    <p:sldId id="936" r:id="rId83"/>
    <p:sldId id="863" r:id="rId84"/>
    <p:sldId id="854" r:id="rId85"/>
    <p:sldId id="855" r:id="rId86"/>
    <p:sldId id="722" r:id="rId87"/>
    <p:sldId id="723" r:id="rId88"/>
    <p:sldId id="733" r:id="rId89"/>
    <p:sldId id="742" r:id="rId90"/>
    <p:sldId id="743" r:id="rId91"/>
    <p:sldId id="744" r:id="rId92"/>
    <p:sldId id="746" r:id="rId93"/>
    <p:sldId id="747" r:id="rId94"/>
    <p:sldId id="760" r:id="rId95"/>
    <p:sldId id="962" r:id="rId96"/>
    <p:sldId id="963" r:id="rId97"/>
    <p:sldId id="964" r:id="rId98"/>
    <p:sldId id="965" r:id="rId99"/>
    <p:sldId id="967" r:id="rId100"/>
    <p:sldId id="961" r:id="rId101"/>
  </p:sldIdLst>
  <p:sldSz cx="9144000" cy="6858000" type="screen4x3"/>
  <p:notesSz cx="9309100" cy="7023100"/>
  <p:defaultTex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33FF"/>
    <a:srgbClr val="008000"/>
    <a:srgbClr val="DDDDDD"/>
    <a:srgbClr val="66FF33"/>
    <a:srgbClr val="FFFF00"/>
    <a:srgbClr val="CCFFFF"/>
    <a:srgbClr val="CCFFCC"/>
    <a:srgbClr val="FF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568" autoAdjust="0"/>
    <p:restoredTop sz="70370" autoAdjust="0"/>
  </p:normalViewPr>
  <p:slideViewPr>
    <p:cSldViewPr>
      <p:cViewPr varScale="1">
        <p:scale>
          <a:sx n="77" d="100"/>
          <a:sy n="77" d="100"/>
        </p:scale>
        <p:origin x="2872" y="17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618"/>
    </p:cViewPr>
  </p:sorterViewPr>
  <p:gridSpacing cx="38405" cy="38405"/>
</p:viewPr>
</file>

<file path=ppt/_rels/presentation.xml.rels><?xml version="1.0" encoding="UTF-8" standalone="yes"?>
<Relationships xmlns="http://schemas.openxmlformats.org/package/2006/relationships"><Relationship Id="rId101" Type="http://schemas.openxmlformats.org/officeDocument/2006/relationships/slide" Target="slides/slide100.xml"/><Relationship Id="rId102" Type="http://schemas.openxmlformats.org/officeDocument/2006/relationships/notesMaster" Target="notesMasters/notesMaster1.xml"/><Relationship Id="rId103" Type="http://schemas.openxmlformats.org/officeDocument/2006/relationships/handoutMaster" Target="handoutMasters/handoutMaster1.xml"/><Relationship Id="rId104" Type="http://schemas.openxmlformats.org/officeDocument/2006/relationships/presProps" Target="presProps.xml"/><Relationship Id="rId105" Type="http://schemas.openxmlformats.org/officeDocument/2006/relationships/viewProps" Target="viewProps.xml"/><Relationship Id="rId106" Type="http://schemas.openxmlformats.org/officeDocument/2006/relationships/theme" Target="theme/theme1.xml"/><Relationship Id="rId10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100" Type="http://schemas.openxmlformats.org/officeDocument/2006/relationships/slide" Target="slides/slide99.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4033838" cy="350838"/>
          </a:xfrm>
          <a:prstGeom prst="rect">
            <a:avLst/>
          </a:prstGeom>
          <a:noFill/>
          <a:ln w="9525">
            <a:noFill/>
            <a:miter lim="800000"/>
            <a:headEnd/>
            <a:tailEnd/>
          </a:ln>
          <a:effectLst/>
        </p:spPr>
        <p:txBody>
          <a:bodyPr vert="horz" wrap="square" lIns="93324" tIns="46662" rIns="93324" bIns="46662" numCol="1" anchor="t" anchorCtr="0" compatLnSpc="1">
            <a:prstTxWarp prst="textNoShape">
              <a:avLst/>
            </a:prstTxWarp>
          </a:bodyPr>
          <a:lstStyle>
            <a:lvl1pPr eaLnBrk="1" hangingPunct="1">
              <a:defRPr sz="1200" b="0">
                <a:latin typeface="Arial" charset="0"/>
              </a:defRPr>
            </a:lvl1pPr>
          </a:lstStyle>
          <a:p>
            <a:pPr>
              <a:defRPr/>
            </a:pPr>
            <a:endParaRPr lang="en-US"/>
          </a:p>
        </p:txBody>
      </p:sp>
      <p:sp>
        <p:nvSpPr>
          <p:cNvPr id="64515" name="Rectangle 3"/>
          <p:cNvSpPr>
            <a:spLocks noGrp="1" noChangeArrowheads="1"/>
          </p:cNvSpPr>
          <p:nvPr>
            <p:ph type="dt" sz="quarter" idx="1"/>
          </p:nvPr>
        </p:nvSpPr>
        <p:spPr bwMode="auto">
          <a:xfrm>
            <a:off x="5273675" y="0"/>
            <a:ext cx="4033838" cy="350838"/>
          </a:xfrm>
          <a:prstGeom prst="rect">
            <a:avLst/>
          </a:prstGeom>
          <a:noFill/>
          <a:ln w="9525">
            <a:noFill/>
            <a:miter lim="800000"/>
            <a:headEnd/>
            <a:tailEnd/>
          </a:ln>
          <a:effectLst/>
        </p:spPr>
        <p:txBody>
          <a:bodyPr vert="horz" wrap="square" lIns="93324" tIns="46662" rIns="93324" bIns="46662" numCol="1" anchor="t" anchorCtr="0" compatLnSpc="1">
            <a:prstTxWarp prst="textNoShape">
              <a:avLst/>
            </a:prstTxWarp>
          </a:bodyPr>
          <a:lstStyle>
            <a:lvl1pPr algn="r" eaLnBrk="1" hangingPunct="1">
              <a:defRPr sz="1200" b="0">
                <a:latin typeface="Arial" charset="0"/>
              </a:defRPr>
            </a:lvl1pPr>
          </a:lstStyle>
          <a:p>
            <a:pPr>
              <a:defRPr/>
            </a:pPr>
            <a:endParaRPr lang="en-US"/>
          </a:p>
        </p:txBody>
      </p:sp>
      <p:sp>
        <p:nvSpPr>
          <p:cNvPr id="64516" name="Rectangle 4"/>
          <p:cNvSpPr>
            <a:spLocks noGrp="1" noChangeArrowheads="1"/>
          </p:cNvSpPr>
          <p:nvPr>
            <p:ph type="ftr" sz="quarter" idx="2"/>
          </p:nvPr>
        </p:nvSpPr>
        <p:spPr bwMode="auto">
          <a:xfrm>
            <a:off x="0" y="6670675"/>
            <a:ext cx="4033838" cy="350838"/>
          </a:xfrm>
          <a:prstGeom prst="rect">
            <a:avLst/>
          </a:prstGeom>
          <a:noFill/>
          <a:ln w="9525">
            <a:noFill/>
            <a:miter lim="800000"/>
            <a:headEnd/>
            <a:tailEnd/>
          </a:ln>
          <a:effectLst/>
        </p:spPr>
        <p:txBody>
          <a:bodyPr vert="horz" wrap="square" lIns="93324" tIns="46662" rIns="93324" bIns="46662" numCol="1" anchor="b" anchorCtr="0" compatLnSpc="1">
            <a:prstTxWarp prst="textNoShape">
              <a:avLst/>
            </a:prstTxWarp>
          </a:bodyPr>
          <a:lstStyle>
            <a:lvl1pPr eaLnBrk="1" hangingPunct="1">
              <a:defRPr sz="1200" b="0">
                <a:latin typeface="Arial" charset="0"/>
              </a:defRPr>
            </a:lvl1pPr>
          </a:lstStyle>
          <a:p>
            <a:pPr>
              <a:defRPr/>
            </a:pPr>
            <a:endParaRPr lang="en-US"/>
          </a:p>
        </p:txBody>
      </p:sp>
      <p:sp>
        <p:nvSpPr>
          <p:cNvPr id="64517" name="Rectangle 5"/>
          <p:cNvSpPr>
            <a:spLocks noGrp="1" noChangeArrowheads="1"/>
          </p:cNvSpPr>
          <p:nvPr>
            <p:ph type="sldNum" sz="quarter" idx="3"/>
          </p:nvPr>
        </p:nvSpPr>
        <p:spPr bwMode="auto">
          <a:xfrm>
            <a:off x="5273675" y="6670675"/>
            <a:ext cx="4033838" cy="350838"/>
          </a:xfrm>
          <a:prstGeom prst="rect">
            <a:avLst/>
          </a:prstGeom>
          <a:noFill/>
          <a:ln w="9525">
            <a:noFill/>
            <a:miter lim="800000"/>
            <a:headEnd/>
            <a:tailEnd/>
          </a:ln>
          <a:effectLst/>
        </p:spPr>
        <p:txBody>
          <a:bodyPr vert="horz" wrap="square" lIns="93324" tIns="46662" rIns="93324" bIns="46662" numCol="1" anchor="b" anchorCtr="0" compatLnSpc="1">
            <a:prstTxWarp prst="textNoShape">
              <a:avLst/>
            </a:prstTxWarp>
          </a:bodyPr>
          <a:lstStyle>
            <a:lvl1pPr algn="r" eaLnBrk="1" hangingPunct="1">
              <a:defRPr sz="1200" b="0"/>
            </a:lvl1pPr>
          </a:lstStyle>
          <a:p>
            <a:pPr>
              <a:defRPr/>
            </a:pPr>
            <a:fld id="{FC425888-0F1A-493E-8ACA-F25648B14EAC}" type="slidenum">
              <a:rPr lang="en-US" altLang="en-US"/>
              <a:pPr>
                <a:defRPr/>
              </a:pPr>
              <a:t>‹#›</a:t>
            </a:fld>
            <a:endParaRPr lang="en-US" altLang="en-US"/>
          </a:p>
        </p:txBody>
      </p:sp>
    </p:spTree>
    <p:extLst>
      <p:ext uri="{BB962C8B-B14F-4D97-AF65-F5344CB8AC3E}">
        <p14:creationId xmlns:p14="http://schemas.microsoft.com/office/powerpoint/2010/main" val="244020807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hdr" sz="quarter"/>
          </p:nvPr>
        </p:nvSpPr>
        <p:spPr bwMode="auto">
          <a:xfrm>
            <a:off x="0" y="0"/>
            <a:ext cx="4033838" cy="350838"/>
          </a:xfrm>
          <a:prstGeom prst="rect">
            <a:avLst/>
          </a:prstGeom>
          <a:noFill/>
          <a:ln w="9525">
            <a:noFill/>
            <a:miter lim="800000"/>
            <a:headEnd/>
            <a:tailEnd/>
          </a:ln>
          <a:effectLst/>
        </p:spPr>
        <p:txBody>
          <a:bodyPr vert="horz" wrap="square" lIns="93324" tIns="46662" rIns="93324" bIns="46662" numCol="1" anchor="t" anchorCtr="0" compatLnSpc="1">
            <a:prstTxWarp prst="textNoShape">
              <a:avLst/>
            </a:prstTxWarp>
          </a:bodyPr>
          <a:lstStyle>
            <a:lvl1pPr eaLnBrk="1" hangingPunct="1">
              <a:defRPr sz="1200" b="0">
                <a:latin typeface="Arial" charset="0"/>
              </a:defRPr>
            </a:lvl1pPr>
          </a:lstStyle>
          <a:p>
            <a:pPr>
              <a:defRPr/>
            </a:pPr>
            <a:endParaRPr lang="en-US"/>
          </a:p>
        </p:txBody>
      </p:sp>
      <p:sp>
        <p:nvSpPr>
          <p:cNvPr id="15363" name="Rectangle 3"/>
          <p:cNvSpPr>
            <a:spLocks noGrp="1" noChangeArrowheads="1"/>
          </p:cNvSpPr>
          <p:nvPr>
            <p:ph type="dt" idx="1"/>
          </p:nvPr>
        </p:nvSpPr>
        <p:spPr bwMode="auto">
          <a:xfrm>
            <a:off x="5273675" y="0"/>
            <a:ext cx="4033838" cy="350838"/>
          </a:xfrm>
          <a:prstGeom prst="rect">
            <a:avLst/>
          </a:prstGeom>
          <a:noFill/>
          <a:ln w="9525">
            <a:noFill/>
            <a:miter lim="800000"/>
            <a:headEnd/>
            <a:tailEnd/>
          </a:ln>
          <a:effectLst/>
        </p:spPr>
        <p:txBody>
          <a:bodyPr vert="horz" wrap="square" lIns="93324" tIns="46662" rIns="93324" bIns="46662" numCol="1" anchor="t" anchorCtr="0" compatLnSpc="1">
            <a:prstTxWarp prst="textNoShape">
              <a:avLst/>
            </a:prstTxWarp>
          </a:bodyPr>
          <a:lstStyle>
            <a:lvl1pPr algn="r" eaLnBrk="1" hangingPunct="1">
              <a:defRPr sz="1200" b="0">
                <a:latin typeface="Arial" charset="0"/>
              </a:defRPr>
            </a:lvl1pPr>
          </a:lstStyle>
          <a:p>
            <a:pPr>
              <a:defRPr/>
            </a:pPr>
            <a:endParaRPr lang="en-US"/>
          </a:p>
        </p:txBody>
      </p:sp>
      <p:sp>
        <p:nvSpPr>
          <p:cNvPr id="2052" name="Rectangle 4"/>
          <p:cNvSpPr>
            <a:spLocks noGrp="1" noRot="1" noChangeAspect="1" noChangeArrowheads="1" noTextEdit="1"/>
          </p:cNvSpPr>
          <p:nvPr>
            <p:ph type="sldImg" idx="2"/>
          </p:nvPr>
        </p:nvSpPr>
        <p:spPr bwMode="auto">
          <a:xfrm>
            <a:off x="2900363" y="527050"/>
            <a:ext cx="3509962" cy="2633663"/>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5" name="Rectangle 5"/>
          <p:cNvSpPr>
            <a:spLocks noGrp="1" noChangeArrowheads="1"/>
          </p:cNvSpPr>
          <p:nvPr>
            <p:ph type="body" sz="quarter" idx="3"/>
          </p:nvPr>
        </p:nvSpPr>
        <p:spPr bwMode="auto">
          <a:xfrm>
            <a:off x="930275" y="3335338"/>
            <a:ext cx="7448550" cy="3160712"/>
          </a:xfrm>
          <a:prstGeom prst="rect">
            <a:avLst/>
          </a:prstGeom>
          <a:noFill/>
          <a:ln w="9525">
            <a:noFill/>
            <a:miter lim="800000"/>
            <a:headEnd/>
            <a:tailEnd/>
          </a:ln>
          <a:effectLst/>
        </p:spPr>
        <p:txBody>
          <a:bodyPr vert="horz" wrap="square" lIns="93324" tIns="46662" rIns="93324" bIns="46662"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5366" name="Rectangle 6"/>
          <p:cNvSpPr>
            <a:spLocks noGrp="1" noChangeArrowheads="1"/>
          </p:cNvSpPr>
          <p:nvPr>
            <p:ph type="ftr" sz="quarter" idx="4"/>
          </p:nvPr>
        </p:nvSpPr>
        <p:spPr bwMode="auto">
          <a:xfrm>
            <a:off x="0" y="6670675"/>
            <a:ext cx="4033838" cy="350838"/>
          </a:xfrm>
          <a:prstGeom prst="rect">
            <a:avLst/>
          </a:prstGeom>
          <a:noFill/>
          <a:ln w="9525">
            <a:noFill/>
            <a:miter lim="800000"/>
            <a:headEnd/>
            <a:tailEnd/>
          </a:ln>
          <a:effectLst/>
        </p:spPr>
        <p:txBody>
          <a:bodyPr vert="horz" wrap="square" lIns="93324" tIns="46662" rIns="93324" bIns="46662" numCol="1" anchor="b" anchorCtr="0" compatLnSpc="1">
            <a:prstTxWarp prst="textNoShape">
              <a:avLst/>
            </a:prstTxWarp>
          </a:bodyPr>
          <a:lstStyle>
            <a:lvl1pPr eaLnBrk="1" hangingPunct="1">
              <a:defRPr sz="1200" b="0">
                <a:latin typeface="Arial" charset="0"/>
              </a:defRPr>
            </a:lvl1pPr>
          </a:lstStyle>
          <a:p>
            <a:pPr>
              <a:defRPr/>
            </a:pPr>
            <a:endParaRPr lang="en-US"/>
          </a:p>
        </p:txBody>
      </p:sp>
      <p:sp>
        <p:nvSpPr>
          <p:cNvPr id="15367" name="Rectangle 7"/>
          <p:cNvSpPr>
            <a:spLocks noGrp="1" noChangeArrowheads="1"/>
          </p:cNvSpPr>
          <p:nvPr>
            <p:ph type="sldNum" sz="quarter" idx="5"/>
          </p:nvPr>
        </p:nvSpPr>
        <p:spPr bwMode="auto">
          <a:xfrm>
            <a:off x="5273675" y="6670675"/>
            <a:ext cx="4033838" cy="350838"/>
          </a:xfrm>
          <a:prstGeom prst="rect">
            <a:avLst/>
          </a:prstGeom>
          <a:noFill/>
          <a:ln w="9525">
            <a:noFill/>
            <a:miter lim="800000"/>
            <a:headEnd/>
            <a:tailEnd/>
          </a:ln>
          <a:effectLst/>
        </p:spPr>
        <p:txBody>
          <a:bodyPr vert="horz" wrap="square" lIns="93324" tIns="46662" rIns="93324" bIns="46662" numCol="1" anchor="b" anchorCtr="0" compatLnSpc="1">
            <a:prstTxWarp prst="textNoShape">
              <a:avLst/>
            </a:prstTxWarp>
          </a:bodyPr>
          <a:lstStyle>
            <a:lvl1pPr algn="r" eaLnBrk="1" hangingPunct="1">
              <a:defRPr sz="1200" b="0"/>
            </a:lvl1pPr>
          </a:lstStyle>
          <a:p>
            <a:pPr>
              <a:defRPr/>
            </a:pPr>
            <a:fld id="{B9A55920-D06B-413A-A713-654482F520AC}" type="slidenum">
              <a:rPr lang="en-US" altLang="en-US"/>
              <a:pPr>
                <a:defRPr/>
              </a:pPr>
              <a:t>‹#›</a:t>
            </a:fld>
            <a:endParaRPr lang="en-US" altLang="en-US"/>
          </a:p>
        </p:txBody>
      </p:sp>
    </p:spTree>
    <p:extLst>
      <p:ext uri="{BB962C8B-B14F-4D97-AF65-F5344CB8AC3E}">
        <p14:creationId xmlns:p14="http://schemas.microsoft.com/office/powerpoint/2010/main" val="176863829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kumimoji="1" lang="en-US" altLang="zh-TW" dirty="0" smtClean="0"/>
              <a:t>For binomial you always use Z test.</a:t>
            </a:r>
          </a:p>
          <a:p>
            <a:r>
              <a:rPr kumimoji="1" lang="en-US" altLang="zh-TW" dirty="0" smtClean="0"/>
              <a:t>T test is for normal </a:t>
            </a:r>
            <a:r>
              <a:rPr kumimoji="1" lang="en-US" altLang="zh-TW" dirty="0" err="1" smtClean="0"/>
              <a:t>dist</a:t>
            </a:r>
            <a:r>
              <a:rPr kumimoji="1" lang="en-US" altLang="zh-TW" dirty="0" smtClean="0"/>
              <a:t> with </a:t>
            </a:r>
            <a:r>
              <a:rPr kumimoji="1" lang="en-US" altLang="zh-TW" smtClean="0"/>
              <a:t>unknown sigma</a:t>
            </a:r>
            <a:endParaRPr kumimoji="1" lang="zh-TW" altLang="en-US"/>
          </a:p>
        </p:txBody>
      </p:sp>
      <p:sp>
        <p:nvSpPr>
          <p:cNvPr id="4" name="投影片編號版面配置區 3"/>
          <p:cNvSpPr>
            <a:spLocks noGrp="1"/>
          </p:cNvSpPr>
          <p:nvPr>
            <p:ph type="sldNum" sz="quarter" idx="10"/>
          </p:nvPr>
        </p:nvSpPr>
        <p:spPr/>
        <p:txBody>
          <a:bodyPr/>
          <a:lstStyle/>
          <a:p>
            <a:pPr>
              <a:defRPr/>
            </a:pPr>
            <a:fld id="{B9A55920-D06B-413A-A713-654482F520AC}" type="slidenum">
              <a:rPr lang="en-US" altLang="en-US" smtClean="0"/>
              <a:pPr>
                <a:defRPr/>
              </a:pPr>
              <a:t>1</a:t>
            </a:fld>
            <a:endParaRPr lang="en-US" altLang="en-US"/>
          </a:p>
        </p:txBody>
      </p:sp>
    </p:spTree>
    <p:extLst>
      <p:ext uri="{BB962C8B-B14F-4D97-AF65-F5344CB8AC3E}">
        <p14:creationId xmlns:p14="http://schemas.microsoft.com/office/powerpoint/2010/main" val="8579145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kumimoji="1" lang="en-US" altLang="zh-TW" dirty="0" smtClean="0"/>
              <a:t>Interpretation of:</a:t>
            </a:r>
          </a:p>
          <a:p>
            <a:r>
              <a:rPr kumimoji="1" lang="en-US" altLang="zh-TW" dirty="0" smtClean="0"/>
              <a:t>SD: if I randomly</a:t>
            </a:r>
            <a:r>
              <a:rPr kumimoji="1" lang="en-US" altLang="zh-TW" baseline="0" dirty="0" smtClean="0"/>
              <a:t> pick 2 samples</a:t>
            </a:r>
            <a:r>
              <a:rPr kumimoji="1" lang="en-US" altLang="zh-TW" baseline="0" smtClean="0"/>
              <a:t>, what’s </a:t>
            </a:r>
            <a:r>
              <a:rPr kumimoji="1" lang="en-US" altLang="zh-TW" baseline="0" dirty="0" smtClean="0"/>
              <a:t>the deviation between the 2? </a:t>
            </a:r>
          </a:p>
          <a:p>
            <a:r>
              <a:rPr kumimoji="1" lang="en-US" altLang="zh-TW" baseline="0" dirty="0" smtClean="0"/>
              <a:t>SE: deviation of the samples size 11 (compare one sample of 11 to another sample of 11)</a:t>
            </a:r>
          </a:p>
          <a:p>
            <a:r>
              <a:rPr kumimoji="1" lang="en-US" altLang="zh-TW" baseline="0" dirty="0" smtClean="0"/>
              <a:t>Here we should compare mean of 11 to deviation of 11(SE), not deviation of randomly 2(SD) </a:t>
            </a:r>
            <a:endParaRPr kumimoji="1" lang="zh-TW" altLang="en-US" dirty="0"/>
          </a:p>
        </p:txBody>
      </p:sp>
      <p:sp>
        <p:nvSpPr>
          <p:cNvPr id="4" name="投影片編號版面配置區 3"/>
          <p:cNvSpPr>
            <a:spLocks noGrp="1"/>
          </p:cNvSpPr>
          <p:nvPr>
            <p:ph type="sldNum" sz="quarter" idx="10"/>
          </p:nvPr>
        </p:nvSpPr>
        <p:spPr/>
        <p:txBody>
          <a:bodyPr/>
          <a:lstStyle/>
          <a:p>
            <a:pPr>
              <a:defRPr/>
            </a:pPr>
            <a:fld id="{B9A55920-D06B-413A-A713-654482F520AC}" type="slidenum">
              <a:rPr lang="en-US" altLang="en-US" smtClean="0"/>
              <a:pPr>
                <a:defRPr/>
              </a:pPr>
              <a:t>36</a:t>
            </a:fld>
            <a:endParaRPr lang="en-US" altLang="en-US"/>
          </a:p>
        </p:txBody>
      </p:sp>
    </p:spTree>
    <p:extLst>
      <p:ext uri="{BB962C8B-B14F-4D97-AF65-F5344CB8AC3E}">
        <p14:creationId xmlns:p14="http://schemas.microsoft.com/office/powerpoint/2010/main" val="7884780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kumimoji="1" lang="en-US" altLang="zh-TW" dirty="0" smtClean="0"/>
              <a:t>When to assume</a:t>
            </a:r>
            <a:r>
              <a:rPr kumimoji="1" lang="en-US" altLang="zh-TW" baseline="0" dirty="0" smtClean="0"/>
              <a:t> common population variance?</a:t>
            </a:r>
          </a:p>
          <a:p>
            <a:endParaRPr kumimoji="1" lang="en-US" altLang="zh-TW" baseline="0" dirty="0" smtClean="0"/>
          </a:p>
          <a:p>
            <a:r>
              <a:rPr kumimoji="1" lang="en-US" altLang="zh-TW" baseline="0" dirty="0" smtClean="0"/>
              <a:t>When sample come from the same pool of data or IID </a:t>
            </a:r>
            <a:r>
              <a:rPr kumimoji="1" lang="en-US" altLang="zh-TW" baseline="0" dirty="0" err="1" smtClean="0"/>
              <a:t>dist</a:t>
            </a:r>
            <a:endParaRPr kumimoji="1" lang="en-US" altLang="zh-TW" baseline="0" dirty="0" smtClean="0"/>
          </a:p>
          <a:p>
            <a:endParaRPr kumimoji="1" lang="en-US" altLang="zh-TW" baseline="0" dirty="0" smtClean="0"/>
          </a:p>
          <a:p>
            <a:r>
              <a:rPr kumimoji="1" lang="en-US" altLang="zh-TW" baseline="0" dirty="0" smtClean="0"/>
              <a:t>i.e. </a:t>
            </a:r>
          </a:p>
          <a:p>
            <a:r>
              <a:rPr kumimoji="1" lang="en-US" altLang="zh-TW" baseline="0" dirty="0" smtClean="0"/>
              <a:t>Use the same scale to measure 2 different objects, </a:t>
            </a:r>
            <a:r>
              <a:rPr kumimoji="1" lang="en-US" altLang="zh-TW" baseline="0" smtClean="0"/>
              <a:t>the errors are caused by the same tool</a:t>
            </a:r>
          </a:p>
          <a:p>
            <a:endParaRPr kumimoji="1" lang="zh-TW" altLang="en-US" dirty="0"/>
          </a:p>
        </p:txBody>
      </p:sp>
      <p:sp>
        <p:nvSpPr>
          <p:cNvPr id="4" name="投影片編號版面配置區 3"/>
          <p:cNvSpPr>
            <a:spLocks noGrp="1"/>
          </p:cNvSpPr>
          <p:nvPr>
            <p:ph type="sldNum" sz="quarter" idx="10"/>
          </p:nvPr>
        </p:nvSpPr>
        <p:spPr/>
        <p:txBody>
          <a:bodyPr/>
          <a:lstStyle/>
          <a:p>
            <a:pPr>
              <a:defRPr/>
            </a:pPr>
            <a:fld id="{B9A55920-D06B-413A-A713-654482F520AC}" type="slidenum">
              <a:rPr lang="en-US" altLang="en-US" smtClean="0"/>
              <a:pPr>
                <a:defRPr/>
              </a:pPr>
              <a:t>46</a:t>
            </a:fld>
            <a:endParaRPr lang="en-US" altLang="en-US"/>
          </a:p>
        </p:txBody>
      </p:sp>
    </p:spTree>
    <p:extLst>
      <p:ext uri="{BB962C8B-B14F-4D97-AF65-F5344CB8AC3E}">
        <p14:creationId xmlns:p14="http://schemas.microsoft.com/office/powerpoint/2010/main" val="15694603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20"/>
          <p:cNvSpPr>
            <a:spLocks noGrp="1" noChangeArrowheads="1"/>
          </p:cNvSpPr>
          <p:nvPr>
            <p:ph type="sldNum" sz="quarter" idx="10"/>
          </p:nvPr>
        </p:nvSpPr>
        <p:spPr>
          <a:ln/>
        </p:spPr>
        <p:txBody>
          <a:bodyPr/>
          <a:lstStyle>
            <a:lvl1pPr>
              <a:defRPr/>
            </a:lvl1pPr>
          </a:lstStyle>
          <a:p>
            <a:pPr>
              <a:defRPr/>
            </a:pPr>
            <a:fld id="{C408CCAB-07D2-428A-B9DE-1E9C6A990296}" type="slidenum">
              <a:rPr lang="en-US" altLang="en-US"/>
              <a:pPr>
                <a:defRPr/>
              </a:pPr>
              <a:t>‹#›</a:t>
            </a:fld>
            <a:endParaRPr lang="en-US" altLang="en-US"/>
          </a:p>
        </p:txBody>
      </p:sp>
    </p:spTree>
    <p:extLst>
      <p:ext uri="{BB962C8B-B14F-4D97-AF65-F5344CB8AC3E}">
        <p14:creationId xmlns:p14="http://schemas.microsoft.com/office/powerpoint/2010/main" val="29178443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20"/>
          <p:cNvSpPr>
            <a:spLocks noGrp="1" noChangeArrowheads="1"/>
          </p:cNvSpPr>
          <p:nvPr>
            <p:ph type="sldNum" sz="quarter" idx="10"/>
          </p:nvPr>
        </p:nvSpPr>
        <p:spPr>
          <a:ln/>
        </p:spPr>
        <p:txBody>
          <a:bodyPr/>
          <a:lstStyle>
            <a:lvl1pPr>
              <a:defRPr/>
            </a:lvl1pPr>
          </a:lstStyle>
          <a:p>
            <a:pPr>
              <a:defRPr/>
            </a:pPr>
            <a:fld id="{F20FB399-823D-4F7D-A1B0-D051D2EA7D7C}" type="slidenum">
              <a:rPr lang="en-US" altLang="en-US"/>
              <a:pPr>
                <a:defRPr/>
              </a:pPr>
              <a:t>‹#›</a:t>
            </a:fld>
            <a:endParaRPr lang="en-US" altLang="en-US"/>
          </a:p>
        </p:txBody>
      </p:sp>
    </p:spTree>
    <p:extLst>
      <p:ext uri="{BB962C8B-B14F-4D97-AF65-F5344CB8AC3E}">
        <p14:creationId xmlns:p14="http://schemas.microsoft.com/office/powerpoint/2010/main" val="7802776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350838"/>
            <a:ext cx="2057400" cy="635476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350838"/>
            <a:ext cx="6019800" cy="63547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20"/>
          <p:cNvSpPr>
            <a:spLocks noGrp="1" noChangeArrowheads="1"/>
          </p:cNvSpPr>
          <p:nvPr>
            <p:ph type="sldNum" sz="quarter" idx="10"/>
          </p:nvPr>
        </p:nvSpPr>
        <p:spPr>
          <a:ln/>
        </p:spPr>
        <p:txBody>
          <a:bodyPr/>
          <a:lstStyle>
            <a:lvl1pPr>
              <a:defRPr/>
            </a:lvl1pPr>
          </a:lstStyle>
          <a:p>
            <a:pPr>
              <a:defRPr/>
            </a:pPr>
            <a:fld id="{6F363482-7C99-4065-9655-1C7FBEB2F763}" type="slidenum">
              <a:rPr lang="en-US" altLang="en-US"/>
              <a:pPr>
                <a:defRPr/>
              </a:pPr>
              <a:t>‹#›</a:t>
            </a:fld>
            <a:endParaRPr lang="en-US" altLang="en-US"/>
          </a:p>
        </p:txBody>
      </p:sp>
    </p:spTree>
    <p:extLst>
      <p:ext uri="{BB962C8B-B14F-4D97-AF65-F5344CB8AC3E}">
        <p14:creationId xmlns:p14="http://schemas.microsoft.com/office/powerpoint/2010/main" val="24430301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20"/>
          <p:cNvSpPr>
            <a:spLocks noGrp="1" noChangeArrowheads="1"/>
          </p:cNvSpPr>
          <p:nvPr>
            <p:ph type="sldNum" sz="quarter" idx="10"/>
          </p:nvPr>
        </p:nvSpPr>
        <p:spPr>
          <a:ln/>
        </p:spPr>
        <p:txBody>
          <a:bodyPr/>
          <a:lstStyle>
            <a:lvl1pPr>
              <a:defRPr/>
            </a:lvl1pPr>
          </a:lstStyle>
          <a:p>
            <a:pPr>
              <a:defRPr/>
            </a:pPr>
            <a:fld id="{A6EE9BD6-FE96-43AC-AB6E-879BD964F6A8}" type="slidenum">
              <a:rPr lang="en-US" altLang="en-US"/>
              <a:pPr>
                <a:defRPr/>
              </a:pPr>
              <a:t>‹#›</a:t>
            </a:fld>
            <a:endParaRPr lang="en-US" altLang="en-US"/>
          </a:p>
        </p:txBody>
      </p:sp>
    </p:spTree>
    <p:extLst>
      <p:ext uri="{BB962C8B-B14F-4D97-AF65-F5344CB8AC3E}">
        <p14:creationId xmlns:p14="http://schemas.microsoft.com/office/powerpoint/2010/main" val="14180594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20"/>
          <p:cNvSpPr>
            <a:spLocks noGrp="1" noChangeArrowheads="1"/>
          </p:cNvSpPr>
          <p:nvPr>
            <p:ph type="sldNum" sz="quarter" idx="10"/>
          </p:nvPr>
        </p:nvSpPr>
        <p:spPr>
          <a:ln/>
        </p:spPr>
        <p:txBody>
          <a:bodyPr/>
          <a:lstStyle>
            <a:lvl1pPr>
              <a:defRPr/>
            </a:lvl1pPr>
          </a:lstStyle>
          <a:p>
            <a:pPr>
              <a:defRPr/>
            </a:pPr>
            <a:fld id="{889941E5-50B4-4C40-8614-2679A5C2E613}" type="slidenum">
              <a:rPr lang="en-US" altLang="en-US"/>
              <a:pPr>
                <a:defRPr/>
              </a:pPr>
              <a:t>‹#›</a:t>
            </a:fld>
            <a:endParaRPr lang="en-US" altLang="en-US"/>
          </a:p>
        </p:txBody>
      </p:sp>
    </p:spTree>
    <p:extLst>
      <p:ext uri="{BB962C8B-B14F-4D97-AF65-F5344CB8AC3E}">
        <p14:creationId xmlns:p14="http://schemas.microsoft.com/office/powerpoint/2010/main" val="40468435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350838"/>
            <a:ext cx="4038600" cy="58213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350838"/>
            <a:ext cx="4038600" cy="58213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20"/>
          <p:cNvSpPr>
            <a:spLocks noGrp="1" noChangeArrowheads="1"/>
          </p:cNvSpPr>
          <p:nvPr>
            <p:ph type="sldNum" sz="quarter" idx="10"/>
          </p:nvPr>
        </p:nvSpPr>
        <p:spPr>
          <a:ln/>
        </p:spPr>
        <p:txBody>
          <a:bodyPr/>
          <a:lstStyle>
            <a:lvl1pPr>
              <a:defRPr/>
            </a:lvl1pPr>
          </a:lstStyle>
          <a:p>
            <a:pPr>
              <a:defRPr/>
            </a:pPr>
            <a:fld id="{B7333F16-B8A8-4DDF-B628-E44099C9D1B2}" type="slidenum">
              <a:rPr lang="en-US" altLang="en-US"/>
              <a:pPr>
                <a:defRPr/>
              </a:pPr>
              <a:t>‹#›</a:t>
            </a:fld>
            <a:endParaRPr lang="en-US" altLang="en-US"/>
          </a:p>
        </p:txBody>
      </p:sp>
    </p:spTree>
    <p:extLst>
      <p:ext uri="{BB962C8B-B14F-4D97-AF65-F5344CB8AC3E}">
        <p14:creationId xmlns:p14="http://schemas.microsoft.com/office/powerpoint/2010/main" val="26716796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20"/>
          <p:cNvSpPr>
            <a:spLocks noGrp="1" noChangeArrowheads="1"/>
          </p:cNvSpPr>
          <p:nvPr>
            <p:ph type="sldNum" sz="quarter" idx="10"/>
          </p:nvPr>
        </p:nvSpPr>
        <p:spPr>
          <a:ln/>
        </p:spPr>
        <p:txBody>
          <a:bodyPr/>
          <a:lstStyle>
            <a:lvl1pPr>
              <a:defRPr/>
            </a:lvl1pPr>
          </a:lstStyle>
          <a:p>
            <a:pPr>
              <a:defRPr/>
            </a:pPr>
            <a:fld id="{C963BB6E-5AC2-43A2-8CE0-7FB6F8BFA1E2}" type="slidenum">
              <a:rPr lang="en-US" altLang="en-US"/>
              <a:pPr>
                <a:defRPr/>
              </a:pPr>
              <a:t>‹#›</a:t>
            </a:fld>
            <a:endParaRPr lang="en-US" altLang="en-US"/>
          </a:p>
        </p:txBody>
      </p:sp>
    </p:spTree>
    <p:extLst>
      <p:ext uri="{BB962C8B-B14F-4D97-AF65-F5344CB8AC3E}">
        <p14:creationId xmlns:p14="http://schemas.microsoft.com/office/powerpoint/2010/main" val="30698630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20"/>
          <p:cNvSpPr>
            <a:spLocks noGrp="1" noChangeArrowheads="1"/>
          </p:cNvSpPr>
          <p:nvPr>
            <p:ph type="sldNum" sz="quarter" idx="10"/>
          </p:nvPr>
        </p:nvSpPr>
        <p:spPr>
          <a:ln/>
        </p:spPr>
        <p:txBody>
          <a:bodyPr/>
          <a:lstStyle>
            <a:lvl1pPr>
              <a:defRPr/>
            </a:lvl1pPr>
          </a:lstStyle>
          <a:p>
            <a:pPr>
              <a:defRPr/>
            </a:pPr>
            <a:fld id="{A7407A07-D79F-4DDB-A4C6-576F29C3C8CC}" type="slidenum">
              <a:rPr lang="en-US" altLang="en-US"/>
              <a:pPr>
                <a:defRPr/>
              </a:pPr>
              <a:t>‹#›</a:t>
            </a:fld>
            <a:endParaRPr lang="en-US" altLang="en-US"/>
          </a:p>
        </p:txBody>
      </p:sp>
    </p:spTree>
    <p:extLst>
      <p:ext uri="{BB962C8B-B14F-4D97-AF65-F5344CB8AC3E}">
        <p14:creationId xmlns:p14="http://schemas.microsoft.com/office/powerpoint/2010/main" val="32097017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20"/>
          <p:cNvSpPr>
            <a:spLocks noGrp="1" noChangeArrowheads="1"/>
          </p:cNvSpPr>
          <p:nvPr>
            <p:ph type="sldNum" sz="quarter" idx="10"/>
          </p:nvPr>
        </p:nvSpPr>
        <p:spPr>
          <a:ln/>
        </p:spPr>
        <p:txBody>
          <a:bodyPr/>
          <a:lstStyle>
            <a:lvl1pPr>
              <a:defRPr/>
            </a:lvl1pPr>
          </a:lstStyle>
          <a:p>
            <a:pPr>
              <a:defRPr/>
            </a:pPr>
            <a:fld id="{AC25FD40-C49D-46DF-952E-26873EF7531F}" type="slidenum">
              <a:rPr lang="en-US" altLang="en-US"/>
              <a:pPr>
                <a:defRPr/>
              </a:pPr>
              <a:t>‹#›</a:t>
            </a:fld>
            <a:endParaRPr lang="en-US" altLang="en-US"/>
          </a:p>
        </p:txBody>
      </p:sp>
    </p:spTree>
    <p:extLst>
      <p:ext uri="{BB962C8B-B14F-4D97-AF65-F5344CB8AC3E}">
        <p14:creationId xmlns:p14="http://schemas.microsoft.com/office/powerpoint/2010/main" val="35220181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20"/>
          <p:cNvSpPr>
            <a:spLocks noGrp="1" noChangeArrowheads="1"/>
          </p:cNvSpPr>
          <p:nvPr>
            <p:ph type="sldNum" sz="quarter" idx="10"/>
          </p:nvPr>
        </p:nvSpPr>
        <p:spPr>
          <a:ln/>
        </p:spPr>
        <p:txBody>
          <a:bodyPr/>
          <a:lstStyle>
            <a:lvl1pPr>
              <a:defRPr/>
            </a:lvl1pPr>
          </a:lstStyle>
          <a:p>
            <a:pPr>
              <a:defRPr/>
            </a:pPr>
            <a:fld id="{52A90025-6B9B-4DAF-839D-254357AB819D}" type="slidenum">
              <a:rPr lang="en-US" altLang="en-US"/>
              <a:pPr>
                <a:defRPr/>
              </a:pPr>
              <a:t>‹#›</a:t>
            </a:fld>
            <a:endParaRPr lang="en-US" altLang="en-US"/>
          </a:p>
        </p:txBody>
      </p:sp>
    </p:spTree>
    <p:extLst>
      <p:ext uri="{BB962C8B-B14F-4D97-AF65-F5344CB8AC3E}">
        <p14:creationId xmlns:p14="http://schemas.microsoft.com/office/powerpoint/2010/main" val="1586894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20"/>
          <p:cNvSpPr>
            <a:spLocks noGrp="1" noChangeArrowheads="1"/>
          </p:cNvSpPr>
          <p:nvPr>
            <p:ph type="sldNum" sz="quarter" idx="10"/>
          </p:nvPr>
        </p:nvSpPr>
        <p:spPr>
          <a:ln/>
        </p:spPr>
        <p:txBody>
          <a:bodyPr/>
          <a:lstStyle>
            <a:lvl1pPr>
              <a:defRPr/>
            </a:lvl1pPr>
          </a:lstStyle>
          <a:p>
            <a:pPr>
              <a:defRPr/>
            </a:pPr>
            <a:fld id="{E2081404-534C-47DF-A44A-98148659FD85}" type="slidenum">
              <a:rPr lang="en-US" altLang="en-US"/>
              <a:pPr>
                <a:defRPr/>
              </a:pPr>
              <a:t>‹#›</a:t>
            </a:fld>
            <a:endParaRPr lang="en-US" altLang="en-US"/>
          </a:p>
        </p:txBody>
      </p:sp>
    </p:spTree>
    <p:extLst>
      <p:ext uri="{BB962C8B-B14F-4D97-AF65-F5344CB8AC3E}">
        <p14:creationId xmlns:p14="http://schemas.microsoft.com/office/powerpoint/2010/main" val="410083364"/>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6248400"/>
            <a:ext cx="6019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Rectangle 3"/>
          <p:cNvSpPr>
            <a:spLocks noGrp="1" noChangeArrowheads="1"/>
          </p:cNvSpPr>
          <p:nvPr>
            <p:ph type="body" idx="1"/>
          </p:nvPr>
        </p:nvSpPr>
        <p:spPr bwMode="auto">
          <a:xfrm>
            <a:off x="457200" y="350838"/>
            <a:ext cx="8229600" cy="5821362"/>
          </a:xfrm>
          <a:prstGeom prst="rect">
            <a:avLst/>
          </a:prstGeom>
          <a:solidFill>
            <a:schemeClr val="bg1">
              <a:alpha val="89803"/>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44" name="Rectangle 20"/>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b="0"/>
            </a:lvl1pPr>
          </a:lstStyle>
          <a:p>
            <a:pPr>
              <a:defRPr/>
            </a:pPr>
            <a:fld id="{92BB71B8-5001-4937-91D4-C1711F365715}"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rtl="0" eaLnBrk="0" fontAlgn="base" hangingPunct="0">
        <a:spcBef>
          <a:spcPct val="0"/>
        </a:spcBef>
        <a:spcAft>
          <a:spcPct val="0"/>
        </a:spcAft>
        <a:defRPr sz="2000">
          <a:solidFill>
            <a:schemeClr val="tx2"/>
          </a:solidFill>
          <a:latin typeface="+mj-lt"/>
          <a:ea typeface="+mj-ea"/>
          <a:cs typeface="+mj-cs"/>
        </a:defRPr>
      </a:lvl1pPr>
      <a:lvl2pPr algn="ctr" rtl="0" eaLnBrk="0" fontAlgn="base" hangingPunct="0">
        <a:spcBef>
          <a:spcPct val="0"/>
        </a:spcBef>
        <a:spcAft>
          <a:spcPct val="0"/>
        </a:spcAft>
        <a:defRPr sz="2000">
          <a:solidFill>
            <a:schemeClr val="tx2"/>
          </a:solidFill>
          <a:latin typeface="Arial" charset="0"/>
        </a:defRPr>
      </a:lvl2pPr>
      <a:lvl3pPr algn="ctr" rtl="0" eaLnBrk="0" fontAlgn="base" hangingPunct="0">
        <a:spcBef>
          <a:spcPct val="0"/>
        </a:spcBef>
        <a:spcAft>
          <a:spcPct val="0"/>
        </a:spcAft>
        <a:defRPr sz="2000">
          <a:solidFill>
            <a:schemeClr val="tx2"/>
          </a:solidFill>
          <a:latin typeface="Arial" charset="0"/>
        </a:defRPr>
      </a:lvl3pPr>
      <a:lvl4pPr algn="ctr" rtl="0" eaLnBrk="0" fontAlgn="base" hangingPunct="0">
        <a:spcBef>
          <a:spcPct val="0"/>
        </a:spcBef>
        <a:spcAft>
          <a:spcPct val="0"/>
        </a:spcAft>
        <a:defRPr sz="2000">
          <a:solidFill>
            <a:schemeClr val="tx2"/>
          </a:solidFill>
          <a:latin typeface="Arial" charset="0"/>
        </a:defRPr>
      </a:lvl4pPr>
      <a:lvl5pPr algn="ctr" rtl="0" eaLnBrk="0" fontAlgn="base" hangingPunct="0">
        <a:spcBef>
          <a:spcPct val="0"/>
        </a:spcBef>
        <a:spcAft>
          <a:spcPct val="0"/>
        </a:spcAft>
        <a:defRPr sz="2000">
          <a:solidFill>
            <a:schemeClr val="tx2"/>
          </a:solidFill>
          <a:latin typeface="Arial" charset="0"/>
        </a:defRPr>
      </a:lvl5pPr>
      <a:lvl6pPr marL="457200" algn="ctr" rtl="0" fontAlgn="base">
        <a:spcBef>
          <a:spcPct val="0"/>
        </a:spcBef>
        <a:spcAft>
          <a:spcPct val="0"/>
        </a:spcAft>
        <a:defRPr sz="2000">
          <a:solidFill>
            <a:schemeClr val="tx2"/>
          </a:solidFill>
          <a:latin typeface="Arial" charset="0"/>
        </a:defRPr>
      </a:lvl6pPr>
      <a:lvl7pPr marL="914400" algn="ctr" rtl="0" fontAlgn="base">
        <a:spcBef>
          <a:spcPct val="0"/>
        </a:spcBef>
        <a:spcAft>
          <a:spcPct val="0"/>
        </a:spcAft>
        <a:defRPr sz="2000">
          <a:solidFill>
            <a:schemeClr val="tx2"/>
          </a:solidFill>
          <a:latin typeface="Arial" charset="0"/>
        </a:defRPr>
      </a:lvl7pPr>
      <a:lvl8pPr marL="1371600" algn="ctr" rtl="0" fontAlgn="base">
        <a:spcBef>
          <a:spcPct val="0"/>
        </a:spcBef>
        <a:spcAft>
          <a:spcPct val="0"/>
        </a:spcAft>
        <a:defRPr sz="2000">
          <a:solidFill>
            <a:schemeClr val="tx2"/>
          </a:solidFill>
          <a:latin typeface="Arial" charset="0"/>
        </a:defRPr>
      </a:lvl8pPr>
      <a:lvl9pPr marL="1828800" algn="ctr" rtl="0" fontAlgn="base">
        <a:spcBef>
          <a:spcPct val="0"/>
        </a:spcBef>
        <a:spcAft>
          <a:spcPct val="0"/>
        </a:spcAft>
        <a:defRPr sz="20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b="1">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b="1">
          <a:solidFill>
            <a:schemeClr val="tx1"/>
          </a:solidFill>
          <a:latin typeface="+mn-lt"/>
        </a:defRPr>
      </a:lvl2pPr>
      <a:lvl3pPr marL="1143000" indent="-228600" algn="l" rtl="0" eaLnBrk="0" fontAlgn="base" hangingPunct="0">
        <a:spcBef>
          <a:spcPct val="20000"/>
        </a:spcBef>
        <a:spcAft>
          <a:spcPct val="0"/>
        </a:spcAft>
        <a:buChar char="•"/>
        <a:defRPr sz="2400" b="1">
          <a:solidFill>
            <a:schemeClr val="tx1"/>
          </a:solidFill>
          <a:latin typeface="+mn-lt"/>
        </a:defRPr>
      </a:lvl3pPr>
      <a:lvl4pPr marL="1600200" indent="-228600" algn="l" rtl="0" eaLnBrk="0" fontAlgn="base" hangingPunct="0">
        <a:spcBef>
          <a:spcPct val="20000"/>
        </a:spcBef>
        <a:spcAft>
          <a:spcPct val="0"/>
        </a:spcAft>
        <a:buChar char="–"/>
        <a:defRPr sz="2000" b="1">
          <a:solidFill>
            <a:schemeClr val="tx1"/>
          </a:solidFill>
          <a:latin typeface="+mn-lt"/>
        </a:defRPr>
      </a:lvl4pPr>
      <a:lvl5pPr marL="2057400" indent="-228600" algn="l" rtl="0" eaLnBrk="0" fontAlgn="base" hangingPunct="0">
        <a:spcBef>
          <a:spcPct val="20000"/>
        </a:spcBef>
        <a:spcAft>
          <a:spcPct val="0"/>
        </a:spcAft>
        <a:buChar char="»"/>
        <a:defRPr sz="2000" b="1">
          <a:solidFill>
            <a:schemeClr val="tx1"/>
          </a:solidFill>
          <a:latin typeface="+mn-lt"/>
        </a:defRPr>
      </a:lvl5pPr>
      <a:lvl6pPr marL="2514600" indent="-228600" algn="l" rtl="0" fontAlgn="base">
        <a:spcBef>
          <a:spcPct val="20000"/>
        </a:spcBef>
        <a:spcAft>
          <a:spcPct val="0"/>
        </a:spcAft>
        <a:buChar char="»"/>
        <a:defRPr sz="2000" b="1">
          <a:solidFill>
            <a:schemeClr val="tx1"/>
          </a:solidFill>
          <a:latin typeface="+mn-lt"/>
        </a:defRPr>
      </a:lvl6pPr>
      <a:lvl7pPr marL="2971800" indent="-228600" algn="l" rtl="0" fontAlgn="base">
        <a:spcBef>
          <a:spcPct val="20000"/>
        </a:spcBef>
        <a:spcAft>
          <a:spcPct val="0"/>
        </a:spcAft>
        <a:buChar char="»"/>
        <a:defRPr sz="2000" b="1">
          <a:solidFill>
            <a:schemeClr val="tx1"/>
          </a:solidFill>
          <a:latin typeface="+mn-lt"/>
        </a:defRPr>
      </a:lvl7pPr>
      <a:lvl8pPr marL="3429000" indent="-228600" algn="l" rtl="0" fontAlgn="base">
        <a:spcBef>
          <a:spcPct val="20000"/>
        </a:spcBef>
        <a:spcAft>
          <a:spcPct val="0"/>
        </a:spcAft>
        <a:buChar char="»"/>
        <a:defRPr sz="2000" b="1">
          <a:solidFill>
            <a:schemeClr val="tx1"/>
          </a:solidFill>
          <a:latin typeface="+mn-lt"/>
        </a:defRPr>
      </a:lvl8pPr>
      <a:lvl9pPr marL="3886200" indent="-228600" algn="l" rtl="0" fontAlgn="base">
        <a:spcBef>
          <a:spcPct val="20000"/>
        </a:spcBef>
        <a:spcAft>
          <a:spcPct val="0"/>
        </a:spcAft>
        <a:buChar char="»"/>
        <a:defRPr sz="2000"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1.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s>
</file>

<file path=ppt/slides/_rels/slide30.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0.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s>
</file>

<file path=ppt/slides/_rels/slide45.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46.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s>
</file>

<file path=ppt/slides/_rels/slide51.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s>
</file>

<file path=ppt/slides/_rels/slide57.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58.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59.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 Id="rId3" Type="http://schemas.openxmlformats.org/officeDocument/2006/relationships/image" Target="../media/image13.png"/></Relationships>
</file>

<file path=ppt/slides/_rels/slide61.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62.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65.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66.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 Id="rId3" Type="http://schemas.openxmlformats.org/officeDocument/2006/relationships/image" Target="../media/image16.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s>
</file>

<file path=ppt/slides/_rels/slide70.xml.rels><?xml version="1.0" encoding="UTF-8" standalone="yes"?>
<Relationships xmlns="http://schemas.openxmlformats.org/package/2006/relationships"><Relationship Id="rId3" Type="http://schemas.openxmlformats.org/officeDocument/2006/relationships/image" Target="../media/image18.jpeg"/><Relationship Id="rId4" Type="http://schemas.openxmlformats.org/officeDocument/2006/relationships/image" Target="../media/image19.jpeg"/><Relationship Id="rId1" Type="http://schemas.openxmlformats.org/officeDocument/2006/relationships/slideLayout" Target="../slideLayouts/slideLayout2.xml"/><Relationship Id="rId2" Type="http://schemas.openxmlformats.org/officeDocument/2006/relationships/image" Target="../media/image17.png"/></Relationships>
</file>

<file path=ppt/slides/_rels/slide71.xml.rels><?xml version="1.0" encoding="UTF-8" standalone="yes"?>
<Relationships xmlns="http://schemas.openxmlformats.org/package/2006/relationships"><Relationship Id="rId3" Type="http://schemas.openxmlformats.org/officeDocument/2006/relationships/image" Target="../media/image18.jpeg"/><Relationship Id="rId4" Type="http://schemas.openxmlformats.org/officeDocument/2006/relationships/image" Target="../media/image19.jpeg"/><Relationship Id="rId1" Type="http://schemas.openxmlformats.org/officeDocument/2006/relationships/slideLayout" Target="../slideLayouts/slideLayout2.xml"/><Relationship Id="rId2" Type="http://schemas.openxmlformats.org/officeDocument/2006/relationships/image" Target="../media/image17.png"/></Relationships>
</file>

<file path=ppt/slides/_rels/slide72.xml.rels><?xml version="1.0" encoding="UTF-8" standalone="yes"?>
<Relationships xmlns="http://schemas.openxmlformats.org/package/2006/relationships"><Relationship Id="rId3" Type="http://schemas.openxmlformats.org/officeDocument/2006/relationships/image" Target="../media/image18.jpeg"/><Relationship Id="rId4" Type="http://schemas.openxmlformats.org/officeDocument/2006/relationships/image" Target="../media/image19.jpeg"/><Relationship Id="rId1" Type="http://schemas.openxmlformats.org/officeDocument/2006/relationships/slideLayout" Target="../slideLayouts/slideLayout2.xml"/><Relationship Id="rId2" Type="http://schemas.openxmlformats.org/officeDocument/2006/relationships/image" Target="../media/image17.png"/></Relationships>
</file>

<file path=ppt/slides/_rels/slide73.xml.rels><?xml version="1.0" encoding="UTF-8" standalone="yes"?>
<Relationships xmlns="http://schemas.openxmlformats.org/package/2006/relationships"><Relationship Id="rId3" Type="http://schemas.openxmlformats.org/officeDocument/2006/relationships/image" Target="../media/image18.jpeg"/><Relationship Id="rId4" Type="http://schemas.openxmlformats.org/officeDocument/2006/relationships/image" Target="../media/image19.jpeg"/><Relationship Id="rId1" Type="http://schemas.openxmlformats.org/officeDocument/2006/relationships/slideLayout" Target="../slideLayouts/slideLayout2.xml"/><Relationship Id="rId2" Type="http://schemas.openxmlformats.org/officeDocument/2006/relationships/image" Target="../media/image17.png"/></Relationships>
</file>

<file path=ppt/slides/_rels/slide74.xml.rels><?xml version="1.0" encoding="UTF-8" standalone="yes"?>
<Relationships xmlns="http://schemas.openxmlformats.org/package/2006/relationships"><Relationship Id="rId3" Type="http://schemas.openxmlformats.org/officeDocument/2006/relationships/image" Target="../media/image18.jpeg"/><Relationship Id="rId4" Type="http://schemas.openxmlformats.org/officeDocument/2006/relationships/image" Target="../media/image19.jpeg"/><Relationship Id="rId1" Type="http://schemas.openxmlformats.org/officeDocument/2006/relationships/slideLayout" Target="../slideLayouts/slideLayout2.xml"/><Relationship Id="rId2" Type="http://schemas.openxmlformats.org/officeDocument/2006/relationships/image" Target="../media/image17.png"/></Relationships>
</file>

<file path=ppt/slides/_rels/slide75.xml.rels><?xml version="1.0" encoding="UTF-8" standalone="yes"?>
<Relationships xmlns="http://schemas.openxmlformats.org/package/2006/relationships"><Relationship Id="rId3" Type="http://schemas.openxmlformats.org/officeDocument/2006/relationships/image" Target="../media/image18.jpeg"/><Relationship Id="rId4" Type="http://schemas.openxmlformats.org/officeDocument/2006/relationships/image" Target="../media/image19.jpeg"/><Relationship Id="rId1" Type="http://schemas.openxmlformats.org/officeDocument/2006/relationships/slideLayout" Target="../slideLayouts/slideLayout2.xml"/><Relationship Id="rId2" Type="http://schemas.openxmlformats.org/officeDocument/2006/relationships/image" Target="../media/image17.png"/></Relationships>
</file>

<file path=ppt/slides/_rels/slide76.xml.rels><?xml version="1.0" encoding="UTF-8" standalone="yes"?>
<Relationships xmlns="http://schemas.openxmlformats.org/package/2006/relationships"><Relationship Id="rId3" Type="http://schemas.openxmlformats.org/officeDocument/2006/relationships/image" Target="../media/image18.jpeg"/><Relationship Id="rId4" Type="http://schemas.openxmlformats.org/officeDocument/2006/relationships/image" Target="../media/image19.jpeg"/><Relationship Id="rId1" Type="http://schemas.openxmlformats.org/officeDocument/2006/relationships/slideLayout" Target="../slideLayouts/slideLayout2.xml"/><Relationship Id="rId2" Type="http://schemas.openxmlformats.org/officeDocument/2006/relationships/image" Target="../media/image17.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0.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1.png"/></Relationships>
</file>

<file path=ppt/slides/_rels/slide84.xml.rels><?xml version="1.0" encoding="UTF-8" standalone="yes"?>
<Relationships xmlns="http://schemas.openxmlformats.org/package/2006/relationships"><Relationship Id="rId3" Type="http://schemas.openxmlformats.org/officeDocument/2006/relationships/image" Target="../media/image23.wmf"/><Relationship Id="rId4" Type="http://schemas.openxmlformats.org/officeDocument/2006/relationships/image" Target="../media/image24.png"/><Relationship Id="rId1" Type="http://schemas.openxmlformats.org/officeDocument/2006/relationships/slideLayout" Target="../slideLayouts/slideLayout2.xml"/><Relationship Id="rId2" Type="http://schemas.openxmlformats.org/officeDocument/2006/relationships/image" Target="../media/image22.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26.wmf"/><Relationship Id="rId4" Type="http://schemas.openxmlformats.org/officeDocument/2006/relationships/image" Target="../media/image27.wmf"/><Relationship Id="rId1" Type="http://schemas.openxmlformats.org/officeDocument/2006/relationships/slideLayout" Target="../slideLayouts/slideLayout2.xml"/><Relationship Id="rId2" Type="http://schemas.openxmlformats.org/officeDocument/2006/relationships/image" Target="../media/image25.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8.png"/></Relationships>
</file>

<file path=ppt/slides/_rels/slide89.xml.rels><?xml version="1.0" encoding="UTF-8" standalone="yes"?>
<Relationships xmlns="http://schemas.openxmlformats.org/package/2006/relationships"><Relationship Id="rId3" Type="http://schemas.openxmlformats.org/officeDocument/2006/relationships/image" Target="../media/image30.png"/><Relationship Id="rId4" Type="http://schemas.openxmlformats.org/officeDocument/2006/relationships/image" Target="../media/image31.wmf"/><Relationship Id="rId1" Type="http://schemas.openxmlformats.org/officeDocument/2006/relationships/slideLayout" Target="../slideLayouts/slideLayout2.xml"/><Relationship Id="rId2" Type="http://schemas.openxmlformats.org/officeDocument/2006/relationships/image" Target="../media/image29.w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2.png"/><Relationship Id="rId3" Type="http://schemas.openxmlformats.org/officeDocument/2006/relationships/image" Target="../media/image33.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4.wmf"/></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5.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305050" y="11113"/>
            <a:ext cx="11561763" cy="6881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9" name="Title 1"/>
          <p:cNvSpPr>
            <a:spLocks noGrp="1"/>
          </p:cNvSpPr>
          <p:nvPr>
            <p:ph type="title"/>
          </p:nvPr>
        </p:nvSpPr>
        <p:spPr/>
        <p:txBody>
          <a:bodyPr/>
          <a:lstStyle/>
          <a:p>
            <a:endParaRPr lang="en-US" altLang="en-US" smtClean="0"/>
          </a:p>
        </p:txBody>
      </p:sp>
      <p:sp>
        <p:nvSpPr>
          <p:cNvPr id="4100" name="Content Placeholder 2"/>
          <p:cNvSpPr>
            <a:spLocks noGrp="1"/>
          </p:cNvSpPr>
          <p:nvPr>
            <p:ph idx="1"/>
          </p:nvPr>
        </p:nvSpPr>
        <p:spPr>
          <a:xfrm>
            <a:off x="457200" y="3621088"/>
            <a:ext cx="8229600" cy="1349375"/>
          </a:xfrm>
          <a:solidFill>
            <a:schemeClr val="bg1">
              <a:alpha val="90195"/>
            </a:schemeClr>
          </a:solidFill>
        </p:spPr>
        <p:txBody>
          <a:bodyPr/>
          <a:lstStyle/>
          <a:p>
            <a:pPr marL="0" indent="0" algn="ctr">
              <a:buFontTx/>
              <a:buNone/>
            </a:pPr>
            <a:r>
              <a:rPr lang="en-US" altLang="en-US" smtClean="0"/>
              <a:t>Lecture 7</a:t>
            </a:r>
          </a:p>
          <a:p>
            <a:pPr marL="0" indent="0" algn="ctr">
              <a:buFontTx/>
              <a:buNone/>
            </a:pPr>
            <a:r>
              <a:rPr lang="en-US" altLang="en-US" smtClean="0"/>
              <a:t>Inference for Averages</a:t>
            </a:r>
          </a:p>
          <a:p>
            <a:pPr marL="0" indent="0" algn="ctr">
              <a:buFontTx/>
              <a:buNone/>
            </a:pPr>
            <a:endParaRPr lang="en-US" altLang="en-US" smtClean="0"/>
          </a:p>
        </p:txBody>
      </p:sp>
      <p:sp>
        <p:nvSpPr>
          <p:cNvPr id="4101"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b="1">
                <a:solidFill>
                  <a:schemeClr val="tx1"/>
                </a:solidFill>
                <a:latin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defRPr>
            </a:lvl9pPr>
          </a:lstStyle>
          <a:p>
            <a:pPr>
              <a:spcBef>
                <a:spcPct val="0"/>
              </a:spcBef>
              <a:buFontTx/>
              <a:buNone/>
            </a:pPr>
            <a:fld id="{48206FB4-56FC-4F30-9DFB-79D54F419B44}" type="slidenum">
              <a:rPr lang="en-US" altLang="en-US" sz="1400" b="0" smtClean="0"/>
              <a:pPr>
                <a:spcBef>
                  <a:spcPct val="0"/>
                </a:spcBef>
                <a:buFontTx/>
                <a:buNone/>
              </a:pPr>
              <a:t>1</a:t>
            </a:fld>
            <a:endParaRPr lang="en-US" altLang="en-US" sz="1400" b="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305050" y="11113"/>
            <a:ext cx="11561763" cy="6881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3" name="Title 1"/>
          <p:cNvSpPr>
            <a:spLocks noGrp="1"/>
          </p:cNvSpPr>
          <p:nvPr>
            <p:ph type="title"/>
          </p:nvPr>
        </p:nvSpPr>
        <p:spPr/>
        <p:txBody>
          <a:bodyPr/>
          <a:lstStyle/>
          <a:p>
            <a:endParaRPr lang="en-US" altLang="en-US" smtClean="0"/>
          </a:p>
        </p:txBody>
      </p:sp>
      <p:sp>
        <p:nvSpPr>
          <p:cNvPr id="10244"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b="1">
                <a:solidFill>
                  <a:schemeClr val="tx1"/>
                </a:solidFill>
                <a:latin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defRPr>
            </a:lvl9pPr>
          </a:lstStyle>
          <a:p>
            <a:pPr>
              <a:spcBef>
                <a:spcPct val="0"/>
              </a:spcBef>
              <a:buFontTx/>
              <a:buNone/>
            </a:pPr>
            <a:fld id="{B48209F2-7656-48D1-9216-671926748EAB}" type="slidenum">
              <a:rPr lang="en-US" altLang="en-US" sz="1400" b="0" smtClean="0"/>
              <a:pPr>
                <a:spcBef>
                  <a:spcPct val="0"/>
                </a:spcBef>
                <a:buFontTx/>
                <a:buNone/>
              </a:pPr>
              <a:t>10</a:t>
            </a:fld>
            <a:endParaRPr lang="en-US" altLang="en-US" sz="1400" b="0" smtClean="0"/>
          </a:p>
        </p:txBody>
      </p:sp>
      <p:sp>
        <p:nvSpPr>
          <p:cNvPr id="10245" name="Content Placeholder 1"/>
          <p:cNvSpPr>
            <a:spLocks noGrp="1"/>
          </p:cNvSpPr>
          <p:nvPr>
            <p:ph idx="1"/>
          </p:nvPr>
        </p:nvSpPr>
        <p:spPr/>
        <p:txBody>
          <a:bodyPr/>
          <a:lstStyle/>
          <a:p>
            <a:r>
              <a:rPr lang="en-US" altLang="en-US" dirty="0" smtClean="0"/>
              <a:t>Lecture 7:  Inference for Averages</a:t>
            </a:r>
          </a:p>
          <a:p>
            <a:endParaRPr lang="en-US" altLang="en-US" sz="2800" dirty="0" smtClean="0"/>
          </a:p>
          <a:p>
            <a:pPr lvl="1"/>
            <a:r>
              <a:rPr lang="en-US" altLang="en-US" dirty="0" smtClean="0">
                <a:solidFill>
                  <a:srgbClr val="FF0000"/>
                </a:solidFill>
              </a:rPr>
              <a:t>Inference for one average …</a:t>
            </a:r>
          </a:p>
          <a:p>
            <a:pPr lvl="2"/>
            <a:r>
              <a:rPr lang="en-US" altLang="en-US" sz="2800" dirty="0" smtClean="0">
                <a:solidFill>
                  <a:srgbClr val="FF0000"/>
                </a:solidFill>
              </a:rPr>
              <a:t>… where </a:t>
            </a:r>
            <a:r>
              <a:rPr lang="en-US" altLang="en-US" sz="2800" dirty="0" smtClean="0">
                <a:solidFill>
                  <a:srgbClr val="FF0000"/>
                </a:solidFill>
                <a:latin typeface="Symbol" panose="05050102010706020507" pitchFamily="18" charset="2"/>
              </a:rPr>
              <a:t>s</a:t>
            </a:r>
            <a:r>
              <a:rPr lang="en-US" altLang="en-US" sz="2800" dirty="0" smtClean="0">
                <a:solidFill>
                  <a:srgbClr val="FF0000"/>
                </a:solidFill>
              </a:rPr>
              <a:t> is known:  normal </a:t>
            </a:r>
            <a:r>
              <a:rPr lang="en-US" altLang="en-US" sz="2800" dirty="0" err="1" smtClean="0">
                <a:solidFill>
                  <a:srgbClr val="FF0000"/>
                </a:solidFill>
              </a:rPr>
              <a:t>distrib</a:t>
            </a:r>
            <a:r>
              <a:rPr lang="en-US" altLang="en-US" sz="2800" dirty="0" smtClean="0">
                <a:solidFill>
                  <a:srgbClr val="FF0000"/>
                </a:solidFill>
              </a:rPr>
              <a:t>.</a:t>
            </a:r>
          </a:p>
          <a:p>
            <a:pPr lvl="2"/>
            <a:r>
              <a:rPr lang="en-US" altLang="en-US" dirty="0" smtClean="0"/>
              <a:t>… where </a:t>
            </a:r>
            <a:r>
              <a:rPr lang="en-US" altLang="en-US" dirty="0" smtClean="0">
                <a:latin typeface="Symbol" panose="05050102010706020507" pitchFamily="18" charset="2"/>
              </a:rPr>
              <a:t>s</a:t>
            </a:r>
            <a:r>
              <a:rPr lang="en-US" altLang="en-US" dirty="0" smtClean="0"/>
              <a:t> is unknown:  T distribution</a:t>
            </a:r>
          </a:p>
          <a:p>
            <a:endParaRPr lang="en-US" altLang="en-US" sz="2800" dirty="0" smtClean="0"/>
          </a:p>
          <a:p>
            <a:pPr lvl="1"/>
            <a:r>
              <a:rPr lang="en-US" altLang="en-US" dirty="0" smtClean="0"/>
              <a:t>Inference for two matched populations</a:t>
            </a:r>
          </a:p>
          <a:p>
            <a:endParaRPr lang="en-US" altLang="en-US" sz="2800" dirty="0" smtClean="0"/>
          </a:p>
          <a:p>
            <a:pPr lvl="1"/>
            <a:r>
              <a:rPr lang="en-US" altLang="en-US" dirty="0" smtClean="0"/>
              <a:t>Inference for two independent populations</a:t>
            </a:r>
          </a:p>
          <a:p>
            <a:pPr lvl="2"/>
            <a:r>
              <a:rPr lang="en-US" altLang="en-US" dirty="0" smtClean="0"/>
              <a:t>… where </a:t>
            </a:r>
            <a:r>
              <a:rPr lang="en-US" altLang="en-US" dirty="0" smtClean="0">
                <a:latin typeface="Symbol" panose="05050102010706020507" pitchFamily="18" charset="2"/>
              </a:rPr>
              <a:t>s</a:t>
            </a:r>
            <a:r>
              <a:rPr lang="en-US" altLang="en-US" dirty="0" smtClean="0"/>
              <a:t>’s might be different</a:t>
            </a:r>
          </a:p>
          <a:p>
            <a:pPr lvl="2"/>
            <a:r>
              <a:rPr lang="en-US" altLang="en-US" dirty="0" smtClean="0"/>
              <a:t>… where </a:t>
            </a:r>
            <a:r>
              <a:rPr lang="en-US" altLang="en-US" dirty="0" smtClean="0">
                <a:latin typeface="Symbol" panose="05050102010706020507" pitchFamily="18" charset="2"/>
              </a:rPr>
              <a:t>s</a:t>
            </a:r>
            <a:r>
              <a:rPr lang="en-US" altLang="en-US" dirty="0" smtClean="0"/>
              <a:t>’s are known to be equal</a:t>
            </a:r>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itle 1"/>
          <p:cNvSpPr>
            <a:spLocks noGrp="1"/>
          </p:cNvSpPr>
          <p:nvPr>
            <p:ph type="title"/>
          </p:nvPr>
        </p:nvSpPr>
        <p:spPr/>
        <p:txBody>
          <a:bodyPr/>
          <a:lstStyle/>
          <a:p>
            <a:endParaRPr lang="en-US" altLang="en-US" smtClean="0"/>
          </a:p>
        </p:txBody>
      </p:sp>
      <p:sp>
        <p:nvSpPr>
          <p:cNvPr id="73731" name="Content Placeholder 2"/>
          <p:cNvSpPr>
            <a:spLocks noGrp="1"/>
          </p:cNvSpPr>
          <p:nvPr>
            <p:ph idx="1"/>
          </p:nvPr>
        </p:nvSpPr>
        <p:spPr/>
        <p:txBody>
          <a:bodyPr/>
          <a:lstStyle/>
          <a:p>
            <a:r>
              <a:rPr lang="en-US" altLang="en-US" sz="2800" smtClean="0"/>
              <a:t>Summary of methodology for inference for multiple population averages:</a:t>
            </a:r>
          </a:p>
          <a:p>
            <a:pPr lvl="1"/>
            <a:r>
              <a:rPr lang="en-US" altLang="en-US" sz="2400" smtClean="0"/>
              <a:t>State H</a:t>
            </a:r>
            <a:r>
              <a:rPr lang="en-US" altLang="en-US" sz="2400" baseline="-25000" smtClean="0"/>
              <a:t>0</a:t>
            </a:r>
            <a:r>
              <a:rPr lang="en-US" altLang="en-US" sz="2400" smtClean="0"/>
              <a:t>:  all populations have the same average</a:t>
            </a:r>
          </a:p>
          <a:p>
            <a:pPr lvl="1"/>
            <a:r>
              <a:rPr lang="en-US" altLang="en-US" sz="2400" smtClean="0"/>
              <a:t>Calculate overall average (and overall SD)</a:t>
            </a:r>
          </a:p>
          <a:p>
            <a:pPr lvl="1"/>
            <a:r>
              <a:rPr lang="en-US" altLang="en-US" sz="2400" smtClean="0"/>
              <a:t>Calculate subgroup averages and SD’s</a:t>
            </a:r>
          </a:p>
          <a:p>
            <a:pPr lvl="1"/>
            <a:r>
              <a:rPr lang="en-US" altLang="en-US" sz="2400" smtClean="0"/>
              <a:t>Compute SS</a:t>
            </a:r>
            <a:r>
              <a:rPr lang="en-US" altLang="en-US" sz="2400" baseline="-25000" smtClean="0"/>
              <a:t>model</a:t>
            </a:r>
            <a:r>
              <a:rPr lang="en-US" altLang="en-US" sz="2400" smtClean="0"/>
              <a:t> and MS</a:t>
            </a:r>
            <a:r>
              <a:rPr lang="en-US" altLang="en-US" sz="2400" baseline="-25000" smtClean="0"/>
              <a:t>model</a:t>
            </a:r>
            <a:r>
              <a:rPr lang="en-US" altLang="en-US" sz="2400" smtClean="0"/>
              <a:t> = SS</a:t>
            </a:r>
            <a:r>
              <a:rPr lang="en-US" altLang="en-US" sz="2400" baseline="-25000" smtClean="0"/>
              <a:t>model</a:t>
            </a:r>
            <a:r>
              <a:rPr lang="en-US" altLang="en-US" sz="2400" smtClean="0"/>
              <a:t> / (k–1)</a:t>
            </a:r>
          </a:p>
          <a:p>
            <a:pPr lvl="1"/>
            <a:r>
              <a:rPr lang="en-US" altLang="en-US" sz="2400" smtClean="0"/>
              <a:t>Compute SS</a:t>
            </a:r>
            <a:r>
              <a:rPr lang="en-US" altLang="en-US" sz="2400" baseline="-25000" smtClean="0"/>
              <a:t>error</a:t>
            </a:r>
            <a:r>
              <a:rPr lang="en-US" altLang="en-US" sz="2400" smtClean="0"/>
              <a:t> and MS</a:t>
            </a:r>
            <a:r>
              <a:rPr lang="en-US" altLang="en-US" sz="2400" baseline="-25000" smtClean="0"/>
              <a:t>error</a:t>
            </a:r>
            <a:r>
              <a:rPr lang="en-US" altLang="en-US" sz="2400" smtClean="0"/>
              <a:t> = SS</a:t>
            </a:r>
            <a:r>
              <a:rPr lang="en-US" altLang="en-US" sz="2400" baseline="-25000" smtClean="0"/>
              <a:t>error</a:t>
            </a:r>
            <a:r>
              <a:rPr lang="en-US" altLang="en-US" sz="2400" smtClean="0"/>
              <a:t> / (n–k)</a:t>
            </a:r>
          </a:p>
          <a:p>
            <a:pPr lvl="1"/>
            <a:r>
              <a:rPr lang="en-US" altLang="en-US" sz="2400" smtClean="0"/>
              <a:t>Compute F = MS</a:t>
            </a:r>
            <a:r>
              <a:rPr lang="en-US" altLang="en-US" sz="2400" baseline="-25000" smtClean="0"/>
              <a:t>model</a:t>
            </a:r>
            <a:r>
              <a:rPr lang="en-US" altLang="en-US" sz="2400" smtClean="0"/>
              <a:t> / MS</a:t>
            </a:r>
            <a:r>
              <a:rPr lang="en-US" altLang="en-US" sz="2400" baseline="-25000" smtClean="0"/>
              <a:t>error</a:t>
            </a:r>
          </a:p>
          <a:p>
            <a:pPr lvl="1"/>
            <a:r>
              <a:rPr lang="en-US" altLang="en-US" sz="2400" smtClean="0"/>
              <a:t>Compare calculated F to F</a:t>
            </a:r>
            <a:r>
              <a:rPr lang="en-US" altLang="en-US" sz="2400" baseline="-25000" smtClean="0"/>
              <a:t>k–1, n–k</a:t>
            </a:r>
            <a:r>
              <a:rPr lang="en-US" altLang="en-US" sz="2400" smtClean="0"/>
              <a:t> </a:t>
            </a:r>
          </a:p>
          <a:p>
            <a:pPr lvl="1"/>
            <a:r>
              <a:rPr lang="en-US" altLang="en-US" sz="2400" smtClean="0"/>
              <a:t>Make a decision based on the p-value</a:t>
            </a:r>
          </a:p>
          <a:p>
            <a:pPr lvl="2"/>
            <a:r>
              <a:rPr lang="en-US" altLang="en-US" sz="2000" smtClean="0"/>
              <a:t>If you reject H0, you are concluding that at least one of the population means is different from the others</a:t>
            </a:r>
          </a:p>
        </p:txBody>
      </p:sp>
      <p:sp>
        <p:nvSpPr>
          <p:cNvPr id="73732"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b="1">
                <a:solidFill>
                  <a:schemeClr val="tx1"/>
                </a:solidFill>
                <a:latin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defRPr>
            </a:lvl9pPr>
          </a:lstStyle>
          <a:p>
            <a:pPr>
              <a:spcBef>
                <a:spcPct val="0"/>
              </a:spcBef>
              <a:buFontTx/>
              <a:buNone/>
            </a:pPr>
            <a:fld id="{2F0B1B13-CBB7-4480-A7C5-64307E630031}" type="slidenum">
              <a:rPr lang="en-US" altLang="en-US" sz="1400" b="0" smtClean="0"/>
              <a:pPr>
                <a:spcBef>
                  <a:spcPct val="0"/>
                </a:spcBef>
                <a:buFontTx/>
                <a:buNone/>
              </a:pPr>
              <a:t>100</a:t>
            </a:fld>
            <a:endParaRPr lang="en-US" altLang="en-US" sz="1400" b="0" smtClean="0"/>
          </a:p>
        </p:txBody>
      </p:sp>
    </p:spTree>
    <p:extLst>
      <p:ext uri="{BB962C8B-B14F-4D97-AF65-F5344CB8AC3E}">
        <p14:creationId xmlns:p14="http://schemas.microsoft.com/office/powerpoint/2010/main" val="60929979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endParaRPr lang="en-US" altLang="en-US" smtClean="0"/>
          </a:p>
        </p:txBody>
      </p:sp>
      <p:sp>
        <p:nvSpPr>
          <p:cNvPr id="11267" name="Content Placeholder 2"/>
          <p:cNvSpPr>
            <a:spLocks noGrp="1"/>
          </p:cNvSpPr>
          <p:nvPr>
            <p:ph idx="1"/>
          </p:nvPr>
        </p:nvSpPr>
        <p:spPr/>
        <p:txBody>
          <a:bodyPr/>
          <a:lstStyle/>
          <a:p>
            <a:r>
              <a:rPr lang="en-US" altLang="en-US" smtClean="0"/>
              <a:t>Inference for one population average where population values are normally distributed and pop. SD (</a:t>
            </a:r>
            <a:r>
              <a:rPr lang="en-US" altLang="en-US" smtClean="0">
                <a:latin typeface="Symbol" panose="05050102010706020507" pitchFamily="18" charset="2"/>
              </a:rPr>
              <a:t>s</a:t>
            </a:r>
            <a:r>
              <a:rPr lang="en-US" altLang="en-US" smtClean="0"/>
              <a:t>) is known</a:t>
            </a:r>
          </a:p>
          <a:p>
            <a:pPr lvl="1"/>
            <a:endParaRPr lang="en-US" altLang="en-US" smtClean="0"/>
          </a:p>
          <a:p>
            <a:pPr lvl="1"/>
            <a:r>
              <a:rPr lang="en-US" altLang="en-US" smtClean="0"/>
              <a:t>Inference:</a:t>
            </a:r>
          </a:p>
          <a:p>
            <a:pPr lvl="2"/>
            <a:endParaRPr lang="en-US" altLang="en-US" sz="1000" smtClean="0"/>
          </a:p>
          <a:p>
            <a:pPr lvl="2"/>
            <a:r>
              <a:rPr lang="en-US" altLang="en-US" smtClean="0"/>
              <a:t>Use </a:t>
            </a:r>
            <a:r>
              <a:rPr lang="en-US" altLang="en-US" smtClean="0">
                <a:latin typeface="MS Reference Sans Serif" panose="020B0604030504040204" pitchFamily="34" charset="0"/>
              </a:rPr>
              <a:t></a:t>
            </a:r>
            <a:r>
              <a:rPr lang="en-US" altLang="en-US" smtClean="0"/>
              <a:t> to estimate population average </a:t>
            </a:r>
            <a:r>
              <a:rPr lang="en-US" altLang="en-US" smtClean="0">
                <a:latin typeface="Symbol" panose="05050102010706020507" pitchFamily="18" charset="2"/>
              </a:rPr>
              <a:t>m</a:t>
            </a:r>
          </a:p>
          <a:p>
            <a:pPr lvl="2"/>
            <a:endParaRPr lang="en-US" altLang="en-US" sz="1000" smtClean="0"/>
          </a:p>
          <a:p>
            <a:pPr lvl="2"/>
            <a:r>
              <a:rPr lang="en-US" altLang="en-US" smtClean="0"/>
              <a:t> </a:t>
            </a:r>
            <a:r>
              <a:rPr lang="en-US" altLang="en-US" smtClean="0">
                <a:latin typeface="MS Reference Sans Serif" panose="020B0604030504040204" pitchFamily="34" charset="0"/>
              </a:rPr>
              <a:t> is random:  c</a:t>
            </a:r>
            <a:r>
              <a:rPr lang="en-US" altLang="en-US" smtClean="0"/>
              <a:t>alculate SE(</a:t>
            </a:r>
            <a:r>
              <a:rPr lang="en-US" altLang="en-US" smtClean="0">
                <a:latin typeface="MS Reference Sans Serif" panose="020B0604030504040204" pitchFamily="34" charset="0"/>
              </a:rPr>
              <a:t></a:t>
            </a:r>
            <a:r>
              <a:rPr lang="en-US" altLang="en-US" smtClean="0"/>
              <a:t>) as </a:t>
            </a:r>
            <a:r>
              <a:rPr lang="en-US" altLang="en-US" smtClean="0">
                <a:latin typeface="Symbol" panose="05050102010706020507" pitchFamily="18" charset="2"/>
              </a:rPr>
              <a:t>s</a:t>
            </a:r>
            <a:r>
              <a:rPr lang="en-US" altLang="en-US" smtClean="0"/>
              <a:t> / sqrt(n)</a:t>
            </a:r>
          </a:p>
          <a:p>
            <a:pPr lvl="3"/>
            <a:r>
              <a:rPr lang="en-US" altLang="en-US" smtClean="0"/>
              <a:t>Note that SD and SE(</a:t>
            </a:r>
            <a:r>
              <a:rPr lang="en-US" altLang="en-US" smtClean="0">
                <a:latin typeface="MS Reference Sans Serif" panose="020B0604030504040204" pitchFamily="34" charset="0"/>
              </a:rPr>
              <a:t></a:t>
            </a:r>
            <a:r>
              <a:rPr lang="en-US" altLang="en-US" smtClean="0"/>
              <a:t>) are not the same thing:</a:t>
            </a:r>
          </a:p>
          <a:p>
            <a:pPr lvl="3"/>
            <a:r>
              <a:rPr lang="en-US" altLang="en-US" smtClean="0"/>
              <a:t> </a:t>
            </a:r>
            <a:r>
              <a:rPr lang="en-US" altLang="en-US" smtClean="0">
                <a:latin typeface="Symbol" panose="05050102010706020507" pitchFamily="18" charset="2"/>
              </a:rPr>
              <a:t>s</a:t>
            </a:r>
            <a:r>
              <a:rPr lang="en-US" altLang="en-US" smtClean="0"/>
              <a:t> is the spread among individual items</a:t>
            </a:r>
          </a:p>
          <a:p>
            <a:pPr lvl="3"/>
            <a:r>
              <a:rPr lang="en-US" altLang="en-US" smtClean="0"/>
              <a:t>SE(</a:t>
            </a:r>
            <a:r>
              <a:rPr lang="en-US" altLang="en-US" smtClean="0">
                <a:latin typeface="MS Reference Sans Serif" panose="020B0604030504040204" pitchFamily="34" charset="0"/>
              </a:rPr>
              <a:t></a:t>
            </a:r>
            <a:r>
              <a:rPr lang="en-US" altLang="en-US" smtClean="0"/>
              <a:t>) is the variation from one </a:t>
            </a:r>
            <a:r>
              <a:rPr lang="en-US" altLang="en-US" smtClean="0">
                <a:latin typeface="MS Reference Sans Serif" panose="020B0604030504040204" pitchFamily="34" charset="0"/>
              </a:rPr>
              <a:t> </a:t>
            </a:r>
            <a:r>
              <a:rPr lang="en-US" altLang="en-US" smtClean="0"/>
              <a:t>to another</a:t>
            </a:r>
          </a:p>
          <a:p>
            <a:pPr lvl="2"/>
            <a:endParaRPr lang="en-US" altLang="en-US" sz="1000" smtClean="0"/>
          </a:p>
          <a:p>
            <a:pPr lvl="2"/>
            <a:r>
              <a:rPr lang="en-US" altLang="en-US" smtClean="0"/>
              <a:t>Perform inference using </a:t>
            </a:r>
            <a:r>
              <a:rPr lang="en-US" altLang="en-US" u="sng" smtClean="0"/>
              <a:t>normal</a:t>
            </a:r>
            <a:r>
              <a:rPr lang="en-US" altLang="en-US" smtClean="0"/>
              <a:t> distribution</a:t>
            </a:r>
          </a:p>
        </p:txBody>
      </p:sp>
      <p:sp>
        <p:nvSpPr>
          <p:cNvPr id="11268"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b="1">
                <a:solidFill>
                  <a:schemeClr val="tx1"/>
                </a:solidFill>
                <a:latin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defRPr>
            </a:lvl9pPr>
          </a:lstStyle>
          <a:p>
            <a:pPr>
              <a:spcBef>
                <a:spcPct val="0"/>
              </a:spcBef>
              <a:buFontTx/>
              <a:buNone/>
            </a:pPr>
            <a:fld id="{7F540557-30AD-43D1-AACA-26783C873FFF}" type="slidenum">
              <a:rPr lang="en-US" altLang="en-US" sz="1400" b="0" smtClean="0"/>
              <a:pPr>
                <a:spcBef>
                  <a:spcPct val="0"/>
                </a:spcBef>
                <a:buFontTx/>
                <a:buNone/>
              </a:pPr>
              <a:t>11</a:t>
            </a:fld>
            <a:endParaRPr lang="en-US" altLang="en-US" sz="1400" b="0" smtClean="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305050" y="11113"/>
            <a:ext cx="11561763" cy="6881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1" name="Title 1"/>
          <p:cNvSpPr>
            <a:spLocks noGrp="1"/>
          </p:cNvSpPr>
          <p:nvPr>
            <p:ph type="title"/>
          </p:nvPr>
        </p:nvSpPr>
        <p:spPr/>
        <p:txBody>
          <a:bodyPr/>
          <a:lstStyle/>
          <a:p>
            <a:endParaRPr lang="en-US" altLang="en-US" smtClean="0"/>
          </a:p>
        </p:txBody>
      </p:sp>
      <p:sp>
        <p:nvSpPr>
          <p:cNvPr id="12292"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b="1">
                <a:solidFill>
                  <a:schemeClr val="tx1"/>
                </a:solidFill>
                <a:latin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defRPr>
            </a:lvl9pPr>
          </a:lstStyle>
          <a:p>
            <a:pPr>
              <a:spcBef>
                <a:spcPct val="0"/>
              </a:spcBef>
              <a:buFontTx/>
              <a:buNone/>
            </a:pPr>
            <a:fld id="{994098C8-F92D-4AA5-B00C-311BE9E6A75B}" type="slidenum">
              <a:rPr lang="en-US" altLang="en-US" sz="1400" b="0" smtClean="0"/>
              <a:pPr>
                <a:spcBef>
                  <a:spcPct val="0"/>
                </a:spcBef>
                <a:buFontTx/>
                <a:buNone/>
              </a:pPr>
              <a:t>12</a:t>
            </a:fld>
            <a:endParaRPr lang="en-US" altLang="en-US" sz="1400" b="0" smtClean="0"/>
          </a:p>
        </p:txBody>
      </p:sp>
      <p:sp>
        <p:nvSpPr>
          <p:cNvPr id="2" name="Content Placeholder 1"/>
          <p:cNvSpPr>
            <a:spLocks noGrp="1"/>
          </p:cNvSpPr>
          <p:nvPr>
            <p:ph idx="1"/>
          </p:nvPr>
        </p:nvSpPr>
        <p:spPr>
          <a:xfrm>
            <a:off x="457200" y="350838"/>
            <a:ext cx="8229600" cy="3308592"/>
          </a:xfrm>
        </p:spPr>
        <p:txBody>
          <a:bodyPr/>
          <a:lstStyle/>
          <a:p>
            <a:pPr>
              <a:defRPr/>
            </a:pPr>
            <a:r>
              <a:rPr lang="en-US" dirty="0"/>
              <a:t>Change in IQ for seven first-graders:  </a:t>
            </a:r>
          </a:p>
          <a:p>
            <a:pPr marL="0" indent="0" algn="ctr">
              <a:buFontTx/>
              <a:buNone/>
              <a:defRPr/>
            </a:pPr>
            <a:r>
              <a:rPr lang="en-US" dirty="0"/>
              <a:t>8	15	23	29	35	40	42</a:t>
            </a:r>
          </a:p>
          <a:p>
            <a:pPr lvl="1">
              <a:defRPr/>
            </a:pPr>
            <a:r>
              <a:rPr lang="en-US" dirty="0"/>
              <a:t>Assume these 7 students are a SRS from pop. of “growth </a:t>
            </a:r>
            <a:r>
              <a:rPr lang="en-US" dirty="0" err="1"/>
              <a:t>spurters</a:t>
            </a:r>
            <a:r>
              <a:rPr lang="en-US" dirty="0"/>
              <a:t>”; assume IQ changes in the </a:t>
            </a:r>
            <a:r>
              <a:rPr lang="en-US" u="sng" dirty="0"/>
              <a:t>pop.</a:t>
            </a:r>
            <a:r>
              <a:rPr lang="en-US" dirty="0"/>
              <a:t> are </a:t>
            </a:r>
            <a:r>
              <a:rPr lang="en-US" dirty="0" smtClean="0"/>
              <a:t>normal, </a:t>
            </a:r>
            <a:r>
              <a:rPr lang="en-US" dirty="0" smtClean="0">
                <a:latin typeface="Symbol" panose="05050102010706020507" pitchFamily="18" charset="2"/>
              </a:rPr>
              <a:t>s</a:t>
            </a:r>
            <a:r>
              <a:rPr lang="en-US" dirty="0" smtClean="0"/>
              <a:t> </a:t>
            </a:r>
            <a:r>
              <a:rPr lang="en-US" dirty="0"/>
              <a:t>= 12.791</a:t>
            </a:r>
          </a:p>
          <a:p>
            <a:pPr lvl="1">
              <a:defRPr/>
            </a:pPr>
            <a:r>
              <a:rPr lang="en-US" dirty="0"/>
              <a:t>Let </a:t>
            </a:r>
            <a:r>
              <a:rPr lang="en-US" dirty="0">
                <a:latin typeface="Symbol" panose="05050102010706020507" pitchFamily="18" charset="2"/>
              </a:rPr>
              <a:t>m</a:t>
            </a:r>
            <a:r>
              <a:rPr lang="en-US" dirty="0"/>
              <a:t> = average change in IQ in population</a:t>
            </a:r>
          </a:p>
          <a:p>
            <a:pPr>
              <a:defRPr/>
            </a:pPr>
            <a:endParaRPr lang="en-US" sz="20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305050" y="11113"/>
            <a:ext cx="11561763" cy="6881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1" name="Title 1"/>
          <p:cNvSpPr>
            <a:spLocks noGrp="1"/>
          </p:cNvSpPr>
          <p:nvPr>
            <p:ph type="title"/>
          </p:nvPr>
        </p:nvSpPr>
        <p:spPr/>
        <p:txBody>
          <a:bodyPr/>
          <a:lstStyle/>
          <a:p>
            <a:endParaRPr lang="en-US" altLang="en-US" smtClean="0"/>
          </a:p>
        </p:txBody>
      </p:sp>
      <p:sp>
        <p:nvSpPr>
          <p:cNvPr id="12292"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b="1">
                <a:solidFill>
                  <a:schemeClr val="tx1"/>
                </a:solidFill>
                <a:latin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defRPr>
            </a:lvl9pPr>
          </a:lstStyle>
          <a:p>
            <a:pPr>
              <a:spcBef>
                <a:spcPct val="0"/>
              </a:spcBef>
              <a:buFontTx/>
              <a:buNone/>
            </a:pPr>
            <a:fld id="{994098C8-F92D-4AA5-B00C-311BE9E6A75B}" type="slidenum">
              <a:rPr lang="en-US" altLang="en-US" sz="1400" b="0" smtClean="0"/>
              <a:pPr>
                <a:spcBef>
                  <a:spcPct val="0"/>
                </a:spcBef>
                <a:buFontTx/>
                <a:buNone/>
              </a:pPr>
              <a:t>13</a:t>
            </a:fld>
            <a:endParaRPr lang="en-US" altLang="en-US" sz="1400" b="0" smtClean="0"/>
          </a:p>
        </p:txBody>
      </p:sp>
      <p:sp>
        <p:nvSpPr>
          <p:cNvPr id="2" name="Content Placeholder 1"/>
          <p:cNvSpPr>
            <a:spLocks noGrp="1"/>
          </p:cNvSpPr>
          <p:nvPr>
            <p:ph idx="1"/>
          </p:nvPr>
        </p:nvSpPr>
        <p:spPr/>
        <p:txBody>
          <a:bodyPr/>
          <a:lstStyle/>
          <a:p>
            <a:pPr>
              <a:defRPr/>
            </a:pPr>
            <a:r>
              <a:rPr lang="en-US" dirty="0"/>
              <a:t>Change in IQ for seven first-graders:  </a:t>
            </a:r>
          </a:p>
          <a:p>
            <a:pPr marL="0" indent="0" algn="ctr">
              <a:buFontTx/>
              <a:buNone/>
              <a:defRPr/>
            </a:pPr>
            <a:r>
              <a:rPr lang="en-US" dirty="0"/>
              <a:t>8	15	23	29	35	40	42</a:t>
            </a:r>
          </a:p>
          <a:p>
            <a:pPr lvl="1">
              <a:defRPr/>
            </a:pPr>
            <a:r>
              <a:rPr lang="en-US" dirty="0"/>
              <a:t>Assume these 7 students are a SRS from pop. of “growth </a:t>
            </a:r>
            <a:r>
              <a:rPr lang="en-US" dirty="0" err="1"/>
              <a:t>spurters</a:t>
            </a:r>
            <a:r>
              <a:rPr lang="en-US" dirty="0"/>
              <a:t>”; assume IQ changes in the </a:t>
            </a:r>
            <a:r>
              <a:rPr lang="en-US" u="sng" dirty="0"/>
              <a:t>pop.</a:t>
            </a:r>
            <a:r>
              <a:rPr lang="en-US" dirty="0"/>
              <a:t> are </a:t>
            </a:r>
            <a:r>
              <a:rPr lang="en-US" dirty="0" smtClean="0"/>
              <a:t>normal, </a:t>
            </a:r>
            <a:r>
              <a:rPr lang="en-US" dirty="0" smtClean="0">
                <a:latin typeface="Symbol" panose="05050102010706020507" pitchFamily="18" charset="2"/>
              </a:rPr>
              <a:t>s</a:t>
            </a:r>
            <a:r>
              <a:rPr lang="en-US" dirty="0" smtClean="0"/>
              <a:t> </a:t>
            </a:r>
            <a:r>
              <a:rPr lang="en-US" dirty="0"/>
              <a:t>= 12.791</a:t>
            </a:r>
          </a:p>
          <a:p>
            <a:pPr lvl="1">
              <a:defRPr/>
            </a:pPr>
            <a:r>
              <a:rPr lang="en-US" dirty="0"/>
              <a:t>Let </a:t>
            </a:r>
            <a:r>
              <a:rPr lang="en-US" dirty="0">
                <a:latin typeface="Symbol" panose="05050102010706020507" pitchFamily="18" charset="2"/>
              </a:rPr>
              <a:t>m</a:t>
            </a:r>
            <a:r>
              <a:rPr lang="en-US" dirty="0"/>
              <a:t> = average change in IQ in population</a:t>
            </a:r>
          </a:p>
          <a:p>
            <a:pPr>
              <a:defRPr/>
            </a:pPr>
            <a:endParaRPr lang="en-US" sz="2000" dirty="0"/>
          </a:p>
          <a:p>
            <a:pPr>
              <a:defRPr/>
            </a:pPr>
            <a:r>
              <a:rPr lang="en-US" sz="2800" dirty="0"/>
              <a:t>What is a 95% confidence interval for </a:t>
            </a:r>
            <a:r>
              <a:rPr lang="en-US" sz="2800" dirty="0">
                <a:latin typeface="Symbol" panose="05050102010706020507" pitchFamily="18" charset="2"/>
              </a:rPr>
              <a:t>m</a:t>
            </a:r>
            <a:r>
              <a:rPr lang="en-US" sz="2800" dirty="0"/>
              <a:t>?</a:t>
            </a:r>
          </a:p>
          <a:p>
            <a:pPr lvl="1">
              <a:defRPr/>
            </a:pPr>
            <a:r>
              <a:rPr lang="en-US" sz="2400" dirty="0"/>
              <a:t>Point estimate for </a:t>
            </a:r>
            <a:r>
              <a:rPr lang="en-US" sz="2400" dirty="0">
                <a:latin typeface="Symbol" panose="05050102010706020507" pitchFamily="18" charset="2"/>
              </a:rPr>
              <a:t>m</a:t>
            </a:r>
            <a:r>
              <a:rPr lang="en-US" sz="2400" dirty="0"/>
              <a:t> is </a:t>
            </a:r>
            <a:r>
              <a:rPr lang="en-US" altLang="en-US" sz="2400" dirty="0">
                <a:latin typeface="MS Reference Sans Serif" panose="020B0604030504040204" pitchFamily="34" charset="0"/>
              </a:rPr>
              <a:t> </a:t>
            </a:r>
            <a:r>
              <a:rPr lang="en-US" sz="2400" dirty="0"/>
              <a:t>= 27.43</a:t>
            </a:r>
          </a:p>
          <a:p>
            <a:pPr lvl="1">
              <a:defRPr/>
            </a:pPr>
            <a:r>
              <a:rPr lang="en-US" sz="2400" dirty="0"/>
              <a:t>SE(</a:t>
            </a:r>
            <a:r>
              <a:rPr lang="en-US" altLang="en-US" sz="2400" dirty="0">
                <a:latin typeface="MS Reference Sans Serif" panose="020B0604030504040204" pitchFamily="34" charset="0"/>
              </a:rPr>
              <a:t></a:t>
            </a:r>
            <a:r>
              <a:rPr lang="en-US" sz="2400" dirty="0"/>
              <a:t>) = </a:t>
            </a:r>
            <a:r>
              <a:rPr lang="en-US" sz="2400" dirty="0">
                <a:latin typeface="Symbol" panose="05050102010706020507" pitchFamily="18" charset="2"/>
              </a:rPr>
              <a:t>s</a:t>
            </a:r>
            <a:r>
              <a:rPr lang="en-US" sz="2400" dirty="0"/>
              <a:t> / </a:t>
            </a:r>
            <a:r>
              <a:rPr lang="en-US" sz="2400" dirty="0" err="1"/>
              <a:t>sqrt</a:t>
            </a:r>
            <a:r>
              <a:rPr lang="en-US" sz="2400" dirty="0"/>
              <a:t>(n) = 12.791/ </a:t>
            </a:r>
            <a:r>
              <a:rPr lang="en-US" sz="2400" dirty="0" err="1"/>
              <a:t>sqrt</a:t>
            </a:r>
            <a:r>
              <a:rPr lang="en-US" sz="2400" dirty="0"/>
              <a:t>(7) = 4.835</a:t>
            </a:r>
          </a:p>
          <a:p>
            <a:pPr lvl="1">
              <a:defRPr/>
            </a:pPr>
            <a:r>
              <a:rPr lang="en-US" sz="2400" dirty="0"/>
              <a:t>For 95% conf. with </a:t>
            </a:r>
            <a:r>
              <a:rPr lang="en-US" sz="2400" dirty="0">
                <a:latin typeface="Symbol" panose="05050102010706020507" pitchFamily="18" charset="2"/>
              </a:rPr>
              <a:t>s</a:t>
            </a:r>
            <a:r>
              <a:rPr lang="en-US" sz="2400" dirty="0"/>
              <a:t> known, use normal:  Z = 1.96</a:t>
            </a:r>
          </a:p>
          <a:p>
            <a:pPr marL="457200" lvl="1" indent="0">
              <a:buFontTx/>
              <a:buNone/>
              <a:defRPr/>
            </a:pPr>
            <a:r>
              <a:rPr lang="en-US" sz="2400" dirty="0">
                <a:sym typeface="Wingdings" panose="05000000000000000000" pitchFamily="2" charset="2"/>
              </a:rPr>
              <a:t> 95% confidence interval for </a:t>
            </a:r>
            <a:r>
              <a:rPr lang="en-US" sz="2400" dirty="0">
                <a:latin typeface="Symbol" panose="05050102010706020507" pitchFamily="18" charset="2"/>
              </a:rPr>
              <a:t>m </a:t>
            </a:r>
            <a:r>
              <a:rPr lang="en-US" sz="2400" dirty="0">
                <a:sym typeface="Wingdings" panose="05000000000000000000" pitchFamily="2" charset="2"/>
              </a:rPr>
              <a:t>is 17.95 to 36.90</a:t>
            </a:r>
            <a:endParaRPr lang="en-US" sz="2400" dirty="0"/>
          </a:p>
          <a:p>
            <a:pPr>
              <a:defRPr/>
            </a:pPr>
            <a:endParaRPr lang="en-US" dirty="0"/>
          </a:p>
        </p:txBody>
      </p:sp>
    </p:spTree>
    <p:extLst>
      <p:ext uri="{BB962C8B-B14F-4D97-AF65-F5344CB8AC3E}">
        <p14:creationId xmlns:p14="http://schemas.microsoft.com/office/powerpoint/2010/main" val="36557041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xEl>
                                              <p:pRg st="6" end="6"/>
                                            </p:txEl>
                                          </p:spTgt>
                                        </p:tgtEl>
                                        <p:attrNameLst>
                                          <p:attrName>style.visibility</p:attrName>
                                        </p:attrNameLst>
                                      </p:cBhvr>
                                      <p:to>
                                        <p:strVal val="visible"/>
                                      </p:to>
                                    </p:set>
                                    <p:animEffect transition="in" filter="wipe(left)">
                                      <p:cBhvr>
                                        <p:cTn id="7" dur="500"/>
                                        <p:tgtEl>
                                          <p:spTgt spid="2">
                                            <p:txEl>
                                              <p:pRg st="6" end="6"/>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
                                            <p:txEl>
                                              <p:pRg st="7" end="7"/>
                                            </p:txEl>
                                          </p:spTgt>
                                        </p:tgtEl>
                                        <p:attrNameLst>
                                          <p:attrName>style.visibility</p:attrName>
                                        </p:attrNameLst>
                                      </p:cBhvr>
                                      <p:to>
                                        <p:strVal val="visible"/>
                                      </p:to>
                                    </p:set>
                                    <p:animEffect transition="in" filter="wipe(left)">
                                      <p:cBhvr>
                                        <p:cTn id="12" dur="500"/>
                                        <p:tgtEl>
                                          <p:spTgt spid="2">
                                            <p:txEl>
                                              <p:pRg st="7" end="7"/>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
                                            <p:txEl>
                                              <p:pRg st="8" end="8"/>
                                            </p:txEl>
                                          </p:spTgt>
                                        </p:tgtEl>
                                        <p:attrNameLst>
                                          <p:attrName>style.visibility</p:attrName>
                                        </p:attrNameLst>
                                      </p:cBhvr>
                                      <p:to>
                                        <p:strVal val="visible"/>
                                      </p:to>
                                    </p:set>
                                    <p:animEffect transition="in" filter="wipe(left)">
                                      <p:cBhvr>
                                        <p:cTn id="17" dur="500"/>
                                        <p:tgtEl>
                                          <p:spTgt spid="2">
                                            <p:txEl>
                                              <p:pRg st="8" end="8"/>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
                                            <p:txEl>
                                              <p:pRg st="9" end="9"/>
                                            </p:txEl>
                                          </p:spTgt>
                                        </p:tgtEl>
                                        <p:attrNameLst>
                                          <p:attrName>style.visibility</p:attrName>
                                        </p:attrNameLst>
                                      </p:cBhvr>
                                      <p:to>
                                        <p:strVal val="visible"/>
                                      </p:to>
                                    </p:set>
                                    <p:animEffect transition="in" filter="wipe(left)">
                                      <p:cBhvr>
                                        <p:cTn id="22" dur="500"/>
                                        <p:tgtEl>
                                          <p:spTgt spid="2">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305050" y="11113"/>
            <a:ext cx="11561763" cy="6881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5" name="Title 1"/>
          <p:cNvSpPr>
            <a:spLocks noGrp="1"/>
          </p:cNvSpPr>
          <p:nvPr>
            <p:ph type="title"/>
          </p:nvPr>
        </p:nvSpPr>
        <p:spPr/>
        <p:txBody>
          <a:bodyPr/>
          <a:lstStyle/>
          <a:p>
            <a:endParaRPr lang="en-US" altLang="en-US" smtClean="0"/>
          </a:p>
        </p:txBody>
      </p:sp>
      <p:sp>
        <p:nvSpPr>
          <p:cNvPr id="13316"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b="1">
                <a:solidFill>
                  <a:schemeClr val="tx1"/>
                </a:solidFill>
                <a:latin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defRPr>
            </a:lvl9pPr>
          </a:lstStyle>
          <a:p>
            <a:pPr>
              <a:spcBef>
                <a:spcPct val="0"/>
              </a:spcBef>
              <a:buFontTx/>
              <a:buNone/>
            </a:pPr>
            <a:fld id="{928A54DF-7B5A-4192-B923-788BD45E3466}" type="slidenum">
              <a:rPr lang="en-US" altLang="en-US" sz="1400" b="0" smtClean="0"/>
              <a:pPr>
                <a:spcBef>
                  <a:spcPct val="0"/>
                </a:spcBef>
                <a:buFontTx/>
                <a:buNone/>
              </a:pPr>
              <a:t>14</a:t>
            </a:fld>
            <a:endParaRPr lang="en-US" altLang="en-US" sz="1400" b="0" smtClean="0"/>
          </a:p>
        </p:txBody>
      </p:sp>
      <p:sp>
        <p:nvSpPr>
          <p:cNvPr id="2" name="Content Placeholder 1"/>
          <p:cNvSpPr>
            <a:spLocks noGrp="1"/>
          </p:cNvSpPr>
          <p:nvPr>
            <p:ph idx="1"/>
          </p:nvPr>
        </p:nvSpPr>
        <p:spPr/>
        <p:txBody>
          <a:bodyPr/>
          <a:lstStyle/>
          <a:p>
            <a:pPr>
              <a:defRPr/>
            </a:pPr>
            <a:r>
              <a:rPr lang="en-US" dirty="0"/>
              <a:t>Change in IQ for seven first-graders:  </a:t>
            </a:r>
          </a:p>
          <a:p>
            <a:pPr marL="0" indent="0" algn="ctr">
              <a:buFontTx/>
              <a:buNone/>
              <a:defRPr/>
            </a:pPr>
            <a:r>
              <a:rPr lang="en-US" dirty="0"/>
              <a:t>8	15	23	29	35	40	42</a:t>
            </a:r>
          </a:p>
          <a:p>
            <a:pPr lvl="1">
              <a:defRPr/>
            </a:pPr>
            <a:r>
              <a:rPr lang="en-US" dirty="0"/>
              <a:t>Assume these 7 students are a SRS from pop. of “growth </a:t>
            </a:r>
            <a:r>
              <a:rPr lang="en-US" dirty="0" err="1"/>
              <a:t>spurters</a:t>
            </a:r>
            <a:r>
              <a:rPr lang="en-US" dirty="0"/>
              <a:t>”; assume IQ changes in the </a:t>
            </a:r>
            <a:r>
              <a:rPr lang="en-US" u="sng" dirty="0"/>
              <a:t>pop.</a:t>
            </a:r>
            <a:r>
              <a:rPr lang="en-US" dirty="0"/>
              <a:t> are </a:t>
            </a:r>
            <a:r>
              <a:rPr lang="en-US" dirty="0" smtClean="0"/>
              <a:t>normal, </a:t>
            </a:r>
            <a:r>
              <a:rPr lang="en-US" dirty="0" smtClean="0">
                <a:latin typeface="Symbol" panose="05050102010706020507" pitchFamily="18" charset="2"/>
              </a:rPr>
              <a:t>s</a:t>
            </a:r>
            <a:r>
              <a:rPr lang="en-US" dirty="0" smtClean="0"/>
              <a:t> </a:t>
            </a:r>
            <a:r>
              <a:rPr lang="en-US" dirty="0"/>
              <a:t>= 12.791</a:t>
            </a:r>
          </a:p>
          <a:p>
            <a:pPr lvl="1">
              <a:defRPr/>
            </a:pPr>
            <a:r>
              <a:rPr lang="en-US" dirty="0"/>
              <a:t>Let </a:t>
            </a:r>
            <a:r>
              <a:rPr lang="en-US" dirty="0">
                <a:latin typeface="Symbol" panose="05050102010706020507" pitchFamily="18" charset="2"/>
              </a:rPr>
              <a:t>m</a:t>
            </a:r>
            <a:r>
              <a:rPr lang="en-US" dirty="0"/>
              <a:t> = average change in IQ in population</a:t>
            </a:r>
          </a:p>
          <a:p>
            <a:pPr>
              <a:defRPr/>
            </a:pPr>
            <a:endParaRPr lang="en-US" sz="2000" dirty="0"/>
          </a:p>
          <a:p>
            <a:pPr>
              <a:defRPr/>
            </a:pPr>
            <a:r>
              <a:rPr lang="en-US" sz="2800" dirty="0"/>
              <a:t>Could it be that </a:t>
            </a:r>
            <a:r>
              <a:rPr lang="en-US" sz="2800" dirty="0">
                <a:latin typeface="Symbol" panose="05050102010706020507" pitchFamily="18" charset="2"/>
              </a:rPr>
              <a:t>m</a:t>
            </a:r>
            <a:r>
              <a:rPr lang="en-US" sz="2800" dirty="0"/>
              <a:t> is only 19.0?</a:t>
            </a:r>
          </a:p>
          <a:p>
            <a:pPr lvl="1">
              <a:defRPr/>
            </a:pPr>
            <a:r>
              <a:rPr lang="en-US" sz="2400" dirty="0"/>
              <a:t>H</a:t>
            </a:r>
            <a:r>
              <a:rPr lang="en-US" sz="2400" baseline="-25000" dirty="0"/>
              <a:t>0</a:t>
            </a:r>
            <a:r>
              <a:rPr lang="en-US" sz="2400" dirty="0"/>
              <a:t>:  </a:t>
            </a:r>
            <a:r>
              <a:rPr lang="en-US" sz="2400" dirty="0">
                <a:latin typeface="Symbol" panose="05050102010706020507" pitchFamily="18" charset="2"/>
              </a:rPr>
              <a:t>m</a:t>
            </a:r>
            <a:r>
              <a:rPr lang="en-US" sz="2400" dirty="0"/>
              <a:t> = 19 (even though sample suggest </a:t>
            </a:r>
            <a:r>
              <a:rPr lang="en-US" sz="2400" dirty="0">
                <a:latin typeface="Symbol" panose="05050102010706020507" pitchFamily="18" charset="2"/>
              </a:rPr>
              <a:t>m</a:t>
            </a:r>
            <a:r>
              <a:rPr lang="en-US" sz="2400" dirty="0"/>
              <a:t> ~ 27)</a:t>
            </a:r>
          </a:p>
          <a:p>
            <a:pPr lvl="1">
              <a:defRPr/>
            </a:pPr>
            <a:r>
              <a:rPr lang="en-US" sz="2400" dirty="0"/>
              <a:t>Observed </a:t>
            </a:r>
            <a:r>
              <a:rPr lang="en-US" altLang="en-US" sz="2400" dirty="0">
                <a:latin typeface="MS Reference Sans Serif" panose="020B0604030504040204" pitchFamily="34" charset="0"/>
              </a:rPr>
              <a:t> </a:t>
            </a:r>
            <a:r>
              <a:rPr lang="en-US" sz="2400" dirty="0"/>
              <a:t>= 27.43, SE(</a:t>
            </a:r>
            <a:r>
              <a:rPr lang="en-US" altLang="en-US" sz="2400" dirty="0">
                <a:latin typeface="MS Reference Sans Serif" panose="020B0604030504040204" pitchFamily="34" charset="0"/>
              </a:rPr>
              <a:t></a:t>
            </a:r>
            <a:r>
              <a:rPr lang="en-US" sz="2400" dirty="0"/>
              <a:t>) = </a:t>
            </a:r>
            <a:r>
              <a:rPr lang="en-US" sz="2400" dirty="0">
                <a:latin typeface="Symbol" panose="05050102010706020507" pitchFamily="18" charset="2"/>
              </a:rPr>
              <a:t>s</a:t>
            </a:r>
            <a:r>
              <a:rPr lang="en-US" sz="2400" dirty="0"/>
              <a:t> / </a:t>
            </a:r>
            <a:r>
              <a:rPr lang="en-US" sz="2400" dirty="0" err="1"/>
              <a:t>sqrt</a:t>
            </a:r>
            <a:r>
              <a:rPr lang="en-US" sz="2400" dirty="0"/>
              <a:t>(n) = 4.835</a:t>
            </a:r>
          </a:p>
          <a:p>
            <a:pPr lvl="1">
              <a:defRPr/>
            </a:pPr>
            <a:r>
              <a:rPr lang="en-US" sz="2400" dirty="0"/>
              <a:t>Z = (27.43 – 19.0) / 4.835 = </a:t>
            </a:r>
            <a:r>
              <a:rPr lang="en-US" sz="2400" dirty="0" smtClean="0"/>
              <a:t>1.743</a:t>
            </a:r>
            <a:r>
              <a:rPr lang="en-US" sz="2400" dirty="0"/>
              <a:t>, p = 0.0406</a:t>
            </a:r>
          </a:p>
          <a:p>
            <a:pPr lvl="1">
              <a:defRPr/>
            </a:pPr>
            <a:r>
              <a:rPr lang="en-US" sz="2400" dirty="0">
                <a:sym typeface="Wingdings" panose="05000000000000000000" pitchFamily="2" charset="2"/>
              </a:rPr>
              <a:t>Reject H</a:t>
            </a:r>
            <a:r>
              <a:rPr lang="en-US" sz="2400" baseline="-25000" dirty="0">
                <a:sym typeface="Wingdings" panose="05000000000000000000" pitchFamily="2" charset="2"/>
              </a:rPr>
              <a:t>0</a:t>
            </a:r>
            <a:r>
              <a:rPr lang="en-US" sz="2400" dirty="0">
                <a:sym typeface="Wingdings" panose="05000000000000000000" pitchFamily="2" charset="2"/>
              </a:rPr>
              <a:t>:  for </a:t>
            </a:r>
            <a:r>
              <a:rPr lang="en-US" sz="2400" dirty="0" smtClean="0">
                <a:sym typeface="Wingdings" panose="05000000000000000000" pitchFamily="2" charset="2"/>
              </a:rPr>
              <a:t>population of GS, </a:t>
            </a:r>
            <a:r>
              <a:rPr lang="en-US" sz="2400" dirty="0">
                <a:latin typeface="Symbol" panose="05050102010706020507" pitchFamily="18" charset="2"/>
                <a:sym typeface="Wingdings" panose="05000000000000000000" pitchFamily="2" charset="2"/>
              </a:rPr>
              <a:t>m</a:t>
            </a:r>
            <a:r>
              <a:rPr lang="en-US" sz="2400" dirty="0">
                <a:sym typeface="Wingdings" panose="05000000000000000000" pitchFamily="2" charset="2"/>
              </a:rPr>
              <a:t> &gt; 19.0</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xEl>
                                              <p:pRg st="6" end="6"/>
                                            </p:txEl>
                                          </p:spTgt>
                                        </p:tgtEl>
                                        <p:attrNameLst>
                                          <p:attrName>style.visibility</p:attrName>
                                        </p:attrNameLst>
                                      </p:cBhvr>
                                      <p:to>
                                        <p:strVal val="visible"/>
                                      </p:to>
                                    </p:set>
                                    <p:animEffect transition="in" filter="wipe(left)">
                                      <p:cBhvr>
                                        <p:cTn id="7" dur="500"/>
                                        <p:tgtEl>
                                          <p:spTgt spid="2">
                                            <p:txEl>
                                              <p:pRg st="6" end="6"/>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
                                            <p:txEl>
                                              <p:pRg st="7" end="7"/>
                                            </p:txEl>
                                          </p:spTgt>
                                        </p:tgtEl>
                                        <p:attrNameLst>
                                          <p:attrName>style.visibility</p:attrName>
                                        </p:attrNameLst>
                                      </p:cBhvr>
                                      <p:to>
                                        <p:strVal val="visible"/>
                                      </p:to>
                                    </p:set>
                                    <p:animEffect transition="in" filter="wipe(left)">
                                      <p:cBhvr>
                                        <p:cTn id="12" dur="500"/>
                                        <p:tgtEl>
                                          <p:spTgt spid="2">
                                            <p:txEl>
                                              <p:pRg st="7" end="7"/>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
                                            <p:txEl>
                                              <p:pRg st="8" end="8"/>
                                            </p:txEl>
                                          </p:spTgt>
                                        </p:tgtEl>
                                        <p:attrNameLst>
                                          <p:attrName>style.visibility</p:attrName>
                                        </p:attrNameLst>
                                      </p:cBhvr>
                                      <p:to>
                                        <p:strVal val="visible"/>
                                      </p:to>
                                    </p:set>
                                    <p:animEffect transition="in" filter="wipe(left)">
                                      <p:cBhvr>
                                        <p:cTn id="17" dur="500"/>
                                        <p:tgtEl>
                                          <p:spTgt spid="2">
                                            <p:txEl>
                                              <p:pRg st="8" end="8"/>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
                                            <p:txEl>
                                              <p:pRg st="9" end="9"/>
                                            </p:txEl>
                                          </p:spTgt>
                                        </p:tgtEl>
                                        <p:attrNameLst>
                                          <p:attrName>style.visibility</p:attrName>
                                        </p:attrNameLst>
                                      </p:cBhvr>
                                      <p:to>
                                        <p:strVal val="visible"/>
                                      </p:to>
                                    </p:set>
                                    <p:animEffect transition="in" filter="wipe(left)">
                                      <p:cBhvr>
                                        <p:cTn id="22" dur="500"/>
                                        <p:tgtEl>
                                          <p:spTgt spid="2">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305050" y="11113"/>
            <a:ext cx="11561763" cy="6881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39" name="Title 1"/>
          <p:cNvSpPr>
            <a:spLocks noGrp="1"/>
          </p:cNvSpPr>
          <p:nvPr>
            <p:ph type="title"/>
          </p:nvPr>
        </p:nvSpPr>
        <p:spPr/>
        <p:txBody>
          <a:bodyPr/>
          <a:lstStyle/>
          <a:p>
            <a:endParaRPr lang="en-US" altLang="en-US" smtClean="0"/>
          </a:p>
        </p:txBody>
      </p:sp>
      <p:sp>
        <p:nvSpPr>
          <p:cNvPr id="14340"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b="1">
                <a:solidFill>
                  <a:schemeClr val="tx1"/>
                </a:solidFill>
                <a:latin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defRPr>
            </a:lvl9pPr>
          </a:lstStyle>
          <a:p>
            <a:pPr>
              <a:spcBef>
                <a:spcPct val="0"/>
              </a:spcBef>
              <a:buFontTx/>
              <a:buNone/>
            </a:pPr>
            <a:fld id="{3CDE6B26-3C37-47F1-AB3E-581F435A30DA}" type="slidenum">
              <a:rPr lang="en-US" altLang="en-US" sz="1400" b="0" smtClean="0"/>
              <a:pPr>
                <a:spcBef>
                  <a:spcPct val="0"/>
                </a:spcBef>
                <a:buFontTx/>
                <a:buNone/>
              </a:pPr>
              <a:t>15</a:t>
            </a:fld>
            <a:endParaRPr lang="en-US" altLang="en-US" sz="1400" b="0" smtClean="0"/>
          </a:p>
        </p:txBody>
      </p:sp>
      <p:sp>
        <p:nvSpPr>
          <p:cNvPr id="2" name="Content Placeholder 1"/>
          <p:cNvSpPr>
            <a:spLocks noGrp="1"/>
          </p:cNvSpPr>
          <p:nvPr>
            <p:ph idx="1"/>
          </p:nvPr>
        </p:nvSpPr>
        <p:spPr/>
        <p:txBody>
          <a:bodyPr/>
          <a:lstStyle/>
          <a:p>
            <a:pPr>
              <a:defRPr/>
            </a:pPr>
            <a:r>
              <a:rPr lang="en-US" dirty="0"/>
              <a:t>Change in IQ for seven first-graders:  </a:t>
            </a:r>
          </a:p>
          <a:p>
            <a:pPr marL="0" indent="0" algn="ctr">
              <a:buFontTx/>
              <a:buNone/>
              <a:defRPr/>
            </a:pPr>
            <a:r>
              <a:rPr lang="en-US" dirty="0"/>
              <a:t>8	15	23	29	35	40	42</a:t>
            </a:r>
          </a:p>
          <a:p>
            <a:pPr lvl="1">
              <a:defRPr/>
            </a:pPr>
            <a:r>
              <a:rPr lang="en-US" dirty="0"/>
              <a:t>Assume these 7 students are a SRS from pop. of “growth </a:t>
            </a:r>
            <a:r>
              <a:rPr lang="en-US" dirty="0" err="1"/>
              <a:t>spurters</a:t>
            </a:r>
            <a:r>
              <a:rPr lang="en-US" dirty="0"/>
              <a:t>”; assume IQ changes in the </a:t>
            </a:r>
            <a:r>
              <a:rPr lang="en-US" u="sng" dirty="0"/>
              <a:t>pop.</a:t>
            </a:r>
            <a:r>
              <a:rPr lang="en-US" dirty="0"/>
              <a:t> are </a:t>
            </a:r>
            <a:r>
              <a:rPr lang="en-US" dirty="0" smtClean="0"/>
              <a:t>normal, </a:t>
            </a:r>
            <a:r>
              <a:rPr lang="en-US" dirty="0" smtClean="0">
                <a:latin typeface="Symbol" panose="05050102010706020507" pitchFamily="18" charset="2"/>
              </a:rPr>
              <a:t>s</a:t>
            </a:r>
            <a:r>
              <a:rPr lang="en-US" dirty="0" smtClean="0"/>
              <a:t> </a:t>
            </a:r>
            <a:r>
              <a:rPr lang="en-US" dirty="0"/>
              <a:t>= 12.791</a:t>
            </a:r>
          </a:p>
          <a:p>
            <a:pPr lvl="1">
              <a:defRPr/>
            </a:pPr>
            <a:r>
              <a:rPr lang="en-US" dirty="0"/>
              <a:t>Let </a:t>
            </a:r>
            <a:r>
              <a:rPr lang="en-US" dirty="0">
                <a:latin typeface="Symbol" panose="05050102010706020507" pitchFamily="18" charset="2"/>
              </a:rPr>
              <a:t>m</a:t>
            </a:r>
            <a:r>
              <a:rPr lang="en-US" dirty="0"/>
              <a:t> = average change in IQ in population</a:t>
            </a:r>
          </a:p>
          <a:p>
            <a:pPr>
              <a:defRPr/>
            </a:pPr>
            <a:endParaRPr lang="en-US" sz="2000" dirty="0"/>
          </a:p>
          <a:p>
            <a:pPr>
              <a:defRPr/>
            </a:pPr>
            <a:r>
              <a:rPr lang="en-US" sz="2800" dirty="0"/>
              <a:t>If we know </a:t>
            </a:r>
            <a:r>
              <a:rPr lang="en-US" sz="2800" dirty="0">
                <a:latin typeface="Symbol" panose="05050102010706020507" pitchFamily="18" charset="2"/>
              </a:rPr>
              <a:t>s</a:t>
            </a:r>
            <a:r>
              <a:rPr lang="en-US" sz="2800" dirty="0"/>
              <a:t> = </a:t>
            </a:r>
            <a:r>
              <a:rPr lang="en-US" sz="2800" dirty="0" smtClean="0"/>
              <a:t>12.791, </a:t>
            </a:r>
            <a:r>
              <a:rPr lang="en-US" sz="2800" dirty="0"/>
              <a:t>95% </a:t>
            </a:r>
            <a:r>
              <a:rPr lang="en-US" sz="2800" dirty="0" smtClean="0"/>
              <a:t>CI </a:t>
            </a:r>
            <a:r>
              <a:rPr lang="en-US" sz="2800" dirty="0"/>
              <a:t>for </a:t>
            </a:r>
            <a:r>
              <a:rPr lang="en-US" sz="2800" dirty="0">
                <a:latin typeface="Symbol" panose="05050102010706020507" pitchFamily="18" charset="2"/>
              </a:rPr>
              <a:t>m</a:t>
            </a:r>
            <a:r>
              <a:rPr lang="en-US" sz="2800" dirty="0"/>
              <a:t> is 17.95 to 36.90 IQ points, and we know </a:t>
            </a:r>
            <a:r>
              <a:rPr lang="en-US" sz="2800" dirty="0">
                <a:latin typeface="Symbol" panose="05050102010706020507" pitchFamily="18" charset="2"/>
              </a:rPr>
              <a:t>m</a:t>
            </a:r>
            <a:r>
              <a:rPr lang="en-US" sz="2800" dirty="0"/>
              <a:t> &gt; </a:t>
            </a:r>
            <a:r>
              <a:rPr lang="en-US" sz="2800" dirty="0" smtClean="0"/>
              <a:t>19.0</a:t>
            </a:r>
            <a:endParaRPr lang="en-US" sz="2800" dirty="0"/>
          </a:p>
          <a:p>
            <a:pPr>
              <a:defRPr/>
            </a:pPr>
            <a:endParaRPr lang="en-US" sz="2400" dirty="0"/>
          </a:p>
          <a:p>
            <a:pPr>
              <a:defRPr/>
            </a:pPr>
            <a:r>
              <a:rPr lang="en-US" sz="2800" dirty="0"/>
              <a:t>What if we </a:t>
            </a:r>
            <a:r>
              <a:rPr lang="en-US" sz="2800" u="sng" dirty="0"/>
              <a:t>don’t</a:t>
            </a:r>
            <a:r>
              <a:rPr lang="en-US" sz="2800" dirty="0"/>
              <a:t> know the population SD?</a:t>
            </a:r>
            <a:endParaRPr 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7" end="7"/>
                                            </p:txEl>
                                          </p:spTgt>
                                        </p:tgtEl>
                                        <p:attrNameLst>
                                          <p:attrName>style.visibility</p:attrName>
                                        </p:attrNameLst>
                                      </p:cBhvr>
                                      <p:to>
                                        <p:strVal val="visible"/>
                                      </p:to>
                                    </p:set>
                                    <p:animEffect transition="in" filter="fade">
                                      <p:cBhvr>
                                        <p:cTn id="7" dur="500"/>
                                        <p:tgtEl>
                                          <p:spTgt spid="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305050" y="11113"/>
            <a:ext cx="11561763" cy="6881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3" name="Title 1"/>
          <p:cNvSpPr>
            <a:spLocks noGrp="1"/>
          </p:cNvSpPr>
          <p:nvPr>
            <p:ph type="title"/>
          </p:nvPr>
        </p:nvSpPr>
        <p:spPr/>
        <p:txBody>
          <a:bodyPr/>
          <a:lstStyle/>
          <a:p>
            <a:endParaRPr lang="en-US" altLang="en-US" smtClean="0"/>
          </a:p>
        </p:txBody>
      </p:sp>
      <p:sp>
        <p:nvSpPr>
          <p:cNvPr id="15364"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b="1">
                <a:solidFill>
                  <a:schemeClr val="tx1"/>
                </a:solidFill>
                <a:latin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defRPr>
            </a:lvl9pPr>
          </a:lstStyle>
          <a:p>
            <a:pPr>
              <a:spcBef>
                <a:spcPct val="0"/>
              </a:spcBef>
              <a:buFontTx/>
              <a:buNone/>
            </a:pPr>
            <a:fld id="{7F6600A8-2067-4561-939F-598D9C54E5D0}" type="slidenum">
              <a:rPr lang="en-US" altLang="en-US" sz="1400" b="0" smtClean="0"/>
              <a:pPr>
                <a:spcBef>
                  <a:spcPct val="0"/>
                </a:spcBef>
                <a:buFontTx/>
                <a:buNone/>
              </a:pPr>
              <a:t>16</a:t>
            </a:fld>
            <a:endParaRPr lang="en-US" altLang="en-US" sz="1400" b="0" smtClean="0"/>
          </a:p>
        </p:txBody>
      </p:sp>
      <p:sp>
        <p:nvSpPr>
          <p:cNvPr id="15365" name="Content Placeholder 1"/>
          <p:cNvSpPr>
            <a:spLocks noGrp="1"/>
          </p:cNvSpPr>
          <p:nvPr>
            <p:ph idx="1"/>
          </p:nvPr>
        </p:nvSpPr>
        <p:spPr/>
        <p:txBody>
          <a:bodyPr/>
          <a:lstStyle/>
          <a:p>
            <a:r>
              <a:rPr lang="en-US" altLang="en-US" dirty="0" smtClean="0"/>
              <a:t>Lecture 7:  Inference for Averages</a:t>
            </a:r>
          </a:p>
          <a:p>
            <a:endParaRPr lang="en-US" altLang="en-US" sz="2800" dirty="0" smtClean="0"/>
          </a:p>
          <a:p>
            <a:pPr lvl="1"/>
            <a:r>
              <a:rPr lang="en-US" altLang="en-US" dirty="0" smtClean="0">
                <a:solidFill>
                  <a:srgbClr val="FF0000"/>
                </a:solidFill>
              </a:rPr>
              <a:t>Inference for one average …</a:t>
            </a:r>
          </a:p>
          <a:p>
            <a:pPr lvl="2"/>
            <a:r>
              <a:rPr lang="en-US" altLang="en-US" dirty="0" smtClean="0"/>
              <a:t>… where </a:t>
            </a:r>
            <a:r>
              <a:rPr lang="en-US" altLang="en-US" dirty="0" smtClean="0">
                <a:latin typeface="Symbol" panose="05050102010706020507" pitchFamily="18" charset="2"/>
              </a:rPr>
              <a:t>s</a:t>
            </a:r>
            <a:r>
              <a:rPr lang="en-US" altLang="en-US" dirty="0" smtClean="0"/>
              <a:t> is known:  normal distribution</a:t>
            </a:r>
          </a:p>
          <a:p>
            <a:pPr lvl="2"/>
            <a:r>
              <a:rPr lang="en-US" altLang="en-US" sz="2800" dirty="0" smtClean="0">
                <a:solidFill>
                  <a:srgbClr val="FF0000"/>
                </a:solidFill>
              </a:rPr>
              <a:t>… where </a:t>
            </a:r>
            <a:r>
              <a:rPr lang="en-US" altLang="en-US" sz="2800" dirty="0" smtClean="0">
                <a:solidFill>
                  <a:srgbClr val="FF0000"/>
                </a:solidFill>
                <a:latin typeface="Symbol" panose="05050102010706020507" pitchFamily="18" charset="2"/>
              </a:rPr>
              <a:t>s</a:t>
            </a:r>
            <a:r>
              <a:rPr lang="en-US" altLang="en-US" sz="2800" dirty="0" smtClean="0">
                <a:solidFill>
                  <a:srgbClr val="FF0000"/>
                </a:solidFill>
              </a:rPr>
              <a:t> is unknown:  T distribution</a:t>
            </a:r>
          </a:p>
          <a:p>
            <a:endParaRPr lang="en-US" altLang="en-US" sz="2800" dirty="0" smtClean="0"/>
          </a:p>
          <a:p>
            <a:pPr lvl="1"/>
            <a:r>
              <a:rPr lang="en-US" altLang="en-US" dirty="0" smtClean="0"/>
              <a:t>Inference for two matched populations</a:t>
            </a:r>
          </a:p>
          <a:p>
            <a:endParaRPr lang="en-US" altLang="en-US" sz="2800" dirty="0" smtClean="0"/>
          </a:p>
          <a:p>
            <a:pPr lvl="1"/>
            <a:r>
              <a:rPr lang="en-US" altLang="en-US" dirty="0" smtClean="0"/>
              <a:t>Inference for two independent populations</a:t>
            </a:r>
          </a:p>
          <a:p>
            <a:pPr lvl="2"/>
            <a:r>
              <a:rPr lang="en-US" altLang="en-US" dirty="0" smtClean="0"/>
              <a:t>… where </a:t>
            </a:r>
            <a:r>
              <a:rPr lang="en-US" altLang="en-US" dirty="0" smtClean="0">
                <a:latin typeface="Symbol" panose="05050102010706020507" pitchFamily="18" charset="2"/>
              </a:rPr>
              <a:t>s</a:t>
            </a:r>
            <a:r>
              <a:rPr lang="en-US" altLang="en-US" dirty="0" smtClean="0"/>
              <a:t>’s might be different</a:t>
            </a:r>
          </a:p>
          <a:p>
            <a:pPr lvl="2"/>
            <a:r>
              <a:rPr lang="en-US" altLang="en-US" dirty="0" smtClean="0"/>
              <a:t>… where </a:t>
            </a:r>
            <a:r>
              <a:rPr lang="en-US" altLang="en-US" dirty="0" smtClean="0">
                <a:latin typeface="Symbol" panose="05050102010706020507" pitchFamily="18" charset="2"/>
              </a:rPr>
              <a:t>s</a:t>
            </a:r>
            <a:r>
              <a:rPr lang="en-US" altLang="en-US" dirty="0" smtClean="0"/>
              <a:t>’s are known to be equal</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endParaRPr lang="en-US" altLang="en-US" smtClean="0"/>
          </a:p>
        </p:txBody>
      </p:sp>
      <p:sp>
        <p:nvSpPr>
          <p:cNvPr id="16387" name="Content Placeholder 2"/>
          <p:cNvSpPr>
            <a:spLocks noGrp="1"/>
          </p:cNvSpPr>
          <p:nvPr>
            <p:ph idx="1"/>
          </p:nvPr>
        </p:nvSpPr>
        <p:spPr/>
        <p:txBody>
          <a:bodyPr/>
          <a:lstStyle/>
          <a:p>
            <a:r>
              <a:rPr lang="en-US" altLang="en-US" dirty="0" smtClean="0"/>
              <a:t>Inference for one population average where population values are normally distributed, pop. SD (</a:t>
            </a:r>
            <a:r>
              <a:rPr lang="en-US" altLang="en-US" dirty="0" smtClean="0">
                <a:latin typeface="Symbol" panose="05050102010706020507" pitchFamily="18" charset="2"/>
              </a:rPr>
              <a:t>s</a:t>
            </a:r>
            <a:r>
              <a:rPr lang="en-US" altLang="en-US" dirty="0" smtClean="0"/>
              <a:t>) is </a:t>
            </a:r>
            <a:r>
              <a:rPr lang="en-US" altLang="en-US" u="sng" dirty="0" smtClean="0"/>
              <a:t>not</a:t>
            </a:r>
            <a:r>
              <a:rPr lang="en-US" altLang="en-US" dirty="0" smtClean="0"/>
              <a:t> known</a:t>
            </a:r>
          </a:p>
          <a:p>
            <a:pPr lvl="1"/>
            <a:endParaRPr lang="en-US" altLang="en-US" sz="1000" dirty="0" smtClean="0"/>
          </a:p>
          <a:p>
            <a:pPr lvl="1"/>
            <a:r>
              <a:rPr lang="en-US" altLang="en-US" dirty="0" smtClean="0"/>
              <a:t>Use </a:t>
            </a:r>
            <a:r>
              <a:rPr lang="en-US" altLang="en-US" dirty="0" smtClean="0">
                <a:latin typeface="MS Reference Sans Serif" panose="020B0604030504040204" pitchFamily="34" charset="0"/>
              </a:rPr>
              <a:t></a:t>
            </a:r>
            <a:r>
              <a:rPr lang="en-US" altLang="en-US" dirty="0" smtClean="0"/>
              <a:t> to estimate population average </a:t>
            </a:r>
            <a:r>
              <a:rPr lang="en-US" altLang="en-US" dirty="0" smtClean="0">
                <a:latin typeface="Symbol" panose="05050102010706020507" pitchFamily="18" charset="2"/>
              </a:rPr>
              <a:t>m</a:t>
            </a:r>
          </a:p>
          <a:p>
            <a:pPr lvl="1"/>
            <a:endParaRPr lang="en-US" altLang="en-US" sz="1000" dirty="0" smtClean="0"/>
          </a:p>
          <a:p>
            <a:pPr lvl="1"/>
            <a:r>
              <a:rPr lang="en-US" altLang="en-US" dirty="0" smtClean="0"/>
              <a:t>Calculate s = sample SD </a:t>
            </a:r>
          </a:p>
          <a:p>
            <a:pPr lvl="1"/>
            <a:endParaRPr lang="en-US" altLang="en-US" sz="1000" dirty="0" smtClean="0"/>
          </a:p>
          <a:p>
            <a:pPr lvl="1"/>
            <a:r>
              <a:rPr lang="en-US" altLang="en-US" dirty="0" smtClean="0"/>
              <a:t>Use s to estimate </a:t>
            </a:r>
            <a:r>
              <a:rPr lang="en-US" altLang="en-US" u="sng" dirty="0" smtClean="0"/>
              <a:t>population</a:t>
            </a:r>
            <a:r>
              <a:rPr lang="en-US" altLang="en-US" dirty="0" smtClean="0"/>
              <a:t> SD </a:t>
            </a:r>
            <a:r>
              <a:rPr lang="en-US" altLang="en-US" dirty="0" smtClean="0">
                <a:latin typeface="Symbol" panose="05050102010706020507" pitchFamily="18" charset="2"/>
              </a:rPr>
              <a:t>s</a:t>
            </a:r>
          </a:p>
          <a:p>
            <a:pPr lvl="1"/>
            <a:endParaRPr lang="en-US" altLang="en-US" sz="1000" dirty="0" smtClean="0"/>
          </a:p>
          <a:p>
            <a:pPr lvl="1"/>
            <a:r>
              <a:rPr lang="en-US" altLang="en-US" dirty="0" smtClean="0"/>
              <a:t>Estimate SE(</a:t>
            </a:r>
            <a:r>
              <a:rPr lang="en-US" altLang="en-US" dirty="0" smtClean="0">
                <a:latin typeface="MS Reference Sans Serif" panose="020B0604030504040204" pitchFamily="34" charset="0"/>
              </a:rPr>
              <a:t></a:t>
            </a:r>
            <a:r>
              <a:rPr lang="en-US" altLang="en-US" dirty="0" smtClean="0"/>
              <a:t>) as s / </a:t>
            </a:r>
            <a:r>
              <a:rPr lang="en-US" altLang="en-US" dirty="0" err="1" smtClean="0"/>
              <a:t>sqrt</a:t>
            </a:r>
            <a:r>
              <a:rPr lang="en-US" altLang="en-US" dirty="0" smtClean="0"/>
              <a:t>(n)</a:t>
            </a:r>
          </a:p>
          <a:p>
            <a:pPr lvl="1"/>
            <a:endParaRPr lang="en-US" altLang="en-US" sz="1000" dirty="0" smtClean="0"/>
          </a:p>
          <a:p>
            <a:pPr lvl="1"/>
            <a:r>
              <a:rPr lang="en-US" altLang="en-US" dirty="0" smtClean="0"/>
              <a:t>Perform inference using a </a:t>
            </a:r>
            <a:r>
              <a:rPr lang="en-US" altLang="en-US" dirty="0" smtClean="0">
                <a:solidFill>
                  <a:srgbClr val="FF0000"/>
                </a:solidFill>
              </a:rPr>
              <a:t>T distribution with n-1 degrees of freedom</a:t>
            </a:r>
          </a:p>
        </p:txBody>
      </p:sp>
      <p:sp>
        <p:nvSpPr>
          <p:cNvPr id="16388"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b="1">
                <a:solidFill>
                  <a:schemeClr val="tx1"/>
                </a:solidFill>
                <a:latin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defRPr>
            </a:lvl9pPr>
          </a:lstStyle>
          <a:p>
            <a:pPr>
              <a:spcBef>
                <a:spcPct val="0"/>
              </a:spcBef>
              <a:buFontTx/>
              <a:buNone/>
            </a:pPr>
            <a:fld id="{2658A2FD-F0C1-4E78-A643-F02863E2DF4D}" type="slidenum">
              <a:rPr lang="en-US" altLang="en-US" sz="1400" b="0" smtClean="0"/>
              <a:pPr>
                <a:spcBef>
                  <a:spcPct val="0"/>
                </a:spcBef>
                <a:buFontTx/>
                <a:buNone/>
              </a:pPr>
              <a:t>17</a:t>
            </a:fld>
            <a:endParaRPr lang="en-US" altLang="en-US" sz="1400" b="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6387">
                                            <p:txEl>
                                              <p:pRg st="2" end="2"/>
                                            </p:txEl>
                                          </p:spTgt>
                                        </p:tgtEl>
                                        <p:attrNameLst>
                                          <p:attrName>style.visibility</p:attrName>
                                        </p:attrNameLst>
                                      </p:cBhvr>
                                      <p:to>
                                        <p:strVal val="visible"/>
                                      </p:to>
                                    </p:set>
                                    <p:animEffect transition="in" filter="wipe(down)">
                                      <p:cBhvr>
                                        <p:cTn id="7" dur="500"/>
                                        <p:tgtEl>
                                          <p:spTgt spid="16387">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6387">
                                            <p:txEl>
                                              <p:pRg st="4" end="4"/>
                                            </p:txEl>
                                          </p:spTgt>
                                        </p:tgtEl>
                                        <p:attrNameLst>
                                          <p:attrName>style.visibility</p:attrName>
                                        </p:attrNameLst>
                                      </p:cBhvr>
                                      <p:to>
                                        <p:strVal val="visible"/>
                                      </p:to>
                                    </p:set>
                                    <p:animEffect transition="in" filter="wipe(down)">
                                      <p:cBhvr>
                                        <p:cTn id="12" dur="500"/>
                                        <p:tgtEl>
                                          <p:spTgt spid="16387">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6387">
                                            <p:txEl>
                                              <p:pRg st="6" end="6"/>
                                            </p:txEl>
                                          </p:spTgt>
                                        </p:tgtEl>
                                        <p:attrNameLst>
                                          <p:attrName>style.visibility</p:attrName>
                                        </p:attrNameLst>
                                      </p:cBhvr>
                                      <p:to>
                                        <p:strVal val="visible"/>
                                      </p:to>
                                    </p:set>
                                    <p:animEffect transition="in" filter="wipe(down)">
                                      <p:cBhvr>
                                        <p:cTn id="17" dur="500"/>
                                        <p:tgtEl>
                                          <p:spTgt spid="16387">
                                            <p:txEl>
                                              <p:pRg st="6" end="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16387">
                                            <p:txEl>
                                              <p:pRg st="8" end="8"/>
                                            </p:txEl>
                                          </p:spTgt>
                                        </p:tgtEl>
                                        <p:attrNameLst>
                                          <p:attrName>style.visibility</p:attrName>
                                        </p:attrNameLst>
                                      </p:cBhvr>
                                      <p:to>
                                        <p:strVal val="visible"/>
                                      </p:to>
                                    </p:set>
                                    <p:animEffect transition="in" filter="wipe(down)">
                                      <p:cBhvr>
                                        <p:cTn id="22" dur="500"/>
                                        <p:tgtEl>
                                          <p:spTgt spid="16387">
                                            <p:txEl>
                                              <p:pRg st="8" end="8"/>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16387">
                                            <p:txEl>
                                              <p:pRg st="10" end="10"/>
                                            </p:txEl>
                                          </p:spTgt>
                                        </p:tgtEl>
                                        <p:attrNameLst>
                                          <p:attrName>style.visibility</p:attrName>
                                        </p:attrNameLst>
                                      </p:cBhvr>
                                      <p:to>
                                        <p:strVal val="visible"/>
                                      </p:to>
                                    </p:set>
                                    <p:animEffect transition="in" filter="wipe(down)">
                                      <p:cBhvr>
                                        <p:cTn id="27" dur="500"/>
                                        <p:tgtEl>
                                          <p:spTgt spid="16387">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b="1">
                <a:solidFill>
                  <a:schemeClr val="tx1"/>
                </a:solidFill>
                <a:latin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defRPr>
            </a:lvl9pPr>
          </a:lstStyle>
          <a:p>
            <a:pPr>
              <a:spcBef>
                <a:spcPct val="0"/>
              </a:spcBef>
              <a:buFontTx/>
              <a:buNone/>
            </a:pPr>
            <a:fld id="{14AF3DE2-3851-455B-B1F0-6CD5ED0373EC}" type="slidenum">
              <a:rPr lang="en-US" altLang="en-US" sz="1400" b="0" smtClean="0"/>
              <a:pPr>
                <a:spcBef>
                  <a:spcPct val="0"/>
                </a:spcBef>
                <a:buFontTx/>
                <a:buNone/>
              </a:pPr>
              <a:t>18</a:t>
            </a:fld>
            <a:endParaRPr lang="en-US" altLang="en-US" sz="1400" b="0" smtClean="0"/>
          </a:p>
        </p:txBody>
      </p:sp>
      <p:sp>
        <p:nvSpPr>
          <p:cNvPr id="17411" name="Rectangle 2"/>
          <p:cNvSpPr>
            <a:spLocks noGrp="1" noChangeArrowheads="1"/>
          </p:cNvSpPr>
          <p:nvPr>
            <p:ph type="title"/>
          </p:nvPr>
        </p:nvSpPr>
        <p:spPr/>
        <p:txBody>
          <a:bodyPr/>
          <a:lstStyle/>
          <a:p>
            <a:pPr eaLnBrk="1" hangingPunct="1"/>
            <a:endParaRPr lang="en-US" altLang="en-US" smtClean="0"/>
          </a:p>
        </p:txBody>
      </p:sp>
      <p:sp>
        <p:nvSpPr>
          <p:cNvPr id="17412" name="Rectangle 3"/>
          <p:cNvSpPr>
            <a:spLocks noGrp="1" noChangeArrowheads="1"/>
          </p:cNvSpPr>
          <p:nvPr>
            <p:ph type="body" idx="1"/>
          </p:nvPr>
        </p:nvSpPr>
        <p:spPr/>
        <p:txBody>
          <a:bodyPr/>
          <a:lstStyle/>
          <a:p>
            <a:pPr eaLnBrk="1" hangingPunct="1"/>
            <a:r>
              <a:rPr lang="en-US" altLang="en-US" dirty="0" smtClean="0"/>
              <a:t>The  </a:t>
            </a:r>
            <a:r>
              <a:rPr lang="en-US" altLang="en-US" dirty="0" err="1" smtClean="0"/>
              <a:t>T</a:t>
            </a:r>
            <a:r>
              <a:rPr lang="en-US" altLang="en-US" baseline="-25000" dirty="0" err="1" smtClean="0"/>
              <a:t>k</a:t>
            </a:r>
            <a:r>
              <a:rPr lang="en-US" altLang="en-US" dirty="0" smtClean="0"/>
              <a:t>  distribution (“T distribution with k degrees of freedom”) is like a normal distribution for small samples</a:t>
            </a:r>
          </a:p>
          <a:p>
            <a:pPr lvl="1" eaLnBrk="1" hangingPunct="1"/>
            <a:endParaRPr lang="en-US" altLang="en-US" sz="1400" dirty="0" smtClean="0"/>
          </a:p>
          <a:p>
            <a:pPr lvl="1" eaLnBrk="1" hangingPunct="1"/>
            <a:r>
              <a:rPr lang="en-US" altLang="en-US" dirty="0" smtClean="0"/>
              <a:t>Use  t  when you have a (small) random sample from a </a:t>
            </a:r>
            <a:r>
              <a:rPr lang="en-US" altLang="en-US" u="sng" dirty="0" smtClean="0"/>
              <a:t>normally</a:t>
            </a:r>
            <a:r>
              <a:rPr lang="en-US" altLang="en-US" dirty="0" smtClean="0"/>
              <a:t> distributed population but </a:t>
            </a:r>
            <a:r>
              <a:rPr lang="en-US" altLang="en-US" u="sng" dirty="0" smtClean="0"/>
              <a:t>don’t</a:t>
            </a:r>
            <a:r>
              <a:rPr lang="en-US" altLang="en-US" dirty="0" smtClean="0"/>
              <a:t> know the pop. SD </a:t>
            </a:r>
            <a:r>
              <a:rPr lang="en-US" altLang="en-US" dirty="0" smtClean="0">
                <a:latin typeface="Symbol" panose="05050102010706020507" pitchFamily="18" charset="2"/>
              </a:rPr>
              <a:t>s</a:t>
            </a:r>
          </a:p>
          <a:p>
            <a:pPr lvl="2" eaLnBrk="1" hangingPunct="1"/>
            <a:r>
              <a:rPr lang="en-US" altLang="en-US" dirty="0" smtClean="0"/>
              <a:t>For large degrees of freedom, </a:t>
            </a:r>
            <a:r>
              <a:rPr lang="en-US" altLang="en-US" dirty="0" err="1" smtClean="0"/>
              <a:t>t</a:t>
            </a:r>
            <a:r>
              <a:rPr lang="en-US" altLang="en-US" baseline="-25000" dirty="0" err="1" smtClean="0"/>
              <a:t>k</a:t>
            </a:r>
            <a:r>
              <a:rPr lang="en-US" altLang="en-US" dirty="0" smtClean="0"/>
              <a:t> </a:t>
            </a:r>
            <a:r>
              <a:rPr lang="en-US" altLang="en-US" dirty="0" smtClean="0">
                <a:sym typeface="Wingdings" panose="05000000000000000000" pitchFamily="2" charset="2"/>
              </a:rPr>
              <a:t> normal</a:t>
            </a:r>
            <a:endParaRPr lang="en-US" altLang="en-US" dirty="0" smtClean="0"/>
          </a:p>
          <a:p>
            <a:pPr lvl="1" eaLnBrk="1" hangingPunct="1"/>
            <a:endParaRPr lang="en-US" altLang="en-US" sz="1400" dirty="0" smtClean="0"/>
          </a:p>
          <a:p>
            <a:pPr lvl="1" eaLnBrk="1" hangingPunct="1"/>
            <a:r>
              <a:rPr lang="en-US" altLang="en-US" dirty="0" smtClean="0"/>
              <a:t>For any given tail probability, T values are </a:t>
            </a:r>
            <a:r>
              <a:rPr lang="en-US" altLang="en-US" u="sng" dirty="0" smtClean="0"/>
              <a:t>larger</a:t>
            </a:r>
            <a:r>
              <a:rPr lang="en-US" altLang="en-US" dirty="0" smtClean="0"/>
              <a:t> than values from the normal curve:  this accounts for the uncertainty when estimating </a:t>
            </a:r>
            <a:r>
              <a:rPr lang="en-US" altLang="en-US" dirty="0" smtClean="0">
                <a:latin typeface="Symbol" panose="05050102010706020507" pitchFamily="18" charset="2"/>
              </a:rPr>
              <a:t>s</a:t>
            </a:r>
            <a:r>
              <a:rPr lang="en-US" altLang="en-US" dirty="0" smtClean="0"/>
              <a:t> </a:t>
            </a:r>
          </a:p>
          <a:p>
            <a:pPr lvl="1" eaLnBrk="1" hangingPunct="1"/>
            <a:endParaRPr lang="en-US" altLang="en-US" sz="1400" dirty="0" smtClean="0"/>
          </a:p>
          <a:p>
            <a:pPr lvl="2" eaLnBrk="1" hangingPunct="1"/>
            <a:endParaRPr lang="en-US" altLang="en-US" sz="1000" dirty="0" smtClean="0"/>
          </a:p>
          <a:p>
            <a:pPr lvl="2" eaLnBrk="1" hangingPunct="1"/>
            <a:endParaRPr lang="en-US" altLang="en-US" dirty="0" smtClean="0"/>
          </a:p>
          <a:p>
            <a:pPr lvl="1" eaLnBrk="1" hangingPunct="1"/>
            <a:endParaRPr lang="en-US" altLang="en-US" sz="1000"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412">
                                            <p:txEl>
                                              <p:pRg st="5" end="5"/>
                                            </p:txEl>
                                          </p:spTgt>
                                        </p:tgtEl>
                                        <p:attrNameLst>
                                          <p:attrName>style.visibility</p:attrName>
                                        </p:attrNameLst>
                                      </p:cBhvr>
                                      <p:to>
                                        <p:strVal val="visible"/>
                                      </p:to>
                                    </p:set>
                                    <p:animEffect transition="in" filter="fade">
                                      <p:cBhvr>
                                        <p:cTn id="7" dur="500"/>
                                        <p:tgtEl>
                                          <p:spTgt spid="1741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endParaRPr lang="en-US" altLang="en-US" smtClean="0"/>
          </a:p>
        </p:txBody>
      </p:sp>
      <p:sp>
        <p:nvSpPr>
          <p:cNvPr id="18435" name="Content Placeholder 2"/>
          <p:cNvSpPr>
            <a:spLocks noGrp="1"/>
          </p:cNvSpPr>
          <p:nvPr>
            <p:ph idx="1"/>
          </p:nvPr>
        </p:nvSpPr>
        <p:spPr/>
        <p:txBody>
          <a:bodyPr/>
          <a:lstStyle/>
          <a:p>
            <a:r>
              <a:rPr lang="en-US" altLang="en-US" dirty="0" smtClean="0"/>
              <a:t>Comparing T distribution to normal:</a:t>
            </a:r>
          </a:p>
          <a:p>
            <a:pPr lvl="1"/>
            <a:r>
              <a:rPr lang="en-US" altLang="en-US" dirty="0" smtClean="0"/>
              <a:t>For 95% confidence with T</a:t>
            </a:r>
            <a:r>
              <a:rPr lang="en-US" altLang="en-US" baseline="-25000" dirty="0" smtClean="0"/>
              <a:t>2</a:t>
            </a:r>
            <a:r>
              <a:rPr lang="en-US" altLang="en-US" dirty="0" smtClean="0"/>
              <a:t>, you would need </a:t>
            </a:r>
            <a:r>
              <a:rPr lang="en-US" altLang="en-US" u="sng" dirty="0" smtClean="0"/>
              <a:t>+</a:t>
            </a:r>
            <a:r>
              <a:rPr lang="en-US" altLang="en-US" dirty="0" smtClean="0"/>
              <a:t>4.3 SE’s, not </a:t>
            </a:r>
            <a:r>
              <a:rPr lang="en-US" altLang="en-US" u="sng" dirty="0" smtClean="0"/>
              <a:t>+</a:t>
            </a:r>
            <a:r>
              <a:rPr lang="en-US" altLang="en-US" dirty="0" smtClean="0"/>
              <a:t>1.96 SE’s!</a:t>
            </a:r>
          </a:p>
          <a:p>
            <a:endParaRPr lang="en-US" altLang="en-US" dirty="0" smtClean="0"/>
          </a:p>
          <a:p>
            <a:pPr lvl="1"/>
            <a:endParaRPr lang="en-US" altLang="en-US" dirty="0" smtClean="0"/>
          </a:p>
          <a:p>
            <a:pPr lvl="1"/>
            <a:endParaRPr lang="en-US" altLang="en-US" dirty="0" smtClean="0"/>
          </a:p>
          <a:p>
            <a:pPr lvl="1"/>
            <a:endParaRPr lang="en-US" altLang="en-US" dirty="0" smtClean="0"/>
          </a:p>
          <a:p>
            <a:pPr lvl="1"/>
            <a:endParaRPr lang="en-US" altLang="en-US" dirty="0" smtClean="0"/>
          </a:p>
          <a:p>
            <a:pPr lvl="1"/>
            <a:endParaRPr lang="en-US" altLang="en-US" dirty="0" smtClean="0"/>
          </a:p>
          <a:p>
            <a:pPr lvl="1"/>
            <a:endParaRPr lang="en-US" altLang="en-US" dirty="0" smtClean="0"/>
          </a:p>
          <a:p>
            <a:pPr lvl="1"/>
            <a:endParaRPr lang="en-US" altLang="en-US" dirty="0" smtClean="0"/>
          </a:p>
          <a:p>
            <a:endParaRPr lang="en-US" altLang="en-US" dirty="0" smtClean="0"/>
          </a:p>
        </p:txBody>
      </p:sp>
      <p:sp>
        <p:nvSpPr>
          <p:cNvPr id="18436"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b="1">
                <a:solidFill>
                  <a:schemeClr val="tx1"/>
                </a:solidFill>
                <a:latin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defRPr>
            </a:lvl9pPr>
          </a:lstStyle>
          <a:p>
            <a:pPr>
              <a:spcBef>
                <a:spcPct val="0"/>
              </a:spcBef>
              <a:buFontTx/>
              <a:buNone/>
            </a:pPr>
            <a:fld id="{D6DF610B-29EF-4FEA-9E23-CB0ED8046794}" type="slidenum">
              <a:rPr lang="en-US" altLang="en-US" sz="1400" b="0" smtClean="0"/>
              <a:pPr>
                <a:spcBef>
                  <a:spcPct val="0"/>
                </a:spcBef>
                <a:buFontTx/>
                <a:buNone/>
              </a:pPr>
              <a:t>19</a:t>
            </a:fld>
            <a:endParaRPr lang="en-US" altLang="en-US" sz="1400" b="0" smtClean="0"/>
          </a:p>
        </p:txBody>
      </p:sp>
      <p:graphicFrame>
        <p:nvGraphicFramePr>
          <p:cNvPr id="7" name="Table 6"/>
          <p:cNvGraphicFramePr>
            <a:graphicFrameLocks noGrp="1"/>
          </p:cNvGraphicFramePr>
          <p:nvPr>
            <p:extLst>
              <p:ext uri="{D42A27DB-BD31-4B8C-83A1-F6EECF244321}">
                <p14:modId xmlns:p14="http://schemas.microsoft.com/office/powerpoint/2010/main" val="1841564278"/>
              </p:ext>
            </p:extLst>
          </p:nvPr>
        </p:nvGraphicFramePr>
        <p:xfrm>
          <a:off x="865188" y="2123230"/>
          <a:ext cx="7413623" cy="3438525"/>
        </p:xfrm>
        <a:graphic>
          <a:graphicData uri="http://schemas.openxmlformats.org/drawingml/2006/table">
            <a:tbl>
              <a:tblPr>
                <a:tableStyleId>{5C22544A-7EE6-4342-B048-85BDC9FD1C3A}</a:tableStyleId>
              </a:tblPr>
              <a:tblGrid>
                <a:gridCol w="1213483"/>
                <a:gridCol w="1238764"/>
                <a:gridCol w="1238764"/>
                <a:gridCol w="1238764"/>
                <a:gridCol w="1270365"/>
                <a:gridCol w="1213483"/>
              </a:tblGrid>
              <a:tr h="190500">
                <a:tc>
                  <a:txBody>
                    <a:bodyPr/>
                    <a:lstStyle/>
                    <a:p>
                      <a:pPr algn="r" fontAlgn="b"/>
                      <a:endParaRPr lang="en-US" sz="2400" b="0" i="0" u="sng" strike="noStrike" dirty="0">
                        <a:solidFill>
                          <a:srgbClr val="000000"/>
                        </a:solidFill>
                        <a:effectLst/>
                        <a:latin typeface="Calibri" panose="020F0502020204030204" pitchFamily="34" charset="0"/>
                      </a:endParaRPr>
                    </a:p>
                  </a:txBody>
                  <a:tcPr marL="9527" marR="9527" marT="9525" marB="0" anchor="b">
                    <a:noFill/>
                  </a:tcPr>
                </a:tc>
                <a:tc gridSpan="5">
                  <a:txBody>
                    <a:bodyPr/>
                    <a:lstStyle/>
                    <a:p>
                      <a:pPr algn="ctr" fontAlgn="b"/>
                      <a:r>
                        <a:rPr lang="en-US" sz="2800" b="0" i="0" u="none" strike="noStrike" dirty="0" smtClean="0">
                          <a:solidFill>
                            <a:srgbClr val="000000"/>
                          </a:solidFill>
                          <a:effectLst/>
                          <a:latin typeface="+mj-lt"/>
                        </a:rPr>
                        <a:t>Area in one tail of distribution</a:t>
                      </a:r>
                      <a:endParaRPr lang="en-US" sz="2800" b="0" i="0" u="none" strike="noStrike" dirty="0">
                        <a:solidFill>
                          <a:srgbClr val="000000"/>
                        </a:solidFill>
                        <a:effectLst/>
                        <a:latin typeface="+mj-lt"/>
                      </a:endParaRPr>
                    </a:p>
                  </a:txBody>
                  <a:tcPr marL="9527" marR="9527" marT="9525" marB="0" anchor="b">
                    <a:noFill/>
                  </a:tcPr>
                </a:tc>
                <a:tc hMerge="1">
                  <a:txBody>
                    <a:bodyPr/>
                    <a:lstStyle/>
                    <a:p>
                      <a:pPr algn="r" fontAlgn="b"/>
                      <a:endParaRPr lang="en-US" sz="2400" b="0" i="0" u="sng" strike="noStrike" dirty="0">
                        <a:solidFill>
                          <a:srgbClr val="000000"/>
                        </a:solidFill>
                        <a:effectLst/>
                        <a:latin typeface="Calibri" panose="020F0502020204030204" pitchFamily="34" charset="0"/>
                      </a:endParaRPr>
                    </a:p>
                  </a:txBody>
                  <a:tcPr marL="9525" marR="9525" marT="9525" marB="0" anchor="b"/>
                </a:tc>
                <a:tc hMerge="1">
                  <a:txBody>
                    <a:bodyPr/>
                    <a:lstStyle/>
                    <a:p>
                      <a:pPr algn="r" fontAlgn="b"/>
                      <a:endParaRPr lang="en-US" sz="2400" b="0" i="0" u="sng" strike="noStrike" dirty="0">
                        <a:solidFill>
                          <a:srgbClr val="000000"/>
                        </a:solidFill>
                        <a:effectLst/>
                        <a:latin typeface="Calibri" panose="020F0502020204030204" pitchFamily="34" charset="0"/>
                      </a:endParaRPr>
                    </a:p>
                  </a:txBody>
                  <a:tcPr marL="9525" marR="9525" marT="9525" marB="0" anchor="b"/>
                </a:tc>
                <a:tc hMerge="1">
                  <a:txBody>
                    <a:bodyPr/>
                    <a:lstStyle/>
                    <a:p>
                      <a:pPr algn="r" fontAlgn="b"/>
                      <a:endParaRPr lang="en-US" sz="2400" b="0" i="0" u="sng" strike="noStrike" dirty="0">
                        <a:solidFill>
                          <a:srgbClr val="000000"/>
                        </a:solidFill>
                        <a:effectLst/>
                        <a:latin typeface="Calibri" panose="020F0502020204030204" pitchFamily="34" charset="0"/>
                      </a:endParaRPr>
                    </a:p>
                  </a:txBody>
                  <a:tcPr marL="9525" marR="9525" marT="9525" marB="0" anchor="b"/>
                </a:tc>
                <a:tc hMerge="1">
                  <a:txBody>
                    <a:bodyPr/>
                    <a:lstStyle/>
                    <a:p>
                      <a:pPr algn="r" fontAlgn="b"/>
                      <a:endParaRPr lang="en-US" sz="2400" b="0" i="0" u="none" strike="noStrike" dirty="0">
                        <a:solidFill>
                          <a:srgbClr val="000000"/>
                        </a:solidFill>
                        <a:effectLst/>
                        <a:latin typeface="Calibri" panose="020F0502020204030204" pitchFamily="34" charset="0"/>
                      </a:endParaRPr>
                    </a:p>
                  </a:txBody>
                  <a:tcPr marL="9525" marR="9525" marT="9525" marB="0" anchor="b"/>
                </a:tc>
              </a:tr>
              <a:tr h="190500">
                <a:tc>
                  <a:txBody>
                    <a:bodyPr/>
                    <a:lstStyle/>
                    <a:p>
                      <a:pPr algn="r" fontAlgn="b"/>
                      <a:r>
                        <a:rPr lang="en-US" sz="2400" u="sng" strike="noStrike" dirty="0" err="1">
                          <a:effectLst/>
                        </a:rPr>
                        <a:t>df</a:t>
                      </a:r>
                      <a:endParaRPr lang="en-US" sz="2400" b="0" i="0" u="sng" strike="noStrike" dirty="0">
                        <a:solidFill>
                          <a:srgbClr val="000000"/>
                        </a:solidFill>
                        <a:effectLst/>
                        <a:latin typeface="Calibri" panose="020F0502020204030204" pitchFamily="34" charset="0"/>
                      </a:endParaRPr>
                    </a:p>
                  </a:txBody>
                  <a:tcPr marL="9527" marR="9527" marT="9525" marB="0" anchor="b">
                    <a:noFill/>
                  </a:tcPr>
                </a:tc>
                <a:tc>
                  <a:txBody>
                    <a:bodyPr/>
                    <a:lstStyle/>
                    <a:p>
                      <a:pPr algn="r" fontAlgn="b"/>
                      <a:r>
                        <a:rPr lang="en-US" sz="2400" u="sng" strike="noStrike" dirty="0">
                          <a:effectLst/>
                        </a:rPr>
                        <a:t>10%</a:t>
                      </a:r>
                      <a:endParaRPr lang="en-US" sz="2400" b="0" i="0" u="sng" strike="noStrike" dirty="0">
                        <a:solidFill>
                          <a:srgbClr val="000000"/>
                        </a:solidFill>
                        <a:effectLst/>
                        <a:latin typeface="Calibri" panose="020F0502020204030204" pitchFamily="34" charset="0"/>
                      </a:endParaRPr>
                    </a:p>
                  </a:txBody>
                  <a:tcPr marL="9527" marR="9527" marT="9525" marB="0" anchor="b">
                    <a:noFill/>
                  </a:tcPr>
                </a:tc>
                <a:tc>
                  <a:txBody>
                    <a:bodyPr/>
                    <a:lstStyle/>
                    <a:p>
                      <a:pPr algn="r" fontAlgn="b"/>
                      <a:r>
                        <a:rPr lang="en-US" sz="2400" u="sng" strike="noStrike" dirty="0">
                          <a:effectLst/>
                        </a:rPr>
                        <a:t>5%</a:t>
                      </a:r>
                      <a:endParaRPr lang="en-US" sz="2400" b="0" i="0" u="sng" strike="noStrike" dirty="0">
                        <a:solidFill>
                          <a:srgbClr val="000000"/>
                        </a:solidFill>
                        <a:effectLst/>
                        <a:latin typeface="Calibri" panose="020F0502020204030204" pitchFamily="34" charset="0"/>
                      </a:endParaRPr>
                    </a:p>
                  </a:txBody>
                  <a:tcPr marL="9527" marR="9527" marT="9525" marB="0" anchor="b">
                    <a:noFill/>
                  </a:tcPr>
                </a:tc>
                <a:tc>
                  <a:txBody>
                    <a:bodyPr/>
                    <a:lstStyle/>
                    <a:p>
                      <a:pPr algn="r" fontAlgn="b"/>
                      <a:r>
                        <a:rPr lang="en-US" sz="2400" u="sng" strike="noStrike" dirty="0">
                          <a:effectLst/>
                        </a:rPr>
                        <a:t>2.5%</a:t>
                      </a:r>
                      <a:endParaRPr lang="en-US" sz="2400" b="0" i="0" u="sng" strike="noStrike" dirty="0">
                        <a:solidFill>
                          <a:srgbClr val="000000"/>
                        </a:solidFill>
                        <a:effectLst/>
                        <a:latin typeface="Calibri" panose="020F0502020204030204" pitchFamily="34" charset="0"/>
                      </a:endParaRPr>
                    </a:p>
                  </a:txBody>
                  <a:tcPr marL="9527" marR="9527" marT="9525" marB="0" anchor="b">
                    <a:noFill/>
                  </a:tcPr>
                </a:tc>
                <a:tc>
                  <a:txBody>
                    <a:bodyPr/>
                    <a:lstStyle/>
                    <a:p>
                      <a:pPr algn="r" fontAlgn="b"/>
                      <a:r>
                        <a:rPr lang="en-US" sz="2400" u="sng" strike="noStrike" dirty="0">
                          <a:effectLst/>
                        </a:rPr>
                        <a:t>1.0%</a:t>
                      </a:r>
                      <a:endParaRPr lang="en-US" sz="2400" b="0" i="0" u="sng" strike="noStrike" dirty="0">
                        <a:solidFill>
                          <a:srgbClr val="000000"/>
                        </a:solidFill>
                        <a:effectLst/>
                        <a:latin typeface="Calibri" panose="020F0502020204030204" pitchFamily="34" charset="0"/>
                      </a:endParaRPr>
                    </a:p>
                  </a:txBody>
                  <a:tcPr marL="9527" marR="9527" marT="9525" marB="0" anchor="b">
                    <a:noFill/>
                  </a:tcPr>
                </a:tc>
                <a:tc>
                  <a:txBody>
                    <a:bodyPr/>
                    <a:lstStyle/>
                    <a:p>
                      <a:pPr algn="r" fontAlgn="b"/>
                      <a:r>
                        <a:rPr lang="en-US" sz="2400" u="sng" strike="noStrike" dirty="0">
                          <a:effectLst/>
                        </a:rPr>
                        <a:t>0.50%</a:t>
                      </a:r>
                      <a:endParaRPr lang="en-US" sz="2400" b="0" i="0" u="sng" strike="noStrike" dirty="0">
                        <a:solidFill>
                          <a:srgbClr val="000000"/>
                        </a:solidFill>
                        <a:effectLst/>
                        <a:latin typeface="Calibri" panose="020F0502020204030204" pitchFamily="34" charset="0"/>
                      </a:endParaRPr>
                    </a:p>
                  </a:txBody>
                  <a:tcPr marL="9527" marR="9527" marT="9525" marB="0" anchor="b">
                    <a:noFill/>
                  </a:tcPr>
                </a:tc>
              </a:tr>
              <a:tr h="190500">
                <a:tc>
                  <a:txBody>
                    <a:bodyPr/>
                    <a:lstStyle/>
                    <a:p>
                      <a:pPr algn="r" fontAlgn="b"/>
                      <a:r>
                        <a:rPr lang="en-US" sz="2400" u="none" strike="noStrike" dirty="0">
                          <a:effectLst/>
                        </a:rPr>
                        <a:t>1</a:t>
                      </a:r>
                      <a:endParaRPr lang="en-US" sz="2400" b="0" i="0" u="none" strike="noStrike" dirty="0">
                        <a:solidFill>
                          <a:srgbClr val="000000"/>
                        </a:solidFill>
                        <a:effectLst/>
                        <a:latin typeface="Calibri" panose="020F0502020204030204" pitchFamily="34" charset="0"/>
                      </a:endParaRPr>
                    </a:p>
                  </a:txBody>
                  <a:tcPr marL="9527" marR="9527" marT="9525" marB="0" anchor="b">
                    <a:noFill/>
                  </a:tcPr>
                </a:tc>
                <a:tc>
                  <a:txBody>
                    <a:bodyPr/>
                    <a:lstStyle/>
                    <a:p>
                      <a:pPr algn="r" fontAlgn="b"/>
                      <a:r>
                        <a:rPr lang="en-US" sz="2400" u="none" strike="noStrike">
                          <a:effectLst/>
                        </a:rPr>
                        <a:t>3.078</a:t>
                      </a:r>
                      <a:endParaRPr lang="en-US" sz="2400" b="0" i="0" u="none" strike="noStrike">
                        <a:solidFill>
                          <a:srgbClr val="000000"/>
                        </a:solidFill>
                        <a:effectLst/>
                        <a:latin typeface="Calibri" panose="020F0502020204030204" pitchFamily="34" charset="0"/>
                      </a:endParaRPr>
                    </a:p>
                  </a:txBody>
                  <a:tcPr marL="9527" marR="9527" marT="9525" marB="0" anchor="b">
                    <a:noFill/>
                  </a:tcPr>
                </a:tc>
                <a:tc>
                  <a:txBody>
                    <a:bodyPr/>
                    <a:lstStyle/>
                    <a:p>
                      <a:pPr algn="r" fontAlgn="b"/>
                      <a:r>
                        <a:rPr lang="en-US" sz="2400" u="none" strike="noStrike">
                          <a:effectLst/>
                        </a:rPr>
                        <a:t>6.314</a:t>
                      </a:r>
                      <a:endParaRPr lang="en-US" sz="2400" b="0" i="0" u="none" strike="noStrike">
                        <a:solidFill>
                          <a:srgbClr val="000000"/>
                        </a:solidFill>
                        <a:effectLst/>
                        <a:latin typeface="Calibri" panose="020F0502020204030204" pitchFamily="34" charset="0"/>
                      </a:endParaRPr>
                    </a:p>
                  </a:txBody>
                  <a:tcPr marL="9527" marR="9527" marT="9525" marB="0" anchor="b">
                    <a:noFill/>
                  </a:tcPr>
                </a:tc>
                <a:tc>
                  <a:txBody>
                    <a:bodyPr/>
                    <a:lstStyle/>
                    <a:p>
                      <a:pPr algn="r" fontAlgn="b"/>
                      <a:r>
                        <a:rPr lang="en-US" sz="2400" u="none" strike="noStrike">
                          <a:effectLst/>
                        </a:rPr>
                        <a:t>12.706</a:t>
                      </a:r>
                      <a:endParaRPr lang="en-US" sz="2400" b="0" i="0" u="none" strike="noStrike">
                        <a:solidFill>
                          <a:srgbClr val="000000"/>
                        </a:solidFill>
                        <a:effectLst/>
                        <a:latin typeface="Calibri" panose="020F0502020204030204" pitchFamily="34" charset="0"/>
                      </a:endParaRPr>
                    </a:p>
                  </a:txBody>
                  <a:tcPr marL="9527" marR="9527" marT="9525" marB="0" anchor="b">
                    <a:noFill/>
                  </a:tcPr>
                </a:tc>
                <a:tc>
                  <a:txBody>
                    <a:bodyPr/>
                    <a:lstStyle/>
                    <a:p>
                      <a:pPr algn="r" fontAlgn="b"/>
                      <a:r>
                        <a:rPr lang="en-US" sz="2400" u="none" strike="noStrike" dirty="0">
                          <a:effectLst/>
                        </a:rPr>
                        <a:t>31.821</a:t>
                      </a:r>
                      <a:endParaRPr lang="en-US" sz="2400" b="0" i="0" u="none" strike="noStrike" dirty="0">
                        <a:solidFill>
                          <a:srgbClr val="000000"/>
                        </a:solidFill>
                        <a:effectLst/>
                        <a:latin typeface="Calibri" panose="020F0502020204030204" pitchFamily="34" charset="0"/>
                      </a:endParaRPr>
                    </a:p>
                  </a:txBody>
                  <a:tcPr marL="9527" marR="9527" marT="9525" marB="0" anchor="b">
                    <a:noFill/>
                  </a:tcPr>
                </a:tc>
                <a:tc>
                  <a:txBody>
                    <a:bodyPr/>
                    <a:lstStyle/>
                    <a:p>
                      <a:pPr algn="r" fontAlgn="b"/>
                      <a:r>
                        <a:rPr lang="en-US" sz="2400" u="none" strike="noStrike">
                          <a:effectLst/>
                        </a:rPr>
                        <a:t>63.657</a:t>
                      </a:r>
                      <a:endParaRPr lang="en-US" sz="2400" b="0" i="0" u="none" strike="noStrike">
                        <a:solidFill>
                          <a:srgbClr val="000000"/>
                        </a:solidFill>
                        <a:effectLst/>
                        <a:latin typeface="Calibri" panose="020F0502020204030204" pitchFamily="34" charset="0"/>
                      </a:endParaRPr>
                    </a:p>
                  </a:txBody>
                  <a:tcPr marL="9527" marR="9527" marT="9525" marB="0" anchor="b">
                    <a:noFill/>
                  </a:tcPr>
                </a:tc>
              </a:tr>
              <a:tr h="190500">
                <a:tc>
                  <a:txBody>
                    <a:bodyPr/>
                    <a:lstStyle/>
                    <a:p>
                      <a:pPr algn="r" fontAlgn="b"/>
                      <a:r>
                        <a:rPr lang="en-US" sz="2400" u="none" strike="noStrike">
                          <a:effectLst/>
                        </a:rPr>
                        <a:t>2</a:t>
                      </a:r>
                      <a:endParaRPr lang="en-US" sz="2400" b="0" i="0" u="none" strike="noStrike">
                        <a:solidFill>
                          <a:srgbClr val="000000"/>
                        </a:solidFill>
                        <a:effectLst/>
                        <a:latin typeface="Calibri" panose="020F0502020204030204" pitchFamily="34" charset="0"/>
                      </a:endParaRPr>
                    </a:p>
                  </a:txBody>
                  <a:tcPr marL="9527" marR="9527" marT="9525" marB="0" anchor="b">
                    <a:noFill/>
                  </a:tcPr>
                </a:tc>
                <a:tc>
                  <a:txBody>
                    <a:bodyPr/>
                    <a:lstStyle/>
                    <a:p>
                      <a:pPr algn="r" fontAlgn="b"/>
                      <a:r>
                        <a:rPr lang="en-US" sz="2400" u="none" strike="noStrike">
                          <a:effectLst/>
                        </a:rPr>
                        <a:t>1.886</a:t>
                      </a:r>
                      <a:endParaRPr lang="en-US" sz="2400" b="0" i="0" u="none" strike="noStrike">
                        <a:solidFill>
                          <a:srgbClr val="000000"/>
                        </a:solidFill>
                        <a:effectLst/>
                        <a:latin typeface="Calibri" panose="020F0502020204030204" pitchFamily="34" charset="0"/>
                      </a:endParaRPr>
                    </a:p>
                  </a:txBody>
                  <a:tcPr marL="9527" marR="9527" marT="9525" marB="0" anchor="b">
                    <a:noFill/>
                  </a:tcPr>
                </a:tc>
                <a:tc>
                  <a:txBody>
                    <a:bodyPr/>
                    <a:lstStyle/>
                    <a:p>
                      <a:pPr algn="r" fontAlgn="b"/>
                      <a:r>
                        <a:rPr lang="en-US" sz="2400" u="none" strike="noStrike">
                          <a:effectLst/>
                        </a:rPr>
                        <a:t>2.920</a:t>
                      </a:r>
                      <a:endParaRPr lang="en-US" sz="2400" b="0" i="0" u="none" strike="noStrike">
                        <a:solidFill>
                          <a:srgbClr val="000000"/>
                        </a:solidFill>
                        <a:effectLst/>
                        <a:latin typeface="Calibri" panose="020F0502020204030204" pitchFamily="34" charset="0"/>
                      </a:endParaRPr>
                    </a:p>
                  </a:txBody>
                  <a:tcPr marL="9527" marR="9527" marT="9525" marB="0" anchor="b">
                    <a:noFill/>
                  </a:tcPr>
                </a:tc>
                <a:tc>
                  <a:txBody>
                    <a:bodyPr/>
                    <a:lstStyle/>
                    <a:p>
                      <a:pPr algn="r" fontAlgn="b"/>
                      <a:r>
                        <a:rPr lang="en-US" sz="2400" u="none" strike="noStrike" dirty="0">
                          <a:effectLst/>
                        </a:rPr>
                        <a:t>4.303</a:t>
                      </a:r>
                      <a:endParaRPr lang="en-US" sz="2400" b="0" i="0" u="none" strike="noStrike" dirty="0">
                        <a:solidFill>
                          <a:srgbClr val="000000"/>
                        </a:solidFill>
                        <a:effectLst/>
                        <a:latin typeface="Calibri" panose="020F0502020204030204" pitchFamily="34" charset="0"/>
                      </a:endParaRPr>
                    </a:p>
                  </a:txBody>
                  <a:tcPr marL="9527" marR="9527" marT="9525" marB="0" anchor="b">
                    <a:noFill/>
                  </a:tcPr>
                </a:tc>
                <a:tc>
                  <a:txBody>
                    <a:bodyPr/>
                    <a:lstStyle/>
                    <a:p>
                      <a:pPr algn="r" fontAlgn="b"/>
                      <a:r>
                        <a:rPr lang="en-US" sz="2400" u="none" strike="noStrike">
                          <a:effectLst/>
                        </a:rPr>
                        <a:t>6.965</a:t>
                      </a:r>
                      <a:endParaRPr lang="en-US" sz="2400" b="0" i="0" u="none" strike="noStrike">
                        <a:solidFill>
                          <a:srgbClr val="000000"/>
                        </a:solidFill>
                        <a:effectLst/>
                        <a:latin typeface="Calibri" panose="020F0502020204030204" pitchFamily="34" charset="0"/>
                      </a:endParaRPr>
                    </a:p>
                  </a:txBody>
                  <a:tcPr marL="9527" marR="9527" marT="9525" marB="0" anchor="b">
                    <a:noFill/>
                  </a:tcPr>
                </a:tc>
                <a:tc>
                  <a:txBody>
                    <a:bodyPr/>
                    <a:lstStyle/>
                    <a:p>
                      <a:pPr algn="r" fontAlgn="b"/>
                      <a:r>
                        <a:rPr lang="en-US" sz="2400" u="none" strike="noStrike">
                          <a:effectLst/>
                        </a:rPr>
                        <a:t>9.925</a:t>
                      </a:r>
                      <a:endParaRPr lang="en-US" sz="2400" b="0" i="0" u="none" strike="noStrike">
                        <a:solidFill>
                          <a:srgbClr val="000000"/>
                        </a:solidFill>
                        <a:effectLst/>
                        <a:latin typeface="Calibri" panose="020F0502020204030204" pitchFamily="34" charset="0"/>
                      </a:endParaRPr>
                    </a:p>
                  </a:txBody>
                  <a:tcPr marL="9527" marR="9527" marT="9525" marB="0" anchor="b">
                    <a:noFill/>
                  </a:tcPr>
                </a:tc>
              </a:tr>
              <a:tr h="190500">
                <a:tc>
                  <a:txBody>
                    <a:bodyPr/>
                    <a:lstStyle/>
                    <a:p>
                      <a:pPr algn="r" fontAlgn="b"/>
                      <a:r>
                        <a:rPr lang="en-US" sz="2400" u="none" strike="noStrike">
                          <a:effectLst/>
                        </a:rPr>
                        <a:t>5</a:t>
                      </a:r>
                      <a:endParaRPr lang="en-US" sz="2400" b="0" i="0" u="none" strike="noStrike">
                        <a:solidFill>
                          <a:srgbClr val="000000"/>
                        </a:solidFill>
                        <a:effectLst/>
                        <a:latin typeface="Calibri" panose="020F0502020204030204" pitchFamily="34" charset="0"/>
                      </a:endParaRPr>
                    </a:p>
                  </a:txBody>
                  <a:tcPr marL="9527" marR="9527" marT="9525" marB="0" anchor="b">
                    <a:noFill/>
                  </a:tcPr>
                </a:tc>
                <a:tc>
                  <a:txBody>
                    <a:bodyPr/>
                    <a:lstStyle/>
                    <a:p>
                      <a:pPr algn="r" fontAlgn="b"/>
                      <a:r>
                        <a:rPr lang="en-US" sz="2400" u="none" strike="noStrike">
                          <a:effectLst/>
                        </a:rPr>
                        <a:t>1.476</a:t>
                      </a:r>
                      <a:endParaRPr lang="en-US" sz="2400" b="0" i="0" u="none" strike="noStrike">
                        <a:solidFill>
                          <a:srgbClr val="000000"/>
                        </a:solidFill>
                        <a:effectLst/>
                        <a:latin typeface="Calibri" panose="020F0502020204030204" pitchFamily="34" charset="0"/>
                      </a:endParaRPr>
                    </a:p>
                  </a:txBody>
                  <a:tcPr marL="9527" marR="9527" marT="9525" marB="0" anchor="b">
                    <a:noFill/>
                  </a:tcPr>
                </a:tc>
                <a:tc>
                  <a:txBody>
                    <a:bodyPr/>
                    <a:lstStyle/>
                    <a:p>
                      <a:pPr algn="r" fontAlgn="b"/>
                      <a:r>
                        <a:rPr lang="en-US" sz="2400" u="none" strike="noStrike">
                          <a:effectLst/>
                        </a:rPr>
                        <a:t>2.015</a:t>
                      </a:r>
                      <a:endParaRPr lang="en-US" sz="2400" b="0" i="0" u="none" strike="noStrike">
                        <a:solidFill>
                          <a:srgbClr val="000000"/>
                        </a:solidFill>
                        <a:effectLst/>
                        <a:latin typeface="Calibri" panose="020F0502020204030204" pitchFamily="34" charset="0"/>
                      </a:endParaRPr>
                    </a:p>
                  </a:txBody>
                  <a:tcPr marL="9527" marR="9527" marT="9525" marB="0" anchor="b">
                    <a:noFill/>
                  </a:tcPr>
                </a:tc>
                <a:tc>
                  <a:txBody>
                    <a:bodyPr/>
                    <a:lstStyle/>
                    <a:p>
                      <a:pPr algn="r" fontAlgn="b"/>
                      <a:r>
                        <a:rPr lang="en-US" sz="2400" u="none" strike="noStrike">
                          <a:effectLst/>
                        </a:rPr>
                        <a:t>2.571</a:t>
                      </a:r>
                      <a:endParaRPr lang="en-US" sz="2400" b="0" i="0" u="none" strike="noStrike">
                        <a:solidFill>
                          <a:srgbClr val="000000"/>
                        </a:solidFill>
                        <a:effectLst/>
                        <a:latin typeface="Calibri" panose="020F0502020204030204" pitchFamily="34" charset="0"/>
                      </a:endParaRPr>
                    </a:p>
                  </a:txBody>
                  <a:tcPr marL="9527" marR="9527" marT="9525" marB="0" anchor="b">
                    <a:noFill/>
                  </a:tcPr>
                </a:tc>
                <a:tc>
                  <a:txBody>
                    <a:bodyPr/>
                    <a:lstStyle/>
                    <a:p>
                      <a:pPr algn="r" fontAlgn="b"/>
                      <a:r>
                        <a:rPr lang="en-US" sz="2400" u="none" strike="noStrike">
                          <a:effectLst/>
                        </a:rPr>
                        <a:t>3.365</a:t>
                      </a:r>
                      <a:endParaRPr lang="en-US" sz="2400" b="0" i="0" u="none" strike="noStrike">
                        <a:solidFill>
                          <a:srgbClr val="000000"/>
                        </a:solidFill>
                        <a:effectLst/>
                        <a:latin typeface="Calibri" panose="020F0502020204030204" pitchFamily="34" charset="0"/>
                      </a:endParaRPr>
                    </a:p>
                  </a:txBody>
                  <a:tcPr marL="9527" marR="9527" marT="9525" marB="0" anchor="b">
                    <a:noFill/>
                  </a:tcPr>
                </a:tc>
                <a:tc>
                  <a:txBody>
                    <a:bodyPr/>
                    <a:lstStyle/>
                    <a:p>
                      <a:pPr algn="r" fontAlgn="b"/>
                      <a:r>
                        <a:rPr lang="en-US" sz="2400" u="none" strike="noStrike">
                          <a:effectLst/>
                        </a:rPr>
                        <a:t>4.032</a:t>
                      </a:r>
                      <a:endParaRPr lang="en-US" sz="2400" b="0" i="0" u="none" strike="noStrike">
                        <a:solidFill>
                          <a:srgbClr val="000000"/>
                        </a:solidFill>
                        <a:effectLst/>
                        <a:latin typeface="Calibri" panose="020F0502020204030204" pitchFamily="34" charset="0"/>
                      </a:endParaRPr>
                    </a:p>
                  </a:txBody>
                  <a:tcPr marL="9527" marR="9527" marT="9525" marB="0" anchor="b">
                    <a:noFill/>
                  </a:tcPr>
                </a:tc>
              </a:tr>
              <a:tr h="190500">
                <a:tc>
                  <a:txBody>
                    <a:bodyPr/>
                    <a:lstStyle/>
                    <a:p>
                      <a:pPr algn="r" fontAlgn="b"/>
                      <a:r>
                        <a:rPr lang="en-US" sz="2400" u="none" strike="noStrike">
                          <a:effectLst/>
                        </a:rPr>
                        <a:t>10</a:t>
                      </a:r>
                      <a:endParaRPr lang="en-US" sz="2400" b="0" i="0" u="none" strike="noStrike">
                        <a:solidFill>
                          <a:srgbClr val="000000"/>
                        </a:solidFill>
                        <a:effectLst/>
                        <a:latin typeface="Calibri" panose="020F0502020204030204" pitchFamily="34" charset="0"/>
                      </a:endParaRPr>
                    </a:p>
                  </a:txBody>
                  <a:tcPr marL="9527" marR="9527" marT="9525" marB="0" anchor="b">
                    <a:noFill/>
                  </a:tcPr>
                </a:tc>
                <a:tc>
                  <a:txBody>
                    <a:bodyPr/>
                    <a:lstStyle/>
                    <a:p>
                      <a:pPr algn="r" fontAlgn="b"/>
                      <a:r>
                        <a:rPr lang="en-US" sz="2400" u="none" strike="noStrike">
                          <a:effectLst/>
                        </a:rPr>
                        <a:t>1.372</a:t>
                      </a:r>
                      <a:endParaRPr lang="en-US" sz="2400" b="0" i="0" u="none" strike="noStrike">
                        <a:solidFill>
                          <a:srgbClr val="000000"/>
                        </a:solidFill>
                        <a:effectLst/>
                        <a:latin typeface="Calibri" panose="020F0502020204030204" pitchFamily="34" charset="0"/>
                      </a:endParaRPr>
                    </a:p>
                  </a:txBody>
                  <a:tcPr marL="9527" marR="9527" marT="9525" marB="0" anchor="b">
                    <a:noFill/>
                  </a:tcPr>
                </a:tc>
                <a:tc>
                  <a:txBody>
                    <a:bodyPr/>
                    <a:lstStyle/>
                    <a:p>
                      <a:pPr algn="r" fontAlgn="b"/>
                      <a:r>
                        <a:rPr lang="en-US" sz="2400" u="none" strike="noStrike">
                          <a:effectLst/>
                        </a:rPr>
                        <a:t>1.812</a:t>
                      </a:r>
                      <a:endParaRPr lang="en-US" sz="2400" b="0" i="0" u="none" strike="noStrike">
                        <a:solidFill>
                          <a:srgbClr val="000000"/>
                        </a:solidFill>
                        <a:effectLst/>
                        <a:latin typeface="Calibri" panose="020F0502020204030204" pitchFamily="34" charset="0"/>
                      </a:endParaRPr>
                    </a:p>
                  </a:txBody>
                  <a:tcPr marL="9527" marR="9527" marT="9525" marB="0" anchor="b">
                    <a:noFill/>
                  </a:tcPr>
                </a:tc>
                <a:tc>
                  <a:txBody>
                    <a:bodyPr/>
                    <a:lstStyle/>
                    <a:p>
                      <a:pPr algn="r" fontAlgn="b"/>
                      <a:r>
                        <a:rPr lang="en-US" sz="2400" u="none" strike="noStrike">
                          <a:effectLst/>
                        </a:rPr>
                        <a:t>2.228</a:t>
                      </a:r>
                      <a:endParaRPr lang="en-US" sz="2400" b="0" i="0" u="none" strike="noStrike">
                        <a:solidFill>
                          <a:srgbClr val="000000"/>
                        </a:solidFill>
                        <a:effectLst/>
                        <a:latin typeface="Calibri" panose="020F0502020204030204" pitchFamily="34" charset="0"/>
                      </a:endParaRPr>
                    </a:p>
                  </a:txBody>
                  <a:tcPr marL="9527" marR="9527" marT="9525" marB="0" anchor="b">
                    <a:noFill/>
                  </a:tcPr>
                </a:tc>
                <a:tc>
                  <a:txBody>
                    <a:bodyPr/>
                    <a:lstStyle/>
                    <a:p>
                      <a:pPr algn="r" fontAlgn="b"/>
                      <a:r>
                        <a:rPr lang="en-US" sz="2400" u="none" strike="noStrike" dirty="0">
                          <a:effectLst/>
                        </a:rPr>
                        <a:t>2.764</a:t>
                      </a:r>
                      <a:endParaRPr lang="en-US" sz="2400" b="0" i="0" u="none" strike="noStrike" dirty="0">
                        <a:solidFill>
                          <a:srgbClr val="000000"/>
                        </a:solidFill>
                        <a:effectLst/>
                        <a:latin typeface="Calibri" panose="020F0502020204030204" pitchFamily="34" charset="0"/>
                      </a:endParaRPr>
                    </a:p>
                  </a:txBody>
                  <a:tcPr marL="9527" marR="9527" marT="9525" marB="0" anchor="b">
                    <a:noFill/>
                  </a:tcPr>
                </a:tc>
                <a:tc>
                  <a:txBody>
                    <a:bodyPr/>
                    <a:lstStyle/>
                    <a:p>
                      <a:pPr algn="r" fontAlgn="b"/>
                      <a:r>
                        <a:rPr lang="en-US" sz="2400" u="none" strike="noStrike">
                          <a:effectLst/>
                        </a:rPr>
                        <a:t>3.169</a:t>
                      </a:r>
                      <a:endParaRPr lang="en-US" sz="2400" b="0" i="0" u="none" strike="noStrike">
                        <a:solidFill>
                          <a:srgbClr val="000000"/>
                        </a:solidFill>
                        <a:effectLst/>
                        <a:latin typeface="Calibri" panose="020F0502020204030204" pitchFamily="34" charset="0"/>
                      </a:endParaRPr>
                    </a:p>
                  </a:txBody>
                  <a:tcPr marL="9527" marR="9527" marT="9525" marB="0" anchor="b">
                    <a:noFill/>
                  </a:tcPr>
                </a:tc>
              </a:tr>
              <a:tr h="190500">
                <a:tc>
                  <a:txBody>
                    <a:bodyPr/>
                    <a:lstStyle/>
                    <a:p>
                      <a:pPr algn="r" fontAlgn="b"/>
                      <a:r>
                        <a:rPr lang="en-US" sz="2400" u="none" strike="noStrike">
                          <a:effectLst/>
                        </a:rPr>
                        <a:t>100</a:t>
                      </a:r>
                      <a:endParaRPr lang="en-US" sz="2400" b="0" i="0" u="none" strike="noStrike">
                        <a:solidFill>
                          <a:srgbClr val="000000"/>
                        </a:solidFill>
                        <a:effectLst/>
                        <a:latin typeface="Calibri" panose="020F0502020204030204" pitchFamily="34" charset="0"/>
                      </a:endParaRPr>
                    </a:p>
                  </a:txBody>
                  <a:tcPr marL="9527" marR="9527" marT="9525" marB="0" anchor="b">
                    <a:noFill/>
                  </a:tcPr>
                </a:tc>
                <a:tc>
                  <a:txBody>
                    <a:bodyPr/>
                    <a:lstStyle/>
                    <a:p>
                      <a:pPr algn="r" fontAlgn="b"/>
                      <a:r>
                        <a:rPr lang="en-US" sz="2400" u="none" strike="noStrike">
                          <a:effectLst/>
                        </a:rPr>
                        <a:t>1.290</a:t>
                      </a:r>
                      <a:endParaRPr lang="en-US" sz="2400" b="0" i="0" u="none" strike="noStrike">
                        <a:solidFill>
                          <a:srgbClr val="000000"/>
                        </a:solidFill>
                        <a:effectLst/>
                        <a:latin typeface="Calibri" panose="020F0502020204030204" pitchFamily="34" charset="0"/>
                      </a:endParaRPr>
                    </a:p>
                  </a:txBody>
                  <a:tcPr marL="9527" marR="9527" marT="9525" marB="0" anchor="b">
                    <a:noFill/>
                  </a:tcPr>
                </a:tc>
                <a:tc>
                  <a:txBody>
                    <a:bodyPr/>
                    <a:lstStyle/>
                    <a:p>
                      <a:pPr algn="r" fontAlgn="b"/>
                      <a:r>
                        <a:rPr lang="en-US" sz="2400" u="none" strike="noStrike">
                          <a:effectLst/>
                        </a:rPr>
                        <a:t>1.660</a:t>
                      </a:r>
                      <a:endParaRPr lang="en-US" sz="2400" b="0" i="0" u="none" strike="noStrike">
                        <a:solidFill>
                          <a:srgbClr val="000000"/>
                        </a:solidFill>
                        <a:effectLst/>
                        <a:latin typeface="Calibri" panose="020F0502020204030204" pitchFamily="34" charset="0"/>
                      </a:endParaRPr>
                    </a:p>
                  </a:txBody>
                  <a:tcPr marL="9527" marR="9527" marT="9525" marB="0" anchor="b">
                    <a:noFill/>
                  </a:tcPr>
                </a:tc>
                <a:tc>
                  <a:txBody>
                    <a:bodyPr/>
                    <a:lstStyle/>
                    <a:p>
                      <a:pPr algn="r" fontAlgn="b"/>
                      <a:r>
                        <a:rPr lang="en-US" sz="2400" u="none" strike="noStrike" dirty="0">
                          <a:effectLst/>
                        </a:rPr>
                        <a:t>1.984</a:t>
                      </a:r>
                      <a:endParaRPr lang="en-US" sz="2400" b="0" i="0" u="none" strike="noStrike" dirty="0">
                        <a:solidFill>
                          <a:srgbClr val="000000"/>
                        </a:solidFill>
                        <a:effectLst/>
                        <a:latin typeface="Calibri" panose="020F0502020204030204" pitchFamily="34" charset="0"/>
                      </a:endParaRPr>
                    </a:p>
                  </a:txBody>
                  <a:tcPr marL="9527" marR="9527" marT="9525" marB="0" anchor="b">
                    <a:noFill/>
                  </a:tcPr>
                </a:tc>
                <a:tc>
                  <a:txBody>
                    <a:bodyPr/>
                    <a:lstStyle/>
                    <a:p>
                      <a:pPr algn="r" fontAlgn="b"/>
                      <a:r>
                        <a:rPr lang="en-US" sz="2400" u="none" strike="noStrike">
                          <a:effectLst/>
                        </a:rPr>
                        <a:t>2.364</a:t>
                      </a:r>
                      <a:endParaRPr lang="en-US" sz="2400" b="0" i="0" u="none" strike="noStrike">
                        <a:solidFill>
                          <a:srgbClr val="000000"/>
                        </a:solidFill>
                        <a:effectLst/>
                        <a:latin typeface="Calibri" panose="020F0502020204030204" pitchFamily="34" charset="0"/>
                      </a:endParaRPr>
                    </a:p>
                  </a:txBody>
                  <a:tcPr marL="9527" marR="9527" marT="9525" marB="0" anchor="b">
                    <a:noFill/>
                  </a:tcPr>
                </a:tc>
                <a:tc>
                  <a:txBody>
                    <a:bodyPr/>
                    <a:lstStyle/>
                    <a:p>
                      <a:pPr algn="r" fontAlgn="b"/>
                      <a:r>
                        <a:rPr lang="en-US" sz="2400" u="none" strike="noStrike">
                          <a:effectLst/>
                        </a:rPr>
                        <a:t>2.626</a:t>
                      </a:r>
                      <a:endParaRPr lang="en-US" sz="2400" b="0" i="0" u="none" strike="noStrike">
                        <a:solidFill>
                          <a:srgbClr val="000000"/>
                        </a:solidFill>
                        <a:effectLst/>
                        <a:latin typeface="Calibri" panose="020F0502020204030204" pitchFamily="34" charset="0"/>
                      </a:endParaRPr>
                    </a:p>
                  </a:txBody>
                  <a:tcPr marL="9527" marR="9527" marT="9525" marB="0" anchor="b">
                    <a:noFill/>
                  </a:tcPr>
                </a:tc>
              </a:tr>
              <a:tr h="190500">
                <a:tc>
                  <a:txBody>
                    <a:bodyPr/>
                    <a:lstStyle/>
                    <a:p>
                      <a:pPr algn="r" fontAlgn="b"/>
                      <a:r>
                        <a:rPr lang="en-US" sz="2400" u="none" strike="noStrike">
                          <a:effectLst/>
                        </a:rPr>
                        <a:t>1000</a:t>
                      </a:r>
                      <a:endParaRPr lang="en-US" sz="2400" b="0" i="0" u="none" strike="noStrike">
                        <a:solidFill>
                          <a:srgbClr val="000000"/>
                        </a:solidFill>
                        <a:effectLst/>
                        <a:latin typeface="Calibri" panose="020F0502020204030204" pitchFamily="34" charset="0"/>
                      </a:endParaRPr>
                    </a:p>
                  </a:txBody>
                  <a:tcPr marL="9527" marR="9527" marT="9525" marB="0" anchor="b">
                    <a:noFill/>
                  </a:tcPr>
                </a:tc>
                <a:tc>
                  <a:txBody>
                    <a:bodyPr/>
                    <a:lstStyle/>
                    <a:p>
                      <a:pPr algn="r" fontAlgn="b"/>
                      <a:r>
                        <a:rPr lang="en-US" sz="2400" u="none" strike="noStrike">
                          <a:effectLst/>
                        </a:rPr>
                        <a:t>1.282</a:t>
                      </a:r>
                      <a:endParaRPr lang="en-US" sz="2400" b="0" i="0" u="none" strike="noStrike">
                        <a:solidFill>
                          <a:srgbClr val="000000"/>
                        </a:solidFill>
                        <a:effectLst/>
                        <a:latin typeface="Calibri" panose="020F0502020204030204" pitchFamily="34" charset="0"/>
                      </a:endParaRPr>
                    </a:p>
                  </a:txBody>
                  <a:tcPr marL="9527" marR="9527" marT="9525" marB="0" anchor="b">
                    <a:noFill/>
                  </a:tcPr>
                </a:tc>
                <a:tc>
                  <a:txBody>
                    <a:bodyPr/>
                    <a:lstStyle/>
                    <a:p>
                      <a:pPr algn="r" fontAlgn="b"/>
                      <a:r>
                        <a:rPr lang="en-US" sz="2400" u="none" strike="noStrike">
                          <a:effectLst/>
                        </a:rPr>
                        <a:t>1.646</a:t>
                      </a:r>
                      <a:endParaRPr lang="en-US" sz="2400" b="0" i="0" u="none" strike="noStrike">
                        <a:solidFill>
                          <a:srgbClr val="000000"/>
                        </a:solidFill>
                        <a:effectLst/>
                        <a:latin typeface="Calibri" panose="020F0502020204030204" pitchFamily="34" charset="0"/>
                      </a:endParaRPr>
                    </a:p>
                  </a:txBody>
                  <a:tcPr marL="9527" marR="9527" marT="9525" marB="0" anchor="b">
                    <a:noFill/>
                  </a:tcPr>
                </a:tc>
                <a:tc>
                  <a:txBody>
                    <a:bodyPr/>
                    <a:lstStyle/>
                    <a:p>
                      <a:pPr algn="r" fontAlgn="b"/>
                      <a:r>
                        <a:rPr lang="en-US" sz="2400" u="none" strike="noStrike">
                          <a:effectLst/>
                        </a:rPr>
                        <a:t>1.962</a:t>
                      </a:r>
                      <a:endParaRPr lang="en-US" sz="2400" b="0" i="0" u="none" strike="noStrike">
                        <a:solidFill>
                          <a:srgbClr val="000000"/>
                        </a:solidFill>
                        <a:effectLst/>
                        <a:latin typeface="Calibri" panose="020F0502020204030204" pitchFamily="34" charset="0"/>
                      </a:endParaRPr>
                    </a:p>
                  </a:txBody>
                  <a:tcPr marL="9527" marR="9527" marT="9525" marB="0" anchor="b">
                    <a:noFill/>
                  </a:tcPr>
                </a:tc>
                <a:tc>
                  <a:txBody>
                    <a:bodyPr/>
                    <a:lstStyle/>
                    <a:p>
                      <a:pPr algn="r" fontAlgn="b"/>
                      <a:r>
                        <a:rPr lang="en-US" sz="2400" u="none" strike="noStrike">
                          <a:effectLst/>
                        </a:rPr>
                        <a:t>2.330</a:t>
                      </a:r>
                      <a:endParaRPr lang="en-US" sz="2400" b="0" i="0" u="none" strike="noStrike">
                        <a:solidFill>
                          <a:srgbClr val="000000"/>
                        </a:solidFill>
                        <a:effectLst/>
                        <a:latin typeface="Calibri" panose="020F0502020204030204" pitchFamily="34" charset="0"/>
                      </a:endParaRPr>
                    </a:p>
                  </a:txBody>
                  <a:tcPr marL="9527" marR="9527" marT="9525" marB="0" anchor="b">
                    <a:noFill/>
                  </a:tcPr>
                </a:tc>
                <a:tc>
                  <a:txBody>
                    <a:bodyPr/>
                    <a:lstStyle/>
                    <a:p>
                      <a:pPr algn="r" fontAlgn="b"/>
                      <a:r>
                        <a:rPr lang="en-US" sz="2400" u="none" strike="noStrike">
                          <a:effectLst/>
                        </a:rPr>
                        <a:t>2.581</a:t>
                      </a:r>
                      <a:endParaRPr lang="en-US" sz="2400" b="0" i="0" u="none" strike="noStrike">
                        <a:solidFill>
                          <a:srgbClr val="000000"/>
                        </a:solidFill>
                        <a:effectLst/>
                        <a:latin typeface="Calibri" panose="020F0502020204030204" pitchFamily="34" charset="0"/>
                      </a:endParaRPr>
                    </a:p>
                  </a:txBody>
                  <a:tcPr marL="9527" marR="9527" marT="9525" marB="0" anchor="b">
                    <a:noFill/>
                  </a:tcPr>
                </a:tc>
              </a:tr>
              <a:tr h="190500">
                <a:tc>
                  <a:txBody>
                    <a:bodyPr/>
                    <a:lstStyle/>
                    <a:p>
                      <a:pPr algn="r" fontAlgn="b"/>
                      <a:r>
                        <a:rPr lang="en-US" sz="2400" u="none" strike="noStrike" dirty="0">
                          <a:effectLst/>
                        </a:rPr>
                        <a:t>Normal</a:t>
                      </a:r>
                      <a:endParaRPr lang="en-US" sz="2400" b="0" i="0" u="none" strike="noStrike" dirty="0">
                        <a:solidFill>
                          <a:srgbClr val="000000"/>
                        </a:solidFill>
                        <a:effectLst/>
                        <a:latin typeface="Calibri" panose="020F0502020204030204" pitchFamily="34" charset="0"/>
                      </a:endParaRPr>
                    </a:p>
                  </a:txBody>
                  <a:tcPr marL="9527" marR="9527" marT="9525" marB="0" anchor="b">
                    <a:noFill/>
                  </a:tcPr>
                </a:tc>
                <a:tc>
                  <a:txBody>
                    <a:bodyPr/>
                    <a:lstStyle/>
                    <a:p>
                      <a:pPr algn="r" fontAlgn="b"/>
                      <a:r>
                        <a:rPr lang="en-US" sz="2400" u="none" strike="noStrike">
                          <a:effectLst/>
                        </a:rPr>
                        <a:t>1.282</a:t>
                      </a:r>
                      <a:endParaRPr lang="en-US" sz="2400" b="0" i="0" u="none" strike="noStrike">
                        <a:solidFill>
                          <a:srgbClr val="000000"/>
                        </a:solidFill>
                        <a:effectLst/>
                        <a:latin typeface="Calibri" panose="020F0502020204030204" pitchFamily="34" charset="0"/>
                      </a:endParaRPr>
                    </a:p>
                  </a:txBody>
                  <a:tcPr marL="9527" marR="9527" marT="9525" marB="0" anchor="b">
                    <a:noFill/>
                  </a:tcPr>
                </a:tc>
                <a:tc>
                  <a:txBody>
                    <a:bodyPr/>
                    <a:lstStyle/>
                    <a:p>
                      <a:pPr algn="r" fontAlgn="b"/>
                      <a:r>
                        <a:rPr lang="en-US" sz="2400" u="none" strike="noStrike">
                          <a:effectLst/>
                        </a:rPr>
                        <a:t>1.645</a:t>
                      </a:r>
                      <a:endParaRPr lang="en-US" sz="2400" b="0" i="0" u="none" strike="noStrike">
                        <a:solidFill>
                          <a:srgbClr val="000000"/>
                        </a:solidFill>
                        <a:effectLst/>
                        <a:latin typeface="Calibri" panose="020F0502020204030204" pitchFamily="34" charset="0"/>
                      </a:endParaRPr>
                    </a:p>
                  </a:txBody>
                  <a:tcPr marL="9527" marR="9527" marT="9525" marB="0" anchor="b">
                    <a:noFill/>
                  </a:tcPr>
                </a:tc>
                <a:tc>
                  <a:txBody>
                    <a:bodyPr/>
                    <a:lstStyle/>
                    <a:p>
                      <a:pPr algn="r" fontAlgn="b"/>
                      <a:r>
                        <a:rPr lang="en-US" sz="2400" u="none" strike="noStrike">
                          <a:effectLst/>
                        </a:rPr>
                        <a:t>1.960</a:t>
                      </a:r>
                      <a:endParaRPr lang="en-US" sz="2400" b="0" i="0" u="none" strike="noStrike">
                        <a:solidFill>
                          <a:srgbClr val="000000"/>
                        </a:solidFill>
                        <a:effectLst/>
                        <a:latin typeface="Calibri" panose="020F0502020204030204" pitchFamily="34" charset="0"/>
                      </a:endParaRPr>
                    </a:p>
                  </a:txBody>
                  <a:tcPr marL="9527" marR="9527" marT="9525" marB="0" anchor="b">
                    <a:noFill/>
                  </a:tcPr>
                </a:tc>
                <a:tc>
                  <a:txBody>
                    <a:bodyPr/>
                    <a:lstStyle/>
                    <a:p>
                      <a:pPr algn="r" fontAlgn="b"/>
                      <a:r>
                        <a:rPr lang="en-US" sz="2400" u="none" strike="noStrike">
                          <a:effectLst/>
                        </a:rPr>
                        <a:t>2.326</a:t>
                      </a:r>
                      <a:endParaRPr lang="en-US" sz="2400" b="0" i="0" u="none" strike="noStrike">
                        <a:solidFill>
                          <a:srgbClr val="000000"/>
                        </a:solidFill>
                        <a:effectLst/>
                        <a:latin typeface="Calibri" panose="020F0502020204030204" pitchFamily="34" charset="0"/>
                      </a:endParaRPr>
                    </a:p>
                  </a:txBody>
                  <a:tcPr marL="9527" marR="9527" marT="9525" marB="0" anchor="b">
                    <a:noFill/>
                  </a:tcPr>
                </a:tc>
                <a:tc>
                  <a:txBody>
                    <a:bodyPr/>
                    <a:lstStyle/>
                    <a:p>
                      <a:pPr algn="r" fontAlgn="b"/>
                      <a:r>
                        <a:rPr lang="en-US" sz="2400" u="none" strike="noStrike" dirty="0">
                          <a:effectLst/>
                        </a:rPr>
                        <a:t>2.576</a:t>
                      </a:r>
                      <a:endParaRPr lang="en-US" sz="2400" b="0" i="0" u="none" strike="noStrike" dirty="0">
                        <a:solidFill>
                          <a:srgbClr val="000000"/>
                        </a:solidFill>
                        <a:effectLst/>
                        <a:latin typeface="Calibri" panose="020F0502020204030204" pitchFamily="34" charset="0"/>
                      </a:endParaRPr>
                    </a:p>
                  </a:txBody>
                  <a:tcPr marL="9527" marR="9527" marT="9525" marB="0" anchor="b">
                    <a:noFill/>
                  </a:tcPr>
                </a:tc>
              </a:tr>
            </a:tbl>
          </a:graphicData>
        </a:graphic>
      </p:graphicFrame>
      <p:sp>
        <p:nvSpPr>
          <p:cNvPr id="2" name="Rectangle 1"/>
          <p:cNvSpPr/>
          <p:nvPr/>
        </p:nvSpPr>
        <p:spPr bwMode="auto">
          <a:xfrm>
            <a:off x="4764025" y="3313785"/>
            <a:ext cx="1152150" cy="384050"/>
          </a:xfrm>
          <a:prstGeom prst="rect">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Arial"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305050" y="11113"/>
            <a:ext cx="11561763" cy="6881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3" name="Title 1"/>
          <p:cNvSpPr>
            <a:spLocks noGrp="1"/>
          </p:cNvSpPr>
          <p:nvPr>
            <p:ph type="title"/>
          </p:nvPr>
        </p:nvSpPr>
        <p:spPr/>
        <p:txBody>
          <a:bodyPr/>
          <a:lstStyle/>
          <a:p>
            <a:endParaRPr lang="en-US" altLang="en-US" smtClean="0"/>
          </a:p>
        </p:txBody>
      </p:sp>
      <p:sp>
        <p:nvSpPr>
          <p:cNvPr id="47108" name="Content Placeholder 2"/>
          <p:cNvSpPr>
            <a:spLocks noGrp="1"/>
          </p:cNvSpPr>
          <p:nvPr>
            <p:ph idx="1"/>
          </p:nvPr>
        </p:nvSpPr>
        <p:spPr>
          <a:xfrm>
            <a:off x="457200" y="350838"/>
            <a:ext cx="8229600" cy="1733987"/>
          </a:xfrm>
          <a:solidFill>
            <a:schemeClr val="bg1">
              <a:alpha val="90000"/>
            </a:schemeClr>
          </a:solidFill>
        </p:spPr>
        <p:txBody>
          <a:bodyPr/>
          <a:lstStyle/>
          <a:p>
            <a:pPr>
              <a:defRPr/>
            </a:pPr>
            <a:r>
              <a:rPr lang="en-US" dirty="0"/>
              <a:t>In a 1965 </a:t>
            </a:r>
            <a:r>
              <a:rPr lang="en-US" dirty="0" smtClean="0"/>
              <a:t>study</a:t>
            </a:r>
            <a:r>
              <a:rPr lang="en-US" dirty="0"/>
              <a:t>, </a:t>
            </a:r>
            <a:r>
              <a:rPr lang="en-US" dirty="0" smtClean="0"/>
              <a:t>seven first-graders at a California school were identified </a:t>
            </a:r>
            <a:r>
              <a:rPr lang="en-US" dirty="0"/>
              <a:t>as “growth </a:t>
            </a:r>
            <a:r>
              <a:rPr lang="en-US" dirty="0" err="1"/>
              <a:t>spurters</a:t>
            </a:r>
            <a:r>
              <a:rPr lang="en-US" dirty="0" smtClean="0"/>
              <a:t>”</a:t>
            </a:r>
            <a:endParaRPr lang="en-US" sz="3600" dirty="0"/>
          </a:p>
        </p:txBody>
      </p:sp>
      <p:sp>
        <p:nvSpPr>
          <p:cNvPr id="5125"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b="1">
                <a:solidFill>
                  <a:schemeClr val="tx1"/>
                </a:solidFill>
                <a:latin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defRPr>
            </a:lvl9pPr>
          </a:lstStyle>
          <a:p>
            <a:pPr>
              <a:spcBef>
                <a:spcPct val="0"/>
              </a:spcBef>
              <a:buFontTx/>
              <a:buNone/>
            </a:pPr>
            <a:fld id="{684833DB-8B7F-416F-8746-157B7E2DD331}" type="slidenum">
              <a:rPr lang="en-US" altLang="en-US" sz="1400" b="0" smtClean="0"/>
              <a:pPr>
                <a:spcBef>
                  <a:spcPct val="0"/>
                </a:spcBef>
                <a:buFontTx/>
                <a:buNone/>
              </a:pPr>
              <a:t>2</a:t>
            </a:fld>
            <a:endParaRPr lang="en-US" altLang="en-US" sz="1400" b="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endParaRPr lang="en-US" altLang="en-US" smtClean="0"/>
          </a:p>
        </p:txBody>
      </p:sp>
      <p:sp>
        <p:nvSpPr>
          <p:cNvPr id="19459" name="Content Placeholder 2"/>
          <p:cNvSpPr>
            <a:spLocks noGrp="1"/>
          </p:cNvSpPr>
          <p:nvPr>
            <p:ph idx="1"/>
          </p:nvPr>
        </p:nvSpPr>
        <p:spPr/>
        <p:txBody>
          <a:bodyPr/>
          <a:lstStyle/>
          <a:p>
            <a:r>
              <a:rPr lang="en-US" altLang="en-US" dirty="0" smtClean="0"/>
              <a:t>The T-distribution in Excel (1/2)</a:t>
            </a:r>
          </a:p>
          <a:p>
            <a:pPr lvl="1"/>
            <a:endParaRPr lang="en-US" altLang="en-US" sz="2000" dirty="0" smtClean="0"/>
          </a:p>
          <a:p>
            <a:pPr lvl="1"/>
            <a:r>
              <a:rPr lang="en-US" altLang="en-US" dirty="0" smtClean="0"/>
              <a:t>To find the tail area to the right of a given positive value of x, use </a:t>
            </a:r>
            <a:r>
              <a:rPr lang="en-US" altLang="en-US" dirty="0" smtClean="0">
                <a:solidFill>
                  <a:srgbClr val="00B050"/>
                </a:solidFill>
              </a:rPr>
              <a:t>=TDIST(x, [</a:t>
            </a:r>
            <a:r>
              <a:rPr lang="en-US" altLang="en-US" dirty="0" err="1" smtClean="0">
                <a:solidFill>
                  <a:srgbClr val="00B050"/>
                </a:solidFill>
              </a:rPr>
              <a:t>df</a:t>
            </a:r>
            <a:r>
              <a:rPr lang="en-US" altLang="en-US" dirty="0" smtClean="0">
                <a:solidFill>
                  <a:srgbClr val="00B050"/>
                </a:solidFill>
              </a:rPr>
              <a:t>] , 1)</a:t>
            </a:r>
          </a:p>
          <a:p>
            <a:pPr lvl="2"/>
            <a:endParaRPr lang="en-US" altLang="en-US" dirty="0" smtClean="0"/>
          </a:p>
          <a:p>
            <a:pPr lvl="2"/>
            <a:endParaRPr lang="en-US" altLang="en-US" dirty="0"/>
          </a:p>
          <a:p>
            <a:pPr lvl="2"/>
            <a:endParaRPr lang="en-US" altLang="en-US" dirty="0" smtClean="0"/>
          </a:p>
          <a:p>
            <a:pPr lvl="2"/>
            <a:endParaRPr lang="en-US" altLang="en-US" dirty="0"/>
          </a:p>
          <a:p>
            <a:pPr lvl="2"/>
            <a:endParaRPr lang="en-US" altLang="en-US" dirty="0" smtClean="0"/>
          </a:p>
          <a:p>
            <a:pPr lvl="2"/>
            <a:endParaRPr lang="en-US" altLang="en-US" dirty="0"/>
          </a:p>
          <a:p>
            <a:pPr lvl="2"/>
            <a:r>
              <a:rPr lang="en-US" altLang="en-US" dirty="0" smtClean="0"/>
              <a:t>Note:  </a:t>
            </a:r>
            <a:r>
              <a:rPr lang="en-US" altLang="en-US" dirty="0" smtClean="0">
                <a:solidFill>
                  <a:srgbClr val="00B050"/>
                </a:solidFill>
              </a:rPr>
              <a:t>=TDIST(x, [</a:t>
            </a:r>
            <a:r>
              <a:rPr lang="en-US" altLang="en-US" dirty="0" err="1" smtClean="0">
                <a:solidFill>
                  <a:srgbClr val="00B050"/>
                </a:solidFill>
              </a:rPr>
              <a:t>df</a:t>
            </a:r>
            <a:r>
              <a:rPr lang="en-US" altLang="en-US" dirty="0" smtClean="0">
                <a:solidFill>
                  <a:srgbClr val="00B050"/>
                </a:solidFill>
              </a:rPr>
              <a:t>], 1)</a:t>
            </a:r>
            <a:r>
              <a:rPr lang="en-US" altLang="en-US" dirty="0" smtClean="0"/>
              <a:t> only accepts positive values for x; areas for x &lt; 0 are found by using the fact that P(T &lt; –x) = P(T &gt; x)</a:t>
            </a:r>
          </a:p>
        </p:txBody>
      </p:sp>
      <p:sp>
        <p:nvSpPr>
          <p:cNvPr id="19460"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b="1">
                <a:solidFill>
                  <a:schemeClr val="tx1"/>
                </a:solidFill>
                <a:latin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defRPr>
            </a:lvl9pPr>
          </a:lstStyle>
          <a:p>
            <a:pPr>
              <a:spcBef>
                <a:spcPct val="0"/>
              </a:spcBef>
              <a:buFontTx/>
              <a:buNone/>
            </a:pPr>
            <a:fld id="{13AD8A7D-4C1B-4C0B-AC1A-38DEC09658A4}" type="slidenum">
              <a:rPr lang="en-US" altLang="en-US" sz="1400" b="0" smtClean="0"/>
              <a:pPr>
                <a:spcBef>
                  <a:spcPct val="0"/>
                </a:spcBef>
                <a:buFontTx/>
                <a:buNone/>
              </a:pPr>
              <a:t>20</a:t>
            </a:fld>
            <a:endParaRPr lang="en-US" altLang="en-US" sz="1400" b="0" smtClean="0"/>
          </a:p>
        </p:txBody>
      </p:sp>
      <p:pic>
        <p:nvPicPr>
          <p:cNvPr id="19461" name="Pictur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00188" y="2409145"/>
            <a:ext cx="3343275" cy="213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9462" name="Straight Arrow Connector 6"/>
          <p:cNvCxnSpPr>
            <a:cxnSpLocks noChangeShapeType="1"/>
          </p:cNvCxnSpPr>
          <p:nvPr/>
        </p:nvCxnSpPr>
        <p:spPr bwMode="auto">
          <a:xfrm flipH="1">
            <a:off x="4187825" y="3475945"/>
            <a:ext cx="882650" cy="468313"/>
          </a:xfrm>
          <a:prstGeom prst="straightConnector1">
            <a:avLst/>
          </a:prstGeom>
          <a:noFill/>
          <a:ln w="9525" algn="ctr">
            <a:solidFill>
              <a:schemeClr val="tx1"/>
            </a:solidFill>
            <a:round/>
            <a:headEnd/>
            <a:tailEnd type="triangle" w="lg" len="lg"/>
          </a:ln>
          <a:extLst>
            <a:ext uri="{909E8E84-426E-40DD-AFC4-6F175D3DCCD1}">
              <a14:hiddenFill xmlns:a14="http://schemas.microsoft.com/office/drawing/2010/main">
                <a:noFill/>
              </a14:hiddenFill>
            </a:ext>
          </a:extLst>
        </p:spPr>
      </p:cxnSp>
      <p:sp>
        <p:nvSpPr>
          <p:cNvPr id="19463" name="TextBox 7"/>
          <p:cNvSpPr txBox="1">
            <a:spLocks noChangeArrowheads="1"/>
          </p:cNvSpPr>
          <p:nvPr/>
        </p:nvSpPr>
        <p:spPr bwMode="auto">
          <a:xfrm>
            <a:off x="5110163" y="2813958"/>
            <a:ext cx="3033712" cy="1322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b="1">
                <a:solidFill>
                  <a:schemeClr val="tx1"/>
                </a:solidFill>
                <a:latin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defRPr>
            </a:lvl9pPr>
          </a:lstStyle>
          <a:p>
            <a:pPr>
              <a:spcBef>
                <a:spcPct val="0"/>
              </a:spcBef>
              <a:buFontTx/>
              <a:buNone/>
            </a:pPr>
            <a:r>
              <a:rPr lang="en-US" altLang="en-US" sz="2000" dirty="0">
                <a:solidFill>
                  <a:srgbClr val="00B050"/>
                </a:solidFill>
              </a:rPr>
              <a:t>=TDIST(2,4,1) </a:t>
            </a:r>
            <a:r>
              <a:rPr lang="en-US" altLang="en-US" sz="2000" dirty="0"/>
              <a:t>gives the area to the right of x=2 from a T-distribution with 4 </a:t>
            </a:r>
            <a:r>
              <a:rPr lang="en-US" altLang="en-US" sz="2000" dirty="0" err="1"/>
              <a:t>df</a:t>
            </a:r>
            <a:r>
              <a:rPr lang="en-US" altLang="en-US" sz="2000" dirty="0"/>
              <a:t> … area = 5.8%</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459">
                                            <p:txEl>
                                              <p:pRg st="9" end="9"/>
                                            </p:txEl>
                                          </p:spTgt>
                                        </p:tgtEl>
                                        <p:attrNameLst>
                                          <p:attrName>style.visibility</p:attrName>
                                        </p:attrNameLst>
                                      </p:cBhvr>
                                      <p:to>
                                        <p:strVal val="visible"/>
                                      </p:to>
                                    </p:set>
                                    <p:animEffect transition="in" filter="fade">
                                      <p:cBhvr>
                                        <p:cTn id="7" dur="500"/>
                                        <p:tgtEl>
                                          <p:spTgt spid="19459">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endParaRPr lang="en-US" altLang="en-US" smtClean="0"/>
          </a:p>
        </p:txBody>
      </p:sp>
      <p:sp>
        <p:nvSpPr>
          <p:cNvPr id="20483" name="Content Placeholder 2"/>
          <p:cNvSpPr>
            <a:spLocks noGrp="1"/>
          </p:cNvSpPr>
          <p:nvPr>
            <p:ph idx="1"/>
          </p:nvPr>
        </p:nvSpPr>
        <p:spPr/>
        <p:txBody>
          <a:bodyPr/>
          <a:lstStyle/>
          <a:p>
            <a:r>
              <a:rPr lang="en-US" altLang="en-US" dirty="0" smtClean="0"/>
              <a:t>The T-distribution in Excel (2/2)</a:t>
            </a:r>
          </a:p>
          <a:p>
            <a:pPr lvl="1"/>
            <a:endParaRPr lang="en-US" altLang="en-US" sz="2000" dirty="0" smtClean="0"/>
          </a:p>
          <a:p>
            <a:pPr lvl="1"/>
            <a:r>
              <a:rPr lang="en-US" altLang="en-US" dirty="0" smtClean="0"/>
              <a:t>To find the T-value for a (1–p) x 100% confidence interval, use</a:t>
            </a:r>
            <a:r>
              <a:rPr lang="en-US" altLang="en-US" dirty="0" smtClean="0">
                <a:solidFill>
                  <a:srgbClr val="00B050"/>
                </a:solidFill>
              </a:rPr>
              <a:t> =TINV(p, [</a:t>
            </a:r>
            <a:r>
              <a:rPr lang="en-US" altLang="en-US" dirty="0" err="1" smtClean="0">
                <a:solidFill>
                  <a:srgbClr val="00B050"/>
                </a:solidFill>
              </a:rPr>
              <a:t>df</a:t>
            </a:r>
            <a:r>
              <a:rPr lang="en-US" altLang="en-US" dirty="0" smtClean="0">
                <a:solidFill>
                  <a:srgbClr val="00B050"/>
                </a:solidFill>
              </a:rPr>
              <a:t>] )</a:t>
            </a:r>
          </a:p>
          <a:p>
            <a:pPr lvl="2"/>
            <a:endParaRPr lang="en-US" altLang="en-US" dirty="0" smtClean="0"/>
          </a:p>
          <a:p>
            <a:pPr lvl="2"/>
            <a:endParaRPr lang="en-US" altLang="en-US" dirty="0"/>
          </a:p>
          <a:p>
            <a:pPr lvl="2"/>
            <a:endParaRPr lang="en-US" altLang="en-US" dirty="0" smtClean="0"/>
          </a:p>
          <a:p>
            <a:pPr lvl="2"/>
            <a:endParaRPr lang="en-US" altLang="en-US" dirty="0"/>
          </a:p>
          <a:p>
            <a:pPr lvl="2"/>
            <a:endParaRPr lang="en-US" altLang="en-US" dirty="0" smtClean="0"/>
          </a:p>
          <a:p>
            <a:pPr lvl="2"/>
            <a:endParaRPr lang="en-US" altLang="en-US" dirty="0"/>
          </a:p>
          <a:p>
            <a:pPr lvl="2"/>
            <a:r>
              <a:rPr lang="en-US" altLang="en-US" dirty="0" smtClean="0"/>
              <a:t>To find the T-value corresponding to a tail area of p%, use </a:t>
            </a:r>
            <a:r>
              <a:rPr lang="en-US" altLang="en-US" dirty="0" smtClean="0">
                <a:solidFill>
                  <a:srgbClr val="00B050"/>
                </a:solidFill>
              </a:rPr>
              <a:t>=TINV(</a:t>
            </a:r>
            <a:r>
              <a:rPr lang="en-US" altLang="en-US" u="sng" dirty="0" smtClean="0">
                <a:solidFill>
                  <a:srgbClr val="00B050"/>
                </a:solidFill>
              </a:rPr>
              <a:t>2*</a:t>
            </a:r>
            <a:r>
              <a:rPr lang="en-US" altLang="en-US" dirty="0" smtClean="0">
                <a:solidFill>
                  <a:srgbClr val="00B050"/>
                </a:solidFill>
              </a:rPr>
              <a:t>p, [</a:t>
            </a:r>
            <a:r>
              <a:rPr lang="en-US" altLang="en-US" dirty="0" err="1" smtClean="0">
                <a:solidFill>
                  <a:srgbClr val="00B050"/>
                </a:solidFill>
              </a:rPr>
              <a:t>df</a:t>
            </a:r>
            <a:r>
              <a:rPr lang="en-US" altLang="en-US" dirty="0" smtClean="0">
                <a:solidFill>
                  <a:srgbClr val="00B050"/>
                </a:solidFill>
              </a:rPr>
              <a:t>] )</a:t>
            </a:r>
            <a:r>
              <a:rPr lang="en-US" altLang="en-US" dirty="0" smtClean="0"/>
              <a:t>, since Excel finds T assuming you want the area in both tails</a:t>
            </a:r>
            <a:endParaRPr lang="en-US" altLang="en-US" sz="2000" dirty="0" smtClean="0"/>
          </a:p>
        </p:txBody>
      </p:sp>
      <p:sp>
        <p:nvSpPr>
          <p:cNvPr id="20484"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b="1">
                <a:solidFill>
                  <a:schemeClr val="tx1"/>
                </a:solidFill>
                <a:latin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defRPr>
            </a:lvl9pPr>
          </a:lstStyle>
          <a:p>
            <a:pPr>
              <a:spcBef>
                <a:spcPct val="0"/>
              </a:spcBef>
              <a:buFontTx/>
              <a:buNone/>
            </a:pPr>
            <a:fld id="{79A8B44D-13A7-4DFB-B7E3-16264623EF2D}" type="slidenum">
              <a:rPr lang="en-US" altLang="en-US" sz="1400" b="0" smtClean="0"/>
              <a:pPr>
                <a:spcBef>
                  <a:spcPct val="0"/>
                </a:spcBef>
                <a:buFontTx/>
                <a:buNone/>
              </a:pPr>
              <a:t>21</a:t>
            </a:fld>
            <a:endParaRPr lang="en-US" altLang="en-US" sz="1400" b="0" smtClean="0"/>
          </a:p>
        </p:txBody>
      </p:sp>
      <p:pic>
        <p:nvPicPr>
          <p:cNvPr id="20485" name="Pictur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461194" y="2413987"/>
            <a:ext cx="3409255" cy="2105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0486" name="Straight Arrow Connector 5"/>
          <p:cNvCxnSpPr>
            <a:cxnSpLocks noChangeShapeType="1"/>
          </p:cNvCxnSpPr>
          <p:nvPr/>
        </p:nvCxnSpPr>
        <p:spPr bwMode="auto">
          <a:xfrm flipH="1">
            <a:off x="4187825" y="3474662"/>
            <a:ext cx="882650" cy="469900"/>
          </a:xfrm>
          <a:prstGeom prst="straightConnector1">
            <a:avLst/>
          </a:prstGeom>
          <a:noFill/>
          <a:ln w="9525" algn="ctr">
            <a:solidFill>
              <a:schemeClr val="tx1"/>
            </a:solidFill>
            <a:round/>
            <a:headEnd/>
            <a:tailEnd type="triangle" w="lg" len="lg"/>
          </a:ln>
          <a:extLst>
            <a:ext uri="{909E8E84-426E-40DD-AFC4-6F175D3DCCD1}">
              <a14:hiddenFill xmlns:a14="http://schemas.microsoft.com/office/drawing/2010/main">
                <a:noFill/>
              </a14:hiddenFill>
            </a:ext>
          </a:extLst>
        </p:spPr>
      </p:cxnSp>
      <p:sp>
        <p:nvSpPr>
          <p:cNvPr id="20487" name="TextBox 6"/>
          <p:cNvSpPr txBox="1">
            <a:spLocks noChangeArrowheads="1"/>
          </p:cNvSpPr>
          <p:nvPr/>
        </p:nvSpPr>
        <p:spPr bwMode="auto">
          <a:xfrm>
            <a:off x="5110163" y="2658687"/>
            <a:ext cx="3576637" cy="163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b="1">
                <a:solidFill>
                  <a:schemeClr val="tx1"/>
                </a:solidFill>
                <a:latin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defRPr>
            </a:lvl9pPr>
          </a:lstStyle>
          <a:p>
            <a:pPr>
              <a:spcBef>
                <a:spcPct val="0"/>
              </a:spcBef>
              <a:buFontTx/>
              <a:buNone/>
            </a:pPr>
            <a:r>
              <a:rPr lang="en-US" altLang="en-US" sz="2000" dirty="0">
                <a:solidFill>
                  <a:srgbClr val="00B050"/>
                </a:solidFill>
              </a:rPr>
              <a:t>=TINV(0.10,5) </a:t>
            </a:r>
            <a:r>
              <a:rPr lang="en-US" altLang="en-US" sz="2000" dirty="0"/>
              <a:t>gives the T-value for a 90% confidence interval based on a </a:t>
            </a:r>
            <a:r>
              <a:rPr lang="en-US" altLang="en-US" sz="2000" dirty="0" err="1"/>
              <a:t>a</a:t>
            </a:r>
            <a:r>
              <a:rPr lang="en-US" altLang="en-US" sz="2000" dirty="0"/>
              <a:t> T-distribution with 5 </a:t>
            </a:r>
            <a:r>
              <a:rPr lang="en-US" altLang="en-US" sz="2000" dirty="0" err="1"/>
              <a:t>df</a:t>
            </a:r>
            <a:r>
              <a:rPr lang="en-US" altLang="en-US" sz="2000" dirty="0"/>
              <a:t> … </a:t>
            </a:r>
          </a:p>
          <a:p>
            <a:pPr>
              <a:spcBef>
                <a:spcPct val="0"/>
              </a:spcBef>
              <a:buFontTx/>
              <a:buNone/>
            </a:pPr>
            <a:r>
              <a:rPr lang="en-US" altLang="en-US" sz="2000" dirty="0"/>
              <a:t>T = 2.015</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483">
                                            <p:txEl>
                                              <p:pRg st="9" end="9"/>
                                            </p:txEl>
                                          </p:spTgt>
                                        </p:tgtEl>
                                        <p:attrNameLst>
                                          <p:attrName>style.visibility</p:attrName>
                                        </p:attrNameLst>
                                      </p:cBhvr>
                                      <p:to>
                                        <p:strVal val="visible"/>
                                      </p:to>
                                    </p:set>
                                    <p:animEffect transition="in" filter="fade">
                                      <p:cBhvr>
                                        <p:cTn id="7" dur="500"/>
                                        <p:tgtEl>
                                          <p:spTgt spid="2048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endParaRPr lang="en-US" altLang="en-US" smtClean="0"/>
          </a:p>
        </p:txBody>
      </p:sp>
      <p:sp>
        <p:nvSpPr>
          <p:cNvPr id="21507" name="Content Placeholder 2"/>
          <p:cNvSpPr>
            <a:spLocks noGrp="1"/>
          </p:cNvSpPr>
          <p:nvPr>
            <p:ph idx="1"/>
          </p:nvPr>
        </p:nvSpPr>
        <p:spPr/>
        <p:txBody>
          <a:bodyPr/>
          <a:lstStyle/>
          <a:p>
            <a:r>
              <a:rPr lang="en-US" altLang="en-US" smtClean="0"/>
              <a:t>An Excel file has been created to help visualize T distributions</a:t>
            </a:r>
          </a:p>
        </p:txBody>
      </p:sp>
      <p:sp>
        <p:nvSpPr>
          <p:cNvPr id="21508"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b="1">
                <a:solidFill>
                  <a:schemeClr val="tx1"/>
                </a:solidFill>
                <a:latin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defRPr>
            </a:lvl9pPr>
          </a:lstStyle>
          <a:p>
            <a:pPr>
              <a:spcBef>
                <a:spcPct val="0"/>
              </a:spcBef>
              <a:buFontTx/>
              <a:buNone/>
            </a:pPr>
            <a:fld id="{AC8DD7E5-0072-4A0C-8AD0-8611E716A858}" type="slidenum">
              <a:rPr lang="en-US" altLang="en-US" sz="1400" b="0" smtClean="0"/>
              <a:pPr>
                <a:spcBef>
                  <a:spcPct val="0"/>
                </a:spcBef>
                <a:buFontTx/>
                <a:buNone/>
              </a:pPr>
              <a:t>22</a:t>
            </a:fld>
            <a:endParaRPr lang="en-US" altLang="en-US" sz="1400" b="0" smtClean="0"/>
          </a:p>
        </p:txBody>
      </p:sp>
      <p:pic>
        <p:nvPicPr>
          <p:cNvPr id="21509" name="Picture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77850" y="1585913"/>
            <a:ext cx="7994650" cy="4300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endParaRPr lang="en-US" altLang="en-US" smtClean="0"/>
          </a:p>
        </p:txBody>
      </p:sp>
      <p:sp>
        <p:nvSpPr>
          <p:cNvPr id="22531" name="Content Placeholder 2"/>
          <p:cNvSpPr>
            <a:spLocks noGrp="1"/>
          </p:cNvSpPr>
          <p:nvPr>
            <p:ph idx="1"/>
          </p:nvPr>
        </p:nvSpPr>
        <p:spPr/>
        <p:txBody>
          <a:bodyPr/>
          <a:lstStyle/>
          <a:p>
            <a:r>
              <a:rPr lang="en-US" altLang="en-US" dirty="0" smtClean="0"/>
              <a:t>Reminder:  inference for one population average where population values are normally distributed, pop. SD (</a:t>
            </a:r>
            <a:r>
              <a:rPr lang="en-US" altLang="en-US" dirty="0" smtClean="0">
                <a:latin typeface="Symbol" panose="05050102010706020507" pitchFamily="18" charset="2"/>
              </a:rPr>
              <a:t>s</a:t>
            </a:r>
            <a:r>
              <a:rPr lang="en-US" altLang="en-US" dirty="0" smtClean="0"/>
              <a:t>) is </a:t>
            </a:r>
            <a:r>
              <a:rPr lang="en-US" altLang="en-US" u="sng" dirty="0" smtClean="0"/>
              <a:t>not</a:t>
            </a:r>
            <a:r>
              <a:rPr lang="en-US" altLang="en-US" dirty="0" smtClean="0"/>
              <a:t> known</a:t>
            </a:r>
          </a:p>
          <a:p>
            <a:pPr lvl="2"/>
            <a:endParaRPr lang="en-US" altLang="en-US" sz="1000" dirty="0" smtClean="0"/>
          </a:p>
          <a:p>
            <a:pPr lvl="1"/>
            <a:r>
              <a:rPr lang="en-US" altLang="en-US" dirty="0" smtClean="0"/>
              <a:t>Use </a:t>
            </a:r>
            <a:r>
              <a:rPr lang="en-US" altLang="en-US" dirty="0" smtClean="0">
                <a:latin typeface="MS Reference Sans Serif" panose="020B0604030504040204" pitchFamily="34" charset="0"/>
              </a:rPr>
              <a:t></a:t>
            </a:r>
            <a:r>
              <a:rPr lang="en-US" altLang="en-US" dirty="0" smtClean="0"/>
              <a:t> to estimate population average </a:t>
            </a:r>
            <a:r>
              <a:rPr lang="en-US" altLang="en-US" dirty="0" smtClean="0">
                <a:latin typeface="Symbol" panose="05050102010706020507" pitchFamily="18" charset="2"/>
              </a:rPr>
              <a:t>m</a:t>
            </a:r>
          </a:p>
          <a:p>
            <a:pPr lvl="1"/>
            <a:endParaRPr lang="en-US" altLang="en-US" sz="500" dirty="0" smtClean="0"/>
          </a:p>
          <a:p>
            <a:pPr lvl="1"/>
            <a:r>
              <a:rPr lang="en-US" altLang="en-US" dirty="0" smtClean="0"/>
              <a:t>Calculate sample SD s</a:t>
            </a:r>
          </a:p>
          <a:p>
            <a:pPr lvl="1"/>
            <a:endParaRPr lang="en-US" altLang="en-US" sz="500" dirty="0" smtClean="0"/>
          </a:p>
          <a:p>
            <a:pPr lvl="1"/>
            <a:r>
              <a:rPr lang="en-US" altLang="en-US" dirty="0" smtClean="0"/>
              <a:t>Use s to estimate </a:t>
            </a:r>
            <a:r>
              <a:rPr lang="en-US" altLang="en-US" u="sng" dirty="0" smtClean="0"/>
              <a:t>population</a:t>
            </a:r>
            <a:r>
              <a:rPr lang="en-US" altLang="en-US" dirty="0" smtClean="0"/>
              <a:t> SD </a:t>
            </a:r>
            <a:r>
              <a:rPr lang="en-US" altLang="en-US" dirty="0" smtClean="0">
                <a:latin typeface="Symbol" panose="05050102010706020507" pitchFamily="18" charset="2"/>
              </a:rPr>
              <a:t>s</a:t>
            </a:r>
          </a:p>
          <a:p>
            <a:pPr lvl="1"/>
            <a:endParaRPr lang="en-US" altLang="en-US" sz="500" dirty="0" smtClean="0"/>
          </a:p>
          <a:p>
            <a:pPr lvl="1"/>
            <a:r>
              <a:rPr lang="en-US" altLang="en-US" dirty="0" smtClean="0"/>
              <a:t>Estimate SE(</a:t>
            </a:r>
            <a:r>
              <a:rPr lang="en-US" altLang="en-US" dirty="0" smtClean="0">
                <a:latin typeface="MS Reference Sans Serif" panose="020B0604030504040204" pitchFamily="34" charset="0"/>
              </a:rPr>
              <a:t></a:t>
            </a:r>
            <a:r>
              <a:rPr lang="en-US" altLang="en-US" dirty="0" smtClean="0"/>
              <a:t>) as s / </a:t>
            </a:r>
            <a:r>
              <a:rPr lang="en-US" altLang="en-US" dirty="0" err="1" smtClean="0"/>
              <a:t>sqrt</a:t>
            </a:r>
            <a:r>
              <a:rPr lang="en-US" altLang="en-US" dirty="0" smtClean="0"/>
              <a:t>(n)</a:t>
            </a:r>
          </a:p>
          <a:p>
            <a:pPr lvl="1"/>
            <a:endParaRPr lang="en-US" altLang="en-US" sz="500" dirty="0" smtClean="0"/>
          </a:p>
          <a:p>
            <a:pPr lvl="1"/>
            <a:r>
              <a:rPr lang="en-US" altLang="en-US" dirty="0" smtClean="0"/>
              <a:t>Perform inference using T distribution with n-1 degrees of freedom</a:t>
            </a:r>
          </a:p>
        </p:txBody>
      </p:sp>
      <p:sp>
        <p:nvSpPr>
          <p:cNvPr id="22532"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b="1">
                <a:solidFill>
                  <a:schemeClr val="tx1"/>
                </a:solidFill>
                <a:latin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defRPr>
            </a:lvl9pPr>
          </a:lstStyle>
          <a:p>
            <a:pPr>
              <a:spcBef>
                <a:spcPct val="0"/>
              </a:spcBef>
              <a:buFontTx/>
              <a:buNone/>
            </a:pPr>
            <a:fld id="{A1937FD4-4F80-4D02-8BCB-7120245E8184}" type="slidenum">
              <a:rPr lang="en-US" altLang="en-US" sz="1400" b="0" smtClean="0"/>
              <a:pPr>
                <a:spcBef>
                  <a:spcPct val="0"/>
                </a:spcBef>
                <a:buFontTx/>
                <a:buNone/>
              </a:pPr>
              <a:t>23</a:t>
            </a:fld>
            <a:endParaRPr lang="en-US" altLang="en-US" sz="1400" b="0" smtClean="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305050" y="11113"/>
            <a:ext cx="11561763" cy="6881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55" name="Title 1"/>
          <p:cNvSpPr>
            <a:spLocks noGrp="1"/>
          </p:cNvSpPr>
          <p:nvPr>
            <p:ph type="title"/>
          </p:nvPr>
        </p:nvSpPr>
        <p:spPr/>
        <p:txBody>
          <a:bodyPr/>
          <a:lstStyle/>
          <a:p>
            <a:endParaRPr lang="en-US" altLang="en-US" smtClean="0"/>
          </a:p>
        </p:txBody>
      </p:sp>
      <p:sp>
        <p:nvSpPr>
          <p:cNvPr id="23556"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b="1">
                <a:solidFill>
                  <a:schemeClr val="tx1"/>
                </a:solidFill>
                <a:latin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defRPr>
            </a:lvl9pPr>
          </a:lstStyle>
          <a:p>
            <a:pPr>
              <a:spcBef>
                <a:spcPct val="0"/>
              </a:spcBef>
              <a:buFontTx/>
              <a:buNone/>
            </a:pPr>
            <a:fld id="{5735195D-C916-485C-81A5-7A3338A7EEAF}" type="slidenum">
              <a:rPr lang="en-US" altLang="en-US" sz="1400" b="0" smtClean="0"/>
              <a:pPr>
                <a:spcBef>
                  <a:spcPct val="0"/>
                </a:spcBef>
                <a:buFontTx/>
                <a:buNone/>
              </a:pPr>
              <a:t>24</a:t>
            </a:fld>
            <a:endParaRPr lang="en-US" altLang="en-US" sz="1400" b="0" smtClean="0"/>
          </a:p>
        </p:txBody>
      </p:sp>
      <p:sp>
        <p:nvSpPr>
          <p:cNvPr id="2" name="Content Placeholder 1"/>
          <p:cNvSpPr>
            <a:spLocks noGrp="1"/>
          </p:cNvSpPr>
          <p:nvPr>
            <p:ph idx="1"/>
          </p:nvPr>
        </p:nvSpPr>
        <p:spPr>
          <a:xfrm>
            <a:off x="457200" y="350838"/>
            <a:ext cx="8229600" cy="3193377"/>
          </a:xfrm>
        </p:spPr>
        <p:txBody>
          <a:bodyPr/>
          <a:lstStyle/>
          <a:p>
            <a:pPr>
              <a:defRPr/>
            </a:pPr>
            <a:r>
              <a:rPr lang="en-US" dirty="0"/>
              <a:t>Change in IQ for seven first-graders:  </a:t>
            </a:r>
          </a:p>
          <a:p>
            <a:pPr marL="0" indent="0" algn="ctr">
              <a:buFontTx/>
              <a:buNone/>
              <a:defRPr/>
            </a:pPr>
            <a:r>
              <a:rPr lang="en-US" dirty="0"/>
              <a:t>8	15	23	29	35	40	42</a:t>
            </a:r>
          </a:p>
          <a:p>
            <a:pPr lvl="1">
              <a:defRPr/>
            </a:pPr>
            <a:r>
              <a:rPr lang="en-US" dirty="0"/>
              <a:t>Assume these 7 students are a SRS from pop. of “growth </a:t>
            </a:r>
            <a:r>
              <a:rPr lang="en-US" dirty="0" err="1"/>
              <a:t>spurters</a:t>
            </a:r>
            <a:r>
              <a:rPr lang="en-US" dirty="0"/>
              <a:t>”; assume IQ changes in the </a:t>
            </a:r>
            <a:r>
              <a:rPr lang="en-US" u="sng" dirty="0"/>
              <a:t>pop.</a:t>
            </a:r>
            <a:r>
              <a:rPr lang="en-US" dirty="0"/>
              <a:t> are known to be normal but that pop. SD </a:t>
            </a:r>
            <a:r>
              <a:rPr lang="en-US" dirty="0">
                <a:latin typeface="Symbol" panose="05050102010706020507" pitchFamily="18" charset="2"/>
              </a:rPr>
              <a:t>s </a:t>
            </a:r>
            <a:r>
              <a:rPr lang="en-US" dirty="0"/>
              <a:t>is unknown </a:t>
            </a:r>
            <a:endParaRPr lang="en-US" sz="2000" dirty="0"/>
          </a:p>
          <a:p>
            <a:pPr>
              <a:defRPr/>
            </a:pPr>
            <a:endParaRPr lang="en-US" sz="2000" u="sng"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305050" y="11113"/>
            <a:ext cx="11561763" cy="6881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55" name="Title 1"/>
          <p:cNvSpPr>
            <a:spLocks noGrp="1"/>
          </p:cNvSpPr>
          <p:nvPr>
            <p:ph type="title"/>
          </p:nvPr>
        </p:nvSpPr>
        <p:spPr/>
        <p:txBody>
          <a:bodyPr/>
          <a:lstStyle/>
          <a:p>
            <a:endParaRPr lang="en-US" altLang="en-US" smtClean="0"/>
          </a:p>
        </p:txBody>
      </p:sp>
      <p:sp>
        <p:nvSpPr>
          <p:cNvPr id="23556"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b="1">
                <a:solidFill>
                  <a:schemeClr val="tx1"/>
                </a:solidFill>
                <a:latin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defRPr>
            </a:lvl9pPr>
          </a:lstStyle>
          <a:p>
            <a:pPr>
              <a:spcBef>
                <a:spcPct val="0"/>
              </a:spcBef>
              <a:buFontTx/>
              <a:buNone/>
            </a:pPr>
            <a:fld id="{5735195D-C916-485C-81A5-7A3338A7EEAF}" type="slidenum">
              <a:rPr lang="en-US" altLang="en-US" sz="1400" b="0" smtClean="0"/>
              <a:pPr>
                <a:spcBef>
                  <a:spcPct val="0"/>
                </a:spcBef>
                <a:buFontTx/>
                <a:buNone/>
              </a:pPr>
              <a:t>25</a:t>
            </a:fld>
            <a:endParaRPr lang="en-US" altLang="en-US" sz="1400" b="0" smtClean="0"/>
          </a:p>
        </p:txBody>
      </p:sp>
      <p:sp>
        <p:nvSpPr>
          <p:cNvPr id="2" name="Content Placeholder 1"/>
          <p:cNvSpPr>
            <a:spLocks noGrp="1"/>
          </p:cNvSpPr>
          <p:nvPr>
            <p:ph idx="1"/>
          </p:nvPr>
        </p:nvSpPr>
        <p:spPr/>
        <p:txBody>
          <a:bodyPr/>
          <a:lstStyle/>
          <a:p>
            <a:pPr>
              <a:defRPr/>
            </a:pPr>
            <a:r>
              <a:rPr lang="en-US" dirty="0"/>
              <a:t>Change in IQ for seven first-graders:  </a:t>
            </a:r>
          </a:p>
          <a:p>
            <a:pPr marL="0" indent="0" algn="ctr">
              <a:buFontTx/>
              <a:buNone/>
              <a:defRPr/>
            </a:pPr>
            <a:r>
              <a:rPr lang="en-US" dirty="0"/>
              <a:t>8	15	23	29	35	40	42</a:t>
            </a:r>
          </a:p>
          <a:p>
            <a:pPr lvl="1">
              <a:defRPr/>
            </a:pPr>
            <a:r>
              <a:rPr lang="en-US" dirty="0"/>
              <a:t>Assume these 7 students are a SRS from pop. of “growth </a:t>
            </a:r>
            <a:r>
              <a:rPr lang="en-US" dirty="0" err="1"/>
              <a:t>spurters</a:t>
            </a:r>
            <a:r>
              <a:rPr lang="en-US" dirty="0"/>
              <a:t>”; assume IQ changes in the </a:t>
            </a:r>
            <a:r>
              <a:rPr lang="en-US" u="sng" dirty="0"/>
              <a:t>pop.</a:t>
            </a:r>
            <a:r>
              <a:rPr lang="en-US" dirty="0"/>
              <a:t> are known to be normal but that pop. SD </a:t>
            </a:r>
            <a:r>
              <a:rPr lang="en-US" dirty="0">
                <a:latin typeface="Symbol" panose="05050102010706020507" pitchFamily="18" charset="2"/>
              </a:rPr>
              <a:t>s </a:t>
            </a:r>
            <a:r>
              <a:rPr lang="en-US" dirty="0"/>
              <a:t>is unknown </a:t>
            </a:r>
            <a:endParaRPr lang="en-US" sz="2000" dirty="0"/>
          </a:p>
          <a:p>
            <a:pPr>
              <a:defRPr/>
            </a:pPr>
            <a:endParaRPr lang="en-US" sz="2000" u="sng" dirty="0"/>
          </a:p>
          <a:p>
            <a:pPr>
              <a:defRPr/>
            </a:pPr>
            <a:r>
              <a:rPr lang="en-US" sz="2800" u="sng" dirty="0"/>
              <a:t>Now</a:t>
            </a:r>
            <a:r>
              <a:rPr lang="en-US" sz="2800" dirty="0"/>
              <a:t> what is a 95% confidence interval for </a:t>
            </a:r>
            <a:r>
              <a:rPr lang="en-US" sz="2800" dirty="0">
                <a:latin typeface="Symbol" panose="05050102010706020507" pitchFamily="18" charset="2"/>
              </a:rPr>
              <a:t>m</a:t>
            </a:r>
            <a:r>
              <a:rPr lang="en-US" sz="2800" dirty="0"/>
              <a:t>?</a:t>
            </a:r>
          </a:p>
          <a:p>
            <a:pPr lvl="1">
              <a:defRPr/>
            </a:pPr>
            <a:r>
              <a:rPr lang="en-US" sz="2400" dirty="0"/>
              <a:t>Est. change is </a:t>
            </a:r>
            <a:r>
              <a:rPr lang="en-US" altLang="en-US" sz="2400" dirty="0">
                <a:latin typeface="MS Reference Sans Serif" panose="020B0604030504040204" pitchFamily="34" charset="0"/>
              </a:rPr>
              <a:t> </a:t>
            </a:r>
            <a:r>
              <a:rPr lang="en-US" sz="2400" dirty="0"/>
              <a:t>= 27.43, sample SD is s = 12.791</a:t>
            </a:r>
          </a:p>
          <a:p>
            <a:pPr lvl="1">
              <a:defRPr/>
            </a:pPr>
            <a:r>
              <a:rPr lang="en-US" sz="2400" u="sng" dirty="0"/>
              <a:t>Estimated</a:t>
            </a:r>
            <a:r>
              <a:rPr lang="en-US" sz="2400" dirty="0"/>
              <a:t> SE(</a:t>
            </a:r>
            <a:r>
              <a:rPr lang="en-US" altLang="en-US" sz="2400" dirty="0">
                <a:latin typeface="MS Reference Sans Serif" panose="020B0604030504040204" pitchFamily="34" charset="0"/>
              </a:rPr>
              <a:t></a:t>
            </a:r>
            <a:r>
              <a:rPr lang="en-US" sz="2400" dirty="0"/>
              <a:t>) = s / </a:t>
            </a:r>
            <a:r>
              <a:rPr lang="en-US" sz="2400" dirty="0" err="1"/>
              <a:t>sqrt</a:t>
            </a:r>
            <a:r>
              <a:rPr lang="en-US" sz="2400" dirty="0"/>
              <a:t>(n) = 4.835</a:t>
            </a:r>
          </a:p>
          <a:p>
            <a:pPr lvl="1">
              <a:defRPr/>
            </a:pPr>
            <a:r>
              <a:rPr lang="en-US" sz="2400" dirty="0"/>
              <a:t>For 95% </a:t>
            </a:r>
            <a:r>
              <a:rPr lang="en-US" sz="2400" dirty="0" err="1"/>
              <a:t>conf</a:t>
            </a:r>
            <a:r>
              <a:rPr lang="en-US" sz="2400" dirty="0"/>
              <a:t>, n=7 </a:t>
            </a:r>
            <a:r>
              <a:rPr lang="en-US" sz="2400" dirty="0">
                <a:sym typeface="Wingdings" panose="05000000000000000000" pitchFamily="2" charset="2"/>
              </a:rPr>
              <a:t> </a:t>
            </a:r>
            <a:r>
              <a:rPr lang="en-US" sz="2400" dirty="0"/>
              <a:t>T</a:t>
            </a:r>
            <a:r>
              <a:rPr lang="en-US" sz="2400" baseline="-25000" dirty="0"/>
              <a:t>6</a:t>
            </a:r>
            <a:r>
              <a:rPr lang="en-US" sz="2400" dirty="0"/>
              <a:t> </a:t>
            </a:r>
            <a:r>
              <a:rPr lang="en-US" sz="2400" dirty="0">
                <a:solidFill>
                  <a:srgbClr val="00B050"/>
                </a:solidFill>
              </a:rPr>
              <a:t>= TINV(0.05,6)</a:t>
            </a:r>
            <a:r>
              <a:rPr lang="en-US" sz="2400" dirty="0"/>
              <a:t> = 2.447</a:t>
            </a:r>
          </a:p>
          <a:p>
            <a:pPr marL="457200" lvl="1" indent="0">
              <a:buFontTx/>
              <a:buNone/>
              <a:defRPr/>
            </a:pPr>
            <a:r>
              <a:rPr lang="en-US" sz="2400" dirty="0">
                <a:sym typeface="Wingdings" panose="05000000000000000000" pitchFamily="2" charset="2"/>
              </a:rPr>
              <a:t> 95% </a:t>
            </a:r>
            <a:r>
              <a:rPr lang="en-US" sz="2400" dirty="0" smtClean="0">
                <a:sym typeface="Wingdings" panose="05000000000000000000" pitchFamily="2" charset="2"/>
              </a:rPr>
              <a:t>CI for </a:t>
            </a:r>
            <a:r>
              <a:rPr lang="en-US" sz="2400" dirty="0">
                <a:latin typeface="Symbol" panose="05050102010706020507" pitchFamily="18" charset="2"/>
                <a:sym typeface="Wingdings" panose="05000000000000000000" pitchFamily="2" charset="2"/>
              </a:rPr>
              <a:t>m</a:t>
            </a:r>
            <a:r>
              <a:rPr lang="en-US" sz="2400" dirty="0">
                <a:sym typeface="Wingdings" panose="05000000000000000000" pitchFamily="2" charset="2"/>
              </a:rPr>
              <a:t> is </a:t>
            </a:r>
            <a:r>
              <a:rPr lang="en-US" sz="2400" dirty="0" smtClean="0">
                <a:sym typeface="Wingdings" panose="05000000000000000000" pitchFamily="2" charset="2"/>
              </a:rPr>
              <a:t>27.43</a:t>
            </a:r>
            <a:r>
              <a:rPr lang="en-US" sz="1600" baseline="-25000" dirty="0" smtClean="0">
                <a:sym typeface="Wingdings" panose="05000000000000000000" pitchFamily="2" charset="2"/>
              </a:rPr>
              <a:t> </a:t>
            </a:r>
            <a:r>
              <a:rPr lang="en-US" sz="2400" u="sng" dirty="0" smtClean="0">
                <a:sym typeface="Wingdings" panose="05000000000000000000" pitchFamily="2" charset="2"/>
              </a:rPr>
              <a:t>+</a:t>
            </a:r>
            <a:r>
              <a:rPr lang="en-US" sz="1600" baseline="-25000" dirty="0" smtClean="0">
                <a:sym typeface="Wingdings" panose="05000000000000000000" pitchFamily="2" charset="2"/>
              </a:rPr>
              <a:t> </a:t>
            </a:r>
            <a:r>
              <a:rPr lang="en-US" sz="2400" dirty="0" smtClean="0">
                <a:sym typeface="Wingdings" panose="05000000000000000000" pitchFamily="2" charset="2"/>
              </a:rPr>
              <a:t>(2.447)(4.835)</a:t>
            </a:r>
            <a:r>
              <a:rPr lang="en-US" sz="2400" baseline="-25000" dirty="0" smtClean="0">
                <a:sym typeface="Wingdings" panose="05000000000000000000" pitchFamily="2" charset="2"/>
              </a:rPr>
              <a:t> </a:t>
            </a:r>
            <a:r>
              <a:rPr lang="en-US" sz="2400" dirty="0" smtClean="0">
                <a:sym typeface="Wingdings" panose="05000000000000000000" pitchFamily="2" charset="2"/>
              </a:rPr>
              <a:t>=</a:t>
            </a:r>
            <a:r>
              <a:rPr lang="en-US" sz="2400" baseline="-25000" dirty="0" smtClean="0">
                <a:sym typeface="Wingdings" panose="05000000000000000000" pitchFamily="2" charset="2"/>
              </a:rPr>
              <a:t> </a:t>
            </a:r>
            <a:r>
              <a:rPr lang="en-US" sz="2400" dirty="0" smtClean="0">
                <a:sym typeface="Wingdings" panose="05000000000000000000" pitchFamily="2" charset="2"/>
              </a:rPr>
              <a:t>5.60</a:t>
            </a:r>
            <a:r>
              <a:rPr lang="en-US" sz="2400" baseline="-25000" dirty="0" smtClean="0">
                <a:sym typeface="Wingdings" panose="05000000000000000000" pitchFamily="2" charset="2"/>
              </a:rPr>
              <a:t> </a:t>
            </a:r>
            <a:r>
              <a:rPr lang="en-US" sz="2400" dirty="0">
                <a:sym typeface="Wingdings" panose="05000000000000000000" pitchFamily="2" charset="2"/>
              </a:rPr>
              <a:t>to</a:t>
            </a:r>
            <a:r>
              <a:rPr lang="en-US" sz="2400" baseline="-25000" dirty="0">
                <a:sym typeface="Wingdings" panose="05000000000000000000" pitchFamily="2" charset="2"/>
              </a:rPr>
              <a:t> </a:t>
            </a:r>
            <a:r>
              <a:rPr lang="en-US" sz="2400" dirty="0" smtClean="0">
                <a:sym typeface="Wingdings" panose="05000000000000000000" pitchFamily="2" charset="2"/>
              </a:rPr>
              <a:t>39.26</a:t>
            </a:r>
            <a:endParaRPr lang="en-US" sz="2000" dirty="0">
              <a:sym typeface="Wingdings" panose="05000000000000000000" pitchFamily="2" charset="2"/>
            </a:endParaRPr>
          </a:p>
          <a:p>
            <a:pPr lvl="2">
              <a:defRPr/>
            </a:pPr>
            <a:endParaRPr lang="en-US" sz="1600" dirty="0"/>
          </a:p>
        </p:txBody>
      </p:sp>
    </p:spTree>
    <p:extLst>
      <p:ext uri="{BB962C8B-B14F-4D97-AF65-F5344CB8AC3E}">
        <p14:creationId xmlns:p14="http://schemas.microsoft.com/office/powerpoint/2010/main" val="37954491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xEl>
                                              <p:pRg st="5" end="5"/>
                                            </p:txEl>
                                          </p:spTgt>
                                        </p:tgtEl>
                                        <p:attrNameLst>
                                          <p:attrName>style.visibility</p:attrName>
                                        </p:attrNameLst>
                                      </p:cBhvr>
                                      <p:to>
                                        <p:strVal val="visible"/>
                                      </p:to>
                                    </p:set>
                                    <p:animEffect transition="in" filter="wipe(left)">
                                      <p:cBhvr>
                                        <p:cTn id="7" dur="500"/>
                                        <p:tgtEl>
                                          <p:spTgt spid="2">
                                            <p:txEl>
                                              <p:pRg st="5" end="5"/>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
                                            <p:txEl>
                                              <p:pRg st="6" end="6"/>
                                            </p:txEl>
                                          </p:spTgt>
                                        </p:tgtEl>
                                        <p:attrNameLst>
                                          <p:attrName>style.visibility</p:attrName>
                                        </p:attrNameLst>
                                      </p:cBhvr>
                                      <p:to>
                                        <p:strVal val="visible"/>
                                      </p:to>
                                    </p:set>
                                    <p:animEffect transition="in" filter="wipe(left)">
                                      <p:cBhvr>
                                        <p:cTn id="12" dur="500"/>
                                        <p:tgtEl>
                                          <p:spTgt spid="2">
                                            <p:txEl>
                                              <p:pRg st="6" end="6"/>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
                                            <p:txEl>
                                              <p:pRg st="7" end="7"/>
                                            </p:txEl>
                                          </p:spTgt>
                                        </p:tgtEl>
                                        <p:attrNameLst>
                                          <p:attrName>style.visibility</p:attrName>
                                        </p:attrNameLst>
                                      </p:cBhvr>
                                      <p:to>
                                        <p:strVal val="visible"/>
                                      </p:to>
                                    </p:set>
                                    <p:animEffect transition="in" filter="wipe(left)">
                                      <p:cBhvr>
                                        <p:cTn id="17" dur="500"/>
                                        <p:tgtEl>
                                          <p:spTgt spid="2">
                                            <p:txEl>
                                              <p:pRg st="7" end="7"/>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
                                            <p:txEl>
                                              <p:pRg st="8" end="8"/>
                                            </p:txEl>
                                          </p:spTgt>
                                        </p:tgtEl>
                                        <p:attrNameLst>
                                          <p:attrName>style.visibility</p:attrName>
                                        </p:attrNameLst>
                                      </p:cBhvr>
                                      <p:to>
                                        <p:strVal val="visible"/>
                                      </p:to>
                                    </p:set>
                                    <p:animEffect transition="in" filter="wipe(left)">
                                      <p:cBhvr>
                                        <p:cTn id="22" dur="500"/>
                                        <p:tgtEl>
                                          <p:spTgt spid="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305050" y="11113"/>
            <a:ext cx="11561763" cy="6881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79" name="Title 1"/>
          <p:cNvSpPr>
            <a:spLocks noGrp="1"/>
          </p:cNvSpPr>
          <p:nvPr>
            <p:ph type="title"/>
          </p:nvPr>
        </p:nvSpPr>
        <p:spPr/>
        <p:txBody>
          <a:bodyPr/>
          <a:lstStyle/>
          <a:p>
            <a:endParaRPr lang="en-US" altLang="en-US" smtClean="0"/>
          </a:p>
        </p:txBody>
      </p:sp>
      <p:sp>
        <p:nvSpPr>
          <p:cNvPr id="24580"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b="1">
                <a:solidFill>
                  <a:schemeClr val="tx1"/>
                </a:solidFill>
                <a:latin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defRPr>
            </a:lvl9pPr>
          </a:lstStyle>
          <a:p>
            <a:pPr>
              <a:spcBef>
                <a:spcPct val="0"/>
              </a:spcBef>
              <a:buFontTx/>
              <a:buNone/>
            </a:pPr>
            <a:fld id="{6EAAF50A-21B3-4033-9352-487AD5C2C60D}" type="slidenum">
              <a:rPr lang="en-US" altLang="en-US" sz="1400" b="0" smtClean="0"/>
              <a:pPr>
                <a:spcBef>
                  <a:spcPct val="0"/>
                </a:spcBef>
                <a:buFontTx/>
                <a:buNone/>
              </a:pPr>
              <a:t>26</a:t>
            </a:fld>
            <a:endParaRPr lang="en-US" altLang="en-US" sz="1400" b="0" smtClean="0"/>
          </a:p>
        </p:txBody>
      </p:sp>
      <p:sp>
        <p:nvSpPr>
          <p:cNvPr id="2" name="Content Placeholder 1"/>
          <p:cNvSpPr>
            <a:spLocks noGrp="1"/>
          </p:cNvSpPr>
          <p:nvPr>
            <p:ph idx="1"/>
          </p:nvPr>
        </p:nvSpPr>
        <p:spPr/>
        <p:txBody>
          <a:bodyPr/>
          <a:lstStyle/>
          <a:p>
            <a:pPr>
              <a:defRPr/>
            </a:pPr>
            <a:r>
              <a:rPr lang="en-US" dirty="0"/>
              <a:t>Change in IQ for seven first-graders:  </a:t>
            </a:r>
          </a:p>
          <a:p>
            <a:pPr marL="0" indent="0" algn="ctr">
              <a:buFontTx/>
              <a:buNone/>
              <a:defRPr/>
            </a:pPr>
            <a:r>
              <a:rPr lang="en-US" dirty="0"/>
              <a:t>8	15	23	29	35	40	42</a:t>
            </a:r>
          </a:p>
          <a:p>
            <a:pPr lvl="1">
              <a:defRPr/>
            </a:pPr>
            <a:r>
              <a:rPr lang="en-US" dirty="0"/>
              <a:t>Assume these 7 students are a SRS from pop. of “growth </a:t>
            </a:r>
            <a:r>
              <a:rPr lang="en-US" dirty="0" err="1"/>
              <a:t>spurters</a:t>
            </a:r>
            <a:r>
              <a:rPr lang="en-US" dirty="0"/>
              <a:t>”; assume IQ changes in the </a:t>
            </a:r>
            <a:r>
              <a:rPr lang="en-US" u="sng" dirty="0"/>
              <a:t>pop.</a:t>
            </a:r>
            <a:r>
              <a:rPr lang="en-US" dirty="0"/>
              <a:t> are known to be normal but that pop. SD </a:t>
            </a:r>
            <a:r>
              <a:rPr lang="en-US" dirty="0">
                <a:latin typeface="Symbol" panose="05050102010706020507" pitchFamily="18" charset="2"/>
              </a:rPr>
              <a:t>s </a:t>
            </a:r>
            <a:r>
              <a:rPr lang="en-US" dirty="0"/>
              <a:t>is unknown </a:t>
            </a:r>
            <a:endParaRPr lang="en-US" sz="2000" dirty="0"/>
          </a:p>
          <a:p>
            <a:pPr>
              <a:defRPr/>
            </a:pPr>
            <a:endParaRPr lang="en-US" sz="1000" u="sng" dirty="0"/>
          </a:p>
          <a:p>
            <a:pPr>
              <a:defRPr/>
            </a:pPr>
            <a:r>
              <a:rPr lang="en-US" sz="2800" dirty="0" smtClean="0"/>
              <a:t>Now could </a:t>
            </a:r>
            <a:r>
              <a:rPr lang="en-US" sz="2800" dirty="0"/>
              <a:t>it be that </a:t>
            </a:r>
            <a:r>
              <a:rPr lang="en-US" sz="2800" dirty="0">
                <a:latin typeface="Symbol" panose="05050102010706020507" pitchFamily="18" charset="2"/>
              </a:rPr>
              <a:t>m</a:t>
            </a:r>
            <a:r>
              <a:rPr lang="en-US" sz="2800" dirty="0"/>
              <a:t> = 19.0?</a:t>
            </a:r>
          </a:p>
          <a:p>
            <a:pPr lvl="1">
              <a:defRPr/>
            </a:pPr>
            <a:r>
              <a:rPr lang="en-US" sz="2400" dirty="0"/>
              <a:t>H</a:t>
            </a:r>
            <a:r>
              <a:rPr lang="en-US" sz="2400" baseline="-25000" dirty="0"/>
              <a:t>0</a:t>
            </a:r>
            <a:r>
              <a:rPr lang="en-US" sz="2400" dirty="0"/>
              <a:t>:  </a:t>
            </a:r>
            <a:r>
              <a:rPr lang="en-US" sz="2400" dirty="0">
                <a:latin typeface="Symbol" panose="05050102010706020507" pitchFamily="18" charset="2"/>
              </a:rPr>
              <a:t>m</a:t>
            </a:r>
            <a:r>
              <a:rPr lang="en-US" sz="2400" dirty="0"/>
              <a:t> = 19.0 (even though sample suggest </a:t>
            </a:r>
            <a:r>
              <a:rPr lang="en-US" sz="2400" dirty="0">
                <a:latin typeface="Symbol" panose="05050102010706020507" pitchFamily="18" charset="2"/>
              </a:rPr>
              <a:t>m</a:t>
            </a:r>
            <a:r>
              <a:rPr lang="en-US" sz="2400" dirty="0"/>
              <a:t> ~ 27)</a:t>
            </a:r>
          </a:p>
          <a:p>
            <a:pPr lvl="1">
              <a:defRPr/>
            </a:pPr>
            <a:r>
              <a:rPr lang="en-US" sz="2400" dirty="0"/>
              <a:t> </a:t>
            </a:r>
            <a:r>
              <a:rPr lang="en-US" altLang="en-US" sz="2400" dirty="0">
                <a:latin typeface="MS Reference Sans Serif" panose="020B0604030504040204" pitchFamily="34" charset="0"/>
              </a:rPr>
              <a:t> </a:t>
            </a:r>
            <a:r>
              <a:rPr lang="en-US" sz="2400" dirty="0"/>
              <a:t>= 27.43, s = 12.791, est. SE(</a:t>
            </a:r>
            <a:r>
              <a:rPr lang="en-US" altLang="en-US" sz="2400" dirty="0">
                <a:latin typeface="MS Reference Sans Serif" panose="020B0604030504040204" pitchFamily="34" charset="0"/>
              </a:rPr>
              <a:t></a:t>
            </a:r>
            <a:r>
              <a:rPr lang="en-US" sz="2400" dirty="0"/>
              <a:t>) = s/</a:t>
            </a:r>
            <a:r>
              <a:rPr lang="en-US" sz="2400" dirty="0" err="1"/>
              <a:t>sqrt</a:t>
            </a:r>
            <a:r>
              <a:rPr lang="en-US" sz="2400" dirty="0"/>
              <a:t>(n) = 4.835</a:t>
            </a:r>
          </a:p>
          <a:p>
            <a:pPr lvl="1">
              <a:defRPr/>
            </a:pPr>
            <a:r>
              <a:rPr lang="en-US" sz="2400" dirty="0"/>
              <a:t>T = (27.43 – 19) / </a:t>
            </a:r>
            <a:r>
              <a:rPr lang="en-US" sz="2400" dirty="0" smtClean="0"/>
              <a:t>4.835 </a:t>
            </a:r>
            <a:r>
              <a:rPr lang="en-US" sz="2400" dirty="0"/>
              <a:t>= </a:t>
            </a:r>
            <a:r>
              <a:rPr lang="en-US" sz="2400" dirty="0" smtClean="0"/>
              <a:t>1.743</a:t>
            </a:r>
            <a:r>
              <a:rPr lang="en-US" sz="2400" dirty="0"/>
              <a:t>, compare to T</a:t>
            </a:r>
            <a:r>
              <a:rPr lang="en-US" sz="2400" baseline="-25000" dirty="0"/>
              <a:t>6</a:t>
            </a:r>
          </a:p>
          <a:p>
            <a:pPr lvl="1">
              <a:defRPr/>
            </a:pPr>
            <a:r>
              <a:rPr lang="en-US" sz="2400" dirty="0"/>
              <a:t>p = 0.066 (from Excel, </a:t>
            </a:r>
            <a:r>
              <a:rPr lang="en-US" sz="2400" dirty="0">
                <a:solidFill>
                  <a:srgbClr val="00B050"/>
                </a:solidFill>
              </a:rPr>
              <a:t>=TDIST(1.743,6,1) </a:t>
            </a:r>
            <a:r>
              <a:rPr lang="en-US" sz="2400" dirty="0"/>
              <a:t>)</a:t>
            </a:r>
          </a:p>
          <a:p>
            <a:pPr lvl="1">
              <a:defRPr/>
            </a:pPr>
            <a:r>
              <a:rPr lang="en-US" sz="2400" dirty="0">
                <a:sym typeface="Wingdings" panose="05000000000000000000" pitchFamily="2" charset="2"/>
              </a:rPr>
              <a:t>FAIL to reject H</a:t>
            </a:r>
            <a:r>
              <a:rPr lang="en-US" sz="2400" baseline="-25000" dirty="0">
                <a:sym typeface="Wingdings" panose="05000000000000000000" pitchFamily="2" charset="2"/>
              </a:rPr>
              <a:t>0</a:t>
            </a:r>
            <a:r>
              <a:rPr lang="en-US" sz="2400" dirty="0">
                <a:sym typeface="Wingdings" panose="05000000000000000000" pitchFamily="2" charset="2"/>
              </a:rPr>
              <a:t>:  it might be the case that </a:t>
            </a:r>
            <a:r>
              <a:rPr lang="en-US" sz="2400" dirty="0">
                <a:latin typeface="Symbol" panose="05050102010706020507" pitchFamily="18" charset="2"/>
                <a:sym typeface="Wingdings" panose="05000000000000000000" pitchFamily="2" charset="2"/>
              </a:rPr>
              <a:t>m</a:t>
            </a:r>
            <a:r>
              <a:rPr lang="en-US" sz="2400" dirty="0">
                <a:sym typeface="Wingdings" panose="05000000000000000000" pitchFamily="2" charset="2"/>
              </a:rPr>
              <a:t> = </a:t>
            </a:r>
            <a:r>
              <a:rPr lang="en-US" sz="2400" dirty="0" smtClean="0">
                <a:sym typeface="Wingdings" panose="05000000000000000000" pitchFamily="2" charset="2"/>
              </a:rPr>
              <a:t>19</a:t>
            </a:r>
            <a:endParaRPr lang="en-US" sz="2400" dirty="0">
              <a:sym typeface="Wingdings" panose="05000000000000000000" pitchFamily="2"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xEl>
                                              <p:pRg st="5" end="5"/>
                                            </p:txEl>
                                          </p:spTgt>
                                        </p:tgtEl>
                                        <p:attrNameLst>
                                          <p:attrName>style.visibility</p:attrName>
                                        </p:attrNameLst>
                                      </p:cBhvr>
                                      <p:to>
                                        <p:strVal val="visible"/>
                                      </p:to>
                                    </p:set>
                                    <p:animEffect transition="in" filter="wipe(left)">
                                      <p:cBhvr>
                                        <p:cTn id="7" dur="500"/>
                                        <p:tgtEl>
                                          <p:spTgt spid="2">
                                            <p:txEl>
                                              <p:pRg st="5" end="5"/>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
                                            <p:txEl>
                                              <p:pRg st="6" end="6"/>
                                            </p:txEl>
                                          </p:spTgt>
                                        </p:tgtEl>
                                        <p:attrNameLst>
                                          <p:attrName>style.visibility</p:attrName>
                                        </p:attrNameLst>
                                      </p:cBhvr>
                                      <p:to>
                                        <p:strVal val="visible"/>
                                      </p:to>
                                    </p:set>
                                    <p:animEffect transition="in" filter="wipe(left)">
                                      <p:cBhvr>
                                        <p:cTn id="12" dur="500"/>
                                        <p:tgtEl>
                                          <p:spTgt spid="2">
                                            <p:txEl>
                                              <p:pRg st="6" end="6"/>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
                                            <p:txEl>
                                              <p:pRg st="7" end="7"/>
                                            </p:txEl>
                                          </p:spTgt>
                                        </p:tgtEl>
                                        <p:attrNameLst>
                                          <p:attrName>style.visibility</p:attrName>
                                        </p:attrNameLst>
                                      </p:cBhvr>
                                      <p:to>
                                        <p:strVal val="visible"/>
                                      </p:to>
                                    </p:set>
                                    <p:animEffect transition="in" filter="wipe(left)">
                                      <p:cBhvr>
                                        <p:cTn id="17" dur="500"/>
                                        <p:tgtEl>
                                          <p:spTgt spid="2">
                                            <p:txEl>
                                              <p:pRg st="7" end="7"/>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
                                            <p:txEl>
                                              <p:pRg st="8" end="8"/>
                                            </p:txEl>
                                          </p:spTgt>
                                        </p:tgtEl>
                                        <p:attrNameLst>
                                          <p:attrName>style.visibility</p:attrName>
                                        </p:attrNameLst>
                                      </p:cBhvr>
                                      <p:to>
                                        <p:strVal val="visible"/>
                                      </p:to>
                                    </p:set>
                                    <p:animEffect transition="in" filter="wipe(left)">
                                      <p:cBhvr>
                                        <p:cTn id="22" dur="500"/>
                                        <p:tgtEl>
                                          <p:spTgt spid="2">
                                            <p:txEl>
                                              <p:pRg st="8" end="8"/>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
                                            <p:txEl>
                                              <p:pRg st="9" end="9"/>
                                            </p:txEl>
                                          </p:spTgt>
                                        </p:tgtEl>
                                        <p:attrNameLst>
                                          <p:attrName>style.visibility</p:attrName>
                                        </p:attrNameLst>
                                      </p:cBhvr>
                                      <p:to>
                                        <p:strVal val="visible"/>
                                      </p:to>
                                    </p:set>
                                    <p:animEffect transition="in" filter="wipe(left)">
                                      <p:cBhvr>
                                        <p:cTn id="27" dur="500"/>
                                        <p:tgtEl>
                                          <p:spTgt spid="2">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2" name="Picture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305050" y="11113"/>
            <a:ext cx="11561763" cy="6881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03" name="Title 1"/>
          <p:cNvSpPr>
            <a:spLocks noGrp="1"/>
          </p:cNvSpPr>
          <p:nvPr>
            <p:ph type="title"/>
          </p:nvPr>
        </p:nvSpPr>
        <p:spPr/>
        <p:txBody>
          <a:bodyPr/>
          <a:lstStyle/>
          <a:p>
            <a:endParaRPr lang="en-US" altLang="en-US" smtClean="0"/>
          </a:p>
        </p:txBody>
      </p:sp>
      <p:sp>
        <p:nvSpPr>
          <p:cNvPr id="25604"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b="1">
                <a:solidFill>
                  <a:schemeClr val="tx1"/>
                </a:solidFill>
                <a:latin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defRPr>
            </a:lvl9pPr>
          </a:lstStyle>
          <a:p>
            <a:pPr>
              <a:spcBef>
                <a:spcPct val="0"/>
              </a:spcBef>
              <a:buFontTx/>
              <a:buNone/>
            </a:pPr>
            <a:fld id="{64B961FB-7B7F-485C-BD40-AC2BFA6B2778}" type="slidenum">
              <a:rPr lang="en-US" altLang="en-US" sz="1400" b="0" smtClean="0"/>
              <a:pPr>
                <a:spcBef>
                  <a:spcPct val="0"/>
                </a:spcBef>
                <a:buFontTx/>
                <a:buNone/>
              </a:pPr>
              <a:t>27</a:t>
            </a:fld>
            <a:endParaRPr lang="en-US" altLang="en-US" sz="1400" b="0" smtClean="0"/>
          </a:p>
        </p:txBody>
      </p:sp>
      <p:sp>
        <p:nvSpPr>
          <p:cNvPr id="25605" name="Content Placeholder 1"/>
          <p:cNvSpPr>
            <a:spLocks noGrp="1"/>
          </p:cNvSpPr>
          <p:nvPr>
            <p:ph idx="1"/>
          </p:nvPr>
        </p:nvSpPr>
        <p:spPr/>
        <p:txBody>
          <a:bodyPr/>
          <a:lstStyle/>
          <a:p>
            <a:r>
              <a:rPr lang="en-US" altLang="en-US" dirty="0" smtClean="0"/>
              <a:t>Comments</a:t>
            </a:r>
          </a:p>
          <a:p>
            <a:pPr lvl="1"/>
            <a:endParaRPr lang="en-US" altLang="en-US" sz="2400" dirty="0" smtClean="0"/>
          </a:p>
          <a:p>
            <a:pPr lvl="1"/>
            <a:r>
              <a:rPr lang="en-US" altLang="en-US" dirty="0" smtClean="0"/>
              <a:t>If we assumed that we </a:t>
            </a:r>
            <a:r>
              <a:rPr lang="en-US" altLang="en-US" u="sng" dirty="0" smtClean="0"/>
              <a:t>knew</a:t>
            </a:r>
            <a:r>
              <a:rPr lang="en-US" altLang="en-US" dirty="0" smtClean="0"/>
              <a:t> </a:t>
            </a:r>
            <a:r>
              <a:rPr lang="en-US" altLang="en-US" dirty="0" smtClean="0">
                <a:latin typeface="Symbol" panose="05050102010706020507" pitchFamily="18" charset="2"/>
              </a:rPr>
              <a:t>s</a:t>
            </a:r>
            <a:r>
              <a:rPr lang="en-US" altLang="en-US" dirty="0" smtClean="0"/>
              <a:t> = 12.791, and we had stat. </a:t>
            </a:r>
            <a:r>
              <a:rPr lang="en-US" altLang="en-US" dirty="0" err="1" smtClean="0"/>
              <a:t>signif</a:t>
            </a:r>
            <a:r>
              <a:rPr lang="en-US" altLang="en-US" dirty="0" smtClean="0"/>
              <a:t>. proof that </a:t>
            </a:r>
            <a:r>
              <a:rPr lang="en-US" altLang="en-US" dirty="0" smtClean="0">
                <a:latin typeface="Symbol" panose="05050102010706020507" pitchFamily="18" charset="2"/>
              </a:rPr>
              <a:t>m</a:t>
            </a:r>
            <a:r>
              <a:rPr lang="en-US" altLang="en-US" dirty="0" smtClean="0"/>
              <a:t> &gt; 19.0</a:t>
            </a:r>
          </a:p>
          <a:p>
            <a:pPr lvl="1"/>
            <a:endParaRPr lang="en-US" altLang="en-US" dirty="0" smtClean="0"/>
          </a:p>
          <a:p>
            <a:pPr lvl="1"/>
            <a:r>
              <a:rPr lang="en-US" altLang="en-US" dirty="0" smtClean="0"/>
              <a:t>If we did </a:t>
            </a:r>
            <a:r>
              <a:rPr lang="en-US" altLang="en-US" u="sng" dirty="0" smtClean="0"/>
              <a:t>not</a:t>
            </a:r>
            <a:r>
              <a:rPr lang="en-US" altLang="en-US" dirty="0" smtClean="0"/>
              <a:t> know </a:t>
            </a:r>
            <a:r>
              <a:rPr lang="en-US" altLang="en-US" dirty="0" smtClean="0">
                <a:latin typeface="Symbol" panose="05050102010706020507" pitchFamily="18" charset="2"/>
              </a:rPr>
              <a:t>s</a:t>
            </a:r>
            <a:r>
              <a:rPr lang="en-US" altLang="en-US" dirty="0" smtClean="0"/>
              <a:t> and used the sample SD of 12.791, we did </a:t>
            </a:r>
            <a:r>
              <a:rPr lang="en-US" altLang="en-US" u="sng" dirty="0" smtClean="0"/>
              <a:t>not</a:t>
            </a:r>
            <a:r>
              <a:rPr lang="en-US" altLang="en-US" dirty="0" smtClean="0"/>
              <a:t> have statistically significant proof that </a:t>
            </a:r>
            <a:r>
              <a:rPr lang="en-US" altLang="en-US" dirty="0" smtClean="0">
                <a:latin typeface="Symbol" panose="05050102010706020507" pitchFamily="18" charset="2"/>
              </a:rPr>
              <a:t>m</a:t>
            </a:r>
            <a:r>
              <a:rPr lang="en-US" altLang="en-US" dirty="0" smtClean="0"/>
              <a:t> &gt; 19.0 (i.e., we can not rule out the possibility that </a:t>
            </a:r>
            <a:r>
              <a:rPr lang="en-US" altLang="en-US" dirty="0" smtClean="0">
                <a:latin typeface="Symbol" panose="05050102010706020507" pitchFamily="18" charset="2"/>
              </a:rPr>
              <a:t>m</a:t>
            </a:r>
            <a:r>
              <a:rPr lang="en-US" altLang="en-US" dirty="0" smtClean="0"/>
              <a:t> = 19.0)</a:t>
            </a:r>
          </a:p>
          <a:p>
            <a:pPr lvl="2"/>
            <a:r>
              <a:rPr lang="en-US" altLang="en-US" dirty="0" smtClean="0"/>
              <a:t>The uncertainty due to not knowing </a:t>
            </a:r>
            <a:r>
              <a:rPr lang="en-US" altLang="en-US" dirty="0" smtClean="0">
                <a:latin typeface="Symbol" panose="05050102010706020507" pitchFamily="18" charset="2"/>
              </a:rPr>
              <a:t>s</a:t>
            </a:r>
            <a:r>
              <a:rPr lang="en-US" altLang="en-US" dirty="0" smtClean="0"/>
              <a:t> increased the uncertainty enough to change results from significant to not significant  </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endParaRPr lang="en-US" altLang="en-US" smtClean="0"/>
          </a:p>
        </p:txBody>
      </p:sp>
      <p:sp>
        <p:nvSpPr>
          <p:cNvPr id="26627" name="Content Placeholder 2"/>
          <p:cNvSpPr>
            <a:spLocks noGrp="1"/>
          </p:cNvSpPr>
          <p:nvPr>
            <p:ph idx="1"/>
          </p:nvPr>
        </p:nvSpPr>
        <p:spPr/>
        <p:txBody>
          <a:bodyPr/>
          <a:lstStyle/>
          <a:p>
            <a:r>
              <a:rPr lang="en-US" altLang="en-US" dirty="0" smtClean="0"/>
              <a:t>An Excel template has been created for using the T distribution for inference for one population</a:t>
            </a:r>
          </a:p>
          <a:p>
            <a:endParaRPr lang="en-US" altLang="en-US" dirty="0" smtClean="0"/>
          </a:p>
        </p:txBody>
      </p:sp>
      <p:sp>
        <p:nvSpPr>
          <p:cNvPr id="26628"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b="1">
                <a:solidFill>
                  <a:schemeClr val="tx1"/>
                </a:solidFill>
                <a:latin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defRPr>
            </a:lvl9pPr>
          </a:lstStyle>
          <a:p>
            <a:pPr>
              <a:spcBef>
                <a:spcPct val="0"/>
              </a:spcBef>
              <a:buFontTx/>
              <a:buNone/>
            </a:pPr>
            <a:fld id="{1FD35242-AA8A-446F-B148-B2F91520813D}" type="slidenum">
              <a:rPr lang="en-US" altLang="en-US" sz="1400" b="0" smtClean="0"/>
              <a:pPr>
                <a:spcBef>
                  <a:spcPct val="0"/>
                </a:spcBef>
                <a:buFontTx/>
                <a:buNone/>
              </a:pPr>
              <a:t>28</a:t>
            </a:fld>
            <a:endParaRPr lang="en-US" altLang="en-US" sz="1400" b="0" smtClean="0"/>
          </a:p>
        </p:txBody>
      </p:sp>
      <p:pic>
        <p:nvPicPr>
          <p:cNvPr id="26629" name="Pictur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23925" y="2084388"/>
            <a:ext cx="7408863" cy="3457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5"/>
          <p:cNvSpPr>
            <a:spLocks noGrp="1"/>
          </p:cNvSpPr>
          <p:nvPr>
            <p:ph type="title"/>
          </p:nvPr>
        </p:nvSpPr>
        <p:spPr/>
        <p:txBody>
          <a:bodyPr/>
          <a:lstStyle/>
          <a:p>
            <a:endParaRPr lang="en-US" altLang="en-US" smtClean="0"/>
          </a:p>
        </p:txBody>
      </p:sp>
      <p:sp>
        <p:nvSpPr>
          <p:cNvPr id="27651" name="Content Placeholder 6"/>
          <p:cNvSpPr>
            <a:spLocks noGrp="1"/>
          </p:cNvSpPr>
          <p:nvPr>
            <p:ph idx="1"/>
          </p:nvPr>
        </p:nvSpPr>
        <p:spPr/>
        <p:txBody>
          <a:bodyPr/>
          <a:lstStyle/>
          <a:p>
            <a:r>
              <a:rPr lang="en-US" altLang="en-US" dirty="0" smtClean="0"/>
              <a:t>Remark:  the methods for analyzing one population average can also be used with </a:t>
            </a:r>
            <a:r>
              <a:rPr lang="en-US" altLang="en-US" dirty="0" smtClean="0">
                <a:solidFill>
                  <a:srgbClr val="FF0000"/>
                </a:solidFill>
              </a:rPr>
              <a:t>matched-pair </a:t>
            </a:r>
            <a:r>
              <a:rPr lang="en-US" altLang="en-US" dirty="0" smtClean="0"/>
              <a:t>data</a:t>
            </a:r>
          </a:p>
          <a:p>
            <a:pPr lvl="1"/>
            <a:endParaRPr lang="en-US" altLang="en-US" sz="2000" dirty="0" smtClean="0"/>
          </a:p>
          <a:p>
            <a:pPr lvl="1"/>
            <a:r>
              <a:rPr lang="en-US" altLang="en-US" dirty="0" smtClean="0"/>
              <a:t>In a </a:t>
            </a:r>
            <a:r>
              <a:rPr lang="en-US" altLang="en-US" dirty="0" smtClean="0">
                <a:solidFill>
                  <a:srgbClr val="FF0000"/>
                </a:solidFill>
              </a:rPr>
              <a:t>matched-pair</a:t>
            </a:r>
            <a:r>
              <a:rPr lang="en-US" altLang="en-US" dirty="0" smtClean="0"/>
              <a:t> data set, there are two samples, and every item in the first sample can be logically matched up with exactly one item in a second sample</a:t>
            </a:r>
          </a:p>
          <a:p>
            <a:pPr lvl="1"/>
            <a:endParaRPr lang="en-US" altLang="en-US" sz="2000" dirty="0" smtClean="0"/>
          </a:p>
          <a:p>
            <a:pPr lvl="1"/>
            <a:r>
              <a:rPr lang="en-US" altLang="en-US" dirty="0" smtClean="0"/>
              <a:t>Examples of matched-pair data</a:t>
            </a:r>
          </a:p>
          <a:p>
            <a:pPr lvl="2"/>
            <a:r>
              <a:rPr lang="en-US" altLang="en-US" dirty="0" smtClean="0"/>
              <a:t>Comparing before and after weight in dieters</a:t>
            </a:r>
          </a:p>
          <a:p>
            <a:pPr lvl="2"/>
            <a:r>
              <a:rPr lang="en-US" altLang="en-US" dirty="0" smtClean="0"/>
              <a:t>Comparing ages of husbands and wives</a:t>
            </a:r>
          </a:p>
          <a:p>
            <a:pPr lvl="2"/>
            <a:endParaRPr lang="en-US" altLang="en-US" dirty="0" smtClean="0"/>
          </a:p>
          <a:p>
            <a:endParaRPr lang="en-US" altLang="en-US" dirty="0" smtClean="0"/>
          </a:p>
        </p:txBody>
      </p:sp>
      <p:sp>
        <p:nvSpPr>
          <p:cNvPr id="27652" name="Slide Number Placeholder 4"/>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b="1">
                <a:solidFill>
                  <a:schemeClr val="tx1"/>
                </a:solidFill>
                <a:latin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defRPr>
            </a:lvl9pPr>
          </a:lstStyle>
          <a:p>
            <a:pPr>
              <a:spcBef>
                <a:spcPct val="0"/>
              </a:spcBef>
              <a:buFontTx/>
              <a:buNone/>
            </a:pPr>
            <a:fld id="{425C409A-DEF8-461C-A910-27514C2DA54D}" type="slidenum">
              <a:rPr lang="en-US" altLang="en-US" sz="1400" b="0" smtClean="0"/>
              <a:pPr>
                <a:spcBef>
                  <a:spcPct val="0"/>
                </a:spcBef>
                <a:buFontTx/>
                <a:buNone/>
              </a:pPr>
              <a:t>29</a:t>
            </a:fld>
            <a:endParaRPr lang="en-US" altLang="en-US" sz="1400" b="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7651">
                                            <p:txEl>
                                              <p:pRg st="4" end="4"/>
                                            </p:txEl>
                                          </p:spTgt>
                                        </p:tgtEl>
                                        <p:attrNameLst>
                                          <p:attrName>style.visibility</p:attrName>
                                        </p:attrNameLst>
                                      </p:cBhvr>
                                      <p:to>
                                        <p:strVal val="visible"/>
                                      </p:to>
                                    </p:set>
                                    <p:animEffect transition="in" filter="wipe(left)">
                                      <p:cBhvr>
                                        <p:cTn id="7" dur="500"/>
                                        <p:tgtEl>
                                          <p:spTgt spid="27651">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7651">
                                            <p:txEl>
                                              <p:pRg st="5" end="5"/>
                                            </p:txEl>
                                          </p:spTgt>
                                        </p:tgtEl>
                                        <p:attrNameLst>
                                          <p:attrName>style.visibility</p:attrName>
                                        </p:attrNameLst>
                                      </p:cBhvr>
                                      <p:to>
                                        <p:strVal val="visible"/>
                                      </p:to>
                                    </p:set>
                                    <p:animEffect transition="in" filter="wipe(left)">
                                      <p:cBhvr>
                                        <p:cTn id="12" dur="500"/>
                                        <p:tgtEl>
                                          <p:spTgt spid="27651">
                                            <p:txEl>
                                              <p:pRg st="5" end="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7651">
                                            <p:txEl>
                                              <p:pRg st="6" end="6"/>
                                            </p:txEl>
                                          </p:spTgt>
                                        </p:tgtEl>
                                        <p:attrNameLst>
                                          <p:attrName>style.visibility</p:attrName>
                                        </p:attrNameLst>
                                      </p:cBhvr>
                                      <p:to>
                                        <p:strVal val="visible"/>
                                      </p:to>
                                    </p:set>
                                    <p:animEffect transition="in" filter="wipe(left)">
                                      <p:cBhvr>
                                        <p:cTn id="17" dur="500"/>
                                        <p:tgtEl>
                                          <p:spTgt spid="2765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305050" y="11113"/>
            <a:ext cx="11561763" cy="6881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3" name="Title 1"/>
          <p:cNvSpPr>
            <a:spLocks noGrp="1"/>
          </p:cNvSpPr>
          <p:nvPr>
            <p:ph type="title"/>
          </p:nvPr>
        </p:nvSpPr>
        <p:spPr/>
        <p:txBody>
          <a:bodyPr/>
          <a:lstStyle/>
          <a:p>
            <a:endParaRPr lang="en-US" altLang="en-US" smtClean="0"/>
          </a:p>
        </p:txBody>
      </p:sp>
      <p:sp>
        <p:nvSpPr>
          <p:cNvPr id="47108" name="Content Placeholder 2"/>
          <p:cNvSpPr>
            <a:spLocks noGrp="1"/>
          </p:cNvSpPr>
          <p:nvPr>
            <p:ph idx="1"/>
          </p:nvPr>
        </p:nvSpPr>
        <p:spPr>
          <a:xfrm>
            <a:off x="457200" y="350838"/>
            <a:ext cx="8229600" cy="3577427"/>
          </a:xfrm>
          <a:solidFill>
            <a:schemeClr val="bg1">
              <a:alpha val="90000"/>
            </a:schemeClr>
          </a:solidFill>
        </p:spPr>
        <p:txBody>
          <a:bodyPr/>
          <a:lstStyle/>
          <a:p>
            <a:pPr>
              <a:defRPr/>
            </a:pPr>
            <a:r>
              <a:rPr lang="en-US" dirty="0"/>
              <a:t>In a 1965 </a:t>
            </a:r>
            <a:r>
              <a:rPr lang="en-US" dirty="0" smtClean="0"/>
              <a:t>study</a:t>
            </a:r>
            <a:r>
              <a:rPr lang="en-US" dirty="0"/>
              <a:t>, </a:t>
            </a:r>
            <a:r>
              <a:rPr lang="en-US" dirty="0" smtClean="0"/>
              <a:t>seven first-graders at a California school were identified </a:t>
            </a:r>
            <a:r>
              <a:rPr lang="en-US" dirty="0"/>
              <a:t>as “growth </a:t>
            </a:r>
            <a:r>
              <a:rPr lang="en-US" dirty="0" err="1"/>
              <a:t>spurters</a:t>
            </a:r>
            <a:r>
              <a:rPr lang="en-US" dirty="0" smtClean="0"/>
              <a:t>”</a:t>
            </a:r>
          </a:p>
          <a:p>
            <a:pPr>
              <a:defRPr/>
            </a:pPr>
            <a:endParaRPr lang="en-US" sz="2000" dirty="0" smtClean="0"/>
          </a:p>
          <a:p>
            <a:pPr>
              <a:defRPr/>
            </a:pPr>
            <a:r>
              <a:rPr lang="en-US" dirty="0" smtClean="0"/>
              <a:t>These students had their IQ’s measured and then measured again one year later  </a:t>
            </a:r>
          </a:p>
        </p:txBody>
      </p:sp>
      <p:sp>
        <p:nvSpPr>
          <p:cNvPr id="5125"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b="1">
                <a:solidFill>
                  <a:schemeClr val="tx1"/>
                </a:solidFill>
                <a:latin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defRPr>
            </a:lvl9pPr>
          </a:lstStyle>
          <a:p>
            <a:pPr>
              <a:spcBef>
                <a:spcPct val="0"/>
              </a:spcBef>
              <a:buFontTx/>
              <a:buNone/>
            </a:pPr>
            <a:fld id="{684833DB-8B7F-416F-8746-157B7E2DD331}" type="slidenum">
              <a:rPr lang="en-US" altLang="en-US" sz="1400" b="0" smtClean="0"/>
              <a:pPr>
                <a:spcBef>
                  <a:spcPct val="0"/>
                </a:spcBef>
                <a:buFontTx/>
                <a:buNone/>
              </a:pPr>
              <a:t>3</a:t>
            </a:fld>
            <a:endParaRPr lang="en-US" altLang="en-US" sz="1400" b="0" smtClean="0"/>
          </a:p>
        </p:txBody>
      </p:sp>
    </p:spTree>
    <p:extLst>
      <p:ext uri="{BB962C8B-B14F-4D97-AF65-F5344CB8AC3E}">
        <p14:creationId xmlns:p14="http://schemas.microsoft.com/office/powerpoint/2010/main" val="343992856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endParaRPr lang="en-US" altLang="en-US" smtClean="0"/>
          </a:p>
        </p:txBody>
      </p:sp>
      <p:sp>
        <p:nvSpPr>
          <p:cNvPr id="28675"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0FB5AD12-AA10-4B2D-89CE-5B88FEBF89EA}" type="slidenum">
              <a:rPr lang="en-US" altLang="en-US" b="0" smtClean="0"/>
              <a:pPr/>
              <a:t>30</a:t>
            </a:fld>
            <a:endParaRPr lang="en-US" altLang="en-US" b="0" smtClean="0"/>
          </a:p>
        </p:txBody>
      </p:sp>
      <p:pic>
        <p:nvPicPr>
          <p:cNvPr id="28676" name="Picture 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66763" y="1458913"/>
            <a:ext cx="7610475" cy="536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Cloud 7"/>
          <p:cNvSpPr/>
          <p:nvPr/>
        </p:nvSpPr>
        <p:spPr bwMode="auto">
          <a:xfrm>
            <a:off x="2997200" y="2008188"/>
            <a:ext cx="1958975" cy="1481137"/>
          </a:xfrm>
          <a:prstGeom prst="cloud">
            <a:avLst/>
          </a:prstGeom>
          <a:solidFill>
            <a:schemeClr val="accent1">
              <a:alpha val="80000"/>
            </a:schemeClr>
          </a:solidFill>
          <a:ln w="9525" cap="flat" cmpd="sng" algn="ctr">
            <a:solidFill>
              <a:schemeClr val="tx1"/>
            </a:solidFill>
            <a:prstDash val="solid"/>
            <a:round/>
            <a:headEnd type="none" w="med" len="med"/>
            <a:tailEnd type="none" w="med" len="med"/>
          </a:ln>
          <a:effectLst/>
        </p:spPr>
        <p:txBody>
          <a:bodyPr/>
          <a:lstStyle/>
          <a:p>
            <a:pPr eaLnBrk="1" hangingPunct="1">
              <a:defRPr/>
            </a:pPr>
            <a:endParaRPr lang="en-US">
              <a:latin typeface="Arial" charset="0"/>
            </a:endParaRPr>
          </a:p>
        </p:txBody>
      </p:sp>
      <p:sp>
        <p:nvSpPr>
          <p:cNvPr id="9" name="Cloud 8"/>
          <p:cNvSpPr/>
          <p:nvPr/>
        </p:nvSpPr>
        <p:spPr bwMode="auto">
          <a:xfrm>
            <a:off x="1038225" y="1778000"/>
            <a:ext cx="1958975" cy="1481138"/>
          </a:xfrm>
          <a:prstGeom prst="cloud">
            <a:avLst/>
          </a:prstGeom>
          <a:solidFill>
            <a:schemeClr val="accent1">
              <a:alpha val="80000"/>
            </a:schemeClr>
          </a:solidFill>
          <a:ln w="9525" cap="flat" cmpd="sng" algn="ctr">
            <a:solidFill>
              <a:schemeClr val="tx1"/>
            </a:solidFill>
            <a:prstDash val="solid"/>
            <a:round/>
            <a:headEnd type="none" w="med" len="med"/>
            <a:tailEnd type="none" w="med" len="med"/>
          </a:ln>
          <a:effectLst/>
        </p:spPr>
        <p:txBody>
          <a:bodyPr/>
          <a:lstStyle/>
          <a:p>
            <a:pPr eaLnBrk="1" hangingPunct="1">
              <a:defRPr/>
            </a:pPr>
            <a:endParaRPr lang="en-US">
              <a:latin typeface="Arial" charset="0"/>
            </a:endParaRPr>
          </a:p>
        </p:txBody>
      </p:sp>
      <p:pic>
        <p:nvPicPr>
          <p:cNvPr id="28679" name="Picture 9"/>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611563" y="2159000"/>
            <a:ext cx="1152525" cy="115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680" name="Picture 12"/>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692275" y="1952625"/>
            <a:ext cx="730250" cy="1114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Cloud 13"/>
          <p:cNvSpPr/>
          <p:nvPr/>
        </p:nvSpPr>
        <p:spPr bwMode="auto">
          <a:xfrm>
            <a:off x="1038225" y="1778000"/>
            <a:ext cx="1958975" cy="1481138"/>
          </a:xfrm>
          <a:prstGeom prst="cloud">
            <a:avLst/>
          </a:prstGeom>
          <a:noFill/>
          <a:ln w="9525" cap="flat" cmpd="sng" algn="ctr">
            <a:solidFill>
              <a:schemeClr val="tx1"/>
            </a:solidFill>
            <a:prstDash val="solid"/>
            <a:round/>
            <a:headEnd type="none" w="med" len="med"/>
            <a:tailEnd type="none" w="med" len="med"/>
          </a:ln>
          <a:effectLst/>
        </p:spPr>
        <p:txBody>
          <a:bodyPr/>
          <a:lstStyle/>
          <a:p>
            <a:pPr eaLnBrk="1" hangingPunct="1">
              <a:defRPr/>
            </a:pPr>
            <a:endParaRPr lang="en-US">
              <a:latin typeface="Arial" charset="0"/>
            </a:endParaRPr>
          </a:p>
        </p:txBody>
      </p:sp>
      <p:sp>
        <p:nvSpPr>
          <p:cNvPr id="15" name="Cloud 14"/>
          <p:cNvSpPr/>
          <p:nvPr/>
        </p:nvSpPr>
        <p:spPr bwMode="auto">
          <a:xfrm>
            <a:off x="2997200" y="2008188"/>
            <a:ext cx="1958975" cy="1481137"/>
          </a:xfrm>
          <a:prstGeom prst="cloud">
            <a:avLst/>
          </a:prstGeom>
          <a:noFill/>
          <a:ln w="9525" cap="flat" cmpd="sng" algn="ctr">
            <a:solidFill>
              <a:schemeClr val="tx1"/>
            </a:solidFill>
            <a:prstDash val="solid"/>
            <a:round/>
            <a:headEnd type="none" w="med" len="med"/>
            <a:tailEnd type="none" w="med" len="med"/>
          </a:ln>
          <a:effectLst/>
        </p:spPr>
        <p:txBody>
          <a:bodyPr/>
          <a:lstStyle/>
          <a:p>
            <a:pPr eaLnBrk="1" hangingPunct="1">
              <a:defRPr/>
            </a:pPr>
            <a:endParaRPr lang="en-US">
              <a:latin typeface="Arial" charset="0"/>
            </a:endParaRPr>
          </a:p>
        </p:txBody>
      </p:sp>
      <p:sp>
        <p:nvSpPr>
          <p:cNvPr id="28683" name="Content Placeholder 6"/>
          <p:cNvSpPr>
            <a:spLocks noGrp="1"/>
          </p:cNvSpPr>
          <p:nvPr>
            <p:ph idx="1"/>
          </p:nvPr>
        </p:nvSpPr>
        <p:spPr>
          <a:xfrm>
            <a:off x="457200" y="350838"/>
            <a:ext cx="8229600" cy="6354762"/>
          </a:xfrm>
          <a:solidFill>
            <a:schemeClr val="bg1">
              <a:alpha val="94901"/>
            </a:schemeClr>
          </a:solidFill>
        </p:spPr>
        <p:txBody>
          <a:bodyPr/>
          <a:lstStyle/>
          <a:p>
            <a:r>
              <a:rPr lang="en-US" altLang="en-US" dirty="0" smtClean="0"/>
              <a:t>Lecture 7:  Inference for Averages</a:t>
            </a:r>
          </a:p>
          <a:p>
            <a:endParaRPr lang="en-US" altLang="en-US" sz="2800" dirty="0" smtClean="0"/>
          </a:p>
          <a:p>
            <a:pPr lvl="1"/>
            <a:r>
              <a:rPr lang="en-US" altLang="en-US" dirty="0" smtClean="0"/>
              <a:t>Inference for one average …</a:t>
            </a:r>
          </a:p>
          <a:p>
            <a:pPr lvl="2"/>
            <a:r>
              <a:rPr lang="en-US" altLang="en-US" dirty="0" smtClean="0"/>
              <a:t>… where </a:t>
            </a:r>
            <a:r>
              <a:rPr lang="en-US" altLang="en-US" dirty="0" smtClean="0">
                <a:latin typeface="Symbol" panose="05050102010706020507" pitchFamily="18" charset="2"/>
              </a:rPr>
              <a:t>s</a:t>
            </a:r>
            <a:r>
              <a:rPr lang="en-US" altLang="en-US" dirty="0" smtClean="0"/>
              <a:t> is known:  normal distribution</a:t>
            </a:r>
          </a:p>
          <a:p>
            <a:pPr lvl="2"/>
            <a:r>
              <a:rPr lang="en-US" altLang="en-US" dirty="0" smtClean="0"/>
              <a:t>… where </a:t>
            </a:r>
            <a:r>
              <a:rPr lang="en-US" altLang="en-US" dirty="0" smtClean="0">
                <a:latin typeface="Symbol" panose="05050102010706020507" pitchFamily="18" charset="2"/>
              </a:rPr>
              <a:t>s</a:t>
            </a:r>
            <a:r>
              <a:rPr lang="en-US" altLang="en-US" dirty="0" smtClean="0"/>
              <a:t> is unknown:  T distribution</a:t>
            </a:r>
          </a:p>
          <a:p>
            <a:endParaRPr lang="en-US" altLang="en-US" sz="2800" dirty="0" smtClean="0"/>
          </a:p>
          <a:p>
            <a:pPr lvl="1"/>
            <a:r>
              <a:rPr lang="en-US" altLang="en-US" sz="3200" dirty="0" smtClean="0">
                <a:solidFill>
                  <a:srgbClr val="FF0000"/>
                </a:solidFill>
              </a:rPr>
              <a:t>Infer. for two matched populations</a:t>
            </a:r>
          </a:p>
          <a:p>
            <a:endParaRPr lang="en-US" altLang="en-US" sz="2800" dirty="0" smtClean="0"/>
          </a:p>
          <a:p>
            <a:pPr lvl="1"/>
            <a:r>
              <a:rPr lang="en-US" altLang="en-US" dirty="0" smtClean="0"/>
              <a:t>Inference for two independent populations</a:t>
            </a:r>
          </a:p>
          <a:p>
            <a:pPr lvl="2"/>
            <a:r>
              <a:rPr lang="en-US" altLang="en-US" dirty="0" smtClean="0"/>
              <a:t>… where </a:t>
            </a:r>
            <a:r>
              <a:rPr lang="en-US" altLang="en-US" dirty="0" smtClean="0">
                <a:latin typeface="Symbol" panose="05050102010706020507" pitchFamily="18" charset="2"/>
              </a:rPr>
              <a:t>s</a:t>
            </a:r>
            <a:r>
              <a:rPr lang="en-US" altLang="en-US" dirty="0" smtClean="0"/>
              <a:t>’s might be different</a:t>
            </a:r>
          </a:p>
          <a:p>
            <a:pPr lvl="2"/>
            <a:r>
              <a:rPr lang="en-US" altLang="en-US" dirty="0" smtClean="0"/>
              <a:t>… where </a:t>
            </a:r>
            <a:r>
              <a:rPr lang="en-US" altLang="en-US" dirty="0" smtClean="0">
                <a:latin typeface="Symbol" panose="05050102010706020507" pitchFamily="18" charset="2"/>
              </a:rPr>
              <a:t>s</a:t>
            </a:r>
            <a:r>
              <a:rPr lang="en-US" altLang="en-US" dirty="0" smtClean="0"/>
              <a:t>’s are known to be equal</a:t>
            </a:r>
          </a:p>
          <a:p>
            <a:pPr lvl="1"/>
            <a:endParaRPr lang="en-US" altLang="en-US" dirty="0" smtClean="0"/>
          </a:p>
          <a:p>
            <a:pPr lvl="2"/>
            <a:endParaRPr lang="en-US" altLang="en-US" dirty="0" smtClean="0"/>
          </a:p>
          <a:p>
            <a:pPr lvl="1"/>
            <a:endParaRPr lang="en-US" altLang="en-US" dirty="0" smtClean="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5"/>
          <p:cNvSpPr>
            <a:spLocks noGrp="1"/>
          </p:cNvSpPr>
          <p:nvPr>
            <p:ph type="title"/>
          </p:nvPr>
        </p:nvSpPr>
        <p:spPr/>
        <p:txBody>
          <a:bodyPr/>
          <a:lstStyle/>
          <a:p>
            <a:endParaRPr lang="en-US" altLang="en-US" smtClean="0"/>
          </a:p>
        </p:txBody>
      </p:sp>
      <p:sp>
        <p:nvSpPr>
          <p:cNvPr id="29699" name="Content Placeholder 6"/>
          <p:cNvSpPr>
            <a:spLocks noGrp="1"/>
          </p:cNvSpPr>
          <p:nvPr>
            <p:ph idx="1"/>
          </p:nvPr>
        </p:nvSpPr>
        <p:spPr/>
        <p:txBody>
          <a:bodyPr/>
          <a:lstStyle/>
          <a:p>
            <a:r>
              <a:rPr lang="en-US" altLang="en-US" dirty="0" smtClean="0"/>
              <a:t>Analyzed matched-pair data:</a:t>
            </a:r>
          </a:p>
          <a:p>
            <a:pPr lvl="1"/>
            <a:endParaRPr lang="en-US" altLang="en-US" sz="2000" dirty="0" smtClean="0"/>
          </a:p>
          <a:p>
            <a:pPr lvl="1"/>
            <a:r>
              <a:rPr lang="en-US" altLang="en-US" dirty="0" smtClean="0"/>
              <a:t>Reminder:  in matched-pair data, there are two samples, but every item in the first sample can be logically matched up with exactly one item in a second sample</a:t>
            </a:r>
          </a:p>
          <a:p>
            <a:pPr lvl="1"/>
            <a:endParaRPr lang="en-US" altLang="en-US" sz="2000" dirty="0" smtClean="0"/>
          </a:p>
          <a:p>
            <a:pPr lvl="1" eaLnBrk="1" hangingPunct="1"/>
            <a:r>
              <a:rPr lang="en-US" altLang="en-US" dirty="0" smtClean="0"/>
              <a:t>If the data are matched-pairs, take </a:t>
            </a:r>
            <a:r>
              <a:rPr lang="en-US" altLang="en-US" u="sng" dirty="0" smtClean="0"/>
              <a:t>differences</a:t>
            </a:r>
            <a:r>
              <a:rPr lang="en-US" altLang="en-US" dirty="0" smtClean="0"/>
              <a:t> between the paired values, and then analyze the differences as a </a:t>
            </a:r>
            <a:r>
              <a:rPr lang="en-US" altLang="en-US" u="sng" dirty="0" smtClean="0"/>
              <a:t>single</a:t>
            </a:r>
            <a:r>
              <a:rPr lang="en-US" altLang="en-US" dirty="0" smtClean="0"/>
              <a:t> population</a:t>
            </a:r>
          </a:p>
          <a:p>
            <a:pPr lvl="2" eaLnBrk="1" hangingPunct="1"/>
            <a:r>
              <a:rPr lang="en-US" altLang="en-US" dirty="0" smtClean="0"/>
              <a:t>Note this technique </a:t>
            </a:r>
            <a:r>
              <a:rPr lang="en-US" altLang="en-US" u="sng" dirty="0" smtClean="0"/>
              <a:t>only</a:t>
            </a:r>
            <a:r>
              <a:rPr lang="en-US" altLang="en-US" dirty="0" smtClean="0"/>
              <a:t> makes sense if the data are matched pairs</a:t>
            </a:r>
          </a:p>
        </p:txBody>
      </p:sp>
      <p:sp>
        <p:nvSpPr>
          <p:cNvPr id="29700" name="Slide Number Placeholder 4"/>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b="1">
                <a:solidFill>
                  <a:schemeClr val="tx1"/>
                </a:solidFill>
                <a:latin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defRPr>
            </a:lvl9pPr>
          </a:lstStyle>
          <a:p>
            <a:pPr>
              <a:spcBef>
                <a:spcPct val="0"/>
              </a:spcBef>
              <a:buFontTx/>
              <a:buNone/>
            </a:pPr>
            <a:fld id="{790B70A8-9766-49BF-966F-2DB3C6DF5700}" type="slidenum">
              <a:rPr lang="en-US" altLang="en-US" sz="1400" b="0" smtClean="0"/>
              <a:pPr>
                <a:spcBef>
                  <a:spcPct val="0"/>
                </a:spcBef>
                <a:buFontTx/>
                <a:buNone/>
              </a:pPr>
              <a:t>31</a:t>
            </a:fld>
            <a:endParaRPr lang="en-US" altLang="en-US" sz="1400" b="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9699">
                                            <p:txEl>
                                              <p:pRg st="4" end="4"/>
                                            </p:txEl>
                                          </p:spTgt>
                                        </p:tgtEl>
                                        <p:attrNameLst>
                                          <p:attrName>style.visibility</p:attrName>
                                        </p:attrNameLst>
                                      </p:cBhvr>
                                      <p:to>
                                        <p:strVal val="visible"/>
                                      </p:to>
                                    </p:set>
                                    <p:animEffect transition="in" filter="fade">
                                      <p:cBhvr>
                                        <p:cTn id="7" dur="500"/>
                                        <p:tgtEl>
                                          <p:spTgt spid="29699">
                                            <p:txEl>
                                              <p:pRg st="4" end="4"/>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9699">
                                            <p:txEl>
                                              <p:pRg st="5" end="5"/>
                                            </p:txEl>
                                          </p:spTgt>
                                        </p:tgtEl>
                                        <p:attrNameLst>
                                          <p:attrName>style.visibility</p:attrName>
                                        </p:attrNameLst>
                                      </p:cBhvr>
                                      <p:to>
                                        <p:strVal val="visible"/>
                                      </p:to>
                                    </p:set>
                                    <p:animEffect transition="in" filter="fade">
                                      <p:cBhvr>
                                        <p:cTn id="11" dur="500"/>
                                        <p:tgtEl>
                                          <p:spTgt spid="2969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Example:  matched-pairs for rats</a:t>
            </a:r>
          </a:p>
          <a:p>
            <a:pPr lvl="1"/>
            <a:r>
              <a:rPr lang="en-US" dirty="0" smtClean="0"/>
              <a:t>11 litters of rats were available for study</a:t>
            </a:r>
          </a:p>
          <a:p>
            <a:pPr lvl="1"/>
            <a:r>
              <a:rPr lang="en-US" dirty="0" smtClean="0"/>
              <a:t>From each litter, a </a:t>
            </a:r>
            <a:r>
              <a:rPr lang="en-US" u="sng" dirty="0" smtClean="0"/>
              <a:t>pair</a:t>
            </a:r>
            <a:r>
              <a:rPr lang="en-US" dirty="0"/>
              <a:t> </a:t>
            </a:r>
            <a:r>
              <a:rPr lang="en-US" dirty="0" smtClean="0"/>
              <a:t>of rats was selected</a:t>
            </a:r>
          </a:p>
          <a:p>
            <a:pPr lvl="2"/>
            <a:r>
              <a:rPr lang="en-US" dirty="0" smtClean="0"/>
              <a:t>One rat per pair was given a “standard” environment</a:t>
            </a:r>
          </a:p>
          <a:p>
            <a:pPr lvl="2"/>
            <a:r>
              <a:rPr lang="en-US" dirty="0" smtClean="0"/>
              <a:t>One rat per pair was given an “enriched” environment with toys, etc.</a:t>
            </a:r>
          </a:p>
          <a:p>
            <a:pPr lvl="2"/>
            <a:endParaRPr lang="en-US" dirty="0" smtClean="0"/>
          </a:p>
        </p:txBody>
      </p:sp>
      <p:sp>
        <p:nvSpPr>
          <p:cNvPr id="4" name="Slide Number Placeholder 3"/>
          <p:cNvSpPr>
            <a:spLocks noGrp="1"/>
          </p:cNvSpPr>
          <p:nvPr>
            <p:ph type="sldNum" sz="quarter" idx="10"/>
          </p:nvPr>
        </p:nvSpPr>
        <p:spPr/>
        <p:txBody>
          <a:bodyPr/>
          <a:lstStyle/>
          <a:p>
            <a:pPr>
              <a:defRPr/>
            </a:pPr>
            <a:fld id="{A6EE9BD6-FE96-43AC-AB6E-879BD964F6A8}" type="slidenum">
              <a:rPr lang="en-US" altLang="en-US" smtClean="0"/>
              <a:pPr>
                <a:defRPr/>
              </a:pPr>
              <a:t>32</a:t>
            </a:fld>
            <a:endParaRPr lang="en-US" altLang="en-US"/>
          </a:p>
        </p:txBody>
      </p:sp>
      <p:pic>
        <p:nvPicPr>
          <p:cNvPr id="7" name="Picture 6"/>
          <p:cNvPicPr>
            <a:picLocks noChangeAspect="1"/>
          </p:cNvPicPr>
          <p:nvPr/>
        </p:nvPicPr>
        <p:blipFill>
          <a:blip r:embed="rId2"/>
          <a:stretch>
            <a:fillRect/>
          </a:stretch>
        </p:blipFill>
        <p:spPr>
          <a:xfrm>
            <a:off x="970974" y="3659430"/>
            <a:ext cx="7202052" cy="2334731"/>
          </a:xfrm>
          <a:prstGeom prst="rect">
            <a:avLst/>
          </a:prstGeom>
        </p:spPr>
      </p:pic>
      <p:sp>
        <p:nvSpPr>
          <p:cNvPr id="8" name="Rectangle 7"/>
          <p:cNvSpPr/>
          <p:nvPr/>
        </p:nvSpPr>
        <p:spPr bwMode="auto">
          <a:xfrm>
            <a:off x="1106506" y="3789860"/>
            <a:ext cx="3533260" cy="207387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Arial" charset="0"/>
            </a:endParaRPr>
          </a:p>
        </p:txBody>
      </p:sp>
      <p:sp>
        <p:nvSpPr>
          <p:cNvPr id="9" name="Rectangle 8"/>
          <p:cNvSpPr/>
          <p:nvPr/>
        </p:nvSpPr>
        <p:spPr bwMode="auto">
          <a:xfrm>
            <a:off x="4639766" y="3789860"/>
            <a:ext cx="3350279" cy="207387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Arial" charset="0"/>
            </a:endParaRPr>
          </a:p>
        </p:txBody>
      </p:sp>
    </p:spTree>
    <p:extLst>
      <p:ext uri="{BB962C8B-B14F-4D97-AF65-F5344CB8AC3E}">
        <p14:creationId xmlns:p14="http://schemas.microsoft.com/office/powerpoint/2010/main" val="16555573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left)">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wipe(left)">
                                      <p:cBhvr>
                                        <p:cTn id="17" dur="500"/>
                                        <p:tgtEl>
                                          <p:spTgt spid="3">
                                            <p:txEl>
                                              <p:pRg st="3" end="3"/>
                                            </p:txEl>
                                          </p:spTgt>
                                        </p:tgtEl>
                                      </p:cBhvr>
                                    </p:animEffect>
                                  </p:childTnLst>
                                </p:cTn>
                              </p:par>
                              <p:par>
                                <p:cTn id="18" presetID="10" presetClass="exit" presetSubtype="0" fill="hold" grpId="0" nodeType="withEffect">
                                  <p:stCondLst>
                                    <p:cond delay="0"/>
                                  </p:stCondLst>
                                  <p:childTnLst>
                                    <p:animEffect transition="out" filter="fade">
                                      <p:cBhvr>
                                        <p:cTn id="19" dur="500"/>
                                        <p:tgtEl>
                                          <p:spTgt spid="8"/>
                                        </p:tgtEl>
                                      </p:cBhvr>
                                    </p:animEffect>
                                    <p:set>
                                      <p:cBhvr>
                                        <p:cTn id="20" dur="1" fill="hold">
                                          <p:stCondLst>
                                            <p:cond delay="499"/>
                                          </p:stCondLst>
                                        </p:cTn>
                                        <p:tgtEl>
                                          <p:spTgt spid="8"/>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wipe(left)">
                                      <p:cBhvr>
                                        <p:cTn id="25" dur="500"/>
                                        <p:tgtEl>
                                          <p:spTgt spid="3">
                                            <p:txEl>
                                              <p:pRg st="4" end="4"/>
                                            </p:txEl>
                                          </p:spTgt>
                                        </p:tgtEl>
                                      </p:cBhvr>
                                    </p:animEffect>
                                  </p:childTnLst>
                                </p:cTn>
                              </p:par>
                              <p:par>
                                <p:cTn id="26" presetID="10" presetClass="exit" presetSubtype="0" fill="hold" grpId="0" nodeType="withEffect">
                                  <p:stCondLst>
                                    <p:cond delay="0"/>
                                  </p:stCondLst>
                                  <p:childTnLst>
                                    <p:animEffect transition="out" filter="fade">
                                      <p:cBhvr>
                                        <p:cTn id="27" dur="500"/>
                                        <p:tgtEl>
                                          <p:spTgt spid="9"/>
                                        </p:tgtEl>
                                      </p:cBhvr>
                                    </p:animEffect>
                                    <p:set>
                                      <p:cBhvr>
                                        <p:cTn id="28" dur="1" fill="hold">
                                          <p:stCondLst>
                                            <p:cond delay="499"/>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Example:  matched-pairs for rats</a:t>
            </a:r>
          </a:p>
          <a:p>
            <a:pPr lvl="1"/>
            <a:endParaRPr lang="en-US" dirty="0"/>
          </a:p>
          <a:p>
            <a:pPr lvl="1"/>
            <a:r>
              <a:rPr lang="en-US" dirty="0" smtClean="0"/>
              <a:t>After two years, the rats were dissected and had their brain weights measured</a:t>
            </a:r>
          </a:p>
          <a:p>
            <a:pPr lvl="2"/>
            <a:endParaRPr lang="en-US" dirty="0" smtClean="0"/>
          </a:p>
        </p:txBody>
      </p:sp>
      <p:sp>
        <p:nvSpPr>
          <p:cNvPr id="4" name="Slide Number Placeholder 3"/>
          <p:cNvSpPr>
            <a:spLocks noGrp="1"/>
          </p:cNvSpPr>
          <p:nvPr>
            <p:ph type="sldNum" sz="quarter" idx="10"/>
          </p:nvPr>
        </p:nvSpPr>
        <p:spPr/>
        <p:txBody>
          <a:bodyPr/>
          <a:lstStyle/>
          <a:p>
            <a:pPr>
              <a:defRPr/>
            </a:pPr>
            <a:fld id="{A6EE9BD6-FE96-43AC-AB6E-879BD964F6A8}" type="slidenum">
              <a:rPr lang="en-US" altLang="en-US" smtClean="0"/>
              <a:pPr>
                <a:defRPr/>
              </a:pPr>
              <a:t>33</a:t>
            </a:fld>
            <a:endParaRPr lang="en-US" altLang="en-US"/>
          </a:p>
        </p:txBody>
      </p:sp>
      <p:pic>
        <p:nvPicPr>
          <p:cNvPr id="7" name="Picture 6"/>
          <p:cNvPicPr>
            <a:picLocks noChangeAspect="1"/>
          </p:cNvPicPr>
          <p:nvPr/>
        </p:nvPicPr>
        <p:blipFill>
          <a:blip r:embed="rId2"/>
          <a:stretch>
            <a:fillRect/>
          </a:stretch>
        </p:blipFill>
        <p:spPr>
          <a:xfrm>
            <a:off x="970974" y="3659430"/>
            <a:ext cx="7202052" cy="2334731"/>
          </a:xfrm>
          <a:prstGeom prst="rect">
            <a:avLst/>
          </a:prstGeom>
        </p:spPr>
      </p:pic>
    </p:spTree>
    <p:extLst>
      <p:ext uri="{BB962C8B-B14F-4D97-AF65-F5344CB8AC3E}">
        <p14:creationId xmlns:p14="http://schemas.microsoft.com/office/powerpoint/2010/main" val="36617721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wipe(left)">
                                      <p:cBhvr>
                                        <p:cTn id="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4"/>
          <p:cNvSpPr>
            <a:spLocks noGrp="1"/>
          </p:cNvSpPr>
          <p:nvPr>
            <p:ph type="title"/>
          </p:nvPr>
        </p:nvSpPr>
        <p:spPr/>
        <p:txBody>
          <a:bodyPr/>
          <a:lstStyle/>
          <a:p>
            <a:endParaRPr lang="en-US" altLang="en-US" smtClean="0"/>
          </a:p>
        </p:txBody>
      </p:sp>
      <p:sp>
        <p:nvSpPr>
          <p:cNvPr id="31747" name="Content Placeholder 5"/>
          <p:cNvSpPr>
            <a:spLocks noGrp="1"/>
          </p:cNvSpPr>
          <p:nvPr>
            <p:ph sz="half" idx="1"/>
          </p:nvPr>
        </p:nvSpPr>
        <p:spPr/>
        <p:txBody>
          <a:bodyPr/>
          <a:lstStyle/>
          <a:p>
            <a:pPr eaLnBrk="1" hangingPunct="1"/>
            <a:endParaRPr lang="en-US" altLang="en-US" dirty="0" smtClean="0"/>
          </a:p>
          <a:p>
            <a:pPr eaLnBrk="1" hangingPunct="1"/>
            <a:endParaRPr lang="en-US" altLang="en-US" dirty="0" smtClean="0"/>
          </a:p>
          <a:p>
            <a:pPr eaLnBrk="1" hangingPunct="1"/>
            <a:r>
              <a:rPr lang="en-US" altLang="en-US" dirty="0" smtClean="0"/>
              <a:t>Why would the researchers go through the difficulty of using  </a:t>
            </a:r>
            <a:r>
              <a:rPr lang="en-US" altLang="en-US" u="sng" dirty="0" smtClean="0"/>
              <a:t>pairs</a:t>
            </a:r>
            <a:r>
              <a:rPr lang="en-US" altLang="en-US" dirty="0" smtClean="0"/>
              <a:t> of rats, rather than just using two separate sets of rats?</a:t>
            </a:r>
            <a:endParaRPr lang="en-US" altLang="en-US" sz="500" dirty="0" smtClean="0"/>
          </a:p>
        </p:txBody>
      </p:sp>
      <p:sp>
        <p:nvSpPr>
          <p:cNvPr id="31749"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b="1">
                <a:solidFill>
                  <a:schemeClr val="tx1"/>
                </a:solidFill>
                <a:latin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defRPr>
            </a:lvl9pPr>
          </a:lstStyle>
          <a:p>
            <a:pPr>
              <a:spcBef>
                <a:spcPct val="0"/>
              </a:spcBef>
              <a:buFontTx/>
              <a:buNone/>
            </a:pPr>
            <a:fld id="{E5E9E589-D0EF-4216-90F7-1DBE49C51F69}" type="slidenum">
              <a:rPr lang="en-US" altLang="en-US" sz="1400" b="0" smtClean="0"/>
              <a:pPr>
                <a:spcBef>
                  <a:spcPct val="0"/>
                </a:spcBef>
                <a:buFontTx/>
                <a:buNone/>
              </a:pPr>
              <a:t>34</a:t>
            </a:fld>
            <a:endParaRPr lang="en-US" altLang="en-US" sz="1400" b="0" smtClean="0"/>
          </a:p>
        </p:txBody>
      </p:sp>
      <p:sp>
        <p:nvSpPr>
          <p:cNvPr id="10" name="Content Placeholder 2"/>
          <p:cNvSpPr txBox="1">
            <a:spLocks/>
          </p:cNvSpPr>
          <p:nvPr/>
        </p:nvSpPr>
        <p:spPr bwMode="auto">
          <a:xfrm>
            <a:off x="457200" y="350838"/>
            <a:ext cx="8229600" cy="466725"/>
          </a:xfrm>
          <a:prstGeom prst="rect">
            <a:avLst/>
          </a:prstGeom>
          <a:solidFill>
            <a:schemeClr val="bg1">
              <a:alpha val="89803"/>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Char char="•"/>
              <a:defRPr sz="2800" b="1">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b="1">
                <a:solidFill>
                  <a:schemeClr val="tx1"/>
                </a:solidFill>
                <a:latin typeface="+mn-lt"/>
              </a:defRPr>
            </a:lvl2pPr>
            <a:lvl3pPr marL="1143000" indent="-228600" algn="l" rtl="0" eaLnBrk="0" fontAlgn="base" hangingPunct="0">
              <a:spcBef>
                <a:spcPct val="20000"/>
              </a:spcBef>
              <a:spcAft>
                <a:spcPct val="0"/>
              </a:spcAft>
              <a:buChar char="•"/>
              <a:defRPr sz="2000" b="1">
                <a:solidFill>
                  <a:schemeClr val="tx1"/>
                </a:solidFill>
                <a:latin typeface="+mn-lt"/>
              </a:defRPr>
            </a:lvl3pPr>
            <a:lvl4pPr marL="1600200" indent="-228600" algn="l" rtl="0" eaLnBrk="0" fontAlgn="base" hangingPunct="0">
              <a:spcBef>
                <a:spcPct val="20000"/>
              </a:spcBef>
              <a:spcAft>
                <a:spcPct val="0"/>
              </a:spcAft>
              <a:buChar char="–"/>
              <a:defRPr sz="1800" b="1">
                <a:solidFill>
                  <a:schemeClr val="tx1"/>
                </a:solidFill>
                <a:latin typeface="+mn-lt"/>
              </a:defRPr>
            </a:lvl4pPr>
            <a:lvl5pPr marL="2057400" indent="-228600" algn="l" rtl="0" eaLnBrk="0" fontAlgn="base" hangingPunct="0">
              <a:spcBef>
                <a:spcPct val="20000"/>
              </a:spcBef>
              <a:spcAft>
                <a:spcPct val="0"/>
              </a:spcAft>
              <a:buChar char="»"/>
              <a:defRPr sz="1800" b="1">
                <a:solidFill>
                  <a:schemeClr val="tx1"/>
                </a:solidFill>
                <a:latin typeface="+mn-lt"/>
              </a:defRPr>
            </a:lvl5pPr>
            <a:lvl6pPr marL="2514600" indent="-228600" algn="l" rtl="0" fontAlgn="base">
              <a:spcBef>
                <a:spcPct val="20000"/>
              </a:spcBef>
              <a:spcAft>
                <a:spcPct val="0"/>
              </a:spcAft>
              <a:buChar char="»"/>
              <a:defRPr sz="1800" b="1">
                <a:solidFill>
                  <a:schemeClr val="tx1"/>
                </a:solidFill>
                <a:latin typeface="+mn-lt"/>
              </a:defRPr>
            </a:lvl6pPr>
            <a:lvl7pPr marL="2971800" indent="-228600" algn="l" rtl="0" fontAlgn="base">
              <a:spcBef>
                <a:spcPct val="20000"/>
              </a:spcBef>
              <a:spcAft>
                <a:spcPct val="0"/>
              </a:spcAft>
              <a:buChar char="»"/>
              <a:defRPr sz="1800" b="1">
                <a:solidFill>
                  <a:schemeClr val="tx1"/>
                </a:solidFill>
                <a:latin typeface="+mn-lt"/>
              </a:defRPr>
            </a:lvl7pPr>
            <a:lvl8pPr marL="3429000" indent="-228600" algn="l" rtl="0" fontAlgn="base">
              <a:spcBef>
                <a:spcPct val="20000"/>
              </a:spcBef>
              <a:spcAft>
                <a:spcPct val="0"/>
              </a:spcAft>
              <a:buChar char="»"/>
              <a:defRPr sz="1800" b="1">
                <a:solidFill>
                  <a:schemeClr val="tx1"/>
                </a:solidFill>
                <a:latin typeface="+mn-lt"/>
              </a:defRPr>
            </a:lvl8pPr>
            <a:lvl9pPr marL="3886200" indent="-228600" algn="l" rtl="0" fontAlgn="base">
              <a:spcBef>
                <a:spcPct val="20000"/>
              </a:spcBef>
              <a:spcAft>
                <a:spcPct val="0"/>
              </a:spcAft>
              <a:buChar char="»"/>
              <a:defRPr sz="1800" b="1">
                <a:solidFill>
                  <a:schemeClr val="tx1"/>
                </a:solidFill>
                <a:latin typeface="+mn-lt"/>
              </a:defRPr>
            </a:lvl9pPr>
          </a:lstStyle>
          <a:p>
            <a:pPr marL="0" indent="0" algn="ctr">
              <a:buNone/>
              <a:defRPr/>
            </a:pPr>
            <a:r>
              <a:rPr lang="en-US" sz="3200" kern="0" dirty="0" smtClean="0"/>
              <a:t>                                         Cortex weights   </a:t>
            </a:r>
            <a:endParaRPr lang="en-US" sz="3200" kern="0" dirty="0"/>
          </a:p>
        </p:txBody>
      </p:sp>
      <p:graphicFrame>
        <p:nvGraphicFramePr>
          <p:cNvPr id="2" name="Table 1"/>
          <p:cNvGraphicFramePr>
            <a:graphicFrameLocks noGrp="1"/>
          </p:cNvGraphicFramePr>
          <p:nvPr>
            <p:extLst>
              <p:ext uri="{D42A27DB-BD31-4B8C-83A1-F6EECF244321}">
                <p14:modId xmlns:p14="http://schemas.microsoft.com/office/powerpoint/2010/main" val="3581217852"/>
              </p:ext>
            </p:extLst>
          </p:nvPr>
        </p:nvGraphicFramePr>
        <p:xfrm>
          <a:off x="4846912" y="1094243"/>
          <a:ext cx="3839888" cy="4876800"/>
        </p:xfrm>
        <a:graphic>
          <a:graphicData uri="http://schemas.openxmlformats.org/drawingml/2006/table">
            <a:tbl>
              <a:tblPr firstRow="1" bandRow="1">
                <a:tableStyleId>{5C22544A-7EE6-4342-B048-85BDC9FD1C3A}</a:tableStyleId>
              </a:tblPr>
              <a:tblGrid>
                <a:gridCol w="788408"/>
                <a:gridCol w="1017160"/>
                <a:gridCol w="1017160"/>
                <a:gridCol w="1017160"/>
              </a:tblGrid>
              <a:tr h="370840">
                <a:tc>
                  <a:txBody>
                    <a:bodyPr/>
                    <a:lstStyle/>
                    <a:p>
                      <a:endParaRPr lang="en-US" sz="2200" u="sng" dirty="0">
                        <a:solidFill>
                          <a:schemeClr val="tx1"/>
                        </a:solidFill>
                      </a:endParaRPr>
                    </a:p>
                  </a:txBody>
                  <a:tcPr/>
                </a:tc>
                <a:tc>
                  <a:txBody>
                    <a:bodyPr/>
                    <a:lstStyle/>
                    <a:p>
                      <a:pPr algn="ctr"/>
                      <a:r>
                        <a:rPr lang="en-US" sz="2200" u="sng" dirty="0" err="1" smtClean="0">
                          <a:solidFill>
                            <a:schemeClr val="tx1"/>
                          </a:solidFill>
                        </a:rPr>
                        <a:t>Enr</a:t>
                      </a:r>
                      <a:r>
                        <a:rPr lang="en-US" sz="2200" u="sng" dirty="0" smtClean="0">
                          <a:solidFill>
                            <a:schemeClr val="tx1"/>
                          </a:solidFill>
                        </a:rPr>
                        <a:t>.</a:t>
                      </a:r>
                      <a:endParaRPr lang="en-US" sz="2200" u="sng" dirty="0">
                        <a:solidFill>
                          <a:schemeClr val="tx1"/>
                        </a:solidFill>
                      </a:endParaRPr>
                    </a:p>
                  </a:txBody>
                  <a:tcPr/>
                </a:tc>
                <a:tc>
                  <a:txBody>
                    <a:bodyPr/>
                    <a:lstStyle/>
                    <a:p>
                      <a:pPr algn="ctr"/>
                      <a:r>
                        <a:rPr lang="en-US" sz="2200" u="sng" dirty="0" smtClean="0">
                          <a:solidFill>
                            <a:schemeClr val="tx1"/>
                          </a:solidFill>
                        </a:rPr>
                        <a:t>Std.</a:t>
                      </a:r>
                      <a:endParaRPr lang="en-US" sz="2200" u="sng" dirty="0">
                        <a:solidFill>
                          <a:schemeClr val="tx1"/>
                        </a:solidFill>
                      </a:endParaRPr>
                    </a:p>
                  </a:txBody>
                  <a:tcPr/>
                </a:tc>
                <a:tc>
                  <a:txBody>
                    <a:bodyPr/>
                    <a:lstStyle/>
                    <a:p>
                      <a:pPr algn="ctr"/>
                      <a:endParaRPr lang="en-US" sz="2200" u="sng" dirty="0">
                        <a:solidFill>
                          <a:schemeClr val="tx1"/>
                        </a:solidFill>
                      </a:endParaRPr>
                    </a:p>
                  </a:txBody>
                  <a:tcPr/>
                </a:tc>
              </a:tr>
              <a:tr h="370840">
                <a:tc>
                  <a:txBody>
                    <a:bodyPr/>
                    <a:lstStyle/>
                    <a:p>
                      <a:pPr algn="ctr"/>
                      <a:r>
                        <a:rPr lang="en-US" dirty="0" smtClean="0"/>
                        <a:t>  1</a:t>
                      </a:r>
                      <a:endParaRPr lang="en-US" dirty="0"/>
                    </a:p>
                  </a:txBody>
                  <a:tcPr/>
                </a:tc>
                <a:tc>
                  <a:txBody>
                    <a:bodyPr/>
                    <a:lstStyle/>
                    <a:p>
                      <a:pPr algn="ctr"/>
                      <a:r>
                        <a:rPr lang="en-US" dirty="0" smtClean="0"/>
                        <a:t>689</a:t>
                      </a:r>
                      <a:endParaRPr lang="en-US" dirty="0"/>
                    </a:p>
                  </a:txBody>
                  <a:tcPr/>
                </a:tc>
                <a:tc>
                  <a:txBody>
                    <a:bodyPr/>
                    <a:lstStyle/>
                    <a:p>
                      <a:pPr algn="ctr"/>
                      <a:r>
                        <a:rPr lang="en-US" dirty="0" smtClean="0"/>
                        <a:t>657</a:t>
                      </a:r>
                      <a:endParaRPr lang="en-US" dirty="0"/>
                    </a:p>
                  </a:txBody>
                  <a:tcPr/>
                </a:tc>
                <a:tc>
                  <a:txBody>
                    <a:bodyPr/>
                    <a:lstStyle/>
                    <a:p>
                      <a:pPr algn="ctr"/>
                      <a:endParaRPr lang="en-US" dirty="0"/>
                    </a:p>
                  </a:txBody>
                  <a:tcPr/>
                </a:tc>
              </a:tr>
              <a:tr h="370840">
                <a:tc>
                  <a:txBody>
                    <a:bodyPr/>
                    <a:lstStyle/>
                    <a:p>
                      <a:pPr algn="ctr"/>
                      <a:r>
                        <a:rPr lang="en-US" dirty="0" smtClean="0"/>
                        <a:t>  2</a:t>
                      </a:r>
                      <a:endParaRPr lang="en-US" dirty="0"/>
                    </a:p>
                  </a:txBody>
                  <a:tcPr/>
                </a:tc>
                <a:tc>
                  <a:txBody>
                    <a:bodyPr/>
                    <a:lstStyle/>
                    <a:p>
                      <a:pPr algn="ctr"/>
                      <a:r>
                        <a:rPr lang="en-US" dirty="0" smtClean="0"/>
                        <a:t>656</a:t>
                      </a:r>
                      <a:endParaRPr lang="en-US" dirty="0"/>
                    </a:p>
                  </a:txBody>
                  <a:tcPr/>
                </a:tc>
                <a:tc>
                  <a:txBody>
                    <a:bodyPr/>
                    <a:lstStyle/>
                    <a:p>
                      <a:pPr algn="ctr"/>
                      <a:r>
                        <a:rPr lang="en-US" dirty="0" smtClean="0"/>
                        <a:t>623</a:t>
                      </a:r>
                      <a:endParaRPr lang="en-US" dirty="0"/>
                    </a:p>
                  </a:txBody>
                  <a:tcPr/>
                </a:tc>
                <a:tc>
                  <a:txBody>
                    <a:bodyPr/>
                    <a:lstStyle/>
                    <a:p>
                      <a:pPr algn="ctr"/>
                      <a:endParaRPr lang="en-US" dirty="0"/>
                    </a:p>
                  </a:txBody>
                  <a:tcPr/>
                </a:tc>
              </a:tr>
              <a:tr h="370840">
                <a:tc>
                  <a:txBody>
                    <a:bodyPr/>
                    <a:lstStyle/>
                    <a:p>
                      <a:pPr algn="ctr"/>
                      <a:r>
                        <a:rPr lang="en-US" dirty="0" smtClean="0"/>
                        <a:t>  3</a:t>
                      </a:r>
                      <a:endParaRPr lang="en-US" dirty="0"/>
                    </a:p>
                  </a:txBody>
                  <a:tcPr/>
                </a:tc>
                <a:tc>
                  <a:txBody>
                    <a:bodyPr/>
                    <a:lstStyle/>
                    <a:p>
                      <a:pPr algn="ctr"/>
                      <a:r>
                        <a:rPr lang="en-US" dirty="0" smtClean="0"/>
                        <a:t>668</a:t>
                      </a:r>
                      <a:endParaRPr lang="en-US" dirty="0"/>
                    </a:p>
                  </a:txBody>
                  <a:tcPr/>
                </a:tc>
                <a:tc>
                  <a:txBody>
                    <a:bodyPr/>
                    <a:lstStyle/>
                    <a:p>
                      <a:pPr algn="ctr"/>
                      <a:r>
                        <a:rPr lang="en-US" dirty="0" smtClean="0"/>
                        <a:t>652</a:t>
                      </a:r>
                      <a:endParaRPr lang="en-US" dirty="0"/>
                    </a:p>
                  </a:txBody>
                  <a:tcPr/>
                </a:tc>
                <a:tc>
                  <a:txBody>
                    <a:bodyPr/>
                    <a:lstStyle/>
                    <a:p>
                      <a:pPr algn="ctr"/>
                      <a:endParaRPr lang="en-US" dirty="0"/>
                    </a:p>
                  </a:txBody>
                  <a:tcPr/>
                </a:tc>
              </a:tr>
              <a:tr h="370840">
                <a:tc>
                  <a:txBody>
                    <a:bodyPr/>
                    <a:lstStyle/>
                    <a:p>
                      <a:pPr algn="ctr"/>
                      <a:r>
                        <a:rPr lang="en-US" dirty="0" smtClean="0"/>
                        <a:t>  4</a:t>
                      </a:r>
                      <a:endParaRPr lang="en-US" dirty="0"/>
                    </a:p>
                  </a:txBody>
                  <a:tcPr/>
                </a:tc>
                <a:tc>
                  <a:txBody>
                    <a:bodyPr/>
                    <a:lstStyle/>
                    <a:p>
                      <a:pPr algn="ctr"/>
                      <a:r>
                        <a:rPr lang="en-US" dirty="0" smtClean="0"/>
                        <a:t>660</a:t>
                      </a:r>
                      <a:endParaRPr lang="en-US" dirty="0"/>
                    </a:p>
                  </a:txBody>
                  <a:tcPr/>
                </a:tc>
                <a:tc>
                  <a:txBody>
                    <a:bodyPr/>
                    <a:lstStyle/>
                    <a:p>
                      <a:pPr algn="ctr"/>
                      <a:r>
                        <a:rPr lang="en-US" dirty="0" smtClean="0"/>
                        <a:t>654</a:t>
                      </a:r>
                      <a:endParaRPr lang="en-US" dirty="0"/>
                    </a:p>
                  </a:txBody>
                  <a:tcPr/>
                </a:tc>
                <a:tc>
                  <a:txBody>
                    <a:bodyPr/>
                    <a:lstStyle/>
                    <a:p>
                      <a:pPr algn="ctr"/>
                      <a:endParaRPr lang="en-US" dirty="0"/>
                    </a:p>
                  </a:txBody>
                  <a:tcPr/>
                </a:tc>
              </a:tr>
              <a:tr h="370840">
                <a:tc>
                  <a:txBody>
                    <a:bodyPr/>
                    <a:lstStyle/>
                    <a:p>
                      <a:pPr algn="ctr"/>
                      <a:r>
                        <a:rPr lang="en-US" dirty="0" smtClean="0"/>
                        <a:t>  5</a:t>
                      </a:r>
                      <a:endParaRPr lang="en-US" dirty="0"/>
                    </a:p>
                  </a:txBody>
                  <a:tcPr/>
                </a:tc>
                <a:tc>
                  <a:txBody>
                    <a:bodyPr/>
                    <a:lstStyle/>
                    <a:p>
                      <a:pPr algn="ctr"/>
                      <a:r>
                        <a:rPr lang="en-US" dirty="0" smtClean="0"/>
                        <a:t>679</a:t>
                      </a:r>
                      <a:endParaRPr lang="en-US" dirty="0"/>
                    </a:p>
                  </a:txBody>
                  <a:tcPr/>
                </a:tc>
                <a:tc>
                  <a:txBody>
                    <a:bodyPr/>
                    <a:lstStyle/>
                    <a:p>
                      <a:pPr algn="ctr"/>
                      <a:r>
                        <a:rPr lang="en-US" dirty="0" smtClean="0"/>
                        <a:t>658</a:t>
                      </a:r>
                      <a:endParaRPr lang="en-US" dirty="0"/>
                    </a:p>
                  </a:txBody>
                  <a:tcPr/>
                </a:tc>
                <a:tc>
                  <a:txBody>
                    <a:bodyPr/>
                    <a:lstStyle/>
                    <a:p>
                      <a:pPr algn="ctr"/>
                      <a:endParaRPr lang="en-US" dirty="0"/>
                    </a:p>
                  </a:txBody>
                  <a:tcPr/>
                </a:tc>
              </a:tr>
              <a:tr h="370840">
                <a:tc>
                  <a:txBody>
                    <a:bodyPr/>
                    <a:lstStyle/>
                    <a:p>
                      <a:pPr algn="ctr"/>
                      <a:r>
                        <a:rPr lang="en-US" dirty="0" smtClean="0"/>
                        <a:t>  6</a:t>
                      </a:r>
                      <a:endParaRPr lang="en-US" dirty="0"/>
                    </a:p>
                  </a:txBody>
                  <a:tcPr/>
                </a:tc>
                <a:tc>
                  <a:txBody>
                    <a:bodyPr/>
                    <a:lstStyle/>
                    <a:p>
                      <a:pPr algn="ctr"/>
                      <a:r>
                        <a:rPr lang="en-US" dirty="0" smtClean="0"/>
                        <a:t>663</a:t>
                      </a:r>
                      <a:endParaRPr lang="en-US" dirty="0"/>
                    </a:p>
                  </a:txBody>
                  <a:tcPr/>
                </a:tc>
                <a:tc>
                  <a:txBody>
                    <a:bodyPr/>
                    <a:lstStyle/>
                    <a:p>
                      <a:pPr algn="ctr"/>
                      <a:r>
                        <a:rPr lang="en-US" dirty="0" smtClean="0"/>
                        <a:t>646</a:t>
                      </a:r>
                      <a:endParaRPr lang="en-US" dirty="0"/>
                    </a:p>
                  </a:txBody>
                  <a:tcPr/>
                </a:tc>
                <a:tc>
                  <a:txBody>
                    <a:bodyPr/>
                    <a:lstStyle/>
                    <a:p>
                      <a:pPr algn="ctr"/>
                      <a:endParaRPr lang="en-US" dirty="0"/>
                    </a:p>
                  </a:txBody>
                  <a:tcPr/>
                </a:tc>
              </a:tr>
              <a:tr h="370840">
                <a:tc>
                  <a:txBody>
                    <a:bodyPr/>
                    <a:lstStyle/>
                    <a:p>
                      <a:pPr algn="ctr"/>
                      <a:r>
                        <a:rPr lang="en-US" dirty="0" smtClean="0"/>
                        <a:t>  7</a:t>
                      </a:r>
                      <a:endParaRPr lang="en-US" dirty="0"/>
                    </a:p>
                  </a:txBody>
                  <a:tcPr/>
                </a:tc>
                <a:tc>
                  <a:txBody>
                    <a:bodyPr/>
                    <a:lstStyle/>
                    <a:p>
                      <a:pPr algn="ctr"/>
                      <a:r>
                        <a:rPr lang="en-US" dirty="0" smtClean="0"/>
                        <a:t>664</a:t>
                      </a:r>
                      <a:endParaRPr lang="en-US" dirty="0"/>
                    </a:p>
                  </a:txBody>
                  <a:tcPr/>
                </a:tc>
                <a:tc>
                  <a:txBody>
                    <a:bodyPr/>
                    <a:lstStyle/>
                    <a:p>
                      <a:pPr algn="ctr"/>
                      <a:r>
                        <a:rPr lang="en-US" dirty="0" smtClean="0"/>
                        <a:t>600</a:t>
                      </a:r>
                      <a:endParaRPr lang="en-US" dirty="0"/>
                    </a:p>
                  </a:txBody>
                  <a:tcPr/>
                </a:tc>
                <a:tc>
                  <a:txBody>
                    <a:bodyPr/>
                    <a:lstStyle/>
                    <a:p>
                      <a:pPr algn="ctr"/>
                      <a:endParaRPr lang="en-US" dirty="0"/>
                    </a:p>
                  </a:txBody>
                  <a:tcPr/>
                </a:tc>
              </a:tr>
              <a:tr h="370840">
                <a:tc>
                  <a:txBody>
                    <a:bodyPr/>
                    <a:lstStyle/>
                    <a:p>
                      <a:pPr algn="ctr"/>
                      <a:r>
                        <a:rPr lang="en-US" dirty="0" smtClean="0"/>
                        <a:t>  8</a:t>
                      </a:r>
                      <a:endParaRPr lang="en-US" dirty="0"/>
                    </a:p>
                  </a:txBody>
                  <a:tcPr/>
                </a:tc>
                <a:tc>
                  <a:txBody>
                    <a:bodyPr/>
                    <a:lstStyle/>
                    <a:p>
                      <a:pPr algn="ctr"/>
                      <a:r>
                        <a:rPr lang="en-US" dirty="0" smtClean="0"/>
                        <a:t>647</a:t>
                      </a:r>
                      <a:endParaRPr lang="en-US" dirty="0"/>
                    </a:p>
                  </a:txBody>
                  <a:tcPr/>
                </a:tc>
                <a:tc>
                  <a:txBody>
                    <a:bodyPr/>
                    <a:lstStyle/>
                    <a:p>
                      <a:pPr algn="ctr"/>
                      <a:r>
                        <a:rPr lang="en-US" dirty="0" smtClean="0"/>
                        <a:t>640</a:t>
                      </a:r>
                      <a:endParaRPr lang="en-US" dirty="0"/>
                    </a:p>
                  </a:txBody>
                  <a:tcPr/>
                </a:tc>
                <a:tc>
                  <a:txBody>
                    <a:bodyPr/>
                    <a:lstStyle/>
                    <a:p>
                      <a:pPr algn="ctr"/>
                      <a:endParaRPr lang="en-US" dirty="0"/>
                    </a:p>
                  </a:txBody>
                  <a:tcPr/>
                </a:tc>
              </a:tr>
              <a:tr h="370840">
                <a:tc>
                  <a:txBody>
                    <a:bodyPr/>
                    <a:lstStyle/>
                    <a:p>
                      <a:pPr algn="ctr"/>
                      <a:r>
                        <a:rPr lang="en-US" dirty="0" smtClean="0"/>
                        <a:t>  9</a:t>
                      </a:r>
                      <a:endParaRPr lang="en-US" dirty="0"/>
                    </a:p>
                  </a:txBody>
                  <a:tcPr/>
                </a:tc>
                <a:tc>
                  <a:txBody>
                    <a:bodyPr/>
                    <a:lstStyle/>
                    <a:p>
                      <a:pPr algn="ctr"/>
                      <a:r>
                        <a:rPr lang="en-US" dirty="0" smtClean="0"/>
                        <a:t>694</a:t>
                      </a:r>
                      <a:endParaRPr lang="en-US" dirty="0"/>
                    </a:p>
                  </a:txBody>
                  <a:tcPr/>
                </a:tc>
                <a:tc>
                  <a:txBody>
                    <a:bodyPr/>
                    <a:lstStyle/>
                    <a:p>
                      <a:pPr algn="ctr"/>
                      <a:r>
                        <a:rPr lang="en-US" dirty="0" smtClean="0"/>
                        <a:t>605</a:t>
                      </a:r>
                      <a:endParaRPr lang="en-US" dirty="0"/>
                    </a:p>
                  </a:txBody>
                  <a:tcPr/>
                </a:tc>
                <a:tc>
                  <a:txBody>
                    <a:bodyPr/>
                    <a:lstStyle/>
                    <a:p>
                      <a:pPr algn="ctr"/>
                      <a:endParaRPr lang="en-US" dirty="0"/>
                    </a:p>
                  </a:txBody>
                  <a:tcPr/>
                </a:tc>
              </a:tr>
              <a:tr h="370840">
                <a:tc>
                  <a:txBody>
                    <a:bodyPr/>
                    <a:lstStyle/>
                    <a:p>
                      <a:pPr algn="ctr"/>
                      <a:r>
                        <a:rPr lang="en-US" dirty="0" smtClean="0"/>
                        <a:t>10</a:t>
                      </a:r>
                      <a:endParaRPr lang="en-US" dirty="0"/>
                    </a:p>
                  </a:txBody>
                  <a:tcPr/>
                </a:tc>
                <a:tc>
                  <a:txBody>
                    <a:bodyPr/>
                    <a:lstStyle/>
                    <a:p>
                      <a:pPr algn="ctr"/>
                      <a:r>
                        <a:rPr lang="en-US" dirty="0" smtClean="0"/>
                        <a:t>633</a:t>
                      </a:r>
                      <a:endParaRPr lang="en-US" dirty="0"/>
                    </a:p>
                  </a:txBody>
                  <a:tcPr/>
                </a:tc>
                <a:tc>
                  <a:txBody>
                    <a:bodyPr/>
                    <a:lstStyle/>
                    <a:p>
                      <a:pPr algn="ctr"/>
                      <a:r>
                        <a:rPr lang="en-US" dirty="0" smtClean="0"/>
                        <a:t>635</a:t>
                      </a:r>
                      <a:endParaRPr lang="en-US" dirty="0"/>
                    </a:p>
                  </a:txBody>
                  <a:tcPr/>
                </a:tc>
                <a:tc>
                  <a:txBody>
                    <a:bodyPr/>
                    <a:lstStyle/>
                    <a:p>
                      <a:pPr algn="ctr"/>
                      <a:endParaRPr lang="en-US" dirty="0"/>
                    </a:p>
                  </a:txBody>
                  <a:tcPr/>
                </a:tc>
              </a:tr>
              <a:tr h="370840">
                <a:tc>
                  <a:txBody>
                    <a:bodyPr/>
                    <a:lstStyle/>
                    <a:p>
                      <a:pPr algn="ctr"/>
                      <a:r>
                        <a:rPr lang="en-US" dirty="0" smtClean="0"/>
                        <a:t>11</a:t>
                      </a:r>
                      <a:endParaRPr lang="en-US" dirty="0"/>
                    </a:p>
                  </a:txBody>
                  <a:tcPr/>
                </a:tc>
                <a:tc>
                  <a:txBody>
                    <a:bodyPr/>
                    <a:lstStyle/>
                    <a:p>
                      <a:pPr algn="ctr"/>
                      <a:r>
                        <a:rPr lang="en-US" u="sng" dirty="0" smtClean="0"/>
                        <a:t>653</a:t>
                      </a:r>
                      <a:endParaRPr lang="en-US" u="sng" dirty="0"/>
                    </a:p>
                  </a:txBody>
                  <a:tcPr/>
                </a:tc>
                <a:tc>
                  <a:txBody>
                    <a:bodyPr/>
                    <a:lstStyle/>
                    <a:p>
                      <a:pPr algn="ctr"/>
                      <a:r>
                        <a:rPr lang="en-US" u="sng" dirty="0" smtClean="0"/>
                        <a:t>642</a:t>
                      </a:r>
                      <a:endParaRPr lang="en-US" u="sng" dirty="0"/>
                    </a:p>
                  </a:txBody>
                  <a:tcPr/>
                </a:tc>
                <a:tc>
                  <a:txBody>
                    <a:bodyPr/>
                    <a:lstStyle/>
                    <a:p>
                      <a:pPr algn="ctr"/>
                      <a:endParaRPr lang="en-US" dirty="0"/>
                    </a:p>
                  </a:txBody>
                  <a:tcPr/>
                </a:tc>
              </a:tr>
              <a:tr h="370840">
                <a:tc>
                  <a:txBody>
                    <a:bodyPr/>
                    <a:lstStyle/>
                    <a:p>
                      <a:pPr algn="ctr"/>
                      <a:r>
                        <a:rPr lang="en-US" dirty="0" err="1" smtClean="0"/>
                        <a:t>Avg</a:t>
                      </a:r>
                      <a:endParaRPr lang="en-US" dirty="0"/>
                    </a:p>
                  </a:txBody>
                  <a:tcPr/>
                </a:tc>
                <a:tc>
                  <a:txBody>
                    <a:bodyPr/>
                    <a:lstStyle/>
                    <a:p>
                      <a:pPr algn="l"/>
                      <a:r>
                        <a:rPr lang="en-US" smtClean="0"/>
                        <a:t>    664.2</a:t>
                      </a:r>
                      <a:endParaRPr lang="en-US" dirty="0"/>
                    </a:p>
                  </a:txBody>
                  <a:tcPr/>
                </a:tc>
                <a:tc>
                  <a:txBody>
                    <a:bodyPr/>
                    <a:lstStyle/>
                    <a:p>
                      <a:pPr algn="l"/>
                      <a:r>
                        <a:rPr lang="en-US" smtClean="0"/>
                        <a:t>    637.5</a:t>
                      </a:r>
                      <a:endParaRPr lang="en-US" dirty="0"/>
                    </a:p>
                  </a:txBody>
                  <a:tcPr/>
                </a:tc>
                <a:tc>
                  <a:txBody>
                    <a:bodyPr/>
                    <a:lstStyle/>
                    <a:p>
                      <a:endParaRPr lang="en-US" dirty="0"/>
                    </a:p>
                  </a:txBody>
                  <a:tcPr/>
                </a:tc>
              </a:tr>
            </a:tbl>
          </a:graphicData>
        </a:graphic>
      </p:graphicFrame>
    </p:spTree>
    <p:extLst>
      <p:ext uri="{BB962C8B-B14F-4D97-AF65-F5344CB8AC3E}">
        <p14:creationId xmlns:p14="http://schemas.microsoft.com/office/powerpoint/2010/main" val="190719665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4"/>
          <p:cNvSpPr>
            <a:spLocks noGrp="1"/>
          </p:cNvSpPr>
          <p:nvPr>
            <p:ph type="title"/>
          </p:nvPr>
        </p:nvSpPr>
        <p:spPr/>
        <p:txBody>
          <a:bodyPr/>
          <a:lstStyle/>
          <a:p>
            <a:endParaRPr lang="en-US" altLang="en-US" smtClean="0"/>
          </a:p>
        </p:txBody>
      </p:sp>
      <p:sp>
        <p:nvSpPr>
          <p:cNvPr id="31747" name="Content Placeholder 5"/>
          <p:cNvSpPr>
            <a:spLocks noGrp="1"/>
          </p:cNvSpPr>
          <p:nvPr>
            <p:ph sz="half" idx="1"/>
          </p:nvPr>
        </p:nvSpPr>
        <p:spPr/>
        <p:txBody>
          <a:bodyPr/>
          <a:lstStyle/>
          <a:p>
            <a:pPr eaLnBrk="1" hangingPunct="1"/>
            <a:endParaRPr lang="en-US" altLang="en-US" dirty="0" smtClean="0"/>
          </a:p>
          <a:p>
            <a:pPr eaLnBrk="1" hangingPunct="1"/>
            <a:endParaRPr lang="en-US" altLang="en-US" dirty="0" smtClean="0"/>
          </a:p>
          <a:p>
            <a:pPr eaLnBrk="1" hangingPunct="1"/>
            <a:r>
              <a:rPr lang="en-US" altLang="en-US" dirty="0" smtClean="0"/>
              <a:t>Since we have matched pair data, take differences …</a:t>
            </a:r>
          </a:p>
          <a:p>
            <a:pPr eaLnBrk="1" hangingPunct="1"/>
            <a:endParaRPr lang="en-US" altLang="en-US" dirty="0" smtClean="0"/>
          </a:p>
          <a:p>
            <a:pPr eaLnBrk="1" hangingPunct="1"/>
            <a:r>
              <a:rPr lang="en-US" altLang="en-US" dirty="0" smtClean="0"/>
              <a:t>Example questions:</a:t>
            </a:r>
          </a:p>
          <a:p>
            <a:pPr lvl="1" eaLnBrk="1" hangingPunct="1"/>
            <a:r>
              <a:rPr lang="en-US" altLang="en-US" dirty="0" smtClean="0"/>
              <a:t>Is the difference in weights “statistically significant”?</a:t>
            </a:r>
          </a:p>
          <a:p>
            <a:pPr lvl="1" eaLnBrk="1" hangingPunct="1"/>
            <a:r>
              <a:rPr lang="en-US" altLang="en-US" dirty="0" smtClean="0"/>
              <a:t>What is a 90% conf. interval for the effect of enrichment?</a:t>
            </a:r>
            <a:endParaRPr lang="en-US" altLang="en-US" sz="500" dirty="0"/>
          </a:p>
          <a:p>
            <a:pPr eaLnBrk="1" hangingPunct="1"/>
            <a:endParaRPr lang="en-US" altLang="en-US" sz="500" dirty="0" smtClean="0"/>
          </a:p>
        </p:txBody>
      </p:sp>
      <p:sp>
        <p:nvSpPr>
          <p:cNvPr id="31749"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b="1">
                <a:solidFill>
                  <a:schemeClr val="tx1"/>
                </a:solidFill>
                <a:latin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defRPr>
            </a:lvl9pPr>
          </a:lstStyle>
          <a:p>
            <a:pPr>
              <a:spcBef>
                <a:spcPct val="0"/>
              </a:spcBef>
              <a:buFontTx/>
              <a:buNone/>
            </a:pPr>
            <a:fld id="{E5E9E589-D0EF-4216-90F7-1DBE49C51F69}" type="slidenum">
              <a:rPr lang="en-US" altLang="en-US" sz="1400" b="0" smtClean="0"/>
              <a:pPr>
                <a:spcBef>
                  <a:spcPct val="0"/>
                </a:spcBef>
                <a:buFontTx/>
                <a:buNone/>
              </a:pPr>
              <a:t>35</a:t>
            </a:fld>
            <a:endParaRPr lang="en-US" altLang="en-US" sz="1400" b="0" smtClean="0"/>
          </a:p>
        </p:txBody>
      </p:sp>
      <p:graphicFrame>
        <p:nvGraphicFramePr>
          <p:cNvPr id="2" name="Table 1"/>
          <p:cNvGraphicFramePr>
            <a:graphicFrameLocks noGrp="1"/>
          </p:cNvGraphicFramePr>
          <p:nvPr/>
        </p:nvGraphicFramePr>
        <p:xfrm>
          <a:off x="4846912" y="1094243"/>
          <a:ext cx="3839888" cy="4876800"/>
        </p:xfrm>
        <a:graphic>
          <a:graphicData uri="http://schemas.openxmlformats.org/drawingml/2006/table">
            <a:tbl>
              <a:tblPr firstRow="1" bandRow="1">
                <a:tableStyleId>{5C22544A-7EE6-4342-B048-85BDC9FD1C3A}</a:tableStyleId>
              </a:tblPr>
              <a:tblGrid>
                <a:gridCol w="788408"/>
                <a:gridCol w="1017160"/>
                <a:gridCol w="1017160"/>
                <a:gridCol w="1017160"/>
              </a:tblGrid>
              <a:tr h="370840">
                <a:tc>
                  <a:txBody>
                    <a:bodyPr/>
                    <a:lstStyle/>
                    <a:p>
                      <a:endParaRPr lang="en-US" sz="2200" u="sng" dirty="0">
                        <a:solidFill>
                          <a:schemeClr val="tx1"/>
                        </a:solidFill>
                      </a:endParaRPr>
                    </a:p>
                  </a:txBody>
                  <a:tcPr/>
                </a:tc>
                <a:tc>
                  <a:txBody>
                    <a:bodyPr/>
                    <a:lstStyle/>
                    <a:p>
                      <a:pPr algn="ctr"/>
                      <a:r>
                        <a:rPr lang="en-US" sz="2200" u="sng" dirty="0" err="1" smtClean="0">
                          <a:solidFill>
                            <a:schemeClr val="tx1"/>
                          </a:solidFill>
                        </a:rPr>
                        <a:t>Enr</a:t>
                      </a:r>
                      <a:r>
                        <a:rPr lang="en-US" sz="2200" u="sng" dirty="0" smtClean="0">
                          <a:solidFill>
                            <a:schemeClr val="tx1"/>
                          </a:solidFill>
                        </a:rPr>
                        <a:t>.</a:t>
                      </a:r>
                      <a:endParaRPr lang="en-US" sz="2200" u="sng" dirty="0">
                        <a:solidFill>
                          <a:schemeClr val="tx1"/>
                        </a:solidFill>
                      </a:endParaRPr>
                    </a:p>
                  </a:txBody>
                  <a:tcPr/>
                </a:tc>
                <a:tc>
                  <a:txBody>
                    <a:bodyPr/>
                    <a:lstStyle/>
                    <a:p>
                      <a:pPr algn="ctr"/>
                      <a:r>
                        <a:rPr lang="en-US" sz="2200" u="sng" dirty="0" smtClean="0">
                          <a:solidFill>
                            <a:schemeClr val="tx1"/>
                          </a:solidFill>
                        </a:rPr>
                        <a:t>Std.</a:t>
                      </a:r>
                      <a:endParaRPr lang="en-US" sz="2200" u="sng" dirty="0">
                        <a:solidFill>
                          <a:schemeClr val="tx1"/>
                        </a:solidFill>
                      </a:endParaRPr>
                    </a:p>
                  </a:txBody>
                  <a:tcPr/>
                </a:tc>
                <a:tc>
                  <a:txBody>
                    <a:bodyPr/>
                    <a:lstStyle/>
                    <a:p>
                      <a:pPr algn="ctr"/>
                      <a:r>
                        <a:rPr lang="en-US" sz="2200" u="sng" dirty="0" smtClean="0">
                          <a:solidFill>
                            <a:schemeClr val="tx1"/>
                          </a:solidFill>
                        </a:rPr>
                        <a:t>Diff</a:t>
                      </a:r>
                      <a:endParaRPr lang="en-US" sz="2200" u="sng" dirty="0">
                        <a:solidFill>
                          <a:schemeClr val="tx1"/>
                        </a:solidFill>
                      </a:endParaRPr>
                    </a:p>
                  </a:txBody>
                  <a:tcPr/>
                </a:tc>
              </a:tr>
              <a:tr h="370840">
                <a:tc>
                  <a:txBody>
                    <a:bodyPr/>
                    <a:lstStyle/>
                    <a:p>
                      <a:pPr algn="ctr"/>
                      <a:r>
                        <a:rPr lang="en-US" dirty="0" smtClean="0"/>
                        <a:t>  1</a:t>
                      </a:r>
                      <a:endParaRPr lang="en-US" dirty="0"/>
                    </a:p>
                  </a:txBody>
                  <a:tcPr/>
                </a:tc>
                <a:tc>
                  <a:txBody>
                    <a:bodyPr/>
                    <a:lstStyle/>
                    <a:p>
                      <a:pPr algn="ctr"/>
                      <a:r>
                        <a:rPr lang="en-US" dirty="0" smtClean="0"/>
                        <a:t>689</a:t>
                      </a:r>
                      <a:endParaRPr lang="en-US" dirty="0"/>
                    </a:p>
                  </a:txBody>
                  <a:tcPr/>
                </a:tc>
                <a:tc>
                  <a:txBody>
                    <a:bodyPr/>
                    <a:lstStyle/>
                    <a:p>
                      <a:pPr algn="ctr"/>
                      <a:r>
                        <a:rPr lang="en-US" dirty="0" smtClean="0"/>
                        <a:t>657</a:t>
                      </a:r>
                      <a:endParaRPr lang="en-US" dirty="0"/>
                    </a:p>
                  </a:txBody>
                  <a:tcPr/>
                </a:tc>
                <a:tc>
                  <a:txBody>
                    <a:bodyPr/>
                    <a:lstStyle/>
                    <a:p>
                      <a:pPr algn="ctr"/>
                      <a:r>
                        <a:rPr lang="en-US" dirty="0" smtClean="0"/>
                        <a:t>32</a:t>
                      </a:r>
                      <a:endParaRPr lang="en-US" dirty="0"/>
                    </a:p>
                  </a:txBody>
                  <a:tcPr/>
                </a:tc>
              </a:tr>
              <a:tr h="370840">
                <a:tc>
                  <a:txBody>
                    <a:bodyPr/>
                    <a:lstStyle/>
                    <a:p>
                      <a:pPr algn="ctr"/>
                      <a:r>
                        <a:rPr lang="en-US" dirty="0" smtClean="0"/>
                        <a:t>  2</a:t>
                      </a:r>
                      <a:endParaRPr lang="en-US" dirty="0"/>
                    </a:p>
                  </a:txBody>
                  <a:tcPr/>
                </a:tc>
                <a:tc>
                  <a:txBody>
                    <a:bodyPr/>
                    <a:lstStyle/>
                    <a:p>
                      <a:pPr algn="ctr"/>
                      <a:r>
                        <a:rPr lang="en-US" dirty="0" smtClean="0"/>
                        <a:t>656</a:t>
                      </a:r>
                      <a:endParaRPr lang="en-US" dirty="0"/>
                    </a:p>
                  </a:txBody>
                  <a:tcPr/>
                </a:tc>
                <a:tc>
                  <a:txBody>
                    <a:bodyPr/>
                    <a:lstStyle/>
                    <a:p>
                      <a:pPr algn="ctr"/>
                      <a:r>
                        <a:rPr lang="en-US" dirty="0" smtClean="0"/>
                        <a:t>623</a:t>
                      </a:r>
                      <a:endParaRPr lang="en-US" dirty="0"/>
                    </a:p>
                  </a:txBody>
                  <a:tcPr/>
                </a:tc>
                <a:tc>
                  <a:txBody>
                    <a:bodyPr/>
                    <a:lstStyle/>
                    <a:p>
                      <a:pPr algn="ctr"/>
                      <a:r>
                        <a:rPr lang="en-US" dirty="0" smtClean="0"/>
                        <a:t>33</a:t>
                      </a:r>
                      <a:endParaRPr lang="en-US" dirty="0"/>
                    </a:p>
                  </a:txBody>
                  <a:tcPr/>
                </a:tc>
              </a:tr>
              <a:tr h="370840">
                <a:tc>
                  <a:txBody>
                    <a:bodyPr/>
                    <a:lstStyle/>
                    <a:p>
                      <a:pPr algn="ctr"/>
                      <a:r>
                        <a:rPr lang="en-US" dirty="0" smtClean="0"/>
                        <a:t>  3</a:t>
                      </a:r>
                      <a:endParaRPr lang="en-US" dirty="0"/>
                    </a:p>
                  </a:txBody>
                  <a:tcPr/>
                </a:tc>
                <a:tc>
                  <a:txBody>
                    <a:bodyPr/>
                    <a:lstStyle/>
                    <a:p>
                      <a:pPr algn="ctr"/>
                      <a:r>
                        <a:rPr lang="en-US" dirty="0" smtClean="0"/>
                        <a:t>668</a:t>
                      </a:r>
                      <a:endParaRPr lang="en-US" dirty="0"/>
                    </a:p>
                  </a:txBody>
                  <a:tcPr/>
                </a:tc>
                <a:tc>
                  <a:txBody>
                    <a:bodyPr/>
                    <a:lstStyle/>
                    <a:p>
                      <a:pPr algn="ctr"/>
                      <a:r>
                        <a:rPr lang="en-US" dirty="0" smtClean="0"/>
                        <a:t>652</a:t>
                      </a:r>
                      <a:endParaRPr lang="en-US" dirty="0"/>
                    </a:p>
                  </a:txBody>
                  <a:tcPr/>
                </a:tc>
                <a:tc>
                  <a:txBody>
                    <a:bodyPr/>
                    <a:lstStyle/>
                    <a:p>
                      <a:pPr algn="ctr"/>
                      <a:r>
                        <a:rPr lang="en-US" dirty="0" smtClean="0"/>
                        <a:t>16</a:t>
                      </a:r>
                      <a:endParaRPr lang="en-US" dirty="0"/>
                    </a:p>
                  </a:txBody>
                  <a:tcPr/>
                </a:tc>
              </a:tr>
              <a:tr h="370840">
                <a:tc>
                  <a:txBody>
                    <a:bodyPr/>
                    <a:lstStyle/>
                    <a:p>
                      <a:pPr algn="ctr"/>
                      <a:r>
                        <a:rPr lang="en-US" dirty="0" smtClean="0"/>
                        <a:t>  4</a:t>
                      </a:r>
                      <a:endParaRPr lang="en-US" dirty="0"/>
                    </a:p>
                  </a:txBody>
                  <a:tcPr/>
                </a:tc>
                <a:tc>
                  <a:txBody>
                    <a:bodyPr/>
                    <a:lstStyle/>
                    <a:p>
                      <a:pPr algn="ctr"/>
                      <a:r>
                        <a:rPr lang="en-US" dirty="0" smtClean="0"/>
                        <a:t>660</a:t>
                      </a:r>
                      <a:endParaRPr lang="en-US" dirty="0"/>
                    </a:p>
                  </a:txBody>
                  <a:tcPr/>
                </a:tc>
                <a:tc>
                  <a:txBody>
                    <a:bodyPr/>
                    <a:lstStyle/>
                    <a:p>
                      <a:pPr algn="ctr"/>
                      <a:r>
                        <a:rPr lang="en-US" dirty="0" smtClean="0"/>
                        <a:t>654</a:t>
                      </a:r>
                      <a:endParaRPr lang="en-US" dirty="0"/>
                    </a:p>
                  </a:txBody>
                  <a:tcPr/>
                </a:tc>
                <a:tc>
                  <a:txBody>
                    <a:bodyPr/>
                    <a:lstStyle/>
                    <a:p>
                      <a:pPr algn="ctr"/>
                      <a:r>
                        <a:rPr lang="en-US" dirty="0" smtClean="0"/>
                        <a:t>  6</a:t>
                      </a:r>
                      <a:endParaRPr lang="en-US" dirty="0"/>
                    </a:p>
                  </a:txBody>
                  <a:tcPr/>
                </a:tc>
              </a:tr>
              <a:tr h="370840">
                <a:tc>
                  <a:txBody>
                    <a:bodyPr/>
                    <a:lstStyle/>
                    <a:p>
                      <a:pPr algn="ctr"/>
                      <a:r>
                        <a:rPr lang="en-US" dirty="0" smtClean="0"/>
                        <a:t>  5</a:t>
                      </a:r>
                      <a:endParaRPr lang="en-US" dirty="0"/>
                    </a:p>
                  </a:txBody>
                  <a:tcPr/>
                </a:tc>
                <a:tc>
                  <a:txBody>
                    <a:bodyPr/>
                    <a:lstStyle/>
                    <a:p>
                      <a:pPr algn="ctr"/>
                      <a:r>
                        <a:rPr lang="en-US" dirty="0" smtClean="0"/>
                        <a:t>679</a:t>
                      </a:r>
                      <a:endParaRPr lang="en-US" dirty="0"/>
                    </a:p>
                  </a:txBody>
                  <a:tcPr/>
                </a:tc>
                <a:tc>
                  <a:txBody>
                    <a:bodyPr/>
                    <a:lstStyle/>
                    <a:p>
                      <a:pPr algn="ctr"/>
                      <a:r>
                        <a:rPr lang="en-US" dirty="0" smtClean="0"/>
                        <a:t>658</a:t>
                      </a:r>
                      <a:endParaRPr lang="en-US" dirty="0"/>
                    </a:p>
                  </a:txBody>
                  <a:tcPr/>
                </a:tc>
                <a:tc>
                  <a:txBody>
                    <a:bodyPr/>
                    <a:lstStyle/>
                    <a:p>
                      <a:pPr algn="ctr"/>
                      <a:r>
                        <a:rPr lang="en-US" dirty="0" smtClean="0"/>
                        <a:t>21</a:t>
                      </a:r>
                      <a:endParaRPr lang="en-US" dirty="0"/>
                    </a:p>
                  </a:txBody>
                  <a:tcPr/>
                </a:tc>
              </a:tr>
              <a:tr h="370840">
                <a:tc>
                  <a:txBody>
                    <a:bodyPr/>
                    <a:lstStyle/>
                    <a:p>
                      <a:pPr algn="ctr"/>
                      <a:r>
                        <a:rPr lang="en-US" dirty="0" smtClean="0"/>
                        <a:t>  6</a:t>
                      </a:r>
                      <a:endParaRPr lang="en-US" dirty="0"/>
                    </a:p>
                  </a:txBody>
                  <a:tcPr/>
                </a:tc>
                <a:tc>
                  <a:txBody>
                    <a:bodyPr/>
                    <a:lstStyle/>
                    <a:p>
                      <a:pPr algn="ctr"/>
                      <a:r>
                        <a:rPr lang="en-US" dirty="0" smtClean="0"/>
                        <a:t>663</a:t>
                      </a:r>
                      <a:endParaRPr lang="en-US" dirty="0"/>
                    </a:p>
                  </a:txBody>
                  <a:tcPr/>
                </a:tc>
                <a:tc>
                  <a:txBody>
                    <a:bodyPr/>
                    <a:lstStyle/>
                    <a:p>
                      <a:pPr algn="ctr"/>
                      <a:r>
                        <a:rPr lang="en-US" dirty="0" smtClean="0"/>
                        <a:t>646</a:t>
                      </a:r>
                      <a:endParaRPr lang="en-US" dirty="0"/>
                    </a:p>
                  </a:txBody>
                  <a:tcPr/>
                </a:tc>
                <a:tc>
                  <a:txBody>
                    <a:bodyPr/>
                    <a:lstStyle/>
                    <a:p>
                      <a:pPr algn="ctr"/>
                      <a:r>
                        <a:rPr lang="en-US" dirty="0" smtClean="0"/>
                        <a:t>17</a:t>
                      </a:r>
                      <a:endParaRPr lang="en-US" dirty="0"/>
                    </a:p>
                  </a:txBody>
                  <a:tcPr/>
                </a:tc>
              </a:tr>
              <a:tr h="370840">
                <a:tc>
                  <a:txBody>
                    <a:bodyPr/>
                    <a:lstStyle/>
                    <a:p>
                      <a:pPr algn="ctr"/>
                      <a:r>
                        <a:rPr lang="en-US" dirty="0" smtClean="0"/>
                        <a:t>  7</a:t>
                      </a:r>
                      <a:endParaRPr lang="en-US" dirty="0"/>
                    </a:p>
                  </a:txBody>
                  <a:tcPr/>
                </a:tc>
                <a:tc>
                  <a:txBody>
                    <a:bodyPr/>
                    <a:lstStyle/>
                    <a:p>
                      <a:pPr algn="ctr"/>
                      <a:r>
                        <a:rPr lang="en-US" dirty="0" smtClean="0"/>
                        <a:t>664</a:t>
                      </a:r>
                      <a:endParaRPr lang="en-US" dirty="0"/>
                    </a:p>
                  </a:txBody>
                  <a:tcPr/>
                </a:tc>
                <a:tc>
                  <a:txBody>
                    <a:bodyPr/>
                    <a:lstStyle/>
                    <a:p>
                      <a:pPr algn="ctr"/>
                      <a:r>
                        <a:rPr lang="en-US" dirty="0" smtClean="0"/>
                        <a:t>600</a:t>
                      </a:r>
                      <a:endParaRPr lang="en-US" dirty="0"/>
                    </a:p>
                  </a:txBody>
                  <a:tcPr/>
                </a:tc>
                <a:tc>
                  <a:txBody>
                    <a:bodyPr/>
                    <a:lstStyle/>
                    <a:p>
                      <a:pPr algn="ctr"/>
                      <a:r>
                        <a:rPr lang="en-US" dirty="0" smtClean="0"/>
                        <a:t>64</a:t>
                      </a:r>
                      <a:endParaRPr lang="en-US" dirty="0"/>
                    </a:p>
                  </a:txBody>
                  <a:tcPr/>
                </a:tc>
              </a:tr>
              <a:tr h="370840">
                <a:tc>
                  <a:txBody>
                    <a:bodyPr/>
                    <a:lstStyle/>
                    <a:p>
                      <a:pPr algn="ctr"/>
                      <a:r>
                        <a:rPr lang="en-US" dirty="0" smtClean="0"/>
                        <a:t>  8</a:t>
                      </a:r>
                      <a:endParaRPr lang="en-US" dirty="0"/>
                    </a:p>
                  </a:txBody>
                  <a:tcPr/>
                </a:tc>
                <a:tc>
                  <a:txBody>
                    <a:bodyPr/>
                    <a:lstStyle/>
                    <a:p>
                      <a:pPr algn="ctr"/>
                      <a:r>
                        <a:rPr lang="en-US" dirty="0" smtClean="0"/>
                        <a:t>647</a:t>
                      </a:r>
                      <a:endParaRPr lang="en-US" dirty="0"/>
                    </a:p>
                  </a:txBody>
                  <a:tcPr/>
                </a:tc>
                <a:tc>
                  <a:txBody>
                    <a:bodyPr/>
                    <a:lstStyle/>
                    <a:p>
                      <a:pPr algn="ctr"/>
                      <a:r>
                        <a:rPr lang="en-US" dirty="0" smtClean="0"/>
                        <a:t>640</a:t>
                      </a:r>
                      <a:endParaRPr lang="en-US" dirty="0"/>
                    </a:p>
                  </a:txBody>
                  <a:tcPr/>
                </a:tc>
                <a:tc>
                  <a:txBody>
                    <a:bodyPr/>
                    <a:lstStyle/>
                    <a:p>
                      <a:pPr algn="ctr"/>
                      <a:r>
                        <a:rPr lang="en-US" dirty="0" smtClean="0"/>
                        <a:t>  7</a:t>
                      </a:r>
                      <a:endParaRPr lang="en-US" dirty="0"/>
                    </a:p>
                  </a:txBody>
                  <a:tcPr/>
                </a:tc>
              </a:tr>
              <a:tr h="370840">
                <a:tc>
                  <a:txBody>
                    <a:bodyPr/>
                    <a:lstStyle/>
                    <a:p>
                      <a:pPr algn="ctr"/>
                      <a:r>
                        <a:rPr lang="en-US" dirty="0" smtClean="0"/>
                        <a:t>  9</a:t>
                      </a:r>
                      <a:endParaRPr lang="en-US" dirty="0"/>
                    </a:p>
                  </a:txBody>
                  <a:tcPr/>
                </a:tc>
                <a:tc>
                  <a:txBody>
                    <a:bodyPr/>
                    <a:lstStyle/>
                    <a:p>
                      <a:pPr algn="ctr"/>
                      <a:r>
                        <a:rPr lang="en-US" dirty="0" smtClean="0"/>
                        <a:t>694</a:t>
                      </a:r>
                      <a:endParaRPr lang="en-US" dirty="0"/>
                    </a:p>
                  </a:txBody>
                  <a:tcPr/>
                </a:tc>
                <a:tc>
                  <a:txBody>
                    <a:bodyPr/>
                    <a:lstStyle/>
                    <a:p>
                      <a:pPr algn="ctr"/>
                      <a:r>
                        <a:rPr lang="en-US" dirty="0" smtClean="0"/>
                        <a:t>605</a:t>
                      </a:r>
                      <a:endParaRPr lang="en-US" dirty="0"/>
                    </a:p>
                  </a:txBody>
                  <a:tcPr/>
                </a:tc>
                <a:tc>
                  <a:txBody>
                    <a:bodyPr/>
                    <a:lstStyle/>
                    <a:p>
                      <a:pPr algn="ctr"/>
                      <a:r>
                        <a:rPr lang="en-US" dirty="0" smtClean="0"/>
                        <a:t>89</a:t>
                      </a:r>
                      <a:endParaRPr lang="en-US" dirty="0"/>
                    </a:p>
                  </a:txBody>
                  <a:tcPr/>
                </a:tc>
              </a:tr>
              <a:tr h="370840">
                <a:tc>
                  <a:txBody>
                    <a:bodyPr/>
                    <a:lstStyle/>
                    <a:p>
                      <a:pPr algn="ctr"/>
                      <a:r>
                        <a:rPr lang="en-US" dirty="0" smtClean="0"/>
                        <a:t>10</a:t>
                      </a:r>
                      <a:endParaRPr lang="en-US" dirty="0"/>
                    </a:p>
                  </a:txBody>
                  <a:tcPr/>
                </a:tc>
                <a:tc>
                  <a:txBody>
                    <a:bodyPr/>
                    <a:lstStyle/>
                    <a:p>
                      <a:pPr algn="ctr"/>
                      <a:r>
                        <a:rPr lang="en-US" dirty="0" smtClean="0"/>
                        <a:t>633</a:t>
                      </a:r>
                      <a:endParaRPr lang="en-US" dirty="0"/>
                    </a:p>
                  </a:txBody>
                  <a:tcPr/>
                </a:tc>
                <a:tc>
                  <a:txBody>
                    <a:bodyPr/>
                    <a:lstStyle/>
                    <a:p>
                      <a:pPr algn="ctr"/>
                      <a:r>
                        <a:rPr lang="en-US" dirty="0" smtClean="0"/>
                        <a:t>635</a:t>
                      </a:r>
                      <a:endParaRPr lang="en-US" dirty="0"/>
                    </a:p>
                  </a:txBody>
                  <a:tcPr/>
                </a:tc>
                <a:tc>
                  <a:txBody>
                    <a:bodyPr/>
                    <a:lstStyle/>
                    <a:p>
                      <a:pPr algn="ctr"/>
                      <a:r>
                        <a:rPr lang="en-US" dirty="0" smtClean="0"/>
                        <a:t>–2 </a:t>
                      </a:r>
                      <a:endParaRPr lang="en-US" dirty="0"/>
                    </a:p>
                  </a:txBody>
                  <a:tcPr/>
                </a:tc>
              </a:tr>
              <a:tr h="370840">
                <a:tc>
                  <a:txBody>
                    <a:bodyPr/>
                    <a:lstStyle/>
                    <a:p>
                      <a:pPr algn="ctr"/>
                      <a:r>
                        <a:rPr lang="en-US" dirty="0" smtClean="0"/>
                        <a:t>11</a:t>
                      </a:r>
                      <a:endParaRPr lang="en-US" dirty="0"/>
                    </a:p>
                  </a:txBody>
                  <a:tcPr/>
                </a:tc>
                <a:tc>
                  <a:txBody>
                    <a:bodyPr/>
                    <a:lstStyle/>
                    <a:p>
                      <a:pPr algn="ctr"/>
                      <a:r>
                        <a:rPr lang="en-US" u="sng" dirty="0" smtClean="0"/>
                        <a:t>653</a:t>
                      </a:r>
                      <a:endParaRPr lang="en-US" u="sng" dirty="0"/>
                    </a:p>
                  </a:txBody>
                  <a:tcPr/>
                </a:tc>
                <a:tc>
                  <a:txBody>
                    <a:bodyPr/>
                    <a:lstStyle/>
                    <a:p>
                      <a:pPr algn="ctr"/>
                      <a:r>
                        <a:rPr lang="en-US" u="sng" dirty="0" smtClean="0"/>
                        <a:t>642</a:t>
                      </a:r>
                      <a:endParaRPr lang="en-US" u="sng" dirty="0"/>
                    </a:p>
                  </a:txBody>
                  <a:tcPr/>
                </a:tc>
                <a:tc>
                  <a:txBody>
                    <a:bodyPr/>
                    <a:lstStyle/>
                    <a:p>
                      <a:pPr algn="ctr"/>
                      <a:r>
                        <a:rPr lang="en-US" u="sng" dirty="0" smtClean="0"/>
                        <a:t>11</a:t>
                      </a:r>
                      <a:endParaRPr lang="en-US" u="sng" dirty="0"/>
                    </a:p>
                  </a:txBody>
                  <a:tcPr/>
                </a:tc>
              </a:tr>
              <a:tr h="370840">
                <a:tc>
                  <a:txBody>
                    <a:bodyPr/>
                    <a:lstStyle/>
                    <a:p>
                      <a:pPr algn="ctr"/>
                      <a:r>
                        <a:rPr lang="en-US" dirty="0" err="1" smtClean="0"/>
                        <a:t>Avg</a:t>
                      </a:r>
                      <a:endParaRPr lang="en-US" dirty="0"/>
                    </a:p>
                  </a:txBody>
                  <a:tcPr/>
                </a:tc>
                <a:tc>
                  <a:txBody>
                    <a:bodyPr/>
                    <a:lstStyle/>
                    <a:p>
                      <a:pPr algn="l"/>
                      <a:r>
                        <a:rPr lang="en-US" smtClean="0"/>
                        <a:t>    664.2</a:t>
                      </a:r>
                      <a:endParaRPr lang="en-US" dirty="0"/>
                    </a:p>
                  </a:txBody>
                  <a:tcPr/>
                </a:tc>
                <a:tc>
                  <a:txBody>
                    <a:bodyPr/>
                    <a:lstStyle/>
                    <a:p>
                      <a:pPr algn="l"/>
                      <a:r>
                        <a:rPr lang="en-US" smtClean="0"/>
                        <a:t>    637.5</a:t>
                      </a:r>
                      <a:endParaRPr lang="en-US" dirty="0"/>
                    </a:p>
                  </a:txBody>
                  <a:tcPr/>
                </a:tc>
                <a:tc>
                  <a:txBody>
                    <a:bodyPr/>
                    <a:lstStyle/>
                    <a:p>
                      <a:pPr algn="l"/>
                      <a:r>
                        <a:rPr lang="en-US" dirty="0" smtClean="0"/>
                        <a:t>     26.7</a:t>
                      </a:r>
                      <a:endParaRPr lang="en-US" dirty="0"/>
                    </a:p>
                  </a:txBody>
                  <a:tcPr/>
                </a:tc>
              </a:tr>
            </a:tbl>
          </a:graphicData>
        </a:graphic>
      </p:graphicFrame>
      <p:pic>
        <p:nvPicPr>
          <p:cNvPr id="3" name="Picture 2"/>
          <p:cNvPicPr>
            <a:picLocks noChangeAspect="1"/>
          </p:cNvPicPr>
          <p:nvPr/>
        </p:nvPicPr>
        <p:blipFill>
          <a:blip r:embed="rId2"/>
          <a:stretch>
            <a:fillRect/>
          </a:stretch>
        </p:blipFill>
        <p:spPr>
          <a:xfrm>
            <a:off x="7798021" y="953755"/>
            <a:ext cx="691289" cy="5202000"/>
          </a:xfrm>
          <a:prstGeom prst="rect">
            <a:avLst/>
          </a:prstGeom>
        </p:spPr>
      </p:pic>
      <p:sp>
        <p:nvSpPr>
          <p:cNvPr id="8" name="Content Placeholder 2"/>
          <p:cNvSpPr txBox="1">
            <a:spLocks/>
          </p:cNvSpPr>
          <p:nvPr/>
        </p:nvSpPr>
        <p:spPr bwMode="auto">
          <a:xfrm>
            <a:off x="457200" y="350838"/>
            <a:ext cx="8229600" cy="466725"/>
          </a:xfrm>
          <a:prstGeom prst="rect">
            <a:avLst/>
          </a:prstGeom>
          <a:solidFill>
            <a:schemeClr val="bg1">
              <a:alpha val="89803"/>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Char char="•"/>
              <a:defRPr sz="2800" b="1">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b="1">
                <a:solidFill>
                  <a:schemeClr val="tx1"/>
                </a:solidFill>
                <a:latin typeface="+mn-lt"/>
              </a:defRPr>
            </a:lvl2pPr>
            <a:lvl3pPr marL="1143000" indent="-228600" algn="l" rtl="0" eaLnBrk="0" fontAlgn="base" hangingPunct="0">
              <a:spcBef>
                <a:spcPct val="20000"/>
              </a:spcBef>
              <a:spcAft>
                <a:spcPct val="0"/>
              </a:spcAft>
              <a:buChar char="•"/>
              <a:defRPr sz="2000" b="1">
                <a:solidFill>
                  <a:schemeClr val="tx1"/>
                </a:solidFill>
                <a:latin typeface="+mn-lt"/>
              </a:defRPr>
            </a:lvl3pPr>
            <a:lvl4pPr marL="1600200" indent="-228600" algn="l" rtl="0" eaLnBrk="0" fontAlgn="base" hangingPunct="0">
              <a:spcBef>
                <a:spcPct val="20000"/>
              </a:spcBef>
              <a:spcAft>
                <a:spcPct val="0"/>
              </a:spcAft>
              <a:buChar char="–"/>
              <a:defRPr sz="1800" b="1">
                <a:solidFill>
                  <a:schemeClr val="tx1"/>
                </a:solidFill>
                <a:latin typeface="+mn-lt"/>
              </a:defRPr>
            </a:lvl4pPr>
            <a:lvl5pPr marL="2057400" indent="-228600" algn="l" rtl="0" eaLnBrk="0" fontAlgn="base" hangingPunct="0">
              <a:spcBef>
                <a:spcPct val="20000"/>
              </a:spcBef>
              <a:spcAft>
                <a:spcPct val="0"/>
              </a:spcAft>
              <a:buChar char="»"/>
              <a:defRPr sz="1800" b="1">
                <a:solidFill>
                  <a:schemeClr val="tx1"/>
                </a:solidFill>
                <a:latin typeface="+mn-lt"/>
              </a:defRPr>
            </a:lvl5pPr>
            <a:lvl6pPr marL="2514600" indent="-228600" algn="l" rtl="0" fontAlgn="base">
              <a:spcBef>
                <a:spcPct val="20000"/>
              </a:spcBef>
              <a:spcAft>
                <a:spcPct val="0"/>
              </a:spcAft>
              <a:buChar char="»"/>
              <a:defRPr sz="1800" b="1">
                <a:solidFill>
                  <a:schemeClr val="tx1"/>
                </a:solidFill>
                <a:latin typeface="+mn-lt"/>
              </a:defRPr>
            </a:lvl6pPr>
            <a:lvl7pPr marL="2971800" indent="-228600" algn="l" rtl="0" fontAlgn="base">
              <a:spcBef>
                <a:spcPct val="20000"/>
              </a:spcBef>
              <a:spcAft>
                <a:spcPct val="0"/>
              </a:spcAft>
              <a:buChar char="»"/>
              <a:defRPr sz="1800" b="1">
                <a:solidFill>
                  <a:schemeClr val="tx1"/>
                </a:solidFill>
                <a:latin typeface="+mn-lt"/>
              </a:defRPr>
            </a:lvl7pPr>
            <a:lvl8pPr marL="3429000" indent="-228600" algn="l" rtl="0" fontAlgn="base">
              <a:spcBef>
                <a:spcPct val="20000"/>
              </a:spcBef>
              <a:spcAft>
                <a:spcPct val="0"/>
              </a:spcAft>
              <a:buChar char="»"/>
              <a:defRPr sz="1800" b="1">
                <a:solidFill>
                  <a:schemeClr val="tx1"/>
                </a:solidFill>
                <a:latin typeface="+mn-lt"/>
              </a:defRPr>
            </a:lvl8pPr>
            <a:lvl9pPr marL="3886200" indent="-228600" algn="l" rtl="0" fontAlgn="base">
              <a:spcBef>
                <a:spcPct val="20000"/>
              </a:spcBef>
              <a:spcAft>
                <a:spcPct val="0"/>
              </a:spcAft>
              <a:buChar char="»"/>
              <a:defRPr sz="1800" b="1">
                <a:solidFill>
                  <a:schemeClr val="tx1"/>
                </a:solidFill>
                <a:latin typeface="+mn-lt"/>
              </a:defRPr>
            </a:lvl9pPr>
          </a:lstStyle>
          <a:p>
            <a:pPr marL="0" indent="0" algn="ctr">
              <a:buNone/>
              <a:defRPr/>
            </a:pPr>
            <a:r>
              <a:rPr lang="en-US" sz="3200" kern="0" dirty="0" smtClean="0"/>
              <a:t>                                         </a:t>
            </a:r>
            <a:r>
              <a:rPr lang="en-US" sz="3200" u="sng" kern="0" dirty="0" smtClean="0"/>
              <a:t>Cortex weights   </a:t>
            </a:r>
            <a:endParaRPr lang="en-US" sz="3200" u="sng" kern="0" dirty="0"/>
          </a:p>
        </p:txBody>
      </p:sp>
    </p:spTree>
    <p:extLst>
      <p:ext uri="{BB962C8B-B14F-4D97-AF65-F5344CB8AC3E}">
        <p14:creationId xmlns:p14="http://schemas.microsoft.com/office/powerpoint/2010/main" val="13436105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3"/>
                                        </p:tgtEl>
                                      </p:cBhvr>
                                    </p:animEffect>
                                    <p:set>
                                      <p:cBhvr>
                                        <p:cTn id="7" dur="1" fill="hold">
                                          <p:stCondLst>
                                            <p:cond delay="499"/>
                                          </p:stCondLst>
                                        </p:cTn>
                                        <p:tgtEl>
                                          <p:spTgt spid="3"/>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31747">
                                            <p:txEl>
                                              <p:pRg st="4" end="4"/>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31747">
                                            <p:txEl>
                                              <p:pRg st="5" end="5"/>
                                            </p:txEl>
                                          </p:spTgt>
                                        </p:tgtEl>
                                        <p:attrNameLst>
                                          <p:attrName>style.visibility</p:attrName>
                                        </p:attrNameLst>
                                      </p:cBhvr>
                                      <p:to>
                                        <p:strVal val="visible"/>
                                      </p:to>
                                    </p:set>
                                    <p:animEffect transition="in" filter="wipe(left)">
                                      <p:cBhvr>
                                        <p:cTn id="16" dur="500"/>
                                        <p:tgtEl>
                                          <p:spTgt spid="31747">
                                            <p:txEl>
                                              <p:pRg st="5" end="5"/>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31747">
                                            <p:txEl>
                                              <p:pRg st="6" end="6"/>
                                            </p:txEl>
                                          </p:spTgt>
                                        </p:tgtEl>
                                        <p:attrNameLst>
                                          <p:attrName>style.visibility</p:attrName>
                                        </p:attrNameLst>
                                      </p:cBhvr>
                                      <p:to>
                                        <p:strVal val="visible"/>
                                      </p:to>
                                    </p:set>
                                    <p:animEffect transition="in" filter="wipe(left)">
                                      <p:cBhvr>
                                        <p:cTn id="21" dur="500"/>
                                        <p:tgtEl>
                                          <p:spTgt spid="3174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4"/>
          <p:cNvSpPr>
            <a:spLocks noGrp="1"/>
          </p:cNvSpPr>
          <p:nvPr>
            <p:ph type="title"/>
          </p:nvPr>
        </p:nvSpPr>
        <p:spPr/>
        <p:txBody>
          <a:bodyPr/>
          <a:lstStyle/>
          <a:p>
            <a:endParaRPr lang="en-US" altLang="en-US" smtClean="0"/>
          </a:p>
        </p:txBody>
      </p:sp>
      <p:sp>
        <p:nvSpPr>
          <p:cNvPr id="31747" name="Content Placeholder 5"/>
          <p:cNvSpPr>
            <a:spLocks noGrp="1"/>
          </p:cNvSpPr>
          <p:nvPr>
            <p:ph sz="half" idx="1"/>
          </p:nvPr>
        </p:nvSpPr>
        <p:spPr/>
        <p:txBody>
          <a:bodyPr/>
          <a:lstStyle/>
          <a:p>
            <a:pPr eaLnBrk="1" hangingPunct="1"/>
            <a:endParaRPr lang="en-US" altLang="en-US" dirty="0" smtClean="0"/>
          </a:p>
          <a:p>
            <a:pPr eaLnBrk="1" hangingPunct="1"/>
            <a:r>
              <a:rPr lang="en-US" altLang="en-US" dirty="0" smtClean="0"/>
              <a:t>Test of significance:</a:t>
            </a:r>
          </a:p>
          <a:p>
            <a:pPr eaLnBrk="1" hangingPunct="1">
              <a:buFontTx/>
              <a:buNone/>
            </a:pPr>
            <a:endParaRPr lang="en-US" altLang="en-US" sz="500" dirty="0" smtClean="0"/>
          </a:p>
          <a:p>
            <a:pPr lvl="1" eaLnBrk="1" hangingPunct="1"/>
            <a:r>
              <a:rPr lang="en-US" altLang="en-US" dirty="0" smtClean="0"/>
              <a:t>H</a:t>
            </a:r>
            <a:r>
              <a:rPr lang="en-US" altLang="en-US" baseline="-25000" dirty="0" smtClean="0"/>
              <a:t>0</a:t>
            </a:r>
            <a:r>
              <a:rPr lang="en-US" altLang="en-US" dirty="0" smtClean="0"/>
              <a:t>:  no effect, </a:t>
            </a:r>
            <a:r>
              <a:rPr lang="en-US" altLang="en-US" dirty="0" smtClean="0">
                <a:latin typeface="Symbol" panose="05050102010706020507" pitchFamily="18" charset="2"/>
              </a:rPr>
              <a:t>D</a:t>
            </a:r>
            <a:r>
              <a:rPr lang="en-US" altLang="en-US" dirty="0" smtClean="0"/>
              <a:t> = 0</a:t>
            </a:r>
          </a:p>
          <a:p>
            <a:pPr lvl="1" eaLnBrk="1" hangingPunct="1"/>
            <a:endParaRPr lang="en-US" altLang="en-US" sz="500" dirty="0" smtClean="0"/>
          </a:p>
          <a:p>
            <a:pPr lvl="1" eaLnBrk="1" hangingPunct="1"/>
            <a:r>
              <a:rPr lang="en-US" altLang="en-US" dirty="0" err="1" smtClean="0"/>
              <a:t>Avg</a:t>
            </a:r>
            <a:r>
              <a:rPr lang="en-US" altLang="en-US" dirty="0" smtClean="0"/>
              <a:t> diff = 26.7 mg</a:t>
            </a:r>
          </a:p>
          <a:p>
            <a:pPr lvl="1" eaLnBrk="1" hangingPunct="1"/>
            <a:endParaRPr lang="en-US" altLang="en-US" sz="500" u="sng" dirty="0" smtClean="0"/>
          </a:p>
          <a:p>
            <a:pPr lvl="1" eaLnBrk="1" hangingPunct="1"/>
            <a:r>
              <a:rPr lang="en-US" altLang="en-US" u="sng" dirty="0" smtClean="0"/>
              <a:t>SD</a:t>
            </a:r>
            <a:r>
              <a:rPr lang="en-US" altLang="en-US" dirty="0" smtClean="0"/>
              <a:t> of diff = 27.3 mg</a:t>
            </a:r>
          </a:p>
          <a:p>
            <a:pPr lvl="1" eaLnBrk="1" hangingPunct="1"/>
            <a:endParaRPr lang="en-US" altLang="en-US" sz="500" dirty="0" smtClean="0"/>
          </a:p>
          <a:p>
            <a:pPr lvl="1" eaLnBrk="1" hangingPunct="1"/>
            <a:r>
              <a:rPr lang="en-US" altLang="en-US" dirty="0" smtClean="0"/>
              <a:t>SE(</a:t>
            </a:r>
            <a:r>
              <a:rPr lang="en-US" altLang="en-US" dirty="0">
                <a:latin typeface="MS Reference Sans Serif" panose="020B0604030504040204" pitchFamily="34" charset="0"/>
              </a:rPr>
              <a:t></a:t>
            </a:r>
            <a:r>
              <a:rPr lang="en-US" altLang="en-US" dirty="0" smtClean="0"/>
              <a:t>) = 27.3 / </a:t>
            </a:r>
            <a:r>
              <a:rPr lang="en-US" altLang="en-US" dirty="0" err="1" smtClean="0"/>
              <a:t>sqrt</a:t>
            </a:r>
            <a:r>
              <a:rPr lang="en-US" altLang="en-US" dirty="0" smtClean="0"/>
              <a:t>(11)	        = 8.24 mg</a:t>
            </a:r>
          </a:p>
          <a:p>
            <a:pPr lvl="1" eaLnBrk="1" hangingPunct="1"/>
            <a:endParaRPr lang="en-US" altLang="en-US" sz="500" dirty="0" smtClean="0"/>
          </a:p>
          <a:p>
            <a:pPr lvl="1" eaLnBrk="1" hangingPunct="1"/>
            <a:r>
              <a:rPr lang="en-US" altLang="en-US" dirty="0" smtClean="0"/>
              <a:t>t = (26.7 – 0)</a:t>
            </a:r>
            <a:r>
              <a:rPr lang="en-US" altLang="en-US" sz="1000" dirty="0" smtClean="0"/>
              <a:t> </a:t>
            </a:r>
            <a:r>
              <a:rPr lang="en-US" altLang="en-US" dirty="0" smtClean="0"/>
              <a:t>/</a:t>
            </a:r>
            <a:r>
              <a:rPr lang="en-US" altLang="en-US" sz="1000" dirty="0" smtClean="0"/>
              <a:t> </a:t>
            </a:r>
            <a:r>
              <a:rPr lang="en-US" altLang="en-US" dirty="0" smtClean="0"/>
              <a:t>8.24 	    	= 3.24 with 10 </a:t>
            </a:r>
            <a:r>
              <a:rPr lang="en-US" altLang="en-US" dirty="0" err="1" smtClean="0"/>
              <a:t>df</a:t>
            </a:r>
            <a:endParaRPr lang="en-US" altLang="en-US" dirty="0" smtClean="0"/>
          </a:p>
          <a:p>
            <a:pPr lvl="1" eaLnBrk="1" hangingPunct="1"/>
            <a:endParaRPr lang="en-US" altLang="en-US" sz="500" dirty="0" smtClean="0"/>
          </a:p>
          <a:p>
            <a:pPr lvl="1" eaLnBrk="1" hangingPunct="1"/>
            <a:r>
              <a:rPr lang="en-US" altLang="en-US" dirty="0" smtClean="0"/>
              <a:t>From Excel, p-value = 0.00441, or 1 in 227</a:t>
            </a:r>
          </a:p>
          <a:p>
            <a:pPr lvl="1" eaLnBrk="1" hangingPunct="1"/>
            <a:endParaRPr lang="en-US" altLang="en-US" sz="500" dirty="0" smtClean="0"/>
          </a:p>
          <a:p>
            <a:pPr lvl="1" eaLnBrk="1" hangingPunct="1"/>
            <a:r>
              <a:rPr lang="en-US" altLang="en-US" dirty="0" smtClean="0"/>
              <a:t>Conclusion? </a:t>
            </a:r>
            <a:endParaRPr lang="en-US" altLang="en-US" sz="500" dirty="0" smtClean="0"/>
          </a:p>
        </p:txBody>
      </p:sp>
      <p:sp>
        <p:nvSpPr>
          <p:cNvPr id="31749"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b="1">
                <a:solidFill>
                  <a:schemeClr val="tx1"/>
                </a:solidFill>
                <a:latin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defRPr>
            </a:lvl9pPr>
          </a:lstStyle>
          <a:p>
            <a:pPr>
              <a:spcBef>
                <a:spcPct val="0"/>
              </a:spcBef>
              <a:buFontTx/>
              <a:buNone/>
            </a:pPr>
            <a:fld id="{E5E9E589-D0EF-4216-90F7-1DBE49C51F69}" type="slidenum">
              <a:rPr lang="en-US" altLang="en-US" sz="1400" b="0" smtClean="0"/>
              <a:pPr>
                <a:spcBef>
                  <a:spcPct val="0"/>
                </a:spcBef>
                <a:buFontTx/>
                <a:buNone/>
              </a:pPr>
              <a:t>36</a:t>
            </a:fld>
            <a:endParaRPr lang="en-US" altLang="en-US" sz="1400" b="0" smtClean="0"/>
          </a:p>
        </p:txBody>
      </p:sp>
      <p:graphicFrame>
        <p:nvGraphicFramePr>
          <p:cNvPr id="2" name="Table 1"/>
          <p:cNvGraphicFramePr>
            <a:graphicFrameLocks noGrp="1"/>
          </p:cNvGraphicFramePr>
          <p:nvPr>
            <p:extLst>
              <p:ext uri="{D42A27DB-BD31-4B8C-83A1-F6EECF244321}">
                <p14:modId xmlns:p14="http://schemas.microsoft.com/office/powerpoint/2010/main" val="553745670"/>
              </p:ext>
            </p:extLst>
          </p:nvPr>
        </p:nvGraphicFramePr>
        <p:xfrm>
          <a:off x="4846912" y="1094243"/>
          <a:ext cx="3839888" cy="4876800"/>
        </p:xfrm>
        <a:graphic>
          <a:graphicData uri="http://schemas.openxmlformats.org/drawingml/2006/table">
            <a:tbl>
              <a:tblPr firstRow="1" bandRow="1">
                <a:tableStyleId>{5C22544A-7EE6-4342-B048-85BDC9FD1C3A}</a:tableStyleId>
              </a:tblPr>
              <a:tblGrid>
                <a:gridCol w="788408"/>
                <a:gridCol w="1017160"/>
                <a:gridCol w="1017160"/>
                <a:gridCol w="1017160"/>
              </a:tblGrid>
              <a:tr h="370840">
                <a:tc>
                  <a:txBody>
                    <a:bodyPr/>
                    <a:lstStyle/>
                    <a:p>
                      <a:endParaRPr lang="en-US" sz="2200" u="sng" dirty="0">
                        <a:solidFill>
                          <a:schemeClr val="tx1"/>
                        </a:solidFill>
                      </a:endParaRPr>
                    </a:p>
                  </a:txBody>
                  <a:tcPr/>
                </a:tc>
                <a:tc>
                  <a:txBody>
                    <a:bodyPr/>
                    <a:lstStyle/>
                    <a:p>
                      <a:pPr algn="ctr"/>
                      <a:r>
                        <a:rPr lang="en-US" sz="2200" u="sng" dirty="0" err="1" smtClean="0">
                          <a:solidFill>
                            <a:schemeClr val="tx1"/>
                          </a:solidFill>
                        </a:rPr>
                        <a:t>Enr</a:t>
                      </a:r>
                      <a:r>
                        <a:rPr lang="en-US" sz="2200" u="sng" dirty="0" smtClean="0">
                          <a:solidFill>
                            <a:schemeClr val="tx1"/>
                          </a:solidFill>
                        </a:rPr>
                        <a:t>.</a:t>
                      </a:r>
                      <a:endParaRPr lang="en-US" sz="2200" u="sng" dirty="0">
                        <a:solidFill>
                          <a:schemeClr val="tx1"/>
                        </a:solidFill>
                      </a:endParaRPr>
                    </a:p>
                  </a:txBody>
                  <a:tcPr/>
                </a:tc>
                <a:tc>
                  <a:txBody>
                    <a:bodyPr/>
                    <a:lstStyle/>
                    <a:p>
                      <a:pPr algn="ctr"/>
                      <a:r>
                        <a:rPr lang="en-US" sz="2200" u="sng" dirty="0" smtClean="0">
                          <a:solidFill>
                            <a:schemeClr val="tx1"/>
                          </a:solidFill>
                        </a:rPr>
                        <a:t>Std.</a:t>
                      </a:r>
                      <a:endParaRPr lang="en-US" sz="2200" u="sng" dirty="0">
                        <a:solidFill>
                          <a:schemeClr val="tx1"/>
                        </a:solidFill>
                      </a:endParaRPr>
                    </a:p>
                  </a:txBody>
                  <a:tcPr/>
                </a:tc>
                <a:tc>
                  <a:txBody>
                    <a:bodyPr/>
                    <a:lstStyle/>
                    <a:p>
                      <a:pPr algn="ctr"/>
                      <a:r>
                        <a:rPr lang="en-US" sz="2200" u="sng" dirty="0" smtClean="0">
                          <a:solidFill>
                            <a:schemeClr val="tx1"/>
                          </a:solidFill>
                        </a:rPr>
                        <a:t>Diff</a:t>
                      </a:r>
                      <a:endParaRPr lang="en-US" sz="2200" u="sng" dirty="0">
                        <a:solidFill>
                          <a:schemeClr val="tx1"/>
                        </a:solidFill>
                      </a:endParaRPr>
                    </a:p>
                  </a:txBody>
                  <a:tcPr/>
                </a:tc>
              </a:tr>
              <a:tr h="370840">
                <a:tc>
                  <a:txBody>
                    <a:bodyPr/>
                    <a:lstStyle/>
                    <a:p>
                      <a:pPr algn="ctr"/>
                      <a:r>
                        <a:rPr lang="en-US" dirty="0" smtClean="0"/>
                        <a:t>  1</a:t>
                      </a:r>
                      <a:endParaRPr lang="en-US" dirty="0"/>
                    </a:p>
                  </a:txBody>
                  <a:tcPr/>
                </a:tc>
                <a:tc>
                  <a:txBody>
                    <a:bodyPr/>
                    <a:lstStyle/>
                    <a:p>
                      <a:pPr algn="ctr"/>
                      <a:r>
                        <a:rPr lang="en-US" dirty="0" smtClean="0">
                          <a:solidFill>
                            <a:schemeClr val="bg1">
                              <a:lumMod val="50000"/>
                            </a:schemeClr>
                          </a:solidFill>
                        </a:rPr>
                        <a:t>689</a:t>
                      </a:r>
                      <a:endParaRPr lang="en-US" dirty="0">
                        <a:solidFill>
                          <a:schemeClr val="bg1">
                            <a:lumMod val="50000"/>
                          </a:schemeClr>
                        </a:solidFill>
                      </a:endParaRPr>
                    </a:p>
                  </a:txBody>
                  <a:tcPr/>
                </a:tc>
                <a:tc>
                  <a:txBody>
                    <a:bodyPr/>
                    <a:lstStyle/>
                    <a:p>
                      <a:pPr algn="ctr"/>
                      <a:r>
                        <a:rPr lang="en-US" dirty="0" smtClean="0">
                          <a:solidFill>
                            <a:schemeClr val="bg1">
                              <a:lumMod val="50000"/>
                            </a:schemeClr>
                          </a:solidFill>
                        </a:rPr>
                        <a:t>657</a:t>
                      </a:r>
                      <a:endParaRPr lang="en-US" dirty="0">
                        <a:solidFill>
                          <a:schemeClr val="bg1">
                            <a:lumMod val="50000"/>
                          </a:schemeClr>
                        </a:solidFill>
                      </a:endParaRPr>
                    </a:p>
                  </a:txBody>
                  <a:tcPr/>
                </a:tc>
                <a:tc>
                  <a:txBody>
                    <a:bodyPr/>
                    <a:lstStyle/>
                    <a:p>
                      <a:pPr algn="ctr"/>
                      <a:r>
                        <a:rPr lang="en-US" dirty="0" smtClean="0"/>
                        <a:t>32</a:t>
                      </a:r>
                      <a:endParaRPr lang="en-US" dirty="0"/>
                    </a:p>
                  </a:txBody>
                  <a:tcPr/>
                </a:tc>
              </a:tr>
              <a:tr h="370840">
                <a:tc>
                  <a:txBody>
                    <a:bodyPr/>
                    <a:lstStyle/>
                    <a:p>
                      <a:pPr algn="ctr"/>
                      <a:r>
                        <a:rPr lang="en-US" dirty="0" smtClean="0"/>
                        <a:t>  2</a:t>
                      </a:r>
                      <a:endParaRPr lang="en-US" dirty="0"/>
                    </a:p>
                  </a:txBody>
                  <a:tcPr/>
                </a:tc>
                <a:tc>
                  <a:txBody>
                    <a:bodyPr/>
                    <a:lstStyle/>
                    <a:p>
                      <a:pPr algn="ctr"/>
                      <a:r>
                        <a:rPr lang="en-US" dirty="0" smtClean="0">
                          <a:solidFill>
                            <a:schemeClr val="bg1">
                              <a:lumMod val="50000"/>
                            </a:schemeClr>
                          </a:solidFill>
                        </a:rPr>
                        <a:t>656</a:t>
                      </a:r>
                      <a:endParaRPr lang="en-US" dirty="0">
                        <a:solidFill>
                          <a:schemeClr val="bg1">
                            <a:lumMod val="50000"/>
                          </a:schemeClr>
                        </a:solidFill>
                      </a:endParaRPr>
                    </a:p>
                  </a:txBody>
                  <a:tcPr/>
                </a:tc>
                <a:tc>
                  <a:txBody>
                    <a:bodyPr/>
                    <a:lstStyle/>
                    <a:p>
                      <a:pPr algn="ctr"/>
                      <a:r>
                        <a:rPr lang="en-US" dirty="0" smtClean="0">
                          <a:solidFill>
                            <a:schemeClr val="bg1">
                              <a:lumMod val="50000"/>
                            </a:schemeClr>
                          </a:solidFill>
                        </a:rPr>
                        <a:t>623</a:t>
                      </a:r>
                      <a:endParaRPr lang="en-US" dirty="0">
                        <a:solidFill>
                          <a:schemeClr val="bg1">
                            <a:lumMod val="50000"/>
                          </a:schemeClr>
                        </a:solidFill>
                      </a:endParaRPr>
                    </a:p>
                  </a:txBody>
                  <a:tcPr/>
                </a:tc>
                <a:tc>
                  <a:txBody>
                    <a:bodyPr/>
                    <a:lstStyle/>
                    <a:p>
                      <a:pPr algn="ctr"/>
                      <a:r>
                        <a:rPr lang="en-US" dirty="0" smtClean="0"/>
                        <a:t>33</a:t>
                      </a:r>
                      <a:endParaRPr lang="en-US" dirty="0"/>
                    </a:p>
                  </a:txBody>
                  <a:tcPr/>
                </a:tc>
              </a:tr>
              <a:tr h="370840">
                <a:tc>
                  <a:txBody>
                    <a:bodyPr/>
                    <a:lstStyle/>
                    <a:p>
                      <a:pPr algn="ctr"/>
                      <a:r>
                        <a:rPr lang="en-US" dirty="0" smtClean="0"/>
                        <a:t>  3</a:t>
                      </a:r>
                      <a:endParaRPr lang="en-US" dirty="0"/>
                    </a:p>
                  </a:txBody>
                  <a:tcPr/>
                </a:tc>
                <a:tc>
                  <a:txBody>
                    <a:bodyPr/>
                    <a:lstStyle/>
                    <a:p>
                      <a:pPr algn="ctr"/>
                      <a:r>
                        <a:rPr lang="en-US" dirty="0" smtClean="0">
                          <a:solidFill>
                            <a:schemeClr val="bg1">
                              <a:lumMod val="50000"/>
                            </a:schemeClr>
                          </a:solidFill>
                        </a:rPr>
                        <a:t>668</a:t>
                      </a:r>
                      <a:endParaRPr lang="en-US" dirty="0">
                        <a:solidFill>
                          <a:schemeClr val="bg1">
                            <a:lumMod val="50000"/>
                          </a:schemeClr>
                        </a:solidFill>
                      </a:endParaRPr>
                    </a:p>
                  </a:txBody>
                  <a:tcPr/>
                </a:tc>
                <a:tc>
                  <a:txBody>
                    <a:bodyPr/>
                    <a:lstStyle/>
                    <a:p>
                      <a:pPr algn="ctr"/>
                      <a:r>
                        <a:rPr lang="en-US" dirty="0" smtClean="0">
                          <a:solidFill>
                            <a:schemeClr val="bg1">
                              <a:lumMod val="50000"/>
                            </a:schemeClr>
                          </a:solidFill>
                        </a:rPr>
                        <a:t>652</a:t>
                      </a:r>
                      <a:endParaRPr lang="en-US" dirty="0">
                        <a:solidFill>
                          <a:schemeClr val="bg1">
                            <a:lumMod val="50000"/>
                          </a:schemeClr>
                        </a:solidFill>
                      </a:endParaRPr>
                    </a:p>
                  </a:txBody>
                  <a:tcPr/>
                </a:tc>
                <a:tc>
                  <a:txBody>
                    <a:bodyPr/>
                    <a:lstStyle/>
                    <a:p>
                      <a:pPr algn="ctr"/>
                      <a:r>
                        <a:rPr lang="en-US" dirty="0" smtClean="0"/>
                        <a:t>16</a:t>
                      </a:r>
                      <a:endParaRPr lang="en-US" dirty="0"/>
                    </a:p>
                  </a:txBody>
                  <a:tcPr/>
                </a:tc>
              </a:tr>
              <a:tr h="370840">
                <a:tc>
                  <a:txBody>
                    <a:bodyPr/>
                    <a:lstStyle/>
                    <a:p>
                      <a:pPr algn="ctr"/>
                      <a:r>
                        <a:rPr lang="en-US" dirty="0" smtClean="0"/>
                        <a:t>  4</a:t>
                      </a:r>
                      <a:endParaRPr lang="en-US" dirty="0"/>
                    </a:p>
                  </a:txBody>
                  <a:tcPr/>
                </a:tc>
                <a:tc>
                  <a:txBody>
                    <a:bodyPr/>
                    <a:lstStyle/>
                    <a:p>
                      <a:pPr algn="ctr"/>
                      <a:r>
                        <a:rPr lang="en-US" dirty="0" smtClean="0">
                          <a:solidFill>
                            <a:schemeClr val="bg1">
                              <a:lumMod val="50000"/>
                            </a:schemeClr>
                          </a:solidFill>
                        </a:rPr>
                        <a:t>660</a:t>
                      </a:r>
                      <a:endParaRPr lang="en-US" dirty="0">
                        <a:solidFill>
                          <a:schemeClr val="bg1">
                            <a:lumMod val="50000"/>
                          </a:schemeClr>
                        </a:solidFill>
                      </a:endParaRPr>
                    </a:p>
                  </a:txBody>
                  <a:tcPr/>
                </a:tc>
                <a:tc>
                  <a:txBody>
                    <a:bodyPr/>
                    <a:lstStyle/>
                    <a:p>
                      <a:pPr algn="ctr"/>
                      <a:r>
                        <a:rPr lang="en-US" dirty="0" smtClean="0">
                          <a:solidFill>
                            <a:schemeClr val="bg1">
                              <a:lumMod val="50000"/>
                            </a:schemeClr>
                          </a:solidFill>
                        </a:rPr>
                        <a:t>654</a:t>
                      </a:r>
                      <a:endParaRPr lang="en-US" dirty="0">
                        <a:solidFill>
                          <a:schemeClr val="bg1">
                            <a:lumMod val="50000"/>
                          </a:schemeClr>
                        </a:solidFill>
                      </a:endParaRPr>
                    </a:p>
                  </a:txBody>
                  <a:tcPr/>
                </a:tc>
                <a:tc>
                  <a:txBody>
                    <a:bodyPr/>
                    <a:lstStyle/>
                    <a:p>
                      <a:pPr algn="ctr"/>
                      <a:r>
                        <a:rPr lang="en-US" dirty="0" smtClean="0"/>
                        <a:t>  6</a:t>
                      </a:r>
                      <a:endParaRPr lang="en-US" dirty="0"/>
                    </a:p>
                  </a:txBody>
                  <a:tcPr/>
                </a:tc>
              </a:tr>
              <a:tr h="370840">
                <a:tc>
                  <a:txBody>
                    <a:bodyPr/>
                    <a:lstStyle/>
                    <a:p>
                      <a:pPr algn="ctr"/>
                      <a:r>
                        <a:rPr lang="en-US" dirty="0" smtClean="0"/>
                        <a:t>  5</a:t>
                      </a:r>
                      <a:endParaRPr lang="en-US" dirty="0"/>
                    </a:p>
                  </a:txBody>
                  <a:tcPr/>
                </a:tc>
                <a:tc>
                  <a:txBody>
                    <a:bodyPr/>
                    <a:lstStyle/>
                    <a:p>
                      <a:pPr algn="ctr"/>
                      <a:r>
                        <a:rPr lang="en-US" dirty="0" smtClean="0">
                          <a:solidFill>
                            <a:schemeClr val="bg1">
                              <a:lumMod val="50000"/>
                            </a:schemeClr>
                          </a:solidFill>
                        </a:rPr>
                        <a:t>679</a:t>
                      </a:r>
                      <a:endParaRPr lang="en-US" dirty="0">
                        <a:solidFill>
                          <a:schemeClr val="bg1">
                            <a:lumMod val="50000"/>
                          </a:schemeClr>
                        </a:solidFill>
                      </a:endParaRPr>
                    </a:p>
                  </a:txBody>
                  <a:tcPr/>
                </a:tc>
                <a:tc>
                  <a:txBody>
                    <a:bodyPr/>
                    <a:lstStyle/>
                    <a:p>
                      <a:pPr algn="ctr"/>
                      <a:r>
                        <a:rPr lang="en-US" dirty="0" smtClean="0">
                          <a:solidFill>
                            <a:schemeClr val="bg1">
                              <a:lumMod val="50000"/>
                            </a:schemeClr>
                          </a:solidFill>
                        </a:rPr>
                        <a:t>658</a:t>
                      </a:r>
                      <a:endParaRPr lang="en-US" dirty="0">
                        <a:solidFill>
                          <a:schemeClr val="bg1">
                            <a:lumMod val="50000"/>
                          </a:schemeClr>
                        </a:solidFill>
                      </a:endParaRPr>
                    </a:p>
                  </a:txBody>
                  <a:tcPr/>
                </a:tc>
                <a:tc>
                  <a:txBody>
                    <a:bodyPr/>
                    <a:lstStyle/>
                    <a:p>
                      <a:pPr algn="ctr"/>
                      <a:r>
                        <a:rPr lang="en-US" dirty="0" smtClean="0"/>
                        <a:t>21</a:t>
                      </a:r>
                      <a:endParaRPr lang="en-US" dirty="0"/>
                    </a:p>
                  </a:txBody>
                  <a:tcPr/>
                </a:tc>
              </a:tr>
              <a:tr h="370840">
                <a:tc>
                  <a:txBody>
                    <a:bodyPr/>
                    <a:lstStyle/>
                    <a:p>
                      <a:pPr algn="ctr"/>
                      <a:r>
                        <a:rPr lang="en-US" dirty="0" smtClean="0"/>
                        <a:t>  6</a:t>
                      </a:r>
                      <a:endParaRPr lang="en-US" dirty="0"/>
                    </a:p>
                  </a:txBody>
                  <a:tcPr/>
                </a:tc>
                <a:tc>
                  <a:txBody>
                    <a:bodyPr/>
                    <a:lstStyle/>
                    <a:p>
                      <a:pPr algn="ctr"/>
                      <a:r>
                        <a:rPr lang="en-US" dirty="0" smtClean="0">
                          <a:solidFill>
                            <a:schemeClr val="bg1">
                              <a:lumMod val="50000"/>
                            </a:schemeClr>
                          </a:solidFill>
                        </a:rPr>
                        <a:t>663</a:t>
                      </a:r>
                      <a:endParaRPr lang="en-US" dirty="0">
                        <a:solidFill>
                          <a:schemeClr val="bg1">
                            <a:lumMod val="50000"/>
                          </a:schemeClr>
                        </a:solidFill>
                      </a:endParaRPr>
                    </a:p>
                  </a:txBody>
                  <a:tcPr/>
                </a:tc>
                <a:tc>
                  <a:txBody>
                    <a:bodyPr/>
                    <a:lstStyle/>
                    <a:p>
                      <a:pPr algn="ctr"/>
                      <a:r>
                        <a:rPr lang="en-US" dirty="0" smtClean="0">
                          <a:solidFill>
                            <a:schemeClr val="bg1">
                              <a:lumMod val="50000"/>
                            </a:schemeClr>
                          </a:solidFill>
                        </a:rPr>
                        <a:t>646</a:t>
                      </a:r>
                      <a:endParaRPr lang="en-US" dirty="0">
                        <a:solidFill>
                          <a:schemeClr val="bg1">
                            <a:lumMod val="50000"/>
                          </a:schemeClr>
                        </a:solidFill>
                      </a:endParaRPr>
                    </a:p>
                  </a:txBody>
                  <a:tcPr/>
                </a:tc>
                <a:tc>
                  <a:txBody>
                    <a:bodyPr/>
                    <a:lstStyle/>
                    <a:p>
                      <a:pPr algn="ctr"/>
                      <a:r>
                        <a:rPr lang="en-US" dirty="0" smtClean="0"/>
                        <a:t>17</a:t>
                      </a:r>
                      <a:endParaRPr lang="en-US" dirty="0"/>
                    </a:p>
                  </a:txBody>
                  <a:tcPr/>
                </a:tc>
              </a:tr>
              <a:tr h="370840">
                <a:tc>
                  <a:txBody>
                    <a:bodyPr/>
                    <a:lstStyle/>
                    <a:p>
                      <a:pPr algn="ctr"/>
                      <a:r>
                        <a:rPr lang="en-US" dirty="0" smtClean="0"/>
                        <a:t>  7</a:t>
                      </a:r>
                      <a:endParaRPr lang="en-US" dirty="0"/>
                    </a:p>
                  </a:txBody>
                  <a:tcPr/>
                </a:tc>
                <a:tc>
                  <a:txBody>
                    <a:bodyPr/>
                    <a:lstStyle/>
                    <a:p>
                      <a:pPr algn="ctr"/>
                      <a:r>
                        <a:rPr lang="en-US" dirty="0" smtClean="0">
                          <a:solidFill>
                            <a:schemeClr val="bg1">
                              <a:lumMod val="50000"/>
                            </a:schemeClr>
                          </a:solidFill>
                        </a:rPr>
                        <a:t>664</a:t>
                      </a:r>
                      <a:endParaRPr lang="en-US" dirty="0">
                        <a:solidFill>
                          <a:schemeClr val="bg1">
                            <a:lumMod val="50000"/>
                          </a:schemeClr>
                        </a:solidFill>
                      </a:endParaRPr>
                    </a:p>
                  </a:txBody>
                  <a:tcPr/>
                </a:tc>
                <a:tc>
                  <a:txBody>
                    <a:bodyPr/>
                    <a:lstStyle/>
                    <a:p>
                      <a:pPr algn="ctr"/>
                      <a:r>
                        <a:rPr lang="en-US" dirty="0" smtClean="0">
                          <a:solidFill>
                            <a:schemeClr val="bg1">
                              <a:lumMod val="50000"/>
                            </a:schemeClr>
                          </a:solidFill>
                        </a:rPr>
                        <a:t>600</a:t>
                      </a:r>
                      <a:endParaRPr lang="en-US" dirty="0">
                        <a:solidFill>
                          <a:schemeClr val="bg1">
                            <a:lumMod val="50000"/>
                          </a:schemeClr>
                        </a:solidFill>
                      </a:endParaRPr>
                    </a:p>
                  </a:txBody>
                  <a:tcPr/>
                </a:tc>
                <a:tc>
                  <a:txBody>
                    <a:bodyPr/>
                    <a:lstStyle/>
                    <a:p>
                      <a:pPr algn="ctr"/>
                      <a:r>
                        <a:rPr lang="en-US" dirty="0" smtClean="0"/>
                        <a:t>64</a:t>
                      </a:r>
                      <a:endParaRPr lang="en-US" dirty="0"/>
                    </a:p>
                  </a:txBody>
                  <a:tcPr/>
                </a:tc>
              </a:tr>
              <a:tr h="370840">
                <a:tc>
                  <a:txBody>
                    <a:bodyPr/>
                    <a:lstStyle/>
                    <a:p>
                      <a:pPr algn="ctr"/>
                      <a:r>
                        <a:rPr lang="en-US" dirty="0" smtClean="0"/>
                        <a:t>  8</a:t>
                      </a:r>
                      <a:endParaRPr lang="en-US" dirty="0"/>
                    </a:p>
                  </a:txBody>
                  <a:tcPr/>
                </a:tc>
                <a:tc>
                  <a:txBody>
                    <a:bodyPr/>
                    <a:lstStyle/>
                    <a:p>
                      <a:pPr algn="ctr"/>
                      <a:r>
                        <a:rPr lang="en-US" dirty="0" smtClean="0">
                          <a:solidFill>
                            <a:schemeClr val="bg1">
                              <a:lumMod val="50000"/>
                            </a:schemeClr>
                          </a:solidFill>
                        </a:rPr>
                        <a:t>647</a:t>
                      </a:r>
                      <a:endParaRPr lang="en-US" dirty="0">
                        <a:solidFill>
                          <a:schemeClr val="bg1">
                            <a:lumMod val="50000"/>
                          </a:schemeClr>
                        </a:solidFill>
                      </a:endParaRPr>
                    </a:p>
                  </a:txBody>
                  <a:tcPr/>
                </a:tc>
                <a:tc>
                  <a:txBody>
                    <a:bodyPr/>
                    <a:lstStyle/>
                    <a:p>
                      <a:pPr algn="ctr"/>
                      <a:r>
                        <a:rPr lang="en-US" dirty="0" smtClean="0">
                          <a:solidFill>
                            <a:schemeClr val="bg1">
                              <a:lumMod val="50000"/>
                            </a:schemeClr>
                          </a:solidFill>
                        </a:rPr>
                        <a:t>640</a:t>
                      </a:r>
                      <a:endParaRPr lang="en-US" dirty="0">
                        <a:solidFill>
                          <a:schemeClr val="bg1">
                            <a:lumMod val="50000"/>
                          </a:schemeClr>
                        </a:solidFill>
                      </a:endParaRPr>
                    </a:p>
                  </a:txBody>
                  <a:tcPr/>
                </a:tc>
                <a:tc>
                  <a:txBody>
                    <a:bodyPr/>
                    <a:lstStyle/>
                    <a:p>
                      <a:pPr algn="ctr"/>
                      <a:r>
                        <a:rPr lang="en-US" dirty="0" smtClean="0"/>
                        <a:t>  7</a:t>
                      </a:r>
                      <a:endParaRPr lang="en-US" dirty="0"/>
                    </a:p>
                  </a:txBody>
                  <a:tcPr/>
                </a:tc>
              </a:tr>
              <a:tr h="370840">
                <a:tc>
                  <a:txBody>
                    <a:bodyPr/>
                    <a:lstStyle/>
                    <a:p>
                      <a:pPr algn="ctr"/>
                      <a:r>
                        <a:rPr lang="en-US" dirty="0" smtClean="0"/>
                        <a:t>  9</a:t>
                      </a:r>
                      <a:endParaRPr lang="en-US" dirty="0"/>
                    </a:p>
                  </a:txBody>
                  <a:tcPr/>
                </a:tc>
                <a:tc>
                  <a:txBody>
                    <a:bodyPr/>
                    <a:lstStyle/>
                    <a:p>
                      <a:pPr algn="ctr"/>
                      <a:r>
                        <a:rPr lang="en-US" dirty="0" smtClean="0">
                          <a:solidFill>
                            <a:schemeClr val="bg1">
                              <a:lumMod val="50000"/>
                            </a:schemeClr>
                          </a:solidFill>
                        </a:rPr>
                        <a:t>694</a:t>
                      </a:r>
                      <a:endParaRPr lang="en-US" dirty="0">
                        <a:solidFill>
                          <a:schemeClr val="bg1">
                            <a:lumMod val="50000"/>
                          </a:schemeClr>
                        </a:solidFill>
                      </a:endParaRPr>
                    </a:p>
                  </a:txBody>
                  <a:tcPr/>
                </a:tc>
                <a:tc>
                  <a:txBody>
                    <a:bodyPr/>
                    <a:lstStyle/>
                    <a:p>
                      <a:pPr algn="ctr"/>
                      <a:r>
                        <a:rPr lang="en-US" dirty="0" smtClean="0">
                          <a:solidFill>
                            <a:schemeClr val="bg1">
                              <a:lumMod val="50000"/>
                            </a:schemeClr>
                          </a:solidFill>
                        </a:rPr>
                        <a:t>605</a:t>
                      </a:r>
                      <a:endParaRPr lang="en-US" dirty="0">
                        <a:solidFill>
                          <a:schemeClr val="bg1">
                            <a:lumMod val="50000"/>
                          </a:schemeClr>
                        </a:solidFill>
                      </a:endParaRPr>
                    </a:p>
                  </a:txBody>
                  <a:tcPr/>
                </a:tc>
                <a:tc>
                  <a:txBody>
                    <a:bodyPr/>
                    <a:lstStyle/>
                    <a:p>
                      <a:pPr algn="ctr"/>
                      <a:r>
                        <a:rPr lang="en-US" dirty="0" smtClean="0"/>
                        <a:t>89</a:t>
                      </a:r>
                      <a:endParaRPr lang="en-US" dirty="0"/>
                    </a:p>
                  </a:txBody>
                  <a:tcPr/>
                </a:tc>
              </a:tr>
              <a:tr h="370840">
                <a:tc>
                  <a:txBody>
                    <a:bodyPr/>
                    <a:lstStyle/>
                    <a:p>
                      <a:pPr algn="ctr"/>
                      <a:r>
                        <a:rPr lang="en-US" dirty="0" smtClean="0"/>
                        <a:t>10</a:t>
                      </a:r>
                      <a:endParaRPr lang="en-US" dirty="0"/>
                    </a:p>
                  </a:txBody>
                  <a:tcPr/>
                </a:tc>
                <a:tc>
                  <a:txBody>
                    <a:bodyPr/>
                    <a:lstStyle/>
                    <a:p>
                      <a:pPr algn="ctr"/>
                      <a:r>
                        <a:rPr lang="en-US" dirty="0" smtClean="0">
                          <a:solidFill>
                            <a:schemeClr val="bg1">
                              <a:lumMod val="50000"/>
                            </a:schemeClr>
                          </a:solidFill>
                        </a:rPr>
                        <a:t>633</a:t>
                      </a:r>
                      <a:endParaRPr lang="en-US" dirty="0">
                        <a:solidFill>
                          <a:schemeClr val="bg1">
                            <a:lumMod val="50000"/>
                          </a:schemeClr>
                        </a:solidFill>
                      </a:endParaRPr>
                    </a:p>
                  </a:txBody>
                  <a:tcPr/>
                </a:tc>
                <a:tc>
                  <a:txBody>
                    <a:bodyPr/>
                    <a:lstStyle/>
                    <a:p>
                      <a:pPr algn="ctr"/>
                      <a:r>
                        <a:rPr lang="en-US" dirty="0" smtClean="0">
                          <a:solidFill>
                            <a:schemeClr val="bg1">
                              <a:lumMod val="50000"/>
                            </a:schemeClr>
                          </a:solidFill>
                        </a:rPr>
                        <a:t>635</a:t>
                      </a:r>
                      <a:endParaRPr lang="en-US" dirty="0">
                        <a:solidFill>
                          <a:schemeClr val="bg1">
                            <a:lumMod val="50000"/>
                          </a:schemeClr>
                        </a:solidFill>
                      </a:endParaRPr>
                    </a:p>
                  </a:txBody>
                  <a:tcPr/>
                </a:tc>
                <a:tc>
                  <a:txBody>
                    <a:bodyPr/>
                    <a:lstStyle/>
                    <a:p>
                      <a:pPr algn="ctr"/>
                      <a:r>
                        <a:rPr lang="en-US" dirty="0" smtClean="0"/>
                        <a:t>–2 </a:t>
                      </a:r>
                      <a:endParaRPr lang="en-US" dirty="0"/>
                    </a:p>
                  </a:txBody>
                  <a:tcPr/>
                </a:tc>
              </a:tr>
              <a:tr h="370840">
                <a:tc>
                  <a:txBody>
                    <a:bodyPr/>
                    <a:lstStyle/>
                    <a:p>
                      <a:pPr algn="ctr"/>
                      <a:r>
                        <a:rPr lang="en-US" dirty="0" smtClean="0"/>
                        <a:t>11</a:t>
                      </a:r>
                      <a:endParaRPr lang="en-US" dirty="0"/>
                    </a:p>
                  </a:txBody>
                  <a:tcPr/>
                </a:tc>
                <a:tc>
                  <a:txBody>
                    <a:bodyPr/>
                    <a:lstStyle/>
                    <a:p>
                      <a:pPr algn="ctr"/>
                      <a:r>
                        <a:rPr lang="en-US" u="sng" dirty="0" smtClean="0">
                          <a:solidFill>
                            <a:schemeClr val="bg1">
                              <a:lumMod val="50000"/>
                            </a:schemeClr>
                          </a:solidFill>
                        </a:rPr>
                        <a:t>653</a:t>
                      </a:r>
                      <a:endParaRPr lang="en-US" u="sng" dirty="0">
                        <a:solidFill>
                          <a:schemeClr val="bg1">
                            <a:lumMod val="50000"/>
                          </a:schemeClr>
                        </a:solidFill>
                      </a:endParaRPr>
                    </a:p>
                  </a:txBody>
                  <a:tcPr/>
                </a:tc>
                <a:tc>
                  <a:txBody>
                    <a:bodyPr/>
                    <a:lstStyle/>
                    <a:p>
                      <a:pPr algn="ctr"/>
                      <a:r>
                        <a:rPr lang="en-US" u="sng" dirty="0" smtClean="0">
                          <a:solidFill>
                            <a:schemeClr val="bg1">
                              <a:lumMod val="50000"/>
                            </a:schemeClr>
                          </a:solidFill>
                        </a:rPr>
                        <a:t>642</a:t>
                      </a:r>
                      <a:endParaRPr lang="en-US" u="sng" dirty="0">
                        <a:solidFill>
                          <a:schemeClr val="bg1">
                            <a:lumMod val="50000"/>
                          </a:schemeClr>
                        </a:solidFill>
                      </a:endParaRPr>
                    </a:p>
                  </a:txBody>
                  <a:tcPr/>
                </a:tc>
                <a:tc>
                  <a:txBody>
                    <a:bodyPr/>
                    <a:lstStyle/>
                    <a:p>
                      <a:pPr algn="ctr"/>
                      <a:r>
                        <a:rPr lang="en-US" u="sng" dirty="0" smtClean="0"/>
                        <a:t>11</a:t>
                      </a:r>
                      <a:endParaRPr lang="en-US" u="sng" dirty="0"/>
                    </a:p>
                  </a:txBody>
                  <a:tcPr/>
                </a:tc>
              </a:tr>
              <a:tr h="370840">
                <a:tc>
                  <a:txBody>
                    <a:bodyPr/>
                    <a:lstStyle/>
                    <a:p>
                      <a:pPr algn="ctr"/>
                      <a:r>
                        <a:rPr lang="en-US" dirty="0" err="1" smtClean="0"/>
                        <a:t>Avg</a:t>
                      </a:r>
                      <a:endParaRPr lang="en-US" dirty="0"/>
                    </a:p>
                  </a:txBody>
                  <a:tcPr/>
                </a:tc>
                <a:tc>
                  <a:txBody>
                    <a:bodyPr/>
                    <a:lstStyle/>
                    <a:p>
                      <a:pPr algn="l"/>
                      <a:r>
                        <a:rPr lang="en-US" smtClean="0">
                          <a:solidFill>
                            <a:schemeClr val="bg1">
                              <a:lumMod val="50000"/>
                            </a:schemeClr>
                          </a:solidFill>
                        </a:rPr>
                        <a:t>    664.2</a:t>
                      </a:r>
                      <a:endParaRPr lang="en-US" dirty="0">
                        <a:solidFill>
                          <a:schemeClr val="bg1">
                            <a:lumMod val="50000"/>
                          </a:schemeClr>
                        </a:solidFill>
                      </a:endParaRPr>
                    </a:p>
                  </a:txBody>
                  <a:tcPr/>
                </a:tc>
                <a:tc>
                  <a:txBody>
                    <a:bodyPr/>
                    <a:lstStyle/>
                    <a:p>
                      <a:pPr algn="l"/>
                      <a:r>
                        <a:rPr lang="en-US" dirty="0" smtClean="0">
                          <a:solidFill>
                            <a:schemeClr val="bg1">
                              <a:lumMod val="50000"/>
                            </a:schemeClr>
                          </a:solidFill>
                        </a:rPr>
                        <a:t>    637.5</a:t>
                      </a:r>
                      <a:endParaRPr lang="en-US" dirty="0">
                        <a:solidFill>
                          <a:schemeClr val="bg1">
                            <a:lumMod val="50000"/>
                          </a:schemeClr>
                        </a:solidFill>
                      </a:endParaRPr>
                    </a:p>
                  </a:txBody>
                  <a:tcPr/>
                </a:tc>
                <a:tc>
                  <a:txBody>
                    <a:bodyPr/>
                    <a:lstStyle/>
                    <a:p>
                      <a:pPr algn="l"/>
                      <a:r>
                        <a:rPr lang="en-US" dirty="0" smtClean="0"/>
                        <a:t>     26.7</a:t>
                      </a:r>
                      <a:endParaRPr lang="en-US" dirty="0"/>
                    </a:p>
                  </a:txBody>
                  <a:tcPr/>
                </a:tc>
              </a:tr>
            </a:tbl>
          </a:graphicData>
        </a:graphic>
      </p:graphicFrame>
      <p:sp>
        <p:nvSpPr>
          <p:cNvPr id="7" name="Content Placeholder 2"/>
          <p:cNvSpPr txBox="1">
            <a:spLocks/>
          </p:cNvSpPr>
          <p:nvPr/>
        </p:nvSpPr>
        <p:spPr bwMode="auto">
          <a:xfrm>
            <a:off x="457200" y="350838"/>
            <a:ext cx="8229600" cy="466725"/>
          </a:xfrm>
          <a:prstGeom prst="rect">
            <a:avLst/>
          </a:prstGeom>
          <a:solidFill>
            <a:schemeClr val="bg1">
              <a:alpha val="89803"/>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Char char="•"/>
              <a:defRPr sz="2800" b="1">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b="1">
                <a:solidFill>
                  <a:schemeClr val="tx1"/>
                </a:solidFill>
                <a:latin typeface="+mn-lt"/>
              </a:defRPr>
            </a:lvl2pPr>
            <a:lvl3pPr marL="1143000" indent="-228600" algn="l" rtl="0" eaLnBrk="0" fontAlgn="base" hangingPunct="0">
              <a:spcBef>
                <a:spcPct val="20000"/>
              </a:spcBef>
              <a:spcAft>
                <a:spcPct val="0"/>
              </a:spcAft>
              <a:buChar char="•"/>
              <a:defRPr sz="2000" b="1">
                <a:solidFill>
                  <a:schemeClr val="tx1"/>
                </a:solidFill>
                <a:latin typeface="+mn-lt"/>
              </a:defRPr>
            </a:lvl3pPr>
            <a:lvl4pPr marL="1600200" indent="-228600" algn="l" rtl="0" eaLnBrk="0" fontAlgn="base" hangingPunct="0">
              <a:spcBef>
                <a:spcPct val="20000"/>
              </a:spcBef>
              <a:spcAft>
                <a:spcPct val="0"/>
              </a:spcAft>
              <a:buChar char="–"/>
              <a:defRPr sz="1800" b="1">
                <a:solidFill>
                  <a:schemeClr val="tx1"/>
                </a:solidFill>
                <a:latin typeface="+mn-lt"/>
              </a:defRPr>
            </a:lvl4pPr>
            <a:lvl5pPr marL="2057400" indent="-228600" algn="l" rtl="0" eaLnBrk="0" fontAlgn="base" hangingPunct="0">
              <a:spcBef>
                <a:spcPct val="20000"/>
              </a:spcBef>
              <a:spcAft>
                <a:spcPct val="0"/>
              </a:spcAft>
              <a:buChar char="»"/>
              <a:defRPr sz="1800" b="1">
                <a:solidFill>
                  <a:schemeClr val="tx1"/>
                </a:solidFill>
                <a:latin typeface="+mn-lt"/>
              </a:defRPr>
            </a:lvl5pPr>
            <a:lvl6pPr marL="2514600" indent="-228600" algn="l" rtl="0" fontAlgn="base">
              <a:spcBef>
                <a:spcPct val="20000"/>
              </a:spcBef>
              <a:spcAft>
                <a:spcPct val="0"/>
              </a:spcAft>
              <a:buChar char="»"/>
              <a:defRPr sz="1800" b="1">
                <a:solidFill>
                  <a:schemeClr val="tx1"/>
                </a:solidFill>
                <a:latin typeface="+mn-lt"/>
              </a:defRPr>
            </a:lvl6pPr>
            <a:lvl7pPr marL="2971800" indent="-228600" algn="l" rtl="0" fontAlgn="base">
              <a:spcBef>
                <a:spcPct val="20000"/>
              </a:spcBef>
              <a:spcAft>
                <a:spcPct val="0"/>
              </a:spcAft>
              <a:buChar char="»"/>
              <a:defRPr sz="1800" b="1">
                <a:solidFill>
                  <a:schemeClr val="tx1"/>
                </a:solidFill>
                <a:latin typeface="+mn-lt"/>
              </a:defRPr>
            </a:lvl7pPr>
            <a:lvl8pPr marL="3429000" indent="-228600" algn="l" rtl="0" fontAlgn="base">
              <a:spcBef>
                <a:spcPct val="20000"/>
              </a:spcBef>
              <a:spcAft>
                <a:spcPct val="0"/>
              </a:spcAft>
              <a:buChar char="»"/>
              <a:defRPr sz="1800" b="1">
                <a:solidFill>
                  <a:schemeClr val="tx1"/>
                </a:solidFill>
                <a:latin typeface="+mn-lt"/>
              </a:defRPr>
            </a:lvl8pPr>
            <a:lvl9pPr marL="3886200" indent="-228600" algn="l" rtl="0" fontAlgn="base">
              <a:spcBef>
                <a:spcPct val="20000"/>
              </a:spcBef>
              <a:spcAft>
                <a:spcPct val="0"/>
              </a:spcAft>
              <a:buChar char="»"/>
              <a:defRPr sz="1800" b="1">
                <a:solidFill>
                  <a:schemeClr val="tx1"/>
                </a:solidFill>
                <a:latin typeface="+mn-lt"/>
              </a:defRPr>
            </a:lvl9pPr>
          </a:lstStyle>
          <a:p>
            <a:pPr marL="0" indent="0" algn="ctr">
              <a:buNone/>
              <a:defRPr/>
            </a:pPr>
            <a:r>
              <a:rPr lang="en-US" sz="3200" kern="0" dirty="0" smtClean="0"/>
              <a:t>                                         </a:t>
            </a:r>
            <a:r>
              <a:rPr lang="en-US" sz="3200" u="sng" kern="0" dirty="0" smtClean="0"/>
              <a:t>Cortex weights   </a:t>
            </a:r>
            <a:endParaRPr lang="en-US" sz="3200" u="sng" kern="0" dirty="0"/>
          </a:p>
        </p:txBody>
      </p:sp>
    </p:spTree>
    <p:extLst>
      <p:ext uri="{BB962C8B-B14F-4D97-AF65-F5344CB8AC3E}">
        <p14:creationId xmlns:p14="http://schemas.microsoft.com/office/powerpoint/2010/main" val="871852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1747">
                                            <p:txEl>
                                              <p:pRg st="3" end="3"/>
                                            </p:txEl>
                                          </p:spTgt>
                                        </p:tgtEl>
                                        <p:attrNameLst>
                                          <p:attrName>style.visibility</p:attrName>
                                        </p:attrNameLst>
                                      </p:cBhvr>
                                      <p:to>
                                        <p:strVal val="visible"/>
                                      </p:to>
                                    </p:set>
                                    <p:animEffect transition="in" filter="wipe(left)">
                                      <p:cBhvr>
                                        <p:cTn id="7" dur="500"/>
                                        <p:tgtEl>
                                          <p:spTgt spid="31747">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1747">
                                            <p:txEl>
                                              <p:pRg st="5" end="5"/>
                                            </p:txEl>
                                          </p:spTgt>
                                        </p:tgtEl>
                                        <p:attrNameLst>
                                          <p:attrName>style.visibility</p:attrName>
                                        </p:attrNameLst>
                                      </p:cBhvr>
                                      <p:to>
                                        <p:strVal val="visible"/>
                                      </p:to>
                                    </p:set>
                                    <p:animEffect transition="in" filter="wipe(left)">
                                      <p:cBhvr>
                                        <p:cTn id="12" dur="500"/>
                                        <p:tgtEl>
                                          <p:spTgt spid="31747">
                                            <p:txEl>
                                              <p:pRg st="5" end="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1747">
                                            <p:txEl>
                                              <p:pRg st="7" end="7"/>
                                            </p:txEl>
                                          </p:spTgt>
                                        </p:tgtEl>
                                        <p:attrNameLst>
                                          <p:attrName>style.visibility</p:attrName>
                                        </p:attrNameLst>
                                      </p:cBhvr>
                                      <p:to>
                                        <p:strVal val="visible"/>
                                      </p:to>
                                    </p:set>
                                    <p:animEffect transition="in" filter="wipe(left)">
                                      <p:cBhvr>
                                        <p:cTn id="17" dur="500"/>
                                        <p:tgtEl>
                                          <p:spTgt spid="31747">
                                            <p:txEl>
                                              <p:pRg st="7" end="7"/>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1747">
                                            <p:txEl>
                                              <p:pRg st="9" end="9"/>
                                            </p:txEl>
                                          </p:spTgt>
                                        </p:tgtEl>
                                        <p:attrNameLst>
                                          <p:attrName>style.visibility</p:attrName>
                                        </p:attrNameLst>
                                      </p:cBhvr>
                                      <p:to>
                                        <p:strVal val="visible"/>
                                      </p:to>
                                    </p:set>
                                    <p:animEffect transition="in" filter="wipe(left)">
                                      <p:cBhvr>
                                        <p:cTn id="22" dur="500"/>
                                        <p:tgtEl>
                                          <p:spTgt spid="31747">
                                            <p:txEl>
                                              <p:pRg st="9" end="9"/>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31747">
                                            <p:txEl>
                                              <p:pRg st="11" end="11"/>
                                            </p:txEl>
                                          </p:spTgt>
                                        </p:tgtEl>
                                        <p:attrNameLst>
                                          <p:attrName>style.visibility</p:attrName>
                                        </p:attrNameLst>
                                      </p:cBhvr>
                                      <p:to>
                                        <p:strVal val="visible"/>
                                      </p:to>
                                    </p:set>
                                    <p:animEffect transition="in" filter="wipe(left)">
                                      <p:cBhvr>
                                        <p:cTn id="27" dur="500"/>
                                        <p:tgtEl>
                                          <p:spTgt spid="31747">
                                            <p:txEl>
                                              <p:pRg st="11" end="1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31747">
                                            <p:txEl>
                                              <p:pRg st="13" end="13"/>
                                            </p:txEl>
                                          </p:spTgt>
                                        </p:tgtEl>
                                        <p:attrNameLst>
                                          <p:attrName>style.visibility</p:attrName>
                                        </p:attrNameLst>
                                      </p:cBhvr>
                                      <p:to>
                                        <p:strVal val="visible"/>
                                      </p:to>
                                    </p:set>
                                    <p:animEffect transition="in" filter="wipe(left)">
                                      <p:cBhvr>
                                        <p:cTn id="32" dur="500"/>
                                        <p:tgtEl>
                                          <p:spTgt spid="31747">
                                            <p:txEl>
                                              <p:pRg st="13" end="1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31747">
                                            <p:txEl>
                                              <p:pRg st="15" end="15"/>
                                            </p:txEl>
                                          </p:spTgt>
                                        </p:tgtEl>
                                        <p:attrNameLst>
                                          <p:attrName>style.visibility</p:attrName>
                                        </p:attrNameLst>
                                      </p:cBhvr>
                                      <p:to>
                                        <p:strVal val="visible"/>
                                      </p:to>
                                    </p:set>
                                    <p:animEffect transition="in" filter="wipe(left)">
                                      <p:cBhvr>
                                        <p:cTn id="37" dur="500"/>
                                        <p:tgtEl>
                                          <p:spTgt spid="31747">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4"/>
          <p:cNvSpPr>
            <a:spLocks noGrp="1"/>
          </p:cNvSpPr>
          <p:nvPr>
            <p:ph type="title"/>
          </p:nvPr>
        </p:nvSpPr>
        <p:spPr/>
        <p:txBody>
          <a:bodyPr/>
          <a:lstStyle/>
          <a:p>
            <a:endParaRPr lang="en-US" altLang="en-US" smtClean="0"/>
          </a:p>
        </p:txBody>
      </p:sp>
      <p:sp>
        <p:nvSpPr>
          <p:cNvPr id="31747" name="Content Placeholder 5"/>
          <p:cNvSpPr>
            <a:spLocks noGrp="1"/>
          </p:cNvSpPr>
          <p:nvPr>
            <p:ph sz="half" idx="1"/>
          </p:nvPr>
        </p:nvSpPr>
        <p:spPr/>
        <p:txBody>
          <a:bodyPr/>
          <a:lstStyle/>
          <a:p>
            <a:pPr eaLnBrk="1" hangingPunct="1"/>
            <a:endParaRPr lang="en-US" altLang="en-US" dirty="0" smtClean="0"/>
          </a:p>
          <a:p>
            <a:pPr eaLnBrk="1" hangingPunct="1"/>
            <a:r>
              <a:rPr lang="en-US" altLang="en-US" dirty="0"/>
              <a:t>90% CI for the effect of enrichment:</a:t>
            </a:r>
            <a:endParaRPr lang="en-US" altLang="en-US" sz="1200" dirty="0"/>
          </a:p>
          <a:p>
            <a:pPr lvl="1" eaLnBrk="1" hangingPunct="1"/>
            <a:r>
              <a:rPr lang="en-US" altLang="en-US" dirty="0" err="1"/>
              <a:t>Avg</a:t>
            </a:r>
            <a:r>
              <a:rPr lang="en-US" altLang="en-US" dirty="0"/>
              <a:t> diff = 26.7 mg</a:t>
            </a:r>
          </a:p>
          <a:p>
            <a:pPr lvl="1" eaLnBrk="1" hangingPunct="1"/>
            <a:endParaRPr lang="en-US" altLang="en-US" sz="500" u="sng" dirty="0"/>
          </a:p>
          <a:p>
            <a:pPr lvl="1" eaLnBrk="1" hangingPunct="1"/>
            <a:r>
              <a:rPr lang="en-US" altLang="en-US" u="sng" dirty="0"/>
              <a:t>SD</a:t>
            </a:r>
            <a:r>
              <a:rPr lang="en-US" altLang="en-US" dirty="0"/>
              <a:t> of diff = 27.3 mg</a:t>
            </a:r>
          </a:p>
          <a:p>
            <a:pPr lvl="1" eaLnBrk="1" hangingPunct="1"/>
            <a:endParaRPr lang="en-US" altLang="en-US" sz="500" dirty="0"/>
          </a:p>
          <a:p>
            <a:pPr lvl="1" eaLnBrk="1" hangingPunct="1"/>
            <a:r>
              <a:rPr lang="en-US" altLang="en-US" dirty="0"/>
              <a:t>SE(</a:t>
            </a:r>
            <a:r>
              <a:rPr lang="en-US" altLang="en-US" dirty="0">
                <a:latin typeface="MS Reference Sans Serif" panose="020B0604030504040204" pitchFamily="34" charset="0"/>
              </a:rPr>
              <a:t></a:t>
            </a:r>
            <a:r>
              <a:rPr lang="en-US" altLang="en-US" dirty="0"/>
              <a:t>) = 27.3 / </a:t>
            </a:r>
            <a:r>
              <a:rPr lang="en-US" altLang="en-US" dirty="0" err="1"/>
              <a:t>sqrt</a:t>
            </a:r>
            <a:r>
              <a:rPr lang="en-US" altLang="en-US" dirty="0"/>
              <a:t>(11)	        = 8.24 mg</a:t>
            </a:r>
          </a:p>
          <a:p>
            <a:pPr lvl="1" eaLnBrk="1" hangingPunct="1"/>
            <a:endParaRPr lang="en-US" altLang="en-US" sz="500" dirty="0"/>
          </a:p>
          <a:p>
            <a:pPr lvl="1" eaLnBrk="1" hangingPunct="1"/>
            <a:r>
              <a:rPr lang="en-US" altLang="en-US" dirty="0"/>
              <a:t>For 90% conf. from T</a:t>
            </a:r>
            <a:r>
              <a:rPr lang="en-US" altLang="en-US" baseline="-25000" dirty="0"/>
              <a:t>10</a:t>
            </a:r>
            <a:r>
              <a:rPr lang="en-US" altLang="en-US" dirty="0"/>
              <a:t>, T</a:t>
            </a:r>
            <a:r>
              <a:rPr lang="en-US" altLang="en-US" sz="1200" dirty="0"/>
              <a:t> </a:t>
            </a:r>
            <a:r>
              <a:rPr lang="en-US" altLang="en-US" dirty="0"/>
              <a:t>=</a:t>
            </a:r>
            <a:r>
              <a:rPr lang="en-US" altLang="en-US" sz="1200" dirty="0"/>
              <a:t> </a:t>
            </a:r>
            <a:r>
              <a:rPr lang="en-US" altLang="en-US" dirty="0"/>
              <a:t>1.812</a:t>
            </a:r>
          </a:p>
          <a:p>
            <a:pPr lvl="1" eaLnBrk="1" hangingPunct="1"/>
            <a:endParaRPr lang="en-US" altLang="en-US" sz="500" dirty="0"/>
          </a:p>
          <a:p>
            <a:pPr lvl="1" eaLnBrk="1" hangingPunct="1"/>
            <a:r>
              <a:rPr lang="en-US" altLang="en-US" dirty="0"/>
              <a:t>90% conf. interval:  26.7 </a:t>
            </a:r>
            <a:r>
              <a:rPr lang="en-US" altLang="en-US" u="sng" dirty="0"/>
              <a:t>+</a:t>
            </a:r>
            <a:r>
              <a:rPr lang="en-US" altLang="en-US" dirty="0"/>
              <a:t> (1.812)(8.24), or </a:t>
            </a:r>
            <a:r>
              <a:rPr lang="en-US" altLang="en-US" u="sng" dirty="0"/>
              <a:t>11.8 to 41.6 mg</a:t>
            </a:r>
          </a:p>
          <a:p>
            <a:pPr lvl="2" eaLnBrk="1" hangingPunct="1"/>
            <a:r>
              <a:rPr lang="en-US" altLang="en-US" b="0" i="1" dirty="0"/>
              <a:t>~2% to ~7% increase</a:t>
            </a:r>
            <a:endParaRPr lang="en-US" altLang="en-US" sz="900" u="sng" dirty="0"/>
          </a:p>
        </p:txBody>
      </p:sp>
      <p:sp>
        <p:nvSpPr>
          <p:cNvPr id="31749"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b="1">
                <a:solidFill>
                  <a:schemeClr val="tx1"/>
                </a:solidFill>
                <a:latin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defRPr>
            </a:lvl9pPr>
          </a:lstStyle>
          <a:p>
            <a:pPr>
              <a:spcBef>
                <a:spcPct val="0"/>
              </a:spcBef>
              <a:buFontTx/>
              <a:buNone/>
            </a:pPr>
            <a:fld id="{E5E9E589-D0EF-4216-90F7-1DBE49C51F69}" type="slidenum">
              <a:rPr lang="en-US" altLang="en-US" sz="1400" b="0" smtClean="0"/>
              <a:pPr>
                <a:spcBef>
                  <a:spcPct val="0"/>
                </a:spcBef>
                <a:buFontTx/>
                <a:buNone/>
              </a:pPr>
              <a:t>37</a:t>
            </a:fld>
            <a:endParaRPr lang="en-US" altLang="en-US" sz="1400" b="0" smtClean="0"/>
          </a:p>
        </p:txBody>
      </p:sp>
      <p:graphicFrame>
        <p:nvGraphicFramePr>
          <p:cNvPr id="2" name="Table 1"/>
          <p:cNvGraphicFramePr>
            <a:graphicFrameLocks noGrp="1"/>
          </p:cNvGraphicFramePr>
          <p:nvPr>
            <p:extLst>
              <p:ext uri="{D42A27DB-BD31-4B8C-83A1-F6EECF244321}">
                <p14:modId xmlns:p14="http://schemas.microsoft.com/office/powerpoint/2010/main" val="4053865689"/>
              </p:ext>
            </p:extLst>
          </p:nvPr>
        </p:nvGraphicFramePr>
        <p:xfrm>
          <a:off x="4846912" y="1094243"/>
          <a:ext cx="3839888" cy="4876800"/>
        </p:xfrm>
        <a:graphic>
          <a:graphicData uri="http://schemas.openxmlformats.org/drawingml/2006/table">
            <a:tbl>
              <a:tblPr firstRow="1" bandRow="1">
                <a:tableStyleId>{5C22544A-7EE6-4342-B048-85BDC9FD1C3A}</a:tableStyleId>
              </a:tblPr>
              <a:tblGrid>
                <a:gridCol w="788408"/>
                <a:gridCol w="1017160"/>
                <a:gridCol w="1017160"/>
                <a:gridCol w="1017160"/>
              </a:tblGrid>
              <a:tr h="370840">
                <a:tc>
                  <a:txBody>
                    <a:bodyPr/>
                    <a:lstStyle/>
                    <a:p>
                      <a:endParaRPr lang="en-US" sz="2200" u="sng" dirty="0">
                        <a:solidFill>
                          <a:schemeClr val="tx1"/>
                        </a:solidFill>
                      </a:endParaRPr>
                    </a:p>
                  </a:txBody>
                  <a:tcPr/>
                </a:tc>
                <a:tc>
                  <a:txBody>
                    <a:bodyPr/>
                    <a:lstStyle/>
                    <a:p>
                      <a:pPr algn="ctr"/>
                      <a:r>
                        <a:rPr lang="en-US" sz="2200" u="sng" dirty="0" err="1" smtClean="0">
                          <a:solidFill>
                            <a:schemeClr val="tx1"/>
                          </a:solidFill>
                        </a:rPr>
                        <a:t>Enr</a:t>
                      </a:r>
                      <a:r>
                        <a:rPr lang="en-US" sz="2200" u="sng" dirty="0" smtClean="0">
                          <a:solidFill>
                            <a:schemeClr val="tx1"/>
                          </a:solidFill>
                        </a:rPr>
                        <a:t>.</a:t>
                      </a:r>
                      <a:endParaRPr lang="en-US" sz="2200" u="sng" dirty="0">
                        <a:solidFill>
                          <a:schemeClr val="tx1"/>
                        </a:solidFill>
                      </a:endParaRPr>
                    </a:p>
                  </a:txBody>
                  <a:tcPr/>
                </a:tc>
                <a:tc>
                  <a:txBody>
                    <a:bodyPr/>
                    <a:lstStyle/>
                    <a:p>
                      <a:pPr algn="ctr"/>
                      <a:r>
                        <a:rPr lang="en-US" sz="2200" u="sng" dirty="0" smtClean="0">
                          <a:solidFill>
                            <a:schemeClr val="tx1"/>
                          </a:solidFill>
                        </a:rPr>
                        <a:t>Std.</a:t>
                      </a:r>
                      <a:endParaRPr lang="en-US" sz="2200" u="sng" dirty="0">
                        <a:solidFill>
                          <a:schemeClr val="tx1"/>
                        </a:solidFill>
                      </a:endParaRPr>
                    </a:p>
                  </a:txBody>
                  <a:tcPr/>
                </a:tc>
                <a:tc>
                  <a:txBody>
                    <a:bodyPr/>
                    <a:lstStyle/>
                    <a:p>
                      <a:pPr algn="ctr"/>
                      <a:r>
                        <a:rPr lang="en-US" sz="2200" u="sng" dirty="0" smtClean="0">
                          <a:solidFill>
                            <a:schemeClr val="tx1"/>
                          </a:solidFill>
                        </a:rPr>
                        <a:t>Diff</a:t>
                      </a:r>
                      <a:endParaRPr lang="en-US" sz="2200" u="sng" dirty="0">
                        <a:solidFill>
                          <a:schemeClr val="tx1"/>
                        </a:solidFill>
                      </a:endParaRPr>
                    </a:p>
                  </a:txBody>
                  <a:tcPr/>
                </a:tc>
              </a:tr>
              <a:tr h="370840">
                <a:tc>
                  <a:txBody>
                    <a:bodyPr/>
                    <a:lstStyle/>
                    <a:p>
                      <a:pPr algn="ctr"/>
                      <a:r>
                        <a:rPr lang="en-US" dirty="0" smtClean="0"/>
                        <a:t>  1</a:t>
                      </a:r>
                      <a:endParaRPr lang="en-US" dirty="0"/>
                    </a:p>
                  </a:txBody>
                  <a:tcPr/>
                </a:tc>
                <a:tc>
                  <a:txBody>
                    <a:bodyPr/>
                    <a:lstStyle/>
                    <a:p>
                      <a:pPr algn="ctr"/>
                      <a:r>
                        <a:rPr lang="en-US" dirty="0" smtClean="0">
                          <a:solidFill>
                            <a:schemeClr val="bg1">
                              <a:lumMod val="50000"/>
                            </a:schemeClr>
                          </a:solidFill>
                        </a:rPr>
                        <a:t>689</a:t>
                      </a:r>
                      <a:endParaRPr lang="en-US" dirty="0">
                        <a:solidFill>
                          <a:schemeClr val="bg1">
                            <a:lumMod val="50000"/>
                          </a:schemeClr>
                        </a:solidFill>
                      </a:endParaRPr>
                    </a:p>
                  </a:txBody>
                  <a:tcPr/>
                </a:tc>
                <a:tc>
                  <a:txBody>
                    <a:bodyPr/>
                    <a:lstStyle/>
                    <a:p>
                      <a:pPr algn="ctr"/>
                      <a:r>
                        <a:rPr lang="en-US" dirty="0" smtClean="0">
                          <a:solidFill>
                            <a:schemeClr val="bg1">
                              <a:lumMod val="50000"/>
                            </a:schemeClr>
                          </a:solidFill>
                        </a:rPr>
                        <a:t>657</a:t>
                      </a:r>
                      <a:endParaRPr lang="en-US" dirty="0">
                        <a:solidFill>
                          <a:schemeClr val="bg1">
                            <a:lumMod val="50000"/>
                          </a:schemeClr>
                        </a:solidFill>
                      </a:endParaRPr>
                    </a:p>
                  </a:txBody>
                  <a:tcPr/>
                </a:tc>
                <a:tc>
                  <a:txBody>
                    <a:bodyPr/>
                    <a:lstStyle/>
                    <a:p>
                      <a:pPr algn="ctr"/>
                      <a:r>
                        <a:rPr lang="en-US" dirty="0" smtClean="0"/>
                        <a:t>32</a:t>
                      </a:r>
                      <a:endParaRPr lang="en-US" dirty="0"/>
                    </a:p>
                  </a:txBody>
                  <a:tcPr/>
                </a:tc>
              </a:tr>
              <a:tr h="370840">
                <a:tc>
                  <a:txBody>
                    <a:bodyPr/>
                    <a:lstStyle/>
                    <a:p>
                      <a:pPr algn="ctr"/>
                      <a:r>
                        <a:rPr lang="en-US" dirty="0" smtClean="0"/>
                        <a:t>  2</a:t>
                      </a:r>
                      <a:endParaRPr lang="en-US" dirty="0"/>
                    </a:p>
                  </a:txBody>
                  <a:tcPr/>
                </a:tc>
                <a:tc>
                  <a:txBody>
                    <a:bodyPr/>
                    <a:lstStyle/>
                    <a:p>
                      <a:pPr algn="ctr"/>
                      <a:r>
                        <a:rPr lang="en-US" dirty="0" smtClean="0">
                          <a:solidFill>
                            <a:schemeClr val="bg1">
                              <a:lumMod val="50000"/>
                            </a:schemeClr>
                          </a:solidFill>
                        </a:rPr>
                        <a:t>656</a:t>
                      </a:r>
                      <a:endParaRPr lang="en-US" dirty="0">
                        <a:solidFill>
                          <a:schemeClr val="bg1">
                            <a:lumMod val="50000"/>
                          </a:schemeClr>
                        </a:solidFill>
                      </a:endParaRPr>
                    </a:p>
                  </a:txBody>
                  <a:tcPr/>
                </a:tc>
                <a:tc>
                  <a:txBody>
                    <a:bodyPr/>
                    <a:lstStyle/>
                    <a:p>
                      <a:pPr algn="ctr"/>
                      <a:r>
                        <a:rPr lang="en-US" dirty="0" smtClean="0">
                          <a:solidFill>
                            <a:schemeClr val="bg1">
                              <a:lumMod val="50000"/>
                            </a:schemeClr>
                          </a:solidFill>
                        </a:rPr>
                        <a:t>623</a:t>
                      </a:r>
                      <a:endParaRPr lang="en-US" dirty="0">
                        <a:solidFill>
                          <a:schemeClr val="bg1">
                            <a:lumMod val="50000"/>
                          </a:schemeClr>
                        </a:solidFill>
                      </a:endParaRPr>
                    </a:p>
                  </a:txBody>
                  <a:tcPr/>
                </a:tc>
                <a:tc>
                  <a:txBody>
                    <a:bodyPr/>
                    <a:lstStyle/>
                    <a:p>
                      <a:pPr algn="ctr"/>
                      <a:r>
                        <a:rPr lang="en-US" dirty="0" smtClean="0"/>
                        <a:t>33</a:t>
                      </a:r>
                      <a:endParaRPr lang="en-US" dirty="0"/>
                    </a:p>
                  </a:txBody>
                  <a:tcPr/>
                </a:tc>
              </a:tr>
              <a:tr h="370840">
                <a:tc>
                  <a:txBody>
                    <a:bodyPr/>
                    <a:lstStyle/>
                    <a:p>
                      <a:pPr algn="ctr"/>
                      <a:r>
                        <a:rPr lang="en-US" dirty="0" smtClean="0"/>
                        <a:t>  3</a:t>
                      </a:r>
                      <a:endParaRPr lang="en-US" dirty="0"/>
                    </a:p>
                  </a:txBody>
                  <a:tcPr/>
                </a:tc>
                <a:tc>
                  <a:txBody>
                    <a:bodyPr/>
                    <a:lstStyle/>
                    <a:p>
                      <a:pPr algn="ctr"/>
                      <a:r>
                        <a:rPr lang="en-US" dirty="0" smtClean="0">
                          <a:solidFill>
                            <a:schemeClr val="bg1">
                              <a:lumMod val="50000"/>
                            </a:schemeClr>
                          </a:solidFill>
                        </a:rPr>
                        <a:t>668</a:t>
                      </a:r>
                      <a:endParaRPr lang="en-US" dirty="0">
                        <a:solidFill>
                          <a:schemeClr val="bg1">
                            <a:lumMod val="50000"/>
                          </a:schemeClr>
                        </a:solidFill>
                      </a:endParaRPr>
                    </a:p>
                  </a:txBody>
                  <a:tcPr/>
                </a:tc>
                <a:tc>
                  <a:txBody>
                    <a:bodyPr/>
                    <a:lstStyle/>
                    <a:p>
                      <a:pPr algn="ctr"/>
                      <a:r>
                        <a:rPr lang="en-US" dirty="0" smtClean="0">
                          <a:solidFill>
                            <a:schemeClr val="bg1">
                              <a:lumMod val="50000"/>
                            </a:schemeClr>
                          </a:solidFill>
                        </a:rPr>
                        <a:t>652</a:t>
                      </a:r>
                      <a:endParaRPr lang="en-US" dirty="0">
                        <a:solidFill>
                          <a:schemeClr val="bg1">
                            <a:lumMod val="50000"/>
                          </a:schemeClr>
                        </a:solidFill>
                      </a:endParaRPr>
                    </a:p>
                  </a:txBody>
                  <a:tcPr/>
                </a:tc>
                <a:tc>
                  <a:txBody>
                    <a:bodyPr/>
                    <a:lstStyle/>
                    <a:p>
                      <a:pPr algn="ctr"/>
                      <a:r>
                        <a:rPr lang="en-US" dirty="0" smtClean="0"/>
                        <a:t>16</a:t>
                      </a:r>
                      <a:endParaRPr lang="en-US" dirty="0"/>
                    </a:p>
                  </a:txBody>
                  <a:tcPr/>
                </a:tc>
              </a:tr>
              <a:tr h="370840">
                <a:tc>
                  <a:txBody>
                    <a:bodyPr/>
                    <a:lstStyle/>
                    <a:p>
                      <a:pPr algn="ctr"/>
                      <a:r>
                        <a:rPr lang="en-US" dirty="0" smtClean="0"/>
                        <a:t>  4</a:t>
                      </a:r>
                      <a:endParaRPr lang="en-US" dirty="0"/>
                    </a:p>
                  </a:txBody>
                  <a:tcPr/>
                </a:tc>
                <a:tc>
                  <a:txBody>
                    <a:bodyPr/>
                    <a:lstStyle/>
                    <a:p>
                      <a:pPr algn="ctr"/>
                      <a:r>
                        <a:rPr lang="en-US" dirty="0" smtClean="0">
                          <a:solidFill>
                            <a:schemeClr val="bg1">
                              <a:lumMod val="50000"/>
                            </a:schemeClr>
                          </a:solidFill>
                        </a:rPr>
                        <a:t>660</a:t>
                      </a:r>
                      <a:endParaRPr lang="en-US" dirty="0">
                        <a:solidFill>
                          <a:schemeClr val="bg1">
                            <a:lumMod val="50000"/>
                          </a:schemeClr>
                        </a:solidFill>
                      </a:endParaRPr>
                    </a:p>
                  </a:txBody>
                  <a:tcPr/>
                </a:tc>
                <a:tc>
                  <a:txBody>
                    <a:bodyPr/>
                    <a:lstStyle/>
                    <a:p>
                      <a:pPr algn="ctr"/>
                      <a:r>
                        <a:rPr lang="en-US" dirty="0" smtClean="0">
                          <a:solidFill>
                            <a:schemeClr val="bg1">
                              <a:lumMod val="50000"/>
                            </a:schemeClr>
                          </a:solidFill>
                        </a:rPr>
                        <a:t>654</a:t>
                      </a:r>
                      <a:endParaRPr lang="en-US" dirty="0">
                        <a:solidFill>
                          <a:schemeClr val="bg1">
                            <a:lumMod val="50000"/>
                          </a:schemeClr>
                        </a:solidFill>
                      </a:endParaRPr>
                    </a:p>
                  </a:txBody>
                  <a:tcPr/>
                </a:tc>
                <a:tc>
                  <a:txBody>
                    <a:bodyPr/>
                    <a:lstStyle/>
                    <a:p>
                      <a:pPr algn="ctr"/>
                      <a:r>
                        <a:rPr lang="en-US" dirty="0" smtClean="0"/>
                        <a:t>  6</a:t>
                      </a:r>
                      <a:endParaRPr lang="en-US" dirty="0"/>
                    </a:p>
                  </a:txBody>
                  <a:tcPr/>
                </a:tc>
              </a:tr>
              <a:tr h="370840">
                <a:tc>
                  <a:txBody>
                    <a:bodyPr/>
                    <a:lstStyle/>
                    <a:p>
                      <a:pPr algn="ctr"/>
                      <a:r>
                        <a:rPr lang="en-US" dirty="0" smtClean="0"/>
                        <a:t>  5</a:t>
                      </a:r>
                      <a:endParaRPr lang="en-US" dirty="0"/>
                    </a:p>
                  </a:txBody>
                  <a:tcPr/>
                </a:tc>
                <a:tc>
                  <a:txBody>
                    <a:bodyPr/>
                    <a:lstStyle/>
                    <a:p>
                      <a:pPr algn="ctr"/>
                      <a:r>
                        <a:rPr lang="en-US" dirty="0" smtClean="0">
                          <a:solidFill>
                            <a:schemeClr val="bg1">
                              <a:lumMod val="50000"/>
                            </a:schemeClr>
                          </a:solidFill>
                        </a:rPr>
                        <a:t>679</a:t>
                      </a:r>
                      <a:endParaRPr lang="en-US" dirty="0">
                        <a:solidFill>
                          <a:schemeClr val="bg1">
                            <a:lumMod val="50000"/>
                          </a:schemeClr>
                        </a:solidFill>
                      </a:endParaRPr>
                    </a:p>
                  </a:txBody>
                  <a:tcPr/>
                </a:tc>
                <a:tc>
                  <a:txBody>
                    <a:bodyPr/>
                    <a:lstStyle/>
                    <a:p>
                      <a:pPr algn="ctr"/>
                      <a:r>
                        <a:rPr lang="en-US" dirty="0" smtClean="0">
                          <a:solidFill>
                            <a:schemeClr val="bg1">
                              <a:lumMod val="50000"/>
                            </a:schemeClr>
                          </a:solidFill>
                        </a:rPr>
                        <a:t>658</a:t>
                      </a:r>
                      <a:endParaRPr lang="en-US" dirty="0">
                        <a:solidFill>
                          <a:schemeClr val="bg1">
                            <a:lumMod val="50000"/>
                          </a:schemeClr>
                        </a:solidFill>
                      </a:endParaRPr>
                    </a:p>
                  </a:txBody>
                  <a:tcPr/>
                </a:tc>
                <a:tc>
                  <a:txBody>
                    <a:bodyPr/>
                    <a:lstStyle/>
                    <a:p>
                      <a:pPr algn="ctr"/>
                      <a:r>
                        <a:rPr lang="en-US" dirty="0" smtClean="0"/>
                        <a:t>21</a:t>
                      </a:r>
                      <a:endParaRPr lang="en-US" dirty="0"/>
                    </a:p>
                  </a:txBody>
                  <a:tcPr/>
                </a:tc>
              </a:tr>
              <a:tr h="370840">
                <a:tc>
                  <a:txBody>
                    <a:bodyPr/>
                    <a:lstStyle/>
                    <a:p>
                      <a:pPr algn="ctr"/>
                      <a:r>
                        <a:rPr lang="en-US" dirty="0" smtClean="0"/>
                        <a:t>  6</a:t>
                      </a:r>
                      <a:endParaRPr lang="en-US" dirty="0"/>
                    </a:p>
                  </a:txBody>
                  <a:tcPr/>
                </a:tc>
                <a:tc>
                  <a:txBody>
                    <a:bodyPr/>
                    <a:lstStyle/>
                    <a:p>
                      <a:pPr algn="ctr"/>
                      <a:r>
                        <a:rPr lang="en-US" dirty="0" smtClean="0">
                          <a:solidFill>
                            <a:schemeClr val="bg1">
                              <a:lumMod val="50000"/>
                            </a:schemeClr>
                          </a:solidFill>
                        </a:rPr>
                        <a:t>663</a:t>
                      </a:r>
                      <a:endParaRPr lang="en-US" dirty="0">
                        <a:solidFill>
                          <a:schemeClr val="bg1">
                            <a:lumMod val="50000"/>
                          </a:schemeClr>
                        </a:solidFill>
                      </a:endParaRPr>
                    </a:p>
                  </a:txBody>
                  <a:tcPr/>
                </a:tc>
                <a:tc>
                  <a:txBody>
                    <a:bodyPr/>
                    <a:lstStyle/>
                    <a:p>
                      <a:pPr algn="ctr"/>
                      <a:r>
                        <a:rPr lang="en-US" dirty="0" smtClean="0">
                          <a:solidFill>
                            <a:schemeClr val="bg1">
                              <a:lumMod val="50000"/>
                            </a:schemeClr>
                          </a:solidFill>
                        </a:rPr>
                        <a:t>646</a:t>
                      </a:r>
                      <a:endParaRPr lang="en-US" dirty="0">
                        <a:solidFill>
                          <a:schemeClr val="bg1">
                            <a:lumMod val="50000"/>
                          </a:schemeClr>
                        </a:solidFill>
                      </a:endParaRPr>
                    </a:p>
                  </a:txBody>
                  <a:tcPr/>
                </a:tc>
                <a:tc>
                  <a:txBody>
                    <a:bodyPr/>
                    <a:lstStyle/>
                    <a:p>
                      <a:pPr algn="ctr"/>
                      <a:r>
                        <a:rPr lang="en-US" dirty="0" smtClean="0"/>
                        <a:t>17</a:t>
                      </a:r>
                      <a:endParaRPr lang="en-US" dirty="0"/>
                    </a:p>
                  </a:txBody>
                  <a:tcPr/>
                </a:tc>
              </a:tr>
              <a:tr h="370840">
                <a:tc>
                  <a:txBody>
                    <a:bodyPr/>
                    <a:lstStyle/>
                    <a:p>
                      <a:pPr algn="ctr"/>
                      <a:r>
                        <a:rPr lang="en-US" dirty="0" smtClean="0"/>
                        <a:t>  7</a:t>
                      </a:r>
                      <a:endParaRPr lang="en-US" dirty="0"/>
                    </a:p>
                  </a:txBody>
                  <a:tcPr/>
                </a:tc>
                <a:tc>
                  <a:txBody>
                    <a:bodyPr/>
                    <a:lstStyle/>
                    <a:p>
                      <a:pPr algn="ctr"/>
                      <a:r>
                        <a:rPr lang="en-US" dirty="0" smtClean="0">
                          <a:solidFill>
                            <a:schemeClr val="bg1">
                              <a:lumMod val="50000"/>
                            </a:schemeClr>
                          </a:solidFill>
                        </a:rPr>
                        <a:t>664</a:t>
                      </a:r>
                      <a:endParaRPr lang="en-US" dirty="0">
                        <a:solidFill>
                          <a:schemeClr val="bg1">
                            <a:lumMod val="50000"/>
                          </a:schemeClr>
                        </a:solidFill>
                      </a:endParaRPr>
                    </a:p>
                  </a:txBody>
                  <a:tcPr/>
                </a:tc>
                <a:tc>
                  <a:txBody>
                    <a:bodyPr/>
                    <a:lstStyle/>
                    <a:p>
                      <a:pPr algn="ctr"/>
                      <a:r>
                        <a:rPr lang="en-US" dirty="0" smtClean="0">
                          <a:solidFill>
                            <a:schemeClr val="bg1">
                              <a:lumMod val="50000"/>
                            </a:schemeClr>
                          </a:solidFill>
                        </a:rPr>
                        <a:t>600</a:t>
                      </a:r>
                      <a:endParaRPr lang="en-US" dirty="0">
                        <a:solidFill>
                          <a:schemeClr val="bg1">
                            <a:lumMod val="50000"/>
                          </a:schemeClr>
                        </a:solidFill>
                      </a:endParaRPr>
                    </a:p>
                  </a:txBody>
                  <a:tcPr/>
                </a:tc>
                <a:tc>
                  <a:txBody>
                    <a:bodyPr/>
                    <a:lstStyle/>
                    <a:p>
                      <a:pPr algn="ctr"/>
                      <a:r>
                        <a:rPr lang="en-US" dirty="0" smtClean="0"/>
                        <a:t>64</a:t>
                      </a:r>
                      <a:endParaRPr lang="en-US" dirty="0"/>
                    </a:p>
                  </a:txBody>
                  <a:tcPr/>
                </a:tc>
              </a:tr>
              <a:tr h="370840">
                <a:tc>
                  <a:txBody>
                    <a:bodyPr/>
                    <a:lstStyle/>
                    <a:p>
                      <a:pPr algn="ctr"/>
                      <a:r>
                        <a:rPr lang="en-US" dirty="0" smtClean="0"/>
                        <a:t>  8</a:t>
                      </a:r>
                      <a:endParaRPr lang="en-US" dirty="0"/>
                    </a:p>
                  </a:txBody>
                  <a:tcPr/>
                </a:tc>
                <a:tc>
                  <a:txBody>
                    <a:bodyPr/>
                    <a:lstStyle/>
                    <a:p>
                      <a:pPr algn="ctr"/>
                      <a:r>
                        <a:rPr lang="en-US" dirty="0" smtClean="0">
                          <a:solidFill>
                            <a:schemeClr val="bg1">
                              <a:lumMod val="50000"/>
                            </a:schemeClr>
                          </a:solidFill>
                        </a:rPr>
                        <a:t>647</a:t>
                      </a:r>
                      <a:endParaRPr lang="en-US" dirty="0">
                        <a:solidFill>
                          <a:schemeClr val="bg1">
                            <a:lumMod val="50000"/>
                          </a:schemeClr>
                        </a:solidFill>
                      </a:endParaRPr>
                    </a:p>
                  </a:txBody>
                  <a:tcPr/>
                </a:tc>
                <a:tc>
                  <a:txBody>
                    <a:bodyPr/>
                    <a:lstStyle/>
                    <a:p>
                      <a:pPr algn="ctr"/>
                      <a:r>
                        <a:rPr lang="en-US" dirty="0" smtClean="0">
                          <a:solidFill>
                            <a:schemeClr val="bg1">
                              <a:lumMod val="50000"/>
                            </a:schemeClr>
                          </a:solidFill>
                        </a:rPr>
                        <a:t>640</a:t>
                      </a:r>
                      <a:endParaRPr lang="en-US" dirty="0">
                        <a:solidFill>
                          <a:schemeClr val="bg1">
                            <a:lumMod val="50000"/>
                          </a:schemeClr>
                        </a:solidFill>
                      </a:endParaRPr>
                    </a:p>
                  </a:txBody>
                  <a:tcPr/>
                </a:tc>
                <a:tc>
                  <a:txBody>
                    <a:bodyPr/>
                    <a:lstStyle/>
                    <a:p>
                      <a:pPr algn="ctr"/>
                      <a:r>
                        <a:rPr lang="en-US" dirty="0" smtClean="0"/>
                        <a:t>  7</a:t>
                      </a:r>
                      <a:endParaRPr lang="en-US" dirty="0"/>
                    </a:p>
                  </a:txBody>
                  <a:tcPr/>
                </a:tc>
              </a:tr>
              <a:tr h="370840">
                <a:tc>
                  <a:txBody>
                    <a:bodyPr/>
                    <a:lstStyle/>
                    <a:p>
                      <a:pPr algn="ctr"/>
                      <a:r>
                        <a:rPr lang="en-US" dirty="0" smtClean="0"/>
                        <a:t>  9</a:t>
                      </a:r>
                      <a:endParaRPr lang="en-US" dirty="0"/>
                    </a:p>
                  </a:txBody>
                  <a:tcPr/>
                </a:tc>
                <a:tc>
                  <a:txBody>
                    <a:bodyPr/>
                    <a:lstStyle/>
                    <a:p>
                      <a:pPr algn="ctr"/>
                      <a:r>
                        <a:rPr lang="en-US" dirty="0" smtClean="0">
                          <a:solidFill>
                            <a:schemeClr val="bg1">
                              <a:lumMod val="50000"/>
                            </a:schemeClr>
                          </a:solidFill>
                        </a:rPr>
                        <a:t>694</a:t>
                      </a:r>
                      <a:endParaRPr lang="en-US" dirty="0">
                        <a:solidFill>
                          <a:schemeClr val="bg1">
                            <a:lumMod val="50000"/>
                          </a:schemeClr>
                        </a:solidFill>
                      </a:endParaRPr>
                    </a:p>
                  </a:txBody>
                  <a:tcPr/>
                </a:tc>
                <a:tc>
                  <a:txBody>
                    <a:bodyPr/>
                    <a:lstStyle/>
                    <a:p>
                      <a:pPr algn="ctr"/>
                      <a:r>
                        <a:rPr lang="en-US" dirty="0" smtClean="0">
                          <a:solidFill>
                            <a:schemeClr val="bg1">
                              <a:lumMod val="50000"/>
                            </a:schemeClr>
                          </a:solidFill>
                        </a:rPr>
                        <a:t>605</a:t>
                      </a:r>
                      <a:endParaRPr lang="en-US" dirty="0">
                        <a:solidFill>
                          <a:schemeClr val="bg1">
                            <a:lumMod val="50000"/>
                          </a:schemeClr>
                        </a:solidFill>
                      </a:endParaRPr>
                    </a:p>
                  </a:txBody>
                  <a:tcPr/>
                </a:tc>
                <a:tc>
                  <a:txBody>
                    <a:bodyPr/>
                    <a:lstStyle/>
                    <a:p>
                      <a:pPr algn="ctr"/>
                      <a:r>
                        <a:rPr lang="en-US" dirty="0" smtClean="0"/>
                        <a:t>89</a:t>
                      </a:r>
                      <a:endParaRPr lang="en-US" dirty="0"/>
                    </a:p>
                  </a:txBody>
                  <a:tcPr/>
                </a:tc>
              </a:tr>
              <a:tr h="370840">
                <a:tc>
                  <a:txBody>
                    <a:bodyPr/>
                    <a:lstStyle/>
                    <a:p>
                      <a:pPr algn="ctr"/>
                      <a:r>
                        <a:rPr lang="en-US" dirty="0" smtClean="0"/>
                        <a:t>10</a:t>
                      </a:r>
                      <a:endParaRPr lang="en-US" dirty="0"/>
                    </a:p>
                  </a:txBody>
                  <a:tcPr/>
                </a:tc>
                <a:tc>
                  <a:txBody>
                    <a:bodyPr/>
                    <a:lstStyle/>
                    <a:p>
                      <a:pPr algn="ctr"/>
                      <a:r>
                        <a:rPr lang="en-US" dirty="0" smtClean="0">
                          <a:solidFill>
                            <a:schemeClr val="bg1">
                              <a:lumMod val="50000"/>
                            </a:schemeClr>
                          </a:solidFill>
                        </a:rPr>
                        <a:t>633</a:t>
                      </a:r>
                      <a:endParaRPr lang="en-US" dirty="0">
                        <a:solidFill>
                          <a:schemeClr val="bg1">
                            <a:lumMod val="50000"/>
                          </a:schemeClr>
                        </a:solidFill>
                      </a:endParaRPr>
                    </a:p>
                  </a:txBody>
                  <a:tcPr/>
                </a:tc>
                <a:tc>
                  <a:txBody>
                    <a:bodyPr/>
                    <a:lstStyle/>
                    <a:p>
                      <a:pPr algn="ctr"/>
                      <a:r>
                        <a:rPr lang="en-US" dirty="0" smtClean="0">
                          <a:solidFill>
                            <a:schemeClr val="bg1">
                              <a:lumMod val="50000"/>
                            </a:schemeClr>
                          </a:solidFill>
                        </a:rPr>
                        <a:t>635</a:t>
                      </a:r>
                      <a:endParaRPr lang="en-US" dirty="0">
                        <a:solidFill>
                          <a:schemeClr val="bg1">
                            <a:lumMod val="50000"/>
                          </a:schemeClr>
                        </a:solidFill>
                      </a:endParaRPr>
                    </a:p>
                  </a:txBody>
                  <a:tcPr/>
                </a:tc>
                <a:tc>
                  <a:txBody>
                    <a:bodyPr/>
                    <a:lstStyle/>
                    <a:p>
                      <a:pPr algn="ctr"/>
                      <a:r>
                        <a:rPr lang="en-US" dirty="0" smtClean="0"/>
                        <a:t>–2 </a:t>
                      </a:r>
                      <a:endParaRPr lang="en-US" dirty="0"/>
                    </a:p>
                  </a:txBody>
                  <a:tcPr/>
                </a:tc>
              </a:tr>
              <a:tr h="370840">
                <a:tc>
                  <a:txBody>
                    <a:bodyPr/>
                    <a:lstStyle/>
                    <a:p>
                      <a:pPr algn="ctr"/>
                      <a:r>
                        <a:rPr lang="en-US" dirty="0" smtClean="0"/>
                        <a:t>11</a:t>
                      </a:r>
                      <a:endParaRPr lang="en-US" dirty="0"/>
                    </a:p>
                  </a:txBody>
                  <a:tcPr/>
                </a:tc>
                <a:tc>
                  <a:txBody>
                    <a:bodyPr/>
                    <a:lstStyle/>
                    <a:p>
                      <a:pPr algn="ctr"/>
                      <a:r>
                        <a:rPr lang="en-US" u="sng" dirty="0" smtClean="0">
                          <a:solidFill>
                            <a:schemeClr val="bg1">
                              <a:lumMod val="50000"/>
                            </a:schemeClr>
                          </a:solidFill>
                        </a:rPr>
                        <a:t>653</a:t>
                      </a:r>
                      <a:endParaRPr lang="en-US" u="sng" dirty="0">
                        <a:solidFill>
                          <a:schemeClr val="bg1">
                            <a:lumMod val="50000"/>
                          </a:schemeClr>
                        </a:solidFill>
                      </a:endParaRPr>
                    </a:p>
                  </a:txBody>
                  <a:tcPr/>
                </a:tc>
                <a:tc>
                  <a:txBody>
                    <a:bodyPr/>
                    <a:lstStyle/>
                    <a:p>
                      <a:pPr algn="ctr"/>
                      <a:r>
                        <a:rPr lang="en-US" u="sng" dirty="0" smtClean="0">
                          <a:solidFill>
                            <a:schemeClr val="bg1">
                              <a:lumMod val="50000"/>
                            </a:schemeClr>
                          </a:solidFill>
                        </a:rPr>
                        <a:t>642</a:t>
                      </a:r>
                      <a:endParaRPr lang="en-US" u="sng" dirty="0">
                        <a:solidFill>
                          <a:schemeClr val="bg1">
                            <a:lumMod val="50000"/>
                          </a:schemeClr>
                        </a:solidFill>
                      </a:endParaRPr>
                    </a:p>
                  </a:txBody>
                  <a:tcPr/>
                </a:tc>
                <a:tc>
                  <a:txBody>
                    <a:bodyPr/>
                    <a:lstStyle/>
                    <a:p>
                      <a:pPr algn="ctr"/>
                      <a:r>
                        <a:rPr lang="en-US" u="sng" dirty="0" smtClean="0"/>
                        <a:t>11</a:t>
                      </a:r>
                      <a:endParaRPr lang="en-US" u="sng" dirty="0"/>
                    </a:p>
                  </a:txBody>
                  <a:tcPr/>
                </a:tc>
              </a:tr>
              <a:tr h="370840">
                <a:tc>
                  <a:txBody>
                    <a:bodyPr/>
                    <a:lstStyle/>
                    <a:p>
                      <a:pPr algn="ctr"/>
                      <a:r>
                        <a:rPr lang="en-US" dirty="0" err="1" smtClean="0"/>
                        <a:t>Avg</a:t>
                      </a:r>
                      <a:endParaRPr lang="en-US" dirty="0"/>
                    </a:p>
                  </a:txBody>
                  <a:tcPr/>
                </a:tc>
                <a:tc>
                  <a:txBody>
                    <a:bodyPr/>
                    <a:lstStyle/>
                    <a:p>
                      <a:pPr algn="l"/>
                      <a:r>
                        <a:rPr lang="en-US" smtClean="0">
                          <a:solidFill>
                            <a:schemeClr val="bg1">
                              <a:lumMod val="50000"/>
                            </a:schemeClr>
                          </a:solidFill>
                        </a:rPr>
                        <a:t>    664.2</a:t>
                      </a:r>
                      <a:endParaRPr lang="en-US" dirty="0">
                        <a:solidFill>
                          <a:schemeClr val="bg1">
                            <a:lumMod val="50000"/>
                          </a:schemeClr>
                        </a:solidFill>
                      </a:endParaRPr>
                    </a:p>
                  </a:txBody>
                  <a:tcPr/>
                </a:tc>
                <a:tc>
                  <a:txBody>
                    <a:bodyPr/>
                    <a:lstStyle/>
                    <a:p>
                      <a:pPr algn="l"/>
                      <a:r>
                        <a:rPr lang="en-US" dirty="0" smtClean="0">
                          <a:solidFill>
                            <a:schemeClr val="bg1">
                              <a:lumMod val="50000"/>
                            </a:schemeClr>
                          </a:solidFill>
                        </a:rPr>
                        <a:t>    637.5</a:t>
                      </a:r>
                      <a:endParaRPr lang="en-US" dirty="0">
                        <a:solidFill>
                          <a:schemeClr val="bg1">
                            <a:lumMod val="50000"/>
                          </a:schemeClr>
                        </a:solidFill>
                      </a:endParaRPr>
                    </a:p>
                  </a:txBody>
                  <a:tcPr/>
                </a:tc>
                <a:tc>
                  <a:txBody>
                    <a:bodyPr/>
                    <a:lstStyle/>
                    <a:p>
                      <a:pPr algn="l"/>
                      <a:r>
                        <a:rPr lang="en-US" dirty="0" smtClean="0"/>
                        <a:t>     26.7</a:t>
                      </a:r>
                      <a:endParaRPr lang="en-US" dirty="0"/>
                    </a:p>
                  </a:txBody>
                  <a:tcPr/>
                </a:tc>
              </a:tr>
            </a:tbl>
          </a:graphicData>
        </a:graphic>
      </p:graphicFrame>
      <p:sp>
        <p:nvSpPr>
          <p:cNvPr id="7" name="Content Placeholder 2"/>
          <p:cNvSpPr txBox="1">
            <a:spLocks/>
          </p:cNvSpPr>
          <p:nvPr/>
        </p:nvSpPr>
        <p:spPr bwMode="auto">
          <a:xfrm>
            <a:off x="457200" y="350838"/>
            <a:ext cx="8229600" cy="466725"/>
          </a:xfrm>
          <a:prstGeom prst="rect">
            <a:avLst/>
          </a:prstGeom>
          <a:solidFill>
            <a:schemeClr val="bg1">
              <a:alpha val="89803"/>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Char char="•"/>
              <a:defRPr sz="2800" b="1">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b="1">
                <a:solidFill>
                  <a:schemeClr val="tx1"/>
                </a:solidFill>
                <a:latin typeface="+mn-lt"/>
              </a:defRPr>
            </a:lvl2pPr>
            <a:lvl3pPr marL="1143000" indent="-228600" algn="l" rtl="0" eaLnBrk="0" fontAlgn="base" hangingPunct="0">
              <a:spcBef>
                <a:spcPct val="20000"/>
              </a:spcBef>
              <a:spcAft>
                <a:spcPct val="0"/>
              </a:spcAft>
              <a:buChar char="•"/>
              <a:defRPr sz="2000" b="1">
                <a:solidFill>
                  <a:schemeClr val="tx1"/>
                </a:solidFill>
                <a:latin typeface="+mn-lt"/>
              </a:defRPr>
            </a:lvl3pPr>
            <a:lvl4pPr marL="1600200" indent="-228600" algn="l" rtl="0" eaLnBrk="0" fontAlgn="base" hangingPunct="0">
              <a:spcBef>
                <a:spcPct val="20000"/>
              </a:spcBef>
              <a:spcAft>
                <a:spcPct val="0"/>
              </a:spcAft>
              <a:buChar char="–"/>
              <a:defRPr sz="1800" b="1">
                <a:solidFill>
                  <a:schemeClr val="tx1"/>
                </a:solidFill>
                <a:latin typeface="+mn-lt"/>
              </a:defRPr>
            </a:lvl4pPr>
            <a:lvl5pPr marL="2057400" indent="-228600" algn="l" rtl="0" eaLnBrk="0" fontAlgn="base" hangingPunct="0">
              <a:spcBef>
                <a:spcPct val="20000"/>
              </a:spcBef>
              <a:spcAft>
                <a:spcPct val="0"/>
              </a:spcAft>
              <a:buChar char="»"/>
              <a:defRPr sz="1800" b="1">
                <a:solidFill>
                  <a:schemeClr val="tx1"/>
                </a:solidFill>
                <a:latin typeface="+mn-lt"/>
              </a:defRPr>
            </a:lvl5pPr>
            <a:lvl6pPr marL="2514600" indent="-228600" algn="l" rtl="0" fontAlgn="base">
              <a:spcBef>
                <a:spcPct val="20000"/>
              </a:spcBef>
              <a:spcAft>
                <a:spcPct val="0"/>
              </a:spcAft>
              <a:buChar char="»"/>
              <a:defRPr sz="1800" b="1">
                <a:solidFill>
                  <a:schemeClr val="tx1"/>
                </a:solidFill>
                <a:latin typeface="+mn-lt"/>
              </a:defRPr>
            </a:lvl6pPr>
            <a:lvl7pPr marL="2971800" indent="-228600" algn="l" rtl="0" fontAlgn="base">
              <a:spcBef>
                <a:spcPct val="20000"/>
              </a:spcBef>
              <a:spcAft>
                <a:spcPct val="0"/>
              </a:spcAft>
              <a:buChar char="»"/>
              <a:defRPr sz="1800" b="1">
                <a:solidFill>
                  <a:schemeClr val="tx1"/>
                </a:solidFill>
                <a:latin typeface="+mn-lt"/>
              </a:defRPr>
            </a:lvl7pPr>
            <a:lvl8pPr marL="3429000" indent="-228600" algn="l" rtl="0" fontAlgn="base">
              <a:spcBef>
                <a:spcPct val="20000"/>
              </a:spcBef>
              <a:spcAft>
                <a:spcPct val="0"/>
              </a:spcAft>
              <a:buChar char="»"/>
              <a:defRPr sz="1800" b="1">
                <a:solidFill>
                  <a:schemeClr val="tx1"/>
                </a:solidFill>
                <a:latin typeface="+mn-lt"/>
              </a:defRPr>
            </a:lvl8pPr>
            <a:lvl9pPr marL="3886200" indent="-228600" algn="l" rtl="0" fontAlgn="base">
              <a:spcBef>
                <a:spcPct val="20000"/>
              </a:spcBef>
              <a:spcAft>
                <a:spcPct val="0"/>
              </a:spcAft>
              <a:buChar char="»"/>
              <a:defRPr sz="1800" b="1">
                <a:solidFill>
                  <a:schemeClr val="tx1"/>
                </a:solidFill>
                <a:latin typeface="+mn-lt"/>
              </a:defRPr>
            </a:lvl9pPr>
          </a:lstStyle>
          <a:p>
            <a:pPr marL="0" indent="0" algn="ctr">
              <a:buNone/>
              <a:defRPr/>
            </a:pPr>
            <a:r>
              <a:rPr lang="en-US" sz="3200" kern="0" dirty="0" smtClean="0"/>
              <a:t>                                         </a:t>
            </a:r>
            <a:r>
              <a:rPr lang="en-US" sz="3200" u="sng" kern="0" dirty="0" smtClean="0"/>
              <a:t>Cortex weights   </a:t>
            </a:r>
            <a:endParaRPr lang="en-US" sz="3200" u="sng" kern="0" dirty="0"/>
          </a:p>
        </p:txBody>
      </p:sp>
    </p:spTree>
    <p:extLst>
      <p:ext uri="{BB962C8B-B14F-4D97-AF65-F5344CB8AC3E}">
        <p14:creationId xmlns:p14="http://schemas.microsoft.com/office/powerpoint/2010/main" val="8208946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1747">
                                            <p:txEl>
                                              <p:pRg st="2" end="2"/>
                                            </p:txEl>
                                          </p:spTgt>
                                        </p:tgtEl>
                                        <p:attrNameLst>
                                          <p:attrName>style.visibility</p:attrName>
                                        </p:attrNameLst>
                                      </p:cBhvr>
                                      <p:to>
                                        <p:strVal val="visible"/>
                                      </p:to>
                                    </p:set>
                                    <p:animEffect transition="in" filter="wipe(left)">
                                      <p:cBhvr>
                                        <p:cTn id="7" dur="500"/>
                                        <p:tgtEl>
                                          <p:spTgt spid="31747">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1747">
                                            <p:txEl>
                                              <p:pRg st="4" end="4"/>
                                            </p:txEl>
                                          </p:spTgt>
                                        </p:tgtEl>
                                        <p:attrNameLst>
                                          <p:attrName>style.visibility</p:attrName>
                                        </p:attrNameLst>
                                      </p:cBhvr>
                                      <p:to>
                                        <p:strVal val="visible"/>
                                      </p:to>
                                    </p:set>
                                    <p:animEffect transition="in" filter="wipe(left)">
                                      <p:cBhvr>
                                        <p:cTn id="12" dur="500"/>
                                        <p:tgtEl>
                                          <p:spTgt spid="31747">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1747">
                                            <p:txEl>
                                              <p:pRg st="6" end="6"/>
                                            </p:txEl>
                                          </p:spTgt>
                                        </p:tgtEl>
                                        <p:attrNameLst>
                                          <p:attrName>style.visibility</p:attrName>
                                        </p:attrNameLst>
                                      </p:cBhvr>
                                      <p:to>
                                        <p:strVal val="visible"/>
                                      </p:to>
                                    </p:set>
                                    <p:animEffect transition="in" filter="wipe(left)">
                                      <p:cBhvr>
                                        <p:cTn id="17" dur="500"/>
                                        <p:tgtEl>
                                          <p:spTgt spid="31747">
                                            <p:txEl>
                                              <p:pRg st="6" end="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1747">
                                            <p:txEl>
                                              <p:pRg st="8" end="8"/>
                                            </p:txEl>
                                          </p:spTgt>
                                        </p:tgtEl>
                                        <p:attrNameLst>
                                          <p:attrName>style.visibility</p:attrName>
                                        </p:attrNameLst>
                                      </p:cBhvr>
                                      <p:to>
                                        <p:strVal val="visible"/>
                                      </p:to>
                                    </p:set>
                                    <p:animEffect transition="in" filter="wipe(left)">
                                      <p:cBhvr>
                                        <p:cTn id="22" dur="500"/>
                                        <p:tgtEl>
                                          <p:spTgt spid="31747">
                                            <p:txEl>
                                              <p:pRg st="8" end="8"/>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31747">
                                            <p:txEl>
                                              <p:pRg st="10" end="10"/>
                                            </p:txEl>
                                          </p:spTgt>
                                        </p:tgtEl>
                                        <p:attrNameLst>
                                          <p:attrName>style.visibility</p:attrName>
                                        </p:attrNameLst>
                                      </p:cBhvr>
                                      <p:to>
                                        <p:strVal val="visible"/>
                                      </p:to>
                                    </p:set>
                                    <p:animEffect transition="in" filter="wipe(left)">
                                      <p:cBhvr>
                                        <p:cTn id="27" dur="500"/>
                                        <p:tgtEl>
                                          <p:spTgt spid="31747">
                                            <p:txEl>
                                              <p:pRg st="10" end="10"/>
                                            </p:txEl>
                                          </p:spTgt>
                                        </p:tgtEl>
                                      </p:cBhvr>
                                    </p:animEffect>
                                  </p:childTnLst>
                                </p:cTn>
                              </p:par>
                            </p:childTnLst>
                          </p:cTn>
                        </p:par>
                        <p:par>
                          <p:cTn id="28" fill="hold">
                            <p:stCondLst>
                              <p:cond delay="500"/>
                            </p:stCondLst>
                            <p:childTnLst>
                              <p:par>
                                <p:cTn id="29" presetID="22" presetClass="entr" presetSubtype="8" fill="hold" nodeType="afterEffect">
                                  <p:stCondLst>
                                    <p:cond delay="0"/>
                                  </p:stCondLst>
                                  <p:childTnLst>
                                    <p:set>
                                      <p:cBhvr>
                                        <p:cTn id="30" dur="1" fill="hold">
                                          <p:stCondLst>
                                            <p:cond delay="0"/>
                                          </p:stCondLst>
                                        </p:cTn>
                                        <p:tgtEl>
                                          <p:spTgt spid="31747">
                                            <p:txEl>
                                              <p:pRg st="11" end="11"/>
                                            </p:txEl>
                                          </p:spTgt>
                                        </p:tgtEl>
                                        <p:attrNameLst>
                                          <p:attrName>style.visibility</p:attrName>
                                        </p:attrNameLst>
                                      </p:cBhvr>
                                      <p:to>
                                        <p:strVal val="visible"/>
                                      </p:to>
                                    </p:set>
                                    <p:animEffect transition="in" filter="wipe(left)">
                                      <p:cBhvr>
                                        <p:cTn id="31" dur="500"/>
                                        <p:tgtEl>
                                          <p:spTgt spid="31747">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4"/>
          <p:cNvSpPr>
            <a:spLocks noGrp="1"/>
          </p:cNvSpPr>
          <p:nvPr>
            <p:ph type="title"/>
          </p:nvPr>
        </p:nvSpPr>
        <p:spPr/>
        <p:txBody>
          <a:bodyPr/>
          <a:lstStyle/>
          <a:p>
            <a:endParaRPr lang="en-US" altLang="en-US" smtClean="0"/>
          </a:p>
        </p:txBody>
      </p:sp>
      <p:sp>
        <p:nvSpPr>
          <p:cNvPr id="31747" name="Content Placeholder 5"/>
          <p:cNvSpPr>
            <a:spLocks noGrp="1"/>
          </p:cNvSpPr>
          <p:nvPr>
            <p:ph sz="half" idx="1"/>
          </p:nvPr>
        </p:nvSpPr>
        <p:spPr/>
        <p:txBody>
          <a:bodyPr/>
          <a:lstStyle/>
          <a:p>
            <a:pPr eaLnBrk="1" hangingPunct="1"/>
            <a:endParaRPr lang="en-US" altLang="en-US" dirty="0" smtClean="0"/>
          </a:p>
          <a:p>
            <a:pPr eaLnBrk="1" hangingPunct="1"/>
            <a:endParaRPr lang="en-US" altLang="en-US" dirty="0"/>
          </a:p>
          <a:p>
            <a:pPr eaLnBrk="1" hangingPunct="1"/>
            <a:endParaRPr lang="en-US" altLang="en-US" dirty="0" smtClean="0"/>
          </a:p>
          <a:p>
            <a:pPr eaLnBrk="1" hangingPunct="1"/>
            <a:endParaRPr lang="en-US" altLang="en-US" dirty="0" smtClean="0"/>
          </a:p>
          <a:p>
            <a:pPr eaLnBrk="1" hangingPunct="1"/>
            <a:r>
              <a:rPr lang="en-US" altLang="en-US" dirty="0" smtClean="0"/>
              <a:t>Did enrichment </a:t>
            </a:r>
            <a:r>
              <a:rPr lang="en-US" altLang="en-US" u="sng" dirty="0" smtClean="0"/>
              <a:t>cause</a:t>
            </a:r>
            <a:r>
              <a:rPr lang="en-US" altLang="en-US" dirty="0" smtClean="0"/>
              <a:t> the rats’ brains to grow?</a:t>
            </a:r>
            <a:endParaRPr lang="en-US" altLang="en-US" sz="900" u="sng" dirty="0"/>
          </a:p>
        </p:txBody>
      </p:sp>
      <p:sp>
        <p:nvSpPr>
          <p:cNvPr id="31749"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b="1">
                <a:solidFill>
                  <a:schemeClr val="tx1"/>
                </a:solidFill>
                <a:latin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defRPr>
            </a:lvl9pPr>
          </a:lstStyle>
          <a:p>
            <a:pPr>
              <a:spcBef>
                <a:spcPct val="0"/>
              </a:spcBef>
              <a:buFontTx/>
              <a:buNone/>
            </a:pPr>
            <a:fld id="{E5E9E589-D0EF-4216-90F7-1DBE49C51F69}" type="slidenum">
              <a:rPr lang="en-US" altLang="en-US" sz="1400" b="0" smtClean="0"/>
              <a:pPr>
                <a:spcBef>
                  <a:spcPct val="0"/>
                </a:spcBef>
                <a:buFontTx/>
                <a:buNone/>
              </a:pPr>
              <a:t>38</a:t>
            </a:fld>
            <a:endParaRPr lang="en-US" altLang="en-US" sz="1400" b="0" smtClean="0"/>
          </a:p>
        </p:txBody>
      </p:sp>
      <p:graphicFrame>
        <p:nvGraphicFramePr>
          <p:cNvPr id="2" name="Table 1"/>
          <p:cNvGraphicFramePr>
            <a:graphicFrameLocks noGrp="1"/>
          </p:cNvGraphicFramePr>
          <p:nvPr/>
        </p:nvGraphicFramePr>
        <p:xfrm>
          <a:off x="4846912" y="1094243"/>
          <a:ext cx="3839888" cy="4876800"/>
        </p:xfrm>
        <a:graphic>
          <a:graphicData uri="http://schemas.openxmlformats.org/drawingml/2006/table">
            <a:tbl>
              <a:tblPr firstRow="1" bandRow="1">
                <a:tableStyleId>{5C22544A-7EE6-4342-B048-85BDC9FD1C3A}</a:tableStyleId>
              </a:tblPr>
              <a:tblGrid>
                <a:gridCol w="788408"/>
                <a:gridCol w="1017160"/>
                <a:gridCol w="1017160"/>
                <a:gridCol w="1017160"/>
              </a:tblGrid>
              <a:tr h="370840">
                <a:tc>
                  <a:txBody>
                    <a:bodyPr/>
                    <a:lstStyle/>
                    <a:p>
                      <a:endParaRPr lang="en-US" sz="2200" u="sng" dirty="0">
                        <a:solidFill>
                          <a:schemeClr val="tx1"/>
                        </a:solidFill>
                      </a:endParaRPr>
                    </a:p>
                  </a:txBody>
                  <a:tcPr/>
                </a:tc>
                <a:tc>
                  <a:txBody>
                    <a:bodyPr/>
                    <a:lstStyle/>
                    <a:p>
                      <a:pPr algn="ctr"/>
                      <a:r>
                        <a:rPr lang="en-US" sz="2200" u="sng" dirty="0" err="1" smtClean="0">
                          <a:solidFill>
                            <a:schemeClr val="tx1"/>
                          </a:solidFill>
                        </a:rPr>
                        <a:t>Enr</a:t>
                      </a:r>
                      <a:r>
                        <a:rPr lang="en-US" sz="2200" u="sng" dirty="0" smtClean="0">
                          <a:solidFill>
                            <a:schemeClr val="tx1"/>
                          </a:solidFill>
                        </a:rPr>
                        <a:t>.</a:t>
                      </a:r>
                      <a:endParaRPr lang="en-US" sz="2200" u="sng" dirty="0">
                        <a:solidFill>
                          <a:schemeClr val="tx1"/>
                        </a:solidFill>
                      </a:endParaRPr>
                    </a:p>
                  </a:txBody>
                  <a:tcPr/>
                </a:tc>
                <a:tc>
                  <a:txBody>
                    <a:bodyPr/>
                    <a:lstStyle/>
                    <a:p>
                      <a:pPr algn="ctr"/>
                      <a:r>
                        <a:rPr lang="en-US" sz="2200" u="sng" dirty="0" smtClean="0">
                          <a:solidFill>
                            <a:schemeClr val="tx1"/>
                          </a:solidFill>
                        </a:rPr>
                        <a:t>Std.</a:t>
                      </a:r>
                      <a:endParaRPr lang="en-US" sz="2200" u="sng" dirty="0">
                        <a:solidFill>
                          <a:schemeClr val="tx1"/>
                        </a:solidFill>
                      </a:endParaRPr>
                    </a:p>
                  </a:txBody>
                  <a:tcPr/>
                </a:tc>
                <a:tc>
                  <a:txBody>
                    <a:bodyPr/>
                    <a:lstStyle/>
                    <a:p>
                      <a:pPr algn="ctr"/>
                      <a:r>
                        <a:rPr lang="en-US" sz="2200" u="sng" dirty="0" smtClean="0">
                          <a:solidFill>
                            <a:schemeClr val="tx1"/>
                          </a:solidFill>
                        </a:rPr>
                        <a:t>Diff</a:t>
                      </a:r>
                      <a:endParaRPr lang="en-US" sz="2200" u="sng" dirty="0">
                        <a:solidFill>
                          <a:schemeClr val="tx1"/>
                        </a:solidFill>
                      </a:endParaRPr>
                    </a:p>
                  </a:txBody>
                  <a:tcPr/>
                </a:tc>
              </a:tr>
              <a:tr h="370840">
                <a:tc>
                  <a:txBody>
                    <a:bodyPr/>
                    <a:lstStyle/>
                    <a:p>
                      <a:pPr algn="ctr"/>
                      <a:r>
                        <a:rPr lang="en-US" dirty="0" smtClean="0"/>
                        <a:t>  1</a:t>
                      </a:r>
                      <a:endParaRPr lang="en-US" dirty="0"/>
                    </a:p>
                  </a:txBody>
                  <a:tcPr/>
                </a:tc>
                <a:tc>
                  <a:txBody>
                    <a:bodyPr/>
                    <a:lstStyle/>
                    <a:p>
                      <a:pPr algn="ctr"/>
                      <a:r>
                        <a:rPr lang="en-US" dirty="0" smtClean="0">
                          <a:solidFill>
                            <a:schemeClr val="bg1">
                              <a:lumMod val="50000"/>
                            </a:schemeClr>
                          </a:solidFill>
                        </a:rPr>
                        <a:t>689</a:t>
                      </a:r>
                      <a:endParaRPr lang="en-US" dirty="0">
                        <a:solidFill>
                          <a:schemeClr val="bg1">
                            <a:lumMod val="50000"/>
                          </a:schemeClr>
                        </a:solidFill>
                      </a:endParaRPr>
                    </a:p>
                  </a:txBody>
                  <a:tcPr/>
                </a:tc>
                <a:tc>
                  <a:txBody>
                    <a:bodyPr/>
                    <a:lstStyle/>
                    <a:p>
                      <a:pPr algn="ctr"/>
                      <a:r>
                        <a:rPr lang="en-US" dirty="0" smtClean="0">
                          <a:solidFill>
                            <a:schemeClr val="bg1">
                              <a:lumMod val="50000"/>
                            </a:schemeClr>
                          </a:solidFill>
                        </a:rPr>
                        <a:t>657</a:t>
                      </a:r>
                      <a:endParaRPr lang="en-US" dirty="0">
                        <a:solidFill>
                          <a:schemeClr val="bg1">
                            <a:lumMod val="50000"/>
                          </a:schemeClr>
                        </a:solidFill>
                      </a:endParaRPr>
                    </a:p>
                  </a:txBody>
                  <a:tcPr/>
                </a:tc>
                <a:tc>
                  <a:txBody>
                    <a:bodyPr/>
                    <a:lstStyle/>
                    <a:p>
                      <a:pPr algn="ctr"/>
                      <a:r>
                        <a:rPr lang="en-US" dirty="0" smtClean="0"/>
                        <a:t>32</a:t>
                      </a:r>
                      <a:endParaRPr lang="en-US" dirty="0"/>
                    </a:p>
                  </a:txBody>
                  <a:tcPr/>
                </a:tc>
              </a:tr>
              <a:tr h="370840">
                <a:tc>
                  <a:txBody>
                    <a:bodyPr/>
                    <a:lstStyle/>
                    <a:p>
                      <a:pPr algn="ctr"/>
                      <a:r>
                        <a:rPr lang="en-US" dirty="0" smtClean="0"/>
                        <a:t>  2</a:t>
                      </a:r>
                      <a:endParaRPr lang="en-US" dirty="0"/>
                    </a:p>
                  </a:txBody>
                  <a:tcPr/>
                </a:tc>
                <a:tc>
                  <a:txBody>
                    <a:bodyPr/>
                    <a:lstStyle/>
                    <a:p>
                      <a:pPr algn="ctr"/>
                      <a:r>
                        <a:rPr lang="en-US" dirty="0" smtClean="0">
                          <a:solidFill>
                            <a:schemeClr val="bg1">
                              <a:lumMod val="50000"/>
                            </a:schemeClr>
                          </a:solidFill>
                        </a:rPr>
                        <a:t>656</a:t>
                      </a:r>
                      <a:endParaRPr lang="en-US" dirty="0">
                        <a:solidFill>
                          <a:schemeClr val="bg1">
                            <a:lumMod val="50000"/>
                          </a:schemeClr>
                        </a:solidFill>
                      </a:endParaRPr>
                    </a:p>
                  </a:txBody>
                  <a:tcPr/>
                </a:tc>
                <a:tc>
                  <a:txBody>
                    <a:bodyPr/>
                    <a:lstStyle/>
                    <a:p>
                      <a:pPr algn="ctr"/>
                      <a:r>
                        <a:rPr lang="en-US" dirty="0" smtClean="0">
                          <a:solidFill>
                            <a:schemeClr val="bg1">
                              <a:lumMod val="50000"/>
                            </a:schemeClr>
                          </a:solidFill>
                        </a:rPr>
                        <a:t>623</a:t>
                      </a:r>
                      <a:endParaRPr lang="en-US" dirty="0">
                        <a:solidFill>
                          <a:schemeClr val="bg1">
                            <a:lumMod val="50000"/>
                          </a:schemeClr>
                        </a:solidFill>
                      </a:endParaRPr>
                    </a:p>
                  </a:txBody>
                  <a:tcPr/>
                </a:tc>
                <a:tc>
                  <a:txBody>
                    <a:bodyPr/>
                    <a:lstStyle/>
                    <a:p>
                      <a:pPr algn="ctr"/>
                      <a:r>
                        <a:rPr lang="en-US" dirty="0" smtClean="0"/>
                        <a:t>33</a:t>
                      </a:r>
                      <a:endParaRPr lang="en-US" dirty="0"/>
                    </a:p>
                  </a:txBody>
                  <a:tcPr/>
                </a:tc>
              </a:tr>
              <a:tr h="370840">
                <a:tc>
                  <a:txBody>
                    <a:bodyPr/>
                    <a:lstStyle/>
                    <a:p>
                      <a:pPr algn="ctr"/>
                      <a:r>
                        <a:rPr lang="en-US" dirty="0" smtClean="0"/>
                        <a:t>  3</a:t>
                      </a:r>
                      <a:endParaRPr lang="en-US" dirty="0"/>
                    </a:p>
                  </a:txBody>
                  <a:tcPr/>
                </a:tc>
                <a:tc>
                  <a:txBody>
                    <a:bodyPr/>
                    <a:lstStyle/>
                    <a:p>
                      <a:pPr algn="ctr"/>
                      <a:r>
                        <a:rPr lang="en-US" dirty="0" smtClean="0">
                          <a:solidFill>
                            <a:schemeClr val="bg1">
                              <a:lumMod val="50000"/>
                            </a:schemeClr>
                          </a:solidFill>
                        </a:rPr>
                        <a:t>668</a:t>
                      </a:r>
                      <a:endParaRPr lang="en-US" dirty="0">
                        <a:solidFill>
                          <a:schemeClr val="bg1">
                            <a:lumMod val="50000"/>
                          </a:schemeClr>
                        </a:solidFill>
                      </a:endParaRPr>
                    </a:p>
                  </a:txBody>
                  <a:tcPr/>
                </a:tc>
                <a:tc>
                  <a:txBody>
                    <a:bodyPr/>
                    <a:lstStyle/>
                    <a:p>
                      <a:pPr algn="ctr"/>
                      <a:r>
                        <a:rPr lang="en-US" dirty="0" smtClean="0">
                          <a:solidFill>
                            <a:schemeClr val="bg1">
                              <a:lumMod val="50000"/>
                            </a:schemeClr>
                          </a:solidFill>
                        </a:rPr>
                        <a:t>652</a:t>
                      </a:r>
                      <a:endParaRPr lang="en-US" dirty="0">
                        <a:solidFill>
                          <a:schemeClr val="bg1">
                            <a:lumMod val="50000"/>
                          </a:schemeClr>
                        </a:solidFill>
                      </a:endParaRPr>
                    </a:p>
                  </a:txBody>
                  <a:tcPr/>
                </a:tc>
                <a:tc>
                  <a:txBody>
                    <a:bodyPr/>
                    <a:lstStyle/>
                    <a:p>
                      <a:pPr algn="ctr"/>
                      <a:r>
                        <a:rPr lang="en-US" dirty="0" smtClean="0"/>
                        <a:t>16</a:t>
                      </a:r>
                      <a:endParaRPr lang="en-US" dirty="0"/>
                    </a:p>
                  </a:txBody>
                  <a:tcPr/>
                </a:tc>
              </a:tr>
              <a:tr h="370840">
                <a:tc>
                  <a:txBody>
                    <a:bodyPr/>
                    <a:lstStyle/>
                    <a:p>
                      <a:pPr algn="ctr"/>
                      <a:r>
                        <a:rPr lang="en-US" dirty="0" smtClean="0"/>
                        <a:t>  4</a:t>
                      </a:r>
                      <a:endParaRPr lang="en-US" dirty="0"/>
                    </a:p>
                  </a:txBody>
                  <a:tcPr/>
                </a:tc>
                <a:tc>
                  <a:txBody>
                    <a:bodyPr/>
                    <a:lstStyle/>
                    <a:p>
                      <a:pPr algn="ctr"/>
                      <a:r>
                        <a:rPr lang="en-US" dirty="0" smtClean="0">
                          <a:solidFill>
                            <a:schemeClr val="bg1">
                              <a:lumMod val="50000"/>
                            </a:schemeClr>
                          </a:solidFill>
                        </a:rPr>
                        <a:t>660</a:t>
                      </a:r>
                      <a:endParaRPr lang="en-US" dirty="0">
                        <a:solidFill>
                          <a:schemeClr val="bg1">
                            <a:lumMod val="50000"/>
                          </a:schemeClr>
                        </a:solidFill>
                      </a:endParaRPr>
                    </a:p>
                  </a:txBody>
                  <a:tcPr/>
                </a:tc>
                <a:tc>
                  <a:txBody>
                    <a:bodyPr/>
                    <a:lstStyle/>
                    <a:p>
                      <a:pPr algn="ctr"/>
                      <a:r>
                        <a:rPr lang="en-US" dirty="0" smtClean="0">
                          <a:solidFill>
                            <a:schemeClr val="bg1">
                              <a:lumMod val="50000"/>
                            </a:schemeClr>
                          </a:solidFill>
                        </a:rPr>
                        <a:t>654</a:t>
                      </a:r>
                      <a:endParaRPr lang="en-US" dirty="0">
                        <a:solidFill>
                          <a:schemeClr val="bg1">
                            <a:lumMod val="50000"/>
                          </a:schemeClr>
                        </a:solidFill>
                      </a:endParaRPr>
                    </a:p>
                  </a:txBody>
                  <a:tcPr/>
                </a:tc>
                <a:tc>
                  <a:txBody>
                    <a:bodyPr/>
                    <a:lstStyle/>
                    <a:p>
                      <a:pPr algn="ctr"/>
                      <a:r>
                        <a:rPr lang="en-US" dirty="0" smtClean="0"/>
                        <a:t>  6</a:t>
                      </a:r>
                      <a:endParaRPr lang="en-US" dirty="0"/>
                    </a:p>
                  </a:txBody>
                  <a:tcPr/>
                </a:tc>
              </a:tr>
              <a:tr h="370840">
                <a:tc>
                  <a:txBody>
                    <a:bodyPr/>
                    <a:lstStyle/>
                    <a:p>
                      <a:pPr algn="ctr"/>
                      <a:r>
                        <a:rPr lang="en-US" dirty="0" smtClean="0"/>
                        <a:t>  5</a:t>
                      </a:r>
                      <a:endParaRPr lang="en-US" dirty="0"/>
                    </a:p>
                  </a:txBody>
                  <a:tcPr/>
                </a:tc>
                <a:tc>
                  <a:txBody>
                    <a:bodyPr/>
                    <a:lstStyle/>
                    <a:p>
                      <a:pPr algn="ctr"/>
                      <a:r>
                        <a:rPr lang="en-US" dirty="0" smtClean="0">
                          <a:solidFill>
                            <a:schemeClr val="bg1">
                              <a:lumMod val="50000"/>
                            </a:schemeClr>
                          </a:solidFill>
                        </a:rPr>
                        <a:t>679</a:t>
                      </a:r>
                      <a:endParaRPr lang="en-US" dirty="0">
                        <a:solidFill>
                          <a:schemeClr val="bg1">
                            <a:lumMod val="50000"/>
                          </a:schemeClr>
                        </a:solidFill>
                      </a:endParaRPr>
                    </a:p>
                  </a:txBody>
                  <a:tcPr/>
                </a:tc>
                <a:tc>
                  <a:txBody>
                    <a:bodyPr/>
                    <a:lstStyle/>
                    <a:p>
                      <a:pPr algn="ctr"/>
                      <a:r>
                        <a:rPr lang="en-US" dirty="0" smtClean="0">
                          <a:solidFill>
                            <a:schemeClr val="bg1">
                              <a:lumMod val="50000"/>
                            </a:schemeClr>
                          </a:solidFill>
                        </a:rPr>
                        <a:t>658</a:t>
                      </a:r>
                      <a:endParaRPr lang="en-US" dirty="0">
                        <a:solidFill>
                          <a:schemeClr val="bg1">
                            <a:lumMod val="50000"/>
                          </a:schemeClr>
                        </a:solidFill>
                      </a:endParaRPr>
                    </a:p>
                  </a:txBody>
                  <a:tcPr/>
                </a:tc>
                <a:tc>
                  <a:txBody>
                    <a:bodyPr/>
                    <a:lstStyle/>
                    <a:p>
                      <a:pPr algn="ctr"/>
                      <a:r>
                        <a:rPr lang="en-US" dirty="0" smtClean="0"/>
                        <a:t>21</a:t>
                      </a:r>
                      <a:endParaRPr lang="en-US" dirty="0"/>
                    </a:p>
                  </a:txBody>
                  <a:tcPr/>
                </a:tc>
              </a:tr>
              <a:tr h="370840">
                <a:tc>
                  <a:txBody>
                    <a:bodyPr/>
                    <a:lstStyle/>
                    <a:p>
                      <a:pPr algn="ctr"/>
                      <a:r>
                        <a:rPr lang="en-US" dirty="0" smtClean="0"/>
                        <a:t>  6</a:t>
                      </a:r>
                      <a:endParaRPr lang="en-US" dirty="0"/>
                    </a:p>
                  </a:txBody>
                  <a:tcPr/>
                </a:tc>
                <a:tc>
                  <a:txBody>
                    <a:bodyPr/>
                    <a:lstStyle/>
                    <a:p>
                      <a:pPr algn="ctr"/>
                      <a:r>
                        <a:rPr lang="en-US" dirty="0" smtClean="0">
                          <a:solidFill>
                            <a:schemeClr val="bg1">
                              <a:lumMod val="50000"/>
                            </a:schemeClr>
                          </a:solidFill>
                        </a:rPr>
                        <a:t>663</a:t>
                      </a:r>
                      <a:endParaRPr lang="en-US" dirty="0">
                        <a:solidFill>
                          <a:schemeClr val="bg1">
                            <a:lumMod val="50000"/>
                          </a:schemeClr>
                        </a:solidFill>
                      </a:endParaRPr>
                    </a:p>
                  </a:txBody>
                  <a:tcPr/>
                </a:tc>
                <a:tc>
                  <a:txBody>
                    <a:bodyPr/>
                    <a:lstStyle/>
                    <a:p>
                      <a:pPr algn="ctr"/>
                      <a:r>
                        <a:rPr lang="en-US" dirty="0" smtClean="0">
                          <a:solidFill>
                            <a:schemeClr val="bg1">
                              <a:lumMod val="50000"/>
                            </a:schemeClr>
                          </a:solidFill>
                        </a:rPr>
                        <a:t>646</a:t>
                      </a:r>
                      <a:endParaRPr lang="en-US" dirty="0">
                        <a:solidFill>
                          <a:schemeClr val="bg1">
                            <a:lumMod val="50000"/>
                          </a:schemeClr>
                        </a:solidFill>
                      </a:endParaRPr>
                    </a:p>
                  </a:txBody>
                  <a:tcPr/>
                </a:tc>
                <a:tc>
                  <a:txBody>
                    <a:bodyPr/>
                    <a:lstStyle/>
                    <a:p>
                      <a:pPr algn="ctr"/>
                      <a:r>
                        <a:rPr lang="en-US" dirty="0" smtClean="0"/>
                        <a:t>17</a:t>
                      </a:r>
                      <a:endParaRPr lang="en-US" dirty="0"/>
                    </a:p>
                  </a:txBody>
                  <a:tcPr/>
                </a:tc>
              </a:tr>
              <a:tr h="370840">
                <a:tc>
                  <a:txBody>
                    <a:bodyPr/>
                    <a:lstStyle/>
                    <a:p>
                      <a:pPr algn="ctr"/>
                      <a:r>
                        <a:rPr lang="en-US" dirty="0" smtClean="0"/>
                        <a:t>  7</a:t>
                      </a:r>
                      <a:endParaRPr lang="en-US" dirty="0"/>
                    </a:p>
                  </a:txBody>
                  <a:tcPr/>
                </a:tc>
                <a:tc>
                  <a:txBody>
                    <a:bodyPr/>
                    <a:lstStyle/>
                    <a:p>
                      <a:pPr algn="ctr"/>
                      <a:r>
                        <a:rPr lang="en-US" dirty="0" smtClean="0">
                          <a:solidFill>
                            <a:schemeClr val="bg1">
                              <a:lumMod val="50000"/>
                            </a:schemeClr>
                          </a:solidFill>
                        </a:rPr>
                        <a:t>664</a:t>
                      </a:r>
                      <a:endParaRPr lang="en-US" dirty="0">
                        <a:solidFill>
                          <a:schemeClr val="bg1">
                            <a:lumMod val="50000"/>
                          </a:schemeClr>
                        </a:solidFill>
                      </a:endParaRPr>
                    </a:p>
                  </a:txBody>
                  <a:tcPr/>
                </a:tc>
                <a:tc>
                  <a:txBody>
                    <a:bodyPr/>
                    <a:lstStyle/>
                    <a:p>
                      <a:pPr algn="ctr"/>
                      <a:r>
                        <a:rPr lang="en-US" dirty="0" smtClean="0">
                          <a:solidFill>
                            <a:schemeClr val="bg1">
                              <a:lumMod val="50000"/>
                            </a:schemeClr>
                          </a:solidFill>
                        </a:rPr>
                        <a:t>600</a:t>
                      </a:r>
                      <a:endParaRPr lang="en-US" dirty="0">
                        <a:solidFill>
                          <a:schemeClr val="bg1">
                            <a:lumMod val="50000"/>
                          </a:schemeClr>
                        </a:solidFill>
                      </a:endParaRPr>
                    </a:p>
                  </a:txBody>
                  <a:tcPr/>
                </a:tc>
                <a:tc>
                  <a:txBody>
                    <a:bodyPr/>
                    <a:lstStyle/>
                    <a:p>
                      <a:pPr algn="ctr"/>
                      <a:r>
                        <a:rPr lang="en-US" dirty="0" smtClean="0"/>
                        <a:t>64</a:t>
                      </a:r>
                      <a:endParaRPr lang="en-US" dirty="0"/>
                    </a:p>
                  </a:txBody>
                  <a:tcPr/>
                </a:tc>
              </a:tr>
              <a:tr h="370840">
                <a:tc>
                  <a:txBody>
                    <a:bodyPr/>
                    <a:lstStyle/>
                    <a:p>
                      <a:pPr algn="ctr"/>
                      <a:r>
                        <a:rPr lang="en-US" dirty="0" smtClean="0"/>
                        <a:t>  8</a:t>
                      </a:r>
                      <a:endParaRPr lang="en-US" dirty="0"/>
                    </a:p>
                  </a:txBody>
                  <a:tcPr/>
                </a:tc>
                <a:tc>
                  <a:txBody>
                    <a:bodyPr/>
                    <a:lstStyle/>
                    <a:p>
                      <a:pPr algn="ctr"/>
                      <a:r>
                        <a:rPr lang="en-US" dirty="0" smtClean="0">
                          <a:solidFill>
                            <a:schemeClr val="bg1">
                              <a:lumMod val="50000"/>
                            </a:schemeClr>
                          </a:solidFill>
                        </a:rPr>
                        <a:t>647</a:t>
                      </a:r>
                      <a:endParaRPr lang="en-US" dirty="0">
                        <a:solidFill>
                          <a:schemeClr val="bg1">
                            <a:lumMod val="50000"/>
                          </a:schemeClr>
                        </a:solidFill>
                      </a:endParaRPr>
                    </a:p>
                  </a:txBody>
                  <a:tcPr/>
                </a:tc>
                <a:tc>
                  <a:txBody>
                    <a:bodyPr/>
                    <a:lstStyle/>
                    <a:p>
                      <a:pPr algn="ctr"/>
                      <a:r>
                        <a:rPr lang="en-US" dirty="0" smtClean="0">
                          <a:solidFill>
                            <a:schemeClr val="bg1">
                              <a:lumMod val="50000"/>
                            </a:schemeClr>
                          </a:solidFill>
                        </a:rPr>
                        <a:t>640</a:t>
                      </a:r>
                      <a:endParaRPr lang="en-US" dirty="0">
                        <a:solidFill>
                          <a:schemeClr val="bg1">
                            <a:lumMod val="50000"/>
                          </a:schemeClr>
                        </a:solidFill>
                      </a:endParaRPr>
                    </a:p>
                  </a:txBody>
                  <a:tcPr/>
                </a:tc>
                <a:tc>
                  <a:txBody>
                    <a:bodyPr/>
                    <a:lstStyle/>
                    <a:p>
                      <a:pPr algn="ctr"/>
                      <a:r>
                        <a:rPr lang="en-US" dirty="0" smtClean="0"/>
                        <a:t>  7</a:t>
                      </a:r>
                      <a:endParaRPr lang="en-US" dirty="0"/>
                    </a:p>
                  </a:txBody>
                  <a:tcPr/>
                </a:tc>
              </a:tr>
              <a:tr h="370840">
                <a:tc>
                  <a:txBody>
                    <a:bodyPr/>
                    <a:lstStyle/>
                    <a:p>
                      <a:pPr algn="ctr"/>
                      <a:r>
                        <a:rPr lang="en-US" dirty="0" smtClean="0"/>
                        <a:t>  9</a:t>
                      </a:r>
                      <a:endParaRPr lang="en-US" dirty="0"/>
                    </a:p>
                  </a:txBody>
                  <a:tcPr/>
                </a:tc>
                <a:tc>
                  <a:txBody>
                    <a:bodyPr/>
                    <a:lstStyle/>
                    <a:p>
                      <a:pPr algn="ctr"/>
                      <a:r>
                        <a:rPr lang="en-US" dirty="0" smtClean="0">
                          <a:solidFill>
                            <a:schemeClr val="bg1">
                              <a:lumMod val="50000"/>
                            </a:schemeClr>
                          </a:solidFill>
                        </a:rPr>
                        <a:t>694</a:t>
                      </a:r>
                      <a:endParaRPr lang="en-US" dirty="0">
                        <a:solidFill>
                          <a:schemeClr val="bg1">
                            <a:lumMod val="50000"/>
                          </a:schemeClr>
                        </a:solidFill>
                      </a:endParaRPr>
                    </a:p>
                  </a:txBody>
                  <a:tcPr/>
                </a:tc>
                <a:tc>
                  <a:txBody>
                    <a:bodyPr/>
                    <a:lstStyle/>
                    <a:p>
                      <a:pPr algn="ctr"/>
                      <a:r>
                        <a:rPr lang="en-US" dirty="0" smtClean="0">
                          <a:solidFill>
                            <a:schemeClr val="bg1">
                              <a:lumMod val="50000"/>
                            </a:schemeClr>
                          </a:solidFill>
                        </a:rPr>
                        <a:t>605</a:t>
                      </a:r>
                      <a:endParaRPr lang="en-US" dirty="0">
                        <a:solidFill>
                          <a:schemeClr val="bg1">
                            <a:lumMod val="50000"/>
                          </a:schemeClr>
                        </a:solidFill>
                      </a:endParaRPr>
                    </a:p>
                  </a:txBody>
                  <a:tcPr/>
                </a:tc>
                <a:tc>
                  <a:txBody>
                    <a:bodyPr/>
                    <a:lstStyle/>
                    <a:p>
                      <a:pPr algn="ctr"/>
                      <a:r>
                        <a:rPr lang="en-US" dirty="0" smtClean="0"/>
                        <a:t>89</a:t>
                      </a:r>
                      <a:endParaRPr lang="en-US" dirty="0"/>
                    </a:p>
                  </a:txBody>
                  <a:tcPr/>
                </a:tc>
              </a:tr>
              <a:tr h="370840">
                <a:tc>
                  <a:txBody>
                    <a:bodyPr/>
                    <a:lstStyle/>
                    <a:p>
                      <a:pPr algn="ctr"/>
                      <a:r>
                        <a:rPr lang="en-US" dirty="0" smtClean="0"/>
                        <a:t>10</a:t>
                      </a:r>
                      <a:endParaRPr lang="en-US" dirty="0"/>
                    </a:p>
                  </a:txBody>
                  <a:tcPr/>
                </a:tc>
                <a:tc>
                  <a:txBody>
                    <a:bodyPr/>
                    <a:lstStyle/>
                    <a:p>
                      <a:pPr algn="ctr"/>
                      <a:r>
                        <a:rPr lang="en-US" dirty="0" smtClean="0">
                          <a:solidFill>
                            <a:schemeClr val="bg1">
                              <a:lumMod val="50000"/>
                            </a:schemeClr>
                          </a:solidFill>
                        </a:rPr>
                        <a:t>633</a:t>
                      </a:r>
                      <a:endParaRPr lang="en-US" dirty="0">
                        <a:solidFill>
                          <a:schemeClr val="bg1">
                            <a:lumMod val="50000"/>
                          </a:schemeClr>
                        </a:solidFill>
                      </a:endParaRPr>
                    </a:p>
                  </a:txBody>
                  <a:tcPr/>
                </a:tc>
                <a:tc>
                  <a:txBody>
                    <a:bodyPr/>
                    <a:lstStyle/>
                    <a:p>
                      <a:pPr algn="ctr"/>
                      <a:r>
                        <a:rPr lang="en-US" dirty="0" smtClean="0">
                          <a:solidFill>
                            <a:schemeClr val="bg1">
                              <a:lumMod val="50000"/>
                            </a:schemeClr>
                          </a:solidFill>
                        </a:rPr>
                        <a:t>635</a:t>
                      </a:r>
                      <a:endParaRPr lang="en-US" dirty="0">
                        <a:solidFill>
                          <a:schemeClr val="bg1">
                            <a:lumMod val="50000"/>
                          </a:schemeClr>
                        </a:solidFill>
                      </a:endParaRPr>
                    </a:p>
                  </a:txBody>
                  <a:tcPr/>
                </a:tc>
                <a:tc>
                  <a:txBody>
                    <a:bodyPr/>
                    <a:lstStyle/>
                    <a:p>
                      <a:pPr algn="ctr"/>
                      <a:r>
                        <a:rPr lang="en-US" dirty="0" smtClean="0"/>
                        <a:t>–2 </a:t>
                      </a:r>
                      <a:endParaRPr lang="en-US" dirty="0"/>
                    </a:p>
                  </a:txBody>
                  <a:tcPr/>
                </a:tc>
              </a:tr>
              <a:tr h="370840">
                <a:tc>
                  <a:txBody>
                    <a:bodyPr/>
                    <a:lstStyle/>
                    <a:p>
                      <a:pPr algn="ctr"/>
                      <a:r>
                        <a:rPr lang="en-US" dirty="0" smtClean="0"/>
                        <a:t>11</a:t>
                      </a:r>
                      <a:endParaRPr lang="en-US" dirty="0"/>
                    </a:p>
                  </a:txBody>
                  <a:tcPr/>
                </a:tc>
                <a:tc>
                  <a:txBody>
                    <a:bodyPr/>
                    <a:lstStyle/>
                    <a:p>
                      <a:pPr algn="ctr"/>
                      <a:r>
                        <a:rPr lang="en-US" u="sng" dirty="0" smtClean="0">
                          <a:solidFill>
                            <a:schemeClr val="bg1">
                              <a:lumMod val="50000"/>
                            </a:schemeClr>
                          </a:solidFill>
                        </a:rPr>
                        <a:t>653</a:t>
                      </a:r>
                      <a:endParaRPr lang="en-US" u="sng" dirty="0">
                        <a:solidFill>
                          <a:schemeClr val="bg1">
                            <a:lumMod val="50000"/>
                          </a:schemeClr>
                        </a:solidFill>
                      </a:endParaRPr>
                    </a:p>
                  </a:txBody>
                  <a:tcPr/>
                </a:tc>
                <a:tc>
                  <a:txBody>
                    <a:bodyPr/>
                    <a:lstStyle/>
                    <a:p>
                      <a:pPr algn="ctr"/>
                      <a:r>
                        <a:rPr lang="en-US" u="sng" dirty="0" smtClean="0">
                          <a:solidFill>
                            <a:schemeClr val="bg1">
                              <a:lumMod val="50000"/>
                            </a:schemeClr>
                          </a:solidFill>
                        </a:rPr>
                        <a:t>642</a:t>
                      </a:r>
                      <a:endParaRPr lang="en-US" u="sng" dirty="0">
                        <a:solidFill>
                          <a:schemeClr val="bg1">
                            <a:lumMod val="50000"/>
                          </a:schemeClr>
                        </a:solidFill>
                      </a:endParaRPr>
                    </a:p>
                  </a:txBody>
                  <a:tcPr/>
                </a:tc>
                <a:tc>
                  <a:txBody>
                    <a:bodyPr/>
                    <a:lstStyle/>
                    <a:p>
                      <a:pPr algn="ctr"/>
                      <a:r>
                        <a:rPr lang="en-US" u="sng" dirty="0" smtClean="0"/>
                        <a:t>11</a:t>
                      </a:r>
                      <a:endParaRPr lang="en-US" u="sng" dirty="0"/>
                    </a:p>
                  </a:txBody>
                  <a:tcPr/>
                </a:tc>
              </a:tr>
              <a:tr h="370840">
                <a:tc>
                  <a:txBody>
                    <a:bodyPr/>
                    <a:lstStyle/>
                    <a:p>
                      <a:pPr algn="ctr"/>
                      <a:r>
                        <a:rPr lang="en-US" dirty="0" err="1" smtClean="0"/>
                        <a:t>Avg</a:t>
                      </a:r>
                      <a:endParaRPr lang="en-US" dirty="0"/>
                    </a:p>
                  </a:txBody>
                  <a:tcPr/>
                </a:tc>
                <a:tc>
                  <a:txBody>
                    <a:bodyPr/>
                    <a:lstStyle/>
                    <a:p>
                      <a:pPr algn="l"/>
                      <a:r>
                        <a:rPr lang="en-US" smtClean="0">
                          <a:solidFill>
                            <a:schemeClr val="bg1">
                              <a:lumMod val="50000"/>
                            </a:schemeClr>
                          </a:solidFill>
                        </a:rPr>
                        <a:t>    664.2</a:t>
                      </a:r>
                      <a:endParaRPr lang="en-US" dirty="0">
                        <a:solidFill>
                          <a:schemeClr val="bg1">
                            <a:lumMod val="50000"/>
                          </a:schemeClr>
                        </a:solidFill>
                      </a:endParaRPr>
                    </a:p>
                  </a:txBody>
                  <a:tcPr/>
                </a:tc>
                <a:tc>
                  <a:txBody>
                    <a:bodyPr/>
                    <a:lstStyle/>
                    <a:p>
                      <a:pPr algn="l"/>
                      <a:r>
                        <a:rPr lang="en-US" dirty="0" smtClean="0">
                          <a:solidFill>
                            <a:schemeClr val="bg1">
                              <a:lumMod val="50000"/>
                            </a:schemeClr>
                          </a:solidFill>
                        </a:rPr>
                        <a:t>    637.5</a:t>
                      </a:r>
                      <a:endParaRPr lang="en-US" dirty="0">
                        <a:solidFill>
                          <a:schemeClr val="bg1">
                            <a:lumMod val="50000"/>
                          </a:schemeClr>
                        </a:solidFill>
                      </a:endParaRPr>
                    </a:p>
                  </a:txBody>
                  <a:tcPr/>
                </a:tc>
                <a:tc>
                  <a:txBody>
                    <a:bodyPr/>
                    <a:lstStyle/>
                    <a:p>
                      <a:pPr algn="l"/>
                      <a:r>
                        <a:rPr lang="en-US" dirty="0" smtClean="0"/>
                        <a:t>     26.7</a:t>
                      </a:r>
                      <a:endParaRPr lang="en-US" dirty="0"/>
                    </a:p>
                  </a:txBody>
                  <a:tcPr/>
                </a:tc>
              </a:tr>
            </a:tbl>
          </a:graphicData>
        </a:graphic>
      </p:graphicFrame>
      <p:sp>
        <p:nvSpPr>
          <p:cNvPr id="7" name="Content Placeholder 2"/>
          <p:cNvSpPr txBox="1">
            <a:spLocks/>
          </p:cNvSpPr>
          <p:nvPr/>
        </p:nvSpPr>
        <p:spPr bwMode="auto">
          <a:xfrm>
            <a:off x="457200" y="350838"/>
            <a:ext cx="8229600" cy="466725"/>
          </a:xfrm>
          <a:prstGeom prst="rect">
            <a:avLst/>
          </a:prstGeom>
          <a:solidFill>
            <a:schemeClr val="bg1">
              <a:alpha val="89803"/>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Char char="•"/>
              <a:defRPr sz="2800" b="1">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b="1">
                <a:solidFill>
                  <a:schemeClr val="tx1"/>
                </a:solidFill>
                <a:latin typeface="+mn-lt"/>
              </a:defRPr>
            </a:lvl2pPr>
            <a:lvl3pPr marL="1143000" indent="-228600" algn="l" rtl="0" eaLnBrk="0" fontAlgn="base" hangingPunct="0">
              <a:spcBef>
                <a:spcPct val="20000"/>
              </a:spcBef>
              <a:spcAft>
                <a:spcPct val="0"/>
              </a:spcAft>
              <a:buChar char="•"/>
              <a:defRPr sz="2000" b="1">
                <a:solidFill>
                  <a:schemeClr val="tx1"/>
                </a:solidFill>
                <a:latin typeface="+mn-lt"/>
              </a:defRPr>
            </a:lvl3pPr>
            <a:lvl4pPr marL="1600200" indent="-228600" algn="l" rtl="0" eaLnBrk="0" fontAlgn="base" hangingPunct="0">
              <a:spcBef>
                <a:spcPct val="20000"/>
              </a:spcBef>
              <a:spcAft>
                <a:spcPct val="0"/>
              </a:spcAft>
              <a:buChar char="–"/>
              <a:defRPr sz="1800" b="1">
                <a:solidFill>
                  <a:schemeClr val="tx1"/>
                </a:solidFill>
                <a:latin typeface="+mn-lt"/>
              </a:defRPr>
            </a:lvl4pPr>
            <a:lvl5pPr marL="2057400" indent="-228600" algn="l" rtl="0" eaLnBrk="0" fontAlgn="base" hangingPunct="0">
              <a:spcBef>
                <a:spcPct val="20000"/>
              </a:spcBef>
              <a:spcAft>
                <a:spcPct val="0"/>
              </a:spcAft>
              <a:buChar char="»"/>
              <a:defRPr sz="1800" b="1">
                <a:solidFill>
                  <a:schemeClr val="tx1"/>
                </a:solidFill>
                <a:latin typeface="+mn-lt"/>
              </a:defRPr>
            </a:lvl5pPr>
            <a:lvl6pPr marL="2514600" indent="-228600" algn="l" rtl="0" fontAlgn="base">
              <a:spcBef>
                <a:spcPct val="20000"/>
              </a:spcBef>
              <a:spcAft>
                <a:spcPct val="0"/>
              </a:spcAft>
              <a:buChar char="»"/>
              <a:defRPr sz="1800" b="1">
                <a:solidFill>
                  <a:schemeClr val="tx1"/>
                </a:solidFill>
                <a:latin typeface="+mn-lt"/>
              </a:defRPr>
            </a:lvl6pPr>
            <a:lvl7pPr marL="2971800" indent="-228600" algn="l" rtl="0" fontAlgn="base">
              <a:spcBef>
                <a:spcPct val="20000"/>
              </a:spcBef>
              <a:spcAft>
                <a:spcPct val="0"/>
              </a:spcAft>
              <a:buChar char="»"/>
              <a:defRPr sz="1800" b="1">
                <a:solidFill>
                  <a:schemeClr val="tx1"/>
                </a:solidFill>
                <a:latin typeface="+mn-lt"/>
              </a:defRPr>
            </a:lvl7pPr>
            <a:lvl8pPr marL="3429000" indent="-228600" algn="l" rtl="0" fontAlgn="base">
              <a:spcBef>
                <a:spcPct val="20000"/>
              </a:spcBef>
              <a:spcAft>
                <a:spcPct val="0"/>
              </a:spcAft>
              <a:buChar char="»"/>
              <a:defRPr sz="1800" b="1">
                <a:solidFill>
                  <a:schemeClr val="tx1"/>
                </a:solidFill>
                <a:latin typeface="+mn-lt"/>
              </a:defRPr>
            </a:lvl8pPr>
            <a:lvl9pPr marL="3886200" indent="-228600" algn="l" rtl="0" fontAlgn="base">
              <a:spcBef>
                <a:spcPct val="20000"/>
              </a:spcBef>
              <a:spcAft>
                <a:spcPct val="0"/>
              </a:spcAft>
              <a:buChar char="»"/>
              <a:defRPr sz="1800" b="1">
                <a:solidFill>
                  <a:schemeClr val="tx1"/>
                </a:solidFill>
                <a:latin typeface="+mn-lt"/>
              </a:defRPr>
            </a:lvl9pPr>
          </a:lstStyle>
          <a:p>
            <a:pPr marL="0" indent="0" algn="ctr">
              <a:buNone/>
              <a:defRPr/>
            </a:pPr>
            <a:r>
              <a:rPr lang="en-US" sz="3200" kern="0" dirty="0" smtClean="0"/>
              <a:t>                                         </a:t>
            </a:r>
            <a:r>
              <a:rPr lang="en-US" sz="3200" u="sng" kern="0" dirty="0" smtClean="0"/>
              <a:t>Cortex weights   </a:t>
            </a:r>
            <a:endParaRPr lang="en-US" sz="3200" u="sng" kern="0" dirty="0"/>
          </a:p>
        </p:txBody>
      </p:sp>
    </p:spTree>
    <p:extLst>
      <p:ext uri="{BB962C8B-B14F-4D97-AF65-F5344CB8AC3E}">
        <p14:creationId xmlns:p14="http://schemas.microsoft.com/office/powerpoint/2010/main" val="1085295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1747">
                                            <p:txEl>
                                              <p:pRg st="4" end="4"/>
                                            </p:txEl>
                                          </p:spTgt>
                                        </p:tgtEl>
                                        <p:attrNameLst>
                                          <p:attrName>style.visibility</p:attrName>
                                        </p:attrNameLst>
                                      </p:cBhvr>
                                      <p:to>
                                        <p:strVal val="visible"/>
                                      </p:to>
                                    </p:set>
                                    <p:animEffect transition="in" filter="wipe(left)">
                                      <p:cBhvr>
                                        <p:cTn id="7" dur="500"/>
                                        <p:tgtEl>
                                          <p:spTgt spid="3174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5"/>
          <p:cNvSpPr>
            <a:spLocks noGrp="1"/>
          </p:cNvSpPr>
          <p:nvPr>
            <p:ph type="title"/>
          </p:nvPr>
        </p:nvSpPr>
        <p:spPr/>
        <p:txBody>
          <a:bodyPr/>
          <a:lstStyle/>
          <a:p>
            <a:endParaRPr lang="en-US" altLang="en-US" smtClean="0"/>
          </a:p>
        </p:txBody>
      </p:sp>
      <p:sp>
        <p:nvSpPr>
          <p:cNvPr id="33795" name="Content Placeholder 6"/>
          <p:cNvSpPr>
            <a:spLocks noGrp="1"/>
          </p:cNvSpPr>
          <p:nvPr>
            <p:ph idx="1"/>
          </p:nvPr>
        </p:nvSpPr>
        <p:spPr/>
        <p:txBody>
          <a:bodyPr/>
          <a:lstStyle/>
          <a:p>
            <a:r>
              <a:rPr lang="en-US" altLang="en-US" smtClean="0"/>
              <a:t>Matched pair tests can reduce sources of variability</a:t>
            </a:r>
          </a:p>
          <a:p>
            <a:pPr lvl="1"/>
            <a:endParaRPr lang="en-US" altLang="en-US" sz="2000" smtClean="0"/>
          </a:p>
          <a:p>
            <a:pPr lvl="1"/>
            <a:r>
              <a:rPr lang="en-US" altLang="en-US" smtClean="0"/>
              <a:t>Some mice litters might be heavier than others; by sampling pairs from each litter, we eliminate litter-to-litter variation in weight (and thus in average brain weight)</a:t>
            </a:r>
          </a:p>
          <a:p>
            <a:pPr lvl="1"/>
            <a:endParaRPr lang="en-US" altLang="en-US" sz="2000" smtClean="0"/>
          </a:p>
          <a:p>
            <a:pPr lvl="1"/>
            <a:r>
              <a:rPr lang="en-US" altLang="en-US" smtClean="0"/>
              <a:t>When asking if diets work, looking at before and after weight for individuals has less variability than looking at “overall weight of some set of before” versus “overall weight of some set of after” </a:t>
            </a:r>
          </a:p>
          <a:p>
            <a:pPr lvl="1"/>
            <a:endParaRPr lang="en-US" altLang="en-US" smtClean="0"/>
          </a:p>
        </p:txBody>
      </p:sp>
      <p:sp>
        <p:nvSpPr>
          <p:cNvPr id="33796" name="Slide Number Placeholder 4"/>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b="1">
                <a:solidFill>
                  <a:schemeClr val="tx1"/>
                </a:solidFill>
                <a:latin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defRPr>
            </a:lvl9pPr>
          </a:lstStyle>
          <a:p>
            <a:pPr>
              <a:spcBef>
                <a:spcPct val="0"/>
              </a:spcBef>
              <a:buFontTx/>
              <a:buNone/>
            </a:pPr>
            <a:fld id="{BDE4771C-AD54-4431-8DA8-20D58DE23982}" type="slidenum">
              <a:rPr lang="en-US" altLang="en-US" sz="1400" b="0" smtClean="0"/>
              <a:pPr>
                <a:spcBef>
                  <a:spcPct val="0"/>
                </a:spcBef>
                <a:buFontTx/>
                <a:buNone/>
              </a:pPr>
              <a:t>39</a:t>
            </a:fld>
            <a:endParaRPr lang="en-US" altLang="en-US" sz="1400" b="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305050" y="11113"/>
            <a:ext cx="11561763" cy="6881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3" name="Title 1"/>
          <p:cNvSpPr>
            <a:spLocks noGrp="1"/>
          </p:cNvSpPr>
          <p:nvPr>
            <p:ph type="title"/>
          </p:nvPr>
        </p:nvSpPr>
        <p:spPr/>
        <p:txBody>
          <a:bodyPr/>
          <a:lstStyle/>
          <a:p>
            <a:endParaRPr lang="en-US" altLang="en-US" smtClean="0"/>
          </a:p>
        </p:txBody>
      </p:sp>
      <p:sp>
        <p:nvSpPr>
          <p:cNvPr id="47108" name="Content Placeholder 2"/>
          <p:cNvSpPr>
            <a:spLocks noGrp="1"/>
          </p:cNvSpPr>
          <p:nvPr>
            <p:ph idx="1"/>
          </p:nvPr>
        </p:nvSpPr>
        <p:spPr>
          <a:xfrm>
            <a:off x="457200" y="350838"/>
            <a:ext cx="8229600" cy="5707062"/>
          </a:xfrm>
          <a:solidFill>
            <a:schemeClr val="bg1">
              <a:alpha val="90000"/>
            </a:schemeClr>
          </a:solidFill>
        </p:spPr>
        <p:txBody>
          <a:bodyPr/>
          <a:lstStyle/>
          <a:p>
            <a:pPr>
              <a:defRPr/>
            </a:pPr>
            <a:r>
              <a:rPr lang="en-US" dirty="0"/>
              <a:t>In a 1965 </a:t>
            </a:r>
            <a:r>
              <a:rPr lang="en-US" dirty="0" smtClean="0"/>
              <a:t>study</a:t>
            </a:r>
            <a:r>
              <a:rPr lang="en-US" dirty="0"/>
              <a:t>, </a:t>
            </a:r>
            <a:r>
              <a:rPr lang="en-US" dirty="0" smtClean="0"/>
              <a:t>seven first-graders at a California school were identified </a:t>
            </a:r>
            <a:r>
              <a:rPr lang="en-US" dirty="0"/>
              <a:t>as “growth </a:t>
            </a:r>
            <a:r>
              <a:rPr lang="en-US" dirty="0" err="1"/>
              <a:t>spurters</a:t>
            </a:r>
            <a:r>
              <a:rPr lang="en-US" dirty="0" smtClean="0"/>
              <a:t>”</a:t>
            </a:r>
          </a:p>
          <a:p>
            <a:pPr>
              <a:defRPr/>
            </a:pPr>
            <a:endParaRPr lang="en-US" sz="2000" dirty="0" smtClean="0"/>
          </a:p>
          <a:p>
            <a:pPr>
              <a:defRPr/>
            </a:pPr>
            <a:r>
              <a:rPr lang="en-US" dirty="0" smtClean="0"/>
              <a:t>These students had their IQ’s measured and then measured again one year later  </a:t>
            </a:r>
          </a:p>
          <a:p>
            <a:pPr>
              <a:defRPr/>
            </a:pPr>
            <a:endParaRPr lang="en-US" sz="2000" dirty="0" smtClean="0"/>
          </a:p>
          <a:p>
            <a:pPr>
              <a:defRPr/>
            </a:pPr>
            <a:r>
              <a:rPr lang="en-US" dirty="0" smtClean="0"/>
              <a:t>The increases in IQ were equivalent to  </a:t>
            </a:r>
          </a:p>
          <a:p>
            <a:pPr>
              <a:defRPr/>
            </a:pPr>
            <a:endParaRPr lang="en-US" sz="1000" dirty="0"/>
          </a:p>
          <a:p>
            <a:pPr marL="0" indent="0">
              <a:buFontTx/>
              <a:buNone/>
              <a:defRPr/>
            </a:pPr>
            <a:r>
              <a:rPr lang="en-US" dirty="0"/>
              <a:t>	8	15	23	29	35	40	</a:t>
            </a:r>
            <a:r>
              <a:rPr lang="en-US" dirty="0" smtClean="0"/>
              <a:t>42</a:t>
            </a:r>
            <a:endParaRPr lang="en-US" sz="3600" dirty="0"/>
          </a:p>
        </p:txBody>
      </p:sp>
      <p:sp>
        <p:nvSpPr>
          <p:cNvPr id="5125"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b="1">
                <a:solidFill>
                  <a:schemeClr val="tx1"/>
                </a:solidFill>
                <a:latin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defRPr>
            </a:lvl9pPr>
          </a:lstStyle>
          <a:p>
            <a:pPr>
              <a:spcBef>
                <a:spcPct val="0"/>
              </a:spcBef>
              <a:buFontTx/>
              <a:buNone/>
            </a:pPr>
            <a:fld id="{684833DB-8B7F-416F-8746-157B7E2DD331}" type="slidenum">
              <a:rPr lang="en-US" altLang="en-US" sz="1400" b="0" smtClean="0"/>
              <a:pPr>
                <a:spcBef>
                  <a:spcPct val="0"/>
                </a:spcBef>
                <a:buFontTx/>
                <a:buNone/>
              </a:pPr>
              <a:t>4</a:t>
            </a:fld>
            <a:endParaRPr lang="en-US" altLang="en-US" sz="1400" b="0" smtClean="0"/>
          </a:p>
        </p:txBody>
      </p:sp>
    </p:spTree>
    <p:extLst>
      <p:ext uri="{BB962C8B-B14F-4D97-AF65-F5344CB8AC3E}">
        <p14:creationId xmlns:p14="http://schemas.microsoft.com/office/powerpoint/2010/main" val="205019367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5"/>
          <p:cNvSpPr>
            <a:spLocks noGrp="1"/>
          </p:cNvSpPr>
          <p:nvPr>
            <p:ph type="title"/>
          </p:nvPr>
        </p:nvSpPr>
        <p:spPr/>
        <p:txBody>
          <a:bodyPr/>
          <a:lstStyle/>
          <a:p>
            <a:endParaRPr lang="en-US" altLang="en-US" smtClean="0"/>
          </a:p>
        </p:txBody>
      </p:sp>
      <p:sp>
        <p:nvSpPr>
          <p:cNvPr id="34819" name="Content Placeholder 6"/>
          <p:cNvSpPr>
            <a:spLocks noGrp="1"/>
          </p:cNvSpPr>
          <p:nvPr>
            <p:ph idx="1"/>
          </p:nvPr>
        </p:nvSpPr>
        <p:spPr/>
        <p:txBody>
          <a:bodyPr/>
          <a:lstStyle/>
          <a:p>
            <a:endParaRPr lang="en-US" altLang="en-US" dirty="0" smtClean="0"/>
          </a:p>
          <a:p>
            <a:r>
              <a:rPr lang="en-US" altLang="en-US" dirty="0" smtClean="0"/>
              <a:t>Matched pair tests can reduce variability, if matching makes sense and is done in a reasonable way</a:t>
            </a:r>
          </a:p>
          <a:p>
            <a:endParaRPr lang="en-US" altLang="en-US" dirty="0" smtClean="0"/>
          </a:p>
          <a:p>
            <a:endParaRPr lang="en-US" altLang="en-US" dirty="0" smtClean="0"/>
          </a:p>
          <a:p>
            <a:r>
              <a:rPr lang="en-US" altLang="en-US" dirty="0" smtClean="0"/>
              <a:t>Matched pair tests are not always appropriate … sometimes, we really do have separate groups</a:t>
            </a:r>
          </a:p>
          <a:p>
            <a:endParaRPr lang="en-US" altLang="en-US" dirty="0" smtClean="0"/>
          </a:p>
        </p:txBody>
      </p:sp>
      <p:sp>
        <p:nvSpPr>
          <p:cNvPr id="34820" name="Slide Number Placeholder 4"/>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b="1">
                <a:solidFill>
                  <a:schemeClr val="tx1"/>
                </a:solidFill>
                <a:latin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defRPr>
            </a:lvl9pPr>
          </a:lstStyle>
          <a:p>
            <a:pPr>
              <a:spcBef>
                <a:spcPct val="0"/>
              </a:spcBef>
              <a:buFontTx/>
              <a:buNone/>
            </a:pPr>
            <a:fld id="{A77404EA-9359-41BD-87E8-C92E3512DB7E}" type="slidenum">
              <a:rPr lang="en-US" altLang="en-US" sz="1400" b="0" smtClean="0"/>
              <a:pPr>
                <a:spcBef>
                  <a:spcPct val="0"/>
                </a:spcBef>
                <a:buFontTx/>
                <a:buNone/>
              </a:pPr>
              <a:t>40</a:t>
            </a:fld>
            <a:endParaRPr lang="en-US" altLang="en-US" sz="1400" b="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4819">
                                            <p:txEl>
                                              <p:pRg st="4" end="4"/>
                                            </p:txEl>
                                          </p:spTgt>
                                        </p:tgtEl>
                                        <p:attrNameLst>
                                          <p:attrName>style.visibility</p:attrName>
                                        </p:attrNameLst>
                                      </p:cBhvr>
                                      <p:to>
                                        <p:strVal val="visible"/>
                                      </p:to>
                                    </p:set>
                                    <p:animEffect transition="in" filter="fade">
                                      <p:cBhvr>
                                        <p:cTn id="7" dur="500"/>
                                        <p:tgtEl>
                                          <p:spTgt spid="3481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42" name="Picture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305050" y="11113"/>
            <a:ext cx="11561763" cy="6881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843" name="Title 1"/>
          <p:cNvSpPr>
            <a:spLocks noGrp="1"/>
          </p:cNvSpPr>
          <p:nvPr>
            <p:ph type="title"/>
          </p:nvPr>
        </p:nvSpPr>
        <p:spPr/>
        <p:txBody>
          <a:bodyPr/>
          <a:lstStyle/>
          <a:p>
            <a:endParaRPr lang="en-US" altLang="en-US" smtClean="0"/>
          </a:p>
        </p:txBody>
      </p:sp>
      <p:sp>
        <p:nvSpPr>
          <p:cNvPr id="35844" name="Content Placeholder 2"/>
          <p:cNvSpPr>
            <a:spLocks noGrp="1"/>
          </p:cNvSpPr>
          <p:nvPr>
            <p:ph idx="1"/>
          </p:nvPr>
        </p:nvSpPr>
        <p:spPr>
          <a:xfrm>
            <a:off x="457200" y="350838"/>
            <a:ext cx="8229600" cy="1964417"/>
          </a:xfrm>
          <a:solidFill>
            <a:schemeClr val="bg1">
              <a:alpha val="92940"/>
            </a:schemeClr>
          </a:solidFill>
        </p:spPr>
        <p:txBody>
          <a:bodyPr/>
          <a:lstStyle/>
          <a:p>
            <a:r>
              <a:rPr lang="en-US" altLang="en-US" dirty="0" smtClean="0"/>
              <a:t>Example:  Pygmalion in the Classroom</a:t>
            </a:r>
          </a:p>
          <a:p>
            <a:pPr lvl="1"/>
            <a:endParaRPr lang="en-US" altLang="en-US" sz="2000" dirty="0" smtClean="0"/>
          </a:p>
          <a:p>
            <a:pPr lvl="1"/>
            <a:r>
              <a:rPr lang="en-US" altLang="en-US" dirty="0" smtClean="0"/>
              <a:t>In a 1965 study, 55 first-graders at a California school had their IQ’s measured</a:t>
            </a:r>
          </a:p>
          <a:p>
            <a:pPr lvl="1"/>
            <a:endParaRPr lang="en-US" altLang="en-US" dirty="0" smtClean="0"/>
          </a:p>
        </p:txBody>
      </p:sp>
      <p:sp>
        <p:nvSpPr>
          <p:cNvPr id="35845"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b="1">
                <a:solidFill>
                  <a:schemeClr val="tx1"/>
                </a:solidFill>
                <a:latin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defRPr>
            </a:lvl9pPr>
          </a:lstStyle>
          <a:p>
            <a:pPr>
              <a:spcBef>
                <a:spcPct val="0"/>
              </a:spcBef>
              <a:buFontTx/>
              <a:buNone/>
            </a:pPr>
            <a:fld id="{4E447302-89A7-494C-BADA-1707D0EC1784}" type="slidenum">
              <a:rPr lang="en-US" altLang="en-US" sz="1400" b="0" smtClean="0"/>
              <a:pPr>
                <a:spcBef>
                  <a:spcPct val="0"/>
                </a:spcBef>
                <a:buFontTx/>
                <a:buNone/>
              </a:pPr>
              <a:t>41</a:t>
            </a:fld>
            <a:endParaRPr lang="en-US" altLang="en-US" sz="1400" b="0" smtClean="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42" name="Picture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305050" y="11113"/>
            <a:ext cx="11561763" cy="6881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843" name="Title 1"/>
          <p:cNvSpPr>
            <a:spLocks noGrp="1"/>
          </p:cNvSpPr>
          <p:nvPr>
            <p:ph type="title"/>
          </p:nvPr>
        </p:nvSpPr>
        <p:spPr/>
        <p:txBody>
          <a:bodyPr/>
          <a:lstStyle/>
          <a:p>
            <a:endParaRPr lang="en-US" altLang="en-US" smtClean="0"/>
          </a:p>
        </p:txBody>
      </p:sp>
      <p:sp>
        <p:nvSpPr>
          <p:cNvPr id="35844" name="Content Placeholder 2"/>
          <p:cNvSpPr>
            <a:spLocks noGrp="1"/>
          </p:cNvSpPr>
          <p:nvPr>
            <p:ph idx="1"/>
          </p:nvPr>
        </p:nvSpPr>
        <p:spPr>
          <a:xfrm>
            <a:off x="457200" y="350838"/>
            <a:ext cx="8229600" cy="4307122"/>
          </a:xfrm>
          <a:solidFill>
            <a:schemeClr val="bg1">
              <a:alpha val="92940"/>
            </a:schemeClr>
          </a:solidFill>
        </p:spPr>
        <p:txBody>
          <a:bodyPr/>
          <a:lstStyle/>
          <a:p>
            <a:r>
              <a:rPr lang="en-US" altLang="en-US" dirty="0" smtClean="0"/>
              <a:t>Example:  Pygmalion in the Classroom</a:t>
            </a:r>
          </a:p>
          <a:p>
            <a:pPr lvl="1"/>
            <a:endParaRPr lang="en-US" altLang="en-US" sz="2000" dirty="0" smtClean="0"/>
          </a:p>
          <a:p>
            <a:pPr lvl="1"/>
            <a:r>
              <a:rPr lang="en-US" altLang="en-US" dirty="0" smtClean="0"/>
              <a:t>In a 1965 study, 55 first-graders at a California school had their IQ’s measured</a:t>
            </a:r>
          </a:p>
          <a:p>
            <a:pPr lvl="1"/>
            <a:endParaRPr lang="en-US" altLang="en-US" dirty="0" smtClean="0"/>
          </a:p>
          <a:p>
            <a:pPr lvl="1"/>
            <a:r>
              <a:rPr lang="en-US" altLang="en-US" dirty="0" smtClean="0"/>
              <a:t>The students were given the “Harvard Test of Inflected Acquisition” (HTIA).  Seven of the 55 first-graders were identified as “growth </a:t>
            </a:r>
            <a:r>
              <a:rPr lang="en-US" altLang="en-US" dirty="0" err="1" smtClean="0"/>
              <a:t>spurters</a:t>
            </a:r>
            <a:r>
              <a:rPr lang="en-US" altLang="en-US" dirty="0" smtClean="0"/>
              <a:t>”</a:t>
            </a:r>
          </a:p>
          <a:p>
            <a:pPr lvl="1"/>
            <a:endParaRPr lang="en-US" altLang="en-US" sz="2000" dirty="0" smtClean="0"/>
          </a:p>
        </p:txBody>
      </p:sp>
      <p:sp>
        <p:nvSpPr>
          <p:cNvPr id="35845"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b="1">
                <a:solidFill>
                  <a:schemeClr val="tx1"/>
                </a:solidFill>
                <a:latin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defRPr>
            </a:lvl9pPr>
          </a:lstStyle>
          <a:p>
            <a:pPr>
              <a:spcBef>
                <a:spcPct val="0"/>
              </a:spcBef>
              <a:buFontTx/>
              <a:buNone/>
            </a:pPr>
            <a:fld id="{4E447302-89A7-494C-BADA-1707D0EC1784}" type="slidenum">
              <a:rPr lang="en-US" altLang="en-US" sz="1400" b="0" smtClean="0"/>
              <a:pPr>
                <a:spcBef>
                  <a:spcPct val="0"/>
                </a:spcBef>
                <a:buFontTx/>
                <a:buNone/>
              </a:pPr>
              <a:t>42</a:t>
            </a:fld>
            <a:endParaRPr lang="en-US" altLang="en-US" sz="1400" b="0" smtClean="0"/>
          </a:p>
        </p:txBody>
      </p:sp>
    </p:spTree>
    <p:extLst>
      <p:ext uri="{BB962C8B-B14F-4D97-AF65-F5344CB8AC3E}">
        <p14:creationId xmlns:p14="http://schemas.microsoft.com/office/powerpoint/2010/main" val="224699917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866" name="Picture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305050" y="11113"/>
            <a:ext cx="11561763" cy="6881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867" name="Title 1"/>
          <p:cNvSpPr>
            <a:spLocks noGrp="1"/>
          </p:cNvSpPr>
          <p:nvPr>
            <p:ph type="title"/>
          </p:nvPr>
        </p:nvSpPr>
        <p:spPr/>
        <p:txBody>
          <a:bodyPr/>
          <a:lstStyle/>
          <a:p>
            <a:endParaRPr lang="en-US" altLang="en-US" smtClean="0"/>
          </a:p>
        </p:txBody>
      </p:sp>
      <p:sp>
        <p:nvSpPr>
          <p:cNvPr id="47108" name="Content Placeholder 2"/>
          <p:cNvSpPr>
            <a:spLocks noGrp="1"/>
          </p:cNvSpPr>
          <p:nvPr>
            <p:ph idx="1"/>
          </p:nvPr>
        </p:nvSpPr>
        <p:spPr>
          <a:xfrm>
            <a:off x="457200" y="350838"/>
            <a:ext cx="8229600" cy="3154972"/>
          </a:xfrm>
          <a:solidFill>
            <a:schemeClr val="bg1">
              <a:alpha val="92940"/>
            </a:schemeClr>
          </a:solidFill>
        </p:spPr>
        <p:txBody>
          <a:bodyPr/>
          <a:lstStyle/>
          <a:p>
            <a:pPr>
              <a:defRPr/>
            </a:pPr>
            <a:r>
              <a:rPr lang="en-US" altLang="en-US" dirty="0" smtClean="0"/>
              <a:t>Example:  Pygmalion in the Classroom</a:t>
            </a:r>
          </a:p>
          <a:p>
            <a:pPr lvl="1">
              <a:defRPr/>
            </a:pPr>
            <a:endParaRPr lang="en-US" altLang="en-US" sz="2000" dirty="0" smtClean="0"/>
          </a:p>
          <a:p>
            <a:pPr lvl="1">
              <a:defRPr/>
            </a:pPr>
            <a:r>
              <a:rPr lang="en-US" dirty="0" smtClean="0"/>
              <a:t>All 55 students had their IQ’s tested a year later, and the change in IQ was calculated:</a:t>
            </a:r>
          </a:p>
          <a:p>
            <a:pPr marL="0" indent="0">
              <a:buFontTx/>
              <a:buNone/>
              <a:defRPr/>
            </a:pPr>
            <a:r>
              <a:rPr lang="en-US" sz="2800" dirty="0" smtClean="0"/>
              <a:t>	GS		n=  7, </a:t>
            </a:r>
            <a:r>
              <a:rPr lang="en-US" altLang="en-US" sz="2800" dirty="0" smtClean="0">
                <a:latin typeface="MS Reference Sans Serif" panose="020B0604030504040204" pitchFamily="34" charset="0"/>
              </a:rPr>
              <a:t></a:t>
            </a:r>
            <a:r>
              <a:rPr lang="en-US" altLang="en-US" sz="2800" baseline="-25000" dirty="0" smtClean="0"/>
              <a:t>GS   </a:t>
            </a:r>
            <a:r>
              <a:rPr lang="en-US" sz="2800" dirty="0" smtClean="0"/>
              <a:t>= 27.43, </a:t>
            </a:r>
            <a:r>
              <a:rPr lang="en-US" sz="2800" dirty="0" err="1" smtClean="0"/>
              <a:t>s</a:t>
            </a:r>
            <a:r>
              <a:rPr lang="en-US" sz="2800" baseline="-25000" dirty="0" err="1" smtClean="0"/>
              <a:t>GS</a:t>
            </a:r>
            <a:r>
              <a:rPr lang="en-US" sz="2800" baseline="-25000" dirty="0" smtClean="0"/>
              <a:t> </a:t>
            </a:r>
            <a:r>
              <a:rPr lang="en-US" sz="2800" dirty="0" smtClean="0"/>
              <a:t> = 12.791</a:t>
            </a:r>
          </a:p>
          <a:p>
            <a:pPr marL="0" indent="0">
              <a:buFontTx/>
              <a:buNone/>
              <a:defRPr/>
            </a:pPr>
            <a:r>
              <a:rPr lang="en-US" sz="2800" dirty="0" smtClean="0"/>
              <a:t>	Non-GS	n=48, </a:t>
            </a:r>
            <a:r>
              <a:rPr lang="en-US" altLang="en-US" sz="2800" dirty="0" smtClean="0">
                <a:latin typeface="MS Reference Sans Serif" panose="020B0604030504040204" pitchFamily="34" charset="0"/>
              </a:rPr>
              <a:t></a:t>
            </a:r>
            <a:r>
              <a:rPr lang="en-US" altLang="en-US" sz="2800" baseline="-25000" dirty="0" smtClean="0"/>
              <a:t>non </a:t>
            </a:r>
            <a:r>
              <a:rPr lang="en-US" sz="2800" dirty="0" smtClean="0"/>
              <a:t>= 12.00, </a:t>
            </a:r>
            <a:r>
              <a:rPr lang="en-US" sz="2800" dirty="0" err="1" smtClean="0"/>
              <a:t>s</a:t>
            </a:r>
            <a:r>
              <a:rPr lang="en-US" sz="2800" baseline="-25000" dirty="0" err="1" smtClean="0"/>
              <a:t>non</a:t>
            </a:r>
            <a:r>
              <a:rPr lang="en-US" sz="2800" dirty="0" smtClean="0"/>
              <a:t> = 12.819</a:t>
            </a:r>
          </a:p>
          <a:p>
            <a:pPr lvl="1">
              <a:defRPr/>
            </a:pPr>
            <a:endParaRPr lang="en-US" altLang="en-US" sz="2000" dirty="0" smtClean="0"/>
          </a:p>
        </p:txBody>
      </p:sp>
      <p:sp>
        <p:nvSpPr>
          <p:cNvPr id="36869"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b="1">
                <a:solidFill>
                  <a:schemeClr val="tx1"/>
                </a:solidFill>
                <a:latin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defRPr>
            </a:lvl9pPr>
          </a:lstStyle>
          <a:p>
            <a:pPr>
              <a:spcBef>
                <a:spcPct val="0"/>
              </a:spcBef>
              <a:buFontTx/>
              <a:buNone/>
            </a:pPr>
            <a:fld id="{D4B2AB31-DAF8-4179-9882-D223DCAA1598}" type="slidenum">
              <a:rPr lang="en-US" altLang="en-US" sz="1400" b="0" smtClean="0"/>
              <a:pPr>
                <a:spcBef>
                  <a:spcPct val="0"/>
                </a:spcBef>
                <a:buFontTx/>
                <a:buNone/>
              </a:pPr>
              <a:t>43</a:t>
            </a:fld>
            <a:endParaRPr lang="en-US" altLang="en-US" sz="1400" b="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7108">
                                            <p:txEl>
                                              <p:pRg st="3" end="3"/>
                                            </p:txEl>
                                          </p:spTgt>
                                        </p:tgtEl>
                                        <p:attrNameLst>
                                          <p:attrName>style.visibility</p:attrName>
                                        </p:attrNameLst>
                                      </p:cBhvr>
                                      <p:to>
                                        <p:strVal val="visible"/>
                                      </p:to>
                                    </p:set>
                                    <p:animEffect transition="in" filter="wipe(left)">
                                      <p:cBhvr>
                                        <p:cTn id="7" dur="500"/>
                                        <p:tgtEl>
                                          <p:spTgt spid="47108">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7108">
                                            <p:txEl>
                                              <p:pRg st="4" end="4"/>
                                            </p:txEl>
                                          </p:spTgt>
                                        </p:tgtEl>
                                        <p:attrNameLst>
                                          <p:attrName>style.visibility</p:attrName>
                                        </p:attrNameLst>
                                      </p:cBhvr>
                                      <p:to>
                                        <p:strVal val="visible"/>
                                      </p:to>
                                    </p:set>
                                    <p:animEffect transition="in" filter="wipe(left)">
                                      <p:cBhvr>
                                        <p:cTn id="12" dur="500"/>
                                        <p:tgtEl>
                                          <p:spTgt spid="4710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866" name="Picture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305050" y="11113"/>
            <a:ext cx="11561763" cy="6881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867" name="Title 1"/>
          <p:cNvSpPr>
            <a:spLocks noGrp="1"/>
          </p:cNvSpPr>
          <p:nvPr>
            <p:ph type="title"/>
          </p:nvPr>
        </p:nvSpPr>
        <p:spPr/>
        <p:txBody>
          <a:bodyPr/>
          <a:lstStyle/>
          <a:p>
            <a:endParaRPr lang="en-US" altLang="en-US" smtClean="0"/>
          </a:p>
        </p:txBody>
      </p:sp>
      <p:sp>
        <p:nvSpPr>
          <p:cNvPr id="47108" name="Content Placeholder 2"/>
          <p:cNvSpPr>
            <a:spLocks noGrp="1"/>
          </p:cNvSpPr>
          <p:nvPr>
            <p:ph idx="1"/>
          </p:nvPr>
        </p:nvSpPr>
        <p:spPr>
          <a:solidFill>
            <a:schemeClr val="bg1">
              <a:alpha val="92940"/>
            </a:schemeClr>
          </a:solidFill>
        </p:spPr>
        <p:txBody>
          <a:bodyPr/>
          <a:lstStyle/>
          <a:p>
            <a:pPr>
              <a:defRPr/>
            </a:pPr>
            <a:r>
              <a:rPr lang="en-US" altLang="en-US" dirty="0" smtClean="0"/>
              <a:t>Example:  Pygmalion in the Classroom</a:t>
            </a:r>
          </a:p>
          <a:p>
            <a:pPr lvl="1">
              <a:defRPr/>
            </a:pPr>
            <a:endParaRPr lang="en-US" altLang="en-US" sz="2000" dirty="0" smtClean="0"/>
          </a:p>
          <a:p>
            <a:pPr lvl="1">
              <a:defRPr/>
            </a:pPr>
            <a:r>
              <a:rPr lang="en-US" dirty="0" smtClean="0"/>
              <a:t>All 55 students had their IQ’s tested a year later, and the change in IQ was calculated:</a:t>
            </a:r>
          </a:p>
          <a:p>
            <a:pPr marL="0" indent="0">
              <a:buFontTx/>
              <a:buNone/>
              <a:defRPr/>
            </a:pPr>
            <a:r>
              <a:rPr lang="en-US" sz="2800" dirty="0" smtClean="0"/>
              <a:t>	GS		n=  7, </a:t>
            </a:r>
            <a:r>
              <a:rPr lang="en-US" altLang="en-US" sz="2800" dirty="0" smtClean="0">
                <a:latin typeface="MS Reference Sans Serif" panose="020B0604030504040204" pitchFamily="34" charset="0"/>
              </a:rPr>
              <a:t></a:t>
            </a:r>
            <a:r>
              <a:rPr lang="en-US" altLang="en-US" sz="2800" baseline="-25000" dirty="0" smtClean="0"/>
              <a:t>GS   </a:t>
            </a:r>
            <a:r>
              <a:rPr lang="en-US" sz="2800" dirty="0" smtClean="0"/>
              <a:t>= 27.43, </a:t>
            </a:r>
            <a:r>
              <a:rPr lang="en-US" sz="2800" dirty="0" err="1" smtClean="0"/>
              <a:t>s</a:t>
            </a:r>
            <a:r>
              <a:rPr lang="en-US" sz="2800" baseline="-25000" dirty="0" err="1" smtClean="0"/>
              <a:t>GS</a:t>
            </a:r>
            <a:r>
              <a:rPr lang="en-US" sz="2800" baseline="-25000" dirty="0" smtClean="0"/>
              <a:t> </a:t>
            </a:r>
            <a:r>
              <a:rPr lang="en-US" sz="2800" dirty="0" smtClean="0"/>
              <a:t> = 12.791</a:t>
            </a:r>
          </a:p>
          <a:p>
            <a:pPr marL="0" indent="0">
              <a:buFontTx/>
              <a:buNone/>
              <a:defRPr/>
            </a:pPr>
            <a:r>
              <a:rPr lang="en-US" sz="2800" dirty="0" smtClean="0"/>
              <a:t>	Non-GS	n=48, </a:t>
            </a:r>
            <a:r>
              <a:rPr lang="en-US" altLang="en-US" sz="2800" dirty="0" smtClean="0">
                <a:latin typeface="MS Reference Sans Serif" panose="020B0604030504040204" pitchFamily="34" charset="0"/>
              </a:rPr>
              <a:t></a:t>
            </a:r>
            <a:r>
              <a:rPr lang="en-US" altLang="en-US" sz="2800" baseline="-25000" dirty="0" smtClean="0"/>
              <a:t>non </a:t>
            </a:r>
            <a:r>
              <a:rPr lang="en-US" sz="2800" dirty="0" smtClean="0"/>
              <a:t>= 12.00, </a:t>
            </a:r>
            <a:r>
              <a:rPr lang="en-US" sz="2800" dirty="0" err="1" smtClean="0"/>
              <a:t>s</a:t>
            </a:r>
            <a:r>
              <a:rPr lang="en-US" sz="2800" baseline="-25000" dirty="0" err="1" smtClean="0"/>
              <a:t>non</a:t>
            </a:r>
            <a:r>
              <a:rPr lang="en-US" sz="2800" dirty="0" smtClean="0"/>
              <a:t> = 12.819</a:t>
            </a:r>
          </a:p>
          <a:p>
            <a:pPr lvl="1">
              <a:defRPr/>
            </a:pPr>
            <a:endParaRPr lang="en-US" altLang="en-US" sz="2000" dirty="0" smtClean="0"/>
          </a:p>
          <a:p>
            <a:pPr lvl="1">
              <a:defRPr/>
            </a:pPr>
            <a:r>
              <a:rPr lang="en-US" dirty="0" smtClean="0"/>
              <a:t>The “growth spurt” students showed more improvement than the non-”growth spurt” students … but could it be the case that the respective </a:t>
            </a:r>
            <a:r>
              <a:rPr lang="en-US" u="sng" dirty="0" smtClean="0"/>
              <a:t>populations</a:t>
            </a:r>
            <a:r>
              <a:rPr lang="en-US" dirty="0" smtClean="0"/>
              <a:t> have the same average?</a:t>
            </a:r>
            <a:endParaRPr lang="en-US" dirty="0"/>
          </a:p>
        </p:txBody>
      </p:sp>
      <p:sp>
        <p:nvSpPr>
          <p:cNvPr id="36869"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b="1">
                <a:solidFill>
                  <a:schemeClr val="tx1"/>
                </a:solidFill>
                <a:latin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defRPr>
            </a:lvl9pPr>
          </a:lstStyle>
          <a:p>
            <a:pPr>
              <a:spcBef>
                <a:spcPct val="0"/>
              </a:spcBef>
              <a:buFontTx/>
              <a:buNone/>
            </a:pPr>
            <a:fld id="{D4B2AB31-DAF8-4179-9882-D223DCAA1598}" type="slidenum">
              <a:rPr lang="en-US" altLang="en-US" sz="1400" b="0" smtClean="0"/>
              <a:pPr>
                <a:spcBef>
                  <a:spcPct val="0"/>
                </a:spcBef>
                <a:buFontTx/>
                <a:buNone/>
              </a:pPr>
              <a:t>44</a:t>
            </a:fld>
            <a:endParaRPr lang="en-US" altLang="en-US" sz="1400" b="0" smtClean="0"/>
          </a:p>
        </p:txBody>
      </p:sp>
    </p:spTree>
    <p:extLst>
      <p:ext uri="{BB962C8B-B14F-4D97-AF65-F5344CB8AC3E}">
        <p14:creationId xmlns:p14="http://schemas.microsoft.com/office/powerpoint/2010/main" val="33332511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p:txBody>
          <a:bodyPr/>
          <a:lstStyle/>
          <a:p>
            <a:endParaRPr lang="en-US" altLang="en-US" smtClean="0"/>
          </a:p>
        </p:txBody>
      </p:sp>
      <p:sp>
        <p:nvSpPr>
          <p:cNvPr id="37891"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5385A550-FF6B-497A-A4CD-9B3E0E314E65}" type="slidenum">
              <a:rPr lang="en-US" altLang="en-US" b="0" smtClean="0"/>
              <a:pPr/>
              <a:t>45</a:t>
            </a:fld>
            <a:endParaRPr lang="en-US" altLang="en-US" b="0" smtClean="0"/>
          </a:p>
        </p:txBody>
      </p:sp>
      <p:pic>
        <p:nvPicPr>
          <p:cNvPr id="37892" name="Picture 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66763" y="1458913"/>
            <a:ext cx="7610475" cy="536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Cloud 7"/>
          <p:cNvSpPr/>
          <p:nvPr/>
        </p:nvSpPr>
        <p:spPr bwMode="auto">
          <a:xfrm>
            <a:off x="2997200" y="2008188"/>
            <a:ext cx="1958975" cy="1481137"/>
          </a:xfrm>
          <a:prstGeom prst="cloud">
            <a:avLst/>
          </a:prstGeom>
          <a:solidFill>
            <a:schemeClr val="accent1">
              <a:alpha val="80000"/>
            </a:schemeClr>
          </a:solidFill>
          <a:ln w="9525" cap="flat" cmpd="sng" algn="ctr">
            <a:solidFill>
              <a:schemeClr val="tx1"/>
            </a:solidFill>
            <a:prstDash val="solid"/>
            <a:round/>
            <a:headEnd type="none" w="med" len="med"/>
            <a:tailEnd type="none" w="med" len="med"/>
          </a:ln>
          <a:effectLst/>
        </p:spPr>
        <p:txBody>
          <a:bodyPr/>
          <a:lstStyle/>
          <a:p>
            <a:pPr eaLnBrk="1" hangingPunct="1">
              <a:defRPr/>
            </a:pPr>
            <a:endParaRPr lang="en-US">
              <a:latin typeface="Arial" charset="0"/>
            </a:endParaRPr>
          </a:p>
        </p:txBody>
      </p:sp>
      <p:sp>
        <p:nvSpPr>
          <p:cNvPr id="9" name="Cloud 8"/>
          <p:cNvSpPr/>
          <p:nvPr/>
        </p:nvSpPr>
        <p:spPr bwMode="auto">
          <a:xfrm>
            <a:off x="1038225" y="1778000"/>
            <a:ext cx="1958975" cy="1481138"/>
          </a:xfrm>
          <a:prstGeom prst="cloud">
            <a:avLst/>
          </a:prstGeom>
          <a:solidFill>
            <a:schemeClr val="accent1">
              <a:alpha val="80000"/>
            </a:schemeClr>
          </a:solidFill>
          <a:ln w="9525" cap="flat" cmpd="sng" algn="ctr">
            <a:solidFill>
              <a:schemeClr val="tx1"/>
            </a:solidFill>
            <a:prstDash val="solid"/>
            <a:round/>
            <a:headEnd type="none" w="med" len="med"/>
            <a:tailEnd type="none" w="med" len="med"/>
          </a:ln>
          <a:effectLst/>
        </p:spPr>
        <p:txBody>
          <a:bodyPr/>
          <a:lstStyle/>
          <a:p>
            <a:pPr eaLnBrk="1" hangingPunct="1">
              <a:defRPr/>
            </a:pPr>
            <a:endParaRPr lang="en-US">
              <a:latin typeface="Arial" charset="0"/>
            </a:endParaRPr>
          </a:p>
        </p:txBody>
      </p:sp>
      <p:pic>
        <p:nvPicPr>
          <p:cNvPr id="37895" name="Picture 9"/>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611563" y="2159000"/>
            <a:ext cx="1152525" cy="115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896" name="Picture 12"/>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692275" y="1952625"/>
            <a:ext cx="730250" cy="1114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Cloud 13"/>
          <p:cNvSpPr/>
          <p:nvPr/>
        </p:nvSpPr>
        <p:spPr bwMode="auto">
          <a:xfrm>
            <a:off x="1038225" y="1778000"/>
            <a:ext cx="1958975" cy="1481138"/>
          </a:xfrm>
          <a:prstGeom prst="cloud">
            <a:avLst/>
          </a:prstGeom>
          <a:noFill/>
          <a:ln w="9525" cap="flat" cmpd="sng" algn="ctr">
            <a:solidFill>
              <a:schemeClr val="tx1"/>
            </a:solidFill>
            <a:prstDash val="solid"/>
            <a:round/>
            <a:headEnd type="none" w="med" len="med"/>
            <a:tailEnd type="none" w="med" len="med"/>
          </a:ln>
          <a:effectLst/>
        </p:spPr>
        <p:txBody>
          <a:bodyPr/>
          <a:lstStyle/>
          <a:p>
            <a:pPr eaLnBrk="1" hangingPunct="1">
              <a:defRPr/>
            </a:pPr>
            <a:endParaRPr lang="en-US">
              <a:latin typeface="Arial" charset="0"/>
            </a:endParaRPr>
          </a:p>
        </p:txBody>
      </p:sp>
      <p:sp>
        <p:nvSpPr>
          <p:cNvPr id="15" name="Cloud 14"/>
          <p:cNvSpPr/>
          <p:nvPr/>
        </p:nvSpPr>
        <p:spPr bwMode="auto">
          <a:xfrm>
            <a:off x="2997200" y="2008188"/>
            <a:ext cx="1958975" cy="1481137"/>
          </a:xfrm>
          <a:prstGeom prst="cloud">
            <a:avLst/>
          </a:prstGeom>
          <a:noFill/>
          <a:ln w="9525" cap="flat" cmpd="sng" algn="ctr">
            <a:solidFill>
              <a:schemeClr val="tx1"/>
            </a:solidFill>
            <a:prstDash val="solid"/>
            <a:round/>
            <a:headEnd type="none" w="med" len="med"/>
            <a:tailEnd type="none" w="med" len="med"/>
          </a:ln>
          <a:effectLst/>
        </p:spPr>
        <p:txBody>
          <a:bodyPr/>
          <a:lstStyle/>
          <a:p>
            <a:pPr eaLnBrk="1" hangingPunct="1">
              <a:defRPr/>
            </a:pPr>
            <a:endParaRPr lang="en-US">
              <a:latin typeface="Arial" charset="0"/>
            </a:endParaRPr>
          </a:p>
        </p:txBody>
      </p:sp>
      <p:sp>
        <p:nvSpPr>
          <p:cNvPr id="37899" name="Content Placeholder 6"/>
          <p:cNvSpPr>
            <a:spLocks noGrp="1"/>
          </p:cNvSpPr>
          <p:nvPr>
            <p:ph idx="1"/>
          </p:nvPr>
        </p:nvSpPr>
        <p:spPr>
          <a:xfrm>
            <a:off x="457200" y="350838"/>
            <a:ext cx="8229600" cy="6354762"/>
          </a:xfrm>
          <a:solidFill>
            <a:schemeClr val="bg1">
              <a:alpha val="94901"/>
            </a:schemeClr>
          </a:solidFill>
        </p:spPr>
        <p:txBody>
          <a:bodyPr/>
          <a:lstStyle/>
          <a:p>
            <a:r>
              <a:rPr lang="en-US" altLang="en-US" dirty="0" smtClean="0"/>
              <a:t>Lecture 7:  Inference for Averages</a:t>
            </a:r>
          </a:p>
          <a:p>
            <a:endParaRPr lang="en-US" altLang="en-US" sz="2800" dirty="0" smtClean="0"/>
          </a:p>
          <a:p>
            <a:pPr lvl="1"/>
            <a:r>
              <a:rPr lang="en-US" altLang="en-US" dirty="0" smtClean="0"/>
              <a:t>Inference for one average …</a:t>
            </a:r>
          </a:p>
          <a:p>
            <a:pPr lvl="2"/>
            <a:r>
              <a:rPr lang="en-US" altLang="en-US" dirty="0" smtClean="0"/>
              <a:t>… where </a:t>
            </a:r>
            <a:r>
              <a:rPr lang="en-US" altLang="en-US" dirty="0" smtClean="0">
                <a:latin typeface="Symbol" panose="05050102010706020507" pitchFamily="18" charset="2"/>
              </a:rPr>
              <a:t>s</a:t>
            </a:r>
            <a:r>
              <a:rPr lang="en-US" altLang="en-US" dirty="0" smtClean="0"/>
              <a:t> is known:  normal distribution</a:t>
            </a:r>
          </a:p>
          <a:p>
            <a:pPr lvl="2"/>
            <a:r>
              <a:rPr lang="en-US" altLang="en-US" dirty="0" smtClean="0"/>
              <a:t>… where </a:t>
            </a:r>
            <a:r>
              <a:rPr lang="en-US" altLang="en-US" dirty="0" smtClean="0">
                <a:latin typeface="Symbol" panose="05050102010706020507" pitchFamily="18" charset="2"/>
              </a:rPr>
              <a:t>s</a:t>
            </a:r>
            <a:r>
              <a:rPr lang="en-US" altLang="en-US" dirty="0" smtClean="0"/>
              <a:t> is unknown:  T distribution</a:t>
            </a:r>
          </a:p>
          <a:p>
            <a:endParaRPr lang="en-US" altLang="en-US" sz="2800" dirty="0" smtClean="0"/>
          </a:p>
          <a:p>
            <a:pPr lvl="1"/>
            <a:r>
              <a:rPr lang="en-US" altLang="en-US" dirty="0" smtClean="0"/>
              <a:t>Inference for two matched populations</a:t>
            </a:r>
          </a:p>
          <a:p>
            <a:endParaRPr lang="en-US" altLang="en-US" sz="2800" dirty="0" smtClean="0"/>
          </a:p>
          <a:p>
            <a:pPr lvl="1"/>
            <a:r>
              <a:rPr lang="en-US" altLang="en-US" dirty="0" smtClean="0">
                <a:solidFill>
                  <a:srgbClr val="FF0000"/>
                </a:solidFill>
              </a:rPr>
              <a:t>Inference for two independent populations</a:t>
            </a:r>
          </a:p>
          <a:p>
            <a:pPr lvl="2"/>
            <a:endParaRPr lang="en-US" altLang="en-US" sz="200" dirty="0" smtClean="0"/>
          </a:p>
          <a:p>
            <a:pPr lvl="2"/>
            <a:r>
              <a:rPr lang="en-US" altLang="en-US" dirty="0" smtClean="0"/>
              <a:t>… where </a:t>
            </a:r>
            <a:r>
              <a:rPr lang="en-US" altLang="en-US" dirty="0" smtClean="0">
                <a:latin typeface="Symbol" panose="05050102010706020507" pitchFamily="18" charset="2"/>
              </a:rPr>
              <a:t>s</a:t>
            </a:r>
            <a:r>
              <a:rPr lang="en-US" altLang="en-US" dirty="0" smtClean="0"/>
              <a:t>’s might be different</a:t>
            </a:r>
          </a:p>
          <a:p>
            <a:pPr lvl="2"/>
            <a:endParaRPr lang="en-US" altLang="en-US" sz="200" dirty="0" smtClean="0"/>
          </a:p>
          <a:p>
            <a:pPr lvl="2"/>
            <a:r>
              <a:rPr lang="en-US" altLang="en-US" dirty="0" smtClean="0"/>
              <a:t>… where </a:t>
            </a:r>
            <a:r>
              <a:rPr lang="en-US" altLang="en-US" dirty="0" smtClean="0">
                <a:latin typeface="Symbol" panose="05050102010706020507" pitchFamily="18" charset="2"/>
              </a:rPr>
              <a:t>s</a:t>
            </a:r>
            <a:r>
              <a:rPr lang="en-US" altLang="en-US" dirty="0" smtClean="0"/>
              <a:t>’s are known to be equal</a:t>
            </a:r>
          </a:p>
          <a:p>
            <a:pPr lvl="1"/>
            <a:endParaRPr lang="en-US" altLang="en-US" dirty="0" smtClean="0"/>
          </a:p>
          <a:p>
            <a:pPr lvl="2"/>
            <a:endParaRPr lang="en-US" altLang="en-US" dirty="0" smtClean="0"/>
          </a:p>
          <a:p>
            <a:pPr lvl="1"/>
            <a:endParaRPr lang="en-US" altLang="en-US" dirty="0" smtClean="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p:txBody>
          <a:bodyPr/>
          <a:lstStyle/>
          <a:p>
            <a:endParaRPr lang="en-US" altLang="en-US" smtClean="0"/>
          </a:p>
        </p:txBody>
      </p:sp>
      <p:sp>
        <p:nvSpPr>
          <p:cNvPr id="38915"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EF4E81B5-C46A-40EB-8713-FDEF192706A1}" type="slidenum">
              <a:rPr lang="en-US" altLang="en-US" b="0" smtClean="0"/>
              <a:pPr/>
              <a:t>46</a:t>
            </a:fld>
            <a:endParaRPr lang="en-US" altLang="en-US" b="0" smtClean="0"/>
          </a:p>
        </p:txBody>
      </p:sp>
      <p:pic>
        <p:nvPicPr>
          <p:cNvPr id="38916" name="Picture 5"/>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66763" y="1458913"/>
            <a:ext cx="7610475" cy="536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Cloud 7"/>
          <p:cNvSpPr/>
          <p:nvPr/>
        </p:nvSpPr>
        <p:spPr bwMode="auto">
          <a:xfrm>
            <a:off x="2997200" y="2008188"/>
            <a:ext cx="1958975" cy="1481137"/>
          </a:xfrm>
          <a:prstGeom prst="cloud">
            <a:avLst/>
          </a:prstGeom>
          <a:solidFill>
            <a:schemeClr val="accent1">
              <a:alpha val="80000"/>
            </a:schemeClr>
          </a:solidFill>
          <a:ln w="9525" cap="flat" cmpd="sng" algn="ctr">
            <a:solidFill>
              <a:schemeClr val="tx1"/>
            </a:solidFill>
            <a:prstDash val="solid"/>
            <a:round/>
            <a:headEnd type="none" w="med" len="med"/>
            <a:tailEnd type="none" w="med" len="med"/>
          </a:ln>
          <a:effectLst/>
        </p:spPr>
        <p:txBody>
          <a:bodyPr/>
          <a:lstStyle/>
          <a:p>
            <a:pPr eaLnBrk="1" hangingPunct="1">
              <a:defRPr/>
            </a:pPr>
            <a:endParaRPr lang="en-US">
              <a:latin typeface="Arial" charset="0"/>
            </a:endParaRPr>
          </a:p>
        </p:txBody>
      </p:sp>
      <p:sp>
        <p:nvSpPr>
          <p:cNvPr id="9" name="Cloud 8"/>
          <p:cNvSpPr/>
          <p:nvPr/>
        </p:nvSpPr>
        <p:spPr bwMode="auto">
          <a:xfrm>
            <a:off x="1038225" y="1778000"/>
            <a:ext cx="1958975" cy="1481138"/>
          </a:xfrm>
          <a:prstGeom prst="cloud">
            <a:avLst/>
          </a:prstGeom>
          <a:solidFill>
            <a:schemeClr val="accent1">
              <a:alpha val="80000"/>
            </a:schemeClr>
          </a:solidFill>
          <a:ln w="9525" cap="flat" cmpd="sng" algn="ctr">
            <a:solidFill>
              <a:schemeClr val="tx1"/>
            </a:solidFill>
            <a:prstDash val="solid"/>
            <a:round/>
            <a:headEnd type="none" w="med" len="med"/>
            <a:tailEnd type="none" w="med" len="med"/>
          </a:ln>
          <a:effectLst/>
        </p:spPr>
        <p:txBody>
          <a:bodyPr/>
          <a:lstStyle/>
          <a:p>
            <a:pPr eaLnBrk="1" hangingPunct="1">
              <a:defRPr/>
            </a:pPr>
            <a:endParaRPr lang="en-US">
              <a:latin typeface="Arial" charset="0"/>
            </a:endParaRPr>
          </a:p>
        </p:txBody>
      </p:sp>
      <p:pic>
        <p:nvPicPr>
          <p:cNvPr id="38919" name="Picture 9"/>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611563" y="2159000"/>
            <a:ext cx="1152525" cy="115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920" name="Picture 12"/>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692275" y="1952625"/>
            <a:ext cx="730250" cy="1114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Cloud 13"/>
          <p:cNvSpPr/>
          <p:nvPr/>
        </p:nvSpPr>
        <p:spPr bwMode="auto">
          <a:xfrm>
            <a:off x="1038225" y="1778000"/>
            <a:ext cx="1958975" cy="1481138"/>
          </a:xfrm>
          <a:prstGeom prst="cloud">
            <a:avLst/>
          </a:prstGeom>
          <a:noFill/>
          <a:ln w="9525" cap="flat" cmpd="sng" algn="ctr">
            <a:solidFill>
              <a:schemeClr val="tx1"/>
            </a:solidFill>
            <a:prstDash val="solid"/>
            <a:round/>
            <a:headEnd type="none" w="med" len="med"/>
            <a:tailEnd type="none" w="med" len="med"/>
          </a:ln>
          <a:effectLst/>
        </p:spPr>
        <p:txBody>
          <a:bodyPr/>
          <a:lstStyle/>
          <a:p>
            <a:pPr eaLnBrk="1" hangingPunct="1">
              <a:defRPr/>
            </a:pPr>
            <a:endParaRPr lang="en-US">
              <a:latin typeface="Arial" charset="0"/>
            </a:endParaRPr>
          </a:p>
        </p:txBody>
      </p:sp>
      <p:sp>
        <p:nvSpPr>
          <p:cNvPr id="15" name="Cloud 14"/>
          <p:cNvSpPr/>
          <p:nvPr/>
        </p:nvSpPr>
        <p:spPr bwMode="auto">
          <a:xfrm>
            <a:off x="2997200" y="2008188"/>
            <a:ext cx="1958975" cy="1481137"/>
          </a:xfrm>
          <a:prstGeom prst="cloud">
            <a:avLst/>
          </a:prstGeom>
          <a:noFill/>
          <a:ln w="9525" cap="flat" cmpd="sng" algn="ctr">
            <a:solidFill>
              <a:schemeClr val="tx1"/>
            </a:solidFill>
            <a:prstDash val="solid"/>
            <a:round/>
            <a:headEnd type="none" w="med" len="med"/>
            <a:tailEnd type="none" w="med" len="med"/>
          </a:ln>
          <a:effectLst/>
        </p:spPr>
        <p:txBody>
          <a:bodyPr/>
          <a:lstStyle/>
          <a:p>
            <a:pPr eaLnBrk="1" hangingPunct="1">
              <a:defRPr/>
            </a:pPr>
            <a:endParaRPr lang="en-US">
              <a:latin typeface="Arial" charset="0"/>
            </a:endParaRPr>
          </a:p>
        </p:txBody>
      </p:sp>
      <p:sp>
        <p:nvSpPr>
          <p:cNvPr id="38923" name="Content Placeholder 6"/>
          <p:cNvSpPr>
            <a:spLocks noGrp="1"/>
          </p:cNvSpPr>
          <p:nvPr>
            <p:ph idx="1"/>
          </p:nvPr>
        </p:nvSpPr>
        <p:spPr>
          <a:xfrm>
            <a:off x="457200" y="350838"/>
            <a:ext cx="8229600" cy="6354762"/>
          </a:xfrm>
          <a:solidFill>
            <a:schemeClr val="bg1">
              <a:alpha val="94901"/>
            </a:schemeClr>
          </a:solidFill>
        </p:spPr>
        <p:txBody>
          <a:bodyPr/>
          <a:lstStyle/>
          <a:p>
            <a:r>
              <a:rPr lang="en-US" altLang="en-US" dirty="0" smtClean="0"/>
              <a:t>Lecture 7:  Inference for Averages</a:t>
            </a:r>
          </a:p>
          <a:p>
            <a:endParaRPr lang="en-US" altLang="en-US" sz="2800" dirty="0" smtClean="0"/>
          </a:p>
          <a:p>
            <a:pPr lvl="1"/>
            <a:r>
              <a:rPr lang="en-US" altLang="en-US" dirty="0" smtClean="0"/>
              <a:t>Inference for one average …</a:t>
            </a:r>
          </a:p>
          <a:p>
            <a:pPr lvl="2"/>
            <a:r>
              <a:rPr lang="en-US" altLang="en-US" dirty="0" smtClean="0"/>
              <a:t>… where </a:t>
            </a:r>
            <a:r>
              <a:rPr lang="en-US" altLang="en-US" dirty="0" smtClean="0">
                <a:latin typeface="Symbol" panose="05050102010706020507" pitchFamily="18" charset="2"/>
              </a:rPr>
              <a:t>s</a:t>
            </a:r>
            <a:r>
              <a:rPr lang="en-US" altLang="en-US" dirty="0" smtClean="0"/>
              <a:t> is known:  normal distribution</a:t>
            </a:r>
          </a:p>
          <a:p>
            <a:pPr lvl="2"/>
            <a:r>
              <a:rPr lang="en-US" altLang="en-US" dirty="0" smtClean="0"/>
              <a:t>… where </a:t>
            </a:r>
            <a:r>
              <a:rPr lang="en-US" altLang="en-US" dirty="0" smtClean="0">
                <a:latin typeface="Symbol" panose="05050102010706020507" pitchFamily="18" charset="2"/>
              </a:rPr>
              <a:t>s</a:t>
            </a:r>
            <a:r>
              <a:rPr lang="en-US" altLang="en-US" dirty="0" smtClean="0"/>
              <a:t> is unknown:  T distribution</a:t>
            </a:r>
          </a:p>
          <a:p>
            <a:endParaRPr lang="en-US" altLang="en-US" sz="2800" dirty="0" smtClean="0"/>
          </a:p>
          <a:p>
            <a:pPr lvl="1"/>
            <a:r>
              <a:rPr lang="en-US" altLang="en-US" dirty="0" smtClean="0"/>
              <a:t>Inference for two matched populations</a:t>
            </a:r>
          </a:p>
          <a:p>
            <a:endParaRPr lang="en-US" altLang="en-US" sz="2800" dirty="0" smtClean="0"/>
          </a:p>
          <a:p>
            <a:pPr lvl="1"/>
            <a:r>
              <a:rPr lang="en-US" altLang="en-US" dirty="0" smtClean="0">
                <a:solidFill>
                  <a:srgbClr val="FF0000"/>
                </a:solidFill>
              </a:rPr>
              <a:t>Inference for two independent populations</a:t>
            </a:r>
          </a:p>
          <a:p>
            <a:pPr lvl="2"/>
            <a:r>
              <a:rPr lang="en-US" altLang="en-US" sz="2800" dirty="0" smtClean="0">
                <a:solidFill>
                  <a:srgbClr val="FF0000"/>
                </a:solidFill>
              </a:rPr>
              <a:t>… where </a:t>
            </a:r>
            <a:r>
              <a:rPr lang="en-US" altLang="en-US" sz="2800" dirty="0" smtClean="0">
                <a:solidFill>
                  <a:srgbClr val="FF0000"/>
                </a:solidFill>
                <a:latin typeface="Symbol" panose="05050102010706020507" pitchFamily="18" charset="2"/>
              </a:rPr>
              <a:t>s</a:t>
            </a:r>
            <a:r>
              <a:rPr lang="en-US" altLang="en-US" sz="2800" dirty="0" smtClean="0">
                <a:solidFill>
                  <a:srgbClr val="FF0000"/>
                </a:solidFill>
              </a:rPr>
              <a:t>’s might be different</a:t>
            </a:r>
          </a:p>
          <a:p>
            <a:pPr lvl="2"/>
            <a:r>
              <a:rPr lang="en-US" altLang="en-US" dirty="0" smtClean="0"/>
              <a:t>… where </a:t>
            </a:r>
            <a:r>
              <a:rPr lang="en-US" altLang="en-US" dirty="0" smtClean="0">
                <a:latin typeface="Symbol" panose="05050102010706020507" pitchFamily="18" charset="2"/>
              </a:rPr>
              <a:t>s</a:t>
            </a:r>
            <a:r>
              <a:rPr lang="en-US" altLang="en-US" dirty="0" smtClean="0"/>
              <a:t>’s are known to be equal</a:t>
            </a:r>
          </a:p>
          <a:p>
            <a:pPr lvl="1"/>
            <a:endParaRPr lang="en-US" altLang="en-US" dirty="0" smtClean="0"/>
          </a:p>
          <a:p>
            <a:pPr lvl="2"/>
            <a:endParaRPr lang="en-US" altLang="en-US" dirty="0" smtClean="0"/>
          </a:p>
          <a:p>
            <a:pPr lvl="1"/>
            <a:endParaRPr lang="en-US" altLang="en-US" dirty="0" smtClean="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p:txBody>
          <a:bodyPr/>
          <a:lstStyle/>
          <a:p>
            <a:endParaRPr lang="en-US" altLang="en-US" smtClean="0"/>
          </a:p>
        </p:txBody>
      </p:sp>
      <p:sp>
        <p:nvSpPr>
          <p:cNvPr id="39939" name="Content Placeholder 2"/>
          <p:cNvSpPr>
            <a:spLocks noGrp="1"/>
          </p:cNvSpPr>
          <p:nvPr>
            <p:ph idx="1"/>
          </p:nvPr>
        </p:nvSpPr>
        <p:spPr/>
        <p:txBody>
          <a:bodyPr/>
          <a:lstStyle/>
          <a:p>
            <a:r>
              <a:rPr lang="en-US" altLang="en-US" dirty="0" smtClean="0"/>
              <a:t>Inference for difference of two population averages, both from normal populations, where population SD’s are unknown and might not be equal:</a:t>
            </a:r>
          </a:p>
          <a:p>
            <a:pPr lvl="1"/>
            <a:endParaRPr lang="en-US" altLang="en-US" sz="1000" dirty="0" smtClean="0"/>
          </a:p>
          <a:p>
            <a:pPr lvl="1"/>
            <a:r>
              <a:rPr lang="en-US" altLang="en-US" dirty="0" smtClean="0"/>
              <a:t>Calculate </a:t>
            </a:r>
            <a:r>
              <a:rPr lang="en-US" altLang="en-US" dirty="0" smtClean="0">
                <a:latin typeface="MS Reference Sans Serif" panose="020B0604030504040204" pitchFamily="34" charset="0"/>
              </a:rPr>
              <a:t></a:t>
            </a:r>
            <a:r>
              <a:rPr lang="en-US" altLang="en-US" baseline="-25000" dirty="0" smtClean="0"/>
              <a:t>1</a:t>
            </a:r>
            <a:r>
              <a:rPr lang="en-US" altLang="en-US" dirty="0" smtClean="0"/>
              <a:t>, s</a:t>
            </a:r>
            <a:r>
              <a:rPr lang="en-US" altLang="en-US" baseline="-25000" dirty="0" smtClean="0"/>
              <a:t>1</a:t>
            </a:r>
            <a:r>
              <a:rPr lang="en-US" altLang="en-US" dirty="0" smtClean="0"/>
              <a:t>, </a:t>
            </a:r>
            <a:r>
              <a:rPr lang="en-US" altLang="en-US" dirty="0" smtClean="0">
                <a:latin typeface="MS Reference Sans Serif" panose="020B0604030504040204" pitchFamily="34" charset="0"/>
              </a:rPr>
              <a:t></a:t>
            </a:r>
            <a:r>
              <a:rPr lang="en-US" altLang="en-US" baseline="-25000" dirty="0" smtClean="0"/>
              <a:t>2</a:t>
            </a:r>
            <a:r>
              <a:rPr lang="en-US" altLang="en-US" dirty="0" smtClean="0"/>
              <a:t>, and s</a:t>
            </a:r>
            <a:r>
              <a:rPr lang="en-US" altLang="en-US" baseline="-25000" dirty="0" smtClean="0"/>
              <a:t>2</a:t>
            </a:r>
            <a:endParaRPr lang="en-US" altLang="en-US" baseline="-25000" dirty="0" smtClean="0">
              <a:latin typeface="Symbol" panose="05050102010706020507" pitchFamily="18" charset="2"/>
            </a:endParaRPr>
          </a:p>
          <a:p>
            <a:pPr lvl="1"/>
            <a:endParaRPr lang="en-US" altLang="en-US" sz="1000" dirty="0" smtClean="0"/>
          </a:p>
          <a:p>
            <a:pPr lvl="1"/>
            <a:r>
              <a:rPr lang="en-US" altLang="en-US" dirty="0" smtClean="0"/>
              <a:t>Use </a:t>
            </a:r>
            <a:r>
              <a:rPr lang="en-US" altLang="en-US" dirty="0" smtClean="0">
                <a:latin typeface="MS Reference Sans Serif" panose="020B0604030504040204" pitchFamily="34" charset="0"/>
              </a:rPr>
              <a:t></a:t>
            </a:r>
            <a:r>
              <a:rPr lang="en-US" altLang="en-US" baseline="-25000" dirty="0" smtClean="0"/>
              <a:t>1</a:t>
            </a:r>
            <a:r>
              <a:rPr lang="en-US" altLang="en-US" dirty="0" smtClean="0"/>
              <a:t>–</a:t>
            </a:r>
            <a:r>
              <a:rPr lang="en-US" altLang="en-US" dirty="0" smtClean="0">
                <a:latin typeface="MS Reference Sans Serif" panose="020B0604030504040204" pitchFamily="34" charset="0"/>
              </a:rPr>
              <a:t></a:t>
            </a:r>
            <a:r>
              <a:rPr lang="en-US" altLang="en-US" baseline="-25000" dirty="0" smtClean="0"/>
              <a:t>2</a:t>
            </a:r>
            <a:r>
              <a:rPr lang="en-US" altLang="en-US" dirty="0" smtClean="0"/>
              <a:t> to estimate </a:t>
            </a:r>
            <a:r>
              <a:rPr lang="en-US" altLang="en-US" dirty="0" smtClean="0">
                <a:latin typeface="Symbol" panose="05050102010706020507" pitchFamily="18" charset="2"/>
              </a:rPr>
              <a:t>m</a:t>
            </a:r>
            <a:r>
              <a:rPr lang="en-US" altLang="en-US" baseline="-25000" dirty="0" smtClean="0"/>
              <a:t>1</a:t>
            </a:r>
            <a:r>
              <a:rPr lang="en-US" altLang="en-US" dirty="0" smtClean="0"/>
              <a:t>–</a:t>
            </a:r>
            <a:r>
              <a:rPr lang="en-US" altLang="en-US" dirty="0" smtClean="0">
                <a:latin typeface="Symbol" panose="05050102010706020507" pitchFamily="18" charset="2"/>
              </a:rPr>
              <a:t>m</a:t>
            </a:r>
            <a:r>
              <a:rPr lang="en-US" altLang="en-US" baseline="-25000" dirty="0" smtClean="0"/>
              <a:t>2</a:t>
            </a:r>
            <a:endParaRPr lang="en-US" altLang="en-US" dirty="0" smtClean="0"/>
          </a:p>
          <a:p>
            <a:pPr lvl="1"/>
            <a:endParaRPr lang="en-US" altLang="en-US" sz="1000" dirty="0" smtClean="0"/>
          </a:p>
          <a:p>
            <a:pPr lvl="1"/>
            <a:r>
              <a:rPr lang="en-US" altLang="en-US" dirty="0" err="1" smtClean="0"/>
              <a:t>Estim</a:t>
            </a:r>
            <a:r>
              <a:rPr lang="en-US" altLang="en-US" dirty="0" smtClean="0"/>
              <a:t>. SE(</a:t>
            </a:r>
            <a:r>
              <a:rPr lang="en-US" altLang="en-US" dirty="0" smtClean="0">
                <a:latin typeface="MS Reference Sans Serif" panose="020B0604030504040204" pitchFamily="34" charset="0"/>
              </a:rPr>
              <a:t></a:t>
            </a:r>
            <a:r>
              <a:rPr lang="en-US" altLang="en-US" baseline="-25000" dirty="0" smtClean="0"/>
              <a:t>1</a:t>
            </a:r>
            <a:r>
              <a:rPr lang="en-US" altLang="en-US" dirty="0" smtClean="0"/>
              <a:t>–</a:t>
            </a:r>
            <a:r>
              <a:rPr lang="en-US" altLang="en-US" dirty="0" smtClean="0">
                <a:latin typeface="MS Reference Sans Serif" panose="020B0604030504040204" pitchFamily="34" charset="0"/>
              </a:rPr>
              <a:t></a:t>
            </a:r>
            <a:r>
              <a:rPr lang="en-US" altLang="en-US" baseline="-25000" dirty="0" smtClean="0"/>
              <a:t>2</a:t>
            </a:r>
            <a:r>
              <a:rPr lang="en-US" altLang="en-US" dirty="0" smtClean="0"/>
              <a:t>) as</a:t>
            </a:r>
            <a:r>
              <a:rPr lang="en-US" altLang="en-US" b="0" dirty="0" smtClean="0"/>
              <a:t> </a:t>
            </a:r>
            <a:r>
              <a:rPr lang="en-US" altLang="en-US" dirty="0" err="1" smtClean="0"/>
              <a:t>sqrt</a:t>
            </a:r>
            <a:r>
              <a:rPr lang="en-US" altLang="en-US" dirty="0" smtClean="0"/>
              <a:t>[(s</a:t>
            </a:r>
            <a:r>
              <a:rPr lang="en-US" altLang="en-US" baseline="-25000" dirty="0" smtClean="0"/>
              <a:t>1</a:t>
            </a:r>
            <a:r>
              <a:rPr lang="en-US" altLang="en-US" baseline="30000" dirty="0" smtClean="0"/>
              <a:t>2</a:t>
            </a:r>
            <a:r>
              <a:rPr lang="en-US" altLang="en-US" dirty="0" smtClean="0"/>
              <a:t> / n</a:t>
            </a:r>
            <a:r>
              <a:rPr lang="en-US" altLang="en-US" baseline="-25000" dirty="0" smtClean="0"/>
              <a:t>1</a:t>
            </a:r>
            <a:r>
              <a:rPr lang="en-US" altLang="en-US" dirty="0" smtClean="0"/>
              <a:t>)</a:t>
            </a:r>
            <a:r>
              <a:rPr lang="en-US" altLang="en-US" sz="1000" dirty="0" smtClean="0"/>
              <a:t> </a:t>
            </a:r>
            <a:r>
              <a:rPr lang="en-US" altLang="en-US" dirty="0" smtClean="0"/>
              <a:t>+</a:t>
            </a:r>
            <a:r>
              <a:rPr lang="en-US" altLang="en-US" sz="1000" dirty="0" smtClean="0"/>
              <a:t> </a:t>
            </a:r>
            <a:r>
              <a:rPr lang="en-US" altLang="en-US" dirty="0" smtClean="0"/>
              <a:t>(s</a:t>
            </a:r>
            <a:r>
              <a:rPr lang="en-US" altLang="en-US" baseline="-25000" dirty="0" smtClean="0"/>
              <a:t>2</a:t>
            </a:r>
            <a:r>
              <a:rPr lang="en-US" altLang="en-US" baseline="30000" dirty="0" smtClean="0"/>
              <a:t>2</a:t>
            </a:r>
            <a:r>
              <a:rPr lang="en-US" altLang="en-US" dirty="0" smtClean="0"/>
              <a:t> / n</a:t>
            </a:r>
            <a:r>
              <a:rPr lang="en-US" altLang="en-US" baseline="-25000" dirty="0" smtClean="0"/>
              <a:t>2</a:t>
            </a:r>
            <a:r>
              <a:rPr lang="en-US" altLang="en-US" dirty="0" smtClean="0"/>
              <a:t>)]</a:t>
            </a:r>
          </a:p>
          <a:p>
            <a:pPr lvl="1"/>
            <a:endParaRPr lang="en-US" altLang="en-US" sz="1000" dirty="0" smtClean="0"/>
          </a:p>
          <a:p>
            <a:pPr lvl="1"/>
            <a:r>
              <a:rPr lang="en-US" altLang="en-US" dirty="0" smtClean="0"/>
              <a:t>Perform inference using T distribution with degrees of freedom equal to the </a:t>
            </a:r>
            <a:r>
              <a:rPr lang="en-US" altLang="en-US" u="sng" dirty="0" smtClean="0"/>
              <a:t>smaller</a:t>
            </a:r>
            <a:r>
              <a:rPr lang="en-US" altLang="en-US" dirty="0" smtClean="0"/>
              <a:t> of (n</a:t>
            </a:r>
            <a:r>
              <a:rPr lang="en-US" altLang="en-US" baseline="-25000" dirty="0" smtClean="0"/>
              <a:t>1</a:t>
            </a:r>
            <a:r>
              <a:rPr lang="en-US" altLang="en-US" dirty="0" smtClean="0"/>
              <a:t>–1) and (n</a:t>
            </a:r>
            <a:r>
              <a:rPr lang="en-US" altLang="en-US" baseline="-25000" dirty="0" smtClean="0"/>
              <a:t>2</a:t>
            </a:r>
            <a:r>
              <a:rPr lang="en-US" altLang="en-US" dirty="0" smtClean="0"/>
              <a:t>–1) </a:t>
            </a:r>
          </a:p>
        </p:txBody>
      </p:sp>
      <p:sp>
        <p:nvSpPr>
          <p:cNvPr id="39940"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b="1">
                <a:solidFill>
                  <a:schemeClr val="tx1"/>
                </a:solidFill>
                <a:latin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defRPr>
            </a:lvl9pPr>
          </a:lstStyle>
          <a:p>
            <a:pPr>
              <a:spcBef>
                <a:spcPct val="0"/>
              </a:spcBef>
              <a:buFontTx/>
              <a:buNone/>
            </a:pPr>
            <a:fld id="{022A6064-DA8A-4C82-A6E1-EA8A88D78E19}" type="slidenum">
              <a:rPr lang="en-US" altLang="en-US" sz="1400" b="0" smtClean="0"/>
              <a:pPr>
                <a:spcBef>
                  <a:spcPct val="0"/>
                </a:spcBef>
                <a:buFontTx/>
                <a:buNone/>
              </a:pPr>
              <a:t>47</a:t>
            </a:fld>
            <a:endParaRPr lang="en-US" altLang="en-US" sz="1400" b="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9939">
                                            <p:txEl>
                                              <p:pRg st="2" end="2"/>
                                            </p:txEl>
                                          </p:spTgt>
                                        </p:tgtEl>
                                        <p:attrNameLst>
                                          <p:attrName>style.visibility</p:attrName>
                                        </p:attrNameLst>
                                      </p:cBhvr>
                                      <p:to>
                                        <p:strVal val="visible"/>
                                      </p:to>
                                    </p:set>
                                    <p:animEffect transition="in" filter="wipe(left)">
                                      <p:cBhvr>
                                        <p:cTn id="7" dur="500"/>
                                        <p:tgtEl>
                                          <p:spTgt spid="39939">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9939">
                                            <p:txEl>
                                              <p:pRg st="4" end="4"/>
                                            </p:txEl>
                                          </p:spTgt>
                                        </p:tgtEl>
                                        <p:attrNameLst>
                                          <p:attrName>style.visibility</p:attrName>
                                        </p:attrNameLst>
                                      </p:cBhvr>
                                      <p:to>
                                        <p:strVal val="visible"/>
                                      </p:to>
                                    </p:set>
                                    <p:animEffect transition="in" filter="wipe(left)">
                                      <p:cBhvr>
                                        <p:cTn id="12" dur="500"/>
                                        <p:tgtEl>
                                          <p:spTgt spid="39939">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9939">
                                            <p:txEl>
                                              <p:pRg st="6" end="6"/>
                                            </p:txEl>
                                          </p:spTgt>
                                        </p:tgtEl>
                                        <p:attrNameLst>
                                          <p:attrName>style.visibility</p:attrName>
                                        </p:attrNameLst>
                                      </p:cBhvr>
                                      <p:to>
                                        <p:strVal val="visible"/>
                                      </p:to>
                                    </p:set>
                                    <p:animEffect transition="in" filter="wipe(left)">
                                      <p:cBhvr>
                                        <p:cTn id="17" dur="500"/>
                                        <p:tgtEl>
                                          <p:spTgt spid="39939">
                                            <p:txEl>
                                              <p:pRg st="6" end="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9939">
                                            <p:txEl>
                                              <p:pRg st="8" end="8"/>
                                            </p:txEl>
                                          </p:spTgt>
                                        </p:tgtEl>
                                        <p:attrNameLst>
                                          <p:attrName>style.visibility</p:attrName>
                                        </p:attrNameLst>
                                      </p:cBhvr>
                                      <p:to>
                                        <p:strVal val="visible"/>
                                      </p:to>
                                    </p:set>
                                    <p:animEffect transition="in" filter="wipe(left)">
                                      <p:cBhvr>
                                        <p:cTn id="22" dur="500"/>
                                        <p:tgtEl>
                                          <p:spTgt spid="39939">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62" name="Picture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305050" y="11113"/>
            <a:ext cx="11561763" cy="6881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63" name="Title 1"/>
          <p:cNvSpPr>
            <a:spLocks noGrp="1"/>
          </p:cNvSpPr>
          <p:nvPr>
            <p:ph type="title"/>
          </p:nvPr>
        </p:nvSpPr>
        <p:spPr/>
        <p:txBody>
          <a:bodyPr/>
          <a:lstStyle/>
          <a:p>
            <a:endParaRPr lang="en-US" altLang="en-US" smtClean="0"/>
          </a:p>
        </p:txBody>
      </p:sp>
      <p:sp>
        <p:nvSpPr>
          <p:cNvPr id="47108" name="Content Placeholder 2"/>
          <p:cNvSpPr>
            <a:spLocks noGrp="1"/>
          </p:cNvSpPr>
          <p:nvPr>
            <p:ph idx="1"/>
          </p:nvPr>
        </p:nvSpPr>
        <p:spPr>
          <a:solidFill>
            <a:schemeClr val="bg1">
              <a:alpha val="92940"/>
            </a:schemeClr>
          </a:solidFill>
        </p:spPr>
        <p:txBody>
          <a:bodyPr/>
          <a:lstStyle/>
          <a:p>
            <a:pPr>
              <a:defRPr/>
            </a:pPr>
            <a:r>
              <a:rPr lang="en-US" dirty="0"/>
              <a:t>Summary of data:</a:t>
            </a:r>
          </a:p>
          <a:p>
            <a:pPr lvl="1">
              <a:defRPr/>
            </a:pPr>
            <a:r>
              <a:rPr lang="en-US" dirty="0" smtClean="0"/>
              <a:t>GS		n=  7, </a:t>
            </a:r>
            <a:r>
              <a:rPr lang="en-US" altLang="en-US" dirty="0" smtClean="0">
                <a:latin typeface="MS Reference Sans Serif" panose="020B0604030504040204" pitchFamily="34" charset="0"/>
              </a:rPr>
              <a:t></a:t>
            </a:r>
            <a:r>
              <a:rPr lang="en-US" altLang="en-US" baseline="-25000" dirty="0" smtClean="0"/>
              <a:t>GS   </a:t>
            </a:r>
            <a:r>
              <a:rPr lang="en-US" dirty="0" smtClean="0"/>
              <a:t>= 27.43, </a:t>
            </a:r>
            <a:r>
              <a:rPr lang="en-US" dirty="0" err="1" smtClean="0"/>
              <a:t>s</a:t>
            </a:r>
            <a:r>
              <a:rPr lang="en-US" baseline="-25000" dirty="0" err="1" smtClean="0"/>
              <a:t>GS</a:t>
            </a:r>
            <a:r>
              <a:rPr lang="en-US" baseline="-25000" dirty="0" smtClean="0"/>
              <a:t> </a:t>
            </a:r>
            <a:r>
              <a:rPr lang="en-US" dirty="0" smtClean="0"/>
              <a:t> = 12.791</a:t>
            </a:r>
          </a:p>
          <a:p>
            <a:pPr lvl="1">
              <a:defRPr/>
            </a:pPr>
            <a:r>
              <a:rPr lang="en-US" dirty="0" smtClean="0"/>
              <a:t>Non-GS	n=48, </a:t>
            </a:r>
            <a:r>
              <a:rPr lang="en-US" altLang="en-US" dirty="0" smtClean="0">
                <a:latin typeface="MS Reference Sans Serif" panose="020B0604030504040204" pitchFamily="34" charset="0"/>
              </a:rPr>
              <a:t></a:t>
            </a:r>
            <a:r>
              <a:rPr lang="en-US" altLang="en-US" baseline="-25000" dirty="0" smtClean="0"/>
              <a:t>non </a:t>
            </a:r>
            <a:r>
              <a:rPr lang="en-US" dirty="0" smtClean="0"/>
              <a:t>= 12.00, </a:t>
            </a:r>
            <a:r>
              <a:rPr lang="en-US" dirty="0" err="1" smtClean="0"/>
              <a:t>s</a:t>
            </a:r>
            <a:r>
              <a:rPr lang="en-US" baseline="-25000" dirty="0" err="1" smtClean="0"/>
              <a:t>non</a:t>
            </a:r>
            <a:r>
              <a:rPr lang="en-US" dirty="0" smtClean="0"/>
              <a:t> = 12.819</a:t>
            </a:r>
          </a:p>
          <a:p>
            <a:pPr>
              <a:defRPr/>
            </a:pPr>
            <a:endParaRPr lang="en-US" sz="2800" dirty="0"/>
          </a:p>
          <a:p>
            <a:pPr>
              <a:defRPr/>
            </a:pPr>
            <a:r>
              <a:rPr lang="en-US" dirty="0"/>
              <a:t>What is a 90% conf. interval for the difference in population averages?</a:t>
            </a:r>
          </a:p>
          <a:p>
            <a:pPr lvl="1">
              <a:defRPr/>
            </a:pPr>
            <a:r>
              <a:rPr lang="en-US" sz="2400" dirty="0"/>
              <a:t>Point estimate of difference is </a:t>
            </a:r>
            <a:r>
              <a:rPr lang="en-US" altLang="en-US" sz="2400" dirty="0">
                <a:latin typeface="MS Reference Sans Serif" panose="020B0604030504040204" pitchFamily="34" charset="0"/>
              </a:rPr>
              <a:t></a:t>
            </a:r>
            <a:r>
              <a:rPr lang="en-US" altLang="en-US" sz="2400" baseline="-25000" dirty="0"/>
              <a:t>GS</a:t>
            </a:r>
            <a:r>
              <a:rPr lang="en-US" altLang="en-US" sz="2400" dirty="0"/>
              <a:t> – </a:t>
            </a:r>
            <a:r>
              <a:rPr lang="en-US" altLang="en-US" sz="2400" dirty="0">
                <a:latin typeface="MS Reference Sans Serif" panose="020B0604030504040204" pitchFamily="34" charset="0"/>
              </a:rPr>
              <a:t></a:t>
            </a:r>
            <a:r>
              <a:rPr lang="en-US" altLang="en-US" sz="2400" baseline="-25000" dirty="0"/>
              <a:t>non </a:t>
            </a:r>
            <a:r>
              <a:rPr lang="en-US" altLang="en-US" sz="2400" dirty="0"/>
              <a:t>= </a:t>
            </a:r>
            <a:r>
              <a:rPr lang="en-US" sz="2400" dirty="0"/>
              <a:t>15.43</a:t>
            </a:r>
          </a:p>
          <a:p>
            <a:pPr lvl="1">
              <a:defRPr/>
            </a:pPr>
            <a:r>
              <a:rPr lang="en-US" sz="2400" dirty="0"/>
              <a:t>Est. SE(</a:t>
            </a:r>
            <a:r>
              <a:rPr lang="en-US" altLang="en-US" sz="2400" dirty="0">
                <a:latin typeface="MS Reference Sans Serif" panose="020B0604030504040204" pitchFamily="34" charset="0"/>
              </a:rPr>
              <a:t></a:t>
            </a:r>
            <a:r>
              <a:rPr lang="en-US" altLang="en-US" sz="2400" baseline="-25000" dirty="0"/>
              <a:t>1</a:t>
            </a:r>
            <a:r>
              <a:rPr lang="en-US" altLang="en-US" sz="2400" dirty="0"/>
              <a:t>–</a:t>
            </a:r>
            <a:r>
              <a:rPr lang="en-US" altLang="en-US" sz="2400" dirty="0">
                <a:latin typeface="MS Reference Sans Serif" panose="020B0604030504040204" pitchFamily="34" charset="0"/>
              </a:rPr>
              <a:t></a:t>
            </a:r>
            <a:r>
              <a:rPr lang="en-US" altLang="en-US" sz="2400" baseline="-25000" dirty="0"/>
              <a:t>2</a:t>
            </a:r>
            <a:r>
              <a:rPr lang="en-US" altLang="en-US" sz="2400" dirty="0"/>
              <a:t>)</a:t>
            </a:r>
            <a:r>
              <a:rPr lang="en-US" sz="2400" dirty="0"/>
              <a:t> = </a:t>
            </a:r>
            <a:r>
              <a:rPr lang="en-US" sz="2400" dirty="0" err="1"/>
              <a:t>sqrt</a:t>
            </a:r>
            <a:r>
              <a:rPr lang="en-US" sz="2400" dirty="0"/>
              <a:t>( 12.79</a:t>
            </a:r>
            <a:r>
              <a:rPr lang="en-US" sz="2400" baseline="30000" dirty="0"/>
              <a:t>2</a:t>
            </a:r>
            <a:r>
              <a:rPr lang="en-US" sz="2400" dirty="0"/>
              <a:t>/7 + 12.82</a:t>
            </a:r>
            <a:r>
              <a:rPr lang="en-US" sz="2400" baseline="30000" dirty="0"/>
              <a:t>2</a:t>
            </a:r>
            <a:r>
              <a:rPr lang="en-US" sz="2400" dirty="0"/>
              <a:t>/48) = 5.177</a:t>
            </a:r>
          </a:p>
          <a:p>
            <a:pPr lvl="1">
              <a:defRPr/>
            </a:pPr>
            <a:r>
              <a:rPr lang="en-US" sz="2400" dirty="0"/>
              <a:t>For 90% conf. with </a:t>
            </a:r>
            <a:r>
              <a:rPr lang="en-US" sz="2400" dirty="0">
                <a:latin typeface="Symbol" panose="05050102010706020507" pitchFamily="18" charset="2"/>
              </a:rPr>
              <a:t>s</a:t>
            </a:r>
            <a:r>
              <a:rPr lang="en-US" sz="2400" dirty="0"/>
              <a:t>’s not equal, use T</a:t>
            </a:r>
            <a:r>
              <a:rPr lang="en-US" sz="2400" baseline="-25000" dirty="0"/>
              <a:t>6</a:t>
            </a:r>
            <a:r>
              <a:rPr lang="en-US" sz="2400" dirty="0"/>
              <a:t> = 1.943</a:t>
            </a:r>
          </a:p>
          <a:p>
            <a:pPr marL="457200" lvl="1" indent="0">
              <a:buFontTx/>
              <a:buNone/>
              <a:defRPr/>
            </a:pPr>
            <a:r>
              <a:rPr lang="en-US" sz="2400" dirty="0">
                <a:sym typeface="Wingdings" panose="05000000000000000000" pitchFamily="2" charset="2"/>
              </a:rPr>
              <a:t> 90% conf. interval for difference between “avg. </a:t>
            </a:r>
            <a:r>
              <a:rPr lang="en-US" sz="2400" dirty="0" smtClean="0">
                <a:sym typeface="Wingdings" panose="05000000000000000000" pitchFamily="2" charset="2"/>
              </a:rPr>
              <a:t>change for pop. of </a:t>
            </a:r>
            <a:r>
              <a:rPr lang="en-US" sz="2400" dirty="0">
                <a:sym typeface="Wingdings" panose="05000000000000000000" pitchFamily="2" charset="2"/>
              </a:rPr>
              <a:t>GS” minus “avg. </a:t>
            </a:r>
            <a:r>
              <a:rPr lang="en-US" sz="2400" dirty="0" smtClean="0">
                <a:sym typeface="Wingdings" panose="05000000000000000000" pitchFamily="2" charset="2"/>
              </a:rPr>
              <a:t>change for </a:t>
            </a:r>
            <a:r>
              <a:rPr lang="en-US" sz="2400" dirty="0">
                <a:sym typeface="Wingdings" panose="05000000000000000000" pitchFamily="2" charset="2"/>
              </a:rPr>
              <a:t>pop. of non-GS” is </a:t>
            </a:r>
            <a:r>
              <a:rPr lang="en-US" sz="2400" dirty="0" smtClean="0">
                <a:sym typeface="Wingdings" panose="05000000000000000000" pitchFamily="2" charset="2"/>
              </a:rPr>
              <a:t>15.43 </a:t>
            </a:r>
            <a:r>
              <a:rPr lang="en-US" sz="2400" u="sng" dirty="0" smtClean="0">
                <a:sym typeface="Wingdings" panose="05000000000000000000" pitchFamily="2" charset="2"/>
              </a:rPr>
              <a:t>+</a:t>
            </a:r>
            <a:r>
              <a:rPr lang="en-US" sz="2400" dirty="0" smtClean="0">
                <a:sym typeface="Wingdings" panose="05000000000000000000" pitchFamily="2" charset="2"/>
              </a:rPr>
              <a:t> (1.943)(5.177) = 5.37 </a:t>
            </a:r>
            <a:r>
              <a:rPr lang="en-US" sz="2400" dirty="0">
                <a:sym typeface="Wingdings" panose="05000000000000000000" pitchFamily="2" charset="2"/>
              </a:rPr>
              <a:t>to 25.49</a:t>
            </a:r>
            <a:endParaRPr lang="en-US" dirty="0"/>
          </a:p>
        </p:txBody>
      </p:sp>
      <p:sp>
        <p:nvSpPr>
          <p:cNvPr id="40965"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b="1">
                <a:solidFill>
                  <a:schemeClr val="tx1"/>
                </a:solidFill>
                <a:latin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defRPr>
            </a:lvl9pPr>
          </a:lstStyle>
          <a:p>
            <a:pPr>
              <a:spcBef>
                <a:spcPct val="0"/>
              </a:spcBef>
              <a:buFontTx/>
              <a:buNone/>
            </a:pPr>
            <a:fld id="{7C2CB6D3-46B8-4D20-B4D7-ADD1A679D518}" type="slidenum">
              <a:rPr lang="en-US" altLang="en-US" sz="1400" b="0" smtClean="0"/>
              <a:pPr>
                <a:spcBef>
                  <a:spcPct val="0"/>
                </a:spcBef>
                <a:buFontTx/>
                <a:buNone/>
              </a:pPr>
              <a:t>48</a:t>
            </a:fld>
            <a:endParaRPr lang="en-US" altLang="en-US" sz="1400" b="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7108">
                                            <p:txEl>
                                              <p:pRg st="4" end="4"/>
                                            </p:txEl>
                                          </p:spTgt>
                                        </p:tgtEl>
                                        <p:attrNameLst>
                                          <p:attrName>style.visibility</p:attrName>
                                        </p:attrNameLst>
                                      </p:cBhvr>
                                      <p:to>
                                        <p:strVal val="visible"/>
                                      </p:to>
                                    </p:set>
                                    <p:animEffect transition="in" filter="wipe(left)">
                                      <p:cBhvr>
                                        <p:cTn id="7" dur="500"/>
                                        <p:tgtEl>
                                          <p:spTgt spid="47108">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7108">
                                            <p:txEl>
                                              <p:pRg st="5" end="5"/>
                                            </p:txEl>
                                          </p:spTgt>
                                        </p:tgtEl>
                                        <p:attrNameLst>
                                          <p:attrName>style.visibility</p:attrName>
                                        </p:attrNameLst>
                                      </p:cBhvr>
                                      <p:to>
                                        <p:strVal val="visible"/>
                                      </p:to>
                                    </p:set>
                                    <p:animEffect transition="in" filter="wipe(left)">
                                      <p:cBhvr>
                                        <p:cTn id="12" dur="500"/>
                                        <p:tgtEl>
                                          <p:spTgt spid="47108">
                                            <p:txEl>
                                              <p:pRg st="5" end="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7108">
                                            <p:txEl>
                                              <p:pRg st="6" end="6"/>
                                            </p:txEl>
                                          </p:spTgt>
                                        </p:tgtEl>
                                        <p:attrNameLst>
                                          <p:attrName>style.visibility</p:attrName>
                                        </p:attrNameLst>
                                      </p:cBhvr>
                                      <p:to>
                                        <p:strVal val="visible"/>
                                      </p:to>
                                    </p:set>
                                    <p:animEffect transition="in" filter="wipe(left)">
                                      <p:cBhvr>
                                        <p:cTn id="17" dur="500"/>
                                        <p:tgtEl>
                                          <p:spTgt spid="47108">
                                            <p:txEl>
                                              <p:pRg st="6" end="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47108">
                                            <p:txEl>
                                              <p:pRg st="7" end="7"/>
                                            </p:txEl>
                                          </p:spTgt>
                                        </p:tgtEl>
                                        <p:attrNameLst>
                                          <p:attrName>style.visibility</p:attrName>
                                        </p:attrNameLst>
                                      </p:cBhvr>
                                      <p:to>
                                        <p:strVal val="visible"/>
                                      </p:to>
                                    </p:set>
                                    <p:animEffect transition="in" filter="wipe(left)">
                                      <p:cBhvr>
                                        <p:cTn id="22" dur="500"/>
                                        <p:tgtEl>
                                          <p:spTgt spid="47108">
                                            <p:txEl>
                                              <p:pRg st="7" end="7"/>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47108">
                                            <p:txEl>
                                              <p:pRg st="8" end="8"/>
                                            </p:txEl>
                                          </p:spTgt>
                                        </p:tgtEl>
                                        <p:attrNameLst>
                                          <p:attrName>style.visibility</p:attrName>
                                        </p:attrNameLst>
                                      </p:cBhvr>
                                      <p:to>
                                        <p:strVal val="visible"/>
                                      </p:to>
                                    </p:set>
                                    <p:animEffect transition="in" filter="wipe(left)">
                                      <p:cBhvr>
                                        <p:cTn id="27" dur="500"/>
                                        <p:tgtEl>
                                          <p:spTgt spid="47108">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986" name="Picture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305050" y="11113"/>
            <a:ext cx="11561763" cy="6881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987" name="Title 1"/>
          <p:cNvSpPr>
            <a:spLocks noGrp="1"/>
          </p:cNvSpPr>
          <p:nvPr>
            <p:ph type="title"/>
          </p:nvPr>
        </p:nvSpPr>
        <p:spPr/>
        <p:txBody>
          <a:bodyPr/>
          <a:lstStyle/>
          <a:p>
            <a:endParaRPr lang="en-US" altLang="en-US" smtClean="0"/>
          </a:p>
        </p:txBody>
      </p:sp>
      <p:sp>
        <p:nvSpPr>
          <p:cNvPr id="41988" name="Content Placeholder 2"/>
          <p:cNvSpPr>
            <a:spLocks noGrp="1"/>
          </p:cNvSpPr>
          <p:nvPr>
            <p:ph idx="1"/>
          </p:nvPr>
        </p:nvSpPr>
        <p:spPr>
          <a:solidFill>
            <a:schemeClr val="bg1">
              <a:alpha val="92940"/>
            </a:schemeClr>
          </a:solidFill>
        </p:spPr>
        <p:txBody>
          <a:bodyPr/>
          <a:lstStyle/>
          <a:p>
            <a:r>
              <a:rPr lang="en-US" altLang="en-US" dirty="0" smtClean="0"/>
              <a:t>Summary of data:</a:t>
            </a:r>
          </a:p>
          <a:p>
            <a:pPr lvl="1"/>
            <a:r>
              <a:rPr lang="en-US" altLang="en-US" dirty="0" smtClean="0"/>
              <a:t>GS		n=  7, </a:t>
            </a:r>
            <a:r>
              <a:rPr lang="en-US" altLang="en-US" dirty="0" smtClean="0">
                <a:latin typeface="MS Reference Sans Serif" panose="020B0604030504040204" pitchFamily="34" charset="0"/>
              </a:rPr>
              <a:t></a:t>
            </a:r>
            <a:r>
              <a:rPr lang="en-US" altLang="en-US" baseline="-25000" dirty="0" smtClean="0"/>
              <a:t>GS   </a:t>
            </a:r>
            <a:r>
              <a:rPr lang="en-US" altLang="en-US" dirty="0" smtClean="0"/>
              <a:t>= 27.43, </a:t>
            </a:r>
            <a:r>
              <a:rPr lang="en-US" altLang="en-US" dirty="0" err="1" smtClean="0"/>
              <a:t>s</a:t>
            </a:r>
            <a:r>
              <a:rPr lang="en-US" altLang="en-US" baseline="-25000" dirty="0" err="1" smtClean="0"/>
              <a:t>GS</a:t>
            </a:r>
            <a:r>
              <a:rPr lang="en-US" altLang="en-US" baseline="-25000" dirty="0" smtClean="0"/>
              <a:t> </a:t>
            </a:r>
            <a:r>
              <a:rPr lang="en-US" altLang="en-US" dirty="0" smtClean="0"/>
              <a:t> = 12.791</a:t>
            </a:r>
          </a:p>
          <a:p>
            <a:pPr lvl="1"/>
            <a:r>
              <a:rPr lang="en-US" altLang="en-US" dirty="0" smtClean="0"/>
              <a:t>Non-GS	n=48, </a:t>
            </a:r>
            <a:r>
              <a:rPr lang="en-US" altLang="en-US" dirty="0" smtClean="0">
                <a:latin typeface="MS Reference Sans Serif" panose="020B0604030504040204" pitchFamily="34" charset="0"/>
              </a:rPr>
              <a:t></a:t>
            </a:r>
            <a:r>
              <a:rPr lang="en-US" altLang="en-US" baseline="-25000" dirty="0" smtClean="0"/>
              <a:t>non </a:t>
            </a:r>
            <a:r>
              <a:rPr lang="en-US" altLang="en-US" dirty="0" smtClean="0"/>
              <a:t>= 12.00, </a:t>
            </a:r>
            <a:r>
              <a:rPr lang="en-US" altLang="en-US" dirty="0" err="1" smtClean="0"/>
              <a:t>s</a:t>
            </a:r>
            <a:r>
              <a:rPr lang="en-US" altLang="en-US" baseline="-25000" dirty="0" err="1" smtClean="0"/>
              <a:t>non</a:t>
            </a:r>
            <a:r>
              <a:rPr lang="en-US" altLang="en-US" dirty="0" smtClean="0"/>
              <a:t> = 12.819</a:t>
            </a:r>
          </a:p>
          <a:p>
            <a:endParaRPr lang="en-US" altLang="en-US" sz="2800" dirty="0" smtClean="0"/>
          </a:p>
          <a:p>
            <a:r>
              <a:rPr lang="en-US" altLang="en-US" sz="2800" dirty="0" smtClean="0"/>
              <a:t>90% confidence interval for the difference in population averages is 5.37 to 25.49 points</a:t>
            </a:r>
            <a:endParaRPr lang="en-US" altLang="en-US" dirty="0" smtClean="0"/>
          </a:p>
          <a:p>
            <a:pPr lvl="1"/>
            <a:endParaRPr lang="en-US" altLang="en-US" sz="1000" dirty="0" smtClean="0"/>
          </a:p>
          <a:p>
            <a:pPr lvl="1"/>
            <a:r>
              <a:rPr lang="en-US" altLang="en-US" sz="2400" dirty="0" smtClean="0"/>
              <a:t>This is </a:t>
            </a:r>
            <a:r>
              <a:rPr lang="en-US" altLang="en-US" sz="2400" u="sng" dirty="0" smtClean="0"/>
              <a:t>not</a:t>
            </a:r>
            <a:r>
              <a:rPr lang="en-US" altLang="en-US" sz="2400" dirty="0" smtClean="0"/>
              <a:t> an interval for individual students</a:t>
            </a:r>
          </a:p>
          <a:p>
            <a:pPr lvl="1"/>
            <a:endParaRPr lang="en-US" altLang="en-US" sz="1000" dirty="0" smtClean="0"/>
          </a:p>
          <a:p>
            <a:pPr lvl="1"/>
            <a:r>
              <a:rPr lang="en-US" altLang="en-US" sz="2400" dirty="0" smtClean="0"/>
              <a:t>This is an interval about </a:t>
            </a:r>
            <a:r>
              <a:rPr lang="en-US" altLang="en-US" sz="2400" u="sng" dirty="0" smtClean="0"/>
              <a:t>averages</a:t>
            </a:r>
            <a:r>
              <a:rPr lang="en-US" altLang="en-US" sz="2400" dirty="0" smtClean="0"/>
              <a:t>:  we compare “</a:t>
            </a:r>
            <a:r>
              <a:rPr lang="en-US" altLang="en-US" sz="2400" dirty="0" smtClean="0">
                <a:solidFill>
                  <a:srgbClr val="00B050"/>
                </a:solidFill>
              </a:rPr>
              <a:t>average gain for </a:t>
            </a:r>
            <a:r>
              <a:rPr lang="en-US" altLang="en-US" sz="2400" u="sng" dirty="0" smtClean="0">
                <a:solidFill>
                  <a:srgbClr val="00B050"/>
                </a:solidFill>
              </a:rPr>
              <a:t>all</a:t>
            </a:r>
            <a:r>
              <a:rPr lang="en-US" altLang="en-US" sz="2400" dirty="0" smtClean="0">
                <a:solidFill>
                  <a:srgbClr val="00B050"/>
                </a:solidFill>
              </a:rPr>
              <a:t> first graders who are ‘growth </a:t>
            </a:r>
            <a:r>
              <a:rPr lang="en-US" altLang="en-US" sz="2400" dirty="0" err="1" smtClean="0">
                <a:solidFill>
                  <a:srgbClr val="00B050"/>
                </a:solidFill>
              </a:rPr>
              <a:t>spurters</a:t>
            </a:r>
            <a:r>
              <a:rPr lang="en-US" altLang="en-US" sz="2400" dirty="0" smtClean="0">
                <a:solidFill>
                  <a:srgbClr val="00B050"/>
                </a:solidFill>
              </a:rPr>
              <a:t>’</a:t>
            </a:r>
            <a:r>
              <a:rPr lang="en-US" altLang="en-US" sz="2400" dirty="0" smtClean="0"/>
              <a:t> ” versus “</a:t>
            </a:r>
            <a:r>
              <a:rPr lang="en-US" altLang="en-US" sz="2400" dirty="0" smtClean="0">
                <a:solidFill>
                  <a:srgbClr val="3333FF"/>
                </a:solidFill>
              </a:rPr>
              <a:t>average gain for </a:t>
            </a:r>
            <a:r>
              <a:rPr lang="en-US" altLang="en-US" sz="2400" u="sng" dirty="0" smtClean="0">
                <a:solidFill>
                  <a:srgbClr val="3333FF"/>
                </a:solidFill>
              </a:rPr>
              <a:t>all</a:t>
            </a:r>
            <a:r>
              <a:rPr lang="en-US" altLang="en-US" sz="2400" dirty="0" smtClean="0">
                <a:solidFill>
                  <a:srgbClr val="3333FF"/>
                </a:solidFill>
              </a:rPr>
              <a:t> first graders who are not labeled as ‘growth </a:t>
            </a:r>
            <a:r>
              <a:rPr lang="en-US" altLang="en-US" sz="2400" dirty="0" err="1" smtClean="0">
                <a:solidFill>
                  <a:srgbClr val="3333FF"/>
                </a:solidFill>
              </a:rPr>
              <a:t>spurters</a:t>
            </a:r>
            <a:r>
              <a:rPr lang="en-US" altLang="en-US" sz="2400" dirty="0" smtClean="0">
                <a:solidFill>
                  <a:srgbClr val="3333FF"/>
                </a:solidFill>
              </a:rPr>
              <a:t>’</a:t>
            </a:r>
            <a:r>
              <a:rPr lang="en-US" altLang="en-US" sz="2400" dirty="0" smtClean="0"/>
              <a:t> ”</a:t>
            </a:r>
          </a:p>
        </p:txBody>
      </p:sp>
      <p:sp>
        <p:nvSpPr>
          <p:cNvPr id="41989"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b="1">
                <a:solidFill>
                  <a:schemeClr val="tx1"/>
                </a:solidFill>
                <a:latin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defRPr>
            </a:lvl9pPr>
          </a:lstStyle>
          <a:p>
            <a:pPr>
              <a:spcBef>
                <a:spcPct val="0"/>
              </a:spcBef>
              <a:buFontTx/>
              <a:buNone/>
            </a:pPr>
            <a:fld id="{291444F6-59C4-47E0-BDD5-92CB01243A0A}" type="slidenum">
              <a:rPr lang="en-US" altLang="en-US" sz="1400" b="0" smtClean="0"/>
              <a:pPr>
                <a:spcBef>
                  <a:spcPct val="0"/>
                </a:spcBef>
                <a:buFontTx/>
                <a:buNone/>
              </a:pPr>
              <a:t>49</a:t>
            </a:fld>
            <a:endParaRPr lang="en-US" altLang="en-US" sz="1400" b="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1988">
                                            <p:txEl>
                                              <p:pRg st="6" end="6"/>
                                            </p:txEl>
                                          </p:spTgt>
                                        </p:tgtEl>
                                        <p:attrNameLst>
                                          <p:attrName>style.visibility</p:attrName>
                                        </p:attrNameLst>
                                      </p:cBhvr>
                                      <p:to>
                                        <p:strVal val="visible"/>
                                      </p:to>
                                    </p:set>
                                    <p:animEffect transition="in" filter="wipe(left)">
                                      <p:cBhvr>
                                        <p:cTn id="7" dur="500"/>
                                        <p:tgtEl>
                                          <p:spTgt spid="41988">
                                            <p:txEl>
                                              <p:pRg st="6" end="6"/>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1988">
                                            <p:txEl>
                                              <p:pRg st="8" end="8"/>
                                            </p:txEl>
                                          </p:spTgt>
                                        </p:tgtEl>
                                        <p:attrNameLst>
                                          <p:attrName>style.visibility</p:attrName>
                                        </p:attrNameLst>
                                      </p:cBhvr>
                                      <p:to>
                                        <p:strVal val="visible"/>
                                      </p:to>
                                    </p:set>
                                    <p:animEffect transition="in" filter="wipe(left)">
                                      <p:cBhvr>
                                        <p:cTn id="12" dur="500"/>
                                        <p:tgtEl>
                                          <p:spTgt spid="41988">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alpha val="90195"/>
          </a:schemeClr>
        </a:solidFill>
        <a:effectLst/>
      </p:bgPr>
    </p:bg>
    <p:spTree>
      <p:nvGrpSpPr>
        <p:cNvPr id="1" name=""/>
        <p:cNvGrpSpPr/>
        <p:nvPr/>
      </p:nvGrpSpPr>
      <p:grpSpPr>
        <a:xfrm>
          <a:off x="0" y="0"/>
          <a:ext cx="0" cy="0"/>
          <a:chOff x="0" y="0"/>
          <a:chExt cx="0" cy="0"/>
        </a:xfrm>
      </p:grpSpPr>
      <p:pic>
        <p:nvPicPr>
          <p:cNvPr id="6146" name="Picture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305050" y="11113"/>
            <a:ext cx="11561763" cy="6881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7" name="Title 1"/>
          <p:cNvSpPr>
            <a:spLocks noGrp="1"/>
          </p:cNvSpPr>
          <p:nvPr>
            <p:ph type="title"/>
          </p:nvPr>
        </p:nvSpPr>
        <p:spPr/>
        <p:txBody>
          <a:bodyPr/>
          <a:lstStyle/>
          <a:p>
            <a:endParaRPr lang="en-US" altLang="en-US" smtClean="0"/>
          </a:p>
        </p:txBody>
      </p:sp>
      <p:sp>
        <p:nvSpPr>
          <p:cNvPr id="47108" name="Content Placeholder 2"/>
          <p:cNvSpPr>
            <a:spLocks noGrp="1"/>
          </p:cNvSpPr>
          <p:nvPr>
            <p:ph idx="1"/>
          </p:nvPr>
        </p:nvSpPr>
        <p:spPr>
          <a:xfrm>
            <a:off x="457200" y="350838"/>
            <a:ext cx="8229600" cy="3154972"/>
          </a:xfrm>
          <a:solidFill>
            <a:schemeClr val="bg1">
              <a:alpha val="90000"/>
            </a:schemeClr>
          </a:solidFill>
        </p:spPr>
        <p:txBody>
          <a:bodyPr/>
          <a:lstStyle/>
          <a:p>
            <a:pPr>
              <a:defRPr/>
            </a:pPr>
            <a:r>
              <a:rPr lang="en-US" dirty="0" smtClean="0"/>
              <a:t>Increase in IQ for seven first-graders identified as “growth </a:t>
            </a:r>
            <a:r>
              <a:rPr lang="en-US" dirty="0" err="1" smtClean="0"/>
              <a:t>spurters</a:t>
            </a:r>
            <a:r>
              <a:rPr lang="en-US" dirty="0" smtClean="0"/>
              <a:t>” </a:t>
            </a:r>
          </a:p>
          <a:p>
            <a:pPr>
              <a:defRPr/>
            </a:pPr>
            <a:endParaRPr lang="en-US" sz="1000" dirty="0"/>
          </a:p>
          <a:p>
            <a:pPr marL="0" indent="0">
              <a:buFontTx/>
              <a:buNone/>
              <a:defRPr/>
            </a:pPr>
            <a:r>
              <a:rPr lang="en-US" dirty="0"/>
              <a:t>	8	15	23	29	35	40	42</a:t>
            </a:r>
            <a:endParaRPr lang="en-US" sz="3600" dirty="0"/>
          </a:p>
          <a:p>
            <a:pPr>
              <a:defRPr/>
            </a:pPr>
            <a:endParaRPr lang="en-US" sz="1000" dirty="0"/>
          </a:p>
          <a:p>
            <a:pPr lvl="1">
              <a:defRPr/>
            </a:pPr>
            <a:r>
              <a:rPr lang="en-US" dirty="0" smtClean="0"/>
              <a:t>Assume these data are a simple random sample of “</a:t>
            </a:r>
            <a:r>
              <a:rPr lang="en-US" dirty="0"/>
              <a:t>growth </a:t>
            </a:r>
            <a:r>
              <a:rPr lang="en-US" dirty="0" err="1"/>
              <a:t>spurters</a:t>
            </a:r>
            <a:r>
              <a:rPr lang="en-US" dirty="0"/>
              <a:t>” </a:t>
            </a:r>
          </a:p>
          <a:p>
            <a:pPr>
              <a:defRPr/>
            </a:pPr>
            <a:endParaRPr lang="en-US" sz="2000" dirty="0"/>
          </a:p>
        </p:txBody>
      </p:sp>
      <p:sp>
        <p:nvSpPr>
          <p:cNvPr id="6149"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b="1">
                <a:solidFill>
                  <a:schemeClr val="tx1"/>
                </a:solidFill>
                <a:latin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defRPr>
            </a:lvl9pPr>
          </a:lstStyle>
          <a:p>
            <a:pPr>
              <a:spcBef>
                <a:spcPct val="0"/>
              </a:spcBef>
              <a:buFontTx/>
              <a:buNone/>
            </a:pPr>
            <a:fld id="{B0EC8590-0E76-49C5-AB79-9F77352DE2F8}" type="slidenum">
              <a:rPr lang="en-US" altLang="en-US" sz="1400" b="0" smtClean="0"/>
              <a:pPr>
                <a:spcBef>
                  <a:spcPct val="0"/>
                </a:spcBef>
                <a:buFontTx/>
                <a:buNone/>
              </a:pPr>
              <a:t>5</a:t>
            </a:fld>
            <a:endParaRPr lang="en-US" altLang="en-US" sz="1400" b="0" smtClean="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010" name="Picture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305050" y="11113"/>
            <a:ext cx="11561763" cy="6881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011" name="Title 1"/>
          <p:cNvSpPr>
            <a:spLocks noGrp="1"/>
          </p:cNvSpPr>
          <p:nvPr>
            <p:ph type="title"/>
          </p:nvPr>
        </p:nvSpPr>
        <p:spPr/>
        <p:txBody>
          <a:bodyPr/>
          <a:lstStyle/>
          <a:p>
            <a:endParaRPr lang="en-US" altLang="en-US" smtClean="0"/>
          </a:p>
        </p:txBody>
      </p:sp>
      <p:sp>
        <p:nvSpPr>
          <p:cNvPr id="43012" name="Content Placeholder 2"/>
          <p:cNvSpPr>
            <a:spLocks noGrp="1"/>
          </p:cNvSpPr>
          <p:nvPr>
            <p:ph idx="1"/>
          </p:nvPr>
        </p:nvSpPr>
        <p:spPr>
          <a:solidFill>
            <a:schemeClr val="bg1">
              <a:alpha val="92940"/>
            </a:schemeClr>
          </a:solidFill>
        </p:spPr>
        <p:txBody>
          <a:bodyPr/>
          <a:lstStyle/>
          <a:p>
            <a:r>
              <a:rPr lang="en-US" altLang="en-US" smtClean="0"/>
              <a:t>Summary of data:</a:t>
            </a:r>
          </a:p>
          <a:p>
            <a:pPr lvl="1"/>
            <a:r>
              <a:rPr lang="en-US" altLang="en-US" smtClean="0"/>
              <a:t>GS		n=  7, </a:t>
            </a:r>
            <a:r>
              <a:rPr lang="en-US" altLang="en-US" smtClean="0">
                <a:latin typeface="MS Reference Sans Serif" panose="020B0604030504040204" pitchFamily="34" charset="0"/>
              </a:rPr>
              <a:t></a:t>
            </a:r>
            <a:r>
              <a:rPr lang="en-US" altLang="en-US" baseline="-25000" smtClean="0"/>
              <a:t>GS   </a:t>
            </a:r>
            <a:r>
              <a:rPr lang="en-US" altLang="en-US" smtClean="0"/>
              <a:t>= 27.43, s</a:t>
            </a:r>
            <a:r>
              <a:rPr lang="en-US" altLang="en-US" baseline="-25000" smtClean="0"/>
              <a:t>GS </a:t>
            </a:r>
            <a:r>
              <a:rPr lang="en-US" altLang="en-US" smtClean="0"/>
              <a:t> = 12.791</a:t>
            </a:r>
          </a:p>
          <a:p>
            <a:pPr lvl="1"/>
            <a:r>
              <a:rPr lang="en-US" altLang="en-US" smtClean="0"/>
              <a:t>Non-GS	n=48, </a:t>
            </a:r>
            <a:r>
              <a:rPr lang="en-US" altLang="en-US" smtClean="0">
                <a:latin typeface="MS Reference Sans Serif" panose="020B0604030504040204" pitchFamily="34" charset="0"/>
              </a:rPr>
              <a:t></a:t>
            </a:r>
            <a:r>
              <a:rPr lang="en-US" altLang="en-US" baseline="-25000" smtClean="0"/>
              <a:t>non </a:t>
            </a:r>
            <a:r>
              <a:rPr lang="en-US" altLang="en-US" smtClean="0"/>
              <a:t>= 12.00, s</a:t>
            </a:r>
            <a:r>
              <a:rPr lang="en-US" altLang="en-US" baseline="-25000" smtClean="0"/>
              <a:t>non</a:t>
            </a:r>
            <a:r>
              <a:rPr lang="en-US" altLang="en-US" smtClean="0"/>
              <a:t> = 12.819</a:t>
            </a:r>
          </a:p>
          <a:p>
            <a:endParaRPr lang="en-US" altLang="en-US" sz="2800" smtClean="0"/>
          </a:p>
          <a:p>
            <a:r>
              <a:rPr lang="en-US" altLang="en-US" sz="2800" smtClean="0"/>
              <a:t>90% confidence interval for the difference in population averages is 5.37 to 25.49 points</a:t>
            </a:r>
          </a:p>
          <a:p>
            <a:endParaRPr lang="en-US" altLang="en-US" sz="2800" smtClean="0"/>
          </a:p>
          <a:p>
            <a:r>
              <a:rPr lang="en-US" altLang="en-US" sz="2800" smtClean="0"/>
              <a:t>Is it plausible that the two groups are identical?</a:t>
            </a:r>
          </a:p>
          <a:p>
            <a:pPr lvl="1"/>
            <a:r>
              <a:rPr lang="en-US" altLang="en-US" sz="2400" smtClean="0"/>
              <a:t>If the two groups were identical, they would have the same mean and same SD …</a:t>
            </a:r>
          </a:p>
          <a:p>
            <a:endParaRPr lang="en-US" altLang="en-US" sz="2400" smtClean="0"/>
          </a:p>
        </p:txBody>
      </p:sp>
      <p:sp>
        <p:nvSpPr>
          <p:cNvPr id="43013"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b="1">
                <a:solidFill>
                  <a:schemeClr val="tx1"/>
                </a:solidFill>
                <a:latin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defRPr>
            </a:lvl9pPr>
          </a:lstStyle>
          <a:p>
            <a:pPr>
              <a:spcBef>
                <a:spcPct val="0"/>
              </a:spcBef>
              <a:buFontTx/>
              <a:buNone/>
            </a:pPr>
            <a:fld id="{4DBDE8E6-2831-4583-AA7A-4296FA501678}" type="slidenum">
              <a:rPr lang="en-US" altLang="en-US" sz="1400" b="0" smtClean="0"/>
              <a:pPr>
                <a:spcBef>
                  <a:spcPct val="0"/>
                </a:spcBef>
                <a:buFontTx/>
                <a:buNone/>
              </a:pPr>
              <a:t>50</a:t>
            </a:fld>
            <a:endParaRPr lang="en-US" altLang="en-US" sz="1400" b="0" smtClean="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p:txBody>
          <a:bodyPr/>
          <a:lstStyle/>
          <a:p>
            <a:endParaRPr lang="en-US" altLang="en-US" smtClean="0"/>
          </a:p>
        </p:txBody>
      </p:sp>
      <p:sp>
        <p:nvSpPr>
          <p:cNvPr id="44035"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DC14498B-7229-4849-AAFF-CD07024BF570}" type="slidenum">
              <a:rPr lang="en-US" altLang="en-US" b="0" smtClean="0"/>
              <a:pPr/>
              <a:t>51</a:t>
            </a:fld>
            <a:endParaRPr lang="en-US" altLang="en-US" b="0" smtClean="0"/>
          </a:p>
        </p:txBody>
      </p:sp>
      <p:pic>
        <p:nvPicPr>
          <p:cNvPr id="44036" name="Picture 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66763" y="1458913"/>
            <a:ext cx="7610475" cy="536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Cloud 7"/>
          <p:cNvSpPr/>
          <p:nvPr/>
        </p:nvSpPr>
        <p:spPr bwMode="auto">
          <a:xfrm>
            <a:off x="2997200" y="2008188"/>
            <a:ext cx="1958975" cy="1481137"/>
          </a:xfrm>
          <a:prstGeom prst="cloud">
            <a:avLst/>
          </a:prstGeom>
          <a:solidFill>
            <a:schemeClr val="accent1">
              <a:alpha val="80000"/>
            </a:schemeClr>
          </a:solidFill>
          <a:ln w="9525" cap="flat" cmpd="sng" algn="ctr">
            <a:solidFill>
              <a:schemeClr val="tx1"/>
            </a:solidFill>
            <a:prstDash val="solid"/>
            <a:round/>
            <a:headEnd type="none" w="med" len="med"/>
            <a:tailEnd type="none" w="med" len="med"/>
          </a:ln>
          <a:effectLst/>
        </p:spPr>
        <p:txBody>
          <a:bodyPr/>
          <a:lstStyle/>
          <a:p>
            <a:pPr eaLnBrk="1" hangingPunct="1">
              <a:defRPr/>
            </a:pPr>
            <a:endParaRPr lang="en-US">
              <a:latin typeface="Arial" charset="0"/>
            </a:endParaRPr>
          </a:p>
        </p:txBody>
      </p:sp>
      <p:sp>
        <p:nvSpPr>
          <p:cNvPr id="9" name="Cloud 8"/>
          <p:cNvSpPr/>
          <p:nvPr/>
        </p:nvSpPr>
        <p:spPr bwMode="auto">
          <a:xfrm>
            <a:off x="1038225" y="1778000"/>
            <a:ext cx="1958975" cy="1481138"/>
          </a:xfrm>
          <a:prstGeom prst="cloud">
            <a:avLst/>
          </a:prstGeom>
          <a:solidFill>
            <a:schemeClr val="accent1">
              <a:alpha val="80000"/>
            </a:schemeClr>
          </a:solidFill>
          <a:ln w="9525" cap="flat" cmpd="sng" algn="ctr">
            <a:solidFill>
              <a:schemeClr val="tx1"/>
            </a:solidFill>
            <a:prstDash val="solid"/>
            <a:round/>
            <a:headEnd type="none" w="med" len="med"/>
            <a:tailEnd type="none" w="med" len="med"/>
          </a:ln>
          <a:effectLst/>
        </p:spPr>
        <p:txBody>
          <a:bodyPr/>
          <a:lstStyle/>
          <a:p>
            <a:pPr eaLnBrk="1" hangingPunct="1">
              <a:defRPr/>
            </a:pPr>
            <a:endParaRPr lang="en-US">
              <a:latin typeface="Arial" charset="0"/>
            </a:endParaRPr>
          </a:p>
        </p:txBody>
      </p:sp>
      <p:pic>
        <p:nvPicPr>
          <p:cNvPr id="44039" name="Picture 9"/>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611563" y="2159000"/>
            <a:ext cx="1152525" cy="115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040" name="Picture 12"/>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692275" y="1952625"/>
            <a:ext cx="730250" cy="1114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Cloud 13"/>
          <p:cNvSpPr/>
          <p:nvPr/>
        </p:nvSpPr>
        <p:spPr bwMode="auto">
          <a:xfrm>
            <a:off x="1038225" y="1778000"/>
            <a:ext cx="1958975" cy="1481138"/>
          </a:xfrm>
          <a:prstGeom prst="cloud">
            <a:avLst/>
          </a:prstGeom>
          <a:noFill/>
          <a:ln w="9525" cap="flat" cmpd="sng" algn="ctr">
            <a:solidFill>
              <a:schemeClr val="tx1"/>
            </a:solidFill>
            <a:prstDash val="solid"/>
            <a:round/>
            <a:headEnd type="none" w="med" len="med"/>
            <a:tailEnd type="none" w="med" len="med"/>
          </a:ln>
          <a:effectLst/>
        </p:spPr>
        <p:txBody>
          <a:bodyPr/>
          <a:lstStyle/>
          <a:p>
            <a:pPr eaLnBrk="1" hangingPunct="1">
              <a:defRPr/>
            </a:pPr>
            <a:endParaRPr lang="en-US">
              <a:latin typeface="Arial" charset="0"/>
            </a:endParaRPr>
          </a:p>
        </p:txBody>
      </p:sp>
      <p:sp>
        <p:nvSpPr>
          <p:cNvPr id="15" name="Cloud 14"/>
          <p:cNvSpPr/>
          <p:nvPr/>
        </p:nvSpPr>
        <p:spPr bwMode="auto">
          <a:xfrm>
            <a:off x="2997200" y="2008188"/>
            <a:ext cx="1958975" cy="1481137"/>
          </a:xfrm>
          <a:prstGeom prst="cloud">
            <a:avLst/>
          </a:prstGeom>
          <a:noFill/>
          <a:ln w="9525" cap="flat" cmpd="sng" algn="ctr">
            <a:solidFill>
              <a:schemeClr val="tx1"/>
            </a:solidFill>
            <a:prstDash val="solid"/>
            <a:round/>
            <a:headEnd type="none" w="med" len="med"/>
            <a:tailEnd type="none" w="med" len="med"/>
          </a:ln>
          <a:effectLst/>
        </p:spPr>
        <p:txBody>
          <a:bodyPr/>
          <a:lstStyle/>
          <a:p>
            <a:pPr eaLnBrk="1" hangingPunct="1">
              <a:defRPr/>
            </a:pPr>
            <a:endParaRPr lang="en-US">
              <a:latin typeface="Arial" charset="0"/>
            </a:endParaRPr>
          </a:p>
        </p:txBody>
      </p:sp>
      <p:sp>
        <p:nvSpPr>
          <p:cNvPr id="44043" name="Content Placeholder 6"/>
          <p:cNvSpPr>
            <a:spLocks noGrp="1"/>
          </p:cNvSpPr>
          <p:nvPr>
            <p:ph idx="1"/>
          </p:nvPr>
        </p:nvSpPr>
        <p:spPr>
          <a:xfrm>
            <a:off x="457200" y="350838"/>
            <a:ext cx="8229600" cy="6354762"/>
          </a:xfrm>
          <a:solidFill>
            <a:schemeClr val="bg1">
              <a:alpha val="94901"/>
            </a:schemeClr>
          </a:solidFill>
        </p:spPr>
        <p:txBody>
          <a:bodyPr/>
          <a:lstStyle/>
          <a:p>
            <a:r>
              <a:rPr lang="en-US" altLang="en-US" dirty="0" smtClean="0"/>
              <a:t>Lecture 7:  Inference for Averages</a:t>
            </a:r>
          </a:p>
          <a:p>
            <a:endParaRPr lang="en-US" altLang="en-US" sz="2800" dirty="0" smtClean="0"/>
          </a:p>
          <a:p>
            <a:pPr lvl="1"/>
            <a:r>
              <a:rPr lang="en-US" altLang="en-US" dirty="0" smtClean="0"/>
              <a:t>Inference for one average …</a:t>
            </a:r>
          </a:p>
          <a:p>
            <a:pPr lvl="2"/>
            <a:r>
              <a:rPr lang="en-US" altLang="en-US" dirty="0" smtClean="0"/>
              <a:t>… where </a:t>
            </a:r>
            <a:r>
              <a:rPr lang="en-US" altLang="en-US" dirty="0" smtClean="0">
                <a:latin typeface="Symbol" panose="05050102010706020507" pitchFamily="18" charset="2"/>
              </a:rPr>
              <a:t>s</a:t>
            </a:r>
            <a:r>
              <a:rPr lang="en-US" altLang="en-US" dirty="0" smtClean="0"/>
              <a:t> is known:  normal distribution</a:t>
            </a:r>
          </a:p>
          <a:p>
            <a:pPr lvl="2"/>
            <a:r>
              <a:rPr lang="en-US" altLang="en-US" dirty="0" smtClean="0"/>
              <a:t>… where </a:t>
            </a:r>
            <a:r>
              <a:rPr lang="en-US" altLang="en-US" dirty="0" smtClean="0">
                <a:latin typeface="Symbol" panose="05050102010706020507" pitchFamily="18" charset="2"/>
              </a:rPr>
              <a:t>s</a:t>
            </a:r>
            <a:r>
              <a:rPr lang="en-US" altLang="en-US" dirty="0" smtClean="0"/>
              <a:t> is unknown:  T distribution</a:t>
            </a:r>
          </a:p>
          <a:p>
            <a:endParaRPr lang="en-US" altLang="en-US" sz="2800" dirty="0" smtClean="0"/>
          </a:p>
          <a:p>
            <a:pPr lvl="1"/>
            <a:r>
              <a:rPr lang="en-US" altLang="en-US" dirty="0" smtClean="0"/>
              <a:t>Inference for two matched populations</a:t>
            </a:r>
          </a:p>
          <a:p>
            <a:endParaRPr lang="en-US" altLang="en-US" sz="2800" dirty="0" smtClean="0"/>
          </a:p>
          <a:p>
            <a:pPr lvl="1"/>
            <a:r>
              <a:rPr lang="en-US" altLang="en-US" dirty="0" smtClean="0">
                <a:solidFill>
                  <a:srgbClr val="FF0000"/>
                </a:solidFill>
              </a:rPr>
              <a:t>Inference for two independent populations</a:t>
            </a:r>
          </a:p>
          <a:p>
            <a:pPr lvl="2"/>
            <a:r>
              <a:rPr lang="en-US" altLang="en-US" dirty="0" smtClean="0"/>
              <a:t>… where </a:t>
            </a:r>
            <a:r>
              <a:rPr lang="en-US" altLang="en-US" dirty="0" smtClean="0">
                <a:latin typeface="Symbol" panose="05050102010706020507" pitchFamily="18" charset="2"/>
              </a:rPr>
              <a:t>s</a:t>
            </a:r>
            <a:r>
              <a:rPr lang="en-US" altLang="en-US" dirty="0" smtClean="0"/>
              <a:t>’s might be different</a:t>
            </a:r>
          </a:p>
          <a:p>
            <a:pPr lvl="2"/>
            <a:r>
              <a:rPr lang="en-US" altLang="en-US" sz="2800" dirty="0" smtClean="0">
                <a:solidFill>
                  <a:srgbClr val="FF0000"/>
                </a:solidFill>
              </a:rPr>
              <a:t>… where </a:t>
            </a:r>
            <a:r>
              <a:rPr lang="en-US" altLang="en-US" sz="2800" dirty="0" smtClean="0">
                <a:solidFill>
                  <a:srgbClr val="FF0000"/>
                </a:solidFill>
                <a:latin typeface="Symbol" panose="05050102010706020507" pitchFamily="18" charset="2"/>
              </a:rPr>
              <a:t>s</a:t>
            </a:r>
            <a:r>
              <a:rPr lang="en-US" altLang="en-US" sz="2800" dirty="0" smtClean="0">
                <a:solidFill>
                  <a:srgbClr val="FF0000"/>
                </a:solidFill>
              </a:rPr>
              <a:t>’s are known to be equal</a:t>
            </a:r>
          </a:p>
          <a:p>
            <a:pPr lvl="1"/>
            <a:endParaRPr lang="en-US" altLang="en-US" dirty="0" smtClean="0"/>
          </a:p>
          <a:p>
            <a:pPr lvl="2"/>
            <a:endParaRPr lang="en-US" altLang="en-US" dirty="0" smtClean="0"/>
          </a:p>
          <a:p>
            <a:pPr lvl="1"/>
            <a:endParaRPr lang="en-US" altLang="en-US" dirty="0" smtClean="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p:txBody>
          <a:bodyPr/>
          <a:lstStyle/>
          <a:p>
            <a:endParaRPr lang="en-US" altLang="en-US" smtClean="0"/>
          </a:p>
        </p:txBody>
      </p:sp>
      <p:sp>
        <p:nvSpPr>
          <p:cNvPr id="45059" name="Content Placeholder 2"/>
          <p:cNvSpPr>
            <a:spLocks noGrp="1"/>
          </p:cNvSpPr>
          <p:nvPr>
            <p:ph idx="1"/>
          </p:nvPr>
        </p:nvSpPr>
        <p:spPr/>
        <p:txBody>
          <a:bodyPr/>
          <a:lstStyle/>
          <a:p>
            <a:r>
              <a:rPr lang="en-US" altLang="en-US" dirty="0" smtClean="0"/>
              <a:t>Sometimes we might believe that the population SD’s must be equal</a:t>
            </a:r>
          </a:p>
          <a:p>
            <a:pPr lvl="1"/>
            <a:endParaRPr lang="en-US" altLang="en-US" sz="1000" dirty="0" smtClean="0"/>
          </a:p>
          <a:p>
            <a:pPr lvl="1"/>
            <a:r>
              <a:rPr lang="en-US" altLang="en-US" dirty="0" smtClean="0"/>
              <a:t>If we draw two samples from the </a:t>
            </a:r>
            <a:r>
              <a:rPr lang="en-US" altLang="en-US" u="sng" dirty="0" smtClean="0"/>
              <a:t>same</a:t>
            </a:r>
            <a:r>
              <a:rPr lang="en-US" altLang="en-US" dirty="0" smtClean="0"/>
              <a:t> population, the population mean and population SD will be the same for both</a:t>
            </a:r>
          </a:p>
          <a:p>
            <a:pPr lvl="1"/>
            <a:endParaRPr lang="en-US" altLang="en-US" sz="1000" dirty="0" smtClean="0"/>
          </a:p>
          <a:p>
            <a:pPr lvl="1"/>
            <a:r>
              <a:rPr lang="en-US" altLang="en-US" dirty="0" smtClean="0"/>
              <a:t>If we think (or hypothesize) that two populations are </a:t>
            </a:r>
            <a:r>
              <a:rPr lang="en-US" altLang="en-US" u="sng" dirty="0" smtClean="0"/>
              <a:t>identical</a:t>
            </a:r>
            <a:r>
              <a:rPr lang="en-US" altLang="en-US" dirty="0" smtClean="0"/>
              <a:t>, then the populations should have the same mean and the same SD</a:t>
            </a:r>
          </a:p>
          <a:p>
            <a:endParaRPr lang="en-US" altLang="en-US" sz="1000" dirty="0" smtClean="0"/>
          </a:p>
          <a:p>
            <a:r>
              <a:rPr lang="en-US" altLang="en-US" dirty="0" smtClean="0"/>
              <a:t>If we </a:t>
            </a:r>
            <a:r>
              <a:rPr lang="en-US" altLang="en-US" u="sng" dirty="0" smtClean="0"/>
              <a:t>know</a:t>
            </a:r>
            <a:r>
              <a:rPr lang="en-US" altLang="en-US" dirty="0" smtClean="0"/>
              <a:t> population SD’s are equal, we can increase our precision</a:t>
            </a:r>
          </a:p>
          <a:p>
            <a:pPr lvl="1"/>
            <a:endParaRPr lang="en-US" altLang="en-US" dirty="0" smtClean="0"/>
          </a:p>
        </p:txBody>
      </p:sp>
      <p:sp>
        <p:nvSpPr>
          <p:cNvPr id="45060"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b="1">
                <a:solidFill>
                  <a:schemeClr val="tx1"/>
                </a:solidFill>
                <a:latin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defRPr>
            </a:lvl9pPr>
          </a:lstStyle>
          <a:p>
            <a:pPr>
              <a:spcBef>
                <a:spcPct val="0"/>
              </a:spcBef>
              <a:buFontTx/>
              <a:buNone/>
            </a:pPr>
            <a:fld id="{0E0898A9-7674-4FA9-AA7D-95278FE8AFF8}" type="slidenum">
              <a:rPr lang="en-US" altLang="en-US" sz="1400" b="0" smtClean="0"/>
              <a:pPr>
                <a:spcBef>
                  <a:spcPct val="0"/>
                </a:spcBef>
                <a:buFontTx/>
                <a:buNone/>
              </a:pPr>
              <a:t>52</a:t>
            </a:fld>
            <a:endParaRPr lang="en-US" altLang="en-US" sz="1400" b="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5059">
                                            <p:txEl>
                                              <p:pRg st="6" end="6"/>
                                            </p:txEl>
                                          </p:spTgt>
                                        </p:tgtEl>
                                        <p:attrNameLst>
                                          <p:attrName>style.visibility</p:attrName>
                                        </p:attrNameLst>
                                      </p:cBhvr>
                                      <p:to>
                                        <p:strVal val="visible"/>
                                      </p:to>
                                    </p:set>
                                    <p:animEffect transition="in" filter="fade">
                                      <p:cBhvr>
                                        <p:cTn id="7" dur="500"/>
                                        <p:tgtEl>
                                          <p:spTgt spid="4505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p:txBody>
          <a:bodyPr/>
          <a:lstStyle/>
          <a:p>
            <a:endParaRPr lang="en-US" altLang="en-US" smtClean="0"/>
          </a:p>
        </p:txBody>
      </p:sp>
      <p:sp>
        <p:nvSpPr>
          <p:cNvPr id="18435" name="Content Placeholder 2"/>
          <p:cNvSpPr>
            <a:spLocks noGrp="1"/>
          </p:cNvSpPr>
          <p:nvPr>
            <p:ph idx="1"/>
          </p:nvPr>
        </p:nvSpPr>
        <p:spPr/>
        <p:txBody>
          <a:bodyPr/>
          <a:lstStyle/>
          <a:p>
            <a:pPr>
              <a:defRPr/>
            </a:pPr>
            <a:r>
              <a:rPr lang="en-US" altLang="en-US" dirty="0" smtClean="0"/>
              <a:t>Inference for two population averages where population values are normally distributed, pop. SD’s are not known but are known to be equal (</a:t>
            </a:r>
            <a:r>
              <a:rPr lang="en-US" altLang="en-US" dirty="0" smtClean="0">
                <a:latin typeface="Symbol" panose="05050102010706020507" pitchFamily="18" charset="2"/>
              </a:rPr>
              <a:t>s</a:t>
            </a:r>
            <a:r>
              <a:rPr lang="en-US" altLang="en-US" baseline="-25000" dirty="0" smtClean="0">
                <a:latin typeface="Symbol" panose="05050102010706020507" pitchFamily="18" charset="2"/>
              </a:rPr>
              <a:t>1</a:t>
            </a:r>
            <a:r>
              <a:rPr lang="en-US" altLang="en-US" dirty="0" smtClean="0"/>
              <a:t> = </a:t>
            </a:r>
            <a:r>
              <a:rPr lang="en-US" altLang="en-US" dirty="0" smtClean="0">
                <a:latin typeface="Symbol" panose="05050102010706020507" pitchFamily="18" charset="2"/>
              </a:rPr>
              <a:t>s</a:t>
            </a:r>
            <a:r>
              <a:rPr lang="en-US" altLang="en-US" baseline="-25000" dirty="0" smtClean="0">
                <a:latin typeface="Symbol" panose="05050102010706020507" pitchFamily="18" charset="2"/>
              </a:rPr>
              <a:t>2</a:t>
            </a:r>
            <a:r>
              <a:rPr lang="en-US" altLang="en-US" dirty="0" smtClean="0"/>
              <a:t>)</a:t>
            </a:r>
          </a:p>
          <a:p>
            <a:pPr lvl="1">
              <a:defRPr/>
            </a:pPr>
            <a:endParaRPr lang="en-US" altLang="en-US" sz="300" dirty="0" smtClean="0"/>
          </a:p>
          <a:p>
            <a:pPr lvl="1">
              <a:defRPr/>
            </a:pPr>
            <a:r>
              <a:rPr lang="en-US" altLang="en-US" dirty="0" smtClean="0"/>
              <a:t>Calculate </a:t>
            </a:r>
            <a:r>
              <a:rPr lang="en-US" altLang="en-US" dirty="0" smtClean="0">
                <a:latin typeface="MS Reference Sans Serif" panose="020B0604030504040204" pitchFamily="34" charset="0"/>
              </a:rPr>
              <a:t></a:t>
            </a:r>
            <a:r>
              <a:rPr lang="en-US" altLang="en-US" baseline="-25000" dirty="0" smtClean="0"/>
              <a:t>1</a:t>
            </a:r>
            <a:r>
              <a:rPr lang="en-US" altLang="en-US" dirty="0" smtClean="0"/>
              <a:t>, s</a:t>
            </a:r>
            <a:r>
              <a:rPr lang="en-US" altLang="en-US" baseline="-25000" dirty="0" smtClean="0"/>
              <a:t>1</a:t>
            </a:r>
            <a:r>
              <a:rPr lang="en-US" altLang="en-US" dirty="0" smtClean="0"/>
              <a:t>, </a:t>
            </a:r>
            <a:r>
              <a:rPr lang="en-US" altLang="en-US" dirty="0" smtClean="0">
                <a:latin typeface="MS Reference Sans Serif" panose="020B0604030504040204" pitchFamily="34" charset="0"/>
              </a:rPr>
              <a:t></a:t>
            </a:r>
            <a:r>
              <a:rPr lang="en-US" altLang="en-US" baseline="-25000" dirty="0" smtClean="0"/>
              <a:t>2</a:t>
            </a:r>
            <a:r>
              <a:rPr lang="en-US" altLang="en-US" dirty="0" smtClean="0"/>
              <a:t>, and s</a:t>
            </a:r>
            <a:r>
              <a:rPr lang="en-US" altLang="en-US" baseline="-25000" dirty="0" smtClean="0"/>
              <a:t>2</a:t>
            </a:r>
            <a:endParaRPr lang="en-US" altLang="en-US" baseline="-25000" dirty="0" smtClean="0">
              <a:latin typeface="Symbol" panose="05050102010706020507" pitchFamily="18" charset="2"/>
            </a:endParaRPr>
          </a:p>
          <a:p>
            <a:pPr lvl="1">
              <a:defRPr/>
            </a:pPr>
            <a:endParaRPr lang="en-US" altLang="en-US" sz="300" dirty="0" smtClean="0">
              <a:solidFill>
                <a:srgbClr val="3333FF"/>
              </a:solidFill>
            </a:endParaRPr>
          </a:p>
          <a:p>
            <a:pPr lvl="1">
              <a:defRPr/>
            </a:pPr>
            <a:r>
              <a:rPr lang="en-US" altLang="en-US" dirty="0" smtClean="0">
                <a:solidFill>
                  <a:srgbClr val="3333FF"/>
                </a:solidFill>
              </a:rPr>
              <a:t>(NEW) Estimate common </a:t>
            </a:r>
            <a:r>
              <a:rPr lang="en-US" altLang="en-US" dirty="0" smtClean="0">
                <a:solidFill>
                  <a:srgbClr val="3333FF"/>
                </a:solidFill>
                <a:latin typeface="Symbol" panose="05050102010706020507" pitchFamily="18" charset="2"/>
              </a:rPr>
              <a:t>s</a:t>
            </a:r>
            <a:r>
              <a:rPr lang="en-US" altLang="en-US" dirty="0" smtClean="0">
                <a:solidFill>
                  <a:srgbClr val="3333FF"/>
                </a:solidFill>
              </a:rPr>
              <a:t> using </a:t>
            </a:r>
            <a:r>
              <a:rPr lang="en-US" altLang="en-US" dirty="0" err="1" smtClean="0">
                <a:solidFill>
                  <a:srgbClr val="3333FF"/>
                </a:solidFill>
              </a:rPr>
              <a:t>s</a:t>
            </a:r>
            <a:r>
              <a:rPr lang="en-US" altLang="en-US" baseline="-25000" dirty="0" err="1" smtClean="0">
                <a:solidFill>
                  <a:srgbClr val="3333FF"/>
                </a:solidFill>
              </a:rPr>
              <a:t>p</a:t>
            </a:r>
            <a:r>
              <a:rPr lang="en-US" altLang="en-US" baseline="-25000" dirty="0" smtClean="0">
                <a:solidFill>
                  <a:srgbClr val="3333FF"/>
                </a:solidFill>
              </a:rPr>
              <a:t> </a:t>
            </a:r>
            <a:r>
              <a:rPr lang="en-US" altLang="en-US" dirty="0" smtClean="0">
                <a:solidFill>
                  <a:srgbClr val="3333FF"/>
                </a:solidFill>
              </a:rPr>
              <a:t>:</a:t>
            </a:r>
          </a:p>
          <a:p>
            <a:pPr marL="0" indent="0" algn="r">
              <a:buFontTx/>
              <a:buNone/>
              <a:defRPr/>
            </a:pPr>
            <a:r>
              <a:rPr lang="en-US" altLang="en-US" sz="2800" b="0" dirty="0" err="1" smtClean="0">
                <a:solidFill>
                  <a:srgbClr val="3333FF"/>
                </a:solidFill>
              </a:rPr>
              <a:t>s</a:t>
            </a:r>
            <a:r>
              <a:rPr lang="en-US" altLang="en-US" sz="2800" b="0" baseline="-25000" dirty="0" err="1" smtClean="0">
                <a:solidFill>
                  <a:srgbClr val="3333FF"/>
                </a:solidFill>
              </a:rPr>
              <a:t>p</a:t>
            </a:r>
            <a:r>
              <a:rPr lang="en-US" altLang="en-US" sz="2800" b="0" dirty="0" smtClean="0">
                <a:solidFill>
                  <a:srgbClr val="3333FF"/>
                </a:solidFill>
              </a:rPr>
              <a:t> = </a:t>
            </a:r>
            <a:r>
              <a:rPr lang="en-US" altLang="en-US" sz="2800" b="0" dirty="0" err="1" smtClean="0">
                <a:solidFill>
                  <a:srgbClr val="3333FF"/>
                </a:solidFill>
              </a:rPr>
              <a:t>sqrt</a:t>
            </a:r>
            <a:r>
              <a:rPr lang="en-US" altLang="en-US" sz="2800" b="0" dirty="0" smtClean="0">
                <a:solidFill>
                  <a:srgbClr val="3333FF"/>
                </a:solidFill>
              </a:rPr>
              <a:t>{ [(n</a:t>
            </a:r>
            <a:r>
              <a:rPr lang="en-US" altLang="en-US" sz="2800" b="0" baseline="-25000" dirty="0" smtClean="0">
                <a:solidFill>
                  <a:srgbClr val="3333FF"/>
                </a:solidFill>
              </a:rPr>
              <a:t>1</a:t>
            </a:r>
            <a:r>
              <a:rPr lang="en-US" altLang="en-US" sz="2800" b="0" dirty="0" smtClean="0">
                <a:solidFill>
                  <a:srgbClr val="3333FF"/>
                </a:solidFill>
              </a:rPr>
              <a:t>–1)s</a:t>
            </a:r>
            <a:r>
              <a:rPr lang="en-US" altLang="en-US" sz="2800" b="0" baseline="-25000" dirty="0" smtClean="0">
                <a:solidFill>
                  <a:srgbClr val="3333FF"/>
                </a:solidFill>
              </a:rPr>
              <a:t>1</a:t>
            </a:r>
            <a:r>
              <a:rPr lang="en-US" altLang="en-US" sz="2800" b="0" baseline="30000" dirty="0" smtClean="0">
                <a:solidFill>
                  <a:srgbClr val="3333FF"/>
                </a:solidFill>
              </a:rPr>
              <a:t>2</a:t>
            </a:r>
            <a:r>
              <a:rPr lang="en-US" altLang="en-US" sz="2800" b="0" dirty="0" smtClean="0">
                <a:solidFill>
                  <a:srgbClr val="3333FF"/>
                </a:solidFill>
              </a:rPr>
              <a:t> + (n</a:t>
            </a:r>
            <a:r>
              <a:rPr lang="en-US" altLang="en-US" sz="2800" b="0" baseline="-25000" dirty="0" smtClean="0">
                <a:solidFill>
                  <a:srgbClr val="3333FF"/>
                </a:solidFill>
              </a:rPr>
              <a:t>2</a:t>
            </a:r>
            <a:r>
              <a:rPr lang="en-US" altLang="en-US" sz="2800" b="0" dirty="0" smtClean="0">
                <a:solidFill>
                  <a:srgbClr val="3333FF"/>
                </a:solidFill>
              </a:rPr>
              <a:t>–1)s</a:t>
            </a:r>
            <a:r>
              <a:rPr lang="en-US" altLang="en-US" sz="2800" b="0" baseline="-25000" dirty="0" smtClean="0">
                <a:solidFill>
                  <a:srgbClr val="3333FF"/>
                </a:solidFill>
              </a:rPr>
              <a:t>2</a:t>
            </a:r>
            <a:r>
              <a:rPr lang="en-US" altLang="en-US" sz="2800" b="0" baseline="30000" dirty="0" smtClean="0">
                <a:solidFill>
                  <a:srgbClr val="3333FF"/>
                </a:solidFill>
              </a:rPr>
              <a:t>2</a:t>
            </a:r>
            <a:r>
              <a:rPr lang="en-US" altLang="en-US" sz="2800" b="0" dirty="0" smtClean="0">
                <a:solidFill>
                  <a:srgbClr val="3333FF"/>
                </a:solidFill>
              </a:rPr>
              <a:t> ] / (n</a:t>
            </a:r>
            <a:r>
              <a:rPr lang="en-US" altLang="en-US" sz="2800" b="0" baseline="-25000" dirty="0" smtClean="0">
                <a:solidFill>
                  <a:srgbClr val="3333FF"/>
                </a:solidFill>
              </a:rPr>
              <a:t>1</a:t>
            </a:r>
            <a:r>
              <a:rPr lang="en-US" altLang="en-US" sz="2800" b="0" dirty="0" smtClean="0">
                <a:solidFill>
                  <a:srgbClr val="3333FF"/>
                </a:solidFill>
              </a:rPr>
              <a:t> + n</a:t>
            </a:r>
            <a:r>
              <a:rPr lang="en-US" altLang="en-US" sz="2800" b="0" baseline="-25000" dirty="0" smtClean="0">
                <a:solidFill>
                  <a:srgbClr val="3333FF"/>
                </a:solidFill>
              </a:rPr>
              <a:t>2</a:t>
            </a:r>
            <a:r>
              <a:rPr lang="en-US" altLang="en-US" sz="2800" b="0" dirty="0" smtClean="0">
                <a:solidFill>
                  <a:srgbClr val="3333FF"/>
                </a:solidFill>
              </a:rPr>
              <a:t> – 2) } </a:t>
            </a:r>
          </a:p>
          <a:p>
            <a:pPr lvl="1">
              <a:defRPr/>
            </a:pPr>
            <a:endParaRPr lang="en-US" altLang="en-US" sz="300" dirty="0" smtClean="0"/>
          </a:p>
          <a:p>
            <a:pPr lvl="1">
              <a:defRPr/>
            </a:pPr>
            <a:r>
              <a:rPr lang="en-US" altLang="en-US" dirty="0" smtClean="0"/>
              <a:t>Use </a:t>
            </a:r>
            <a:r>
              <a:rPr lang="en-US" altLang="en-US" dirty="0" smtClean="0">
                <a:latin typeface="MS Reference Sans Serif" panose="020B0604030504040204" pitchFamily="34" charset="0"/>
              </a:rPr>
              <a:t></a:t>
            </a:r>
            <a:r>
              <a:rPr lang="en-US" altLang="en-US" baseline="-25000" dirty="0" smtClean="0"/>
              <a:t>1</a:t>
            </a:r>
            <a:r>
              <a:rPr lang="en-US" altLang="en-US" dirty="0" smtClean="0"/>
              <a:t>–</a:t>
            </a:r>
            <a:r>
              <a:rPr lang="en-US" altLang="en-US" dirty="0" smtClean="0">
                <a:latin typeface="MS Reference Sans Serif" panose="020B0604030504040204" pitchFamily="34" charset="0"/>
              </a:rPr>
              <a:t></a:t>
            </a:r>
            <a:r>
              <a:rPr lang="en-US" altLang="en-US" baseline="-25000" dirty="0" smtClean="0"/>
              <a:t>2</a:t>
            </a:r>
            <a:r>
              <a:rPr lang="en-US" altLang="en-US" dirty="0" smtClean="0"/>
              <a:t> to estimate </a:t>
            </a:r>
            <a:r>
              <a:rPr lang="en-US" altLang="en-US" dirty="0" smtClean="0">
                <a:latin typeface="Symbol" panose="05050102010706020507" pitchFamily="18" charset="2"/>
              </a:rPr>
              <a:t>m</a:t>
            </a:r>
            <a:r>
              <a:rPr lang="en-US" altLang="en-US" baseline="-25000" dirty="0" smtClean="0"/>
              <a:t>1</a:t>
            </a:r>
            <a:r>
              <a:rPr lang="en-US" altLang="en-US" dirty="0" smtClean="0"/>
              <a:t>–</a:t>
            </a:r>
            <a:r>
              <a:rPr lang="en-US" altLang="en-US" dirty="0" smtClean="0">
                <a:latin typeface="Symbol" panose="05050102010706020507" pitchFamily="18" charset="2"/>
              </a:rPr>
              <a:t>m</a:t>
            </a:r>
            <a:r>
              <a:rPr lang="en-US" altLang="en-US" baseline="-25000" dirty="0" smtClean="0"/>
              <a:t>2</a:t>
            </a:r>
            <a:endParaRPr lang="en-US" altLang="en-US" dirty="0" smtClean="0"/>
          </a:p>
          <a:p>
            <a:pPr lvl="1">
              <a:defRPr/>
            </a:pPr>
            <a:endParaRPr lang="en-US" altLang="en-US" sz="300" dirty="0" smtClean="0"/>
          </a:p>
          <a:p>
            <a:pPr lvl="1">
              <a:defRPr/>
            </a:pPr>
            <a:r>
              <a:rPr lang="en-US" altLang="en-US" dirty="0" err="1" smtClean="0"/>
              <a:t>Estim</a:t>
            </a:r>
            <a:r>
              <a:rPr lang="en-US" altLang="en-US" dirty="0" smtClean="0"/>
              <a:t>. SE(</a:t>
            </a:r>
            <a:r>
              <a:rPr lang="en-US" altLang="en-US" dirty="0" smtClean="0">
                <a:latin typeface="MS Reference Sans Serif" panose="020B0604030504040204" pitchFamily="34" charset="0"/>
              </a:rPr>
              <a:t></a:t>
            </a:r>
            <a:r>
              <a:rPr lang="en-US" altLang="en-US" baseline="-25000" dirty="0" smtClean="0"/>
              <a:t>1</a:t>
            </a:r>
            <a:r>
              <a:rPr lang="en-US" altLang="en-US" dirty="0" smtClean="0"/>
              <a:t>–</a:t>
            </a:r>
            <a:r>
              <a:rPr lang="en-US" altLang="en-US" dirty="0" smtClean="0">
                <a:latin typeface="MS Reference Sans Serif" panose="020B0604030504040204" pitchFamily="34" charset="0"/>
              </a:rPr>
              <a:t></a:t>
            </a:r>
            <a:r>
              <a:rPr lang="en-US" altLang="en-US" baseline="-25000" dirty="0" smtClean="0"/>
              <a:t>2</a:t>
            </a:r>
            <a:r>
              <a:rPr lang="en-US" altLang="en-US" dirty="0" smtClean="0"/>
              <a:t>) as</a:t>
            </a:r>
            <a:r>
              <a:rPr lang="en-US" altLang="en-US" b="0" dirty="0" smtClean="0"/>
              <a:t> </a:t>
            </a:r>
            <a:r>
              <a:rPr lang="en-US" altLang="en-US" dirty="0" err="1" smtClean="0"/>
              <a:t>sqrt</a:t>
            </a:r>
            <a:r>
              <a:rPr lang="en-US" altLang="en-US" dirty="0" smtClean="0"/>
              <a:t>[(</a:t>
            </a:r>
            <a:r>
              <a:rPr lang="en-US" altLang="en-US" dirty="0" smtClean="0">
                <a:solidFill>
                  <a:srgbClr val="3333FF"/>
                </a:solidFill>
              </a:rPr>
              <a:t>s</a:t>
            </a:r>
            <a:r>
              <a:rPr lang="en-US" altLang="en-US" baseline="-25000" dirty="0" smtClean="0">
                <a:solidFill>
                  <a:srgbClr val="3333FF"/>
                </a:solidFill>
              </a:rPr>
              <a:t>p</a:t>
            </a:r>
            <a:r>
              <a:rPr lang="en-US" altLang="en-US" baseline="30000" dirty="0" smtClean="0"/>
              <a:t>2</a:t>
            </a:r>
            <a:r>
              <a:rPr lang="en-US" altLang="en-US" dirty="0" smtClean="0"/>
              <a:t> / n</a:t>
            </a:r>
            <a:r>
              <a:rPr lang="en-US" altLang="en-US" baseline="-25000" dirty="0" smtClean="0"/>
              <a:t>1</a:t>
            </a:r>
            <a:r>
              <a:rPr lang="en-US" altLang="en-US" dirty="0" smtClean="0"/>
              <a:t>)</a:t>
            </a:r>
            <a:r>
              <a:rPr lang="en-US" altLang="en-US" sz="1000" dirty="0" smtClean="0"/>
              <a:t> </a:t>
            </a:r>
            <a:r>
              <a:rPr lang="en-US" altLang="en-US" dirty="0" smtClean="0"/>
              <a:t>+</a:t>
            </a:r>
            <a:r>
              <a:rPr lang="en-US" altLang="en-US" sz="1000" dirty="0" smtClean="0"/>
              <a:t> </a:t>
            </a:r>
            <a:r>
              <a:rPr lang="en-US" altLang="en-US" dirty="0" smtClean="0"/>
              <a:t>(</a:t>
            </a:r>
            <a:r>
              <a:rPr lang="en-US" altLang="en-US" dirty="0" smtClean="0">
                <a:solidFill>
                  <a:srgbClr val="3333FF"/>
                </a:solidFill>
              </a:rPr>
              <a:t>s</a:t>
            </a:r>
            <a:r>
              <a:rPr lang="en-US" altLang="en-US" baseline="-25000" dirty="0" smtClean="0">
                <a:solidFill>
                  <a:srgbClr val="3333FF"/>
                </a:solidFill>
              </a:rPr>
              <a:t>p</a:t>
            </a:r>
            <a:r>
              <a:rPr lang="en-US" altLang="en-US" baseline="30000" dirty="0" smtClean="0"/>
              <a:t>2</a:t>
            </a:r>
            <a:r>
              <a:rPr lang="en-US" altLang="en-US" dirty="0" smtClean="0"/>
              <a:t> / n</a:t>
            </a:r>
            <a:r>
              <a:rPr lang="en-US" altLang="en-US" baseline="-25000" dirty="0" smtClean="0"/>
              <a:t>2</a:t>
            </a:r>
            <a:r>
              <a:rPr lang="en-US" altLang="en-US" dirty="0" smtClean="0"/>
              <a:t>)]</a:t>
            </a:r>
          </a:p>
          <a:p>
            <a:pPr lvl="1">
              <a:defRPr/>
            </a:pPr>
            <a:endParaRPr lang="en-US" altLang="en-US" sz="300" dirty="0" smtClean="0"/>
          </a:p>
          <a:p>
            <a:pPr lvl="1">
              <a:defRPr/>
            </a:pPr>
            <a:r>
              <a:rPr lang="en-US" altLang="en-US" dirty="0" smtClean="0"/>
              <a:t>Perform inference using T distribution with </a:t>
            </a:r>
            <a:r>
              <a:rPr lang="en-US" altLang="en-US" dirty="0" err="1" smtClean="0">
                <a:solidFill>
                  <a:srgbClr val="3333FF"/>
                </a:solidFill>
              </a:rPr>
              <a:t>df</a:t>
            </a:r>
            <a:r>
              <a:rPr lang="en-US" altLang="en-US" dirty="0" smtClean="0">
                <a:solidFill>
                  <a:srgbClr val="3333FF"/>
                </a:solidFill>
              </a:rPr>
              <a:t> =</a:t>
            </a:r>
            <a:r>
              <a:rPr lang="en-US" altLang="en-US" dirty="0" smtClean="0"/>
              <a:t> (n</a:t>
            </a:r>
            <a:r>
              <a:rPr lang="en-US" altLang="en-US" baseline="-25000" dirty="0" smtClean="0"/>
              <a:t>1</a:t>
            </a:r>
            <a:r>
              <a:rPr lang="en-US" altLang="en-US" dirty="0" smtClean="0"/>
              <a:t>–1)+(n</a:t>
            </a:r>
            <a:r>
              <a:rPr lang="en-US" altLang="en-US" baseline="-25000" dirty="0" smtClean="0"/>
              <a:t>2</a:t>
            </a:r>
            <a:r>
              <a:rPr lang="en-US" altLang="en-US" dirty="0" smtClean="0"/>
              <a:t>–1) = </a:t>
            </a:r>
            <a:r>
              <a:rPr lang="en-US" altLang="en-US" dirty="0" smtClean="0">
                <a:solidFill>
                  <a:srgbClr val="3333FF"/>
                </a:solidFill>
              </a:rPr>
              <a:t>n</a:t>
            </a:r>
            <a:r>
              <a:rPr lang="en-US" altLang="en-US" baseline="-25000" dirty="0" smtClean="0">
                <a:solidFill>
                  <a:srgbClr val="3333FF"/>
                </a:solidFill>
              </a:rPr>
              <a:t>1</a:t>
            </a:r>
            <a:r>
              <a:rPr lang="en-US" altLang="en-US" dirty="0" smtClean="0">
                <a:solidFill>
                  <a:srgbClr val="3333FF"/>
                </a:solidFill>
              </a:rPr>
              <a:t> + n</a:t>
            </a:r>
            <a:r>
              <a:rPr lang="en-US" altLang="en-US" baseline="-25000" dirty="0" smtClean="0">
                <a:solidFill>
                  <a:srgbClr val="3333FF"/>
                </a:solidFill>
              </a:rPr>
              <a:t>2</a:t>
            </a:r>
            <a:r>
              <a:rPr lang="en-US" altLang="en-US" dirty="0" smtClean="0">
                <a:solidFill>
                  <a:srgbClr val="3333FF"/>
                </a:solidFill>
              </a:rPr>
              <a:t> – 2  </a:t>
            </a:r>
          </a:p>
          <a:p>
            <a:pPr>
              <a:defRPr/>
            </a:pPr>
            <a:endParaRPr lang="en-US" altLang="en-US" dirty="0" smtClean="0"/>
          </a:p>
        </p:txBody>
      </p:sp>
      <p:sp>
        <p:nvSpPr>
          <p:cNvPr id="46084"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b="1">
                <a:solidFill>
                  <a:schemeClr val="tx1"/>
                </a:solidFill>
                <a:latin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defRPr>
            </a:lvl9pPr>
          </a:lstStyle>
          <a:p>
            <a:pPr>
              <a:spcBef>
                <a:spcPct val="0"/>
              </a:spcBef>
              <a:buFontTx/>
              <a:buNone/>
            </a:pPr>
            <a:fld id="{BD03ECE4-6725-4EB8-BB3E-4EAC39EAD2F6}" type="slidenum">
              <a:rPr lang="en-US" altLang="en-US" sz="1400" b="0" smtClean="0"/>
              <a:pPr>
                <a:spcBef>
                  <a:spcPct val="0"/>
                </a:spcBef>
                <a:buFontTx/>
                <a:buNone/>
              </a:pPr>
              <a:t>53</a:t>
            </a:fld>
            <a:endParaRPr lang="en-US" altLang="en-US" sz="1400" b="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8435">
                                            <p:txEl>
                                              <p:pRg st="2" end="2"/>
                                            </p:txEl>
                                          </p:spTgt>
                                        </p:tgtEl>
                                        <p:attrNameLst>
                                          <p:attrName>style.visibility</p:attrName>
                                        </p:attrNameLst>
                                      </p:cBhvr>
                                      <p:to>
                                        <p:strVal val="visible"/>
                                      </p:to>
                                    </p:set>
                                    <p:animEffect transition="in" filter="wipe(left)">
                                      <p:cBhvr>
                                        <p:cTn id="7" dur="500"/>
                                        <p:tgtEl>
                                          <p:spTgt spid="18435">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8435">
                                            <p:txEl>
                                              <p:pRg st="4" end="4"/>
                                            </p:txEl>
                                          </p:spTgt>
                                        </p:tgtEl>
                                        <p:attrNameLst>
                                          <p:attrName>style.visibility</p:attrName>
                                        </p:attrNameLst>
                                      </p:cBhvr>
                                      <p:to>
                                        <p:strVal val="visible"/>
                                      </p:to>
                                    </p:set>
                                    <p:animEffect transition="in" filter="wipe(left)">
                                      <p:cBhvr>
                                        <p:cTn id="12" dur="500"/>
                                        <p:tgtEl>
                                          <p:spTgt spid="18435">
                                            <p:txEl>
                                              <p:pRg st="4" end="4"/>
                                            </p:txEl>
                                          </p:spTgt>
                                        </p:tgtEl>
                                      </p:cBhvr>
                                    </p:animEffect>
                                  </p:childTnLst>
                                </p:cTn>
                              </p:par>
                              <p:par>
                                <p:cTn id="13" presetID="22" presetClass="entr" presetSubtype="8" fill="hold" nodeType="withEffect">
                                  <p:stCondLst>
                                    <p:cond delay="0"/>
                                  </p:stCondLst>
                                  <p:childTnLst>
                                    <p:set>
                                      <p:cBhvr>
                                        <p:cTn id="14" dur="1" fill="hold">
                                          <p:stCondLst>
                                            <p:cond delay="0"/>
                                          </p:stCondLst>
                                        </p:cTn>
                                        <p:tgtEl>
                                          <p:spTgt spid="18435">
                                            <p:txEl>
                                              <p:pRg st="5" end="5"/>
                                            </p:txEl>
                                          </p:spTgt>
                                        </p:tgtEl>
                                        <p:attrNameLst>
                                          <p:attrName>style.visibility</p:attrName>
                                        </p:attrNameLst>
                                      </p:cBhvr>
                                      <p:to>
                                        <p:strVal val="visible"/>
                                      </p:to>
                                    </p:set>
                                    <p:animEffect transition="in" filter="wipe(left)">
                                      <p:cBhvr>
                                        <p:cTn id="15" dur="500"/>
                                        <p:tgtEl>
                                          <p:spTgt spid="18435">
                                            <p:txEl>
                                              <p:pRg st="5" end="5"/>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18435">
                                            <p:txEl>
                                              <p:pRg st="7" end="7"/>
                                            </p:txEl>
                                          </p:spTgt>
                                        </p:tgtEl>
                                        <p:attrNameLst>
                                          <p:attrName>style.visibility</p:attrName>
                                        </p:attrNameLst>
                                      </p:cBhvr>
                                      <p:to>
                                        <p:strVal val="visible"/>
                                      </p:to>
                                    </p:set>
                                    <p:animEffect transition="in" filter="wipe(left)">
                                      <p:cBhvr>
                                        <p:cTn id="20" dur="500"/>
                                        <p:tgtEl>
                                          <p:spTgt spid="18435">
                                            <p:txEl>
                                              <p:pRg st="7" end="7"/>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18435">
                                            <p:txEl>
                                              <p:pRg st="9" end="9"/>
                                            </p:txEl>
                                          </p:spTgt>
                                        </p:tgtEl>
                                        <p:attrNameLst>
                                          <p:attrName>style.visibility</p:attrName>
                                        </p:attrNameLst>
                                      </p:cBhvr>
                                      <p:to>
                                        <p:strVal val="visible"/>
                                      </p:to>
                                    </p:set>
                                    <p:animEffect transition="in" filter="wipe(left)">
                                      <p:cBhvr>
                                        <p:cTn id="25" dur="500"/>
                                        <p:tgtEl>
                                          <p:spTgt spid="18435">
                                            <p:txEl>
                                              <p:pRg st="9" end="9"/>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18435">
                                            <p:txEl>
                                              <p:pRg st="11" end="11"/>
                                            </p:txEl>
                                          </p:spTgt>
                                        </p:tgtEl>
                                        <p:attrNameLst>
                                          <p:attrName>style.visibility</p:attrName>
                                        </p:attrNameLst>
                                      </p:cBhvr>
                                      <p:to>
                                        <p:strVal val="visible"/>
                                      </p:to>
                                    </p:set>
                                    <p:animEffect transition="in" filter="wipe(left)">
                                      <p:cBhvr>
                                        <p:cTn id="30" dur="500"/>
                                        <p:tgtEl>
                                          <p:spTgt spid="18435">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106" name="Picture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305050" y="11113"/>
            <a:ext cx="11561763" cy="6881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107" name="Title 1"/>
          <p:cNvSpPr>
            <a:spLocks noGrp="1"/>
          </p:cNvSpPr>
          <p:nvPr>
            <p:ph type="title"/>
          </p:nvPr>
        </p:nvSpPr>
        <p:spPr/>
        <p:txBody>
          <a:bodyPr/>
          <a:lstStyle/>
          <a:p>
            <a:endParaRPr lang="en-US" altLang="en-US" smtClean="0"/>
          </a:p>
        </p:txBody>
      </p:sp>
      <p:sp>
        <p:nvSpPr>
          <p:cNvPr id="47108" name="Content Placeholder 2"/>
          <p:cNvSpPr>
            <a:spLocks noGrp="1"/>
          </p:cNvSpPr>
          <p:nvPr>
            <p:ph idx="1"/>
          </p:nvPr>
        </p:nvSpPr>
        <p:spPr>
          <a:solidFill>
            <a:schemeClr val="bg1">
              <a:alpha val="92940"/>
            </a:schemeClr>
          </a:solidFill>
        </p:spPr>
        <p:txBody>
          <a:bodyPr/>
          <a:lstStyle/>
          <a:p>
            <a:r>
              <a:rPr lang="en-US" altLang="en-US" dirty="0" smtClean="0"/>
              <a:t>Summary of data:</a:t>
            </a:r>
          </a:p>
          <a:p>
            <a:pPr lvl="1"/>
            <a:r>
              <a:rPr lang="en-US" altLang="en-US" dirty="0" smtClean="0"/>
              <a:t>GS		n=  7, </a:t>
            </a:r>
            <a:r>
              <a:rPr lang="en-US" altLang="en-US" dirty="0" smtClean="0">
                <a:latin typeface="MS Reference Sans Serif" panose="020B0604030504040204" pitchFamily="34" charset="0"/>
              </a:rPr>
              <a:t></a:t>
            </a:r>
            <a:r>
              <a:rPr lang="en-US" altLang="en-US" baseline="-25000" dirty="0" smtClean="0"/>
              <a:t>GS   </a:t>
            </a:r>
            <a:r>
              <a:rPr lang="en-US" altLang="en-US" dirty="0" smtClean="0"/>
              <a:t>= 27.43, </a:t>
            </a:r>
            <a:r>
              <a:rPr lang="en-US" altLang="en-US" dirty="0" err="1" smtClean="0"/>
              <a:t>s</a:t>
            </a:r>
            <a:r>
              <a:rPr lang="en-US" altLang="en-US" baseline="-25000" dirty="0" err="1" smtClean="0"/>
              <a:t>GS</a:t>
            </a:r>
            <a:r>
              <a:rPr lang="en-US" altLang="en-US" baseline="-25000" dirty="0" smtClean="0"/>
              <a:t> </a:t>
            </a:r>
            <a:r>
              <a:rPr lang="en-US" altLang="en-US" dirty="0" smtClean="0"/>
              <a:t> = 12.791</a:t>
            </a:r>
          </a:p>
          <a:p>
            <a:pPr lvl="1"/>
            <a:r>
              <a:rPr lang="en-US" altLang="en-US" dirty="0" smtClean="0"/>
              <a:t>Non-GS	n=48, </a:t>
            </a:r>
            <a:r>
              <a:rPr lang="en-US" altLang="en-US" dirty="0" smtClean="0">
                <a:latin typeface="MS Reference Sans Serif" panose="020B0604030504040204" pitchFamily="34" charset="0"/>
              </a:rPr>
              <a:t></a:t>
            </a:r>
            <a:r>
              <a:rPr lang="en-US" altLang="en-US" baseline="-25000" dirty="0" smtClean="0"/>
              <a:t>non </a:t>
            </a:r>
            <a:r>
              <a:rPr lang="en-US" altLang="en-US" dirty="0" smtClean="0"/>
              <a:t>= 12.00, </a:t>
            </a:r>
            <a:r>
              <a:rPr lang="en-US" altLang="en-US" dirty="0" err="1" smtClean="0"/>
              <a:t>s</a:t>
            </a:r>
            <a:r>
              <a:rPr lang="en-US" altLang="en-US" baseline="-25000" dirty="0" err="1" smtClean="0"/>
              <a:t>non</a:t>
            </a:r>
            <a:r>
              <a:rPr lang="en-US" altLang="en-US" dirty="0" smtClean="0"/>
              <a:t> = 12.819</a:t>
            </a:r>
          </a:p>
          <a:p>
            <a:endParaRPr lang="en-US" altLang="en-US" sz="2800" dirty="0" smtClean="0"/>
          </a:p>
          <a:p>
            <a:r>
              <a:rPr lang="en-US" altLang="en-US" sz="2800" dirty="0" smtClean="0"/>
              <a:t>Is the observed difference “stat. significant”?</a:t>
            </a:r>
          </a:p>
          <a:p>
            <a:r>
              <a:rPr lang="en-US" altLang="en-US" sz="2800" dirty="0" smtClean="0"/>
              <a:t>H</a:t>
            </a:r>
            <a:r>
              <a:rPr lang="en-US" altLang="en-US" sz="2800" baseline="-25000" dirty="0" smtClean="0"/>
              <a:t>0</a:t>
            </a:r>
            <a:r>
              <a:rPr lang="en-US" altLang="en-US" sz="2800" dirty="0" smtClean="0"/>
              <a:t>:  pop. are identical (</a:t>
            </a:r>
            <a:r>
              <a:rPr lang="en-US" altLang="en-US" sz="2800" dirty="0" err="1" smtClean="0">
                <a:latin typeface="Symbol" panose="05050102010706020507" pitchFamily="18" charset="2"/>
              </a:rPr>
              <a:t>m</a:t>
            </a:r>
            <a:r>
              <a:rPr lang="en-US" altLang="en-US" sz="2800" baseline="-25000" dirty="0" err="1" smtClean="0"/>
              <a:t>GS</a:t>
            </a:r>
            <a:r>
              <a:rPr lang="en-US" altLang="en-US" sz="2800" dirty="0" smtClean="0"/>
              <a:t> = </a:t>
            </a:r>
            <a:r>
              <a:rPr lang="en-US" altLang="en-US" sz="2800" dirty="0" err="1" smtClean="0">
                <a:latin typeface="Symbol" panose="05050102010706020507" pitchFamily="18" charset="2"/>
              </a:rPr>
              <a:t>m</a:t>
            </a:r>
            <a:r>
              <a:rPr lang="en-US" altLang="en-US" sz="2800" baseline="-25000" dirty="0" err="1" smtClean="0"/>
              <a:t>non</a:t>
            </a:r>
            <a:r>
              <a:rPr lang="en-US" altLang="en-US" sz="2800" dirty="0" smtClean="0"/>
              <a:t>, </a:t>
            </a:r>
            <a:r>
              <a:rPr lang="en-US" altLang="en-US" sz="2800" dirty="0" err="1" smtClean="0">
                <a:latin typeface="Symbol" panose="05050102010706020507" pitchFamily="18" charset="2"/>
              </a:rPr>
              <a:t>s</a:t>
            </a:r>
            <a:r>
              <a:rPr lang="en-US" altLang="en-US" sz="2800" baseline="-25000" dirty="0" err="1" smtClean="0"/>
              <a:t>GS</a:t>
            </a:r>
            <a:r>
              <a:rPr lang="en-US" altLang="en-US" sz="2800" dirty="0" smtClean="0"/>
              <a:t> = </a:t>
            </a:r>
            <a:r>
              <a:rPr lang="en-US" altLang="en-US" sz="2800" dirty="0" err="1" smtClean="0">
                <a:latin typeface="Symbol" panose="05050102010706020507" pitchFamily="18" charset="2"/>
              </a:rPr>
              <a:t>s</a:t>
            </a:r>
            <a:r>
              <a:rPr lang="en-US" altLang="en-US" sz="2800" baseline="-25000" dirty="0" err="1" smtClean="0"/>
              <a:t>non</a:t>
            </a:r>
            <a:r>
              <a:rPr lang="en-US" altLang="en-US" sz="2800" dirty="0" smtClean="0"/>
              <a:t>)</a:t>
            </a:r>
          </a:p>
          <a:p>
            <a:r>
              <a:rPr lang="en-US" altLang="en-US" sz="2800" dirty="0" err="1" smtClean="0">
                <a:solidFill>
                  <a:srgbClr val="3333FF"/>
                </a:solidFill>
              </a:rPr>
              <a:t>s</a:t>
            </a:r>
            <a:r>
              <a:rPr lang="en-US" altLang="en-US" sz="2800" baseline="-25000" dirty="0" err="1" smtClean="0">
                <a:solidFill>
                  <a:srgbClr val="3333FF"/>
                </a:solidFill>
              </a:rPr>
              <a:t>p</a:t>
            </a:r>
            <a:r>
              <a:rPr lang="en-US" altLang="en-US" sz="2800" dirty="0" smtClean="0">
                <a:solidFill>
                  <a:srgbClr val="3333FF"/>
                </a:solidFill>
              </a:rPr>
              <a:t> = 12.816 </a:t>
            </a:r>
            <a:r>
              <a:rPr lang="en-US" altLang="en-US" sz="2800" dirty="0" smtClean="0"/>
              <a:t>[weighted avg. of </a:t>
            </a:r>
            <a:r>
              <a:rPr lang="en-US" altLang="en-US" sz="2800" dirty="0" err="1" smtClean="0"/>
              <a:t>s</a:t>
            </a:r>
            <a:r>
              <a:rPr lang="en-US" altLang="en-US" sz="2800" baseline="-25000" dirty="0" err="1" smtClean="0"/>
              <a:t>GS</a:t>
            </a:r>
            <a:r>
              <a:rPr lang="en-US" altLang="en-US" sz="2800" dirty="0" smtClean="0"/>
              <a:t> and </a:t>
            </a:r>
            <a:r>
              <a:rPr lang="en-US" altLang="en-US" sz="2800" dirty="0" err="1" smtClean="0"/>
              <a:t>s</a:t>
            </a:r>
            <a:r>
              <a:rPr lang="en-US" altLang="en-US" sz="2800" baseline="-25000" dirty="0" err="1" smtClean="0"/>
              <a:t>non</a:t>
            </a:r>
            <a:r>
              <a:rPr lang="en-US" altLang="en-US" sz="2800" dirty="0" smtClean="0"/>
              <a:t>]</a:t>
            </a:r>
          </a:p>
          <a:p>
            <a:r>
              <a:rPr lang="en-US" altLang="en-US" sz="2800" dirty="0" smtClean="0"/>
              <a:t>Estimated SE(</a:t>
            </a:r>
            <a:r>
              <a:rPr lang="en-US" altLang="en-US" sz="2800" dirty="0" smtClean="0">
                <a:latin typeface="MS Reference Sans Serif" panose="020B0604030504040204" pitchFamily="34" charset="0"/>
              </a:rPr>
              <a:t></a:t>
            </a:r>
            <a:r>
              <a:rPr lang="en-US" altLang="en-US" sz="2800" baseline="-25000" dirty="0" smtClean="0"/>
              <a:t>1</a:t>
            </a:r>
            <a:r>
              <a:rPr lang="en-US" altLang="en-US" sz="2800" dirty="0" smtClean="0"/>
              <a:t> – </a:t>
            </a:r>
            <a:r>
              <a:rPr lang="en-US" altLang="en-US" sz="2800" dirty="0" smtClean="0">
                <a:latin typeface="MS Reference Sans Serif" panose="020B0604030504040204" pitchFamily="34" charset="0"/>
              </a:rPr>
              <a:t></a:t>
            </a:r>
            <a:r>
              <a:rPr lang="en-US" altLang="en-US" sz="2800" baseline="-25000" dirty="0" smtClean="0"/>
              <a:t>2</a:t>
            </a:r>
            <a:r>
              <a:rPr lang="en-US" altLang="en-US" sz="2800" dirty="0" smtClean="0"/>
              <a:t>) = 5.185</a:t>
            </a:r>
          </a:p>
          <a:p>
            <a:r>
              <a:rPr lang="en-US" altLang="en-US" sz="2800" dirty="0" smtClean="0"/>
              <a:t>Obs. T = [(27.43 – 12.00) – 0) / 5.185 = 2.98</a:t>
            </a:r>
          </a:p>
          <a:p>
            <a:r>
              <a:rPr lang="en-US" altLang="en-US" sz="2800" dirty="0" smtClean="0"/>
              <a:t>Compare to T w/ </a:t>
            </a:r>
            <a:r>
              <a:rPr lang="en-US" altLang="en-US" sz="2800" dirty="0" smtClean="0">
                <a:solidFill>
                  <a:srgbClr val="3333FF"/>
                </a:solidFill>
              </a:rPr>
              <a:t>53 </a:t>
            </a:r>
            <a:r>
              <a:rPr lang="en-US" altLang="en-US" sz="2800" dirty="0" err="1" smtClean="0">
                <a:solidFill>
                  <a:srgbClr val="3333FF"/>
                </a:solidFill>
              </a:rPr>
              <a:t>df</a:t>
            </a:r>
            <a:r>
              <a:rPr lang="en-US" altLang="en-US" sz="2800" dirty="0" smtClean="0"/>
              <a:t> … p = 0.002</a:t>
            </a:r>
          </a:p>
          <a:p>
            <a:r>
              <a:rPr lang="en-US" altLang="en-US" sz="2800" dirty="0" smtClean="0"/>
              <a:t>Reject H</a:t>
            </a:r>
            <a:r>
              <a:rPr lang="en-US" altLang="en-US" sz="2800" baseline="-25000" dirty="0" smtClean="0"/>
              <a:t>0</a:t>
            </a:r>
            <a:r>
              <a:rPr lang="en-US" altLang="en-US" sz="2800" dirty="0" smtClean="0"/>
              <a:t>:  populations are not the same!</a:t>
            </a:r>
          </a:p>
        </p:txBody>
      </p:sp>
      <p:sp>
        <p:nvSpPr>
          <p:cNvPr id="47109"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b="1">
                <a:solidFill>
                  <a:schemeClr val="tx1"/>
                </a:solidFill>
                <a:latin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defRPr>
            </a:lvl9pPr>
          </a:lstStyle>
          <a:p>
            <a:pPr>
              <a:spcBef>
                <a:spcPct val="0"/>
              </a:spcBef>
              <a:buFontTx/>
              <a:buNone/>
            </a:pPr>
            <a:fld id="{2430B0E8-4036-43C6-979B-788D4402E23B}" type="slidenum">
              <a:rPr lang="en-US" altLang="en-US" sz="1400" b="0" smtClean="0"/>
              <a:pPr>
                <a:spcBef>
                  <a:spcPct val="0"/>
                </a:spcBef>
                <a:buFontTx/>
                <a:buNone/>
              </a:pPr>
              <a:t>54</a:t>
            </a:fld>
            <a:endParaRPr lang="en-US" altLang="en-US" sz="1400" b="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7108">
                                            <p:txEl>
                                              <p:pRg st="5" end="5"/>
                                            </p:txEl>
                                          </p:spTgt>
                                        </p:tgtEl>
                                        <p:attrNameLst>
                                          <p:attrName>style.visibility</p:attrName>
                                        </p:attrNameLst>
                                      </p:cBhvr>
                                      <p:to>
                                        <p:strVal val="visible"/>
                                      </p:to>
                                    </p:set>
                                    <p:animEffect transition="in" filter="wipe(left)">
                                      <p:cBhvr>
                                        <p:cTn id="7" dur="500"/>
                                        <p:tgtEl>
                                          <p:spTgt spid="47108">
                                            <p:txEl>
                                              <p:pRg st="5" end="5"/>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7108">
                                            <p:txEl>
                                              <p:pRg st="6" end="6"/>
                                            </p:txEl>
                                          </p:spTgt>
                                        </p:tgtEl>
                                        <p:attrNameLst>
                                          <p:attrName>style.visibility</p:attrName>
                                        </p:attrNameLst>
                                      </p:cBhvr>
                                      <p:to>
                                        <p:strVal val="visible"/>
                                      </p:to>
                                    </p:set>
                                    <p:animEffect transition="in" filter="wipe(left)">
                                      <p:cBhvr>
                                        <p:cTn id="12" dur="500"/>
                                        <p:tgtEl>
                                          <p:spTgt spid="47108">
                                            <p:txEl>
                                              <p:pRg st="6" end="6"/>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7108">
                                            <p:txEl>
                                              <p:pRg st="7" end="7"/>
                                            </p:txEl>
                                          </p:spTgt>
                                        </p:tgtEl>
                                        <p:attrNameLst>
                                          <p:attrName>style.visibility</p:attrName>
                                        </p:attrNameLst>
                                      </p:cBhvr>
                                      <p:to>
                                        <p:strVal val="visible"/>
                                      </p:to>
                                    </p:set>
                                    <p:animEffect transition="in" filter="wipe(left)">
                                      <p:cBhvr>
                                        <p:cTn id="17" dur="500"/>
                                        <p:tgtEl>
                                          <p:spTgt spid="47108">
                                            <p:txEl>
                                              <p:pRg st="7" end="7"/>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47108">
                                            <p:txEl>
                                              <p:pRg st="8" end="8"/>
                                            </p:txEl>
                                          </p:spTgt>
                                        </p:tgtEl>
                                        <p:attrNameLst>
                                          <p:attrName>style.visibility</p:attrName>
                                        </p:attrNameLst>
                                      </p:cBhvr>
                                      <p:to>
                                        <p:strVal val="visible"/>
                                      </p:to>
                                    </p:set>
                                    <p:animEffect transition="in" filter="wipe(left)">
                                      <p:cBhvr>
                                        <p:cTn id="22" dur="500"/>
                                        <p:tgtEl>
                                          <p:spTgt spid="47108">
                                            <p:txEl>
                                              <p:pRg st="8" end="8"/>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47108">
                                            <p:txEl>
                                              <p:pRg st="9" end="9"/>
                                            </p:txEl>
                                          </p:spTgt>
                                        </p:tgtEl>
                                        <p:attrNameLst>
                                          <p:attrName>style.visibility</p:attrName>
                                        </p:attrNameLst>
                                      </p:cBhvr>
                                      <p:to>
                                        <p:strVal val="visible"/>
                                      </p:to>
                                    </p:set>
                                    <p:animEffect transition="in" filter="wipe(left)">
                                      <p:cBhvr>
                                        <p:cTn id="27" dur="500"/>
                                        <p:tgtEl>
                                          <p:spTgt spid="47108">
                                            <p:txEl>
                                              <p:pRg st="9" end="9"/>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47108">
                                            <p:txEl>
                                              <p:pRg st="10" end="10"/>
                                            </p:txEl>
                                          </p:spTgt>
                                        </p:tgtEl>
                                        <p:attrNameLst>
                                          <p:attrName>style.visibility</p:attrName>
                                        </p:attrNameLst>
                                      </p:cBhvr>
                                      <p:to>
                                        <p:strVal val="visible"/>
                                      </p:to>
                                    </p:set>
                                    <p:animEffect transition="in" filter="wipe(left)">
                                      <p:cBhvr>
                                        <p:cTn id="32" dur="500"/>
                                        <p:tgtEl>
                                          <p:spTgt spid="47108">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p:nvPr>
        </p:nvSpPr>
        <p:spPr/>
        <p:txBody>
          <a:bodyPr/>
          <a:lstStyle/>
          <a:p>
            <a:endParaRPr lang="en-US" altLang="en-US" smtClean="0"/>
          </a:p>
        </p:txBody>
      </p:sp>
      <p:sp>
        <p:nvSpPr>
          <p:cNvPr id="48131" name="Content Placeholder 2"/>
          <p:cNvSpPr>
            <a:spLocks noGrp="1"/>
          </p:cNvSpPr>
          <p:nvPr>
            <p:ph idx="1"/>
          </p:nvPr>
        </p:nvSpPr>
        <p:spPr/>
        <p:txBody>
          <a:bodyPr/>
          <a:lstStyle/>
          <a:p>
            <a:r>
              <a:rPr lang="en-US" altLang="en-US" smtClean="0"/>
              <a:t>Excel template for inference for two population averages</a:t>
            </a:r>
          </a:p>
        </p:txBody>
      </p:sp>
      <p:sp>
        <p:nvSpPr>
          <p:cNvPr id="48132"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b="1">
                <a:solidFill>
                  <a:schemeClr val="tx1"/>
                </a:solidFill>
                <a:latin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defRPr>
            </a:lvl9pPr>
          </a:lstStyle>
          <a:p>
            <a:pPr>
              <a:spcBef>
                <a:spcPct val="0"/>
              </a:spcBef>
              <a:buFontTx/>
              <a:buNone/>
            </a:pPr>
            <a:fld id="{34722CC0-BDC5-4FFF-92D4-0CD905735640}" type="slidenum">
              <a:rPr lang="en-US" altLang="en-US" sz="1400" b="0" smtClean="0"/>
              <a:pPr>
                <a:spcBef>
                  <a:spcPct val="0"/>
                </a:spcBef>
                <a:buFontTx/>
                <a:buNone/>
              </a:pPr>
              <a:t>55</a:t>
            </a:fld>
            <a:endParaRPr lang="en-US" altLang="en-US" sz="1400" b="0" smtClean="0"/>
          </a:p>
        </p:txBody>
      </p:sp>
      <p:pic>
        <p:nvPicPr>
          <p:cNvPr id="48133" name="Pictur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190750" y="1687513"/>
            <a:ext cx="5256213" cy="432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154" name="Picture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305050" y="11113"/>
            <a:ext cx="11561763" cy="6881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155" name="Title 1"/>
          <p:cNvSpPr>
            <a:spLocks noGrp="1"/>
          </p:cNvSpPr>
          <p:nvPr>
            <p:ph type="title"/>
          </p:nvPr>
        </p:nvSpPr>
        <p:spPr/>
        <p:txBody>
          <a:bodyPr/>
          <a:lstStyle/>
          <a:p>
            <a:endParaRPr lang="en-US" altLang="en-US" smtClean="0"/>
          </a:p>
        </p:txBody>
      </p:sp>
      <p:sp>
        <p:nvSpPr>
          <p:cNvPr id="44035" name="Content Placeholder 2"/>
          <p:cNvSpPr>
            <a:spLocks noGrp="1"/>
          </p:cNvSpPr>
          <p:nvPr>
            <p:ph idx="1"/>
          </p:nvPr>
        </p:nvSpPr>
        <p:spPr>
          <a:solidFill>
            <a:schemeClr val="bg1">
              <a:alpha val="93000"/>
            </a:schemeClr>
          </a:solidFill>
        </p:spPr>
        <p:txBody>
          <a:bodyPr/>
          <a:lstStyle/>
          <a:p>
            <a:pPr>
              <a:defRPr/>
            </a:pPr>
            <a:r>
              <a:rPr lang="en-US" altLang="en-US" dirty="0" smtClean="0"/>
              <a:t>Example:  Pygmalion in the Classroom</a:t>
            </a:r>
          </a:p>
          <a:p>
            <a:pPr lvl="1">
              <a:defRPr/>
            </a:pPr>
            <a:endParaRPr lang="en-US" altLang="en-US" sz="2000" dirty="0" smtClean="0"/>
          </a:p>
          <a:p>
            <a:pPr>
              <a:defRPr/>
            </a:pPr>
            <a:r>
              <a:rPr lang="en-US" altLang="en-US" sz="2800" dirty="0" smtClean="0"/>
              <a:t>Summary:  students identified as “growth </a:t>
            </a:r>
            <a:r>
              <a:rPr lang="en-US" altLang="en-US" sz="2800" dirty="0" err="1" smtClean="0"/>
              <a:t>spurters</a:t>
            </a:r>
            <a:r>
              <a:rPr lang="en-US" altLang="en-US" sz="2800" dirty="0" smtClean="0"/>
              <a:t>” showed statistically significant more gain in IQ than non-</a:t>
            </a:r>
            <a:r>
              <a:rPr lang="en-US" altLang="en-US" sz="2800" dirty="0" err="1" smtClean="0"/>
              <a:t>spurters</a:t>
            </a:r>
            <a:endParaRPr lang="en-US" altLang="en-US" sz="2800" dirty="0" smtClean="0"/>
          </a:p>
          <a:p>
            <a:pPr>
              <a:defRPr/>
            </a:pPr>
            <a:endParaRPr lang="en-US" altLang="en-US" sz="2000" dirty="0" smtClean="0"/>
          </a:p>
          <a:p>
            <a:pPr>
              <a:defRPr/>
            </a:pPr>
            <a:r>
              <a:rPr lang="en-US" altLang="en-US" sz="2800" dirty="0" smtClean="0"/>
              <a:t>Interesting fact:  the children designated as “growth </a:t>
            </a:r>
            <a:r>
              <a:rPr lang="en-US" altLang="en-US" sz="2800" dirty="0" err="1" smtClean="0"/>
              <a:t>spurters</a:t>
            </a:r>
            <a:r>
              <a:rPr lang="en-US" altLang="en-US" sz="2800" dirty="0" smtClean="0"/>
              <a:t>” by the Harvard Test of Inflected Acquisition were chosen at random</a:t>
            </a:r>
          </a:p>
          <a:p>
            <a:pPr lvl="1">
              <a:defRPr/>
            </a:pPr>
            <a:r>
              <a:rPr lang="en-US" altLang="en-US" sz="2400" dirty="0" smtClean="0"/>
              <a:t>There is no Harvard Test of Inflected Acquisition</a:t>
            </a:r>
          </a:p>
          <a:p>
            <a:pPr marL="342900" lvl="1" indent="-342900">
              <a:buFontTx/>
              <a:buChar char="•"/>
              <a:defRPr/>
            </a:pPr>
            <a:endParaRPr lang="en-US" altLang="en-US" sz="2000" dirty="0" smtClean="0"/>
          </a:p>
          <a:p>
            <a:pPr marL="342900" lvl="1" indent="-342900">
              <a:buFontTx/>
              <a:buChar char="•"/>
              <a:defRPr/>
            </a:pPr>
            <a:r>
              <a:rPr lang="en-US" altLang="en-US" dirty="0" smtClean="0"/>
              <a:t>What explains the differences in IQ?</a:t>
            </a:r>
          </a:p>
        </p:txBody>
      </p:sp>
      <p:sp>
        <p:nvSpPr>
          <p:cNvPr id="49157"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b="1">
                <a:solidFill>
                  <a:schemeClr val="tx1"/>
                </a:solidFill>
                <a:latin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defRPr>
            </a:lvl9pPr>
          </a:lstStyle>
          <a:p>
            <a:pPr>
              <a:spcBef>
                <a:spcPct val="0"/>
              </a:spcBef>
              <a:buFontTx/>
              <a:buNone/>
            </a:pPr>
            <a:fld id="{1FA446E4-22C5-4D6F-8513-03675A6106BC}" type="slidenum">
              <a:rPr lang="en-US" altLang="en-US" sz="1400" b="0" smtClean="0"/>
              <a:pPr>
                <a:spcBef>
                  <a:spcPct val="0"/>
                </a:spcBef>
                <a:buFontTx/>
                <a:buNone/>
              </a:pPr>
              <a:t>56</a:t>
            </a:fld>
            <a:endParaRPr lang="en-US" altLang="en-US" sz="1400" b="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4035">
                                            <p:txEl>
                                              <p:pRg st="4" end="4"/>
                                            </p:txEl>
                                          </p:spTgt>
                                        </p:tgtEl>
                                        <p:attrNameLst>
                                          <p:attrName>style.visibility</p:attrName>
                                        </p:attrNameLst>
                                      </p:cBhvr>
                                      <p:to>
                                        <p:strVal val="visible"/>
                                      </p:to>
                                    </p:set>
                                    <p:animEffect transition="in" filter="wipe(left)">
                                      <p:cBhvr>
                                        <p:cTn id="7" dur="500"/>
                                        <p:tgtEl>
                                          <p:spTgt spid="44035">
                                            <p:txEl>
                                              <p:pRg st="4" end="4"/>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44035">
                                            <p:txEl>
                                              <p:pRg st="5" end="5"/>
                                            </p:txEl>
                                          </p:spTgt>
                                        </p:tgtEl>
                                        <p:attrNameLst>
                                          <p:attrName>style.visibility</p:attrName>
                                        </p:attrNameLst>
                                      </p:cBhvr>
                                      <p:to>
                                        <p:strVal val="visible"/>
                                      </p:to>
                                    </p:set>
                                    <p:animEffect transition="in" filter="wipe(left)">
                                      <p:cBhvr>
                                        <p:cTn id="11" dur="500"/>
                                        <p:tgtEl>
                                          <p:spTgt spid="44035">
                                            <p:txEl>
                                              <p:pRg st="5" end="5"/>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44035">
                                            <p:txEl>
                                              <p:pRg st="7" end="7"/>
                                            </p:txEl>
                                          </p:spTgt>
                                        </p:tgtEl>
                                        <p:attrNameLst>
                                          <p:attrName>style.visibility</p:attrName>
                                        </p:attrNameLst>
                                      </p:cBhvr>
                                      <p:to>
                                        <p:strVal val="visible"/>
                                      </p:to>
                                    </p:set>
                                    <p:animEffect transition="in" filter="wipe(left)">
                                      <p:cBhvr>
                                        <p:cTn id="16" dur="500"/>
                                        <p:tgtEl>
                                          <p:spTgt spid="4403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p:cNvSpPr>
            <a:spLocks noGrp="1"/>
          </p:cNvSpPr>
          <p:nvPr>
            <p:ph type="title"/>
          </p:nvPr>
        </p:nvSpPr>
        <p:spPr/>
        <p:txBody>
          <a:bodyPr/>
          <a:lstStyle/>
          <a:p>
            <a:endParaRPr lang="en-US" altLang="en-US" smtClean="0"/>
          </a:p>
        </p:txBody>
      </p:sp>
      <p:sp>
        <p:nvSpPr>
          <p:cNvPr id="50179"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E531D158-DA7B-48DE-802C-AE279A8875AA}" type="slidenum">
              <a:rPr lang="en-US" altLang="en-US" b="0" smtClean="0"/>
              <a:pPr/>
              <a:t>57</a:t>
            </a:fld>
            <a:endParaRPr lang="en-US" altLang="en-US" b="0" smtClean="0"/>
          </a:p>
        </p:txBody>
      </p:sp>
      <p:pic>
        <p:nvPicPr>
          <p:cNvPr id="50180" name="Picture 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66763" y="1458913"/>
            <a:ext cx="7610475" cy="536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Cloud 7"/>
          <p:cNvSpPr/>
          <p:nvPr/>
        </p:nvSpPr>
        <p:spPr bwMode="auto">
          <a:xfrm>
            <a:off x="2997200" y="2008188"/>
            <a:ext cx="1958975" cy="1481137"/>
          </a:xfrm>
          <a:prstGeom prst="cloud">
            <a:avLst/>
          </a:prstGeom>
          <a:solidFill>
            <a:schemeClr val="accent1">
              <a:alpha val="80000"/>
            </a:schemeClr>
          </a:solidFill>
          <a:ln w="9525" cap="flat" cmpd="sng" algn="ctr">
            <a:solidFill>
              <a:schemeClr val="tx1"/>
            </a:solidFill>
            <a:prstDash val="solid"/>
            <a:round/>
            <a:headEnd type="none" w="med" len="med"/>
            <a:tailEnd type="none" w="med" len="med"/>
          </a:ln>
          <a:effectLst/>
        </p:spPr>
        <p:txBody>
          <a:bodyPr/>
          <a:lstStyle/>
          <a:p>
            <a:pPr eaLnBrk="1" hangingPunct="1">
              <a:defRPr/>
            </a:pPr>
            <a:endParaRPr lang="en-US">
              <a:latin typeface="Arial" charset="0"/>
            </a:endParaRPr>
          </a:p>
        </p:txBody>
      </p:sp>
      <p:sp>
        <p:nvSpPr>
          <p:cNvPr id="9" name="Cloud 8"/>
          <p:cNvSpPr/>
          <p:nvPr/>
        </p:nvSpPr>
        <p:spPr bwMode="auto">
          <a:xfrm>
            <a:off x="1038225" y="1778000"/>
            <a:ext cx="1958975" cy="1481138"/>
          </a:xfrm>
          <a:prstGeom prst="cloud">
            <a:avLst/>
          </a:prstGeom>
          <a:solidFill>
            <a:schemeClr val="accent1">
              <a:alpha val="80000"/>
            </a:schemeClr>
          </a:solidFill>
          <a:ln w="9525" cap="flat" cmpd="sng" algn="ctr">
            <a:solidFill>
              <a:schemeClr val="tx1"/>
            </a:solidFill>
            <a:prstDash val="solid"/>
            <a:round/>
            <a:headEnd type="none" w="med" len="med"/>
            <a:tailEnd type="none" w="med" len="med"/>
          </a:ln>
          <a:effectLst/>
        </p:spPr>
        <p:txBody>
          <a:bodyPr/>
          <a:lstStyle/>
          <a:p>
            <a:pPr eaLnBrk="1" hangingPunct="1">
              <a:defRPr/>
            </a:pPr>
            <a:endParaRPr lang="en-US">
              <a:latin typeface="Arial" charset="0"/>
            </a:endParaRPr>
          </a:p>
        </p:txBody>
      </p:sp>
      <p:pic>
        <p:nvPicPr>
          <p:cNvPr id="50183" name="Picture 9"/>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611563" y="2159000"/>
            <a:ext cx="1152525" cy="115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184" name="Picture 12"/>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692275" y="1952625"/>
            <a:ext cx="730250" cy="1114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Cloud 13"/>
          <p:cNvSpPr/>
          <p:nvPr/>
        </p:nvSpPr>
        <p:spPr bwMode="auto">
          <a:xfrm>
            <a:off x="1038225" y="1778000"/>
            <a:ext cx="1958975" cy="1481138"/>
          </a:xfrm>
          <a:prstGeom prst="cloud">
            <a:avLst/>
          </a:prstGeom>
          <a:noFill/>
          <a:ln w="9525" cap="flat" cmpd="sng" algn="ctr">
            <a:solidFill>
              <a:schemeClr val="tx1"/>
            </a:solidFill>
            <a:prstDash val="solid"/>
            <a:round/>
            <a:headEnd type="none" w="med" len="med"/>
            <a:tailEnd type="none" w="med" len="med"/>
          </a:ln>
          <a:effectLst/>
        </p:spPr>
        <p:txBody>
          <a:bodyPr/>
          <a:lstStyle/>
          <a:p>
            <a:pPr eaLnBrk="1" hangingPunct="1">
              <a:defRPr/>
            </a:pPr>
            <a:endParaRPr lang="en-US">
              <a:latin typeface="Arial" charset="0"/>
            </a:endParaRPr>
          </a:p>
        </p:txBody>
      </p:sp>
      <p:sp>
        <p:nvSpPr>
          <p:cNvPr id="15" name="Cloud 14"/>
          <p:cNvSpPr/>
          <p:nvPr/>
        </p:nvSpPr>
        <p:spPr bwMode="auto">
          <a:xfrm>
            <a:off x="2997200" y="2008188"/>
            <a:ext cx="1958975" cy="1481137"/>
          </a:xfrm>
          <a:prstGeom prst="cloud">
            <a:avLst/>
          </a:prstGeom>
          <a:noFill/>
          <a:ln w="9525" cap="flat" cmpd="sng" algn="ctr">
            <a:solidFill>
              <a:schemeClr val="tx1"/>
            </a:solidFill>
            <a:prstDash val="solid"/>
            <a:round/>
            <a:headEnd type="none" w="med" len="med"/>
            <a:tailEnd type="none" w="med" len="med"/>
          </a:ln>
          <a:effectLst/>
        </p:spPr>
        <p:txBody>
          <a:bodyPr/>
          <a:lstStyle/>
          <a:p>
            <a:pPr eaLnBrk="1" hangingPunct="1">
              <a:defRPr/>
            </a:pPr>
            <a:endParaRPr lang="en-US">
              <a:latin typeface="Arial" charset="0"/>
            </a:endParaRPr>
          </a:p>
        </p:txBody>
      </p:sp>
      <p:sp>
        <p:nvSpPr>
          <p:cNvPr id="50187" name="Content Placeholder 2"/>
          <p:cNvSpPr txBox="1">
            <a:spLocks/>
          </p:cNvSpPr>
          <p:nvPr/>
        </p:nvSpPr>
        <p:spPr bwMode="auto">
          <a:xfrm>
            <a:off x="457200" y="350838"/>
            <a:ext cx="8229600" cy="581837"/>
          </a:xfrm>
          <a:prstGeom prst="rect">
            <a:avLst/>
          </a:prstGeom>
          <a:solidFill>
            <a:schemeClr val="bg1">
              <a:alpha val="89803"/>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b="1">
                <a:solidFill>
                  <a:schemeClr val="tx1"/>
                </a:solidFill>
                <a:latin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defRPr>
            </a:lvl9pPr>
          </a:lstStyle>
          <a:p>
            <a:r>
              <a:rPr lang="en-US" altLang="en-US" dirty="0"/>
              <a:t>Expectations matter!  </a:t>
            </a:r>
          </a:p>
          <a:p>
            <a:pPr lvl="1"/>
            <a:endParaRPr lang="en-US" altLang="en-US" dirty="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p:cNvSpPr>
            <a:spLocks noGrp="1"/>
          </p:cNvSpPr>
          <p:nvPr>
            <p:ph type="title"/>
          </p:nvPr>
        </p:nvSpPr>
        <p:spPr/>
        <p:txBody>
          <a:bodyPr/>
          <a:lstStyle/>
          <a:p>
            <a:endParaRPr lang="en-US" altLang="en-US" smtClean="0"/>
          </a:p>
        </p:txBody>
      </p:sp>
      <p:sp>
        <p:nvSpPr>
          <p:cNvPr id="50179"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E531D158-DA7B-48DE-802C-AE279A8875AA}" type="slidenum">
              <a:rPr lang="en-US" altLang="en-US" b="0" smtClean="0"/>
              <a:pPr/>
              <a:t>58</a:t>
            </a:fld>
            <a:endParaRPr lang="en-US" altLang="en-US" b="0" smtClean="0"/>
          </a:p>
        </p:txBody>
      </p:sp>
      <p:pic>
        <p:nvPicPr>
          <p:cNvPr id="50180" name="Picture 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66763" y="1458913"/>
            <a:ext cx="7610475" cy="536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Cloud 7"/>
          <p:cNvSpPr/>
          <p:nvPr/>
        </p:nvSpPr>
        <p:spPr bwMode="auto">
          <a:xfrm>
            <a:off x="2997200" y="2008188"/>
            <a:ext cx="1958975" cy="1481137"/>
          </a:xfrm>
          <a:prstGeom prst="cloud">
            <a:avLst/>
          </a:prstGeom>
          <a:solidFill>
            <a:schemeClr val="accent1">
              <a:alpha val="80000"/>
            </a:schemeClr>
          </a:solidFill>
          <a:ln w="9525" cap="flat" cmpd="sng" algn="ctr">
            <a:solidFill>
              <a:schemeClr val="tx1"/>
            </a:solidFill>
            <a:prstDash val="solid"/>
            <a:round/>
            <a:headEnd type="none" w="med" len="med"/>
            <a:tailEnd type="none" w="med" len="med"/>
          </a:ln>
          <a:effectLst/>
        </p:spPr>
        <p:txBody>
          <a:bodyPr/>
          <a:lstStyle/>
          <a:p>
            <a:pPr eaLnBrk="1" hangingPunct="1">
              <a:defRPr/>
            </a:pPr>
            <a:endParaRPr lang="en-US">
              <a:latin typeface="Arial" charset="0"/>
            </a:endParaRPr>
          </a:p>
        </p:txBody>
      </p:sp>
      <p:sp>
        <p:nvSpPr>
          <p:cNvPr id="9" name="Cloud 8"/>
          <p:cNvSpPr/>
          <p:nvPr/>
        </p:nvSpPr>
        <p:spPr bwMode="auto">
          <a:xfrm>
            <a:off x="1038225" y="1778000"/>
            <a:ext cx="1958975" cy="1481138"/>
          </a:xfrm>
          <a:prstGeom prst="cloud">
            <a:avLst/>
          </a:prstGeom>
          <a:solidFill>
            <a:schemeClr val="accent1">
              <a:alpha val="80000"/>
            </a:schemeClr>
          </a:solidFill>
          <a:ln w="9525" cap="flat" cmpd="sng" algn="ctr">
            <a:solidFill>
              <a:schemeClr val="tx1"/>
            </a:solidFill>
            <a:prstDash val="solid"/>
            <a:round/>
            <a:headEnd type="none" w="med" len="med"/>
            <a:tailEnd type="none" w="med" len="med"/>
          </a:ln>
          <a:effectLst/>
        </p:spPr>
        <p:txBody>
          <a:bodyPr/>
          <a:lstStyle/>
          <a:p>
            <a:pPr eaLnBrk="1" hangingPunct="1">
              <a:defRPr/>
            </a:pPr>
            <a:endParaRPr lang="en-US">
              <a:latin typeface="Arial" charset="0"/>
            </a:endParaRPr>
          </a:p>
        </p:txBody>
      </p:sp>
      <p:pic>
        <p:nvPicPr>
          <p:cNvPr id="50183" name="Picture 9"/>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611563" y="2159000"/>
            <a:ext cx="1152525" cy="115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184" name="Picture 12"/>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692275" y="1952625"/>
            <a:ext cx="730250" cy="1114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Cloud 13"/>
          <p:cNvSpPr/>
          <p:nvPr/>
        </p:nvSpPr>
        <p:spPr bwMode="auto">
          <a:xfrm>
            <a:off x="1038225" y="1778000"/>
            <a:ext cx="1958975" cy="1481138"/>
          </a:xfrm>
          <a:prstGeom prst="cloud">
            <a:avLst/>
          </a:prstGeom>
          <a:noFill/>
          <a:ln w="9525" cap="flat" cmpd="sng" algn="ctr">
            <a:solidFill>
              <a:schemeClr val="tx1"/>
            </a:solidFill>
            <a:prstDash val="solid"/>
            <a:round/>
            <a:headEnd type="none" w="med" len="med"/>
            <a:tailEnd type="none" w="med" len="med"/>
          </a:ln>
          <a:effectLst/>
        </p:spPr>
        <p:txBody>
          <a:bodyPr/>
          <a:lstStyle/>
          <a:p>
            <a:pPr eaLnBrk="1" hangingPunct="1">
              <a:defRPr/>
            </a:pPr>
            <a:endParaRPr lang="en-US">
              <a:latin typeface="Arial" charset="0"/>
            </a:endParaRPr>
          </a:p>
        </p:txBody>
      </p:sp>
      <p:sp>
        <p:nvSpPr>
          <p:cNvPr id="15" name="Cloud 14"/>
          <p:cNvSpPr/>
          <p:nvPr/>
        </p:nvSpPr>
        <p:spPr bwMode="auto">
          <a:xfrm>
            <a:off x="2997200" y="2008188"/>
            <a:ext cx="1958975" cy="1481137"/>
          </a:xfrm>
          <a:prstGeom prst="cloud">
            <a:avLst/>
          </a:prstGeom>
          <a:noFill/>
          <a:ln w="9525" cap="flat" cmpd="sng" algn="ctr">
            <a:solidFill>
              <a:schemeClr val="tx1"/>
            </a:solidFill>
            <a:prstDash val="solid"/>
            <a:round/>
            <a:headEnd type="none" w="med" len="med"/>
            <a:tailEnd type="none" w="med" len="med"/>
          </a:ln>
          <a:effectLst/>
        </p:spPr>
        <p:txBody>
          <a:bodyPr/>
          <a:lstStyle/>
          <a:p>
            <a:pPr eaLnBrk="1" hangingPunct="1">
              <a:defRPr/>
            </a:pPr>
            <a:endParaRPr lang="en-US">
              <a:latin typeface="Arial" charset="0"/>
            </a:endParaRPr>
          </a:p>
        </p:txBody>
      </p:sp>
      <p:sp>
        <p:nvSpPr>
          <p:cNvPr id="50187" name="Content Placeholder 2"/>
          <p:cNvSpPr txBox="1">
            <a:spLocks/>
          </p:cNvSpPr>
          <p:nvPr/>
        </p:nvSpPr>
        <p:spPr bwMode="auto">
          <a:xfrm>
            <a:off x="457200" y="350838"/>
            <a:ext cx="8229600" cy="2425277"/>
          </a:xfrm>
          <a:prstGeom prst="rect">
            <a:avLst/>
          </a:prstGeom>
          <a:solidFill>
            <a:schemeClr val="bg1">
              <a:alpha val="89803"/>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b="1">
                <a:solidFill>
                  <a:schemeClr val="tx1"/>
                </a:solidFill>
                <a:latin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defRPr>
            </a:lvl9pPr>
          </a:lstStyle>
          <a:p>
            <a:r>
              <a:rPr lang="en-US" altLang="en-US" dirty="0"/>
              <a:t>Expectations matter!  </a:t>
            </a:r>
          </a:p>
          <a:p>
            <a:pPr lvl="1"/>
            <a:endParaRPr lang="en-US" altLang="en-US" sz="2000" dirty="0"/>
          </a:p>
          <a:p>
            <a:pPr lvl="1"/>
            <a:r>
              <a:rPr lang="en-US" altLang="en-US" dirty="0"/>
              <a:t>Positive expectations from </a:t>
            </a:r>
            <a:r>
              <a:rPr lang="en-US" altLang="en-US" u="sng" dirty="0"/>
              <a:t>others</a:t>
            </a:r>
            <a:r>
              <a:rPr lang="en-US" altLang="en-US" dirty="0"/>
              <a:t> can result in improved performance</a:t>
            </a:r>
          </a:p>
          <a:p>
            <a:pPr lvl="2"/>
            <a:r>
              <a:rPr lang="en-US" altLang="en-US" dirty="0"/>
              <a:t>“Pygmalion effect”</a:t>
            </a:r>
          </a:p>
          <a:p>
            <a:pPr lvl="1"/>
            <a:endParaRPr lang="en-US" altLang="en-US" sz="2000" dirty="0"/>
          </a:p>
          <a:p>
            <a:pPr lvl="1"/>
            <a:endParaRPr lang="en-US" altLang="en-US" dirty="0"/>
          </a:p>
        </p:txBody>
      </p:sp>
    </p:spTree>
    <p:extLst>
      <p:ext uri="{BB962C8B-B14F-4D97-AF65-F5344CB8AC3E}">
        <p14:creationId xmlns:p14="http://schemas.microsoft.com/office/powerpoint/2010/main" val="3840774423"/>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p:cNvSpPr>
            <a:spLocks noGrp="1"/>
          </p:cNvSpPr>
          <p:nvPr>
            <p:ph type="title"/>
          </p:nvPr>
        </p:nvSpPr>
        <p:spPr/>
        <p:txBody>
          <a:bodyPr/>
          <a:lstStyle/>
          <a:p>
            <a:endParaRPr lang="en-US" altLang="en-US" smtClean="0"/>
          </a:p>
        </p:txBody>
      </p:sp>
      <p:sp>
        <p:nvSpPr>
          <p:cNvPr id="50179"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E531D158-DA7B-48DE-802C-AE279A8875AA}" type="slidenum">
              <a:rPr lang="en-US" altLang="en-US" b="0" smtClean="0"/>
              <a:pPr/>
              <a:t>59</a:t>
            </a:fld>
            <a:endParaRPr lang="en-US" altLang="en-US" b="0" smtClean="0"/>
          </a:p>
        </p:txBody>
      </p:sp>
      <p:pic>
        <p:nvPicPr>
          <p:cNvPr id="50180" name="Picture 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66763" y="1458913"/>
            <a:ext cx="7610475" cy="536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Cloud 7"/>
          <p:cNvSpPr/>
          <p:nvPr/>
        </p:nvSpPr>
        <p:spPr bwMode="auto">
          <a:xfrm>
            <a:off x="2997200" y="2008188"/>
            <a:ext cx="1958975" cy="1481137"/>
          </a:xfrm>
          <a:prstGeom prst="cloud">
            <a:avLst/>
          </a:prstGeom>
          <a:solidFill>
            <a:schemeClr val="accent1">
              <a:alpha val="80000"/>
            </a:schemeClr>
          </a:solidFill>
          <a:ln w="9525" cap="flat" cmpd="sng" algn="ctr">
            <a:solidFill>
              <a:schemeClr val="tx1"/>
            </a:solidFill>
            <a:prstDash val="solid"/>
            <a:round/>
            <a:headEnd type="none" w="med" len="med"/>
            <a:tailEnd type="none" w="med" len="med"/>
          </a:ln>
          <a:effectLst/>
        </p:spPr>
        <p:txBody>
          <a:bodyPr/>
          <a:lstStyle/>
          <a:p>
            <a:pPr eaLnBrk="1" hangingPunct="1">
              <a:defRPr/>
            </a:pPr>
            <a:endParaRPr lang="en-US">
              <a:latin typeface="Arial" charset="0"/>
            </a:endParaRPr>
          </a:p>
        </p:txBody>
      </p:sp>
      <p:sp>
        <p:nvSpPr>
          <p:cNvPr id="9" name="Cloud 8"/>
          <p:cNvSpPr/>
          <p:nvPr/>
        </p:nvSpPr>
        <p:spPr bwMode="auto">
          <a:xfrm>
            <a:off x="1038225" y="1778000"/>
            <a:ext cx="1958975" cy="1481138"/>
          </a:xfrm>
          <a:prstGeom prst="cloud">
            <a:avLst/>
          </a:prstGeom>
          <a:solidFill>
            <a:schemeClr val="accent1">
              <a:alpha val="80000"/>
            </a:schemeClr>
          </a:solidFill>
          <a:ln w="9525" cap="flat" cmpd="sng" algn="ctr">
            <a:solidFill>
              <a:schemeClr val="tx1"/>
            </a:solidFill>
            <a:prstDash val="solid"/>
            <a:round/>
            <a:headEnd type="none" w="med" len="med"/>
            <a:tailEnd type="none" w="med" len="med"/>
          </a:ln>
          <a:effectLst/>
        </p:spPr>
        <p:txBody>
          <a:bodyPr/>
          <a:lstStyle/>
          <a:p>
            <a:pPr eaLnBrk="1" hangingPunct="1">
              <a:defRPr/>
            </a:pPr>
            <a:endParaRPr lang="en-US">
              <a:latin typeface="Arial" charset="0"/>
            </a:endParaRPr>
          </a:p>
        </p:txBody>
      </p:sp>
      <p:pic>
        <p:nvPicPr>
          <p:cNvPr id="50183" name="Picture 9"/>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611563" y="2159000"/>
            <a:ext cx="1152525" cy="115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184" name="Picture 12"/>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692275" y="1952625"/>
            <a:ext cx="730250" cy="1114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Cloud 13"/>
          <p:cNvSpPr/>
          <p:nvPr/>
        </p:nvSpPr>
        <p:spPr bwMode="auto">
          <a:xfrm>
            <a:off x="1038225" y="1778000"/>
            <a:ext cx="1958975" cy="1481138"/>
          </a:xfrm>
          <a:prstGeom prst="cloud">
            <a:avLst/>
          </a:prstGeom>
          <a:noFill/>
          <a:ln w="9525" cap="flat" cmpd="sng" algn="ctr">
            <a:solidFill>
              <a:schemeClr val="tx1"/>
            </a:solidFill>
            <a:prstDash val="solid"/>
            <a:round/>
            <a:headEnd type="none" w="med" len="med"/>
            <a:tailEnd type="none" w="med" len="med"/>
          </a:ln>
          <a:effectLst/>
        </p:spPr>
        <p:txBody>
          <a:bodyPr/>
          <a:lstStyle/>
          <a:p>
            <a:pPr eaLnBrk="1" hangingPunct="1">
              <a:defRPr/>
            </a:pPr>
            <a:endParaRPr lang="en-US">
              <a:latin typeface="Arial" charset="0"/>
            </a:endParaRPr>
          </a:p>
        </p:txBody>
      </p:sp>
      <p:sp>
        <p:nvSpPr>
          <p:cNvPr id="15" name="Cloud 14"/>
          <p:cNvSpPr/>
          <p:nvPr/>
        </p:nvSpPr>
        <p:spPr bwMode="auto">
          <a:xfrm>
            <a:off x="2997200" y="2008188"/>
            <a:ext cx="1958975" cy="1481137"/>
          </a:xfrm>
          <a:prstGeom prst="cloud">
            <a:avLst/>
          </a:prstGeom>
          <a:noFill/>
          <a:ln w="9525" cap="flat" cmpd="sng" algn="ctr">
            <a:solidFill>
              <a:schemeClr val="tx1"/>
            </a:solidFill>
            <a:prstDash val="solid"/>
            <a:round/>
            <a:headEnd type="none" w="med" len="med"/>
            <a:tailEnd type="none" w="med" len="med"/>
          </a:ln>
          <a:effectLst/>
        </p:spPr>
        <p:txBody>
          <a:bodyPr/>
          <a:lstStyle/>
          <a:p>
            <a:pPr eaLnBrk="1" hangingPunct="1">
              <a:defRPr/>
            </a:pPr>
            <a:endParaRPr lang="en-US">
              <a:latin typeface="Arial" charset="0"/>
            </a:endParaRPr>
          </a:p>
        </p:txBody>
      </p:sp>
      <p:sp>
        <p:nvSpPr>
          <p:cNvPr id="50187" name="Content Placeholder 2"/>
          <p:cNvSpPr txBox="1">
            <a:spLocks/>
          </p:cNvSpPr>
          <p:nvPr/>
        </p:nvSpPr>
        <p:spPr bwMode="auto">
          <a:xfrm>
            <a:off x="457200" y="350838"/>
            <a:ext cx="8229600" cy="4537075"/>
          </a:xfrm>
          <a:prstGeom prst="rect">
            <a:avLst/>
          </a:prstGeom>
          <a:solidFill>
            <a:schemeClr val="bg1">
              <a:alpha val="89803"/>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b="1">
                <a:solidFill>
                  <a:schemeClr val="tx1"/>
                </a:solidFill>
                <a:latin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defRPr>
            </a:lvl9pPr>
          </a:lstStyle>
          <a:p>
            <a:r>
              <a:rPr lang="en-US" altLang="en-US"/>
              <a:t>Expectations matter!  </a:t>
            </a:r>
          </a:p>
          <a:p>
            <a:pPr lvl="1"/>
            <a:endParaRPr lang="en-US" altLang="en-US" sz="2000"/>
          </a:p>
          <a:p>
            <a:pPr lvl="1"/>
            <a:r>
              <a:rPr lang="en-US" altLang="en-US"/>
              <a:t>Positive expectations from </a:t>
            </a:r>
            <a:r>
              <a:rPr lang="en-US" altLang="en-US" u="sng"/>
              <a:t>others</a:t>
            </a:r>
            <a:r>
              <a:rPr lang="en-US" altLang="en-US"/>
              <a:t> can result in improved performance</a:t>
            </a:r>
          </a:p>
          <a:p>
            <a:pPr lvl="2"/>
            <a:r>
              <a:rPr lang="en-US" altLang="en-US"/>
              <a:t>“Pygmalion effect”</a:t>
            </a:r>
          </a:p>
          <a:p>
            <a:pPr lvl="1"/>
            <a:endParaRPr lang="en-US" altLang="en-US" sz="2000"/>
          </a:p>
          <a:p>
            <a:pPr lvl="1"/>
            <a:r>
              <a:rPr lang="en-US" altLang="en-US"/>
              <a:t>Positive </a:t>
            </a:r>
            <a:r>
              <a:rPr lang="en-US" altLang="en-US" u="sng"/>
              <a:t>self</a:t>
            </a:r>
            <a:r>
              <a:rPr lang="en-US" altLang="en-US"/>
              <a:t>-expectations can also result in improved performance</a:t>
            </a:r>
          </a:p>
          <a:p>
            <a:pPr lvl="2"/>
            <a:r>
              <a:rPr lang="en-US" altLang="en-US"/>
              <a:t>“Galatea effect”</a:t>
            </a:r>
          </a:p>
          <a:p>
            <a:pPr lvl="1"/>
            <a:endParaRPr lang="en-US" altLang="en-US" sz="2000"/>
          </a:p>
          <a:p>
            <a:pPr lvl="2"/>
            <a:endParaRPr lang="en-US" altLang="en-US"/>
          </a:p>
          <a:p>
            <a:pPr lvl="1"/>
            <a:endParaRPr lang="en-US" altLang="en-US"/>
          </a:p>
        </p:txBody>
      </p:sp>
    </p:spTree>
    <p:extLst>
      <p:ext uri="{BB962C8B-B14F-4D97-AF65-F5344CB8AC3E}">
        <p14:creationId xmlns:p14="http://schemas.microsoft.com/office/powerpoint/2010/main" val="150265677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305050" y="11113"/>
            <a:ext cx="11561763" cy="6881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7" name="Title 1"/>
          <p:cNvSpPr>
            <a:spLocks noGrp="1"/>
          </p:cNvSpPr>
          <p:nvPr>
            <p:ph type="title"/>
          </p:nvPr>
        </p:nvSpPr>
        <p:spPr/>
        <p:txBody>
          <a:bodyPr/>
          <a:lstStyle/>
          <a:p>
            <a:endParaRPr lang="en-US" altLang="en-US" smtClean="0"/>
          </a:p>
        </p:txBody>
      </p:sp>
      <p:sp>
        <p:nvSpPr>
          <p:cNvPr id="47108" name="Content Placeholder 2"/>
          <p:cNvSpPr>
            <a:spLocks noGrp="1"/>
          </p:cNvSpPr>
          <p:nvPr>
            <p:ph idx="1"/>
          </p:nvPr>
        </p:nvSpPr>
        <p:spPr>
          <a:xfrm>
            <a:off x="457200" y="350838"/>
            <a:ext cx="8229600" cy="5707062"/>
          </a:xfrm>
          <a:solidFill>
            <a:schemeClr val="bg1">
              <a:alpha val="90000"/>
            </a:schemeClr>
          </a:solidFill>
        </p:spPr>
        <p:txBody>
          <a:bodyPr/>
          <a:lstStyle/>
          <a:p>
            <a:pPr>
              <a:defRPr/>
            </a:pPr>
            <a:r>
              <a:rPr lang="en-US" dirty="0" smtClean="0"/>
              <a:t>Increase in IQ for seven first-graders identified as “growth </a:t>
            </a:r>
            <a:r>
              <a:rPr lang="en-US" dirty="0" err="1" smtClean="0"/>
              <a:t>spurters</a:t>
            </a:r>
            <a:r>
              <a:rPr lang="en-US" dirty="0" smtClean="0"/>
              <a:t>” </a:t>
            </a:r>
          </a:p>
          <a:p>
            <a:pPr>
              <a:defRPr/>
            </a:pPr>
            <a:endParaRPr lang="en-US" sz="1000" dirty="0"/>
          </a:p>
          <a:p>
            <a:pPr marL="0" indent="0">
              <a:buFontTx/>
              <a:buNone/>
              <a:defRPr/>
            </a:pPr>
            <a:r>
              <a:rPr lang="en-US" dirty="0"/>
              <a:t>	8	15	23	29	35	40	42</a:t>
            </a:r>
            <a:endParaRPr lang="en-US" sz="3600" dirty="0"/>
          </a:p>
          <a:p>
            <a:pPr>
              <a:defRPr/>
            </a:pPr>
            <a:endParaRPr lang="en-US" sz="1000" dirty="0"/>
          </a:p>
          <a:p>
            <a:pPr lvl="1">
              <a:defRPr/>
            </a:pPr>
            <a:r>
              <a:rPr lang="en-US" dirty="0" smtClean="0"/>
              <a:t>Assume these data are a simple random sample of “</a:t>
            </a:r>
            <a:r>
              <a:rPr lang="en-US" dirty="0"/>
              <a:t>growth </a:t>
            </a:r>
            <a:r>
              <a:rPr lang="en-US" dirty="0" err="1"/>
              <a:t>spurters</a:t>
            </a:r>
            <a:r>
              <a:rPr lang="en-US" dirty="0"/>
              <a:t>” </a:t>
            </a:r>
          </a:p>
          <a:p>
            <a:pPr>
              <a:defRPr/>
            </a:pPr>
            <a:endParaRPr lang="en-US" sz="2000" dirty="0"/>
          </a:p>
          <a:p>
            <a:pPr>
              <a:defRPr/>
            </a:pPr>
            <a:r>
              <a:rPr lang="en-US" sz="2800" dirty="0"/>
              <a:t>What we </a:t>
            </a:r>
            <a:r>
              <a:rPr lang="en-US" sz="2800" u="sng" dirty="0"/>
              <a:t>can</a:t>
            </a:r>
            <a:r>
              <a:rPr lang="en-US" sz="2800" dirty="0"/>
              <a:t> do:  for the population of “growth </a:t>
            </a:r>
            <a:r>
              <a:rPr lang="en-US" sz="2800" dirty="0" err="1"/>
              <a:t>spurters</a:t>
            </a:r>
            <a:r>
              <a:rPr lang="en-US" sz="2800" dirty="0"/>
              <a:t>”, what proportion would show an increase of 30 or more IQ points</a:t>
            </a:r>
            <a:r>
              <a:rPr lang="en-US" sz="2800" dirty="0" smtClean="0"/>
              <a:t>?</a:t>
            </a:r>
          </a:p>
          <a:p>
            <a:pPr>
              <a:defRPr/>
            </a:pPr>
            <a:endParaRPr lang="en-US" sz="2800" dirty="0"/>
          </a:p>
        </p:txBody>
      </p:sp>
      <p:sp>
        <p:nvSpPr>
          <p:cNvPr id="6149"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b="1">
                <a:solidFill>
                  <a:schemeClr val="tx1"/>
                </a:solidFill>
                <a:latin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defRPr>
            </a:lvl9pPr>
          </a:lstStyle>
          <a:p>
            <a:pPr>
              <a:spcBef>
                <a:spcPct val="0"/>
              </a:spcBef>
              <a:buFontTx/>
              <a:buNone/>
            </a:pPr>
            <a:fld id="{B0EC8590-0E76-49C5-AB79-9F77352DE2F8}" type="slidenum">
              <a:rPr lang="en-US" altLang="en-US" sz="1400" b="0" smtClean="0"/>
              <a:pPr>
                <a:spcBef>
                  <a:spcPct val="0"/>
                </a:spcBef>
                <a:buFontTx/>
                <a:buNone/>
              </a:pPr>
              <a:t>6</a:t>
            </a:fld>
            <a:endParaRPr lang="en-US" altLang="en-US" sz="1400" b="0" smtClean="0"/>
          </a:p>
        </p:txBody>
      </p:sp>
    </p:spTree>
    <p:extLst>
      <p:ext uri="{BB962C8B-B14F-4D97-AF65-F5344CB8AC3E}">
        <p14:creationId xmlns:p14="http://schemas.microsoft.com/office/powerpoint/2010/main" val="677167496"/>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p:cNvSpPr>
            <a:spLocks noGrp="1"/>
          </p:cNvSpPr>
          <p:nvPr>
            <p:ph type="title"/>
          </p:nvPr>
        </p:nvSpPr>
        <p:spPr/>
        <p:txBody>
          <a:bodyPr/>
          <a:lstStyle/>
          <a:p>
            <a:pPr algn="l"/>
            <a:r>
              <a:rPr lang="en-US" altLang="en-US" sz="1400" smtClean="0"/>
              <a:t>https://www.thebalance.com/pygmalion-and-galatea-effects-1918677</a:t>
            </a:r>
          </a:p>
        </p:txBody>
      </p:sp>
      <p:sp>
        <p:nvSpPr>
          <p:cNvPr id="51203" name="Content Placeholder 2"/>
          <p:cNvSpPr>
            <a:spLocks noGrp="1"/>
          </p:cNvSpPr>
          <p:nvPr>
            <p:ph idx="1"/>
          </p:nvPr>
        </p:nvSpPr>
        <p:spPr/>
        <p:txBody>
          <a:bodyPr/>
          <a:lstStyle/>
          <a:p>
            <a:r>
              <a:rPr lang="en-US" altLang="en-US" smtClean="0"/>
              <a:t>These concepts are still current </a:t>
            </a:r>
          </a:p>
        </p:txBody>
      </p:sp>
      <p:sp>
        <p:nvSpPr>
          <p:cNvPr id="51204"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b="1">
                <a:solidFill>
                  <a:schemeClr val="tx1"/>
                </a:solidFill>
                <a:latin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defRPr>
            </a:lvl9pPr>
          </a:lstStyle>
          <a:p>
            <a:pPr>
              <a:spcBef>
                <a:spcPct val="0"/>
              </a:spcBef>
              <a:buFontTx/>
              <a:buNone/>
            </a:pPr>
            <a:fld id="{EDCFF4BD-2FAC-4EA7-97FB-D014D27A944E}" type="slidenum">
              <a:rPr lang="en-US" altLang="en-US" sz="1400" b="0" smtClean="0"/>
              <a:pPr>
                <a:spcBef>
                  <a:spcPct val="0"/>
                </a:spcBef>
                <a:buFontTx/>
                <a:buNone/>
              </a:pPr>
              <a:t>60</a:t>
            </a:fld>
            <a:endParaRPr lang="en-US" altLang="en-US" sz="1400" b="0" smtClean="0"/>
          </a:p>
        </p:txBody>
      </p:sp>
      <p:pic>
        <p:nvPicPr>
          <p:cNvPr id="51205" name="Picture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38150" y="1714500"/>
            <a:ext cx="826770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06" name="Picture 7"/>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574925" y="4235505"/>
            <a:ext cx="3575050" cy="1054100"/>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2" name="Rectangle 1"/>
          <p:cNvSpPr/>
          <p:nvPr/>
        </p:nvSpPr>
        <p:spPr bwMode="auto">
          <a:xfrm>
            <a:off x="4687215" y="3736240"/>
            <a:ext cx="1190555" cy="38405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53" presetClass="entr" presetSubtype="16" fill="hold" nodeType="withEffect">
                                  <p:stCondLst>
                                    <p:cond delay="0"/>
                                  </p:stCondLst>
                                  <p:childTnLst>
                                    <p:set>
                                      <p:cBhvr>
                                        <p:cTn id="9" dur="1" fill="hold">
                                          <p:stCondLst>
                                            <p:cond delay="0"/>
                                          </p:stCondLst>
                                        </p:cTn>
                                        <p:tgtEl>
                                          <p:spTgt spid="51206"/>
                                        </p:tgtEl>
                                        <p:attrNameLst>
                                          <p:attrName>style.visibility</p:attrName>
                                        </p:attrNameLst>
                                      </p:cBhvr>
                                      <p:to>
                                        <p:strVal val="visible"/>
                                      </p:to>
                                    </p:set>
                                    <p:anim calcmode="lin" valueType="num">
                                      <p:cBhvr>
                                        <p:cTn id="10" dur="500" fill="hold"/>
                                        <p:tgtEl>
                                          <p:spTgt spid="51206"/>
                                        </p:tgtEl>
                                        <p:attrNameLst>
                                          <p:attrName>ppt_w</p:attrName>
                                        </p:attrNameLst>
                                      </p:cBhvr>
                                      <p:tavLst>
                                        <p:tav tm="0">
                                          <p:val>
                                            <p:fltVal val="0"/>
                                          </p:val>
                                        </p:tav>
                                        <p:tav tm="100000">
                                          <p:val>
                                            <p:strVal val="#ppt_w"/>
                                          </p:val>
                                        </p:tav>
                                      </p:tavLst>
                                    </p:anim>
                                    <p:anim calcmode="lin" valueType="num">
                                      <p:cBhvr>
                                        <p:cTn id="11" dur="500" fill="hold"/>
                                        <p:tgtEl>
                                          <p:spTgt spid="51206"/>
                                        </p:tgtEl>
                                        <p:attrNameLst>
                                          <p:attrName>ppt_h</p:attrName>
                                        </p:attrNameLst>
                                      </p:cBhvr>
                                      <p:tavLst>
                                        <p:tav tm="0">
                                          <p:val>
                                            <p:fltVal val="0"/>
                                          </p:val>
                                        </p:tav>
                                        <p:tav tm="100000">
                                          <p:val>
                                            <p:strVal val="#ppt_h"/>
                                          </p:val>
                                        </p:tav>
                                      </p:tavLst>
                                    </p:anim>
                                    <p:animEffect transition="in" filter="fade">
                                      <p:cBhvr>
                                        <p:cTn id="12" dur="500"/>
                                        <p:tgtEl>
                                          <p:spTgt spid="512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p:cNvSpPr>
            <a:spLocks noGrp="1"/>
          </p:cNvSpPr>
          <p:nvPr>
            <p:ph type="title"/>
          </p:nvPr>
        </p:nvSpPr>
        <p:spPr/>
        <p:txBody>
          <a:bodyPr/>
          <a:lstStyle/>
          <a:p>
            <a:endParaRPr lang="en-US" altLang="en-US" smtClean="0"/>
          </a:p>
        </p:txBody>
      </p:sp>
      <p:sp>
        <p:nvSpPr>
          <p:cNvPr id="52227"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A2F78BB0-DFE7-42EE-A250-605B465574EE}" type="slidenum">
              <a:rPr lang="en-US" altLang="en-US" b="0" smtClean="0"/>
              <a:pPr/>
              <a:t>61</a:t>
            </a:fld>
            <a:endParaRPr lang="en-US" altLang="en-US" b="0" smtClean="0"/>
          </a:p>
        </p:txBody>
      </p:sp>
      <p:pic>
        <p:nvPicPr>
          <p:cNvPr id="52228" name="Picture 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66763" y="1458913"/>
            <a:ext cx="7610475" cy="536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Cloud 7"/>
          <p:cNvSpPr/>
          <p:nvPr/>
        </p:nvSpPr>
        <p:spPr bwMode="auto">
          <a:xfrm>
            <a:off x="2997200" y="2008188"/>
            <a:ext cx="1958975" cy="1481137"/>
          </a:xfrm>
          <a:prstGeom prst="cloud">
            <a:avLst/>
          </a:prstGeom>
          <a:solidFill>
            <a:schemeClr val="accent1">
              <a:alpha val="80000"/>
            </a:schemeClr>
          </a:solidFill>
          <a:ln w="9525" cap="flat" cmpd="sng" algn="ctr">
            <a:solidFill>
              <a:schemeClr val="tx1"/>
            </a:solidFill>
            <a:prstDash val="solid"/>
            <a:round/>
            <a:headEnd type="none" w="med" len="med"/>
            <a:tailEnd type="none" w="med" len="med"/>
          </a:ln>
          <a:effectLst/>
        </p:spPr>
        <p:txBody>
          <a:bodyPr/>
          <a:lstStyle/>
          <a:p>
            <a:pPr eaLnBrk="1" hangingPunct="1">
              <a:defRPr/>
            </a:pPr>
            <a:endParaRPr lang="en-US">
              <a:latin typeface="Arial" charset="0"/>
            </a:endParaRPr>
          </a:p>
        </p:txBody>
      </p:sp>
      <p:sp>
        <p:nvSpPr>
          <p:cNvPr id="9" name="Cloud 8"/>
          <p:cNvSpPr/>
          <p:nvPr/>
        </p:nvSpPr>
        <p:spPr bwMode="auto">
          <a:xfrm>
            <a:off x="1038225" y="1778000"/>
            <a:ext cx="1958975" cy="1481138"/>
          </a:xfrm>
          <a:prstGeom prst="cloud">
            <a:avLst/>
          </a:prstGeom>
          <a:solidFill>
            <a:schemeClr val="accent1">
              <a:alpha val="80000"/>
            </a:schemeClr>
          </a:solidFill>
          <a:ln w="9525" cap="flat" cmpd="sng" algn="ctr">
            <a:solidFill>
              <a:schemeClr val="tx1"/>
            </a:solidFill>
            <a:prstDash val="solid"/>
            <a:round/>
            <a:headEnd type="none" w="med" len="med"/>
            <a:tailEnd type="none" w="med" len="med"/>
          </a:ln>
          <a:effectLst/>
        </p:spPr>
        <p:txBody>
          <a:bodyPr/>
          <a:lstStyle/>
          <a:p>
            <a:pPr eaLnBrk="1" hangingPunct="1">
              <a:defRPr/>
            </a:pPr>
            <a:endParaRPr lang="en-US">
              <a:latin typeface="Arial" charset="0"/>
            </a:endParaRPr>
          </a:p>
        </p:txBody>
      </p:sp>
      <p:pic>
        <p:nvPicPr>
          <p:cNvPr id="52231" name="Picture 9"/>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611563" y="2159000"/>
            <a:ext cx="1152525" cy="115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2232" name="Picture 12"/>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692275" y="1952625"/>
            <a:ext cx="730250" cy="1114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Cloud 13"/>
          <p:cNvSpPr/>
          <p:nvPr/>
        </p:nvSpPr>
        <p:spPr bwMode="auto">
          <a:xfrm>
            <a:off x="1038225" y="1778000"/>
            <a:ext cx="1958975" cy="1481138"/>
          </a:xfrm>
          <a:prstGeom prst="cloud">
            <a:avLst/>
          </a:prstGeom>
          <a:noFill/>
          <a:ln w="9525" cap="flat" cmpd="sng" algn="ctr">
            <a:solidFill>
              <a:schemeClr val="tx1"/>
            </a:solidFill>
            <a:prstDash val="solid"/>
            <a:round/>
            <a:headEnd type="none" w="med" len="med"/>
            <a:tailEnd type="none" w="med" len="med"/>
          </a:ln>
          <a:effectLst/>
        </p:spPr>
        <p:txBody>
          <a:bodyPr/>
          <a:lstStyle/>
          <a:p>
            <a:pPr eaLnBrk="1" hangingPunct="1">
              <a:defRPr/>
            </a:pPr>
            <a:endParaRPr lang="en-US">
              <a:latin typeface="Arial" charset="0"/>
            </a:endParaRPr>
          </a:p>
        </p:txBody>
      </p:sp>
      <p:sp>
        <p:nvSpPr>
          <p:cNvPr id="15" name="Cloud 14"/>
          <p:cNvSpPr/>
          <p:nvPr/>
        </p:nvSpPr>
        <p:spPr bwMode="auto">
          <a:xfrm>
            <a:off x="2997200" y="2008188"/>
            <a:ext cx="1958975" cy="1481137"/>
          </a:xfrm>
          <a:prstGeom prst="cloud">
            <a:avLst/>
          </a:prstGeom>
          <a:noFill/>
          <a:ln w="9525" cap="flat" cmpd="sng" algn="ctr">
            <a:solidFill>
              <a:schemeClr val="tx1"/>
            </a:solidFill>
            <a:prstDash val="solid"/>
            <a:round/>
            <a:headEnd type="none" w="med" len="med"/>
            <a:tailEnd type="none" w="med" len="med"/>
          </a:ln>
          <a:effectLst/>
        </p:spPr>
        <p:txBody>
          <a:bodyPr/>
          <a:lstStyle/>
          <a:p>
            <a:pPr eaLnBrk="1" hangingPunct="1">
              <a:defRPr/>
            </a:pPr>
            <a:endParaRPr lang="en-US">
              <a:latin typeface="Arial" charset="0"/>
            </a:endParaRPr>
          </a:p>
        </p:txBody>
      </p:sp>
      <p:sp>
        <p:nvSpPr>
          <p:cNvPr id="52235" name="Content Placeholder 2"/>
          <p:cNvSpPr txBox="1">
            <a:spLocks/>
          </p:cNvSpPr>
          <p:nvPr/>
        </p:nvSpPr>
        <p:spPr bwMode="auto">
          <a:xfrm>
            <a:off x="457200" y="350839"/>
            <a:ext cx="8229600" cy="4230312"/>
          </a:xfrm>
          <a:prstGeom prst="rect">
            <a:avLst/>
          </a:prstGeom>
          <a:solidFill>
            <a:schemeClr val="bg1">
              <a:alpha val="89803"/>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b="1">
                <a:solidFill>
                  <a:schemeClr val="tx1"/>
                </a:solidFill>
                <a:latin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defRPr>
            </a:lvl9pPr>
          </a:lstStyle>
          <a:p>
            <a:r>
              <a:rPr lang="en-US" altLang="en-US" dirty="0"/>
              <a:t>Expectations matter!  </a:t>
            </a:r>
          </a:p>
          <a:p>
            <a:pPr lvl="1"/>
            <a:endParaRPr lang="en-US" altLang="en-US" sz="2000" dirty="0"/>
          </a:p>
          <a:p>
            <a:pPr lvl="1"/>
            <a:r>
              <a:rPr lang="en-US" altLang="en-US" dirty="0"/>
              <a:t>Positive expectations from </a:t>
            </a:r>
            <a:r>
              <a:rPr lang="en-US" altLang="en-US" u="sng" dirty="0"/>
              <a:t>others</a:t>
            </a:r>
            <a:r>
              <a:rPr lang="en-US" altLang="en-US" dirty="0"/>
              <a:t> can result in improved performance</a:t>
            </a:r>
          </a:p>
          <a:p>
            <a:pPr lvl="2"/>
            <a:r>
              <a:rPr lang="en-US" altLang="en-US" dirty="0"/>
              <a:t>“Pygmalion effect”</a:t>
            </a:r>
          </a:p>
          <a:p>
            <a:pPr lvl="1"/>
            <a:endParaRPr lang="en-US" altLang="en-US" sz="2000" dirty="0"/>
          </a:p>
          <a:p>
            <a:pPr lvl="1"/>
            <a:r>
              <a:rPr lang="en-US" altLang="en-US" dirty="0"/>
              <a:t>Positive </a:t>
            </a:r>
            <a:r>
              <a:rPr lang="en-US" altLang="en-US" u="sng" dirty="0"/>
              <a:t>self</a:t>
            </a:r>
            <a:r>
              <a:rPr lang="en-US" altLang="en-US" dirty="0"/>
              <a:t>-expectations can also result in improved performance</a:t>
            </a:r>
          </a:p>
          <a:p>
            <a:pPr lvl="2"/>
            <a:r>
              <a:rPr lang="en-US" altLang="en-US" dirty="0"/>
              <a:t>“Galatea effect”</a:t>
            </a:r>
          </a:p>
          <a:p>
            <a:pPr lvl="1"/>
            <a:endParaRPr lang="en-US" altLang="en-US" sz="2000" dirty="0"/>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p:cNvSpPr>
            <a:spLocks noGrp="1"/>
          </p:cNvSpPr>
          <p:nvPr>
            <p:ph type="title"/>
          </p:nvPr>
        </p:nvSpPr>
        <p:spPr/>
        <p:txBody>
          <a:bodyPr/>
          <a:lstStyle/>
          <a:p>
            <a:endParaRPr lang="en-US" altLang="en-US" smtClean="0"/>
          </a:p>
        </p:txBody>
      </p:sp>
      <p:sp>
        <p:nvSpPr>
          <p:cNvPr id="52227"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A2F78BB0-DFE7-42EE-A250-605B465574EE}" type="slidenum">
              <a:rPr lang="en-US" altLang="en-US" b="0" smtClean="0"/>
              <a:pPr/>
              <a:t>62</a:t>
            </a:fld>
            <a:endParaRPr lang="en-US" altLang="en-US" b="0" smtClean="0"/>
          </a:p>
        </p:txBody>
      </p:sp>
      <p:pic>
        <p:nvPicPr>
          <p:cNvPr id="52228" name="Picture 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66763" y="1458913"/>
            <a:ext cx="7610475" cy="536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Cloud 7"/>
          <p:cNvSpPr/>
          <p:nvPr/>
        </p:nvSpPr>
        <p:spPr bwMode="auto">
          <a:xfrm>
            <a:off x="2997200" y="2008188"/>
            <a:ext cx="1958975" cy="1481137"/>
          </a:xfrm>
          <a:prstGeom prst="cloud">
            <a:avLst/>
          </a:prstGeom>
          <a:solidFill>
            <a:schemeClr val="accent1">
              <a:alpha val="80000"/>
            </a:schemeClr>
          </a:solidFill>
          <a:ln w="9525" cap="flat" cmpd="sng" algn="ctr">
            <a:solidFill>
              <a:schemeClr val="tx1"/>
            </a:solidFill>
            <a:prstDash val="solid"/>
            <a:round/>
            <a:headEnd type="none" w="med" len="med"/>
            <a:tailEnd type="none" w="med" len="med"/>
          </a:ln>
          <a:effectLst/>
        </p:spPr>
        <p:txBody>
          <a:bodyPr/>
          <a:lstStyle/>
          <a:p>
            <a:pPr eaLnBrk="1" hangingPunct="1">
              <a:defRPr/>
            </a:pPr>
            <a:endParaRPr lang="en-US">
              <a:latin typeface="Arial" charset="0"/>
            </a:endParaRPr>
          </a:p>
        </p:txBody>
      </p:sp>
      <p:sp>
        <p:nvSpPr>
          <p:cNvPr id="9" name="Cloud 8"/>
          <p:cNvSpPr/>
          <p:nvPr/>
        </p:nvSpPr>
        <p:spPr bwMode="auto">
          <a:xfrm>
            <a:off x="1038225" y="1778000"/>
            <a:ext cx="1958975" cy="1481138"/>
          </a:xfrm>
          <a:prstGeom prst="cloud">
            <a:avLst/>
          </a:prstGeom>
          <a:solidFill>
            <a:schemeClr val="accent1">
              <a:alpha val="80000"/>
            </a:schemeClr>
          </a:solidFill>
          <a:ln w="9525" cap="flat" cmpd="sng" algn="ctr">
            <a:solidFill>
              <a:schemeClr val="tx1"/>
            </a:solidFill>
            <a:prstDash val="solid"/>
            <a:round/>
            <a:headEnd type="none" w="med" len="med"/>
            <a:tailEnd type="none" w="med" len="med"/>
          </a:ln>
          <a:effectLst/>
        </p:spPr>
        <p:txBody>
          <a:bodyPr/>
          <a:lstStyle/>
          <a:p>
            <a:pPr eaLnBrk="1" hangingPunct="1">
              <a:defRPr/>
            </a:pPr>
            <a:endParaRPr lang="en-US">
              <a:latin typeface="Arial" charset="0"/>
            </a:endParaRPr>
          </a:p>
        </p:txBody>
      </p:sp>
      <p:pic>
        <p:nvPicPr>
          <p:cNvPr id="52231" name="Picture 9"/>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611563" y="2159000"/>
            <a:ext cx="1152525" cy="115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2232" name="Picture 12"/>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692275" y="1952625"/>
            <a:ext cx="730250" cy="1114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Cloud 13"/>
          <p:cNvSpPr/>
          <p:nvPr/>
        </p:nvSpPr>
        <p:spPr bwMode="auto">
          <a:xfrm>
            <a:off x="1038225" y="1778000"/>
            <a:ext cx="1958975" cy="1481138"/>
          </a:xfrm>
          <a:prstGeom prst="cloud">
            <a:avLst/>
          </a:prstGeom>
          <a:noFill/>
          <a:ln w="9525" cap="flat" cmpd="sng" algn="ctr">
            <a:solidFill>
              <a:schemeClr val="tx1"/>
            </a:solidFill>
            <a:prstDash val="solid"/>
            <a:round/>
            <a:headEnd type="none" w="med" len="med"/>
            <a:tailEnd type="none" w="med" len="med"/>
          </a:ln>
          <a:effectLst/>
        </p:spPr>
        <p:txBody>
          <a:bodyPr/>
          <a:lstStyle/>
          <a:p>
            <a:pPr eaLnBrk="1" hangingPunct="1">
              <a:defRPr/>
            </a:pPr>
            <a:endParaRPr lang="en-US">
              <a:latin typeface="Arial" charset="0"/>
            </a:endParaRPr>
          </a:p>
        </p:txBody>
      </p:sp>
      <p:sp>
        <p:nvSpPr>
          <p:cNvPr id="15" name="Cloud 14"/>
          <p:cNvSpPr/>
          <p:nvPr/>
        </p:nvSpPr>
        <p:spPr bwMode="auto">
          <a:xfrm>
            <a:off x="2997200" y="2008188"/>
            <a:ext cx="1958975" cy="1481137"/>
          </a:xfrm>
          <a:prstGeom prst="cloud">
            <a:avLst/>
          </a:prstGeom>
          <a:noFill/>
          <a:ln w="9525" cap="flat" cmpd="sng" algn="ctr">
            <a:solidFill>
              <a:schemeClr val="tx1"/>
            </a:solidFill>
            <a:prstDash val="solid"/>
            <a:round/>
            <a:headEnd type="none" w="med" len="med"/>
            <a:tailEnd type="none" w="med" len="med"/>
          </a:ln>
          <a:effectLst/>
        </p:spPr>
        <p:txBody>
          <a:bodyPr/>
          <a:lstStyle/>
          <a:p>
            <a:pPr eaLnBrk="1" hangingPunct="1">
              <a:defRPr/>
            </a:pPr>
            <a:endParaRPr lang="en-US">
              <a:latin typeface="Arial" charset="0"/>
            </a:endParaRPr>
          </a:p>
        </p:txBody>
      </p:sp>
      <p:sp>
        <p:nvSpPr>
          <p:cNvPr id="52235" name="Content Placeholder 2"/>
          <p:cNvSpPr txBox="1">
            <a:spLocks/>
          </p:cNvSpPr>
          <p:nvPr/>
        </p:nvSpPr>
        <p:spPr bwMode="auto">
          <a:xfrm>
            <a:off x="457200" y="350838"/>
            <a:ext cx="8229600" cy="5894387"/>
          </a:xfrm>
          <a:prstGeom prst="rect">
            <a:avLst/>
          </a:prstGeom>
          <a:solidFill>
            <a:schemeClr val="bg1">
              <a:alpha val="89803"/>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b="1">
                <a:solidFill>
                  <a:schemeClr val="tx1"/>
                </a:solidFill>
                <a:latin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defRPr>
            </a:lvl9pPr>
          </a:lstStyle>
          <a:p>
            <a:r>
              <a:rPr lang="en-US" altLang="en-US" dirty="0"/>
              <a:t>Expectations matter!  </a:t>
            </a:r>
          </a:p>
          <a:p>
            <a:pPr lvl="1"/>
            <a:endParaRPr lang="en-US" altLang="en-US" sz="2000" dirty="0"/>
          </a:p>
          <a:p>
            <a:pPr lvl="1"/>
            <a:r>
              <a:rPr lang="en-US" altLang="en-US" dirty="0"/>
              <a:t>Positive expectations from </a:t>
            </a:r>
            <a:r>
              <a:rPr lang="en-US" altLang="en-US" u="sng" dirty="0"/>
              <a:t>others</a:t>
            </a:r>
            <a:r>
              <a:rPr lang="en-US" altLang="en-US" dirty="0"/>
              <a:t> can result in improved performance</a:t>
            </a:r>
          </a:p>
          <a:p>
            <a:pPr lvl="2"/>
            <a:r>
              <a:rPr lang="en-US" altLang="en-US" dirty="0"/>
              <a:t>“Pygmalion effect”</a:t>
            </a:r>
          </a:p>
          <a:p>
            <a:pPr lvl="1"/>
            <a:endParaRPr lang="en-US" altLang="en-US" sz="2000" dirty="0"/>
          </a:p>
          <a:p>
            <a:pPr lvl="1"/>
            <a:r>
              <a:rPr lang="en-US" altLang="en-US" dirty="0"/>
              <a:t>Positive </a:t>
            </a:r>
            <a:r>
              <a:rPr lang="en-US" altLang="en-US" u="sng" dirty="0"/>
              <a:t>self</a:t>
            </a:r>
            <a:r>
              <a:rPr lang="en-US" altLang="en-US" dirty="0"/>
              <a:t>-expectations can also result in improved performance</a:t>
            </a:r>
          </a:p>
          <a:p>
            <a:pPr lvl="2"/>
            <a:r>
              <a:rPr lang="en-US" altLang="en-US" dirty="0"/>
              <a:t>“Galatea effect”</a:t>
            </a:r>
          </a:p>
          <a:p>
            <a:pPr lvl="1"/>
            <a:endParaRPr lang="en-US" altLang="en-US" sz="2000" dirty="0"/>
          </a:p>
          <a:p>
            <a:pPr lvl="1"/>
            <a:r>
              <a:rPr lang="en-US" altLang="en-US" u="sng" dirty="0"/>
              <a:t>Negative</a:t>
            </a:r>
            <a:r>
              <a:rPr lang="en-US" altLang="en-US" dirty="0"/>
              <a:t> expectations from others can harm performance</a:t>
            </a:r>
          </a:p>
          <a:p>
            <a:pPr lvl="2"/>
            <a:r>
              <a:rPr lang="en-US" altLang="en-US" dirty="0"/>
              <a:t>“Golem effect”</a:t>
            </a:r>
          </a:p>
        </p:txBody>
      </p:sp>
    </p:spTree>
    <p:extLst>
      <p:ext uri="{BB962C8B-B14F-4D97-AF65-F5344CB8AC3E}">
        <p14:creationId xmlns:p14="http://schemas.microsoft.com/office/powerpoint/2010/main" val="369534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2235">
                                            <p:txEl>
                                              <p:pRg st="8" end="8"/>
                                            </p:txEl>
                                          </p:spTgt>
                                        </p:tgtEl>
                                        <p:attrNameLst>
                                          <p:attrName>style.visibility</p:attrName>
                                        </p:attrNameLst>
                                      </p:cBhvr>
                                      <p:to>
                                        <p:strVal val="visible"/>
                                      </p:to>
                                    </p:set>
                                    <p:animEffect transition="in" filter="wipe(left)">
                                      <p:cBhvr>
                                        <p:cTn id="7" dur="500"/>
                                        <p:tgtEl>
                                          <p:spTgt spid="52235">
                                            <p:txEl>
                                              <p:pRg st="8" end="8"/>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52235">
                                            <p:txEl>
                                              <p:pRg st="9" end="9"/>
                                            </p:txEl>
                                          </p:spTgt>
                                        </p:tgtEl>
                                        <p:attrNameLst>
                                          <p:attrName>style.visibility</p:attrName>
                                        </p:attrNameLst>
                                      </p:cBhvr>
                                      <p:to>
                                        <p:strVal val="visible"/>
                                      </p:to>
                                    </p:set>
                                    <p:animEffect transition="in" filter="wipe(left)">
                                      <p:cBhvr>
                                        <p:cTn id="11" dur="500"/>
                                        <p:tgtEl>
                                          <p:spTgt spid="5223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p:cNvSpPr>
            <a:spLocks noGrp="1"/>
          </p:cNvSpPr>
          <p:nvPr>
            <p:ph type="title"/>
          </p:nvPr>
        </p:nvSpPr>
        <p:spPr/>
        <p:txBody>
          <a:bodyPr/>
          <a:lstStyle/>
          <a:p>
            <a:pPr algn="l"/>
            <a:r>
              <a:rPr lang="en-US" altLang="en-US" sz="1400" smtClean="0"/>
              <a:t>https://www.usatoday.com/story/ondeadline/2012/10/11/florida-board-education-race-reading-asians/1626837/</a:t>
            </a:r>
          </a:p>
        </p:txBody>
      </p:sp>
      <p:sp>
        <p:nvSpPr>
          <p:cNvPr id="53251" name="Content Placeholder 2"/>
          <p:cNvSpPr>
            <a:spLocks noGrp="1"/>
          </p:cNvSpPr>
          <p:nvPr>
            <p:ph idx="1"/>
          </p:nvPr>
        </p:nvSpPr>
        <p:spPr/>
        <p:txBody>
          <a:bodyPr/>
          <a:lstStyle/>
          <a:p>
            <a:r>
              <a:rPr lang="en-US" altLang="en-US" smtClean="0"/>
              <a:t>These concepts are still current </a:t>
            </a:r>
          </a:p>
        </p:txBody>
      </p:sp>
      <p:sp>
        <p:nvSpPr>
          <p:cNvPr id="53252"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b="1">
                <a:solidFill>
                  <a:schemeClr val="tx1"/>
                </a:solidFill>
                <a:latin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defRPr>
            </a:lvl9pPr>
          </a:lstStyle>
          <a:p>
            <a:pPr>
              <a:spcBef>
                <a:spcPct val="0"/>
              </a:spcBef>
              <a:buFontTx/>
              <a:buNone/>
            </a:pPr>
            <a:fld id="{9764774B-9680-4D3B-BBEB-C2125A7FD343}" type="slidenum">
              <a:rPr lang="en-US" altLang="en-US" sz="1400" b="0" smtClean="0"/>
              <a:pPr>
                <a:spcBef>
                  <a:spcPct val="0"/>
                </a:spcBef>
                <a:buFontTx/>
                <a:buNone/>
              </a:pPr>
              <a:t>63</a:t>
            </a:fld>
            <a:endParaRPr lang="en-US" altLang="en-US" sz="1400" b="0" smtClean="0"/>
          </a:p>
        </p:txBody>
      </p:sp>
      <p:pic>
        <p:nvPicPr>
          <p:cNvPr id="5325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054100"/>
            <a:ext cx="8229600" cy="4916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p:cNvSpPr txBox="1">
            <a:spLocks noChangeArrowheads="1"/>
          </p:cNvSpPr>
          <p:nvPr/>
        </p:nvSpPr>
        <p:spPr bwMode="auto">
          <a:xfrm>
            <a:off x="674688" y="3927475"/>
            <a:ext cx="7794625" cy="1816100"/>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b="1">
                <a:solidFill>
                  <a:schemeClr val="tx1"/>
                </a:solidFill>
                <a:latin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defRPr>
            </a:lvl9pPr>
          </a:lstStyle>
          <a:p>
            <a:pPr eaLnBrk="1" hangingPunct="1">
              <a:spcBef>
                <a:spcPct val="0"/>
              </a:spcBef>
              <a:buFontTx/>
              <a:buNone/>
            </a:pPr>
            <a:r>
              <a:rPr lang="en-US" altLang="en-US" sz="2800"/>
              <a:t>In math, the board expects 92% of Asian students to be scoring at or above grade level, whites at 86%, Hispanic students at 80% and black students at 74%.</a:t>
            </a:r>
          </a:p>
        </p:txBody>
      </p:sp>
      <p:sp>
        <p:nvSpPr>
          <p:cNvPr id="7" name="Rectangle 6"/>
          <p:cNvSpPr>
            <a:spLocks noChangeArrowheads="1"/>
          </p:cNvSpPr>
          <p:nvPr/>
        </p:nvSpPr>
        <p:spPr bwMode="auto">
          <a:xfrm>
            <a:off x="674688" y="1508125"/>
            <a:ext cx="7794625" cy="2247900"/>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b="1">
                <a:solidFill>
                  <a:schemeClr val="tx1"/>
                </a:solidFill>
                <a:latin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defRPr>
            </a:lvl9pPr>
          </a:lstStyle>
          <a:p>
            <a:pPr eaLnBrk="1" hangingPunct="1">
              <a:spcBef>
                <a:spcPct val="0"/>
              </a:spcBef>
              <a:buFontTx/>
              <a:buNone/>
            </a:pPr>
            <a:r>
              <a:rPr lang="en-US" altLang="en-US" sz="2800"/>
              <a:t>The plan, approved by the state Board of Education on Tuesday night, calls for 90% of Asian students to be at or above grade level in reading by 2018. It expects whites to be at 88%, Hispanics at 81% and blacks at 74%.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wipe(left)">
                                      <p:cBhvr>
                                        <p:cTn id="12"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
          <p:cNvSpPr>
            <a:spLocks noGrp="1"/>
          </p:cNvSpPr>
          <p:nvPr>
            <p:ph type="title"/>
          </p:nvPr>
        </p:nvSpPr>
        <p:spPr/>
        <p:txBody>
          <a:bodyPr/>
          <a:lstStyle/>
          <a:p>
            <a:endParaRPr lang="en-US" altLang="en-US" smtClean="0"/>
          </a:p>
        </p:txBody>
      </p:sp>
      <p:sp>
        <p:nvSpPr>
          <p:cNvPr id="54275" name="Content Placeholder 2"/>
          <p:cNvSpPr>
            <a:spLocks noGrp="1"/>
          </p:cNvSpPr>
          <p:nvPr>
            <p:ph idx="1"/>
          </p:nvPr>
        </p:nvSpPr>
        <p:spPr/>
        <p:txBody>
          <a:bodyPr/>
          <a:lstStyle/>
          <a:p>
            <a:r>
              <a:rPr lang="en-US" altLang="en-US" smtClean="0"/>
              <a:t>These concepts are still current</a:t>
            </a:r>
          </a:p>
        </p:txBody>
      </p:sp>
      <p:sp>
        <p:nvSpPr>
          <p:cNvPr id="54276"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b="1">
                <a:solidFill>
                  <a:schemeClr val="tx1"/>
                </a:solidFill>
                <a:latin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defRPr>
            </a:lvl9pPr>
          </a:lstStyle>
          <a:p>
            <a:pPr>
              <a:spcBef>
                <a:spcPct val="0"/>
              </a:spcBef>
              <a:buFontTx/>
              <a:buNone/>
            </a:pPr>
            <a:fld id="{ABED7B59-931D-45D3-80CF-715269CF4B94}" type="slidenum">
              <a:rPr lang="en-US" altLang="en-US" sz="1400" b="0" smtClean="0"/>
              <a:pPr>
                <a:spcBef>
                  <a:spcPct val="0"/>
                </a:spcBef>
                <a:buFontTx/>
                <a:buNone/>
              </a:pPr>
              <a:t>64</a:t>
            </a:fld>
            <a:endParaRPr lang="en-US" altLang="en-US" sz="1400" b="0" smtClean="0"/>
          </a:p>
        </p:txBody>
      </p:sp>
      <p:pic>
        <p:nvPicPr>
          <p:cNvPr id="5427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054100"/>
            <a:ext cx="8229600" cy="4916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p:cNvSpPr txBox="1">
            <a:spLocks noChangeArrowheads="1"/>
          </p:cNvSpPr>
          <p:nvPr/>
        </p:nvSpPr>
        <p:spPr bwMode="auto">
          <a:xfrm>
            <a:off x="674688" y="1614581"/>
            <a:ext cx="8012112" cy="1816100"/>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b="1">
                <a:solidFill>
                  <a:schemeClr val="tx1"/>
                </a:solidFill>
                <a:latin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defRPr>
            </a:lvl9pPr>
          </a:lstStyle>
          <a:p>
            <a:pPr eaLnBrk="1" hangingPunct="1">
              <a:spcBef>
                <a:spcPct val="0"/>
              </a:spcBef>
              <a:buFontTx/>
              <a:buNone/>
            </a:pPr>
            <a:r>
              <a:rPr lang="en-US" altLang="en-US" sz="2800"/>
              <a:t>“I think we need to be realistic in our ability to impact those [racial groups] at the same degree” </a:t>
            </a:r>
          </a:p>
          <a:p>
            <a:pPr algn="r" eaLnBrk="1" hangingPunct="1">
              <a:spcBef>
                <a:spcPct val="0"/>
              </a:spcBef>
              <a:buFontTx/>
              <a:buNone/>
            </a:pPr>
            <a:r>
              <a:rPr lang="en-US" altLang="en-US" sz="2800"/>
              <a:t>-- Board member Kathleen Shanahan</a:t>
            </a:r>
          </a:p>
        </p:txBody>
      </p:sp>
      <p:sp>
        <p:nvSpPr>
          <p:cNvPr id="7" name="Rectangle 6"/>
          <p:cNvSpPr>
            <a:spLocks noChangeArrowheads="1"/>
          </p:cNvSpPr>
          <p:nvPr/>
        </p:nvSpPr>
        <p:spPr bwMode="auto">
          <a:xfrm>
            <a:off x="674688" y="3677425"/>
            <a:ext cx="8012112" cy="2247900"/>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b="1">
                <a:solidFill>
                  <a:schemeClr val="tx1"/>
                </a:solidFill>
                <a:latin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defRPr>
            </a:lvl9pPr>
          </a:lstStyle>
          <a:p>
            <a:pPr eaLnBrk="1" hangingPunct="1">
              <a:spcBef>
                <a:spcPct val="0"/>
              </a:spcBef>
              <a:buFontTx/>
              <a:buNone/>
            </a:pPr>
            <a:r>
              <a:rPr lang="en-US" altLang="en-US" sz="2800" dirty="0"/>
              <a:t>“If Asians can have a goal of 90% in reading, why can't whites, and other subcategories? So I would just ask my fellow board members if we are happy with the signal this sends.”     </a:t>
            </a:r>
          </a:p>
          <a:p>
            <a:pPr algn="r" eaLnBrk="1" hangingPunct="1">
              <a:spcBef>
                <a:spcPct val="0"/>
              </a:spcBef>
              <a:buFontTx/>
              <a:buNone/>
            </a:pPr>
            <a:r>
              <a:rPr lang="en-US" altLang="en-US" sz="2800" dirty="0"/>
              <a:t>-- Board member John </a:t>
            </a:r>
            <a:r>
              <a:rPr lang="en-US" altLang="en-US" sz="2800" dirty="0" err="1"/>
              <a:t>Padget</a:t>
            </a:r>
            <a:endParaRPr lang="en-US" altLang="en-US" sz="2800"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6">
                                            <p:txEl>
                                              <p:pRg st="1" end="1"/>
                                            </p:txEl>
                                          </p:spTgt>
                                        </p:tgtEl>
                                        <p:attrNameLst>
                                          <p:attrName>style.visibility</p:attrName>
                                        </p:attrNameLst>
                                      </p:cBhvr>
                                      <p:to>
                                        <p:strVal val="visible"/>
                                      </p:to>
                                    </p:set>
                                    <p:animEffect transition="in" filter="wipe(left)">
                                      <p:cBhvr>
                                        <p:cTn id="10" dur="500"/>
                                        <p:tgtEl>
                                          <p:spTgt spid="6">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wipe(left)">
                                      <p:cBhvr>
                                        <p:cTn id="1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1"/>
          <p:cNvSpPr>
            <a:spLocks noGrp="1"/>
          </p:cNvSpPr>
          <p:nvPr>
            <p:ph type="title"/>
          </p:nvPr>
        </p:nvSpPr>
        <p:spPr/>
        <p:txBody>
          <a:bodyPr/>
          <a:lstStyle/>
          <a:p>
            <a:endParaRPr lang="en-US" altLang="en-US" smtClean="0"/>
          </a:p>
        </p:txBody>
      </p:sp>
      <p:sp>
        <p:nvSpPr>
          <p:cNvPr id="55299"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FFF7351B-2D11-4F35-A8B1-4D6CF6292E16}" type="slidenum">
              <a:rPr lang="en-US" altLang="en-US" b="0" smtClean="0"/>
              <a:pPr/>
              <a:t>65</a:t>
            </a:fld>
            <a:endParaRPr lang="en-US" altLang="en-US" b="0" smtClean="0"/>
          </a:p>
        </p:txBody>
      </p:sp>
      <p:pic>
        <p:nvPicPr>
          <p:cNvPr id="55300" name="Picture 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66763" y="1458913"/>
            <a:ext cx="7610475" cy="536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Cloud 7"/>
          <p:cNvSpPr/>
          <p:nvPr/>
        </p:nvSpPr>
        <p:spPr bwMode="auto">
          <a:xfrm>
            <a:off x="2997200" y="2008188"/>
            <a:ext cx="1958975" cy="1481137"/>
          </a:xfrm>
          <a:prstGeom prst="cloud">
            <a:avLst/>
          </a:prstGeom>
          <a:solidFill>
            <a:schemeClr val="accent1">
              <a:alpha val="80000"/>
            </a:schemeClr>
          </a:solidFill>
          <a:ln w="9525" cap="flat" cmpd="sng" algn="ctr">
            <a:solidFill>
              <a:schemeClr val="tx1"/>
            </a:solidFill>
            <a:prstDash val="solid"/>
            <a:round/>
            <a:headEnd type="none" w="med" len="med"/>
            <a:tailEnd type="none" w="med" len="med"/>
          </a:ln>
          <a:effectLst/>
        </p:spPr>
        <p:txBody>
          <a:bodyPr/>
          <a:lstStyle/>
          <a:p>
            <a:pPr eaLnBrk="1" hangingPunct="1">
              <a:defRPr/>
            </a:pPr>
            <a:endParaRPr lang="en-US">
              <a:latin typeface="Arial" charset="0"/>
            </a:endParaRPr>
          </a:p>
        </p:txBody>
      </p:sp>
      <p:sp>
        <p:nvSpPr>
          <p:cNvPr id="9" name="Cloud 8"/>
          <p:cNvSpPr/>
          <p:nvPr/>
        </p:nvSpPr>
        <p:spPr bwMode="auto">
          <a:xfrm>
            <a:off x="1038225" y="1778000"/>
            <a:ext cx="1958975" cy="1481138"/>
          </a:xfrm>
          <a:prstGeom prst="cloud">
            <a:avLst/>
          </a:prstGeom>
          <a:solidFill>
            <a:schemeClr val="accent1">
              <a:alpha val="80000"/>
            </a:schemeClr>
          </a:solidFill>
          <a:ln w="9525" cap="flat" cmpd="sng" algn="ctr">
            <a:solidFill>
              <a:schemeClr val="tx1"/>
            </a:solidFill>
            <a:prstDash val="solid"/>
            <a:round/>
            <a:headEnd type="none" w="med" len="med"/>
            <a:tailEnd type="none" w="med" len="med"/>
          </a:ln>
          <a:effectLst/>
        </p:spPr>
        <p:txBody>
          <a:bodyPr/>
          <a:lstStyle/>
          <a:p>
            <a:pPr eaLnBrk="1" hangingPunct="1">
              <a:defRPr/>
            </a:pPr>
            <a:endParaRPr lang="en-US">
              <a:latin typeface="Arial" charset="0"/>
            </a:endParaRPr>
          </a:p>
        </p:txBody>
      </p:sp>
      <p:pic>
        <p:nvPicPr>
          <p:cNvPr id="55303" name="Picture 9"/>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611563" y="2159000"/>
            <a:ext cx="1152525" cy="115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5304" name="Picture 12"/>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692275" y="1952625"/>
            <a:ext cx="730250" cy="1114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Cloud 13"/>
          <p:cNvSpPr/>
          <p:nvPr/>
        </p:nvSpPr>
        <p:spPr bwMode="auto">
          <a:xfrm>
            <a:off x="1038225" y="1778000"/>
            <a:ext cx="1958975" cy="1481138"/>
          </a:xfrm>
          <a:prstGeom prst="cloud">
            <a:avLst/>
          </a:prstGeom>
          <a:noFill/>
          <a:ln w="9525" cap="flat" cmpd="sng" algn="ctr">
            <a:solidFill>
              <a:schemeClr val="tx1"/>
            </a:solidFill>
            <a:prstDash val="solid"/>
            <a:round/>
            <a:headEnd type="none" w="med" len="med"/>
            <a:tailEnd type="none" w="med" len="med"/>
          </a:ln>
          <a:effectLst/>
        </p:spPr>
        <p:txBody>
          <a:bodyPr/>
          <a:lstStyle/>
          <a:p>
            <a:pPr eaLnBrk="1" hangingPunct="1">
              <a:defRPr/>
            </a:pPr>
            <a:endParaRPr lang="en-US">
              <a:latin typeface="Arial" charset="0"/>
            </a:endParaRPr>
          </a:p>
        </p:txBody>
      </p:sp>
      <p:sp>
        <p:nvSpPr>
          <p:cNvPr id="15" name="Cloud 14"/>
          <p:cNvSpPr/>
          <p:nvPr/>
        </p:nvSpPr>
        <p:spPr bwMode="auto">
          <a:xfrm>
            <a:off x="2997200" y="2008188"/>
            <a:ext cx="1958975" cy="1481137"/>
          </a:xfrm>
          <a:prstGeom prst="cloud">
            <a:avLst/>
          </a:prstGeom>
          <a:noFill/>
          <a:ln w="9525" cap="flat" cmpd="sng" algn="ctr">
            <a:solidFill>
              <a:schemeClr val="tx1"/>
            </a:solidFill>
            <a:prstDash val="solid"/>
            <a:round/>
            <a:headEnd type="none" w="med" len="med"/>
            <a:tailEnd type="none" w="med" len="med"/>
          </a:ln>
          <a:effectLst/>
        </p:spPr>
        <p:txBody>
          <a:bodyPr/>
          <a:lstStyle/>
          <a:p>
            <a:pPr eaLnBrk="1" hangingPunct="1">
              <a:defRPr/>
            </a:pPr>
            <a:endParaRPr lang="en-US">
              <a:latin typeface="Arial" charset="0"/>
            </a:endParaRPr>
          </a:p>
        </p:txBody>
      </p:sp>
      <p:sp>
        <p:nvSpPr>
          <p:cNvPr id="55307" name="Content Placeholder 2"/>
          <p:cNvSpPr txBox="1">
            <a:spLocks/>
          </p:cNvSpPr>
          <p:nvPr/>
        </p:nvSpPr>
        <p:spPr bwMode="auto">
          <a:xfrm>
            <a:off x="457200" y="350839"/>
            <a:ext cx="8229600" cy="4383932"/>
          </a:xfrm>
          <a:prstGeom prst="rect">
            <a:avLst/>
          </a:prstGeom>
          <a:solidFill>
            <a:schemeClr val="bg1">
              <a:alpha val="89803"/>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b="1">
                <a:solidFill>
                  <a:schemeClr val="tx1"/>
                </a:solidFill>
                <a:latin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defRPr>
            </a:lvl9pPr>
          </a:lstStyle>
          <a:p>
            <a:r>
              <a:rPr lang="en-US" altLang="en-US" dirty="0"/>
              <a:t>Expectations matter!  </a:t>
            </a:r>
          </a:p>
          <a:p>
            <a:pPr lvl="1"/>
            <a:endParaRPr lang="en-US" altLang="en-US" sz="2000" dirty="0"/>
          </a:p>
          <a:p>
            <a:pPr lvl="1"/>
            <a:r>
              <a:rPr lang="en-US" altLang="en-US" dirty="0"/>
              <a:t>Positive expectations from self and others can result in improved performance</a:t>
            </a:r>
          </a:p>
          <a:p>
            <a:pPr lvl="2"/>
            <a:r>
              <a:rPr lang="en-US" altLang="en-US" dirty="0"/>
              <a:t>“Pygmalion effect” and “Galatea effect”</a:t>
            </a:r>
          </a:p>
          <a:p>
            <a:pPr lvl="1"/>
            <a:endParaRPr lang="en-US" altLang="en-US" sz="2000" dirty="0"/>
          </a:p>
          <a:p>
            <a:pPr lvl="1"/>
            <a:r>
              <a:rPr lang="en-US" altLang="en-US" dirty="0"/>
              <a:t>Negative expectations from others can harm performance</a:t>
            </a:r>
          </a:p>
          <a:p>
            <a:pPr lvl="2"/>
            <a:r>
              <a:rPr lang="en-US" altLang="en-US" dirty="0"/>
              <a:t>“Golem effect</a:t>
            </a:r>
            <a:r>
              <a:rPr lang="en-US" altLang="en-US" dirty="0" smtClean="0"/>
              <a:t>”…</a:t>
            </a:r>
            <a:endParaRPr lang="en-US" altLang="en-US" dirty="0"/>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1"/>
          <p:cNvSpPr>
            <a:spLocks noGrp="1"/>
          </p:cNvSpPr>
          <p:nvPr>
            <p:ph type="title"/>
          </p:nvPr>
        </p:nvSpPr>
        <p:spPr/>
        <p:txBody>
          <a:bodyPr/>
          <a:lstStyle/>
          <a:p>
            <a:endParaRPr lang="en-US" altLang="en-US" smtClean="0"/>
          </a:p>
        </p:txBody>
      </p:sp>
      <p:sp>
        <p:nvSpPr>
          <p:cNvPr id="55299"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FFF7351B-2D11-4F35-A8B1-4D6CF6292E16}" type="slidenum">
              <a:rPr lang="en-US" altLang="en-US" b="0" smtClean="0"/>
              <a:pPr/>
              <a:t>66</a:t>
            </a:fld>
            <a:endParaRPr lang="en-US" altLang="en-US" b="0" smtClean="0"/>
          </a:p>
        </p:txBody>
      </p:sp>
      <p:pic>
        <p:nvPicPr>
          <p:cNvPr id="55300" name="Picture 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66763" y="1458913"/>
            <a:ext cx="7610475" cy="536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Cloud 7"/>
          <p:cNvSpPr/>
          <p:nvPr/>
        </p:nvSpPr>
        <p:spPr bwMode="auto">
          <a:xfrm>
            <a:off x="2997200" y="2008188"/>
            <a:ext cx="1958975" cy="1481137"/>
          </a:xfrm>
          <a:prstGeom prst="cloud">
            <a:avLst/>
          </a:prstGeom>
          <a:solidFill>
            <a:schemeClr val="accent1">
              <a:alpha val="80000"/>
            </a:schemeClr>
          </a:solidFill>
          <a:ln w="9525" cap="flat" cmpd="sng" algn="ctr">
            <a:solidFill>
              <a:schemeClr val="tx1"/>
            </a:solidFill>
            <a:prstDash val="solid"/>
            <a:round/>
            <a:headEnd type="none" w="med" len="med"/>
            <a:tailEnd type="none" w="med" len="med"/>
          </a:ln>
          <a:effectLst/>
        </p:spPr>
        <p:txBody>
          <a:bodyPr/>
          <a:lstStyle/>
          <a:p>
            <a:pPr eaLnBrk="1" hangingPunct="1">
              <a:defRPr/>
            </a:pPr>
            <a:endParaRPr lang="en-US">
              <a:latin typeface="Arial" charset="0"/>
            </a:endParaRPr>
          </a:p>
        </p:txBody>
      </p:sp>
      <p:sp>
        <p:nvSpPr>
          <p:cNvPr id="9" name="Cloud 8"/>
          <p:cNvSpPr/>
          <p:nvPr/>
        </p:nvSpPr>
        <p:spPr bwMode="auto">
          <a:xfrm>
            <a:off x="1038225" y="1778000"/>
            <a:ext cx="1958975" cy="1481138"/>
          </a:xfrm>
          <a:prstGeom prst="cloud">
            <a:avLst/>
          </a:prstGeom>
          <a:solidFill>
            <a:schemeClr val="accent1">
              <a:alpha val="80000"/>
            </a:schemeClr>
          </a:solidFill>
          <a:ln w="9525" cap="flat" cmpd="sng" algn="ctr">
            <a:solidFill>
              <a:schemeClr val="tx1"/>
            </a:solidFill>
            <a:prstDash val="solid"/>
            <a:round/>
            <a:headEnd type="none" w="med" len="med"/>
            <a:tailEnd type="none" w="med" len="med"/>
          </a:ln>
          <a:effectLst/>
        </p:spPr>
        <p:txBody>
          <a:bodyPr/>
          <a:lstStyle/>
          <a:p>
            <a:pPr eaLnBrk="1" hangingPunct="1">
              <a:defRPr/>
            </a:pPr>
            <a:endParaRPr lang="en-US">
              <a:latin typeface="Arial" charset="0"/>
            </a:endParaRPr>
          </a:p>
        </p:txBody>
      </p:sp>
      <p:pic>
        <p:nvPicPr>
          <p:cNvPr id="55303" name="Picture 9"/>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611563" y="2159000"/>
            <a:ext cx="1152525" cy="115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5304" name="Picture 12"/>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692275" y="1952625"/>
            <a:ext cx="730250" cy="1114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Cloud 13"/>
          <p:cNvSpPr/>
          <p:nvPr/>
        </p:nvSpPr>
        <p:spPr bwMode="auto">
          <a:xfrm>
            <a:off x="1038225" y="1778000"/>
            <a:ext cx="1958975" cy="1481138"/>
          </a:xfrm>
          <a:prstGeom prst="cloud">
            <a:avLst/>
          </a:prstGeom>
          <a:noFill/>
          <a:ln w="9525" cap="flat" cmpd="sng" algn="ctr">
            <a:solidFill>
              <a:schemeClr val="tx1"/>
            </a:solidFill>
            <a:prstDash val="solid"/>
            <a:round/>
            <a:headEnd type="none" w="med" len="med"/>
            <a:tailEnd type="none" w="med" len="med"/>
          </a:ln>
          <a:effectLst/>
        </p:spPr>
        <p:txBody>
          <a:bodyPr/>
          <a:lstStyle/>
          <a:p>
            <a:pPr eaLnBrk="1" hangingPunct="1">
              <a:defRPr/>
            </a:pPr>
            <a:endParaRPr lang="en-US">
              <a:latin typeface="Arial" charset="0"/>
            </a:endParaRPr>
          </a:p>
        </p:txBody>
      </p:sp>
      <p:sp>
        <p:nvSpPr>
          <p:cNvPr id="15" name="Cloud 14"/>
          <p:cNvSpPr/>
          <p:nvPr/>
        </p:nvSpPr>
        <p:spPr bwMode="auto">
          <a:xfrm>
            <a:off x="2997200" y="2008188"/>
            <a:ext cx="1958975" cy="1481137"/>
          </a:xfrm>
          <a:prstGeom prst="cloud">
            <a:avLst/>
          </a:prstGeom>
          <a:noFill/>
          <a:ln w="9525" cap="flat" cmpd="sng" algn="ctr">
            <a:solidFill>
              <a:schemeClr val="tx1"/>
            </a:solidFill>
            <a:prstDash val="solid"/>
            <a:round/>
            <a:headEnd type="none" w="med" len="med"/>
            <a:tailEnd type="none" w="med" len="med"/>
          </a:ln>
          <a:effectLst/>
        </p:spPr>
        <p:txBody>
          <a:bodyPr/>
          <a:lstStyle/>
          <a:p>
            <a:pPr eaLnBrk="1" hangingPunct="1">
              <a:defRPr/>
            </a:pPr>
            <a:endParaRPr lang="en-US">
              <a:latin typeface="Arial" charset="0"/>
            </a:endParaRPr>
          </a:p>
        </p:txBody>
      </p:sp>
      <p:sp>
        <p:nvSpPr>
          <p:cNvPr id="55307" name="Content Placeholder 2"/>
          <p:cNvSpPr txBox="1">
            <a:spLocks/>
          </p:cNvSpPr>
          <p:nvPr/>
        </p:nvSpPr>
        <p:spPr bwMode="auto">
          <a:xfrm>
            <a:off x="457200" y="350838"/>
            <a:ext cx="8229600" cy="5894387"/>
          </a:xfrm>
          <a:prstGeom prst="rect">
            <a:avLst/>
          </a:prstGeom>
          <a:solidFill>
            <a:schemeClr val="bg1">
              <a:alpha val="89803"/>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b="1">
                <a:solidFill>
                  <a:schemeClr val="tx1"/>
                </a:solidFill>
                <a:latin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defRPr>
            </a:lvl9pPr>
          </a:lstStyle>
          <a:p>
            <a:r>
              <a:rPr lang="en-US" altLang="en-US" dirty="0"/>
              <a:t>Expectations matter!  </a:t>
            </a:r>
          </a:p>
          <a:p>
            <a:pPr lvl="1"/>
            <a:endParaRPr lang="en-US" altLang="en-US" sz="2000" dirty="0"/>
          </a:p>
          <a:p>
            <a:pPr lvl="1"/>
            <a:r>
              <a:rPr lang="en-US" altLang="en-US" dirty="0"/>
              <a:t>Positive expectations from self and others can result in improved performance</a:t>
            </a:r>
          </a:p>
          <a:p>
            <a:pPr lvl="2"/>
            <a:r>
              <a:rPr lang="en-US" altLang="en-US" dirty="0"/>
              <a:t>“Pygmalion effect” and “Galatea effect”</a:t>
            </a:r>
          </a:p>
          <a:p>
            <a:pPr lvl="1"/>
            <a:endParaRPr lang="en-US" altLang="en-US" sz="2000" dirty="0"/>
          </a:p>
          <a:p>
            <a:pPr lvl="1"/>
            <a:r>
              <a:rPr lang="en-US" altLang="en-US" dirty="0"/>
              <a:t>Negative expectations from others can harm performance</a:t>
            </a:r>
          </a:p>
          <a:p>
            <a:pPr lvl="2"/>
            <a:r>
              <a:rPr lang="en-US" altLang="en-US" dirty="0"/>
              <a:t>“Golem effect”</a:t>
            </a:r>
          </a:p>
          <a:p>
            <a:pPr lvl="1"/>
            <a:endParaRPr lang="en-US" altLang="en-US" sz="2000" dirty="0"/>
          </a:p>
          <a:p>
            <a:pPr lvl="1"/>
            <a:r>
              <a:rPr lang="en-US" altLang="en-US" dirty="0"/>
              <a:t>Studies suggest negative expectations from </a:t>
            </a:r>
            <a:r>
              <a:rPr lang="en-US" altLang="en-US" u="sng" dirty="0"/>
              <a:t>self</a:t>
            </a:r>
            <a:r>
              <a:rPr lang="en-US" altLang="en-US" dirty="0"/>
              <a:t> can harm performance …</a:t>
            </a:r>
          </a:p>
        </p:txBody>
      </p:sp>
    </p:spTree>
    <p:extLst>
      <p:ext uri="{BB962C8B-B14F-4D97-AF65-F5344CB8AC3E}">
        <p14:creationId xmlns:p14="http://schemas.microsoft.com/office/powerpoint/2010/main" val="2344911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5307">
                                            <p:txEl>
                                              <p:pRg st="8" end="8"/>
                                            </p:txEl>
                                          </p:spTgt>
                                        </p:tgtEl>
                                        <p:attrNameLst>
                                          <p:attrName>style.visibility</p:attrName>
                                        </p:attrNameLst>
                                      </p:cBhvr>
                                      <p:to>
                                        <p:strVal val="visible"/>
                                      </p:to>
                                    </p:set>
                                    <p:animEffect transition="in" filter="wipe(left)">
                                      <p:cBhvr>
                                        <p:cTn id="7" dur="500"/>
                                        <p:tgtEl>
                                          <p:spTgt spid="5530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le 1"/>
          <p:cNvSpPr>
            <a:spLocks noGrp="1"/>
          </p:cNvSpPr>
          <p:nvPr>
            <p:ph type="title"/>
          </p:nvPr>
        </p:nvSpPr>
        <p:spPr/>
        <p:txBody>
          <a:bodyPr/>
          <a:lstStyle/>
          <a:p>
            <a:pPr algn="l"/>
            <a:r>
              <a:rPr lang="en-US" altLang="en-US" sz="1400" smtClean="0"/>
              <a:t>http://bodyodd.msnbc.msn.com/_news/2011/06/13/6851542-watching-jersey-shore-might-make-you-dumber-study-suggests</a:t>
            </a:r>
          </a:p>
        </p:txBody>
      </p:sp>
      <p:sp>
        <p:nvSpPr>
          <p:cNvPr id="56323" name="Content Placeholder 2"/>
          <p:cNvSpPr>
            <a:spLocks noGrp="1"/>
          </p:cNvSpPr>
          <p:nvPr>
            <p:ph idx="1"/>
          </p:nvPr>
        </p:nvSpPr>
        <p:spPr/>
        <p:txBody>
          <a:bodyPr/>
          <a:lstStyle/>
          <a:p>
            <a:r>
              <a:rPr lang="en-US" altLang="en-US" dirty="0" smtClean="0"/>
              <a:t>Expectations matter!</a:t>
            </a:r>
          </a:p>
          <a:p>
            <a:pPr lvl="1"/>
            <a:r>
              <a:rPr lang="en-US" altLang="en-US" dirty="0" smtClean="0"/>
              <a:t>Low self-expectations can result in lower overall performance</a:t>
            </a:r>
          </a:p>
        </p:txBody>
      </p:sp>
      <p:sp>
        <p:nvSpPr>
          <p:cNvPr id="56324"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b="1">
                <a:solidFill>
                  <a:schemeClr val="tx1"/>
                </a:solidFill>
                <a:latin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defRPr>
            </a:lvl9pPr>
          </a:lstStyle>
          <a:p>
            <a:pPr>
              <a:spcBef>
                <a:spcPct val="0"/>
              </a:spcBef>
              <a:buFontTx/>
              <a:buNone/>
            </a:pPr>
            <a:fld id="{D311B622-22CB-4039-B295-6E6062173207}" type="slidenum">
              <a:rPr lang="en-US" altLang="en-US" sz="1400" b="0" smtClean="0"/>
              <a:pPr>
                <a:spcBef>
                  <a:spcPct val="0"/>
                </a:spcBef>
                <a:buFontTx/>
                <a:buNone/>
              </a:pPr>
              <a:t>67</a:t>
            </a:fld>
            <a:endParaRPr lang="en-US" altLang="en-US" sz="1400" b="0" smtClean="0"/>
          </a:p>
        </p:txBody>
      </p:sp>
      <p:pic>
        <p:nvPicPr>
          <p:cNvPr id="56325"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211263" y="1931205"/>
            <a:ext cx="6721475" cy="274161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pic>
        <p:nvPicPr>
          <p:cNvPr id="563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80781" y="2514492"/>
            <a:ext cx="6182438" cy="4316651"/>
          </a:xfrm>
          <a:prstGeom prst="rect">
            <a:avLst/>
          </a:prstGeom>
          <a:noFill/>
          <a:ln w="9525">
            <a:solidFill>
              <a:srgbClr val="000000"/>
            </a:solidFill>
            <a:miter lim="800000"/>
            <a:headEnd/>
            <a:tailEnd/>
          </a:ln>
          <a:extLst>
            <a:ext uri="{909E8E84-426E-40DD-AFC4-6F175D3DCCD1}">
              <a14:hiddenFill xmlns:a14="http://schemas.microsoft.com/office/drawing/2010/main">
                <a:solidFill>
                  <a:schemeClr val="bg1">
                    <a:alpha val="89803"/>
                  </a:schemeClr>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6326"/>
                                        </p:tgtEl>
                                        <p:attrNameLst>
                                          <p:attrName>style.visibility</p:attrName>
                                        </p:attrNameLst>
                                      </p:cBhvr>
                                      <p:to>
                                        <p:strVal val="visible"/>
                                      </p:to>
                                    </p:set>
                                    <p:animEffect transition="in" filter="wipe(left)">
                                      <p:cBhvr>
                                        <p:cTn id="7" dur="500"/>
                                        <p:tgtEl>
                                          <p:spTgt spid="563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7346" name="Picture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305050" y="11113"/>
            <a:ext cx="11561763" cy="6881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7347" name="Title 1"/>
          <p:cNvSpPr>
            <a:spLocks noGrp="1"/>
          </p:cNvSpPr>
          <p:nvPr>
            <p:ph type="title"/>
          </p:nvPr>
        </p:nvSpPr>
        <p:spPr/>
        <p:txBody>
          <a:bodyPr/>
          <a:lstStyle/>
          <a:p>
            <a:endParaRPr lang="en-US" altLang="en-US" smtClean="0"/>
          </a:p>
        </p:txBody>
      </p:sp>
      <p:sp>
        <p:nvSpPr>
          <p:cNvPr id="57348"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b="1">
                <a:solidFill>
                  <a:schemeClr val="tx1"/>
                </a:solidFill>
                <a:latin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defRPr>
            </a:lvl9pPr>
          </a:lstStyle>
          <a:p>
            <a:pPr>
              <a:spcBef>
                <a:spcPct val="0"/>
              </a:spcBef>
              <a:buFontTx/>
              <a:buNone/>
            </a:pPr>
            <a:fld id="{2A68CC9C-A993-4B2D-AC25-E859C199720E}" type="slidenum">
              <a:rPr lang="en-US" altLang="en-US" sz="1400" b="0" smtClean="0"/>
              <a:pPr>
                <a:spcBef>
                  <a:spcPct val="0"/>
                </a:spcBef>
                <a:buFontTx/>
                <a:buNone/>
              </a:pPr>
              <a:t>68</a:t>
            </a:fld>
            <a:endParaRPr lang="en-US" altLang="en-US" sz="1400" b="0" smtClean="0"/>
          </a:p>
        </p:txBody>
      </p:sp>
      <p:sp>
        <p:nvSpPr>
          <p:cNvPr id="2" name="Content Placeholder 1"/>
          <p:cNvSpPr>
            <a:spLocks noGrp="1"/>
          </p:cNvSpPr>
          <p:nvPr>
            <p:ph idx="1"/>
          </p:nvPr>
        </p:nvSpPr>
        <p:spPr/>
        <p:txBody>
          <a:bodyPr/>
          <a:lstStyle/>
          <a:p>
            <a:pPr>
              <a:defRPr/>
            </a:pPr>
            <a:r>
              <a:rPr lang="en-US" altLang="en-US" dirty="0" smtClean="0"/>
              <a:t>Lecture 7:  Inference for Averages</a:t>
            </a:r>
          </a:p>
          <a:p>
            <a:pPr>
              <a:defRPr/>
            </a:pPr>
            <a:endParaRPr lang="en-US" altLang="en-US" sz="1600" dirty="0" smtClean="0"/>
          </a:p>
          <a:p>
            <a:pPr lvl="1">
              <a:defRPr/>
            </a:pPr>
            <a:r>
              <a:rPr lang="en-US" altLang="en-US" dirty="0" smtClean="0"/>
              <a:t>Inference for one average …</a:t>
            </a:r>
          </a:p>
          <a:p>
            <a:pPr lvl="2">
              <a:defRPr/>
            </a:pPr>
            <a:r>
              <a:rPr lang="en-US" altLang="en-US" dirty="0" smtClean="0"/>
              <a:t>… where </a:t>
            </a:r>
            <a:r>
              <a:rPr lang="en-US" altLang="en-US" dirty="0" smtClean="0">
                <a:latin typeface="Symbol" panose="05050102010706020507" pitchFamily="18" charset="2"/>
              </a:rPr>
              <a:t>s</a:t>
            </a:r>
            <a:r>
              <a:rPr lang="en-US" altLang="en-US" dirty="0" smtClean="0"/>
              <a:t> is known:  normal distribution</a:t>
            </a:r>
          </a:p>
          <a:p>
            <a:pPr lvl="2">
              <a:defRPr/>
            </a:pPr>
            <a:r>
              <a:rPr lang="en-US" altLang="en-US" dirty="0" smtClean="0"/>
              <a:t>… where </a:t>
            </a:r>
            <a:r>
              <a:rPr lang="en-US" altLang="en-US" dirty="0" smtClean="0">
                <a:latin typeface="Symbol" panose="05050102010706020507" pitchFamily="18" charset="2"/>
              </a:rPr>
              <a:t>s</a:t>
            </a:r>
            <a:r>
              <a:rPr lang="en-US" altLang="en-US" dirty="0" smtClean="0"/>
              <a:t> is unknown:  T distribution</a:t>
            </a:r>
          </a:p>
          <a:p>
            <a:pPr>
              <a:defRPr/>
            </a:pPr>
            <a:endParaRPr lang="en-US" altLang="en-US" sz="1600" dirty="0" smtClean="0"/>
          </a:p>
          <a:p>
            <a:pPr lvl="1">
              <a:defRPr/>
            </a:pPr>
            <a:r>
              <a:rPr lang="en-US" altLang="en-US" dirty="0" smtClean="0"/>
              <a:t>Inference for two matched populations</a:t>
            </a:r>
          </a:p>
          <a:p>
            <a:pPr>
              <a:defRPr/>
            </a:pPr>
            <a:endParaRPr lang="en-US" altLang="en-US" sz="1600" dirty="0" smtClean="0"/>
          </a:p>
          <a:p>
            <a:pPr lvl="1">
              <a:defRPr/>
            </a:pPr>
            <a:r>
              <a:rPr lang="en-US" altLang="en-US" dirty="0" smtClean="0"/>
              <a:t>Inference for two independent populations</a:t>
            </a:r>
          </a:p>
          <a:p>
            <a:pPr lvl="2">
              <a:defRPr/>
            </a:pPr>
            <a:r>
              <a:rPr lang="en-US" altLang="en-US" dirty="0" smtClean="0"/>
              <a:t>… where </a:t>
            </a:r>
            <a:r>
              <a:rPr lang="en-US" altLang="en-US" dirty="0" smtClean="0">
                <a:latin typeface="Symbol" panose="05050102010706020507" pitchFamily="18" charset="2"/>
              </a:rPr>
              <a:t>s</a:t>
            </a:r>
            <a:r>
              <a:rPr lang="en-US" altLang="en-US" dirty="0" smtClean="0"/>
              <a:t>’s might be different</a:t>
            </a:r>
          </a:p>
          <a:p>
            <a:pPr lvl="2">
              <a:defRPr/>
            </a:pPr>
            <a:r>
              <a:rPr lang="en-US" altLang="en-US" dirty="0" smtClean="0"/>
              <a:t>… where </a:t>
            </a:r>
            <a:r>
              <a:rPr lang="en-US" altLang="en-US" dirty="0" smtClean="0">
                <a:latin typeface="Symbol" panose="05050102010706020507" pitchFamily="18" charset="2"/>
              </a:rPr>
              <a:t>s</a:t>
            </a:r>
            <a:r>
              <a:rPr lang="en-US" altLang="en-US" dirty="0" smtClean="0"/>
              <a:t>’s are known to be equal</a:t>
            </a:r>
          </a:p>
          <a:p>
            <a:pPr lvl="2">
              <a:defRPr/>
            </a:pPr>
            <a:endParaRPr lang="en-US" dirty="0"/>
          </a:p>
          <a:p>
            <a:pPr marL="114300" indent="0" algn="ctr">
              <a:buFontTx/>
              <a:buNone/>
              <a:defRPr/>
            </a:pPr>
            <a:r>
              <a:rPr lang="en-US" dirty="0" smtClean="0">
                <a:solidFill>
                  <a:srgbClr val="FF0000"/>
                </a:solidFill>
              </a:rPr>
              <a:t>Questions so far?</a:t>
            </a:r>
            <a:endParaRPr lang="en-US" dirty="0">
              <a:solidFill>
                <a:srgbClr val="FF0000"/>
              </a:solidFill>
            </a:endParaRP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5"/>
          <p:cNvSpPr>
            <a:spLocks noGrp="1"/>
          </p:cNvSpPr>
          <p:nvPr>
            <p:ph type="title"/>
          </p:nvPr>
        </p:nvSpPr>
        <p:spPr/>
        <p:txBody>
          <a:bodyPr/>
          <a:lstStyle/>
          <a:p>
            <a:endParaRPr lang="en-US" altLang="en-US" smtClean="0"/>
          </a:p>
        </p:txBody>
      </p:sp>
      <p:sp>
        <p:nvSpPr>
          <p:cNvPr id="58371" name="Content Placeholder 6"/>
          <p:cNvSpPr>
            <a:spLocks noGrp="1"/>
          </p:cNvSpPr>
          <p:nvPr>
            <p:ph idx="1"/>
          </p:nvPr>
        </p:nvSpPr>
        <p:spPr/>
        <p:txBody>
          <a:bodyPr/>
          <a:lstStyle/>
          <a:p>
            <a:r>
              <a:rPr lang="en-US" altLang="en-US" dirty="0" smtClean="0"/>
              <a:t>In the 2011 study, 26 men were told they were </a:t>
            </a:r>
            <a:r>
              <a:rPr lang="en-US" altLang="en-US" u="sng" dirty="0" smtClean="0"/>
              <a:t>first</a:t>
            </a:r>
            <a:r>
              <a:rPr lang="en-US" altLang="en-US" dirty="0" smtClean="0"/>
              <a:t> to take a </a:t>
            </a:r>
            <a:r>
              <a:rPr lang="en-US" altLang="en-US" dirty="0" err="1" smtClean="0"/>
              <a:t>Stroop</a:t>
            </a:r>
            <a:r>
              <a:rPr lang="en-US" altLang="en-US" dirty="0" smtClean="0"/>
              <a:t> test, and then perform a “lip reading” task for a tester in the next room</a:t>
            </a:r>
          </a:p>
          <a:p>
            <a:pPr lvl="1"/>
            <a:r>
              <a:rPr lang="en-US" altLang="en-US" dirty="0" smtClean="0"/>
              <a:t>n=10 told that tester was to be </a:t>
            </a:r>
            <a:r>
              <a:rPr lang="en-US" altLang="en-US" dirty="0" err="1" smtClean="0"/>
              <a:t>Daan</a:t>
            </a:r>
            <a:endParaRPr lang="en-US" altLang="en-US" dirty="0" smtClean="0"/>
          </a:p>
          <a:p>
            <a:pPr lvl="1"/>
            <a:r>
              <a:rPr lang="en-US" altLang="en-US" dirty="0" smtClean="0"/>
              <a:t>n=16 told that tester was to be </a:t>
            </a:r>
            <a:r>
              <a:rPr lang="en-US" altLang="en-US" dirty="0" err="1" smtClean="0"/>
              <a:t>Daanielle</a:t>
            </a:r>
            <a:endParaRPr lang="en-US" altLang="en-US" dirty="0" smtClean="0"/>
          </a:p>
          <a:p>
            <a:pPr lvl="1"/>
            <a:endParaRPr lang="en-US" altLang="en-US" dirty="0" smtClean="0"/>
          </a:p>
          <a:p>
            <a:pPr lvl="1"/>
            <a:endParaRPr lang="en-US" altLang="en-US" dirty="0" smtClean="0"/>
          </a:p>
        </p:txBody>
      </p:sp>
      <p:sp>
        <p:nvSpPr>
          <p:cNvPr id="58372" name="Slide Number Placeholder 4"/>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b="1">
                <a:solidFill>
                  <a:schemeClr val="tx1"/>
                </a:solidFill>
                <a:latin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defRPr>
            </a:lvl9pPr>
          </a:lstStyle>
          <a:p>
            <a:pPr>
              <a:spcBef>
                <a:spcPct val="0"/>
              </a:spcBef>
              <a:buFontTx/>
              <a:buNone/>
            </a:pPr>
            <a:fld id="{D4E3EA66-E528-47EE-AF64-CC0256DF85A3}" type="slidenum">
              <a:rPr lang="en-US" altLang="en-US" sz="1400" b="0" smtClean="0"/>
              <a:pPr>
                <a:spcBef>
                  <a:spcPct val="0"/>
                </a:spcBef>
                <a:buFontTx/>
                <a:buNone/>
              </a:pPr>
              <a:t>69</a:t>
            </a:fld>
            <a:endParaRPr lang="en-US" altLang="en-US" sz="1400" b="0" smtClean="0"/>
          </a:p>
        </p:txBody>
      </p:sp>
      <p:graphicFrame>
        <p:nvGraphicFramePr>
          <p:cNvPr id="8" name="Table 7"/>
          <p:cNvGraphicFramePr>
            <a:graphicFrameLocks noGrp="1"/>
          </p:cNvGraphicFramePr>
          <p:nvPr/>
        </p:nvGraphicFramePr>
        <p:xfrm>
          <a:off x="577850" y="4191000"/>
          <a:ext cx="8108948" cy="1771650"/>
        </p:xfrm>
        <a:graphic>
          <a:graphicData uri="http://schemas.openxmlformats.org/drawingml/2006/table">
            <a:tbl>
              <a:tblPr>
                <a:tableStyleId>{5C22544A-7EE6-4342-B048-85BDC9FD1C3A}</a:tableStyleId>
              </a:tblPr>
              <a:tblGrid>
                <a:gridCol w="1885108"/>
                <a:gridCol w="622384"/>
                <a:gridCol w="622384"/>
                <a:gridCol w="622384"/>
                <a:gridCol w="622384"/>
                <a:gridCol w="622384"/>
                <a:gridCol w="622384"/>
                <a:gridCol w="622384"/>
                <a:gridCol w="622384"/>
                <a:gridCol w="622384"/>
                <a:gridCol w="622384"/>
              </a:tblGrid>
              <a:tr h="400050">
                <a:tc gridSpan="11">
                  <a:txBody>
                    <a:bodyPr/>
                    <a:lstStyle/>
                    <a:p>
                      <a:pPr algn="l" fontAlgn="b"/>
                      <a:r>
                        <a:rPr lang="en-US" sz="2400" u="none" strike="noStrike" dirty="0" smtClean="0">
                          <a:effectLst/>
                        </a:rPr>
                        <a:t>Test times, based on anticipating the </a:t>
                      </a:r>
                      <a:r>
                        <a:rPr lang="en-US" sz="2400" u="sng" strike="noStrike" dirty="0" smtClean="0">
                          <a:effectLst/>
                        </a:rPr>
                        <a:t>next</a:t>
                      </a:r>
                      <a:r>
                        <a:rPr lang="en-US" sz="2400" u="none" strike="noStrike" dirty="0" smtClean="0">
                          <a:effectLst/>
                        </a:rPr>
                        <a:t> tester</a:t>
                      </a:r>
                      <a:r>
                        <a:rPr lang="en-US" sz="2400" u="none" strike="noStrike" baseline="0" dirty="0" smtClean="0">
                          <a:effectLst/>
                        </a:rPr>
                        <a:t> was</a:t>
                      </a:r>
                      <a:r>
                        <a:rPr lang="en-US" sz="2400" u="none" strike="noStrike" dirty="0" smtClean="0">
                          <a:effectLst/>
                        </a:rPr>
                        <a:t> …</a:t>
                      </a:r>
                      <a:endParaRPr lang="en-US" sz="2400" b="0" i="0" u="none" strike="noStrike" dirty="0">
                        <a:solidFill>
                          <a:srgbClr val="000000"/>
                        </a:solidFill>
                        <a:effectLst/>
                        <a:latin typeface="Calibri" panose="020F0502020204030204" pitchFamily="34" charset="0"/>
                      </a:endParaRPr>
                    </a:p>
                  </a:txBody>
                  <a:tcPr marL="9525" marR="9525" marT="9525" marB="0" anchor="b">
                    <a:solidFill>
                      <a:schemeClr val="bg1"/>
                    </a:solidFill>
                  </a:tcPr>
                </a:tc>
                <a:tc hMerge="1">
                  <a:txBody>
                    <a:bodyPr/>
                    <a:lstStyle/>
                    <a:p>
                      <a:pPr algn="l" fontAlgn="b"/>
                      <a:endParaRPr lang="en-US" sz="2400" b="0" i="0" u="none" strike="noStrike" dirty="0">
                        <a:solidFill>
                          <a:srgbClr val="000000"/>
                        </a:solidFill>
                        <a:effectLst/>
                        <a:latin typeface="Calibri" panose="020F0502020204030204" pitchFamily="34" charset="0"/>
                      </a:endParaRPr>
                    </a:p>
                  </a:txBody>
                  <a:tcPr marL="9525" marR="9525" marT="9525" marB="0" anchor="b"/>
                </a:tc>
                <a:tc hMerge="1">
                  <a:txBody>
                    <a:bodyPr/>
                    <a:lstStyle/>
                    <a:p>
                      <a:pPr algn="l" fontAlgn="b"/>
                      <a:endParaRPr lang="en-US" sz="2400" b="0" i="0" u="none" strike="noStrike" dirty="0">
                        <a:solidFill>
                          <a:srgbClr val="000000"/>
                        </a:solidFill>
                        <a:effectLst/>
                        <a:latin typeface="Calibri" panose="020F0502020204030204" pitchFamily="34" charset="0"/>
                      </a:endParaRPr>
                    </a:p>
                  </a:txBody>
                  <a:tcPr marL="9525" marR="9525" marT="9525" marB="0" anchor="b">
                    <a:solidFill>
                      <a:schemeClr val="bg1"/>
                    </a:solidFill>
                  </a:tcPr>
                </a:tc>
                <a:tc hMerge="1">
                  <a:txBody>
                    <a:bodyPr/>
                    <a:lstStyle/>
                    <a:p>
                      <a:pPr algn="l" fontAlgn="b"/>
                      <a:endParaRPr lang="en-US" sz="2400" b="0" i="0" u="none" strike="noStrike" dirty="0">
                        <a:solidFill>
                          <a:srgbClr val="000000"/>
                        </a:solidFill>
                        <a:effectLst/>
                        <a:latin typeface="Calibri" panose="020F0502020204030204" pitchFamily="34" charset="0"/>
                      </a:endParaRPr>
                    </a:p>
                  </a:txBody>
                  <a:tcPr marL="9525" marR="9525" marT="9525" marB="0" anchor="b">
                    <a:solidFill>
                      <a:schemeClr val="bg1"/>
                    </a:solidFill>
                  </a:tcPr>
                </a:tc>
                <a:tc hMerge="1">
                  <a:txBody>
                    <a:bodyPr/>
                    <a:lstStyle/>
                    <a:p>
                      <a:pPr algn="l" fontAlgn="b"/>
                      <a:endParaRPr lang="en-US" sz="2400" b="0" i="0" u="none" strike="noStrike" dirty="0">
                        <a:solidFill>
                          <a:srgbClr val="000000"/>
                        </a:solidFill>
                        <a:effectLst/>
                        <a:latin typeface="Calibri" panose="020F0502020204030204" pitchFamily="34" charset="0"/>
                      </a:endParaRPr>
                    </a:p>
                  </a:txBody>
                  <a:tcPr marL="9525" marR="9525" marT="9525" marB="0" anchor="b">
                    <a:solidFill>
                      <a:schemeClr val="bg1"/>
                    </a:solidFill>
                  </a:tcPr>
                </a:tc>
                <a:tc hMerge="1">
                  <a:txBody>
                    <a:bodyPr/>
                    <a:lstStyle/>
                    <a:p>
                      <a:pPr algn="l" fontAlgn="b"/>
                      <a:endParaRPr lang="en-US" sz="2400" b="0" i="0" u="none" strike="noStrike" dirty="0">
                        <a:solidFill>
                          <a:srgbClr val="000000"/>
                        </a:solidFill>
                        <a:effectLst/>
                        <a:latin typeface="Calibri" panose="020F0502020204030204" pitchFamily="34" charset="0"/>
                      </a:endParaRPr>
                    </a:p>
                  </a:txBody>
                  <a:tcPr marL="9525" marR="9525" marT="9525" marB="0" anchor="b">
                    <a:solidFill>
                      <a:schemeClr val="bg1"/>
                    </a:solidFill>
                  </a:tcPr>
                </a:tc>
                <a:tc hMerge="1">
                  <a:txBody>
                    <a:bodyPr/>
                    <a:lstStyle/>
                    <a:p>
                      <a:pPr algn="l" fontAlgn="b"/>
                      <a:endParaRPr lang="en-US" sz="2400" b="0" i="0" u="none" strike="noStrike" dirty="0">
                        <a:solidFill>
                          <a:srgbClr val="000000"/>
                        </a:solidFill>
                        <a:effectLst/>
                        <a:latin typeface="Calibri" panose="020F0502020204030204" pitchFamily="34" charset="0"/>
                      </a:endParaRPr>
                    </a:p>
                  </a:txBody>
                  <a:tcPr marL="9525" marR="9525" marT="9525" marB="0" anchor="b">
                    <a:solidFill>
                      <a:schemeClr val="bg1"/>
                    </a:solidFill>
                  </a:tcPr>
                </a:tc>
                <a:tc hMerge="1">
                  <a:txBody>
                    <a:bodyPr/>
                    <a:lstStyle/>
                    <a:p>
                      <a:pPr algn="l" fontAlgn="b"/>
                      <a:endParaRPr lang="en-US" sz="2400" b="0" i="0" u="none" strike="noStrike" dirty="0">
                        <a:solidFill>
                          <a:srgbClr val="000000"/>
                        </a:solidFill>
                        <a:effectLst/>
                        <a:latin typeface="Calibri" panose="020F0502020204030204" pitchFamily="34" charset="0"/>
                      </a:endParaRPr>
                    </a:p>
                  </a:txBody>
                  <a:tcPr marL="9525" marR="9525" marT="9525" marB="0" anchor="b">
                    <a:solidFill>
                      <a:schemeClr val="bg1"/>
                    </a:solidFill>
                  </a:tcPr>
                </a:tc>
                <a:tc hMerge="1">
                  <a:txBody>
                    <a:bodyPr/>
                    <a:lstStyle/>
                    <a:p>
                      <a:pPr algn="l" fontAlgn="b"/>
                      <a:endParaRPr lang="en-US" sz="2400" b="0" i="0" u="none" strike="noStrike" dirty="0">
                        <a:solidFill>
                          <a:srgbClr val="000000"/>
                        </a:solidFill>
                        <a:effectLst/>
                        <a:latin typeface="Calibri" panose="020F0502020204030204" pitchFamily="34" charset="0"/>
                      </a:endParaRPr>
                    </a:p>
                  </a:txBody>
                  <a:tcPr marL="9525" marR="9525" marT="9525" marB="0" anchor="b">
                    <a:solidFill>
                      <a:schemeClr val="bg1"/>
                    </a:solidFill>
                  </a:tcPr>
                </a:tc>
                <a:tc hMerge="1">
                  <a:txBody>
                    <a:bodyPr/>
                    <a:lstStyle/>
                    <a:p>
                      <a:pPr algn="l" fontAlgn="b"/>
                      <a:endParaRPr lang="en-US" sz="2400" b="0" i="0" u="none" strike="noStrike" dirty="0">
                        <a:solidFill>
                          <a:srgbClr val="000000"/>
                        </a:solidFill>
                        <a:effectLst/>
                        <a:latin typeface="Calibri" panose="020F0502020204030204" pitchFamily="34" charset="0"/>
                      </a:endParaRPr>
                    </a:p>
                  </a:txBody>
                  <a:tcPr marL="9525" marR="9525" marT="9525" marB="0" anchor="b">
                    <a:solidFill>
                      <a:schemeClr val="bg1"/>
                    </a:solidFill>
                  </a:tcPr>
                </a:tc>
                <a:tc hMerge="1">
                  <a:txBody>
                    <a:bodyPr/>
                    <a:lstStyle/>
                    <a:p>
                      <a:pPr algn="l" fontAlgn="b"/>
                      <a:endParaRPr lang="en-US" sz="2400" b="0" i="0" u="none" strike="noStrike" dirty="0">
                        <a:solidFill>
                          <a:srgbClr val="000000"/>
                        </a:solidFill>
                        <a:effectLst/>
                        <a:latin typeface="Calibri" panose="020F0502020204030204" pitchFamily="34" charset="0"/>
                      </a:endParaRPr>
                    </a:p>
                  </a:txBody>
                  <a:tcPr marL="9525" marR="9525" marT="9525" marB="0" anchor="b">
                    <a:solidFill>
                      <a:schemeClr val="bg1"/>
                    </a:solidFill>
                  </a:tcPr>
                </a:tc>
              </a:tr>
              <a:tr h="57150">
                <a:tc>
                  <a:txBody>
                    <a:bodyPr/>
                    <a:lstStyle/>
                    <a:p>
                      <a:pPr algn="l" fontAlgn="b"/>
                      <a:endParaRPr lang="en-US" sz="500" b="0" i="0" u="none" strike="noStrike" dirty="0">
                        <a:solidFill>
                          <a:srgbClr val="000000"/>
                        </a:solidFill>
                        <a:effectLst/>
                        <a:latin typeface="Calibri" panose="020F0502020204030204" pitchFamily="34" charset="0"/>
                      </a:endParaRPr>
                    </a:p>
                  </a:txBody>
                  <a:tcPr marL="9525" marR="9525" marT="9525" marB="0" anchor="b">
                    <a:solidFill>
                      <a:schemeClr val="bg1"/>
                    </a:solidFill>
                  </a:tcPr>
                </a:tc>
                <a:tc>
                  <a:txBody>
                    <a:bodyPr/>
                    <a:lstStyle/>
                    <a:p>
                      <a:pPr algn="r" fontAlgn="b"/>
                      <a:endParaRPr lang="en-US" sz="500" b="0" i="0" u="none" strike="noStrike" dirty="0">
                        <a:solidFill>
                          <a:srgbClr val="000000"/>
                        </a:solidFill>
                        <a:effectLst/>
                        <a:latin typeface="Calibri" panose="020F0502020204030204" pitchFamily="34" charset="0"/>
                      </a:endParaRPr>
                    </a:p>
                  </a:txBody>
                  <a:tcPr marL="9525" marR="9525" marT="9525" marB="0" anchor="b">
                    <a:solidFill>
                      <a:schemeClr val="bg1"/>
                    </a:solidFill>
                  </a:tcPr>
                </a:tc>
                <a:tc>
                  <a:txBody>
                    <a:bodyPr/>
                    <a:lstStyle/>
                    <a:p>
                      <a:pPr algn="r" fontAlgn="b"/>
                      <a:endParaRPr lang="en-US" sz="500" b="0" i="0" u="none" strike="noStrike" dirty="0">
                        <a:solidFill>
                          <a:srgbClr val="000000"/>
                        </a:solidFill>
                        <a:effectLst/>
                        <a:latin typeface="Calibri" panose="020F0502020204030204" pitchFamily="34" charset="0"/>
                      </a:endParaRPr>
                    </a:p>
                  </a:txBody>
                  <a:tcPr marL="9525" marR="9525" marT="9525" marB="0" anchor="b">
                    <a:solidFill>
                      <a:schemeClr val="bg1"/>
                    </a:solidFill>
                  </a:tcPr>
                </a:tc>
                <a:tc>
                  <a:txBody>
                    <a:bodyPr/>
                    <a:lstStyle/>
                    <a:p>
                      <a:pPr algn="r" fontAlgn="b"/>
                      <a:endParaRPr lang="en-US" sz="500" b="0" i="0" u="none" strike="noStrike" dirty="0">
                        <a:solidFill>
                          <a:srgbClr val="000000"/>
                        </a:solidFill>
                        <a:effectLst/>
                        <a:latin typeface="Calibri" panose="020F0502020204030204" pitchFamily="34" charset="0"/>
                      </a:endParaRPr>
                    </a:p>
                  </a:txBody>
                  <a:tcPr marL="9525" marR="9525" marT="9525" marB="0" anchor="b">
                    <a:solidFill>
                      <a:schemeClr val="bg1"/>
                    </a:solidFill>
                  </a:tcPr>
                </a:tc>
                <a:tc>
                  <a:txBody>
                    <a:bodyPr/>
                    <a:lstStyle/>
                    <a:p>
                      <a:pPr algn="r" fontAlgn="b"/>
                      <a:endParaRPr lang="en-US" sz="500" b="0" i="0" u="none" strike="noStrike" dirty="0">
                        <a:solidFill>
                          <a:srgbClr val="000000"/>
                        </a:solidFill>
                        <a:effectLst/>
                        <a:latin typeface="Calibri" panose="020F0502020204030204" pitchFamily="34" charset="0"/>
                      </a:endParaRPr>
                    </a:p>
                  </a:txBody>
                  <a:tcPr marL="9525" marR="9525" marT="9525" marB="0" anchor="b">
                    <a:solidFill>
                      <a:schemeClr val="bg1"/>
                    </a:solidFill>
                  </a:tcPr>
                </a:tc>
                <a:tc>
                  <a:txBody>
                    <a:bodyPr/>
                    <a:lstStyle/>
                    <a:p>
                      <a:pPr algn="r" fontAlgn="b"/>
                      <a:endParaRPr lang="en-US" sz="500" b="0" i="0" u="none" strike="noStrike" dirty="0">
                        <a:solidFill>
                          <a:srgbClr val="000000"/>
                        </a:solidFill>
                        <a:effectLst/>
                        <a:latin typeface="Calibri" panose="020F0502020204030204" pitchFamily="34" charset="0"/>
                      </a:endParaRPr>
                    </a:p>
                  </a:txBody>
                  <a:tcPr marL="9525" marR="9525" marT="9525" marB="0" anchor="b">
                    <a:solidFill>
                      <a:schemeClr val="bg1"/>
                    </a:solidFill>
                  </a:tcPr>
                </a:tc>
                <a:tc>
                  <a:txBody>
                    <a:bodyPr/>
                    <a:lstStyle/>
                    <a:p>
                      <a:pPr algn="r" fontAlgn="b"/>
                      <a:endParaRPr lang="en-US" sz="500" b="0" i="0" u="none" strike="noStrike" dirty="0">
                        <a:solidFill>
                          <a:srgbClr val="000000"/>
                        </a:solidFill>
                        <a:effectLst/>
                        <a:latin typeface="Calibri" panose="020F0502020204030204" pitchFamily="34" charset="0"/>
                      </a:endParaRPr>
                    </a:p>
                  </a:txBody>
                  <a:tcPr marL="9525" marR="9525" marT="9525" marB="0" anchor="b">
                    <a:solidFill>
                      <a:schemeClr val="bg1"/>
                    </a:solidFill>
                  </a:tcPr>
                </a:tc>
                <a:tc>
                  <a:txBody>
                    <a:bodyPr/>
                    <a:lstStyle/>
                    <a:p>
                      <a:pPr algn="r" fontAlgn="b"/>
                      <a:endParaRPr lang="en-US" sz="500" b="0" i="0" u="none" strike="noStrike" dirty="0">
                        <a:solidFill>
                          <a:srgbClr val="000000"/>
                        </a:solidFill>
                        <a:effectLst/>
                        <a:latin typeface="Calibri" panose="020F0502020204030204" pitchFamily="34" charset="0"/>
                      </a:endParaRPr>
                    </a:p>
                  </a:txBody>
                  <a:tcPr marL="9525" marR="9525" marT="9525" marB="0" anchor="b">
                    <a:solidFill>
                      <a:schemeClr val="bg1"/>
                    </a:solidFill>
                  </a:tcPr>
                </a:tc>
                <a:tc>
                  <a:txBody>
                    <a:bodyPr/>
                    <a:lstStyle/>
                    <a:p>
                      <a:pPr algn="r" fontAlgn="b"/>
                      <a:endParaRPr lang="en-US" sz="500" b="0" i="0" u="none" strike="noStrike" dirty="0">
                        <a:solidFill>
                          <a:srgbClr val="000000"/>
                        </a:solidFill>
                        <a:effectLst/>
                        <a:latin typeface="Calibri" panose="020F0502020204030204" pitchFamily="34" charset="0"/>
                      </a:endParaRPr>
                    </a:p>
                  </a:txBody>
                  <a:tcPr marL="9525" marR="9525" marT="9525" marB="0" anchor="b">
                    <a:solidFill>
                      <a:schemeClr val="bg1"/>
                    </a:solidFill>
                  </a:tcPr>
                </a:tc>
                <a:tc>
                  <a:txBody>
                    <a:bodyPr/>
                    <a:lstStyle/>
                    <a:p>
                      <a:pPr algn="r" fontAlgn="b"/>
                      <a:endParaRPr lang="en-US" sz="500" b="0" i="0" u="none" strike="noStrike" dirty="0">
                        <a:solidFill>
                          <a:srgbClr val="000000"/>
                        </a:solidFill>
                        <a:effectLst/>
                        <a:latin typeface="Calibri" panose="020F0502020204030204" pitchFamily="34" charset="0"/>
                      </a:endParaRPr>
                    </a:p>
                  </a:txBody>
                  <a:tcPr marL="9525" marR="9525" marT="9525" marB="0" anchor="b">
                    <a:solidFill>
                      <a:schemeClr val="bg1"/>
                    </a:solidFill>
                  </a:tcPr>
                </a:tc>
                <a:tc>
                  <a:txBody>
                    <a:bodyPr/>
                    <a:lstStyle/>
                    <a:p>
                      <a:pPr algn="r" fontAlgn="b"/>
                      <a:endParaRPr lang="en-US" sz="500" b="0" i="0" u="none" strike="noStrike" dirty="0">
                        <a:solidFill>
                          <a:srgbClr val="000000"/>
                        </a:solidFill>
                        <a:effectLst/>
                        <a:latin typeface="Calibri" panose="020F0502020204030204" pitchFamily="34" charset="0"/>
                      </a:endParaRPr>
                    </a:p>
                  </a:txBody>
                  <a:tcPr marL="9525" marR="9525" marT="9525" marB="0" anchor="b">
                    <a:solidFill>
                      <a:schemeClr val="bg1"/>
                    </a:solidFill>
                  </a:tcPr>
                </a:tc>
              </a:tr>
              <a:tr h="400050">
                <a:tc>
                  <a:txBody>
                    <a:bodyPr/>
                    <a:lstStyle/>
                    <a:p>
                      <a:pPr algn="l" fontAlgn="b"/>
                      <a:r>
                        <a:rPr lang="en-US" sz="2400" u="none" strike="noStrike" dirty="0">
                          <a:effectLst/>
                        </a:rPr>
                        <a:t>… </a:t>
                      </a:r>
                      <a:r>
                        <a:rPr lang="en-US" sz="2400" u="none" strike="noStrike" dirty="0" err="1" smtClean="0">
                          <a:effectLst/>
                        </a:rPr>
                        <a:t>Daan</a:t>
                      </a:r>
                      <a:endParaRPr lang="en-US" sz="2400" b="0" i="0" u="none" strike="noStrike" dirty="0">
                        <a:solidFill>
                          <a:srgbClr val="000000"/>
                        </a:solidFill>
                        <a:effectLst/>
                        <a:latin typeface="Calibri" panose="020F0502020204030204" pitchFamily="34" charset="0"/>
                      </a:endParaRPr>
                    </a:p>
                  </a:txBody>
                  <a:tcPr marL="9525" marR="9525" marT="9525" marB="0" anchor="b">
                    <a:solidFill>
                      <a:schemeClr val="bg1"/>
                    </a:solidFill>
                  </a:tcPr>
                </a:tc>
                <a:tc>
                  <a:txBody>
                    <a:bodyPr/>
                    <a:lstStyle/>
                    <a:p>
                      <a:pPr algn="r" fontAlgn="b"/>
                      <a:r>
                        <a:rPr lang="en-US" sz="2200" u="none" strike="noStrike" dirty="0">
                          <a:effectLst/>
                        </a:rPr>
                        <a:t>2.81</a:t>
                      </a:r>
                      <a:endParaRPr lang="en-US" sz="2200" b="0" i="0" u="none" strike="noStrike" dirty="0">
                        <a:solidFill>
                          <a:srgbClr val="000000"/>
                        </a:solidFill>
                        <a:effectLst/>
                        <a:latin typeface="Calibri" panose="020F0502020204030204" pitchFamily="34" charset="0"/>
                      </a:endParaRPr>
                    </a:p>
                  </a:txBody>
                  <a:tcPr marL="9525" marR="9525" marT="9525" marB="0" anchor="b">
                    <a:solidFill>
                      <a:schemeClr val="bg1"/>
                    </a:solidFill>
                  </a:tcPr>
                </a:tc>
                <a:tc>
                  <a:txBody>
                    <a:bodyPr/>
                    <a:lstStyle/>
                    <a:p>
                      <a:pPr algn="r" fontAlgn="b"/>
                      <a:r>
                        <a:rPr lang="en-US" sz="2200" u="none" strike="noStrike" dirty="0">
                          <a:effectLst/>
                        </a:rPr>
                        <a:t>3.33</a:t>
                      </a:r>
                      <a:endParaRPr lang="en-US" sz="2200" b="0" i="0" u="none" strike="noStrike" dirty="0">
                        <a:solidFill>
                          <a:srgbClr val="000000"/>
                        </a:solidFill>
                        <a:effectLst/>
                        <a:latin typeface="Calibri" panose="020F0502020204030204" pitchFamily="34" charset="0"/>
                      </a:endParaRPr>
                    </a:p>
                  </a:txBody>
                  <a:tcPr marL="9525" marR="9525" marT="9525" marB="0" anchor="b">
                    <a:solidFill>
                      <a:schemeClr val="bg1"/>
                    </a:solidFill>
                  </a:tcPr>
                </a:tc>
                <a:tc>
                  <a:txBody>
                    <a:bodyPr/>
                    <a:lstStyle/>
                    <a:p>
                      <a:pPr algn="r" fontAlgn="b"/>
                      <a:r>
                        <a:rPr lang="en-US" sz="2200" u="none" strike="noStrike" dirty="0">
                          <a:effectLst/>
                        </a:rPr>
                        <a:t>3.64</a:t>
                      </a:r>
                      <a:endParaRPr lang="en-US" sz="2200" b="0" i="0" u="none" strike="noStrike" dirty="0">
                        <a:solidFill>
                          <a:srgbClr val="000000"/>
                        </a:solidFill>
                        <a:effectLst/>
                        <a:latin typeface="Calibri" panose="020F0502020204030204" pitchFamily="34" charset="0"/>
                      </a:endParaRPr>
                    </a:p>
                  </a:txBody>
                  <a:tcPr marL="9525" marR="9525" marT="9525" marB="0" anchor="b">
                    <a:solidFill>
                      <a:schemeClr val="bg1"/>
                    </a:solidFill>
                  </a:tcPr>
                </a:tc>
                <a:tc>
                  <a:txBody>
                    <a:bodyPr/>
                    <a:lstStyle/>
                    <a:p>
                      <a:pPr algn="r" fontAlgn="b"/>
                      <a:r>
                        <a:rPr lang="en-US" sz="2200" u="none" strike="noStrike" dirty="0">
                          <a:effectLst/>
                        </a:rPr>
                        <a:t>3.89</a:t>
                      </a:r>
                      <a:endParaRPr lang="en-US" sz="2200" b="0" i="0" u="none" strike="noStrike" dirty="0">
                        <a:solidFill>
                          <a:srgbClr val="000000"/>
                        </a:solidFill>
                        <a:effectLst/>
                        <a:latin typeface="Calibri" panose="020F0502020204030204" pitchFamily="34" charset="0"/>
                      </a:endParaRPr>
                    </a:p>
                  </a:txBody>
                  <a:tcPr marL="9525" marR="9525" marT="9525" marB="0" anchor="b">
                    <a:solidFill>
                      <a:schemeClr val="bg1"/>
                    </a:solidFill>
                  </a:tcPr>
                </a:tc>
                <a:tc>
                  <a:txBody>
                    <a:bodyPr/>
                    <a:lstStyle/>
                    <a:p>
                      <a:pPr algn="r" fontAlgn="b"/>
                      <a:r>
                        <a:rPr lang="en-US" sz="2200" u="none" strike="noStrike" dirty="0">
                          <a:effectLst/>
                        </a:rPr>
                        <a:t>4.11</a:t>
                      </a:r>
                      <a:endParaRPr lang="en-US" sz="2200" b="0" i="0" u="none" strike="noStrike" dirty="0">
                        <a:solidFill>
                          <a:srgbClr val="000000"/>
                        </a:solidFill>
                        <a:effectLst/>
                        <a:latin typeface="Calibri" panose="020F0502020204030204" pitchFamily="34" charset="0"/>
                      </a:endParaRPr>
                    </a:p>
                  </a:txBody>
                  <a:tcPr marL="9525" marR="9525" marT="9525" marB="0" anchor="b">
                    <a:solidFill>
                      <a:schemeClr val="bg1"/>
                    </a:solidFill>
                  </a:tcPr>
                </a:tc>
                <a:tc>
                  <a:txBody>
                    <a:bodyPr/>
                    <a:lstStyle/>
                    <a:p>
                      <a:pPr algn="r" fontAlgn="b"/>
                      <a:r>
                        <a:rPr lang="en-US" sz="2200" u="none" strike="noStrike" dirty="0">
                          <a:effectLst/>
                        </a:rPr>
                        <a:t>4.33</a:t>
                      </a:r>
                      <a:endParaRPr lang="en-US" sz="2200" b="0" i="0" u="none" strike="noStrike" dirty="0">
                        <a:solidFill>
                          <a:srgbClr val="000000"/>
                        </a:solidFill>
                        <a:effectLst/>
                        <a:latin typeface="Calibri" panose="020F0502020204030204" pitchFamily="34" charset="0"/>
                      </a:endParaRPr>
                    </a:p>
                  </a:txBody>
                  <a:tcPr marL="9525" marR="9525" marT="9525" marB="0" anchor="b">
                    <a:solidFill>
                      <a:schemeClr val="bg1"/>
                    </a:solidFill>
                  </a:tcPr>
                </a:tc>
                <a:tc>
                  <a:txBody>
                    <a:bodyPr/>
                    <a:lstStyle/>
                    <a:p>
                      <a:pPr algn="r" fontAlgn="b"/>
                      <a:r>
                        <a:rPr lang="en-US" sz="2200" u="none" strike="noStrike" dirty="0">
                          <a:effectLst/>
                        </a:rPr>
                        <a:t>4.55</a:t>
                      </a:r>
                      <a:endParaRPr lang="en-US" sz="2200" b="0" i="0" u="none" strike="noStrike" dirty="0">
                        <a:solidFill>
                          <a:srgbClr val="000000"/>
                        </a:solidFill>
                        <a:effectLst/>
                        <a:latin typeface="Calibri" panose="020F0502020204030204" pitchFamily="34" charset="0"/>
                      </a:endParaRPr>
                    </a:p>
                  </a:txBody>
                  <a:tcPr marL="9525" marR="9525" marT="9525" marB="0" anchor="b">
                    <a:solidFill>
                      <a:schemeClr val="bg1"/>
                    </a:solidFill>
                  </a:tcPr>
                </a:tc>
                <a:tc>
                  <a:txBody>
                    <a:bodyPr/>
                    <a:lstStyle/>
                    <a:p>
                      <a:pPr algn="r" fontAlgn="b"/>
                      <a:r>
                        <a:rPr lang="en-US" sz="2200" u="none" strike="noStrike" dirty="0">
                          <a:effectLst/>
                        </a:rPr>
                        <a:t>4.80</a:t>
                      </a:r>
                      <a:endParaRPr lang="en-US" sz="2200" b="0" i="0" u="none" strike="noStrike" dirty="0">
                        <a:solidFill>
                          <a:srgbClr val="000000"/>
                        </a:solidFill>
                        <a:effectLst/>
                        <a:latin typeface="Calibri" panose="020F0502020204030204" pitchFamily="34" charset="0"/>
                      </a:endParaRPr>
                    </a:p>
                  </a:txBody>
                  <a:tcPr marL="9525" marR="9525" marT="9525" marB="0" anchor="b">
                    <a:solidFill>
                      <a:schemeClr val="bg1"/>
                    </a:solidFill>
                  </a:tcPr>
                </a:tc>
                <a:tc>
                  <a:txBody>
                    <a:bodyPr/>
                    <a:lstStyle/>
                    <a:p>
                      <a:pPr algn="r" fontAlgn="b"/>
                      <a:r>
                        <a:rPr lang="en-US" sz="2200" u="none" strike="noStrike" dirty="0">
                          <a:effectLst/>
                        </a:rPr>
                        <a:t>5.11</a:t>
                      </a:r>
                      <a:endParaRPr lang="en-US" sz="2200" b="0" i="0" u="none" strike="noStrike" dirty="0">
                        <a:solidFill>
                          <a:srgbClr val="000000"/>
                        </a:solidFill>
                        <a:effectLst/>
                        <a:latin typeface="Calibri" panose="020F0502020204030204" pitchFamily="34" charset="0"/>
                      </a:endParaRPr>
                    </a:p>
                  </a:txBody>
                  <a:tcPr marL="9525" marR="9525" marT="9525" marB="0" anchor="b">
                    <a:solidFill>
                      <a:schemeClr val="bg1"/>
                    </a:solidFill>
                  </a:tcPr>
                </a:tc>
                <a:tc>
                  <a:txBody>
                    <a:bodyPr/>
                    <a:lstStyle/>
                    <a:p>
                      <a:pPr algn="r" fontAlgn="b"/>
                      <a:r>
                        <a:rPr lang="en-US" sz="2200" u="none" strike="noStrike" dirty="0">
                          <a:effectLst/>
                        </a:rPr>
                        <a:t>5.63</a:t>
                      </a:r>
                      <a:endParaRPr lang="en-US" sz="2200" b="0" i="0" u="none" strike="noStrike" dirty="0">
                        <a:solidFill>
                          <a:srgbClr val="000000"/>
                        </a:solidFill>
                        <a:effectLst/>
                        <a:latin typeface="Calibri" panose="020F0502020204030204" pitchFamily="34" charset="0"/>
                      </a:endParaRPr>
                    </a:p>
                  </a:txBody>
                  <a:tcPr marL="9525" marR="9525" marT="9525" marB="0" anchor="b">
                    <a:solidFill>
                      <a:schemeClr val="bg1"/>
                    </a:solidFill>
                  </a:tcPr>
                </a:tc>
              </a:tr>
              <a:tr h="0">
                <a:tc>
                  <a:txBody>
                    <a:bodyPr/>
                    <a:lstStyle/>
                    <a:p>
                      <a:pPr algn="l" fontAlgn="b"/>
                      <a:endParaRPr lang="en-US" sz="500" b="0" i="0" u="none" strike="noStrike" dirty="0">
                        <a:solidFill>
                          <a:srgbClr val="000000"/>
                        </a:solidFill>
                        <a:effectLst/>
                        <a:latin typeface="Calibri" panose="020F0502020204030204" pitchFamily="34" charset="0"/>
                      </a:endParaRPr>
                    </a:p>
                  </a:txBody>
                  <a:tcPr marL="9525" marR="9525" marT="9525" marB="0" anchor="b">
                    <a:solidFill>
                      <a:schemeClr val="bg1"/>
                    </a:solidFill>
                  </a:tcPr>
                </a:tc>
                <a:tc>
                  <a:txBody>
                    <a:bodyPr/>
                    <a:lstStyle/>
                    <a:p>
                      <a:pPr algn="l" fontAlgn="b"/>
                      <a:endParaRPr lang="en-US" sz="500" b="0" i="0" u="none" strike="noStrike" dirty="0">
                        <a:solidFill>
                          <a:srgbClr val="000000"/>
                        </a:solidFill>
                        <a:effectLst/>
                        <a:latin typeface="Calibri" panose="020F0502020204030204" pitchFamily="34" charset="0"/>
                      </a:endParaRPr>
                    </a:p>
                  </a:txBody>
                  <a:tcPr marL="9525" marR="9525" marT="9525" marB="0" anchor="b">
                    <a:solidFill>
                      <a:schemeClr val="bg1"/>
                    </a:solidFill>
                  </a:tcPr>
                </a:tc>
                <a:tc>
                  <a:txBody>
                    <a:bodyPr/>
                    <a:lstStyle/>
                    <a:p>
                      <a:pPr algn="l" fontAlgn="b"/>
                      <a:endParaRPr lang="en-US" sz="500" b="0" i="0" u="none" strike="noStrike" dirty="0">
                        <a:solidFill>
                          <a:srgbClr val="000000"/>
                        </a:solidFill>
                        <a:effectLst/>
                        <a:latin typeface="Calibri" panose="020F0502020204030204" pitchFamily="34" charset="0"/>
                      </a:endParaRPr>
                    </a:p>
                  </a:txBody>
                  <a:tcPr marL="9525" marR="9525" marT="9525" marB="0" anchor="b">
                    <a:solidFill>
                      <a:schemeClr val="bg1"/>
                    </a:solidFill>
                  </a:tcPr>
                </a:tc>
                <a:tc>
                  <a:txBody>
                    <a:bodyPr/>
                    <a:lstStyle/>
                    <a:p>
                      <a:pPr algn="l" fontAlgn="b"/>
                      <a:endParaRPr lang="en-US" sz="500" b="0" i="0" u="none" strike="noStrike" dirty="0">
                        <a:solidFill>
                          <a:srgbClr val="000000"/>
                        </a:solidFill>
                        <a:effectLst/>
                        <a:latin typeface="Calibri" panose="020F0502020204030204" pitchFamily="34" charset="0"/>
                      </a:endParaRPr>
                    </a:p>
                  </a:txBody>
                  <a:tcPr marL="9525" marR="9525" marT="9525" marB="0" anchor="b">
                    <a:solidFill>
                      <a:schemeClr val="bg1"/>
                    </a:solidFill>
                  </a:tcPr>
                </a:tc>
                <a:tc>
                  <a:txBody>
                    <a:bodyPr/>
                    <a:lstStyle/>
                    <a:p>
                      <a:pPr algn="l" fontAlgn="b"/>
                      <a:endParaRPr lang="en-US" sz="500" b="0" i="0" u="none" strike="noStrike" dirty="0">
                        <a:solidFill>
                          <a:srgbClr val="000000"/>
                        </a:solidFill>
                        <a:effectLst/>
                        <a:latin typeface="Calibri" panose="020F0502020204030204" pitchFamily="34" charset="0"/>
                      </a:endParaRPr>
                    </a:p>
                  </a:txBody>
                  <a:tcPr marL="9525" marR="9525" marT="9525" marB="0" anchor="b">
                    <a:solidFill>
                      <a:schemeClr val="bg1"/>
                    </a:solidFill>
                  </a:tcPr>
                </a:tc>
                <a:tc>
                  <a:txBody>
                    <a:bodyPr/>
                    <a:lstStyle/>
                    <a:p>
                      <a:pPr algn="l" fontAlgn="b"/>
                      <a:endParaRPr lang="en-US" sz="500" b="0" i="0" u="none" strike="noStrike" dirty="0">
                        <a:solidFill>
                          <a:srgbClr val="000000"/>
                        </a:solidFill>
                        <a:effectLst/>
                        <a:latin typeface="Calibri" panose="020F0502020204030204" pitchFamily="34" charset="0"/>
                      </a:endParaRPr>
                    </a:p>
                  </a:txBody>
                  <a:tcPr marL="9525" marR="9525" marT="9525" marB="0" anchor="b">
                    <a:solidFill>
                      <a:schemeClr val="bg1"/>
                    </a:solidFill>
                  </a:tcPr>
                </a:tc>
                <a:tc>
                  <a:txBody>
                    <a:bodyPr/>
                    <a:lstStyle/>
                    <a:p>
                      <a:pPr algn="l" fontAlgn="b"/>
                      <a:endParaRPr lang="en-US" sz="500" b="0" i="0" u="none" strike="noStrike" dirty="0">
                        <a:solidFill>
                          <a:srgbClr val="000000"/>
                        </a:solidFill>
                        <a:effectLst/>
                        <a:latin typeface="Calibri" panose="020F0502020204030204" pitchFamily="34" charset="0"/>
                      </a:endParaRPr>
                    </a:p>
                  </a:txBody>
                  <a:tcPr marL="9525" marR="9525" marT="9525" marB="0" anchor="b">
                    <a:solidFill>
                      <a:schemeClr val="bg1"/>
                    </a:solidFill>
                  </a:tcPr>
                </a:tc>
                <a:tc>
                  <a:txBody>
                    <a:bodyPr/>
                    <a:lstStyle/>
                    <a:p>
                      <a:pPr algn="l" fontAlgn="b"/>
                      <a:endParaRPr lang="en-US" sz="500" b="0" i="0" u="none" strike="noStrike" dirty="0">
                        <a:solidFill>
                          <a:srgbClr val="000000"/>
                        </a:solidFill>
                        <a:effectLst/>
                        <a:latin typeface="Calibri" panose="020F0502020204030204" pitchFamily="34" charset="0"/>
                      </a:endParaRPr>
                    </a:p>
                  </a:txBody>
                  <a:tcPr marL="9525" marR="9525" marT="9525" marB="0" anchor="b">
                    <a:solidFill>
                      <a:schemeClr val="bg1"/>
                    </a:solidFill>
                  </a:tcPr>
                </a:tc>
                <a:tc>
                  <a:txBody>
                    <a:bodyPr/>
                    <a:lstStyle/>
                    <a:p>
                      <a:pPr algn="l" fontAlgn="b"/>
                      <a:endParaRPr lang="en-US" sz="500" b="0" i="0" u="none" strike="noStrike" dirty="0">
                        <a:solidFill>
                          <a:srgbClr val="000000"/>
                        </a:solidFill>
                        <a:effectLst/>
                        <a:latin typeface="Calibri" panose="020F0502020204030204" pitchFamily="34" charset="0"/>
                      </a:endParaRPr>
                    </a:p>
                  </a:txBody>
                  <a:tcPr marL="9525" marR="9525" marT="9525" marB="0" anchor="b">
                    <a:solidFill>
                      <a:schemeClr val="bg1"/>
                    </a:solidFill>
                  </a:tcPr>
                </a:tc>
                <a:tc>
                  <a:txBody>
                    <a:bodyPr/>
                    <a:lstStyle/>
                    <a:p>
                      <a:pPr algn="l" fontAlgn="b"/>
                      <a:endParaRPr lang="en-US" sz="500" b="0" i="0" u="none" strike="noStrike" dirty="0">
                        <a:solidFill>
                          <a:srgbClr val="000000"/>
                        </a:solidFill>
                        <a:effectLst/>
                        <a:latin typeface="Calibri" panose="020F0502020204030204" pitchFamily="34" charset="0"/>
                      </a:endParaRPr>
                    </a:p>
                  </a:txBody>
                  <a:tcPr marL="9525" marR="9525" marT="9525" marB="0" anchor="b">
                    <a:solidFill>
                      <a:schemeClr val="bg1"/>
                    </a:solidFill>
                  </a:tcPr>
                </a:tc>
                <a:tc>
                  <a:txBody>
                    <a:bodyPr/>
                    <a:lstStyle/>
                    <a:p>
                      <a:pPr algn="l" fontAlgn="b"/>
                      <a:endParaRPr lang="en-US" sz="500" b="0" i="0" u="none" strike="noStrike" dirty="0">
                        <a:solidFill>
                          <a:srgbClr val="000000"/>
                        </a:solidFill>
                        <a:effectLst/>
                        <a:latin typeface="Calibri" panose="020F0502020204030204" pitchFamily="34" charset="0"/>
                      </a:endParaRPr>
                    </a:p>
                  </a:txBody>
                  <a:tcPr marL="9525" marR="9525" marT="9525" marB="0" anchor="b">
                    <a:solidFill>
                      <a:schemeClr val="bg1"/>
                    </a:solidFill>
                  </a:tcPr>
                </a:tc>
              </a:tr>
              <a:tr h="400050">
                <a:tc>
                  <a:txBody>
                    <a:bodyPr/>
                    <a:lstStyle/>
                    <a:p>
                      <a:pPr algn="l" fontAlgn="b"/>
                      <a:r>
                        <a:rPr lang="en-US" sz="2400" u="none" strike="noStrike" dirty="0">
                          <a:effectLst/>
                        </a:rPr>
                        <a:t>… </a:t>
                      </a:r>
                      <a:r>
                        <a:rPr lang="en-US" sz="2400" u="none" strike="noStrike" dirty="0" err="1" smtClean="0">
                          <a:effectLst/>
                        </a:rPr>
                        <a:t>Daanielle</a:t>
                      </a:r>
                      <a:endParaRPr lang="en-US" sz="2400" b="0" i="0" u="none" strike="noStrike" dirty="0">
                        <a:solidFill>
                          <a:srgbClr val="000000"/>
                        </a:solidFill>
                        <a:effectLst/>
                        <a:latin typeface="Calibri" panose="020F0502020204030204" pitchFamily="34" charset="0"/>
                      </a:endParaRPr>
                    </a:p>
                  </a:txBody>
                  <a:tcPr marL="9525" marR="9525" marT="9525" marB="0" anchor="b">
                    <a:solidFill>
                      <a:schemeClr val="bg1"/>
                    </a:solidFill>
                  </a:tcPr>
                </a:tc>
                <a:tc>
                  <a:txBody>
                    <a:bodyPr/>
                    <a:lstStyle/>
                    <a:p>
                      <a:pPr algn="r" fontAlgn="b"/>
                      <a:r>
                        <a:rPr lang="en-US" sz="2200" u="none" strike="noStrike" dirty="0">
                          <a:effectLst/>
                        </a:rPr>
                        <a:t>3.25</a:t>
                      </a:r>
                      <a:endParaRPr lang="en-US" sz="2200" b="0" i="0" u="none" strike="noStrike" dirty="0">
                        <a:solidFill>
                          <a:srgbClr val="000000"/>
                        </a:solidFill>
                        <a:effectLst/>
                        <a:latin typeface="Calibri" panose="020F0502020204030204" pitchFamily="34" charset="0"/>
                      </a:endParaRPr>
                    </a:p>
                  </a:txBody>
                  <a:tcPr marL="9525" marR="9525" marT="9525" marB="0" anchor="b">
                    <a:solidFill>
                      <a:schemeClr val="bg1"/>
                    </a:solidFill>
                  </a:tcPr>
                </a:tc>
                <a:tc>
                  <a:txBody>
                    <a:bodyPr/>
                    <a:lstStyle/>
                    <a:p>
                      <a:pPr algn="r" fontAlgn="b"/>
                      <a:r>
                        <a:rPr lang="en-US" sz="2200" u="none" strike="noStrike" dirty="0">
                          <a:effectLst/>
                        </a:rPr>
                        <a:t>3.71</a:t>
                      </a:r>
                      <a:endParaRPr lang="en-US" sz="2200" b="0" i="0" u="none" strike="noStrike" dirty="0">
                        <a:solidFill>
                          <a:srgbClr val="000000"/>
                        </a:solidFill>
                        <a:effectLst/>
                        <a:latin typeface="Calibri" panose="020F0502020204030204" pitchFamily="34" charset="0"/>
                      </a:endParaRPr>
                    </a:p>
                  </a:txBody>
                  <a:tcPr marL="9525" marR="9525" marT="9525" marB="0" anchor="b">
                    <a:solidFill>
                      <a:schemeClr val="bg1"/>
                    </a:solidFill>
                  </a:tcPr>
                </a:tc>
                <a:tc>
                  <a:txBody>
                    <a:bodyPr/>
                    <a:lstStyle/>
                    <a:p>
                      <a:pPr algn="r" fontAlgn="b"/>
                      <a:r>
                        <a:rPr lang="en-US" sz="2200" u="none" strike="noStrike" dirty="0">
                          <a:effectLst/>
                        </a:rPr>
                        <a:t>3.98</a:t>
                      </a:r>
                      <a:endParaRPr lang="en-US" sz="2200" b="0" i="0" u="none" strike="noStrike" dirty="0">
                        <a:solidFill>
                          <a:srgbClr val="000000"/>
                        </a:solidFill>
                        <a:effectLst/>
                        <a:latin typeface="Calibri" panose="020F0502020204030204" pitchFamily="34" charset="0"/>
                      </a:endParaRPr>
                    </a:p>
                  </a:txBody>
                  <a:tcPr marL="9525" marR="9525" marT="9525" marB="0" anchor="b">
                    <a:solidFill>
                      <a:schemeClr val="bg1"/>
                    </a:solidFill>
                  </a:tcPr>
                </a:tc>
                <a:tc>
                  <a:txBody>
                    <a:bodyPr/>
                    <a:lstStyle/>
                    <a:p>
                      <a:pPr algn="r" fontAlgn="b"/>
                      <a:r>
                        <a:rPr lang="en-US" sz="2200" u="none" strike="noStrike" dirty="0">
                          <a:effectLst/>
                        </a:rPr>
                        <a:t>4.18</a:t>
                      </a:r>
                      <a:endParaRPr lang="en-US" sz="2200" b="0" i="0" u="none" strike="noStrike" dirty="0">
                        <a:solidFill>
                          <a:srgbClr val="000000"/>
                        </a:solidFill>
                        <a:effectLst/>
                        <a:latin typeface="Calibri" panose="020F0502020204030204" pitchFamily="34" charset="0"/>
                      </a:endParaRPr>
                    </a:p>
                  </a:txBody>
                  <a:tcPr marL="9525" marR="9525" marT="9525" marB="0" anchor="b">
                    <a:solidFill>
                      <a:schemeClr val="bg1"/>
                    </a:solidFill>
                  </a:tcPr>
                </a:tc>
                <a:tc>
                  <a:txBody>
                    <a:bodyPr/>
                    <a:lstStyle/>
                    <a:p>
                      <a:pPr algn="r" fontAlgn="b"/>
                      <a:r>
                        <a:rPr lang="en-US" sz="2200" u="none" strike="noStrike" dirty="0">
                          <a:effectLst/>
                        </a:rPr>
                        <a:t>4.34</a:t>
                      </a:r>
                      <a:endParaRPr lang="en-US" sz="2200" b="0" i="0" u="none" strike="noStrike" dirty="0">
                        <a:solidFill>
                          <a:srgbClr val="000000"/>
                        </a:solidFill>
                        <a:effectLst/>
                        <a:latin typeface="Calibri" panose="020F0502020204030204" pitchFamily="34" charset="0"/>
                      </a:endParaRPr>
                    </a:p>
                  </a:txBody>
                  <a:tcPr marL="9525" marR="9525" marT="9525" marB="0" anchor="b">
                    <a:solidFill>
                      <a:schemeClr val="bg1"/>
                    </a:solidFill>
                  </a:tcPr>
                </a:tc>
                <a:tc>
                  <a:txBody>
                    <a:bodyPr/>
                    <a:lstStyle/>
                    <a:p>
                      <a:pPr algn="r" fontAlgn="b"/>
                      <a:r>
                        <a:rPr lang="en-US" sz="2200" u="none" strike="noStrike" dirty="0">
                          <a:effectLst/>
                        </a:rPr>
                        <a:t>4.50</a:t>
                      </a:r>
                      <a:endParaRPr lang="en-US" sz="2200" b="0" i="0" u="none" strike="noStrike" dirty="0">
                        <a:solidFill>
                          <a:srgbClr val="000000"/>
                        </a:solidFill>
                        <a:effectLst/>
                        <a:latin typeface="Calibri" panose="020F0502020204030204" pitchFamily="34" charset="0"/>
                      </a:endParaRPr>
                    </a:p>
                  </a:txBody>
                  <a:tcPr marL="9525" marR="9525" marT="9525" marB="0" anchor="b">
                    <a:solidFill>
                      <a:schemeClr val="bg1"/>
                    </a:solidFill>
                  </a:tcPr>
                </a:tc>
                <a:tc>
                  <a:txBody>
                    <a:bodyPr/>
                    <a:lstStyle/>
                    <a:p>
                      <a:pPr algn="r" fontAlgn="b"/>
                      <a:r>
                        <a:rPr lang="en-US" sz="2200" u="none" strike="noStrike" dirty="0">
                          <a:effectLst/>
                        </a:rPr>
                        <a:t>4.64</a:t>
                      </a:r>
                      <a:endParaRPr lang="en-US" sz="2200" b="0" i="0" u="none" strike="noStrike" dirty="0">
                        <a:solidFill>
                          <a:srgbClr val="000000"/>
                        </a:solidFill>
                        <a:effectLst/>
                        <a:latin typeface="Calibri" panose="020F0502020204030204" pitchFamily="34" charset="0"/>
                      </a:endParaRPr>
                    </a:p>
                  </a:txBody>
                  <a:tcPr marL="9525" marR="9525" marT="9525" marB="0" anchor="b">
                    <a:solidFill>
                      <a:schemeClr val="bg1"/>
                    </a:solidFill>
                  </a:tcPr>
                </a:tc>
                <a:tc>
                  <a:txBody>
                    <a:bodyPr/>
                    <a:lstStyle/>
                    <a:p>
                      <a:pPr algn="r" fontAlgn="b"/>
                      <a:r>
                        <a:rPr lang="en-US" sz="2200" u="none" strike="noStrike" dirty="0">
                          <a:effectLst/>
                        </a:rPr>
                        <a:t>4.77</a:t>
                      </a:r>
                      <a:endParaRPr lang="en-US" sz="2200" b="0" i="0" u="none" strike="noStrike" dirty="0">
                        <a:solidFill>
                          <a:srgbClr val="000000"/>
                        </a:solidFill>
                        <a:effectLst/>
                        <a:latin typeface="Calibri" panose="020F0502020204030204" pitchFamily="34" charset="0"/>
                      </a:endParaRPr>
                    </a:p>
                  </a:txBody>
                  <a:tcPr marL="9525" marR="9525" marT="9525" marB="0" anchor="b">
                    <a:solidFill>
                      <a:schemeClr val="bg1"/>
                    </a:solidFill>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9525" marR="9525" marT="9525" marB="0" anchor="b">
                    <a:solidFill>
                      <a:schemeClr val="bg1"/>
                    </a:solidFill>
                  </a:tcPr>
                </a:tc>
                <a:tc>
                  <a:txBody>
                    <a:bodyPr/>
                    <a:lstStyle/>
                    <a:p>
                      <a:pPr algn="l" fontAlgn="b"/>
                      <a:endParaRPr lang="en-US" sz="2000" b="0" i="0" u="none" strike="noStrike">
                        <a:solidFill>
                          <a:srgbClr val="000000"/>
                        </a:solidFill>
                        <a:effectLst/>
                        <a:latin typeface="Calibri" panose="020F0502020204030204" pitchFamily="34" charset="0"/>
                      </a:endParaRPr>
                    </a:p>
                  </a:txBody>
                  <a:tcPr marL="9525" marR="9525" marT="9525" marB="0" anchor="b">
                    <a:solidFill>
                      <a:schemeClr val="bg1"/>
                    </a:solidFill>
                  </a:tcPr>
                </a:tc>
              </a:tr>
              <a:tr h="400050">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solidFill>
                      <a:schemeClr val="bg1"/>
                    </a:solidFill>
                  </a:tcPr>
                </a:tc>
                <a:tc>
                  <a:txBody>
                    <a:bodyPr/>
                    <a:lstStyle/>
                    <a:p>
                      <a:pPr algn="r" fontAlgn="b"/>
                      <a:r>
                        <a:rPr lang="en-US" sz="2200" u="none" strike="noStrike">
                          <a:effectLst/>
                        </a:rPr>
                        <a:t>4.91</a:t>
                      </a:r>
                      <a:endParaRPr lang="en-US" sz="2200" b="0" i="0" u="none" strike="noStrike">
                        <a:solidFill>
                          <a:srgbClr val="000000"/>
                        </a:solidFill>
                        <a:effectLst/>
                        <a:latin typeface="Calibri" panose="020F0502020204030204" pitchFamily="34" charset="0"/>
                      </a:endParaRPr>
                    </a:p>
                  </a:txBody>
                  <a:tcPr marL="9525" marR="9525" marT="9525" marB="0" anchor="b">
                    <a:solidFill>
                      <a:schemeClr val="bg1"/>
                    </a:solidFill>
                  </a:tcPr>
                </a:tc>
                <a:tc>
                  <a:txBody>
                    <a:bodyPr/>
                    <a:lstStyle/>
                    <a:p>
                      <a:pPr algn="r" fontAlgn="b"/>
                      <a:r>
                        <a:rPr lang="en-US" sz="2200" u="none" strike="noStrike">
                          <a:effectLst/>
                        </a:rPr>
                        <a:t>5.04</a:t>
                      </a:r>
                      <a:endParaRPr lang="en-US" sz="2200" b="0" i="0" u="none" strike="noStrike">
                        <a:solidFill>
                          <a:srgbClr val="000000"/>
                        </a:solidFill>
                        <a:effectLst/>
                        <a:latin typeface="Calibri" panose="020F0502020204030204" pitchFamily="34" charset="0"/>
                      </a:endParaRPr>
                    </a:p>
                  </a:txBody>
                  <a:tcPr marL="9525" marR="9525" marT="9525" marB="0" anchor="b">
                    <a:solidFill>
                      <a:schemeClr val="bg1"/>
                    </a:solidFill>
                  </a:tcPr>
                </a:tc>
                <a:tc>
                  <a:txBody>
                    <a:bodyPr/>
                    <a:lstStyle/>
                    <a:p>
                      <a:pPr algn="r" fontAlgn="b"/>
                      <a:r>
                        <a:rPr lang="en-US" sz="2200" u="none" strike="noStrike">
                          <a:effectLst/>
                        </a:rPr>
                        <a:t>5.18</a:t>
                      </a:r>
                      <a:endParaRPr lang="en-US" sz="2200" b="0" i="0" u="none" strike="noStrike">
                        <a:solidFill>
                          <a:srgbClr val="000000"/>
                        </a:solidFill>
                        <a:effectLst/>
                        <a:latin typeface="Calibri" panose="020F0502020204030204" pitchFamily="34" charset="0"/>
                      </a:endParaRPr>
                    </a:p>
                  </a:txBody>
                  <a:tcPr marL="9525" marR="9525" marT="9525" marB="0" anchor="b">
                    <a:solidFill>
                      <a:schemeClr val="bg1"/>
                    </a:solidFill>
                  </a:tcPr>
                </a:tc>
                <a:tc>
                  <a:txBody>
                    <a:bodyPr/>
                    <a:lstStyle/>
                    <a:p>
                      <a:pPr algn="r" fontAlgn="b"/>
                      <a:r>
                        <a:rPr lang="en-US" sz="2200" u="none" strike="noStrike" dirty="0">
                          <a:effectLst/>
                        </a:rPr>
                        <a:t>5.34</a:t>
                      </a:r>
                      <a:endParaRPr lang="en-US" sz="2200" b="0" i="0" u="none" strike="noStrike" dirty="0">
                        <a:solidFill>
                          <a:srgbClr val="000000"/>
                        </a:solidFill>
                        <a:effectLst/>
                        <a:latin typeface="Calibri" panose="020F0502020204030204" pitchFamily="34" charset="0"/>
                      </a:endParaRPr>
                    </a:p>
                  </a:txBody>
                  <a:tcPr marL="9525" marR="9525" marT="9525" marB="0" anchor="b">
                    <a:solidFill>
                      <a:schemeClr val="bg1"/>
                    </a:solidFill>
                  </a:tcPr>
                </a:tc>
                <a:tc>
                  <a:txBody>
                    <a:bodyPr/>
                    <a:lstStyle/>
                    <a:p>
                      <a:pPr algn="r" fontAlgn="b"/>
                      <a:r>
                        <a:rPr lang="en-US" sz="2200" u="none" strike="noStrike" dirty="0">
                          <a:effectLst/>
                        </a:rPr>
                        <a:t>5.50</a:t>
                      </a:r>
                      <a:endParaRPr lang="en-US" sz="2200" b="0" i="0" u="none" strike="noStrike" dirty="0">
                        <a:solidFill>
                          <a:srgbClr val="000000"/>
                        </a:solidFill>
                        <a:effectLst/>
                        <a:latin typeface="Calibri" panose="020F0502020204030204" pitchFamily="34" charset="0"/>
                      </a:endParaRPr>
                    </a:p>
                  </a:txBody>
                  <a:tcPr marL="9525" marR="9525" marT="9525" marB="0" anchor="b">
                    <a:solidFill>
                      <a:schemeClr val="bg1"/>
                    </a:solidFill>
                  </a:tcPr>
                </a:tc>
                <a:tc>
                  <a:txBody>
                    <a:bodyPr/>
                    <a:lstStyle/>
                    <a:p>
                      <a:pPr algn="r" fontAlgn="b"/>
                      <a:r>
                        <a:rPr lang="en-US" sz="2200" u="none" strike="noStrike" dirty="0">
                          <a:effectLst/>
                        </a:rPr>
                        <a:t>5.70</a:t>
                      </a:r>
                      <a:endParaRPr lang="en-US" sz="2200" b="0" i="0" u="none" strike="noStrike" dirty="0">
                        <a:solidFill>
                          <a:srgbClr val="000000"/>
                        </a:solidFill>
                        <a:effectLst/>
                        <a:latin typeface="Calibri" panose="020F0502020204030204" pitchFamily="34" charset="0"/>
                      </a:endParaRPr>
                    </a:p>
                  </a:txBody>
                  <a:tcPr marL="9525" marR="9525" marT="9525" marB="0" anchor="b">
                    <a:solidFill>
                      <a:schemeClr val="bg1"/>
                    </a:solidFill>
                  </a:tcPr>
                </a:tc>
                <a:tc>
                  <a:txBody>
                    <a:bodyPr/>
                    <a:lstStyle/>
                    <a:p>
                      <a:pPr algn="r" fontAlgn="b"/>
                      <a:r>
                        <a:rPr lang="en-US" sz="2200" u="none" strike="noStrike" dirty="0">
                          <a:effectLst/>
                        </a:rPr>
                        <a:t>5.97</a:t>
                      </a:r>
                      <a:endParaRPr lang="en-US" sz="2200" b="0" i="0" u="none" strike="noStrike" dirty="0">
                        <a:solidFill>
                          <a:srgbClr val="000000"/>
                        </a:solidFill>
                        <a:effectLst/>
                        <a:latin typeface="Calibri" panose="020F0502020204030204" pitchFamily="34" charset="0"/>
                      </a:endParaRPr>
                    </a:p>
                  </a:txBody>
                  <a:tcPr marL="9525" marR="9525" marT="9525" marB="0" anchor="b">
                    <a:solidFill>
                      <a:schemeClr val="bg1"/>
                    </a:solidFill>
                  </a:tcPr>
                </a:tc>
                <a:tc>
                  <a:txBody>
                    <a:bodyPr/>
                    <a:lstStyle/>
                    <a:p>
                      <a:pPr algn="r" fontAlgn="b"/>
                      <a:r>
                        <a:rPr lang="en-US" sz="2200" u="none" strike="noStrike" dirty="0">
                          <a:effectLst/>
                        </a:rPr>
                        <a:t>6.43</a:t>
                      </a:r>
                      <a:endParaRPr lang="en-US" sz="2200" b="0" i="0" u="none" strike="noStrike" dirty="0">
                        <a:solidFill>
                          <a:srgbClr val="000000"/>
                        </a:solidFill>
                        <a:effectLst/>
                        <a:latin typeface="Calibri" panose="020F0502020204030204" pitchFamily="34" charset="0"/>
                      </a:endParaRPr>
                    </a:p>
                  </a:txBody>
                  <a:tcPr marL="9525" marR="9525" marT="9525" marB="0" anchor="b">
                    <a:solidFill>
                      <a:schemeClr val="bg1"/>
                    </a:solidFill>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9525" marR="9525" marT="9525" marB="0" anchor="b">
                    <a:solidFill>
                      <a:schemeClr val="bg1"/>
                    </a:solidFill>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9525" marR="9525" marT="9525" marB="0" anchor="b">
                    <a:solidFill>
                      <a:schemeClr val="bg1"/>
                    </a:solid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8371">
                                            <p:txEl>
                                              <p:pRg st="1" end="1"/>
                                            </p:txEl>
                                          </p:spTgt>
                                        </p:tgtEl>
                                        <p:attrNameLst>
                                          <p:attrName>style.visibility</p:attrName>
                                        </p:attrNameLst>
                                      </p:cBhvr>
                                      <p:to>
                                        <p:strVal val="visible"/>
                                      </p:to>
                                    </p:set>
                                    <p:animEffect transition="in" filter="wipe(down)">
                                      <p:cBhvr>
                                        <p:cTn id="7" dur="500"/>
                                        <p:tgtEl>
                                          <p:spTgt spid="58371">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58371">
                                            <p:txEl>
                                              <p:pRg st="2" end="2"/>
                                            </p:txEl>
                                          </p:spTgt>
                                        </p:tgtEl>
                                        <p:attrNameLst>
                                          <p:attrName>style.visibility</p:attrName>
                                        </p:attrNameLst>
                                      </p:cBhvr>
                                      <p:to>
                                        <p:strVal val="visible"/>
                                      </p:to>
                                    </p:set>
                                    <p:animEffect transition="in" filter="wipe(down)">
                                      <p:cBhvr>
                                        <p:cTn id="12" dur="500"/>
                                        <p:tgtEl>
                                          <p:spTgt spid="58371">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305050" y="11113"/>
            <a:ext cx="11561763" cy="6881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1" name="Title 1"/>
          <p:cNvSpPr>
            <a:spLocks noGrp="1"/>
          </p:cNvSpPr>
          <p:nvPr>
            <p:ph type="title"/>
          </p:nvPr>
        </p:nvSpPr>
        <p:spPr/>
        <p:txBody>
          <a:bodyPr/>
          <a:lstStyle/>
          <a:p>
            <a:endParaRPr lang="en-US" altLang="en-US" smtClean="0"/>
          </a:p>
        </p:txBody>
      </p:sp>
      <p:sp>
        <p:nvSpPr>
          <p:cNvPr id="47108" name="Content Placeholder 2"/>
          <p:cNvSpPr>
            <a:spLocks noGrp="1"/>
          </p:cNvSpPr>
          <p:nvPr>
            <p:ph idx="1"/>
          </p:nvPr>
        </p:nvSpPr>
        <p:spPr>
          <a:xfrm>
            <a:off x="457200" y="350838"/>
            <a:ext cx="8229600" cy="5707062"/>
          </a:xfrm>
          <a:solidFill>
            <a:schemeClr val="bg1">
              <a:alpha val="90000"/>
            </a:schemeClr>
          </a:solidFill>
        </p:spPr>
        <p:txBody>
          <a:bodyPr/>
          <a:lstStyle/>
          <a:p>
            <a:pPr>
              <a:defRPr/>
            </a:pPr>
            <a:r>
              <a:rPr lang="en-US" dirty="0" smtClean="0"/>
              <a:t>Increase in IQ for seven first-graders identified as “growth </a:t>
            </a:r>
            <a:r>
              <a:rPr lang="en-US" dirty="0" err="1" smtClean="0"/>
              <a:t>spurters</a:t>
            </a:r>
            <a:r>
              <a:rPr lang="en-US" dirty="0" smtClean="0"/>
              <a:t>” </a:t>
            </a:r>
          </a:p>
          <a:p>
            <a:pPr>
              <a:defRPr/>
            </a:pPr>
            <a:endParaRPr lang="en-US" sz="1000" dirty="0"/>
          </a:p>
          <a:p>
            <a:pPr marL="0" indent="0">
              <a:buFontTx/>
              <a:buNone/>
              <a:defRPr/>
            </a:pPr>
            <a:r>
              <a:rPr lang="en-US" dirty="0"/>
              <a:t>	8	15	23	29	35	40	42</a:t>
            </a:r>
            <a:endParaRPr lang="en-US" sz="3600" dirty="0"/>
          </a:p>
          <a:p>
            <a:pPr>
              <a:defRPr/>
            </a:pPr>
            <a:endParaRPr lang="en-US" sz="1000" dirty="0"/>
          </a:p>
          <a:p>
            <a:pPr lvl="1">
              <a:defRPr/>
            </a:pPr>
            <a:r>
              <a:rPr lang="en-US" dirty="0" smtClean="0"/>
              <a:t>Assume these data are a simple random sample of “</a:t>
            </a:r>
            <a:r>
              <a:rPr lang="en-US" dirty="0"/>
              <a:t>growth </a:t>
            </a:r>
            <a:r>
              <a:rPr lang="en-US" dirty="0" err="1"/>
              <a:t>spurters</a:t>
            </a:r>
            <a:r>
              <a:rPr lang="en-US" dirty="0"/>
              <a:t>” </a:t>
            </a:r>
          </a:p>
          <a:p>
            <a:pPr>
              <a:defRPr/>
            </a:pPr>
            <a:endParaRPr lang="en-US" sz="2000" dirty="0"/>
          </a:p>
          <a:p>
            <a:pPr>
              <a:defRPr/>
            </a:pPr>
            <a:r>
              <a:rPr lang="en-US" sz="2800" dirty="0" smtClean="0"/>
              <a:t>What </a:t>
            </a:r>
            <a:r>
              <a:rPr lang="en-US" sz="2800" dirty="0"/>
              <a:t>we can not (yet) do:  for the population of “growth </a:t>
            </a:r>
            <a:r>
              <a:rPr lang="en-US" sz="2800" dirty="0" err="1"/>
              <a:t>spurters</a:t>
            </a:r>
            <a:r>
              <a:rPr lang="en-US" sz="2800" dirty="0"/>
              <a:t>”, could it be that the </a:t>
            </a:r>
            <a:r>
              <a:rPr lang="en-US" sz="2800" u="sng" dirty="0"/>
              <a:t>average</a:t>
            </a:r>
            <a:r>
              <a:rPr lang="en-US" sz="2800" dirty="0"/>
              <a:t> increase in IQ is 30 IQ points?</a:t>
            </a:r>
          </a:p>
          <a:p>
            <a:pPr>
              <a:defRPr/>
            </a:pPr>
            <a:endParaRPr lang="en-US" sz="2800" dirty="0"/>
          </a:p>
        </p:txBody>
      </p:sp>
      <p:sp>
        <p:nvSpPr>
          <p:cNvPr id="7173"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b="1">
                <a:solidFill>
                  <a:schemeClr val="tx1"/>
                </a:solidFill>
                <a:latin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defRPr>
            </a:lvl9pPr>
          </a:lstStyle>
          <a:p>
            <a:pPr>
              <a:spcBef>
                <a:spcPct val="0"/>
              </a:spcBef>
              <a:buFontTx/>
              <a:buNone/>
            </a:pPr>
            <a:fld id="{0E60173D-7CAD-4A7C-8082-C808D0EF174C}" type="slidenum">
              <a:rPr lang="en-US" altLang="en-US" sz="1400" b="0" smtClean="0"/>
              <a:pPr>
                <a:spcBef>
                  <a:spcPct val="0"/>
                </a:spcBef>
                <a:buFontTx/>
                <a:buNone/>
              </a:pPr>
              <a:t>7</a:t>
            </a:fld>
            <a:endParaRPr lang="en-US" altLang="en-US" sz="1400" b="0" smtClean="0"/>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Number Placeholder 4"/>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b="1">
                <a:solidFill>
                  <a:schemeClr val="tx1"/>
                </a:solidFill>
                <a:latin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defRPr>
            </a:lvl9pPr>
          </a:lstStyle>
          <a:p>
            <a:pPr>
              <a:spcBef>
                <a:spcPct val="0"/>
              </a:spcBef>
              <a:buFontTx/>
              <a:buNone/>
            </a:pPr>
            <a:fld id="{F7091D5C-A9F4-4911-B53F-AECD2A05E543}" type="slidenum">
              <a:rPr lang="en-US" altLang="en-US" sz="1400" b="0" smtClean="0"/>
              <a:pPr>
                <a:spcBef>
                  <a:spcPct val="0"/>
                </a:spcBef>
                <a:buFontTx/>
                <a:buNone/>
              </a:pPr>
              <a:t>70</a:t>
            </a:fld>
            <a:endParaRPr lang="en-US" altLang="en-US" sz="1400" b="0" smtClean="0"/>
          </a:p>
        </p:txBody>
      </p:sp>
      <p:pic>
        <p:nvPicPr>
          <p:cNvPr id="60419"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216025" y="4184650"/>
            <a:ext cx="2517775" cy="2763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0420" name="Picture 9"/>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102225" y="4165600"/>
            <a:ext cx="2517775" cy="2763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0421" name="Picture 10"/>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562600" y="2354263"/>
            <a:ext cx="1828800"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0422" name="Picture 11"/>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487488" y="2638425"/>
            <a:ext cx="1676400"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Cloud 12"/>
          <p:cNvSpPr/>
          <p:nvPr/>
        </p:nvSpPr>
        <p:spPr bwMode="auto">
          <a:xfrm>
            <a:off x="917575" y="2200275"/>
            <a:ext cx="3044825" cy="2308225"/>
          </a:xfrm>
          <a:prstGeom prst="cloud">
            <a:avLst/>
          </a:prstGeom>
          <a:noFill/>
          <a:ln w="9525" cap="flat" cmpd="sng" algn="ctr">
            <a:solidFill>
              <a:schemeClr val="tx1"/>
            </a:solidFill>
            <a:prstDash val="solid"/>
            <a:round/>
            <a:headEnd type="none" w="med" len="med"/>
            <a:tailEnd type="none" w="med" len="med"/>
          </a:ln>
          <a:effectLst/>
        </p:spPr>
        <p:txBody>
          <a:bodyPr/>
          <a:lstStyle/>
          <a:p>
            <a:pPr algn="ctr" eaLnBrk="1" hangingPunct="1">
              <a:defRPr/>
            </a:pPr>
            <a:endParaRPr lang="en-US" sz="4000" b="0" i="1" dirty="0">
              <a:latin typeface="Arial" charset="0"/>
            </a:endParaRPr>
          </a:p>
        </p:txBody>
      </p:sp>
      <p:sp>
        <p:nvSpPr>
          <p:cNvPr id="60424" name="Oval 13"/>
          <p:cNvSpPr>
            <a:spLocks noChangeArrowheads="1"/>
          </p:cNvSpPr>
          <p:nvPr/>
        </p:nvSpPr>
        <p:spPr bwMode="auto">
          <a:xfrm>
            <a:off x="1219200" y="4314825"/>
            <a:ext cx="381000" cy="325438"/>
          </a:xfrm>
          <a:prstGeom prst="ellipse">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b="1">
                <a:solidFill>
                  <a:schemeClr val="tx1"/>
                </a:solidFill>
                <a:latin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defRPr>
            </a:lvl9pPr>
          </a:lstStyle>
          <a:p>
            <a:pPr algn="ctr" eaLnBrk="1" hangingPunct="1">
              <a:spcBef>
                <a:spcPct val="0"/>
              </a:spcBef>
              <a:buFontTx/>
              <a:buNone/>
            </a:pPr>
            <a:endParaRPr lang="en-US" altLang="en-US" sz="4000" b="0" i="1"/>
          </a:p>
        </p:txBody>
      </p:sp>
      <p:sp>
        <p:nvSpPr>
          <p:cNvPr id="60425" name="Oval 14"/>
          <p:cNvSpPr>
            <a:spLocks noChangeArrowheads="1"/>
          </p:cNvSpPr>
          <p:nvPr/>
        </p:nvSpPr>
        <p:spPr bwMode="auto">
          <a:xfrm>
            <a:off x="1219200" y="4640263"/>
            <a:ext cx="228600" cy="166687"/>
          </a:xfrm>
          <a:prstGeom prst="ellipse">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b="1">
                <a:solidFill>
                  <a:schemeClr val="tx1"/>
                </a:solidFill>
                <a:latin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defRPr>
            </a:lvl9pPr>
          </a:lstStyle>
          <a:p>
            <a:pPr algn="ctr" eaLnBrk="1" hangingPunct="1">
              <a:spcBef>
                <a:spcPct val="0"/>
              </a:spcBef>
              <a:buFontTx/>
              <a:buNone/>
            </a:pPr>
            <a:endParaRPr lang="en-US" altLang="en-US" sz="4000" b="0" i="1"/>
          </a:p>
        </p:txBody>
      </p:sp>
      <p:sp>
        <p:nvSpPr>
          <p:cNvPr id="60426" name="Oval 15"/>
          <p:cNvSpPr>
            <a:spLocks noChangeArrowheads="1"/>
          </p:cNvSpPr>
          <p:nvPr/>
        </p:nvSpPr>
        <p:spPr bwMode="auto">
          <a:xfrm>
            <a:off x="1295400" y="4821238"/>
            <a:ext cx="168275" cy="123825"/>
          </a:xfrm>
          <a:prstGeom prst="ellipse">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b="1">
                <a:solidFill>
                  <a:schemeClr val="tx1"/>
                </a:solidFill>
                <a:latin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defRPr>
            </a:lvl9pPr>
          </a:lstStyle>
          <a:p>
            <a:pPr algn="ctr" eaLnBrk="1" hangingPunct="1">
              <a:spcBef>
                <a:spcPct val="0"/>
              </a:spcBef>
              <a:buFontTx/>
              <a:buNone/>
            </a:pPr>
            <a:endParaRPr lang="en-US" altLang="en-US" sz="4000" b="0" i="1"/>
          </a:p>
        </p:txBody>
      </p:sp>
      <p:sp>
        <p:nvSpPr>
          <p:cNvPr id="60427" name="Oval 16"/>
          <p:cNvSpPr>
            <a:spLocks noChangeArrowheads="1"/>
          </p:cNvSpPr>
          <p:nvPr/>
        </p:nvSpPr>
        <p:spPr bwMode="auto">
          <a:xfrm>
            <a:off x="5102225" y="4259263"/>
            <a:ext cx="381000" cy="323850"/>
          </a:xfrm>
          <a:prstGeom prst="ellipse">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b="1">
                <a:solidFill>
                  <a:schemeClr val="tx1"/>
                </a:solidFill>
                <a:latin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defRPr>
            </a:lvl9pPr>
          </a:lstStyle>
          <a:p>
            <a:pPr algn="ctr" eaLnBrk="1" hangingPunct="1">
              <a:spcBef>
                <a:spcPct val="0"/>
              </a:spcBef>
              <a:buFontTx/>
              <a:buNone/>
            </a:pPr>
            <a:endParaRPr lang="en-US" altLang="en-US" sz="4000" b="0" i="1"/>
          </a:p>
        </p:txBody>
      </p:sp>
      <p:sp>
        <p:nvSpPr>
          <p:cNvPr id="60428" name="Oval 17"/>
          <p:cNvSpPr>
            <a:spLocks noChangeArrowheads="1"/>
          </p:cNvSpPr>
          <p:nvPr/>
        </p:nvSpPr>
        <p:spPr bwMode="auto">
          <a:xfrm>
            <a:off x="5102225" y="4583113"/>
            <a:ext cx="228600" cy="168275"/>
          </a:xfrm>
          <a:prstGeom prst="ellipse">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b="1">
                <a:solidFill>
                  <a:schemeClr val="tx1"/>
                </a:solidFill>
                <a:latin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defRPr>
            </a:lvl9pPr>
          </a:lstStyle>
          <a:p>
            <a:pPr algn="ctr" eaLnBrk="1" hangingPunct="1">
              <a:spcBef>
                <a:spcPct val="0"/>
              </a:spcBef>
              <a:buFontTx/>
              <a:buNone/>
            </a:pPr>
            <a:endParaRPr lang="en-US" altLang="en-US" sz="4000" b="0" i="1"/>
          </a:p>
        </p:txBody>
      </p:sp>
      <p:sp>
        <p:nvSpPr>
          <p:cNvPr id="60429" name="Oval 18"/>
          <p:cNvSpPr>
            <a:spLocks noChangeArrowheads="1"/>
          </p:cNvSpPr>
          <p:nvPr/>
        </p:nvSpPr>
        <p:spPr bwMode="auto">
          <a:xfrm>
            <a:off x="5178425" y="4745038"/>
            <a:ext cx="168275" cy="123825"/>
          </a:xfrm>
          <a:prstGeom prst="ellipse">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b="1">
                <a:solidFill>
                  <a:schemeClr val="tx1"/>
                </a:solidFill>
                <a:latin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defRPr>
            </a:lvl9pPr>
          </a:lstStyle>
          <a:p>
            <a:pPr algn="ctr" eaLnBrk="1" hangingPunct="1">
              <a:spcBef>
                <a:spcPct val="0"/>
              </a:spcBef>
              <a:buFontTx/>
              <a:buNone/>
            </a:pPr>
            <a:endParaRPr lang="en-US" altLang="en-US" sz="4000" b="0" i="1"/>
          </a:p>
        </p:txBody>
      </p:sp>
      <p:sp>
        <p:nvSpPr>
          <p:cNvPr id="20" name="Cloud 19"/>
          <p:cNvSpPr/>
          <p:nvPr/>
        </p:nvSpPr>
        <p:spPr bwMode="auto">
          <a:xfrm>
            <a:off x="4879975" y="2205038"/>
            <a:ext cx="3044825" cy="2308225"/>
          </a:xfrm>
          <a:prstGeom prst="cloud">
            <a:avLst/>
          </a:prstGeom>
          <a:noFill/>
          <a:ln w="9525" cap="flat" cmpd="sng" algn="ctr">
            <a:solidFill>
              <a:schemeClr val="tx1"/>
            </a:solidFill>
            <a:prstDash val="solid"/>
            <a:round/>
            <a:headEnd type="none" w="med" len="med"/>
            <a:tailEnd type="none" w="med" len="med"/>
          </a:ln>
          <a:effectLst/>
        </p:spPr>
        <p:txBody>
          <a:bodyPr/>
          <a:lstStyle/>
          <a:p>
            <a:pPr algn="ctr" eaLnBrk="1" hangingPunct="1">
              <a:defRPr/>
            </a:pPr>
            <a:endParaRPr lang="en-US" sz="4000" b="0" i="1" dirty="0">
              <a:latin typeface="Arial" charset="0"/>
            </a:endParaRPr>
          </a:p>
        </p:txBody>
      </p:sp>
      <p:sp>
        <p:nvSpPr>
          <p:cNvPr id="60431" name="TextBox 20"/>
          <p:cNvSpPr txBox="1">
            <a:spLocks noChangeArrowheads="1"/>
          </p:cNvSpPr>
          <p:nvPr/>
        </p:nvSpPr>
        <p:spPr bwMode="auto">
          <a:xfrm>
            <a:off x="6248400" y="4870450"/>
            <a:ext cx="1073150" cy="55403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har char="•"/>
              <a:defRPr sz="3200" b="1">
                <a:solidFill>
                  <a:schemeClr val="tx1"/>
                </a:solidFill>
                <a:latin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defRPr>
            </a:lvl9pPr>
          </a:lstStyle>
          <a:p>
            <a:pPr>
              <a:spcBef>
                <a:spcPct val="0"/>
              </a:spcBef>
              <a:buFontTx/>
              <a:buNone/>
            </a:pPr>
            <a:r>
              <a:rPr lang="en-US" altLang="en-US" sz="1800">
                <a:solidFill>
                  <a:srgbClr val="FF0000"/>
                </a:solidFill>
                <a:latin typeface="Arial Narrow" panose="020B0606020202030204" pitchFamily="34" charset="0"/>
              </a:rPr>
              <a:t> YELLOW</a:t>
            </a:r>
          </a:p>
          <a:p>
            <a:pPr>
              <a:spcBef>
                <a:spcPct val="0"/>
              </a:spcBef>
              <a:buFontTx/>
              <a:buNone/>
            </a:pPr>
            <a:r>
              <a:rPr lang="en-US" altLang="en-US" sz="1800">
                <a:solidFill>
                  <a:srgbClr val="008000"/>
                </a:solidFill>
                <a:latin typeface="Arial Narrow" panose="020B0606020202030204" pitchFamily="34" charset="0"/>
              </a:rPr>
              <a:t> RED</a:t>
            </a:r>
            <a:r>
              <a:rPr lang="en-US" altLang="en-US" sz="1800">
                <a:solidFill>
                  <a:schemeClr val="bg1"/>
                </a:solidFill>
                <a:latin typeface="Arial Narrow" panose="020B0606020202030204" pitchFamily="34" charset="0"/>
              </a:rPr>
              <a:t> </a:t>
            </a:r>
            <a:r>
              <a:rPr lang="en-US" altLang="en-US" sz="1800">
                <a:latin typeface="Arial Narrow" panose="020B0606020202030204" pitchFamily="34" charset="0"/>
              </a:rPr>
              <a:t>BLUE</a:t>
            </a:r>
          </a:p>
        </p:txBody>
      </p:sp>
      <p:sp>
        <p:nvSpPr>
          <p:cNvPr id="60432" name="TextBox 21"/>
          <p:cNvSpPr txBox="1">
            <a:spLocks noChangeArrowheads="1"/>
          </p:cNvSpPr>
          <p:nvPr/>
        </p:nvSpPr>
        <p:spPr bwMode="auto">
          <a:xfrm>
            <a:off x="2362200" y="4891088"/>
            <a:ext cx="1073150" cy="55403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har char="•"/>
              <a:defRPr sz="3200" b="1">
                <a:solidFill>
                  <a:schemeClr val="tx1"/>
                </a:solidFill>
                <a:latin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defRPr>
            </a:lvl9pPr>
          </a:lstStyle>
          <a:p>
            <a:pPr>
              <a:spcBef>
                <a:spcPct val="0"/>
              </a:spcBef>
              <a:buFontTx/>
              <a:buNone/>
            </a:pPr>
            <a:r>
              <a:rPr lang="en-US" altLang="en-US" sz="1800">
                <a:solidFill>
                  <a:srgbClr val="FF0000"/>
                </a:solidFill>
                <a:latin typeface="Arial Narrow" panose="020B0606020202030204" pitchFamily="34" charset="0"/>
              </a:rPr>
              <a:t> YELLOW</a:t>
            </a:r>
          </a:p>
          <a:p>
            <a:pPr>
              <a:spcBef>
                <a:spcPct val="0"/>
              </a:spcBef>
              <a:buFontTx/>
              <a:buNone/>
            </a:pPr>
            <a:r>
              <a:rPr lang="en-US" altLang="en-US" sz="1800">
                <a:solidFill>
                  <a:srgbClr val="008000"/>
                </a:solidFill>
                <a:latin typeface="Arial Narrow" panose="020B0606020202030204" pitchFamily="34" charset="0"/>
              </a:rPr>
              <a:t> RED</a:t>
            </a:r>
            <a:r>
              <a:rPr lang="en-US" altLang="en-US" sz="1800">
                <a:solidFill>
                  <a:schemeClr val="bg1"/>
                </a:solidFill>
                <a:latin typeface="Arial Narrow" panose="020B0606020202030204" pitchFamily="34" charset="0"/>
              </a:rPr>
              <a:t> </a:t>
            </a:r>
            <a:r>
              <a:rPr lang="en-US" altLang="en-US" sz="1800">
                <a:latin typeface="Arial Narrow" panose="020B0606020202030204" pitchFamily="34" charset="0"/>
              </a:rPr>
              <a:t>BLUE</a:t>
            </a:r>
          </a:p>
        </p:txBody>
      </p:sp>
      <p:sp>
        <p:nvSpPr>
          <p:cNvPr id="60433" name="Content Placeholder 6"/>
          <p:cNvSpPr>
            <a:spLocks noGrp="1"/>
          </p:cNvSpPr>
          <p:nvPr>
            <p:ph idx="1"/>
          </p:nvPr>
        </p:nvSpPr>
        <p:spPr>
          <a:xfrm>
            <a:off x="457200" y="350839"/>
            <a:ext cx="8229600" cy="1600200"/>
          </a:xfrm>
        </p:spPr>
        <p:txBody>
          <a:bodyPr/>
          <a:lstStyle/>
          <a:p>
            <a:r>
              <a:rPr lang="en-US" altLang="en-US" sz="2800" dirty="0" err="1" smtClean="0"/>
              <a:t>Daan</a:t>
            </a:r>
            <a:r>
              <a:rPr lang="en-US" altLang="en-US" sz="2800" dirty="0" smtClean="0"/>
              <a:t> (male):  	    </a:t>
            </a:r>
            <a:r>
              <a:rPr lang="en-US" altLang="en-US" sz="1000" dirty="0" smtClean="0"/>
              <a:t>  </a:t>
            </a:r>
            <a:r>
              <a:rPr lang="en-US" altLang="en-US" sz="2800" dirty="0" err="1" smtClean="0"/>
              <a:t>n</a:t>
            </a:r>
            <a:r>
              <a:rPr lang="en-US" altLang="en-US" sz="2800" baseline="-25000" dirty="0" err="1" smtClean="0"/>
              <a:t>M</a:t>
            </a:r>
            <a:r>
              <a:rPr lang="en-US" altLang="en-US" sz="2800" dirty="0" smtClean="0"/>
              <a:t>=10, </a:t>
            </a:r>
            <a:r>
              <a:rPr lang="en-US" altLang="en-US" sz="2800" dirty="0" smtClean="0">
                <a:latin typeface="MS Reference Sans Serif" panose="020B0604030504040204" pitchFamily="34" charset="0"/>
              </a:rPr>
              <a:t></a:t>
            </a:r>
            <a:r>
              <a:rPr lang="en-US" altLang="en-US" sz="2800" baseline="-25000" dirty="0" smtClean="0"/>
              <a:t>M</a:t>
            </a:r>
            <a:r>
              <a:rPr lang="en-US" altLang="en-US" sz="2800" dirty="0" smtClean="0"/>
              <a:t>=</a:t>
            </a:r>
            <a:r>
              <a:rPr lang="en-US" altLang="en-US" sz="2800" baseline="-25000" dirty="0" smtClean="0"/>
              <a:t> </a:t>
            </a:r>
            <a:r>
              <a:rPr lang="en-US" altLang="en-US" sz="2800" dirty="0" smtClean="0"/>
              <a:t>4.22, </a:t>
            </a:r>
            <a:r>
              <a:rPr lang="en-US" altLang="en-US" sz="2800" dirty="0" err="1" smtClean="0"/>
              <a:t>s</a:t>
            </a:r>
            <a:r>
              <a:rPr lang="en-US" altLang="en-US" sz="2800" baseline="-25000" dirty="0" err="1" smtClean="0"/>
              <a:t>M</a:t>
            </a:r>
            <a:r>
              <a:rPr lang="en-US" altLang="en-US" sz="2800" baseline="-25000" dirty="0" smtClean="0"/>
              <a:t> </a:t>
            </a:r>
            <a:r>
              <a:rPr lang="en-US" altLang="en-US" sz="2800" dirty="0" smtClean="0"/>
              <a:t>= 0.8482</a:t>
            </a:r>
          </a:p>
          <a:p>
            <a:r>
              <a:rPr lang="en-US" altLang="en-US" sz="2800" dirty="0" err="1" smtClean="0"/>
              <a:t>Daanielle</a:t>
            </a:r>
            <a:r>
              <a:rPr lang="en-US" altLang="en-US" sz="2800" dirty="0" smtClean="0"/>
              <a:t> (fem):  </a:t>
            </a:r>
            <a:r>
              <a:rPr lang="en-US" altLang="en-US" sz="2800" dirty="0" err="1" smtClean="0"/>
              <a:t>n</a:t>
            </a:r>
            <a:r>
              <a:rPr lang="en-US" altLang="en-US" sz="2800" baseline="-25000" dirty="0" err="1" smtClean="0"/>
              <a:t>F</a:t>
            </a:r>
            <a:r>
              <a:rPr lang="en-US" altLang="en-US" sz="2800" baseline="-25000" dirty="0" smtClean="0"/>
              <a:t> </a:t>
            </a:r>
            <a:r>
              <a:rPr lang="en-US" altLang="en-US" sz="2800" dirty="0" smtClean="0"/>
              <a:t>=16, </a:t>
            </a:r>
            <a:r>
              <a:rPr lang="en-US" altLang="en-US" sz="2800" dirty="0" smtClean="0">
                <a:latin typeface="MS Reference Sans Serif" panose="020B0604030504040204" pitchFamily="34" charset="0"/>
              </a:rPr>
              <a:t></a:t>
            </a:r>
            <a:r>
              <a:rPr lang="en-US" altLang="en-US" sz="2800" baseline="-25000" dirty="0" smtClean="0"/>
              <a:t>F </a:t>
            </a:r>
            <a:r>
              <a:rPr lang="en-US" altLang="en-US" sz="2800" dirty="0" smtClean="0"/>
              <a:t>=</a:t>
            </a:r>
            <a:r>
              <a:rPr lang="en-US" altLang="en-US" sz="2800" baseline="-25000" dirty="0" smtClean="0"/>
              <a:t> </a:t>
            </a:r>
            <a:r>
              <a:rPr lang="en-US" altLang="en-US" sz="2800" dirty="0" smtClean="0"/>
              <a:t>4.84, </a:t>
            </a:r>
            <a:r>
              <a:rPr lang="en-US" altLang="en-US" sz="2800" dirty="0" err="1" smtClean="0"/>
              <a:t>s</a:t>
            </a:r>
            <a:r>
              <a:rPr lang="en-US" altLang="en-US" sz="2800" baseline="-25000" dirty="0" err="1" smtClean="0"/>
              <a:t>F</a:t>
            </a:r>
            <a:r>
              <a:rPr lang="en-US" altLang="en-US" sz="2800" dirty="0" smtClean="0"/>
              <a:t> = 0.8478</a:t>
            </a:r>
          </a:p>
          <a:p>
            <a:r>
              <a:rPr lang="en-US" altLang="en-US" sz="2800" dirty="0" smtClean="0"/>
              <a:t>Can this difference be explained by luck?</a:t>
            </a:r>
          </a:p>
          <a:p>
            <a:endParaRPr lang="en-US" altLang="en-US" sz="1800"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0433">
                                            <p:txEl>
                                              <p:pRg st="2" end="2"/>
                                            </p:txEl>
                                          </p:spTgt>
                                        </p:tgtEl>
                                        <p:attrNameLst>
                                          <p:attrName>style.visibility</p:attrName>
                                        </p:attrNameLst>
                                      </p:cBhvr>
                                      <p:to>
                                        <p:strVal val="visible"/>
                                      </p:to>
                                    </p:set>
                                    <p:animEffect transition="in" filter="wipe(left)">
                                      <p:cBhvr>
                                        <p:cTn id="7" dur="500"/>
                                        <p:tgtEl>
                                          <p:spTgt spid="6043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Number Placeholder 4"/>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b="1">
                <a:solidFill>
                  <a:schemeClr val="tx1"/>
                </a:solidFill>
                <a:latin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defRPr>
            </a:lvl9pPr>
          </a:lstStyle>
          <a:p>
            <a:pPr>
              <a:spcBef>
                <a:spcPct val="0"/>
              </a:spcBef>
              <a:buFontTx/>
              <a:buNone/>
            </a:pPr>
            <a:fld id="{F7091D5C-A9F4-4911-B53F-AECD2A05E543}" type="slidenum">
              <a:rPr lang="en-US" altLang="en-US" sz="1400" b="0" smtClean="0"/>
              <a:pPr>
                <a:spcBef>
                  <a:spcPct val="0"/>
                </a:spcBef>
                <a:buFontTx/>
                <a:buNone/>
              </a:pPr>
              <a:t>71</a:t>
            </a:fld>
            <a:endParaRPr lang="en-US" altLang="en-US" sz="1400" b="0" smtClean="0"/>
          </a:p>
        </p:txBody>
      </p:sp>
      <p:pic>
        <p:nvPicPr>
          <p:cNvPr id="60419"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216025" y="4184650"/>
            <a:ext cx="2517775" cy="2763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0420" name="Picture 9"/>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102225" y="4165600"/>
            <a:ext cx="2517775" cy="2763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0421" name="Picture 10"/>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562600" y="2354263"/>
            <a:ext cx="1828800"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0422" name="Picture 11"/>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487488" y="2638425"/>
            <a:ext cx="1676400"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Cloud 12"/>
          <p:cNvSpPr/>
          <p:nvPr/>
        </p:nvSpPr>
        <p:spPr bwMode="auto">
          <a:xfrm>
            <a:off x="917575" y="2200275"/>
            <a:ext cx="3044825" cy="2308225"/>
          </a:xfrm>
          <a:prstGeom prst="cloud">
            <a:avLst/>
          </a:prstGeom>
          <a:noFill/>
          <a:ln w="9525" cap="flat" cmpd="sng" algn="ctr">
            <a:solidFill>
              <a:schemeClr val="tx1"/>
            </a:solidFill>
            <a:prstDash val="solid"/>
            <a:round/>
            <a:headEnd type="none" w="med" len="med"/>
            <a:tailEnd type="none" w="med" len="med"/>
          </a:ln>
          <a:effectLst/>
        </p:spPr>
        <p:txBody>
          <a:bodyPr/>
          <a:lstStyle/>
          <a:p>
            <a:pPr algn="ctr" eaLnBrk="1" hangingPunct="1">
              <a:defRPr/>
            </a:pPr>
            <a:endParaRPr lang="en-US" sz="4000" b="0" i="1" dirty="0">
              <a:latin typeface="Arial" charset="0"/>
            </a:endParaRPr>
          </a:p>
        </p:txBody>
      </p:sp>
      <p:sp>
        <p:nvSpPr>
          <p:cNvPr id="60424" name="Oval 13"/>
          <p:cNvSpPr>
            <a:spLocks noChangeArrowheads="1"/>
          </p:cNvSpPr>
          <p:nvPr/>
        </p:nvSpPr>
        <p:spPr bwMode="auto">
          <a:xfrm>
            <a:off x="1219200" y="4314825"/>
            <a:ext cx="381000" cy="325438"/>
          </a:xfrm>
          <a:prstGeom prst="ellipse">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b="1">
                <a:solidFill>
                  <a:schemeClr val="tx1"/>
                </a:solidFill>
                <a:latin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defRPr>
            </a:lvl9pPr>
          </a:lstStyle>
          <a:p>
            <a:pPr algn="ctr" eaLnBrk="1" hangingPunct="1">
              <a:spcBef>
                <a:spcPct val="0"/>
              </a:spcBef>
              <a:buFontTx/>
              <a:buNone/>
            </a:pPr>
            <a:endParaRPr lang="en-US" altLang="en-US" sz="4000" b="0" i="1"/>
          </a:p>
        </p:txBody>
      </p:sp>
      <p:sp>
        <p:nvSpPr>
          <p:cNvPr id="60425" name="Oval 14"/>
          <p:cNvSpPr>
            <a:spLocks noChangeArrowheads="1"/>
          </p:cNvSpPr>
          <p:nvPr/>
        </p:nvSpPr>
        <p:spPr bwMode="auto">
          <a:xfrm>
            <a:off x="1219200" y="4640263"/>
            <a:ext cx="228600" cy="166687"/>
          </a:xfrm>
          <a:prstGeom prst="ellipse">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b="1">
                <a:solidFill>
                  <a:schemeClr val="tx1"/>
                </a:solidFill>
                <a:latin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defRPr>
            </a:lvl9pPr>
          </a:lstStyle>
          <a:p>
            <a:pPr algn="ctr" eaLnBrk="1" hangingPunct="1">
              <a:spcBef>
                <a:spcPct val="0"/>
              </a:spcBef>
              <a:buFontTx/>
              <a:buNone/>
            </a:pPr>
            <a:endParaRPr lang="en-US" altLang="en-US" sz="4000" b="0" i="1"/>
          </a:p>
        </p:txBody>
      </p:sp>
      <p:sp>
        <p:nvSpPr>
          <p:cNvPr id="60426" name="Oval 15"/>
          <p:cNvSpPr>
            <a:spLocks noChangeArrowheads="1"/>
          </p:cNvSpPr>
          <p:nvPr/>
        </p:nvSpPr>
        <p:spPr bwMode="auto">
          <a:xfrm>
            <a:off x="1295400" y="4821238"/>
            <a:ext cx="168275" cy="123825"/>
          </a:xfrm>
          <a:prstGeom prst="ellipse">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b="1">
                <a:solidFill>
                  <a:schemeClr val="tx1"/>
                </a:solidFill>
                <a:latin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defRPr>
            </a:lvl9pPr>
          </a:lstStyle>
          <a:p>
            <a:pPr algn="ctr" eaLnBrk="1" hangingPunct="1">
              <a:spcBef>
                <a:spcPct val="0"/>
              </a:spcBef>
              <a:buFontTx/>
              <a:buNone/>
            </a:pPr>
            <a:endParaRPr lang="en-US" altLang="en-US" sz="4000" b="0" i="1"/>
          </a:p>
        </p:txBody>
      </p:sp>
      <p:sp>
        <p:nvSpPr>
          <p:cNvPr id="60427" name="Oval 16"/>
          <p:cNvSpPr>
            <a:spLocks noChangeArrowheads="1"/>
          </p:cNvSpPr>
          <p:nvPr/>
        </p:nvSpPr>
        <p:spPr bwMode="auto">
          <a:xfrm>
            <a:off x="5102225" y="4259263"/>
            <a:ext cx="381000" cy="323850"/>
          </a:xfrm>
          <a:prstGeom prst="ellipse">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b="1">
                <a:solidFill>
                  <a:schemeClr val="tx1"/>
                </a:solidFill>
                <a:latin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defRPr>
            </a:lvl9pPr>
          </a:lstStyle>
          <a:p>
            <a:pPr algn="ctr" eaLnBrk="1" hangingPunct="1">
              <a:spcBef>
                <a:spcPct val="0"/>
              </a:spcBef>
              <a:buFontTx/>
              <a:buNone/>
            </a:pPr>
            <a:endParaRPr lang="en-US" altLang="en-US" sz="4000" b="0" i="1"/>
          </a:p>
        </p:txBody>
      </p:sp>
      <p:sp>
        <p:nvSpPr>
          <p:cNvPr id="60428" name="Oval 17"/>
          <p:cNvSpPr>
            <a:spLocks noChangeArrowheads="1"/>
          </p:cNvSpPr>
          <p:nvPr/>
        </p:nvSpPr>
        <p:spPr bwMode="auto">
          <a:xfrm>
            <a:off x="5102225" y="4583113"/>
            <a:ext cx="228600" cy="168275"/>
          </a:xfrm>
          <a:prstGeom prst="ellipse">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b="1">
                <a:solidFill>
                  <a:schemeClr val="tx1"/>
                </a:solidFill>
                <a:latin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defRPr>
            </a:lvl9pPr>
          </a:lstStyle>
          <a:p>
            <a:pPr algn="ctr" eaLnBrk="1" hangingPunct="1">
              <a:spcBef>
                <a:spcPct val="0"/>
              </a:spcBef>
              <a:buFontTx/>
              <a:buNone/>
            </a:pPr>
            <a:endParaRPr lang="en-US" altLang="en-US" sz="4000" b="0" i="1"/>
          </a:p>
        </p:txBody>
      </p:sp>
      <p:sp>
        <p:nvSpPr>
          <p:cNvPr id="60429" name="Oval 18"/>
          <p:cNvSpPr>
            <a:spLocks noChangeArrowheads="1"/>
          </p:cNvSpPr>
          <p:nvPr/>
        </p:nvSpPr>
        <p:spPr bwMode="auto">
          <a:xfrm>
            <a:off x="5178425" y="4745038"/>
            <a:ext cx="168275" cy="123825"/>
          </a:xfrm>
          <a:prstGeom prst="ellipse">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b="1">
                <a:solidFill>
                  <a:schemeClr val="tx1"/>
                </a:solidFill>
                <a:latin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defRPr>
            </a:lvl9pPr>
          </a:lstStyle>
          <a:p>
            <a:pPr algn="ctr" eaLnBrk="1" hangingPunct="1">
              <a:spcBef>
                <a:spcPct val="0"/>
              </a:spcBef>
              <a:buFontTx/>
              <a:buNone/>
            </a:pPr>
            <a:endParaRPr lang="en-US" altLang="en-US" sz="4000" b="0" i="1"/>
          </a:p>
        </p:txBody>
      </p:sp>
      <p:sp>
        <p:nvSpPr>
          <p:cNvPr id="20" name="Cloud 19"/>
          <p:cNvSpPr/>
          <p:nvPr/>
        </p:nvSpPr>
        <p:spPr bwMode="auto">
          <a:xfrm>
            <a:off x="4879975" y="2205038"/>
            <a:ext cx="3044825" cy="2308225"/>
          </a:xfrm>
          <a:prstGeom prst="cloud">
            <a:avLst/>
          </a:prstGeom>
          <a:noFill/>
          <a:ln w="9525" cap="flat" cmpd="sng" algn="ctr">
            <a:solidFill>
              <a:schemeClr val="tx1"/>
            </a:solidFill>
            <a:prstDash val="solid"/>
            <a:round/>
            <a:headEnd type="none" w="med" len="med"/>
            <a:tailEnd type="none" w="med" len="med"/>
          </a:ln>
          <a:effectLst/>
        </p:spPr>
        <p:txBody>
          <a:bodyPr/>
          <a:lstStyle/>
          <a:p>
            <a:pPr algn="ctr" eaLnBrk="1" hangingPunct="1">
              <a:defRPr/>
            </a:pPr>
            <a:endParaRPr lang="en-US" sz="4000" b="0" i="1" dirty="0">
              <a:latin typeface="Arial" charset="0"/>
            </a:endParaRPr>
          </a:p>
        </p:txBody>
      </p:sp>
      <p:sp>
        <p:nvSpPr>
          <p:cNvPr id="60431" name="TextBox 20"/>
          <p:cNvSpPr txBox="1">
            <a:spLocks noChangeArrowheads="1"/>
          </p:cNvSpPr>
          <p:nvPr/>
        </p:nvSpPr>
        <p:spPr bwMode="auto">
          <a:xfrm>
            <a:off x="6248400" y="4870450"/>
            <a:ext cx="1073150" cy="55403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har char="•"/>
              <a:defRPr sz="3200" b="1">
                <a:solidFill>
                  <a:schemeClr val="tx1"/>
                </a:solidFill>
                <a:latin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defRPr>
            </a:lvl9pPr>
          </a:lstStyle>
          <a:p>
            <a:pPr>
              <a:spcBef>
                <a:spcPct val="0"/>
              </a:spcBef>
              <a:buFontTx/>
              <a:buNone/>
            </a:pPr>
            <a:r>
              <a:rPr lang="en-US" altLang="en-US" sz="1800">
                <a:solidFill>
                  <a:srgbClr val="FF0000"/>
                </a:solidFill>
                <a:latin typeface="Arial Narrow" panose="020B0606020202030204" pitchFamily="34" charset="0"/>
              </a:rPr>
              <a:t> YELLOW</a:t>
            </a:r>
          </a:p>
          <a:p>
            <a:pPr>
              <a:spcBef>
                <a:spcPct val="0"/>
              </a:spcBef>
              <a:buFontTx/>
              <a:buNone/>
            </a:pPr>
            <a:r>
              <a:rPr lang="en-US" altLang="en-US" sz="1800">
                <a:solidFill>
                  <a:srgbClr val="008000"/>
                </a:solidFill>
                <a:latin typeface="Arial Narrow" panose="020B0606020202030204" pitchFamily="34" charset="0"/>
              </a:rPr>
              <a:t> RED</a:t>
            </a:r>
            <a:r>
              <a:rPr lang="en-US" altLang="en-US" sz="1800">
                <a:solidFill>
                  <a:schemeClr val="bg1"/>
                </a:solidFill>
                <a:latin typeface="Arial Narrow" panose="020B0606020202030204" pitchFamily="34" charset="0"/>
              </a:rPr>
              <a:t> </a:t>
            </a:r>
            <a:r>
              <a:rPr lang="en-US" altLang="en-US" sz="1800">
                <a:latin typeface="Arial Narrow" panose="020B0606020202030204" pitchFamily="34" charset="0"/>
              </a:rPr>
              <a:t>BLUE</a:t>
            </a:r>
          </a:p>
        </p:txBody>
      </p:sp>
      <p:sp>
        <p:nvSpPr>
          <p:cNvPr id="60432" name="TextBox 21"/>
          <p:cNvSpPr txBox="1">
            <a:spLocks noChangeArrowheads="1"/>
          </p:cNvSpPr>
          <p:nvPr/>
        </p:nvSpPr>
        <p:spPr bwMode="auto">
          <a:xfrm>
            <a:off x="2362200" y="4891088"/>
            <a:ext cx="1073150" cy="55403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har char="•"/>
              <a:defRPr sz="3200" b="1">
                <a:solidFill>
                  <a:schemeClr val="tx1"/>
                </a:solidFill>
                <a:latin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defRPr>
            </a:lvl9pPr>
          </a:lstStyle>
          <a:p>
            <a:pPr>
              <a:spcBef>
                <a:spcPct val="0"/>
              </a:spcBef>
              <a:buFontTx/>
              <a:buNone/>
            </a:pPr>
            <a:r>
              <a:rPr lang="en-US" altLang="en-US" sz="1800">
                <a:solidFill>
                  <a:srgbClr val="FF0000"/>
                </a:solidFill>
                <a:latin typeface="Arial Narrow" panose="020B0606020202030204" pitchFamily="34" charset="0"/>
              </a:rPr>
              <a:t> YELLOW</a:t>
            </a:r>
          </a:p>
          <a:p>
            <a:pPr>
              <a:spcBef>
                <a:spcPct val="0"/>
              </a:spcBef>
              <a:buFontTx/>
              <a:buNone/>
            </a:pPr>
            <a:r>
              <a:rPr lang="en-US" altLang="en-US" sz="1800">
                <a:solidFill>
                  <a:srgbClr val="008000"/>
                </a:solidFill>
                <a:latin typeface="Arial Narrow" panose="020B0606020202030204" pitchFamily="34" charset="0"/>
              </a:rPr>
              <a:t> RED</a:t>
            </a:r>
            <a:r>
              <a:rPr lang="en-US" altLang="en-US" sz="1800">
                <a:solidFill>
                  <a:schemeClr val="bg1"/>
                </a:solidFill>
                <a:latin typeface="Arial Narrow" panose="020B0606020202030204" pitchFamily="34" charset="0"/>
              </a:rPr>
              <a:t> </a:t>
            </a:r>
            <a:r>
              <a:rPr lang="en-US" altLang="en-US" sz="1800">
                <a:latin typeface="Arial Narrow" panose="020B0606020202030204" pitchFamily="34" charset="0"/>
              </a:rPr>
              <a:t>BLUE</a:t>
            </a:r>
          </a:p>
        </p:txBody>
      </p:sp>
      <p:sp>
        <p:nvSpPr>
          <p:cNvPr id="60433" name="Content Placeholder 6"/>
          <p:cNvSpPr>
            <a:spLocks noGrp="1"/>
          </p:cNvSpPr>
          <p:nvPr>
            <p:ph idx="1"/>
          </p:nvPr>
        </p:nvSpPr>
        <p:spPr>
          <a:xfrm>
            <a:off x="457200" y="350839"/>
            <a:ext cx="8229600" cy="2889250"/>
          </a:xfrm>
        </p:spPr>
        <p:txBody>
          <a:bodyPr/>
          <a:lstStyle/>
          <a:p>
            <a:r>
              <a:rPr lang="en-US" altLang="en-US" sz="2800" dirty="0" err="1" smtClean="0"/>
              <a:t>Daan</a:t>
            </a:r>
            <a:r>
              <a:rPr lang="en-US" altLang="en-US" sz="2800" dirty="0" smtClean="0"/>
              <a:t> (male):  	    </a:t>
            </a:r>
            <a:r>
              <a:rPr lang="en-US" altLang="en-US" sz="1000" dirty="0" smtClean="0"/>
              <a:t>  </a:t>
            </a:r>
            <a:r>
              <a:rPr lang="en-US" altLang="en-US" sz="2800" dirty="0" err="1" smtClean="0"/>
              <a:t>n</a:t>
            </a:r>
            <a:r>
              <a:rPr lang="en-US" altLang="en-US" sz="2800" baseline="-25000" dirty="0" err="1" smtClean="0"/>
              <a:t>M</a:t>
            </a:r>
            <a:r>
              <a:rPr lang="en-US" altLang="en-US" sz="2800" dirty="0" smtClean="0"/>
              <a:t>=10, </a:t>
            </a:r>
            <a:r>
              <a:rPr lang="en-US" altLang="en-US" sz="2800" dirty="0" smtClean="0">
                <a:latin typeface="MS Reference Sans Serif" panose="020B0604030504040204" pitchFamily="34" charset="0"/>
              </a:rPr>
              <a:t></a:t>
            </a:r>
            <a:r>
              <a:rPr lang="en-US" altLang="en-US" sz="2800" baseline="-25000" dirty="0" smtClean="0"/>
              <a:t>M</a:t>
            </a:r>
            <a:r>
              <a:rPr lang="en-US" altLang="en-US" sz="2800" dirty="0" smtClean="0"/>
              <a:t>=</a:t>
            </a:r>
            <a:r>
              <a:rPr lang="en-US" altLang="en-US" sz="2800" baseline="-25000" dirty="0" smtClean="0"/>
              <a:t> </a:t>
            </a:r>
            <a:r>
              <a:rPr lang="en-US" altLang="en-US" sz="2800" dirty="0" smtClean="0"/>
              <a:t>4.22, </a:t>
            </a:r>
            <a:r>
              <a:rPr lang="en-US" altLang="en-US" sz="2800" dirty="0" err="1" smtClean="0"/>
              <a:t>s</a:t>
            </a:r>
            <a:r>
              <a:rPr lang="en-US" altLang="en-US" sz="2800" baseline="-25000" dirty="0" err="1" smtClean="0"/>
              <a:t>M</a:t>
            </a:r>
            <a:r>
              <a:rPr lang="en-US" altLang="en-US" sz="2800" baseline="-25000" dirty="0" smtClean="0"/>
              <a:t> </a:t>
            </a:r>
            <a:r>
              <a:rPr lang="en-US" altLang="en-US" sz="2800" dirty="0" smtClean="0"/>
              <a:t>= 0.8482</a:t>
            </a:r>
          </a:p>
          <a:p>
            <a:r>
              <a:rPr lang="en-US" altLang="en-US" sz="2800" dirty="0" err="1" smtClean="0"/>
              <a:t>Daanielle</a:t>
            </a:r>
            <a:r>
              <a:rPr lang="en-US" altLang="en-US" sz="2800" dirty="0" smtClean="0"/>
              <a:t> (fem):  </a:t>
            </a:r>
            <a:r>
              <a:rPr lang="en-US" altLang="en-US" sz="2800" dirty="0" err="1" smtClean="0"/>
              <a:t>n</a:t>
            </a:r>
            <a:r>
              <a:rPr lang="en-US" altLang="en-US" sz="2800" baseline="-25000" dirty="0" err="1" smtClean="0"/>
              <a:t>F</a:t>
            </a:r>
            <a:r>
              <a:rPr lang="en-US" altLang="en-US" sz="2800" baseline="-25000" dirty="0" smtClean="0"/>
              <a:t> </a:t>
            </a:r>
            <a:r>
              <a:rPr lang="en-US" altLang="en-US" sz="2800" dirty="0" smtClean="0"/>
              <a:t>=16, </a:t>
            </a:r>
            <a:r>
              <a:rPr lang="en-US" altLang="en-US" sz="2800" dirty="0" smtClean="0">
                <a:latin typeface="MS Reference Sans Serif" panose="020B0604030504040204" pitchFamily="34" charset="0"/>
              </a:rPr>
              <a:t></a:t>
            </a:r>
            <a:r>
              <a:rPr lang="en-US" altLang="en-US" sz="2800" baseline="-25000" dirty="0" smtClean="0"/>
              <a:t>F </a:t>
            </a:r>
            <a:r>
              <a:rPr lang="en-US" altLang="en-US" sz="2800" dirty="0" smtClean="0"/>
              <a:t>=</a:t>
            </a:r>
            <a:r>
              <a:rPr lang="en-US" altLang="en-US" sz="2800" baseline="-25000" dirty="0" smtClean="0"/>
              <a:t> </a:t>
            </a:r>
            <a:r>
              <a:rPr lang="en-US" altLang="en-US" sz="2800" dirty="0" smtClean="0"/>
              <a:t>4.84, </a:t>
            </a:r>
            <a:r>
              <a:rPr lang="en-US" altLang="en-US" sz="2800" dirty="0" err="1" smtClean="0"/>
              <a:t>s</a:t>
            </a:r>
            <a:r>
              <a:rPr lang="en-US" altLang="en-US" sz="2800" baseline="-25000" dirty="0" err="1" smtClean="0"/>
              <a:t>F</a:t>
            </a:r>
            <a:r>
              <a:rPr lang="en-US" altLang="en-US" sz="2800" dirty="0" smtClean="0"/>
              <a:t> = 0.8478</a:t>
            </a:r>
          </a:p>
          <a:p>
            <a:r>
              <a:rPr lang="en-US" altLang="en-US" sz="2800" dirty="0" smtClean="0"/>
              <a:t>Can this difference be explained by luck?</a:t>
            </a:r>
          </a:p>
          <a:p>
            <a:endParaRPr lang="en-US" altLang="en-US" sz="1800" dirty="0" smtClean="0"/>
          </a:p>
          <a:p>
            <a:r>
              <a:rPr lang="en-US" altLang="en-US" sz="2800" dirty="0" smtClean="0"/>
              <a:t>H</a:t>
            </a:r>
            <a:r>
              <a:rPr lang="en-US" altLang="en-US" sz="2800" baseline="-25000" dirty="0" smtClean="0"/>
              <a:t>0</a:t>
            </a:r>
            <a:r>
              <a:rPr lang="en-US" altLang="en-US" sz="2800" dirty="0" smtClean="0"/>
              <a:t>:  just luck; for both groups, times are from the </a:t>
            </a:r>
            <a:r>
              <a:rPr lang="en-US" altLang="en-US" sz="2800" u="sng" dirty="0" smtClean="0"/>
              <a:t>same</a:t>
            </a:r>
            <a:r>
              <a:rPr lang="en-US" altLang="en-US" sz="2800" dirty="0" smtClean="0"/>
              <a:t> population (</a:t>
            </a:r>
            <a:r>
              <a:rPr lang="en-US" altLang="en-US" sz="2800" dirty="0" err="1" smtClean="0">
                <a:latin typeface="Symbol" panose="05050102010706020507" pitchFamily="18" charset="2"/>
              </a:rPr>
              <a:t>m</a:t>
            </a:r>
            <a:r>
              <a:rPr lang="en-US" altLang="en-US" sz="2800" baseline="-25000" dirty="0" err="1" smtClean="0"/>
              <a:t>M</a:t>
            </a:r>
            <a:r>
              <a:rPr lang="en-US" altLang="en-US" sz="2800" dirty="0" smtClean="0"/>
              <a:t> = </a:t>
            </a:r>
            <a:r>
              <a:rPr lang="en-US" altLang="en-US" sz="2800" dirty="0" smtClean="0">
                <a:latin typeface="Symbol" panose="05050102010706020507" pitchFamily="18" charset="2"/>
              </a:rPr>
              <a:t>m</a:t>
            </a:r>
            <a:r>
              <a:rPr lang="en-US" altLang="en-US" sz="2800" baseline="-25000" dirty="0" smtClean="0"/>
              <a:t>F</a:t>
            </a:r>
            <a:r>
              <a:rPr lang="en-US" altLang="en-US" sz="2800" dirty="0" smtClean="0"/>
              <a:t>, </a:t>
            </a:r>
            <a:r>
              <a:rPr lang="en-US" altLang="en-US" sz="2800" dirty="0" err="1" smtClean="0">
                <a:latin typeface="Symbol" panose="05050102010706020507" pitchFamily="18" charset="2"/>
              </a:rPr>
              <a:t>s</a:t>
            </a:r>
            <a:r>
              <a:rPr lang="en-US" altLang="en-US" sz="2800" baseline="-25000" dirty="0" err="1" smtClean="0"/>
              <a:t>M</a:t>
            </a:r>
            <a:r>
              <a:rPr lang="en-US" altLang="en-US" sz="2800" dirty="0" smtClean="0"/>
              <a:t> = </a:t>
            </a:r>
            <a:r>
              <a:rPr lang="en-US" altLang="en-US" sz="2800" dirty="0" err="1" smtClean="0">
                <a:latin typeface="Symbol" panose="05050102010706020507" pitchFamily="18" charset="2"/>
              </a:rPr>
              <a:t>s</a:t>
            </a:r>
            <a:r>
              <a:rPr lang="en-US" altLang="en-US" sz="2800" baseline="-25000" dirty="0" err="1" smtClean="0"/>
              <a:t>F</a:t>
            </a:r>
            <a:r>
              <a:rPr lang="en-US" altLang="en-US" sz="2800" dirty="0" smtClean="0"/>
              <a:t>)</a:t>
            </a:r>
          </a:p>
        </p:txBody>
      </p:sp>
    </p:spTree>
    <p:extLst>
      <p:ext uri="{BB962C8B-B14F-4D97-AF65-F5344CB8AC3E}">
        <p14:creationId xmlns:p14="http://schemas.microsoft.com/office/powerpoint/2010/main" val="25941678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60433">
                                            <p:txEl>
                                              <p:pRg st="4" end="4"/>
                                            </p:txEl>
                                          </p:spTgt>
                                        </p:tgtEl>
                                        <p:attrNameLst>
                                          <p:attrName>style.visibility</p:attrName>
                                        </p:attrNameLst>
                                      </p:cBhvr>
                                      <p:to>
                                        <p:strVal val="visible"/>
                                      </p:to>
                                    </p:set>
                                    <p:animEffect transition="in" filter="wipe(left)">
                                      <p:cBhvr>
                                        <p:cTn id="7" dur="500"/>
                                        <p:tgtEl>
                                          <p:spTgt spid="6043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Number Placeholder 4"/>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b="1">
                <a:solidFill>
                  <a:schemeClr val="tx1"/>
                </a:solidFill>
                <a:latin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defRPr>
            </a:lvl9pPr>
          </a:lstStyle>
          <a:p>
            <a:pPr>
              <a:spcBef>
                <a:spcPct val="0"/>
              </a:spcBef>
              <a:buFontTx/>
              <a:buNone/>
            </a:pPr>
            <a:fld id="{F7091D5C-A9F4-4911-B53F-AECD2A05E543}" type="slidenum">
              <a:rPr lang="en-US" altLang="en-US" sz="1400" b="0" smtClean="0"/>
              <a:pPr>
                <a:spcBef>
                  <a:spcPct val="0"/>
                </a:spcBef>
                <a:buFontTx/>
                <a:buNone/>
              </a:pPr>
              <a:t>72</a:t>
            </a:fld>
            <a:endParaRPr lang="en-US" altLang="en-US" sz="1400" b="0" smtClean="0"/>
          </a:p>
        </p:txBody>
      </p:sp>
      <p:pic>
        <p:nvPicPr>
          <p:cNvPr id="60419"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216025" y="4184650"/>
            <a:ext cx="2517775" cy="2763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0420" name="Picture 9"/>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102225" y="4165600"/>
            <a:ext cx="2517775" cy="2763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0421" name="Picture 10"/>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562600" y="2354263"/>
            <a:ext cx="1828800"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0422" name="Picture 11"/>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487488" y="2638425"/>
            <a:ext cx="1676400"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Cloud 12"/>
          <p:cNvSpPr/>
          <p:nvPr/>
        </p:nvSpPr>
        <p:spPr bwMode="auto">
          <a:xfrm>
            <a:off x="917575" y="2200275"/>
            <a:ext cx="3044825" cy="2308225"/>
          </a:xfrm>
          <a:prstGeom prst="cloud">
            <a:avLst/>
          </a:prstGeom>
          <a:noFill/>
          <a:ln w="9525" cap="flat" cmpd="sng" algn="ctr">
            <a:solidFill>
              <a:schemeClr val="tx1"/>
            </a:solidFill>
            <a:prstDash val="solid"/>
            <a:round/>
            <a:headEnd type="none" w="med" len="med"/>
            <a:tailEnd type="none" w="med" len="med"/>
          </a:ln>
          <a:effectLst/>
        </p:spPr>
        <p:txBody>
          <a:bodyPr/>
          <a:lstStyle/>
          <a:p>
            <a:pPr algn="ctr" eaLnBrk="1" hangingPunct="1">
              <a:defRPr/>
            </a:pPr>
            <a:endParaRPr lang="en-US" sz="4000" b="0" i="1" dirty="0">
              <a:latin typeface="Arial" charset="0"/>
            </a:endParaRPr>
          </a:p>
        </p:txBody>
      </p:sp>
      <p:sp>
        <p:nvSpPr>
          <p:cNvPr id="60424" name="Oval 13"/>
          <p:cNvSpPr>
            <a:spLocks noChangeArrowheads="1"/>
          </p:cNvSpPr>
          <p:nvPr/>
        </p:nvSpPr>
        <p:spPr bwMode="auto">
          <a:xfrm>
            <a:off x="1219200" y="4314825"/>
            <a:ext cx="381000" cy="325438"/>
          </a:xfrm>
          <a:prstGeom prst="ellipse">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b="1">
                <a:solidFill>
                  <a:schemeClr val="tx1"/>
                </a:solidFill>
                <a:latin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defRPr>
            </a:lvl9pPr>
          </a:lstStyle>
          <a:p>
            <a:pPr algn="ctr" eaLnBrk="1" hangingPunct="1">
              <a:spcBef>
                <a:spcPct val="0"/>
              </a:spcBef>
              <a:buFontTx/>
              <a:buNone/>
            </a:pPr>
            <a:endParaRPr lang="en-US" altLang="en-US" sz="4000" b="0" i="1"/>
          </a:p>
        </p:txBody>
      </p:sp>
      <p:sp>
        <p:nvSpPr>
          <p:cNvPr id="60425" name="Oval 14"/>
          <p:cNvSpPr>
            <a:spLocks noChangeArrowheads="1"/>
          </p:cNvSpPr>
          <p:nvPr/>
        </p:nvSpPr>
        <p:spPr bwMode="auto">
          <a:xfrm>
            <a:off x="1219200" y="4640263"/>
            <a:ext cx="228600" cy="166687"/>
          </a:xfrm>
          <a:prstGeom prst="ellipse">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b="1">
                <a:solidFill>
                  <a:schemeClr val="tx1"/>
                </a:solidFill>
                <a:latin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defRPr>
            </a:lvl9pPr>
          </a:lstStyle>
          <a:p>
            <a:pPr algn="ctr" eaLnBrk="1" hangingPunct="1">
              <a:spcBef>
                <a:spcPct val="0"/>
              </a:spcBef>
              <a:buFontTx/>
              <a:buNone/>
            </a:pPr>
            <a:endParaRPr lang="en-US" altLang="en-US" sz="4000" b="0" i="1"/>
          </a:p>
        </p:txBody>
      </p:sp>
      <p:sp>
        <p:nvSpPr>
          <p:cNvPr id="60426" name="Oval 15"/>
          <p:cNvSpPr>
            <a:spLocks noChangeArrowheads="1"/>
          </p:cNvSpPr>
          <p:nvPr/>
        </p:nvSpPr>
        <p:spPr bwMode="auto">
          <a:xfrm>
            <a:off x="1295400" y="4821238"/>
            <a:ext cx="168275" cy="123825"/>
          </a:xfrm>
          <a:prstGeom prst="ellipse">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b="1">
                <a:solidFill>
                  <a:schemeClr val="tx1"/>
                </a:solidFill>
                <a:latin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defRPr>
            </a:lvl9pPr>
          </a:lstStyle>
          <a:p>
            <a:pPr algn="ctr" eaLnBrk="1" hangingPunct="1">
              <a:spcBef>
                <a:spcPct val="0"/>
              </a:spcBef>
              <a:buFontTx/>
              <a:buNone/>
            </a:pPr>
            <a:endParaRPr lang="en-US" altLang="en-US" sz="4000" b="0" i="1"/>
          </a:p>
        </p:txBody>
      </p:sp>
      <p:sp>
        <p:nvSpPr>
          <p:cNvPr id="60427" name="Oval 16"/>
          <p:cNvSpPr>
            <a:spLocks noChangeArrowheads="1"/>
          </p:cNvSpPr>
          <p:nvPr/>
        </p:nvSpPr>
        <p:spPr bwMode="auto">
          <a:xfrm>
            <a:off x="5102225" y="4259263"/>
            <a:ext cx="381000" cy="323850"/>
          </a:xfrm>
          <a:prstGeom prst="ellipse">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b="1">
                <a:solidFill>
                  <a:schemeClr val="tx1"/>
                </a:solidFill>
                <a:latin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defRPr>
            </a:lvl9pPr>
          </a:lstStyle>
          <a:p>
            <a:pPr algn="ctr" eaLnBrk="1" hangingPunct="1">
              <a:spcBef>
                <a:spcPct val="0"/>
              </a:spcBef>
              <a:buFontTx/>
              <a:buNone/>
            </a:pPr>
            <a:endParaRPr lang="en-US" altLang="en-US" sz="4000" b="0" i="1"/>
          </a:p>
        </p:txBody>
      </p:sp>
      <p:sp>
        <p:nvSpPr>
          <p:cNvPr id="60428" name="Oval 17"/>
          <p:cNvSpPr>
            <a:spLocks noChangeArrowheads="1"/>
          </p:cNvSpPr>
          <p:nvPr/>
        </p:nvSpPr>
        <p:spPr bwMode="auto">
          <a:xfrm>
            <a:off x="5102225" y="4583113"/>
            <a:ext cx="228600" cy="168275"/>
          </a:xfrm>
          <a:prstGeom prst="ellipse">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b="1">
                <a:solidFill>
                  <a:schemeClr val="tx1"/>
                </a:solidFill>
                <a:latin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defRPr>
            </a:lvl9pPr>
          </a:lstStyle>
          <a:p>
            <a:pPr algn="ctr" eaLnBrk="1" hangingPunct="1">
              <a:spcBef>
                <a:spcPct val="0"/>
              </a:spcBef>
              <a:buFontTx/>
              <a:buNone/>
            </a:pPr>
            <a:endParaRPr lang="en-US" altLang="en-US" sz="4000" b="0" i="1"/>
          </a:p>
        </p:txBody>
      </p:sp>
      <p:sp>
        <p:nvSpPr>
          <p:cNvPr id="60429" name="Oval 18"/>
          <p:cNvSpPr>
            <a:spLocks noChangeArrowheads="1"/>
          </p:cNvSpPr>
          <p:nvPr/>
        </p:nvSpPr>
        <p:spPr bwMode="auto">
          <a:xfrm>
            <a:off x="5178425" y="4745038"/>
            <a:ext cx="168275" cy="123825"/>
          </a:xfrm>
          <a:prstGeom prst="ellipse">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b="1">
                <a:solidFill>
                  <a:schemeClr val="tx1"/>
                </a:solidFill>
                <a:latin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defRPr>
            </a:lvl9pPr>
          </a:lstStyle>
          <a:p>
            <a:pPr algn="ctr" eaLnBrk="1" hangingPunct="1">
              <a:spcBef>
                <a:spcPct val="0"/>
              </a:spcBef>
              <a:buFontTx/>
              <a:buNone/>
            </a:pPr>
            <a:endParaRPr lang="en-US" altLang="en-US" sz="4000" b="0" i="1"/>
          </a:p>
        </p:txBody>
      </p:sp>
      <p:sp>
        <p:nvSpPr>
          <p:cNvPr id="20" name="Cloud 19"/>
          <p:cNvSpPr/>
          <p:nvPr/>
        </p:nvSpPr>
        <p:spPr bwMode="auto">
          <a:xfrm>
            <a:off x="4879975" y="2205038"/>
            <a:ext cx="3044825" cy="2308225"/>
          </a:xfrm>
          <a:prstGeom prst="cloud">
            <a:avLst/>
          </a:prstGeom>
          <a:noFill/>
          <a:ln w="9525" cap="flat" cmpd="sng" algn="ctr">
            <a:solidFill>
              <a:schemeClr val="tx1"/>
            </a:solidFill>
            <a:prstDash val="solid"/>
            <a:round/>
            <a:headEnd type="none" w="med" len="med"/>
            <a:tailEnd type="none" w="med" len="med"/>
          </a:ln>
          <a:effectLst/>
        </p:spPr>
        <p:txBody>
          <a:bodyPr/>
          <a:lstStyle/>
          <a:p>
            <a:pPr algn="ctr" eaLnBrk="1" hangingPunct="1">
              <a:defRPr/>
            </a:pPr>
            <a:endParaRPr lang="en-US" sz="4000" b="0" i="1" dirty="0">
              <a:latin typeface="Arial" charset="0"/>
            </a:endParaRPr>
          </a:p>
        </p:txBody>
      </p:sp>
      <p:sp>
        <p:nvSpPr>
          <p:cNvPr id="60431" name="TextBox 20"/>
          <p:cNvSpPr txBox="1">
            <a:spLocks noChangeArrowheads="1"/>
          </p:cNvSpPr>
          <p:nvPr/>
        </p:nvSpPr>
        <p:spPr bwMode="auto">
          <a:xfrm>
            <a:off x="6248400" y="4870450"/>
            <a:ext cx="1073150" cy="55403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har char="•"/>
              <a:defRPr sz="3200" b="1">
                <a:solidFill>
                  <a:schemeClr val="tx1"/>
                </a:solidFill>
                <a:latin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defRPr>
            </a:lvl9pPr>
          </a:lstStyle>
          <a:p>
            <a:pPr>
              <a:spcBef>
                <a:spcPct val="0"/>
              </a:spcBef>
              <a:buFontTx/>
              <a:buNone/>
            </a:pPr>
            <a:r>
              <a:rPr lang="en-US" altLang="en-US" sz="1800">
                <a:solidFill>
                  <a:srgbClr val="FF0000"/>
                </a:solidFill>
                <a:latin typeface="Arial Narrow" panose="020B0606020202030204" pitchFamily="34" charset="0"/>
              </a:rPr>
              <a:t> YELLOW</a:t>
            </a:r>
          </a:p>
          <a:p>
            <a:pPr>
              <a:spcBef>
                <a:spcPct val="0"/>
              </a:spcBef>
              <a:buFontTx/>
              <a:buNone/>
            </a:pPr>
            <a:r>
              <a:rPr lang="en-US" altLang="en-US" sz="1800">
                <a:solidFill>
                  <a:srgbClr val="008000"/>
                </a:solidFill>
                <a:latin typeface="Arial Narrow" panose="020B0606020202030204" pitchFamily="34" charset="0"/>
              </a:rPr>
              <a:t> RED</a:t>
            </a:r>
            <a:r>
              <a:rPr lang="en-US" altLang="en-US" sz="1800">
                <a:solidFill>
                  <a:schemeClr val="bg1"/>
                </a:solidFill>
                <a:latin typeface="Arial Narrow" panose="020B0606020202030204" pitchFamily="34" charset="0"/>
              </a:rPr>
              <a:t> </a:t>
            </a:r>
            <a:r>
              <a:rPr lang="en-US" altLang="en-US" sz="1800">
                <a:latin typeface="Arial Narrow" panose="020B0606020202030204" pitchFamily="34" charset="0"/>
              </a:rPr>
              <a:t>BLUE</a:t>
            </a:r>
          </a:p>
        </p:txBody>
      </p:sp>
      <p:sp>
        <p:nvSpPr>
          <p:cNvPr id="60432" name="TextBox 21"/>
          <p:cNvSpPr txBox="1">
            <a:spLocks noChangeArrowheads="1"/>
          </p:cNvSpPr>
          <p:nvPr/>
        </p:nvSpPr>
        <p:spPr bwMode="auto">
          <a:xfrm>
            <a:off x="2362200" y="4891088"/>
            <a:ext cx="1073150" cy="55403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har char="•"/>
              <a:defRPr sz="3200" b="1">
                <a:solidFill>
                  <a:schemeClr val="tx1"/>
                </a:solidFill>
                <a:latin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defRPr>
            </a:lvl9pPr>
          </a:lstStyle>
          <a:p>
            <a:pPr>
              <a:spcBef>
                <a:spcPct val="0"/>
              </a:spcBef>
              <a:buFontTx/>
              <a:buNone/>
            </a:pPr>
            <a:r>
              <a:rPr lang="en-US" altLang="en-US" sz="1800">
                <a:solidFill>
                  <a:srgbClr val="FF0000"/>
                </a:solidFill>
                <a:latin typeface="Arial Narrow" panose="020B0606020202030204" pitchFamily="34" charset="0"/>
              </a:rPr>
              <a:t> YELLOW</a:t>
            </a:r>
          </a:p>
          <a:p>
            <a:pPr>
              <a:spcBef>
                <a:spcPct val="0"/>
              </a:spcBef>
              <a:buFontTx/>
              <a:buNone/>
            </a:pPr>
            <a:r>
              <a:rPr lang="en-US" altLang="en-US" sz="1800">
                <a:solidFill>
                  <a:srgbClr val="008000"/>
                </a:solidFill>
                <a:latin typeface="Arial Narrow" panose="020B0606020202030204" pitchFamily="34" charset="0"/>
              </a:rPr>
              <a:t> RED</a:t>
            </a:r>
            <a:r>
              <a:rPr lang="en-US" altLang="en-US" sz="1800">
                <a:solidFill>
                  <a:schemeClr val="bg1"/>
                </a:solidFill>
                <a:latin typeface="Arial Narrow" panose="020B0606020202030204" pitchFamily="34" charset="0"/>
              </a:rPr>
              <a:t> </a:t>
            </a:r>
            <a:r>
              <a:rPr lang="en-US" altLang="en-US" sz="1800">
                <a:latin typeface="Arial Narrow" panose="020B0606020202030204" pitchFamily="34" charset="0"/>
              </a:rPr>
              <a:t>BLUE</a:t>
            </a:r>
          </a:p>
        </p:txBody>
      </p:sp>
      <p:sp>
        <p:nvSpPr>
          <p:cNvPr id="60433" name="Content Placeholder 6"/>
          <p:cNvSpPr>
            <a:spLocks noGrp="1"/>
          </p:cNvSpPr>
          <p:nvPr>
            <p:ph idx="1"/>
          </p:nvPr>
        </p:nvSpPr>
        <p:spPr>
          <a:xfrm>
            <a:off x="457200" y="350839"/>
            <a:ext cx="8229600" cy="3484562"/>
          </a:xfrm>
        </p:spPr>
        <p:txBody>
          <a:bodyPr/>
          <a:lstStyle/>
          <a:p>
            <a:r>
              <a:rPr lang="en-US" altLang="en-US" sz="2800" dirty="0" err="1" smtClean="0"/>
              <a:t>Daan</a:t>
            </a:r>
            <a:r>
              <a:rPr lang="en-US" altLang="en-US" sz="2800" dirty="0" smtClean="0"/>
              <a:t> (male):  	    </a:t>
            </a:r>
            <a:r>
              <a:rPr lang="en-US" altLang="en-US" sz="1000" dirty="0" smtClean="0"/>
              <a:t>  </a:t>
            </a:r>
            <a:r>
              <a:rPr lang="en-US" altLang="en-US" sz="2800" dirty="0" err="1" smtClean="0"/>
              <a:t>n</a:t>
            </a:r>
            <a:r>
              <a:rPr lang="en-US" altLang="en-US" sz="2800" baseline="-25000" dirty="0" err="1" smtClean="0"/>
              <a:t>M</a:t>
            </a:r>
            <a:r>
              <a:rPr lang="en-US" altLang="en-US" sz="2800" dirty="0" smtClean="0"/>
              <a:t>=10, </a:t>
            </a:r>
            <a:r>
              <a:rPr lang="en-US" altLang="en-US" sz="2800" dirty="0" smtClean="0">
                <a:latin typeface="MS Reference Sans Serif" panose="020B0604030504040204" pitchFamily="34" charset="0"/>
              </a:rPr>
              <a:t></a:t>
            </a:r>
            <a:r>
              <a:rPr lang="en-US" altLang="en-US" sz="2800" baseline="-25000" dirty="0" smtClean="0"/>
              <a:t>M</a:t>
            </a:r>
            <a:r>
              <a:rPr lang="en-US" altLang="en-US" sz="2800" dirty="0" smtClean="0"/>
              <a:t>=</a:t>
            </a:r>
            <a:r>
              <a:rPr lang="en-US" altLang="en-US" sz="2800" baseline="-25000" dirty="0" smtClean="0"/>
              <a:t> </a:t>
            </a:r>
            <a:r>
              <a:rPr lang="en-US" altLang="en-US" sz="2800" dirty="0" smtClean="0"/>
              <a:t>4.22, </a:t>
            </a:r>
            <a:r>
              <a:rPr lang="en-US" altLang="en-US" sz="2800" dirty="0" err="1" smtClean="0"/>
              <a:t>s</a:t>
            </a:r>
            <a:r>
              <a:rPr lang="en-US" altLang="en-US" sz="2800" baseline="-25000" dirty="0" err="1" smtClean="0"/>
              <a:t>M</a:t>
            </a:r>
            <a:r>
              <a:rPr lang="en-US" altLang="en-US" sz="2800" baseline="-25000" dirty="0" smtClean="0"/>
              <a:t> </a:t>
            </a:r>
            <a:r>
              <a:rPr lang="en-US" altLang="en-US" sz="2800" dirty="0" smtClean="0"/>
              <a:t>= 0.8482</a:t>
            </a:r>
          </a:p>
          <a:p>
            <a:r>
              <a:rPr lang="en-US" altLang="en-US" sz="2800" dirty="0" err="1" smtClean="0"/>
              <a:t>Daanielle</a:t>
            </a:r>
            <a:r>
              <a:rPr lang="en-US" altLang="en-US" sz="2800" dirty="0" smtClean="0"/>
              <a:t> (fem):  </a:t>
            </a:r>
            <a:r>
              <a:rPr lang="en-US" altLang="en-US" sz="2800" dirty="0" err="1" smtClean="0"/>
              <a:t>n</a:t>
            </a:r>
            <a:r>
              <a:rPr lang="en-US" altLang="en-US" sz="2800" baseline="-25000" dirty="0" err="1" smtClean="0"/>
              <a:t>F</a:t>
            </a:r>
            <a:r>
              <a:rPr lang="en-US" altLang="en-US" sz="2800" baseline="-25000" dirty="0" smtClean="0"/>
              <a:t> </a:t>
            </a:r>
            <a:r>
              <a:rPr lang="en-US" altLang="en-US" sz="2800" dirty="0" smtClean="0"/>
              <a:t>=16, </a:t>
            </a:r>
            <a:r>
              <a:rPr lang="en-US" altLang="en-US" sz="2800" dirty="0" smtClean="0">
                <a:latin typeface="MS Reference Sans Serif" panose="020B0604030504040204" pitchFamily="34" charset="0"/>
              </a:rPr>
              <a:t></a:t>
            </a:r>
            <a:r>
              <a:rPr lang="en-US" altLang="en-US" sz="2800" baseline="-25000" dirty="0" smtClean="0"/>
              <a:t>F </a:t>
            </a:r>
            <a:r>
              <a:rPr lang="en-US" altLang="en-US" sz="2800" dirty="0" smtClean="0"/>
              <a:t>=</a:t>
            </a:r>
            <a:r>
              <a:rPr lang="en-US" altLang="en-US" sz="2800" baseline="-25000" dirty="0" smtClean="0"/>
              <a:t> </a:t>
            </a:r>
            <a:r>
              <a:rPr lang="en-US" altLang="en-US" sz="2800" dirty="0" smtClean="0"/>
              <a:t>4.84, </a:t>
            </a:r>
            <a:r>
              <a:rPr lang="en-US" altLang="en-US" sz="2800" dirty="0" err="1" smtClean="0"/>
              <a:t>s</a:t>
            </a:r>
            <a:r>
              <a:rPr lang="en-US" altLang="en-US" sz="2800" baseline="-25000" dirty="0" err="1" smtClean="0"/>
              <a:t>F</a:t>
            </a:r>
            <a:r>
              <a:rPr lang="en-US" altLang="en-US" sz="2800" dirty="0" smtClean="0"/>
              <a:t> = 0.8478</a:t>
            </a:r>
          </a:p>
          <a:p>
            <a:r>
              <a:rPr lang="en-US" altLang="en-US" sz="2800" dirty="0" smtClean="0"/>
              <a:t>Can this difference be explained by luck?</a:t>
            </a:r>
          </a:p>
          <a:p>
            <a:endParaRPr lang="en-US" altLang="en-US" sz="1800" dirty="0" smtClean="0"/>
          </a:p>
          <a:p>
            <a:r>
              <a:rPr lang="en-US" altLang="en-US" sz="2800" dirty="0" smtClean="0"/>
              <a:t>H</a:t>
            </a:r>
            <a:r>
              <a:rPr lang="en-US" altLang="en-US" sz="2800" baseline="-25000" dirty="0" smtClean="0"/>
              <a:t>0</a:t>
            </a:r>
            <a:r>
              <a:rPr lang="en-US" altLang="en-US" sz="2800" dirty="0" smtClean="0"/>
              <a:t>:  just luck; for both groups, times are from the </a:t>
            </a:r>
            <a:r>
              <a:rPr lang="en-US" altLang="en-US" sz="2800" u="sng" dirty="0" smtClean="0"/>
              <a:t>same</a:t>
            </a:r>
            <a:r>
              <a:rPr lang="en-US" altLang="en-US" sz="2800" dirty="0" smtClean="0"/>
              <a:t> population (</a:t>
            </a:r>
            <a:r>
              <a:rPr lang="en-US" altLang="en-US" sz="2800" dirty="0" err="1" smtClean="0">
                <a:latin typeface="Symbol" panose="05050102010706020507" pitchFamily="18" charset="2"/>
              </a:rPr>
              <a:t>m</a:t>
            </a:r>
            <a:r>
              <a:rPr lang="en-US" altLang="en-US" sz="2800" baseline="-25000" dirty="0" err="1" smtClean="0"/>
              <a:t>M</a:t>
            </a:r>
            <a:r>
              <a:rPr lang="en-US" altLang="en-US" sz="2800" dirty="0" smtClean="0"/>
              <a:t> = </a:t>
            </a:r>
            <a:r>
              <a:rPr lang="en-US" altLang="en-US" sz="2800" dirty="0" smtClean="0">
                <a:latin typeface="Symbol" panose="05050102010706020507" pitchFamily="18" charset="2"/>
              </a:rPr>
              <a:t>m</a:t>
            </a:r>
            <a:r>
              <a:rPr lang="en-US" altLang="en-US" sz="2800" baseline="-25000" dirty="0" smtClean="0"/>
              <a:t>F</a:t>
            </a:r>
            <a:r>
              <a:rPr lang="en-US" altLang="en-US" sz="2800" dirty="0" smtClean="0"/>
              <a:t>, </a:t>
            </a:r>
            <a:r>
              <a:rPr lang="en-US" altLang="en-US" sz="2800" dirty="0" err="1" smtClean="0">
                <a:latin typeface="Symbol" panose="05050102010706020507" pitchFamily="18" charset="2"/>
              </a:rPr>
              <a:t>s</a:t>
            </a:r>
            <a:r>
              <a:rPr lang="en-US" altLang="en-US" sz="2800" baseline="-25000" dirty="0" err="1" smtClean="0"/>
              <a:t>M</a:t>
            </a:r>
            <a:r>
              <a:rPr lang="en-US" altLang="en-US" sz="2800" dirty="0" smtClean="0"/>
              <a:t> = </a:t>
            </a:r>
            <a:r>
              <a:rPr lang="en-US" altLang="en-US" sz="2800" dirty="0" err="1" smtClean="0">
                <a:latin typeface="Symbol" panose="05050102010706020507" pitchFamily="18" charset="2"/>
              </a:rPr>
              <a:t>s</a:t>
            </a:r>
            <a:r>
              <a:rPr lang="en-US" altLang="en-US" sz="2800" baseline="-25000" dirty="0" err="1" smtClean="0"/>
              <a:t>F</a:t>
            </a:r>
            <a:r>
              <a:rPr lang="en-US" altLang="en-US" sz="2800" dirty="0" smtClean="0"/>
              <a:t>)</a:t>
            </a:r>
          </a:p>
          <a:p>
            <a:endParaRPr lang="en-US" altLang="en-US" sz="500" dirty="0" smtClean="0">
              <a:solidFill>
                <a:srgbClr val="3333FF"/>
              </a:solidFill>
            </a:endParaRPr>
          </a:p>
          <a:p>
            <a:r>
              <a:rPr lang="en-US" altLang="en-US" sz="2800" dirty="0" err="1" smtClean="0">
                <a:solidFill>
                  <a:srgbClr val="3333FF"/>
                </a:solidFill>
              </a:rPr>
              <a:t>s</a:t>
            </a:r>
            <a:r>
              <a:rPr lang="en-US" altLang="en-US" sz="2800" baseline="-25000" dirty="0" err="1" smtClean="0">
                <a:solidFill>
                  <a:srgbClr val="3333FF"/>
                </a:solidFill>
              </a:rPr>
              <a:t>p</a:t>
            </a:r>
            <a:r>
              <a:rPr lang="en-US" altLang="en-US" sz="2800" dirty="0" smtClean="0">
                <a:solidFill>
                  <a:srgbClr val="3333FF"/>
                </a:solidFill>
              </a:rPr>
              <a:t> = 0.84795 </a:t>
            </a:r>
            <a:r>
              <a:rPr lang="en-US" altLang="en-US" sz="2800" dirty="0" smtClean="0"/>
              <a:t>[weighted avg. of </a:t>
            </a:r>
            <a:r>
              <a:rPr lang="en-US" altLang="en-US" sz="2800" dirty="0" err="1" smtClean="0"/>
              <a:t>s</a:t>
            </a:r>
            <a:r>
              <a:rPr lang="en-US" altLang="en-US" sz="2800" baseline="-25000" dirty="0" err="1" smtClean="0"/>
              <a:t>M</a:t>
            </a:r>
            <a:r>
              <a:rPr lang="en-US" altLang="en-US" sz="2800" dirty="0" smtClean="0"/>
              <a:t> and </a:t>
            </a:r>
            <a:r>
              <a:rPr lang="en-US" altLang="en-US" sz="2800" dirty="0" err="1" smtClean="0"/>
              <a:t>s</a:t>
            </a:r>
            <a:r>
              <a:rPr lang="en-US" altLang="en-US" sz="2800" baseline="-25000" dirty="0" err="1" smtClean="0"/>
              <a:t>F</a:t>
            </a:r>
            <a:r>
              <a:rPr lang="en-US" altLang="en-US" sz="2800" dirty="0" smtClean="0"/>
              <a:t>]</a:t>
            </a:r>
          </a:p>
          <a:p>
            <a:endParaRPr lang="en-US" altLang="en-US" sz="500" dirty="0" smtClean="0"/>
          </a:p>
        </p:txBody>
      </p:sp>
    </p:spTree>
    <p:extLst>
      <p:ext uri="{BB962C8B-B14F-4D97-AF65-F5344CB8AC3E}">
        <p14:creationId xmlns:p14="http://schemas.microsoft.com/office/powerpoint/2010/main" val="14159831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60433">
                                            <p:txEl>
                                              <p:pRg st="6" end="6"/>
                                            </p:txEl>
                                          </p:spTgt>
                                        </p:tgtEl>
                                        <p:attrNameLst>
                                          <p:attrName>style.visibility</p:attrName>
                                        </p:attrNameLst>
                                      </p:cBhvr>
                                      <p:to>
                                        <p:strVal val="visible"/>
                                      </p:to>
                                    </p:set>
                                    <p:animEffect transition="in" filter="wipe(left)">
                                      <p:cBhvr>
                                        <p:cTn id="7" dur="500"/>
                                        <p:tgtEl>
                                          <p:spTgt spid="6043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Number Placeholder 4"/>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b="1">
                <a:solidFill>
                  <a:schemeClr val="tx1"/>
                </a:solidFill>
                <a:latin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defRPr>
            </a:lvl9pPr>
          </a:lstStyle>
          <a:p>
            <a:pPr>
              <a:spcBef>
                <a:spcPct val="0"/>
              </a:spcBef>
              <a:buFontTx/>
              <a:buNone/>
            </a:pPr>
            <a:fld id="{F7091D5C-A9F4-4911-B53F-AECD2A05E543}" type="slidenum">
              <a:rPr lang="en-US" altLang="en-US" sz="1400" b="0" smtClean="0"/>
              <a:pPr>
                <a:spcBef>
                  <a:spcPct val="0"/>
                </a:spcBef>
                <a:buFontTx/>
                <a:buNone/>
              </a:pPr>
              <a:t>73</a:t>
            </a:fld>
            <a:endParaRPr lang="en-US" altLang="en-US" sz="1400" b="0" smtClean="0"/>
          </a:p>
        </p:txBody>
      </p:sp>
      <p:pic>
        <p:nvPicPr>
          <p:cNvPr id="60419"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216025" y="4184650"/>
            <a:ext cx="2517775" cy="2763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0420" name="Picture 9"/>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102225" y="4165600"/>
            <a:ext cx="2517775" cy="2763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0421" name="Picture 10"/>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562600" y="2354263"/>
            <a:ext cx="1828800"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0422" name="Picture 11"/>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487488" y="2638425"/>
            <a:ext cx="1676400"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Cloud 12"/>
          <p:cNvSpPr/>
          <p:nvPr/>
        </p:nvSpPr>
        <p:spPr bwMode="auto">
          <a:xfrm>
            <a:off x="917575" y="2200275"/>
            <a:ext cx="3044825" cy="2308225"/>
          </a:xfrm>
          <a:prstGeom prst="cloud">
            <a:avLst/>
          </a:prstGeom>
          <a:noFill/>
          <a:ln w="9525" cap="flat" cmpd="sng" algn="ctr">
            <a:solidFill>
              <a:schemeClr val="tx1"/>
            </a:solidFill>
            <a:prstDash val="solid"/>
            <a:round/>
            <a:headEnd type="none" w="med" len="med"/>
            <a:tailEnd type="none" w="med" len="med"/>
          </a:ln>
          <a:effectLst/>
        </p:spPr>
        <p:txBody>
          <a:bodyPr/>
          <a:lstStyle/>
          <a:p>
            <a:pPr algn="ctr" eaLnBrk="1" hangingPunct="1">
              <a:defRPr/>
            </a:pPr>
            <a:endParaRPr lang="en-US" sz="4000" b="0" i="1" dirty="0">
              <a:latin typeface="Arial" charset="0"/>
            </a:endParaRPr>
          </a:p>
        </p:txBody>
      </p:sp>
      <p:sp>
        <p:nvSpPr>
          <p:cNvPr id="60424" name="Oval 13"/>
          <p:cNvSpPr>
            <a:spLocks noChangeArrowheads="1"/>
          </p:cNvSpPr>
          <p:nvPr/>
        </p:nvSpPr>
        <p:spPr bwMode="auto">
          <a:xfrm>
            <a:off x="1219200" y="4314825"/>
            <a:ext cx="381000" cy="325438"/>
          </a:xfrm>
          <a:prstGeom prst="ellipse">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b="1">
                <a:solidFill>
                  <a:schemeClr val="tx1"/>
                </a:solidFill>
                <a:latin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defRPr>
            </a:lvl9pPr>
          </a:lstStyle>
          <a:p>
            <a:pPr algn="ctr" eaLnBrk="1" hangingPunct="1">
              <a:spcBef>
                <a:spcPct val="0"/>
              </a:spcBef>
              <a:buFontTx/>
              <a:buNone/>
            </a:pPr>
            <a:endParaRPr lang="en-US" altLang="en-US" sz="4000" b="0" i="1"/>
          </a:p>
        </p:txBody>
      </p:sp>
      <p:sp>
        <p:nvSpPr>
          <p:cNvPr id="60425" name="Oval 14"/>
          <p:cNvSpPr>
            <a:spLocks noChangeArrowheads="1"/>
          </p:cNvSpPr>
          <p:nvPr/>
        </p:nvSpPr>
        <p:spPr bwMode="auto">
          <a:xfrm>
            <a:off x="1219200" y="4640263"/>
            <a:ext cx="228600" cy="166687"/>
          </a:xfrm>
          <a:prstGeom prst="ellipse">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b="1">
                <a:solidFill>
                  <a:schemeClr val="tx1"/>
                </a:solidFill>
                <a:latin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defRPr>
            </a:lvl9pPr>
          </a:lstStyle>
          <a:p>
            <a:pPr algn="ctr" eaLnBrk="1" hangingPunct="1">
              <a:spcBef>
                <a:spcPct val="0"/>
              </a:spcBef>
              <a:buFontTx/>
              <a:buNone/>
            </a:pPr>
            <a:endParaRPr lang="en-US" altLang="en-US" sz="4000" b="0" i="1"/>
          </a:p>
        </p:txBody>
      </p:sp>
      <p:sp>
        <p:nvSpPr>
          <p:cNvPr id="60426" name="Oval 15"/>
          <p:cNvSpPr>
            <a:spLocks noChangeArrowheads="1"/>
          </p:cNvSpPr>
          <p:nvPr/>
        </p:nvSpPr>
        <p:spPr bwMode="auto">
          <a:xfrm>
            <a:off x="1295400" y="4821238"/>
            <a:ext cx="168275" cy="123825"/>
          </a:xfrm>
          <a:prstGeom prst="ellipse">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b="1">
                <a:solidFill>
                  <a:schemeClr val="tx1"/>
                </a:solidFill>
                <a:latin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defRPr>
            </a:lvl9pPr>
          </a:lstStyle>
          <a:p>
            <a:pPr algn="ctr" eaLnBrk="1" hangingPunct="1">
              <a:spcBef>
                <a:spcPct val="0"/>
              </a:spcBef>
              <a:buFontTx/>
              <a:buNone/>
            </a:pPr>
            <a:endParaRPr lang="en-US" altLang="en-US" sz="4000" b="0" i="1"/>
          </a:p>
        </p:txBody>
      </p:sp>
      <p:sp>
        <p:nvSpPr>
          <p:cNvPr id="60427" name="Oval 16"/>
          <p:cNvSpPr>
            <a:spLocks noChangeArrowheads="1"/>
          </p:cNvSpPr>
          <p:nvPr/>
        </p:nvSpPr>
        <p:spPr bwMode="auto">
          <a:xfrm>
            <a:off x="5102225" y="4259263"/>
            <a:ext cx="381000" cy="323850"/>
          </a:xfrm>
          <a:prstGeom prst="ellipse">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b="1">
                <a:solidFill>
                  <a:schemeClr val="tx1"/>
                </a:solidFill>
                <a:latin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defRPr>
            </a:lvl9pPr>
          </a:lstStyle>
          <a:p>
            <a:pPr algn="ctr" eaLnBrk="1" hangingPunct="1">
              <a:spcBef>
                <a:spcPct val="0"/>
              </a:spcBef>
              <a:buFontTx/>
              <a:buNone/>
            </a:pPr>
            <a:endParaRPr lang="en-US" altLang="en-US" sz="4000" b="0" i="1"/>
          </a:p>
        </p:txBody>
      </p:sp>
      <p:sp>
        <p:nvSpPr>
          <p:cNvPr id="60428" name="Oval 17"/>
          <p:cNvSpPr>
            <a:spLocks noChangeArrowheads="1"/>
          </p:cNvSpPr>
          <p:nvPr/>
        </p:nvSpPr>
        <p:spPr bwMode="auto">
          <a:xfrm>
            <a:off x="5102225" y="4583113"/>
            <a:ext cx="228600" cy="168275"/>
          </a:xfrm>
          <a:prstGeom prst="ellipse">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b="1">
                <a:solidFill>
                  <a:schemeClr val="tx1"/>
                </a:solidFill>
                <a:latin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defRPr>
            </a:lvl9pPr>
          </a:lstStyle>
          <a:p>
            <a:pPr algn="ctr" eaLnBrk="1" hangingPunct="1">
              <a:spcBef>
                <a:spcPct val="0"/>
              </a:spcBef>
              <a:buFontTx/>
              <a:buNone/>
            </a:pPr>
            <a:endParaRPr lang="en-US" altLang="en-US" sz="4000" b="0" i="1"/>
          </a:p>
        </p:txBody>
      </p:sp>
      <p:sp>
        <p:nvSpPr>
          <p:cNvPr id="60429" name="Oval 18"/>
          <p:cNvSpPr>
            <a:spLocks noChangeArrowheads="1"/>
          </p:cNvSpPr>
          <p:nvPr/>
        </p:nvSpPr>
        <p:spPr bwMode="auto">
          <a:xfrm>
            <a:off x="5178425" y="4745038"/>
            <a:ext cx="168275" cy="123825"/>
          </a:xfrm>
          <a:prstGeom prst="ellipse">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b="1">
                <a:solidFill>
                  <a:schemeClr val="tx1"/>
                </a:solidFill>
                <a:latin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defRPr>
            </a:lvl9pPr>
          </a:lstStyle>
          <a:p>
            <a:pPr algn="ctr" eaLnBrk="1" hangingPunct="1">
              <a:spcBef>
                <a:spcPct val="0"/>
              </a:spcBef>
              <a:buFontTx/>
              <a:buNone/>
            </a:pPr>
            <a:endParaRPr lang="en-US" altLang="en-US" sz="4000" b="0" i="1"/>
          </a:p>
        </p:txBody>
      </p:sp>
      <p:sp>
        <p:nvSpPr>
          <p:cNvPr id="20" name="Cloud 19"/>
          <p:cNvSpPr/>
          <p:nvPr/>
        </p:nvSpPr>
        <p:spPr bwMode="auto">
          <a:xfrm>
            <a:off x="4879975" y="2205038"/>
            <a:ext cx="3044825" cy="2308225"/>
          </a:xfrm>
          <a:prstGeom prst="cloud">
            <a:avLst/>
          </a:prstGeom>
          <a:noFill/>
          <a:ln w="9525" cap="flat" cmpd="sng" algn="ctr">
            <a:solidFill>
              <a:schemeClr val="tx1"/>
            </a:solidFill>
            <a:prstDash val="solid"/>
            <a:round/>
            <a:headEnd type="none" w="med" len="med"/>
            <a:tailEnd type="none" w="med" len="med"/>
          </a:ln>
          <a:effectLst/>
        </p:spPr>
        <p:txBody>
          <a:bodyPr/>
          <a:lstStyle/>
          <a:p>
            <a:pPr algn="ctr" eaLnBrk="1" hangingPunct="1">
              <a:defRPr/>
            </a:pPr>
            <a:endParaRPr lang="en-US" sz="4000" b="0" i="1" dirty="0">
              <a:latin typeface="Arial" charset="0"/>
            </a:endParaRPr>
          </a:p>
        </p:txBody>
      </p:sp>
      <p:sp>
        <p:nvSpPr>
          <p:cNvPr id="60431" name="TextBox 20"/>
          <p:cNvSpPr txBox="1">
            <a:spLocks noChangeArrowheads="1"/>
          </p:cNvSpPr>
          <p:nvPr/>
        </p:nvSpPr>
        <p:spPr bwMode="auto">
          <a:xfrm>
            <a:off x="6248400" y="4870450"/>
            <a:ext cx="1073150" cy="55403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har char="•"/>
              <a:defRPr sz="3200" b="1">
                <a:solidFill>
                  <a:schemeClr val="tx1"/>
                </a:solidFill>
                <a:latin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defRPr>
            </a:lvl9pPr>
          </a:lstStyle>
          <a:p>
            <a:pPr>
              <a:spcBef>
                <a:spcPct val="0"/>
              </a:spcBef>
              <a:buFontTx/>
              <a:buNone/>
            </a:pPr>
            <a:r>
              <a:rPr lang="en-US" altLang="en-US" sz="1800">
                <a:solidFill>
                  <a:srgbClr val="FF0000"/>
                </a:solidFill>
                <a:latin typeface="Arial Narrow" panose="020B0606020202030204" pitchFamily="34" charset="0"/>
              </a:rPr>
              <a:t> YELLOW</a:t>
            </a:r>
          </a:p>
          <a:p>
            <a:pPr>
              <a:spcBef>
                <a:spcPct val="0"/>
              </a:spcBef>
              <a:buFontTx/>
              <a:buNone/>
            </a:pPr>
            <a:r>
              <a:rPr lang="en-US" altLang="en-US" sz="1800">
                <a:solidFill>
                  <a:srgbClr val="008000"/>
                </a:solidFill>
                <a:latin typeface="Arial Narrow" panose="020B0606020202030204" pitchFamily="34" charset="0"/>
              </a:rPr>
              <a:t> RED</a:t>
            </a:r>
            <a:r>
              <a:rPr lang="en-US" altLang="en-US" sz="1800">
                <a:solidFill>
                  <a:schemeClr val="bg1"/>
                </a:solidFill>
                <a:latin typeface="Arial Narrow" panose="020B0606020202030204" pitchFamily="34" charset="0"/>
              </a:rPr>
              <a:t> </a:t>
            </a:r>
            <a:r>
              <a:rPr lang="en-US" altLang="en-US" sz="1800">
                <a:latin typeface="Arial Narrow" panose="020B0606020202030204" pitchFamily="34" charset="0"/>
              </a:rPr>
              <a:t>BLUE</a:t>
            </a:r>
          </a:p>
        </p:txBody>
      </p:sp>
      <p:sp>
        <p:nvSpPr>
          <p:cNvPr id="60432" name="TextBox 21"/>
          <p:cNvSpPr txBox="1">
            <a:spLocks noChangeArrowheads="1"/>
          </p:cNvSpPr>
          <p:nvPr/>
        </p:nvSpPr>
        <p:spPr bwMode="auto">
          <a:xfrm>
            <a:off x="2362200" y="4891088"/>
            <a:ext cx="1073150" cy="55403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har char="•"/>
              <a:defRPr sz="3200" b="1">
                <a:solidFill>
                  <a:schemeClr val="tx1"/>
                </a:solidFill>
                <a:latin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defRPr>
            </a:lvl9pPr>
          </a:lstStyle>
          <a:p>
            <a:pPr>
              <a:spcBef>
                <a:spcPct val="0"/>
              </a:spcBef>
              <a:buFontTx/>
              <a:buNone/>
            </a:pPr>
            <a:r>
              <a:rPr lang="en-US" altLang="en-US" sz="1800">
                <a:solidFill>
                  <a:srgbClr val="FF0000"/>
                </a:solidFill>
                <a:latin typeface="Arial Narrow" panose="020B0606020202030204" pitchFamily="34" charset="0"/>
              </a:rPr>
              <a:t> YELLOW</a:t>
            </a:r>
          </a:p>
          <a:p>
            <a:pPr>
              <a:spcBef>
                <a:spcPct val="0"/>
              </a:spcBef>
              <a:buFontTx/>
              <a:buNone/>
            </a:pPr>
            <a:r>
              <a:rPr lang="en-US" altLang="en-US" sz="1800">
                <a:solidFill>
                  <a:srgbClr val="008000"/>
                </a:solidFill>
                <a:latin typeface="Arial Narrow" panose="020B0606020202030204" pitchFamily="34" charset="0"/>
              </a:rPr>
              <a:t> RED</a:t>
            </a:r>
            <a:r>
              <a:rPr lang="en-US" altLang="en-US" sz="1800">
                <a:solidFill>
                  <a:schemeClr val="bg1"/>
                </a:solidFill>
                <a:latin typeface="Arial Narrow" panose="020B0606020202030204" pitchFamily="34" charset="0"/>
              </a:rPr>
              <a:t> </a:t>
            </a:r>
            <a:r>
              <a:rPr lang="en-US" altLang="en-US" sz="1800">
                <a:latin typeface="Arial Narrow" panose="020B0606020202030204" pitchFamily="34" charset="0"/>
              </a:rPr>
              <a:t>BLUE</a:t>
            </a:r>
          </a:p>
        </p:txBody>
      </p:sp>
      <p:sp>
        <p:nvSpPr>
          <p:cNvPr id="60433" name="Content Placeholder 6"/>
          <p:cNvSpPr>
            <a:spLocks noGrp="1"/>
          </p:cNvSpPr>
          <p:nvPr>
            <p:ph idx="1"/>
          </p:nvPr>
        </p:nvSpPr>
        <p:spPr>
          <a:xfrm>
            <a:off x="457200" y="350839"/>
            <a:ext cx="8229600" cy="4065588"/>
          </a:xfrm>
        </p:spPr>
        <p:txBody>
          <a:bodyPr/>
          <a:lstStyle/>
          <a:p>
            <a:r>
              <a:rPr lang="en-US" altLang="en-US" sz="2800" dirty="0" err="1" smtClean="0"/>
              <a:t>Daan</a:t>
            </a:r>
            <a:r>
              <a:rPr lang="en-US" altLang="en-US" sz="2800" dirty="0" smtClean="0"/>
              <a:t> (male):  	    </a:t>
            </a:r>
            <a:r>
              <a:rPr lang="en-US" altLang="en-US" sz="1000" dirty="0" smtClean="0"/>
              <a:t>  </a:t>
            </a:r>
            <a:r>
              <a:rPr lang="en-US" altLang="en-US" sz="2800" dirty="0" err="1" smtClean="0"/>
              <a:t>n</a:t>
            </a:r>
            <a:r>
              <a:rPr lang="en-US" altLang="en-US" sz="2800" baseline="-25000" dirty="0" err="1" smtClean="0"/>
              <a:t>M</a:t>
            </a:r>
            <a:r>
              <a:rPr lang="en-US" altLang="en-US" sz="2800" dirty="0" smtClean="0"/>
              <a:t>=10, </a:t>
            </a:r>
            <a:r>
              <a:rPr lang="en-US" altLang="en-US" sz="2800" dirty="0" smtClean="0">
                <a:latin typeface="MS Reference Sans Serif" panose="020B0604030504040204" pitchFamily="34" charset="0"/>
              </a:rPr>
              <a:t></a:t>
            </a:r>
            <a:r>
              <a:rPr lang="en-US" altLang="en-US" sz="2800" baseline="-25000" dirty="0" smtClean="0"/>
              <a:t>M</a:t>
            </a:r>
            <a:r>
              <a:rPr lang="en-US" altLang="en-US" sz="2800" dirty="0" smtClean="0"/>
              <a:t>=</a:t>
            </a:r>
            <a:r>
              <a:rPr lang="en-US" altLang="en-US" sz="2800" baseline="-25000" dirty="0" smtClean="0"/>
              <a:t> </a:t>
            </a:r>
            <a:r>
              <a:rPr lang="en-US" altLang="en-US" sz="2800" dirty="0" smtClean="0"/>
              <a:t>4.22, </a:t>
            </a:r>
            <a:r>
              <a:rPr lang="en-US" altLang="en-US" sz="2800" dirty="0" err="1" smtClean="0"/>
              <a:t>s</a:t>
            </a:r>
            <a:r>
              <a:rPr lang="en-US" altLang="en-US" sz="2800" baseline="-25000" dirty="0" err="1" smtClean="0"/>
              <a:t>M</a:t>
            </a:r>
            <a:r>
              <a:rPr lang="en-US" altLang="en-US" sz="2800" baseline="-25000" dirty="0" smtClean="0"/>
              <a:t> </a:t>
            </a:r>
            <a:r>
              <a:rPr lang="en-US" altLang="en-US" sz="2800" dirty="0" smtClean="0"/>
              <a:t>= 0.8482</a:t>
            </a:r>
          </a:p>
          <a:p>
            <a:r>
              <a:rPr lang="en-US" altLang="en-US" sz="2800" dirty="0" err="1" smtClean="0"/>
              <a:t>Daanielle</a:t>
            </a:r>
            <a:r>
              <a:rPr lang="en-US" altLang="en-US" sz="2800" dirty="0" smtClean="0"/>
              <a:t> (fem):  </a:t>
            </a:r>
            <a:r>
              <a:rPr lang="en-US" altLang="en-US" sz="2800" dirty="0" err="1" smtClean="0"/>
              <a:t>n</a:t>
            </a:r>
            <a:r>
              <a:rPr lang="en-US" altLang="en-US" sz="2800" baseline="-25000" dirty="0" err="1" smtClean="0"/>
              <a:t>F</a:t>
            </a:r>
            <a:r>
              <a:rPr lang="en-US" altLang="en-US" sz="2800" baseline="-25000" dirty="0" smtClean="0"/>
              <a:t> </a:t>
            </a:r>
            <a:r>
              <a:rPr lang="en-US" altLang="en-US" sz="2800" dirty="0" smtClean="0"/>
              <a:t>=16, </a:t>
            </a:r>
            <a:r>
              <a:rPr lang="en-US" altLang="en-US" sz="2800" dirty="0" smtClean="0">
                <a:latin typeface="MS Reference Sans Serif" panose="020B0604030504040204" pitchFamily="34" charset="0"/>
              </a:rPr>
              <a:t></a:t>
            </a:r>
            <a:r>
              <a:rPr lang="en-US" altLang="en-US" sz="2800" baseline="-25000" dirty="0" smtClean="0"/>
              <a:t>F </a:t>
            </a:r>
            <a:r>
              <a:rPr lang="en-US" altLang="en-US" sz="2800" dirty="0" smtClean="0"/>
              <a:t>=</a:t>
            </a:r>
            <a:r>
              <a:rPr lang="en-US" altLang="en-US" sz="2800" baseline="-25000" dirty="0" smtClean="0"/>
              <a:t> </a:t>
            </a:r>
            <a:r>
              <a:rPr lang="en-US" altLang="en-US" sz="2800" dirty="0" smtClean="0"/>
              <a:t>4.84, </a:t>
            </a:r>
            <a:r>
              <a:rPr lang="en-US" altLang="en-US" sz="2800" dirty="0" err="1" smtClean="0"/>
              <a:t>s</a:t>
            </a:r>
            <a:r>
              <a:rPr lang="en-US" altLang="en-US" sz="2800" baseline="-25000" dirty="0" err="1" smtClean="0"/>
              <a:t>F</a:t>
            </a:r>
            <a:r>
              <a:rPr lang="en-US" altLang="en-US" sz="2800" dirty="0" smtClean="0"/>
              <a:t> = 0.8478</a:t>
            </a:r>
          </a:p>
          <a:p>
            <a:r>
              <a:rPr lang="en-US" altLang="en-US" sz="2800" dirty="0" smtClean="0"/>
              <a:t>Can this difference be explained by luck?</a:t>
            </a:r>
          </a:p>
          <a:p>
            <a:endParaRPr lang="en-US" altLang="en-US" sz="1800" dirty="0" smtClean="0"/>
          </a:p>
          <a:p>
            <a:r>
              <a:rPr lang="en-US" altLang="en-US" sz="2800" dirty="0" smtClean="0"/>
              <a:t>H</a:t>
            </a:r>
            <a:r>
              <a:rPr lang="en-US" altLang="en-US" sz="2800" baseline="-25000" dirty="0" smtClean="0"/>
              <a:t>0</a:t>
            </a:r>
            <a:r>
              <a:rPr lang="en-US" altLang="en-US" sz="2800" dirty="0" smtClean="0"/>
              <a:t>:  just luck; for both groups, times are from the </a:t>
            </a:r>
            <a:r>
              <a:rPr lang="en-US" altLang="en-US" sz="2800" u="sng" dirty="0" smtClean="0"/>
              <a:t>same</a:t>
            </a:r>
            <a:r>
              <a:rPr lang="en-US" altLang="en-US" sz="2800" dirty="0" smtClean="0"/>
              <a:t> population (</a:t>
            </a:r>
            <a:r>
              <a:rPr lang="en-US" altLang="en-US" sz="2800" dirty="0" err="1" smtClean="0">
                <a:latin typeface="Symbol" panose="05050102010706020507" pitchFamily="18" charset="2"/>
              </a:rPr>
              <a:t>m</a:t>
            </a:r>
            <a:r>
              <a:rPr lang="en-US" altLang="en-US" sz="2800" baseline="-25000" dirty="0" err="1" smtClean="0"/>
              <a:t>M</a:t>
            </a:r>
            <a:r>
              <a:rPr lang="en-US" altLang="en-US" sz="2800" dirty="0" smtClean="0"/>
              <a:t> = </a:t>
            </a:r>
            <a:r>
              <a:rPr lang="en-US" altLang="en-US" sz="2800" dirty="0" smtClean="0">
                <a:latin typeface="Symbol" panose="05050102010706020507" pitchFamily="18" charset="2"/>
              </a:rPr>
              <a:t>m</a:t>
            </a:r>
            <a:r>
              <a:rPr lang="en-US" altLang="en-US" sz="2800" baseline="-25000" dirty="0" smtClean="0"/>
              <a:t>F</a:t>
            </a:r>
            <a:r>
              <a:rPr lang="en-US" altLang="en-US" sz="2800" dirty="0" smtClean="0"/>
              <a:t>, </a:t>
            </a:r>
            <a:r>
              <a:rPr lang="en-US" altLang="en-US" sz="2800" dirty="0" err="1" smtClean="0">
                <a:latin typeface="Symbol" panose="05050102010706020507" pitchFamily="18" charset="2"/>
              </a:rPr>
              <a:t>s</a:t>
            </a:r>
            <a:r>
              <a:rPr lang="en-US" altLang="en-US" sz="2800" baseline="-25000" dirty="0" err="1" smtClean="0"/>
              <a:t>M</a:t>
            </a:r>
            <a:r>
              <a:rPr lang="en-US" altLang="en-US" sz="2800" dirty="0" smtClean="0"/>
              <a:t> = </a:t>
            </a:r>
            <a:r>
              <a:rPr lang="en-US" altLang="en-US" sz="2800" dirty="0" err="1" smtClean="0">
                <a:latin typeface="Symbol" panose="05050102010706020507" pitchFamily="18" charset="2"/>
              </a:rPr>
              <a:t>s</a:t>
            </a:r>
            <a:r>
              <a:rPr lang="en-US" altLang="en-US" sz="2800" baseline="-25000" dirty="0" err="1" smtClean="0"/>
              <a:t>F</a:t>
            </a:r>
            <a:r>
              <a:rPr lang="en-US" altLang="en-US" sz="2800" dirty="0" smtClean="0"/>
              <a:t>)</a:t>
            </a:r>
          </a:p>
          <a:p>
            <a:endParaRPr lang="en-US" altLang="en-US" sz="500" dirty="0" smtClean="0">
              <a:solidFill>
                <a:srgbClr val="3333FF"/>
              </a:solidFill>
            </a:endParaRPr>
          </a:p>
          <a:p>
            <a:r>
              <a:rPr lang="en-US" altLang="en-US" sz="2800" dirty="0" err="1" smtClean="0">
                <a:solidFill>
                  <a:srgbClr val="3333FF"/>
                </a:solidFill>
              </a:rPr>
              <a:t>s</a:t>
            </a:r>
            <a:r>
              <a:rPr lang="en-US" altLang="en-US" sz="2800" baseline="-25000" dirty="0" err="1" smtClean="0">
                <a:solidFill>
                  <a:srgbClr val="3333FF"/>
                </a:solidFill>
              </a:rPr>
              <a:t>p</a:t>
            </a:r>
            <a:r>
              <a:rPr lang="en-US" altLang="en-US" sz="2800" dirty="0" smtClean="0">
                <a:solidFill>
                  <a:srgbClr val="3333FF"/>
                </a:solidFill>
              </a:rPr>
              <a:t> = 0.84795 </a:t>
            </a:r>
            <a:r>
              <a:rPr lang="en-US" altLang="en-US" sz="2800" dirty="0" smtClean="0"/>
              <a:t>[weighted avg. of </a:t>
            </a:r>
            <a:r>
              <a:rPr lang="en-US" altLang="en-US" sz="2800" dirty="0" err="1" smtClean="0"/>
              <a:t>s</a:t>
            </a:r>
            <a:r>
              <a:rPr lang="en-US" altLang="en-US" sz="2800" baseline="-25000" dirty="0" err="1" smtClean="0"/>
              <a:t>M</a:t>
            </a:r>
            <a:r>
              <a:rPr lang="en-US" altLang="en-US" sz="2800" dirty="0" smtClean="0"/>
              <a:t> and </a:t>
            </a:r>
            <a:r>
              <a:rPr lang="en-US" altLang="en-US" sz="2800" dirty="0" err="1" smtClean="0"/>
              <a:t>s</a:t>
            </a:r>
            <a:r>
              <a:rPr lang="en-US" altLang="en-US" sz="2800" baseline="-25000" dirty="0" err="1" smtClean="0"/>
              <a:t>F</a:t>
            </a:r>
            <a:r>
              <a:rPr lang="en-US" altLang="en-US" sz="2800" dirty="0" smtClean="0"/>
              <a:t>]</a:t>
            </a:r>
          </a:p>
          <a:p>
            <a:endParaRPr lang="en-US" altLang="en-US" sz="500" dirty="0" smtClean="0"/>
          </a:p>
          <a:p>
            <a:r>
              <a:rPr lang="en-US" altLang="en-US" sz="2800" dirty="0" smtClean="0"/>
              <a:t>Estimated SE(</a:t>
            </a:r>
            <a:r>
              <a:rPr lang="en-US" altLang="en-US" sz="2800" dirty="0" smtClean="0">
                <a:latin typeface="MS Reference Sans Serif" panose="020B0604030504040204" pitchFamily="34" charset="0"/>
              </a:rPr>
              <a:t></a:t>
            </a:r>
            <a:r>
              <a:rPr lang="en-US" altLang="en-US" sz="2800" baseline="-25000" dirty="0" smtClean="0"/>
              <a:t>1</a:t>
            </a:r>
            <a:r>
              <a:rPr lang="en-US" altLang="en-US" sz="2800" dirty="0" smtClean="0"/>
              <a:t> – </a:t>
            </a:r>
            <a:r>
              <a:rPr lang="en-US" altLang="en-US" sz="2800" dirty="0" smtClean="0">
                <a:latin typeface="MS Reference Sans Serif" panose="020B0604030504040204" pitchFamily="34" charset="0"/>
              </a:rPr>
              <a:t></a:t>
            </a:r>
            <a:r>
              <a:rPr lang="en-US" altLang="en-US" sz="2800" baseline="-25000" dirty="0" smtClean="0"/>
              <a:t>2</a:t>
            </a:r>
            <a:r>
              <a:rPr lang="en-US" altLang="en-US" sz="2800" dirty="0" smtClean="0"/>
              <a:t>) = 0.3418</a:t>
            </a:r>
          </a:p>
          <a:p>
            <a:endParaRPr lang="en-US" altLang="en-US" sz="500" dirty="0" smtClean="0"/>
          </a:p>
        </p:txBody>
      </p:sp>
    </p:spTree>
    <p:extLst>
      <p:ext uri="{BB962C8B-B14F-4D97-AF65-F5344CB8AC3E}">
        <p14:creationId xmlns:p14="http://schemas.microsoft.com/office/powerpoint/2010/main" val="2526345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60433">
                                            <p:txEl>
                                              <p:pRg st="8" end="8"/>
                                            </p:txEl>
                                          </p:spTgt>
                                        </p:tgtEl>
                                        <p:attrNameLst>
                                          <p:attrName>style.visibility</p:attrName>
                                        </p:attrNameLst>
                                      </p:cBhvr>
                                      <p:to>
                                        <p:strVal val="visible"/>
                                      </p:to>
                                    </p:set>
                                    <p:animEffect transition="in" filter="wipe(left)">
                                      <p:cBhvr>
                                        <p:cTn id="7" dur="500"/>
                                        <p:tgtEl>
                                          <p:spTgt spid="6043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Number Placeholder 4"/>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b="1">
                <a:solidFill>
                  <a:schemeClr val="tx1"/>
                </a:solidFill>
                <a:latin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defRPr>
            </a:lvl9pPr>
          </a:lstStyle>
          <a:p>
            <a:pPr>
              <a:spcBef>
                <a:spcPct val="0"/>
              </a:spcBef>
              <a:buFontTx/>
              <a:buNone/>
            </a:pPr>
            <a:fld id="{F7091D5C-A9F4-4911-B53F-AECD2A05E543}" type="slidenum">
              <a:rPr lang="en-US" altLang="en-US" sz="1400" b="0" smtClean="0"/>
              <a:pPr>
                <a:spcBef>
                  <a:spcPct val="0"/>
                </a:spcBef>
                <a:buFontTx/>
                <a:buNone/>
              </a:pPr>
              <a:t>74</a:t>
            </a:fld>
            <a:endParaRPr lang="en-US" altLang="en-US" sz="1400" b="0" smtClean="0"/>
          </a:p>
        </p:txBody>
      </p:sp>
      <p:pic>
        <p:nvPicPr>
          <p:cNvPr id="60419"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216025" y="4184650"/>
            <a:ext cx="2517775" cy="2763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0420" name="Picture 9"/>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102225" y="4165600"/>
            <a:ext cx="2517775" cy="2763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0421" name="Picture 10"/>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562600" y="2354263"/>
            <a:ext cx="1828800"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0422" name="Picture 11"/>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487488" y="2638425"/>
            <a:ext cx="1676400"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Cloud 12"/>
          <p:cNvSpPr/>
          <p:nvPr/>
        </p:nvSpPr>
        <p:spPr bwMode="auto">
          <a:xfrm>
            <a:off x="917575" y="2200275"/>
            <a:ext cx="3044825" cy="2308225"/>
          </a:xfrm>
          <a:prstGeom prst="cloud">
            <a:avLst/>
          </a:prstGeom>
          <a:noFill/>
          <a:ln w="9525" cap="flat" cmpd="sng" algn="ctr">
            <a:solidFill>
              <a:schemeClr val="tx1"/>
            </a:solidFill>
            <a:prstDash val="solid"/>
            <a:round/>
            <a:headEnd type="none" w="med" len="med"/>
            <a:tailEnd type="none" w="med" len="med"/>
          </a:ln>
          <a:effectLst/>
        </p:spPr>
        <p:txBody>
          <a:bodyPr/>
          <a:lstStyle/>
          <a:p>
            <a:pPr algn="ctr" eaLnBrk="1" hangingPunct="1">
              <a:defRPr/>
            </a:pPr>
            <a:endParaRPr lang="en-US" sz="4000" b="0" i="1" dirty="0">
              <a:latin typeface="Arial" charset="0"/>
            </a:endParaRPr>
          </a:p>
        </p:txBody>
      </p:sp>
      <p:sp>
        <p:nvSpPr>
          <p:cNvPr id="60424" name="Oval 13"/>
          <p:cNvSpPr>
            <a:spLocks noChangeArrowheads="1"/>
          </p:cNvSpPr>
          <p:nvPr/>
        </p:nvSpPr>
        <p:spPr bwMode="auto">
          <a:xfrm>
            <a:off x="1219200" y="4314825"/>
            <a:ext cx="381000" cy="325438"/>
          </a:xfrm>
          <a:prstGeom prst="ellipse">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b="1">
                <a:solidFill>
                  <a:schemeClr val="tx1"/>
                </a:solidFill>
                <a:latin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defRPr>
            </a:lvl9pPr>
          </a:lstStyle>
          <a:p>
            <a:pPr algn="ctr" eaLnBrk="1" hangingPunct="1">
              <a:spcBef>
                <a:spcPct val="0"/>
              </a:spcBef>
              <a:buFontTx/>
              <a:buNone/>
            </a:pPr>
            <a:endParaRPr lang="en-US" altLang="en-US" sz="4000" b="0" i="1"/>
          </a:p>
        </p:txBody>
      </p:sp>
      <p:sp>
        <p:nvSpPr>
          <p:cNvPr id="60425" name="Oval 14"/>
          <p:cNvSpPr>
            <a:spLocks noChangeArrowheads="1"/>
          </p:cNvSpPr>
          <p:nvPr/>
        </p:nvSpPr>
        <p:spPr bwMode="auto">
          <a:xfrm>
            <a:off x="1219200" y="4640263"/>
            <a:ext cx="228600" cy="166687"/>
          </a:xfrm>
          <a:prstGeom prst="ellipse">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b="1">
                <a:solidFill>
                  <a:schemeClr val="tx1"/>
                </a:solidFill>
                <a:latin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defRPr>
            </a:lvl9pPr>
          </a:lstStyle>
          <a:p>
            <a:pPr algn="ctr" eaLnBrk="1" hangingPunct="1">
              <a:spcBef>
                <a:spcPct val="0"/>
              </a:spcBef>
              <a:buFontTx/>
              <a:buNone/>
            </a:pPr>
            <a:endParaRPr lang="en-US" altLang="en-US" sz="4000" b="0" i="1"/>
          </a:p>
        </p:txBody>
      </p:sp>
      <p:sp>
        <p:nvSpPr>
          <p:cNvPr id="60426" name="Oval 15"/>
          <p:cNvSpPr>
            <a:spLocks noChangeArrowheads="1"/>
          </p:cNvSpPr>
          <p:nvPr/>
        </p:nvSpPr>
        <p:spPr bwMode="auto">
          <a:xfrm>
            <a:off x="1295400" y="4821238"/>
            <a:ext cx="168275" cy="123825"/>
          </a:xfrm>
          <a:prstGeom prst="ellipse">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b="1">
                <a:solidFill>
                  <a:schemeClr val="tx1"/>
                </a:solidFill>
                <a:latin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defRPr>
            </a:lvl9pPr>
          </a:lstStyle>
          <a:p>
            <a:pPr algn="ctr" eaLnBrk="1" hangingPunct="1">
              <a:spcBef>
                <a:spcPct val="0"/>
              </a:spcBef>
              <a:buFontTx/>
              <a:buNone/>
            </a:pPr>
            <a:endParaRPr lang="en-US" altLang="en-US" sz="4000" b="0" i="1"/>
          </a:p>
        </p:txBody>
      </p:sp>
      <p:sp>
        <p:nvSpPr>
          <p:cNvPr id="60427" name="Oval 16"/>
          <p:cNvSpPr>
            <a:spLocks noChangeArrowheads="1"/>
          </p:cNvSpPr>
          <p:nvPr/>
        </p:nvSpPr>
        <p:spPr bwMode="auto">
          <a:xfrm>
            <a:off x="5102225" y="4259263"/>
            <a:ext cx="381000" cy="323850"/>
          </a:xfrm>
          <a:prstGeom prst="ellipse">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b="1">
                <a:solidFill>
                  <a:schemeClr val="tx1"/>
                </a:solidFill>
                <a:latin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defRPr>
            </a:lvl9pPr>
          </a:lstStyle>
          <a:p>
            <a:pPr algn="ctr" eaLnBrk="1" hangingPunct="1">
              <a:spcBef>
                <a:spcPct val="0"/>
              </a:spcBef>
              <a:buFontTx/>
              <a:buNone/>
            </a:pPr>
            <a:endParaRPr lang="en-US" altLang="en-US" sz="4000" b="0" i="1"/>
          </a:p>
        </p:txBody>
      </p:sp>
      <p:sp>
        <p:nvSpPr>
          <p:cNvPr id="60428" name="Oval 17"/>
          <p:cNvSpPr>
            <a:spLocks noChangeArrowheads="1"/>
          </p:cNvSpPr>
          <p:nvPr/>
        </p:nvSpPr>
        <p:spPr bwMode="auto">
          <a:xfrm>
            <a:off x="5102225" y="4583113"/>
            <a:ext cx="228600" cy="168275"/>
          </a:xfrm>
          <a:prstGeom prst="ellipse">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b="1">
                <a:solidFill>
                  <a:schemeClr val="tx1"/>
                </a:solidFill>
                <a:latin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defRPr>
            </a:lvl9pPr>
          </a:lstStyle>
          <a:p>
            <a:pPr algn="ctr" eaLnBrk="1" hangingPunct="1">
              <a:spcBef>
                <a:spcPct val="0"/>
              </a:spcBef>
              <a:buFontTx/>
              <a:buNone/>
            </a:pPr>
            <a:endParaRPr lang="en-US" altLang="en-US" sz="4000" b="0" i="1"/>
          </a:p>
        </p:txBody>
      </p:sp>
      <p:sp>
        <p:nvSpPr>
          <p:cNvPr id="60429" name="Oval 18"/>
          <p:cNvSpPr>
            <a:spLocks noChangeArrowheads="1"/>
          </p:cNvSpPr>
          <p:nvPr/>
        </p:nvSpPr>
        <p:spPr bwMode="auto">
          <a:xfrm>
            <a:off x="5178425" y="4745038"/>
            <a:ext cx="168275" cy="123825"/>
          </a:xfrm>
          <a:prstGeom prst="ellipse">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b="1">
                <a:solidFill>
                  <a:schemeClr val="tx1"/>
                </a:solidFill>
                <a:latin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defRPr>
            </a:lvl9pPr>
          </a:lstStyle>
          <a:p>
            <a:pPr algn="ctr" eaLnBrk="1" hangingPunct="1">
              <a:spcBef>
                <a:spcPct val="0"/>
              </a:spcBef>
              <a:buFontTx/>
              <a:buNone/>
            </a:pPr>
            <a:endParaRPr lang="en-US" altLang="en-US" sz="4000" b="0" i="1"/>
          </a:p>
        </p:txBody>
      </p:sp>
      <p:sp>
        <p:nvSpPr>
          <p:cNvPr id="20" name="Cloud 19"/>
          <p:cNvSpPr/>
          <p:nvPr/>
        </p:nvSpPr>
        <p:spPr bwMode="auto">
          <a:xfrm>
            <a:off x="4879975" y="2205038"/>
            <a:ext cx="3044825" cy="2308225"/>
          </a:xfrm>
          <a:prstGeom prst="cloud">
            <a:avLst/>
          </a:prstGeom>
          <a:noFill/>
          <a:ln w="9525" cap="flat" cmpd="sng" algn="ctr">
            <a:solidFill>
              <a:schemeClr val="tx1"/>
            </a:solidFill>
            <a:prstDash val="solid"/>
            <a:round/>
            <a:headEnd type="none" w="med" len="med"/>
            <a:tailEnd type="none" w="med" len="med"/>
          </a:ln>
          <a:effectLst/>
        </p:spPr>
        <p:txBody>
          <a:bodyPr/>
          <a:lstStyle/>
          <a:p>
            <a:pPr algn="ctr" eaLnBrk="1" hangingPunct="1">
              <a:defRPr/>
            </a:pPr>
            <a:endParaRPr lang="en-US" sz="4000" b="0" i="1" dirty="0">
              <a:latin typeface="Arial" charset="0"/>
            </a:endParaRPr>
          </a:p>
        </p:txBody>
      </p:sp>
      <p:sp>
        <p:nvSpPr>
          <p:cNvPr id="60431" name="TextBox 20"/>
          <p:cNvSpPr txBox="1">
            <a:spLocks noChangeArrowheads="1"/>
          </p:cNvSpPr>
          <p:nvPr/>
        </p:nvSpPr>
        <p:spPr bwMode="auto">
          <a:xfrm>
            <a:off x="6248400" y="4870450"/>
            <a:ext cx="1073150" cy="55403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har char="•"/>
              <a:defRPr sz="3200" b="1">
                <a:solidFill>
                  <a:schemeClr val="tx1"/>
                </a:solidFill>
                <a:latin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defRPr>
            </a:lvl9pPr>
          </a:lstStyle>
          <a:p>
            <a:pPr>
              <a:spcBef>
                <a:spcPct val="0"/>
              </a:spcBef>
              <a:buFontTx/>
              <a:buNone/>
            </a:pPr>
            <a:r>
              <a:rPr lang="en-US" altLang="en-US" sz="1800">
                <a:solidFill>
                  <a:srgbClr val="FF0000"/>
                </a:solidFill>
                <a:latin typeface="Arial Narrow" panose="020B0606020202030204" pitchFamily="34" charset="0"/>
              </a:rPr>
              <a:t> YELLOW</a:t>
            </a:r>
          </a:p>
          <a:p>
            <a:pPr>
              <a:spcBef>
                <a:spcPct val="0"/>
              </a:spcBef>
              <a:buFontTx/>
              <a:buNone/>
            </a:pPr>
            <a:r>
              <a:rPr lang="en-US" altLang="en-US" sz="1800">
                <a:solidFill>
                  <a:srgbClr val="008000"/>
                </a:solidFill>
                <a:latin typeface="Arial Narrow" panose="020B0606020202030204" pitchFamily="34" charset="0"/>
              </a:rPr>
              <a:t> RED</a:t>
            </a:r>
            <a:r>
              <a:rPr lang="en-US" altLang="en-US" sz="1800">
                <a:solidFill>
                  <a:schemeClr val="bg1"/>
                </a:solidFill>
                <a:latin typeface="Arial Narrow" panose="020B0606020202030204" pitchFamily="34" charset="0"/>
              </a:rPr>
              <a:t> </a:t>
            </a:r>
            <a:r>
              <a:rPr lang="en-US" altLang="en-US" sz="1800">
                <a:latin typeface="Arial Narrow" panose="020B0606020202030204" pitchFamily="34" charset="0"/>
              </a:rPr>
              <a:t>BLUE</a:t>
            </a:r>
          </a:p>
        </p:txBody>
      </p:sp>
      <p:sp>
        <p:nvSpPr>
          <p:cNvPr id="60432" name="TextBox 21"/>
          <p:cNvSpPr txBox="1">
            <a:spLocks noChangeArrowheads="1"/>
          </p:cNvSpPr>
          <p:nvPr/>
        </p:nvSpPr>
        <p:spPr bwMode="auto">
          <a:xfrm>
            <a:off x="2362200" y="4891088"/>
            <a:ext cx="1073150" cy="55403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har char="•"/>
              <a:defRPr sz="3200" b="1">
                <a:solidFill>
                  <a:schemeClr val="tx1"/>
                </a:solidFill>
                <a:latin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defRPr>
            </a:lvl9pPr>
          </a:lstStyle>
          <a:p>
            <a:pPr>
              <a:spcBef>
                <a:spcPct val="0"/>
              </a:spcBef>
              <a:buFontTx/>
              <a:buNone/>
            </a:pPr>
            <a:r>
              <a:rPr lang="en-US" altLang="en-US" sz="1800">
                <a:solidFill>
                  <a:srgbClr val="FF0000"/>
                </a:solidFill>
                <a:latin typeface="Arial Narrow" panose="020B0606020202030204" pitchFamily="34" charset="0"/>
              </a:rPr>
              <a:t> YELLOW</a:t>
            </a:r>
          </a:p>
          <a:p>
            <a:pPr>
              <a:spcBef>
                <a:spcPct val="0"/>
              </a:spcBef>
              <a:buFontTx/>
              <a:buNone/>
            </a:pPr>
            <a:r>
              <a:rPr lang="en-US" altLang="en-US" sz="1800">
                <a:solidFill>
                  <a:srgbClr val="008000"/>
                </a:solidFill>
                <a:latin typeface="Arial Narrow" panose="020B0606020202030204" pitchFamily="34" charset="0"/>
              </a:rPr>
              <a:t> RED</a:t>
            </a:r>
            <a:r>
              <a:rPr lang="en-US" altLang="en-US" sz="1800">
                <a:solidFill>
                  <a:schemeClr val="bg1"/>
                </a:solidFill>
                <a:latin typeface="Arial Narrow" panose="020B0606020202030204" pitchFamily="34" charset="0"/>
              </a:rPr>
              <a:t> </a:t>
            </a:r>
            <a:r>
              <a:rPr lang="en-US" altLang="en-US" sz="1800">
                <a:latin typeface="Arial Narrow" panose="020B0606020202030204" pitchFamily="34" charset="0"/>
              </a:rPr>
              <a:t>BLUE</a:t>
            </a:r>
          </a:p>
        </p:txBody>
      </p:sp>
      <p:sp>
        <p:nvSpPr>
          <p:cNvPr id="60433" name="Content Placeholder 6"/>
          <p:cNvSpPr>
            <a:spLocks noGrp="1"/>
          </p:cNvSpPr>
          <p:nvPr>
            <p:ph idx="1"/>
          </p:nvPr>
        </p:nvSpPr>
        <p:spPr>
          <a:xfrm>
            <a:off x="457200" y="350838"/>
            <a:ext cx="8229600" cy="4806387"/>
          </a:xfrm>
        </p:spPr>
        <p:txBody>
          <a:bodyPr/>
          <a:lstStyle/>
          <a:p>
            <a:r>
              <a:rPr lang="en-US" altLang="en-US" sz="2800" dirty="0" err="1" smtClean="0"/>
              <a:t>Daan</a:t>
            </a:r>
            <a:r>
              <a:rPr lang="en-US" altLang="en-US" sz="2800" dirty="0" smtClean="0"/>
              <a:t> (male):  	    </a:t>
            </a:r>
            <a:r>
              <a:rPr lang="en-US" altLang="en-US" sz="1000" dirty="0" smtClean="0"/>
              <a:t>  </a:t>
            </a:r>
            <a:r>
              <a:rPr lang="en-US" altLang="en-US" sz="2800" dirty="0" err="1" smtClean="0"/>
              <a:t>n</a:t>
            </a:r>
            <a:r>
              <a:rPr lang="en-US" altLang="en-US" sz="2800" baseline="-25000" dirty="0" err="1" smtClean="0"/>
              <a:t>M</a:t>
            </a:r>
            <a:r>
              <a:rPr lang="en-US" altLang="en-US" sz="2800" dirty="0" smtClean="0"/>
              <a:t>=10, </a:t>
            </a:r>
            <a:r>
              <a:rPr lang="en-US" altLang="en-US" sz="2800" dirty="0" smtClean="0">
                <a:latin typeface="MS Reference Sans Serif" panose="020B0604030504040204" pitchFamily="34" charset="0"/>
              </a:rPr>
              <a:t></a:t>
            </a:r>
            <a:r>
              <a:rPr lang="en-US" altLang="en-US" sz="2800" baseline="-25000" dirty="0" smtClean="0"/>
              <a:t>M</a:t>
            </a:r>
            <a:r>
              <a:rPr lang="en-US" altLang="en-US" sz="2800" dirty="0" smtClean="0"/>
              <a:t>=</a:t>
            </a:r>
            <a:r>
              <a:rPr lang="en-US" altLang="en-US" sz="2800" baseline="-25000" dirty="0" smtClean="0"/>
              <a:t> </a:t>
            </a:r>
            <a:r>
              <a:rPr lang="en-US" altLang="en-US" sz="2800" dirty="0" smtClean="0"/>
              <a:t>4.22, </a:t>
            </a:r>
            <a:r>
              <a:rPr lang="en-US" altLang="en-US" sz="2800" dirty="0" err="1" smtClean="0"/>
              <a:t>s</a:t>
            </a:r>
            <a:r>
              <a:rPr lang="en-US" altLang="en-US" sz="2800" baseline="-25000" dirty="0" err="1" smtClean="0"/>
              <a:t>M</a:t>
            </a:r>
            <a:r>
              <a:rPr lang="en-US" altLang="en-US" sz="2800" baseline="-25000" dirty="0" smtClean="0"/>
              <a:t> </a:t>
            </a:r>
            <a:r>
              <a:rPr lang="en-US" altLang="en-US" sz="2800" dirty="0" smtClean="0"/>
              <a:t>= 0.8482</a:t>
            </a:r>
          </a:p>
          <a:p>
            <a:r>
              <a:rPr lang="en-US" altLang="en-US" sz="2800" dirty="0" err="1" smtClean="0"/>
              <a:t>Daanielle</a:t>
            </a:r>
            <a:r>
              <a:rPr lang="en-US" altLang="en-US" sz="2800" dirty="0" smtClean="0"/>
              <a:t> (fem):  </a:t>
            </a:r>
            <a:r>
              <a:rPr lang="en-US" altLang="en-US" sz="2800" dirty="0" err="1" smtClean="0"/>
              <a:t>n</a:t>
            </a:r>
            <a:r>
              <a:rPr lang="en-US" altLang="en-US" sz="2800" baseline="-25000" dirty="0" err="1" smtClean="0"/>
              <a:t>F</a:t>
            </a:r>
            <a:r>
              <a:rPr lang="en-US" altLang="en-US" sz="2800" baseline="-25000" dirty="0" smtClean="0"/>
              <a:t> </a:t>
            </a:r>
            <a:r>
              <a:rPr lang="en-US" altLang="en-US" sz="2800" dirty="0" smtClean="0"/>
              <a:t>=16, </a:t>
            </a:r>
            <a:r>
              <a:rPr lang="en-US" altLang="en-US" sz="2800" dirty="0" smtClean="0">
                <a:latin typeface="MS Reference Sans Serif" panose="020B0604030504040204" pitchFamily="34" charset="0"/>
              </a:rPr>
              <a:t></a:t>
            </a:r>
            <a:r>
              <a:rPr lang="en-US" altLang="en-US" sz="2800" baseline="-25000" dirty="0" smtClean="0"/>
              <a:t>F </a:t>
            </a:r>
            <a:r>
              <a:rPr lang="en-US" altLang="en-US" sz="2800" dirty="0" smtClean="0"/>
              <a:t>=</a:t>
            </a:r>
            <a:r>
              <a:rPr lang="en-US" altLang="en-US" sz="2800" baseline="-25000" dirty="0" smtClean="0"/>
              <a:t> </a:t>
            </a:r>
            <a:r>
              <a:rPr lang="en-US" altLang="en-US" sz="2800" dirty="0" smtClean="0"/>
              <a:t>4.84, </a:t>
            </a:r>
            <a:r>
              <a:rPr lang="en-US" altLang="en-US" sz="2800" dirty="0" err="1" smtClean="0"/>
              <a:t>s</a:t>
            </a:r>
            <a:r>
              <a:rPr lang="en-US" altLang="en-US" sz="2800" baseline="-25000" dirty="0" err="1" smtClean="0"/>
              <a:t>F</a:t>
            </a:r>
            <a:r>
              <a:rPr lang="en-US" altLang="en-US" sz="2800" dirty="0" smtClean="0"/>
              <a:t> = 0.8478</a:t>
            </a:r>
          </a:p>
          <a:p>
            <a:r>
              <a:rPr lang="en-US" altLang="en-US" sz="2800" dirty="0" smtClean="0"/>
              <a:t>Can this difference be explained by luck?</a:t>
            </a:r>
          </a:p>
          <a:p>
            <a:endParaRPr lang="en-US" altLang="en-US" sz="1800" dirty="0" smtClean="0"/>
          </a:p>
          <a:p>
            <a:r>
              <a:rPr lang="en-US" altLang="en-US" sz="2800" dirty="0" smtClean="0"/>
              <a:t>H</a:t>
            </a:r>
            <a:r>
              <a:rPr lang="en-US" altLang="en-US" sz="2800" baseline="-25000" dirty="0" smtClean="0"/>
              <a:t>0</a:t>
            </a:r>
            <a:r>
              <a:rPr lang="en-US" altLang="en-US" sz="2800" dirty="0" smtClean="0"/>
              <a:t>:  just luck; for both groups, times are from the </a:t>
            </a:r>
            <a:r>
              <a:rPr lang="en-US" altLang="en-US" sz="2800" u="sng" dirty="0" smtClean="0"/>
              <a:t>same</a:t>
            </a:r>
            <a:r>
              <a:rPr lang="en-US" altLang="en-US" sz="2800" dirty="0" smtClean="0"/>
              <a:t> population (</a:t>
            </a:r>
            <a:r>
              <a:rPr lang="en-US" altLang="en-US" sz="2800" dirty="0" err="1" smtClean="0">
                <a:latin typeface="Symbol" panose="05050102010706020507" pitchFamily="18" charset="2"/>
              </a:rPr>
              <a:t>m</a:t>
            </a:r>
            <a:r>
              <a:rPr lang="en-US" altLang="en-US" sz="2800" baseline="-25000" dirty="0" err="1" smtClean="0"/>
              <a:t>M</a:t>
            </a:r>
            <a:r>
              <a:rPr lang="en-US" altLang="en-US" sz="2800" dirty="0" smtClean="0"/>
              <a:t> = </a:t>
            </a:r>
            <a:r>
              <a:rPr lang="en-US" altLang="en-US" sz="2800" dirty="0" smtClean="0">
                <a:latin typeface="Symbol" panose="05050102010706020507" pitchFamily="18" charset="2"/>
              </a:rPr>
              <a:t>m</a:t>
            </a:r>
            <a:r>
              <a:rPr lang="en-US" altLang="en-US" sz="2800" baseline="-25000" dirty="0" smtClean="0"/>
              <a:t>F</a:t>
            </a:r>
            <a:r>
              <a:rPr lang="en-US" altLang="en-US" sz="2800" dirty="0" smtClean="0"/>
              <a:t>, </a:t>
            </a:r>
            <a:r>
              <a:rPr lang="en-US" altLang="en-US" sz="2800" dirty="0" err="1" smtClean="0">
                <a:latin typeface="Symbol" panose="05050102010706020507" pitchFamily="18" charset="2"/>
              </a:rPr>
              <a:t>s</a:t>
            </a:r>
            <a:r>
              <a:rPr lang="en-US" altLang="en-US" sz="2800" baseline="-25000" dirty="0" err="1" smtClean="0"/>
              <a:t>M</a:t>
            </a:r>
            <a:r>
              <a:rPr lang="en-US" altLang="en-US" sz="2800" dirty="0" smtClean="0"/>
              <a:t> = </a:t>
            </a:r>
            <a:r>
              <a:rPr lang="en-US" altLang="en-US" sz="2800" dirty="0" err="1" smtClean="0">
                <a:latin typeface="Symbol" panose="05050102010706020507" pitchFamily="18" charset="2"/>
              </a:rPr>
              <a:t>s</a:t>
            </a:r>
            <a:r>
              <a:rPr lang="en-US" altLang="en-US" sz="2800" baseline="-25000" dirty="0" err="1" smtClean="0"/>
              <a:t>F</a:t>
            </a:r>
            <a:r>
              <a:rPr lang="en-US" altLang="en-US" sz="2800" dirty="0" smtClean="0"/>
              <a:t>)</a:t>
            </a:r>
          </a:p>
          <a:p>
            <a:endParaRPr lang="en-US" altLang="en-US" sz="500" dirty="0" smtClean="0">
              <a:solidFill>
                <a:srgbClr val="3333FF"/>
              </a:solidFill>
            </a:endParaRPr>
          </a:p>
          <a:p>
            <a:r>
              <a:rPr lang="en-US" altLang="en-US" sz="2800" dirty="0" err="1" smtClean="0">
                <a:solidFill>
                  <a:srgbClr val="3333FF"/>
                </a:solidFill>
              </a:rPr>
              <a:t>s</a:t>
            </a:r>
            <a:r>
              <a:rPr lang="en-US" altLang="en-US" sz="2800" baseline="-25000" dirty="0" err="1" smtClean="0">
                <a:solidFill>
                  <a:srgbClr val="3333FF"/>
                </a:solidFill>
              </a:rPr>
              <a:t>p</a:t>
            </a:r>
            <a:r>
              <a:rPr lang="en-US" altLang="en-US" sz="2800" dirty="0" smtClean="0">
                <a:solidFill>
                  <a:srgbClr val="3333FF"/>
                </a:solidFill>
              </a:rPr>
              <a:t> = 0.84795 </a:t>
            </a:r>
            <a:r>
              <a:rPr lang="en-US" altLang="en-US" sz="2800" dirty="0" smtClean="0"/>
              <a:t>[weighted avg. of </a:t>
            </a:r>
            <a:r>
              <a:rPr lang="en-US" altLang="en-US" sz="2800" dirty="0" err="1" smtClean="0"/>
              <a:t>s</a:t>
            </a:r>
            <a:r>
              <a:rPr lang="en-US" altLang="en-US" sz="2800" baseline="-25000" dirty="0" err="1" smtClean="0"/>
              <a:t>M</a:t>
            </a:r>
            <a:r>
              <a:rPr lang="en-US" altLang="en-US" sz="2800" dirty="0" smtClean="0"/>
              <a:t> and </a:t>
            </a:r>
            <a:r>
              <a:rPr lang="en-US" altLang="en-US" sz="2800" dirty="0" err="1" smtClean="0"/>
              <a:t>s</a:t>
            </a:r>
            <a:r>
              <a:rPr lang="en-US" altLang="en-US" sz="2800" baseline="-25000" dirty="0" err="1" smtClean="0"/>
              <a:t>F</a:t>
            </a:r>
            <a:r>
              <a:rPr lang="en-US" altLang="en-US" sz="2800" dirty="0" smtClean="0"/>
              <a:t>]</a:t>
            </a:r>
          </a:p>
          <a:p>
            <a:endParaRPr lang="en-US" altLang="en-US" sz="500" dirty="0" smtClean="0"/>
          </a:p>
          <a:p>
            <a:r>
              <a:rPr lang="en-US" altLang="en-US" sz="2800" dirty="0" smtClean="0"/>
              <a:t>Estimated SE(</a:t>
            </a:r>
            <a:r>
              <a:rPr lang="en-US" altLang="en-US" sz="2800" dirty="0" smtClean="0">
                <a:latin typeface="MS Reference Sans Serif" panose="020B0604030504040204" pitchFamily="34" charset="0"/>
              </a:rPr>
              <a:t></a:t>
            </a:r>
            <a:r>
              <a:rPr lang="en-US" altLang="en-US" sz="2800" baseline="-25000" dirty="0" smtClean="0"/>
              <a:t>1</a:t>
            </a:r>
            <a:r>
              <a:rPr lang="en-US" altLang="en-US" sz="2800" dirty="0" smtClean="0"/>
              <a:t> – </a:t>
            </a:r>
            <a:r>
              <a:rPr lang="en-US" altLang="en-US" sz="2800" dirty="0" smtClean="0">
                <a:latin typeface="MS Reference Sans Serif" panose="020B0604030504040204" pitchFamily="34" charset="0"/>
              </a:rPr>
              <a:t></a:t>
            </a:r>
            <a:r>
              <a:rPr lang="en-US" altLang="en-US" sz="2800" baseline="-25000" dirty="0" smtClean="0"/>
              <a:t>2</a:t>
            </a:r>
            <a:r>
              <a:rPr lang="en-US" altLang="en-US" sz="2800" dirty="0" smtClean="0"/>
              <a:t>) = 0.3418</a:t>
            </a:r>
          </a:p>
          <a:p>
            <a:endParaRPr lang="en-US" altLang="en-US" sz="500" dirty="0" smtClean="0"/>
          </a:p>
          <a:p>
            <a:r>
              <a:rPr lang="en-US" altLang="en-US" sz="2800" dirty="0" smtClean="0"/>
              <a:t>Observed T = [(4.84 – 4.22) – 0) / 0.3418 = 1.81</a:t>
            </a:r>
          </a:p>
          <a:p>
            <a:endParaRPr lang="en-US" altLang="en-US" sz="500" dirty="0" smtClean="0"/>
          </a:p>
        </p:txBody>
      </p:sp>
    </p:spTree>
    <p:extLst>
      <p:ext uri="{BB962C8B-B14F-4D97-AF65-F5344CB8AC3E}">
        <p14:creationId xmlns:p14="http://schemas.microsoft.com/office/powerpoint/2010/main" val="29410075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60433">
                                            <p:txEl>
                                              <p:pRg st="10" end="10"/>
                                            </p:txEl>
                                          </p:spTgt>
                                        </p:tgtEl>
                                        <p:attrNameLst>
                                          <p:attrName>style.visibility</p:attrName>
                                        </p:attrNameLst>
                                      </p:cBhvr>
                                      <p:to>
                                        <p:strVal val="visible"/>
                                      </p:to>
                                    </p:set>
                                    <p:animEffect transition="in" filter="wipe(left)">
                                      <p:cBhvr>
                                        <p:cTn id="7" dur="500"/>
                                        <p:tgtEl>
                                          <p:spTgt spid="6043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Number Placeholder 4"/>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b="1">
                <a:solidFill>
                  <a:schemeClr val="tx1"/>
                </a:solidFill>
                <a:latin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defRPr>
            </a:lvl9pPr>
          </a:lstStyle>
          <a:p>
            <a:pPr>
              <a:spcBef>
                <a:spcPct val="0"/>
              </a:spcBef>
              <a:buFontTx/>
              <a:buNone/>
            </a:pPr>
            <a:fld id="{F7091D5C-A9F4-4911-B53F-AECD2A05E543}" type="slidenum">
              <a:rPr lang="en-US" altLang="en-US" sz="1400" b="0" smtClean="0"/>
              <a:pPr>
                <a:spcBef>
                  <a:spcPct val="0"/>
                </a:spcBef>
                <a:buFontTx/>
                <a:buNone/>
              </a:pPr>
              <a:t>75</a:t>
            </a:fld>
            <a:endParaRPr lang="en-US" altLang="en-US" sz="1400" b="0" smtClean="0"/>
          </a:p>
        </p:txBody>
      </p:sp>
      <p:pic>
        <p:nvPicPr>
          <p:cNvPr id="60419"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216025" y="4184650"/>
            <a:ext cx="2517775" cy="2763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0420" name="Picture 9"/>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102225" y="4165600"/>
            <a:ext cx="2517775" cy="2763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0421" name="Picture 10"/>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562600" y="2354263"/>
            <a:ext cx="1828800"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0422" name="Picture 11"/>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487488" y="2638425"/>
            <a:ext cx="1676400"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Cloud 12"/>
          <p:cNvSpPr/>
          <p:nvPr/>
        </p:nvSpPr>
        <p:spPr bwMode="auto">
          <a:xfrm>
            <a:off x="917575" y="2200275"/>
            <a:ext cx="3044825" cy="2308225"/>
          </a:xfrm>
          <a:prstGeom prst="cloud">
            <a:avLst/>
          </a:prstGeom>
          <a:noFill/>
          <a:ln w="9525" cap="flat" cmpd="sng" algn="ctr">
            <a:solidFill>
              <a:schemeClr val="tx1"/>
            </a:solidFill>
            <a:prstDash val="solid"/>
            <a:round/>
            <a:headEnd type="none" w="med" len="med"/>
            <a:tailEnd type="none" w="med" len="med"/>
          </a:ln>
          <a:effectLst/>
        </p:spPr>
        <p:txBody>
          <a:bodyPr/>
          <a:lstStyle/>
          <a:p>
            <a:pPr algn="ctr" eaLnBrk="1" hangingPunct="1">
              <a:defRPr/>
            </a:pPr>
            <a:endParaRPr lang="en-US" sz="4000" b="0" i="1" dirty="0">
              <a:latin typeface="Arial" charset="0"/>
            </a:endParaRPr>
          </a:p>
        </p:txBody>
      </p:sp>
      <p:sp>
        <p:nvSpPr>
          <p:cNvPr id="60424" name="Oval 13"/>
          <p:cNvSpPr>
            <a:spLocks noChangeArrowheads="1"/>
          </p:cNvSpPr>
          <p:nvPr/>
        </p:nvSpPr>
        <p:spPr bwMode="auto">
          <a:xfrm>
            <a:off x="1219200" y="4314825"/>
            <a:ext cx="381000" cy="325438"/>
          </a:xfrm>
          <a:prstGeom prst="ellipse">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b="1">
                <a:solidFill>
                  <a:schemeClr val="tx1"/>
                </a:solidFill>
                <a:latin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defRPr>
            </a:lvl9pPr>
          </a:lstStyle>
          <a:p>
            <a:pPr algn="ctr" eaLnBrk="1" hangingPunct="1">
              <a:spcBef>
                <a:spcPct val="0"/>
              </a:spcBef>
              <a:buFontTx/>
              <a:buNone/>
            </a:pPr>
            <a:endParaRPr lang="en-US" altLang="en-US" sz="4000" b="0" i="1"/>
          </a:p>
        </p:txBody>
      </p:sp>
      <p:sp>
        <p:nvSpPr>
          <p:cNvPr id="60425" name="Oval 14"/>
          <p:cNvSpPr>
            <a:spLocks noChangeArrowheads="1"/>
          </p:cNvSpPr>
          <p:nvPr/>
        </p:nvSpPr>
        <p:spPr bwMode="auto">
          <a:xfrm>
            <a:off x="1219200" y="4640263"/>
            <a:ext cx="228600" cy="166687"/>
          </a:xfrm>
          <a:prstGeom prst="ellipse">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b="1">
                <a:solidFill>
                  <a:schemeClr val="tx1"/>
                </a:solidFill>
                <a:latin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defRPr>
            </a:lvl9pPr>
          </a:lstStyle>
          <a:p>
            <a:pPr algn="ctr" eaLnBrk="1" hangingPunct="1">
              <a:spcBef>
                <a:spcPct val="0"/>
              </a:spcBef>
              <a:buFontTx/>
              <a:buNone/>
            </a:pPr>
            <a:endParaRPr lang="en-US" altLang="en-US" sz="4000" b="0" i="1"/>
          </a:p>
        </p:txBody>
      </p:sp>
      <p:sp>
        <p:nvSpPr>
          <p:cNvPr id="60426" name="Oval 15"/>
          <p:cNvSpPr>
            <a:spLocks noChangeArrowheads="1"/>
          </p:cNvSpPr>
          <p:nvPr/>
        </p:nvSpPr>
        <p:spPr bwMode="auto">
          <a:xfrm>
            <a:off x="1295400" y="4821238"/>
            <a:ext cx="168275" cy="123825"/>
          </a:xfrm>
          <a:prstGeom prst="ellipse">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b="1">
                <a:solidFill>
                  <a:schemeClr val="tx1"/>
                </a:solidFill>
                <a:latin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defRPr>
            </a:lvl9pPr>
          </a:lstStyle>
          <a:p>
            <a:pPr algn="ctr" eaLnBrk="1" hangingPunct="1">
              <a:spcBef>
                <a:spcPct val="0"/>
              </a:spcBef>
              <a:buFontTx/>
              <a:buNone/>
            </a:pPr>
            <a:endParaRPr lang="en-US" altLang="en-US" sz="4000" b="0" i="1"/>
          </a:p>
        </p:txBody>
      </p:sp>
      <p:sp>
        <p:nvSpPr>
          <p:cNvPr id="60427" name="Oval 16"/>
          <p:cNvSpPr>
            <a:spLocks noChangeArrowheads="1"/>
          </p:cNvSpPr>
          <p:nvPr/>
        </p:nvSpPr>
        <p:spPr bwMode="auto">
          <a:xfrm>
            <a:off x="5102225" y="4259263"/>
            <a:ext cx="381000" cy="323850"/>
          </a:xfrm>
          <a:prstGeom prst="ellipse">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b="1">
                <a:solidFill>
                  <a:schemeClr val="tx1"/>
                </a:solidFill>
                <a:latin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defRPr>
            </a:lvl9pPr>
          </a:lstStyle>
          <a:p>
            <a:pPr algn="ctr" eaLnBrk="1" hangingPunct="1">
              <a:spcBef>
                <a:spcPct val="0"/>
              </a:spcBef>
              <a:buFontTx/>
              <a:buNone/>
            </a:pPr>
            <a:endParaRPr lang="en-US" altLang="en-US" sz="4000" b="0" i="1"/>
          </a:p>
        </p:txBody>
      </p:sp>
      <p:sp>
        <p:nvSpPr>
          <p:cNvPr id="60428" name="Oval 17"/>
          <p:cNvSpPr>
            <a:spLocks noChangeArrowheads="1"/>
          </p:cNvSpPr>
          <p:nvPr/>
        </p:nvSpPr>
        <p:spPr bwMode="auto">
          <a:xfrm>
            <a:off x="5102225" y="4583113"/>
            <a:ext cx="228600" cy="168275"/>
          </a:xfrm>
          <a:prstGeom prst="ellipse">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b="1">
                <a:solidFill>
                  <a:schemeClr val="tx1"/>
                </a:solidFill>
                <a:latin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defRPr>
            </a:lvl9pPr>
          </a:lstStyle>
          <a:p>
            <a:pPr algn="ctr" eaLnBrk="1" hangingPunct="1">
              <a:spcBef>
                <a:spcPct val="0"/>
              </a:spcBef>
              <a:buFontTx/>
              <a:buNone/>
            </a:pPr>
            <a:endParaRPr lang="en-US" altLang="en-US" sz="4000" b="0" i="1"/>
          </a:p>
        </p:txBody>
      </p:sp>
      <p:sp>
        <p:nvSpPr>
          <p:cNvPr id="60429" name="Oval 18"/>
          <p:cNvSpPr>
            <a:spLocks noChangeArrowheads="1"/>
          </p:cNvSpPr>
          <p:nvPr/>
        </p:nvSpPr>
        <p:spPr bwMode="auto">
          <a:xfrm>
            <a:off x="5178425" y="4745038"/>
            <a:ext cx="168275" cy="123825"/>
          </a:xfrm>
          <a:prstGeom prst="ellipse">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b="1">
                <a:solidFill>
                  <a:schemeClr val="tx1"/>
                </a:solidFill>
                <a:latin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defRPr>
            </a:lvl9pPr>
          </a:lstStyle>
          <a:p>
            <a:pPr algn="ctr" eaLnBrk="1" hangingPunct="1">
              <a:spcBef>
                <a:spcPct val="0"/>
              </a:spcBef>
              <a:buFontTx/>
              <a:buNone/>
            </a:pPr>
            <a:endParaRPr lang="en-US" altLang="en-US" sz="4000" b="0" i="1"/>
          </a:p>
        </p:txBody>
      </p:sp>
      <p:sp>
        <p:nvSpPr>
          <p:cNvPr id="20" name="Cloud 19"/>
          <p:cNvSpPr/>
          <p:nvPr/>
        </p:nvSpPr>
        <p:spPr bwMode="auto">
          <a:xfrm>
            <a:off x="4879975" y="2205038"/>
            <a:ext cx="3044825" cy="2308225"/>
          </a:xfrm>
          <a:prstGeom prst="cloud">
            <a:avLst/>
          </a:prstGeom>
          <a:noFill/>
          <a:ln w="9525" cap="flat" cmpd="sng" algn="ctr">
            <a:solidFill>
              <a:schemeClr val="tx1"/>
            </a:solidFill>
            <a:prstDash val="solid"/>
            <a:round/>
            <a:headEnd type="none" w="med" len="med"/>
            <a:tailEnd type="none" w="med" len="med"/>
          </a:ln>
          <a:effectLst/>
        </p:spPr>
        <p:txBody>
          <a:bodyPr/>
          <a:lstStyle/>
          <a:p>
            <a:pPr algn="ctr" eaLnBrk="1" hangingPunct="1">
              <a:defRPr/>
            </a:pPr>
            <a:endParaRPr lang="en-US" sz="4000" b="0" i="1" dirty="0">
              <a:latin typeface="Arial" charset="0"/>
            </a:endParaRPr>
          </a:p>
        </p:txBody>
      </p:sp>
      <p:sp>
        <p:nvSpPr>
          <p:cNvPr id="60431" name="TextBox 20"/>
          <p:cNvSpPr txBox="1">
            <a:spLocks noChangeArrowheads="1"/>
          </p:cNvSpPr>
          <p:nvPr/>
        </p:nvSpPr>
        <p:spPr bwMode="auto">
          <a:xfrm>
            <a:off x="6248400" y="4870450"/>
            <a:ext cx="1073150" cy="55403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har char="•"/>
              <a:defRPr sz="3200" b="1">
                <a:solidFill>
                  <a:schemeClr val="tx1"/>
                </a:solidFill>
                <a:latin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defRPr>
            </a:lvl9pPr>
          </a:lstStyle>
          <a:p>
            <a:pPr>
              <a:spcBef>
                <a:spcPct val="0"/>
              </a:spcBef>
              <a:buFontTx/>
              <a:buNone/>
            </a:pPr>
            <a:r>
              <a:rPr lang="en-US" altLang="en-US" sz="1800">
                <a:solidFill>
                  <a:srgbClr val="FF0000"/>
                </a:solidFill>
                <a:latin typeface="Arial Narrow" panose="020B0606020202030204" pitchFamily="34" charset="0"/>
              </a:rPr>
              <a:t> YELLOW</a:t>
            </a:r>
          </a:p>
          <a:p>
            <a:pPr>
              <a:spcBef>
                <a:spcPct val="0"/>
              </a:spcBef>
              <a:buFontTx/>
              <a:buNone/>
            </a:pPr>
            <a:r>
              <a:rPr lang="en-US" altLang="en-US" sz="1800">
                <a:solidFill>
                  <a:srgbClr val="008000"/>
                </a:solidFill>
                <a:latin typeface="Arial Narrow" panose="020B0606020202030204" pitchFamily="34" charset="0"/>
              </a:rPr>
              <a:t> RED</a:t>
            </a:r>
            <a:r>
              <a:rPr lang="en-US" altLang="en-US" sz="1800">
                <a:solidFill>
                  <a:schemeClr val="bg1"/>
                </a:solidFill>
                <a:latin typeface="Arial Narrow" panose="020B0606020202030204" pitchFamily="34" charset="0"/>
              </a:rPr>
              <a:t> </a:t>
            </a:r>
            <a:r>
              <a:rPr lang="en-US" altLang="en-US" sz="1800">
                <a:latin typeface="Arial Narrow" panose="020B0606020202030204" pitchFamily="34" charset="0"/>
              </a:rPr>
              <a:t>BLUE</a:t>
            </a:r>
          </a:p>
        </p:txBody>
      </p:sp>
      <p:sp>
        <p:nvSpPr>
          <p:cNvPr id="60432" name="TextBox 21"/>
          <p:cNvSpPr txBox="1">
            <a:spLocks noChangeArrowheads="1"/>
          </p:cNvSpPr>
          <p:nvPr/>
        </p:nvSpPr>
        <p:spPr bwMode="auto">
          <a:xfrm>
            <a:off x="2362200" y="4891088"/>
            <a:ext cx="1073150" cy="55403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har char="•"/>
              <a:defRPr sz="3200" b="1">
                <a:solidFill>
                  <a:schemeClr val="tx1"/>
                </a:solidFill>
                <a:latin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defRPr>
            </a:lvl9pPr>
          </a:lstStyle>
          <a:p>
            <a:pPr>
              <a:spcBef>
                <a:spcPct val="0"/>
              </a:spcBef>
              <a:buFontTx/>
              <a:buNone/>
            </a:pPr>
            <a:r>
              <a:rPr lang="en-US" altLang="en-US" sz="1800">
                <a:solidFill>
                  <a:srgbClr val="FF0000"/>
                </a:solidFill>
                <a:latin typeface="Arial Narrow" panose="020B0606020202030204" pitchFamily="34" charset="0"/>
              </a:rPr>
              <a:t> YELLOW</a:t>
            </a:r>
          </a:p>
          <a:p>
            <a:pPr>
              <a:spcBef>
                <a:spcPct val="0"/>
              </a:spcBef>
              <a:buFontTx/>
              <a:buNone/>
            </a:pPr>
            <a:r>
              <a:rPr lang="en-US" altLang="en-US" sz="1800">
                <a:solidFill>
                  <a:srgbClr val="008000"/>
                </a:solidFill>
                <a:latin typeface="Arial Narrow" panose="020B0606020202030204" pitchFamily="34" charset="0"/>
              </a:rPr>
              <a:t> RED</a:t>
            </a:r>
            <a:r>
              <a:rPr lang="en-US" altLang="en-US" sz="1800">
                <a:solidFill>
                  <a:schemeClr val="bg1"/>
                </a:solidFill>
                <a:latin typeface="Arial Narrow" panose="020B0606020202030204" pitchFamily="34" charset="0"/>
              </a:rPr>
              <a:t> </a:t>
            </a:r>
            <a:r>
              <a:rPr lang="en-US" altLang="en-US" sz="1800">
                <a:latin typeface="Arial Narrow" panose="020B0606020202030204" pitchFamily="34" charset="0"/>
              </a:rPr>
              <a:t>BLUE</a:t>
            </a:r>
          </a:p>
        </p:txBody>
      </p:sp>
      <p:sp>
        <p:nvSpPr>
          <p:cNvPr id="60433" name="Content Placeholder 6"/>
          <p:cNvSpPr>
            <a:spLocks noGrp="1"/>
          </p:cNvSpPr>
          <p:nvPr>
            <p:ph idx="1"/>
          </p:nvPr>
        </p:nvSpPr>
        <p:spPr>
          <a:xfrm>
            <a:off x="457200" y="350839"/>
            <a:ext cx="8229600" cy="5305652"/>
          </a:xfrm>
        </p:spPr>
        <p:txBody>
          <a:bodyPr/>
          <a:lstStyle/>
          <a:p>
            <a:r>
              <a:rPr lang="en-US" altLang="en-US" sz="2800" dirty="0" err="1" smtClean="0"/>
              <a:t>Daan</a:t>
            </a:r>
            <a:r>
              <a:rPr lang="en-US" altLang="en-US" sz="2800" dirty="0" smtClean="0"/>
              <a:t> (male):  	    </a:t>
            </a:r>
            <a:r>
              <a:rPr lang="en-US" altLang="en-US" sz="1000" dirty="0" smtClean="0"/>
              <a:t>  </a:t>
            </a:r>
            <a:r>
              <a:rPr lang="en-US" altLang="en-US" sz="2800" dirty="0" err="1" smtClean="0"/>
              <a:t>n</a:t>
            </a:r>
            <a:r>
              <a:rPr lang="en-US" altLang="en-US" sz="2800" baseline="-25000" dirty="0" err="1" smtClean="0"/>
              <a:t>M</a:t>
            </a:r>
            <a:r>
              <a:rPr lang="en-US" altLang="en-US" sz="2800" dirty="0" smtClean="0"/>
              <a:t>=10, </a:t>
            </a:r>
            <a:r>
              <a:rPr lang="en-US" altLang="en-US" sz="2800" dirty="0" smtClean="0">
                <a:latin typeface="MS Reference Sans Serif" panose="020B0604030504040204" pitchFamily="34" charset="0"/>
              </a:rPr>
              <a:t></a:t>
            </a:r>
            <a:r>
              <a:rPr lang="en-US" altLang="en-US" sz="2800" baseline="-25000" dirty="0" smtClean="0"/>
              <a:t>M</a:t>
            </a:r>
            <a:r>
              <a:rPr lang="en-US" altLang="en-US" sz="2800" dirty="0" smtClean="0"/>
              <a:t>=</a:t>
            </a:r>
            <a:r>
              <a:rPr lang="en-US" altLang="en-US" sz="2800" baseline="-25000" dirty="0" smtClean="0"/>
              <a:t> </a:t>
            </a:r>
            <a:r>
              <a:rPr lang="en-US" altLang="en-US" sz="2800" dirty="0" smtClean="0"/>
              <a:t>4.22, </a:t>
            </a:r>
            <a:r>
              <a:rPr lang="en-US" altLang="en-US" sz="2800" dirty="0" err="1" smtClean="0"/>
              <a:t>s</a:t>
            </a:r>
            <a:r>
              <a:rPr lang="en-US" altLang="en-US" sz="2800" baseline="-25000" dirty="0" err="1" smtClean="0"/>
              <a:t>M</a:t>
            </a:r>
            <a:r>
              <a:rPr lang="en-US" altLang="en-US" sz="2800" baseline="-25000" dirty="0" smtClean="0"/>
              <a:t> </a:t>
            </a:r>
            <a:r>
              <a:rPr lang="en-US" altLang="en-US" sz="2800" dirty="0" smtClean="0"/>
              <a:t>= 0.8482</a:t>
            </a:r>
          </a:p>
          <a:p>
            <a:r>
              <a:rPr lang="en-US" altLang="en-US" sz="2800" dirty="0" err="1" smtClean="0"/>
              <a:t>Daanielle</a:t>
            </a:r>
            <a:r>
              <a:rPr lang="en-US" altLang="en-US" sz="2800" dirty="0" smtClean="0"/>
              <a:t> (fem):  </a:t>
            </a:r>
            <a:r>
              <a:rPr lang="en-US" altLang="en-US" sz="2800" dirty="0" err="1" smtClean="0"/>
              <a:t>n</a:t>
            </a:r>
            <a:r>
              <a:rPr lang="en-US" altLang="en-US" sz="2800" baseline="-25000" dirty="0" err="1" smtClean="0"/>
              <a:t>F</a:t>
            </a:r>
            <a:r>
              <a:rPr lang="en-US" altLang="en-US" sz="2800" baseline="-25000" dirty="0" smtClean="0"/>
              <a:t> </a:t>
            </a:r>
            <a:r>
              <a:rPr lang="en-US" altLang="en-US" sz="2800" dirty="0" smtClean="0"/>
              <a:t>=16, </a:t>
            </a:r>
            <a:r>
              <a:rPr lang="en-US" altLang="en-US" sz="2800" dirty="0" smtClean="0">
                <a:latin typeface="MS Reference Sans Serif" panose="020B0604030504040204" pitchFamily="34" charset="0"/>
              </a:rPr>
              <a:t></a:t>
            </a:r>
            <a:r>
              <a:rPr lang="en-US" altLang="en-US" sz="2800" baseline="-25000" dirty="0" smtClean="0"/>
              <a:t>F </a:t>
            </a:r>
            <a:r>
              <a:rPr lang="en-US" altLang="en-US" sz="2800" dirty="0" smtClean="0"/>
              <a:t>=</a:t>
            </a:r>
            <a:r>
              <a:rPr lang="en-US" altLang="en-US" sz="2800" baseline="-25000" dirty="0" smtClean="0"/>
              <a:t> </a:t>
            </a:r>
            <a:r>
              <a:rPr lang="en-US" altLang="en-US" sz="2800" dirty="0" smtClean="0"/>
              <a:t>4.84, </a:t>
            </a:r>
            <a:r>
              <a:rPr lang="en-US" altLang="en-US" sz="2800" dirty="0" err="1" smtClean="0"/>
              <a:t>s</a:t>
            </a:r>
            <a:r>
              <a:rPr lang="en-US" altLang="en-US" sz="2800" baseline="-25000" dirty="0" err="1" smtClean="0"/>
              <a:t>F</a:t>
            </a:r>
            <a:r>
              <a:rPr lang="en-US" altLang="en-US" sz="2800" dirty="0" smtClean="0"/>
              <a:t> = 0.8478</a:t>
            </a:r>
          </a:p>
          <a:p>
            <a:r>
              <a:rPr lang="en-US" altLang="en-US" sz="2800" dirty="0" smtClean="0"/>
              <a:t>Can this difference be explained by luck?</a:t>
            </a:r>
          </a:p>
          <a:p>
            <a:endParaRPr lang="en-US" altLang="en-US" sz="1800" dirty="0" smtClean="0"/>
          </a:p>
          <a:p>
            <a:r>
              <a:rPr lang="en-US" altLang="en-US" sz="2800" dirty="0" smtClean="0"/>
              <a:t>H</a:t>
            </a:r>
            <a:r>
              <a:rPr lang="en-US" altLang="en-US" sz="2800" baseline="-25000" dirty="0" smtClean="0"/>
              <a:t>0</a:t>
            </a:r>
            <a:r>
              <a:rPr lang="en-US" altLang="en-US" sz="2800" dirty="0" smtClean="0"/>
              <a:t>:  just luck; for both groups, times are from the </a:t>
            </a:r>
            <a:r>
              <a:rPr lang="en-US" altLang="en-US" sz="2800" u="sng" dirty="0" smtClean="0"/>
              <a:t>same</a:t>
            </a:r>
            <a:r>
              <a:rPr lang="en-US" altLang="en-US" sz="2800" dirty="0" smtClean="0"/>
              <a:t> population (</a:t>
            </a:r>
            <a:r>
              <a:rPr lang="en-US" altLang="en-US" sz="2800" dirty="0" err="1" smtClean="0">
                <a:latin typeface="Symbol" panose="05050102010706020507" pitchFamily="18" charset="2"/>
              </a:rPr>
              <a:t>m</a:t>
            </a:r>
            <a:r>
              <a:rPr lang="en-US" altLang="en-US" sz="2800" baseline="-25000" dirty="0" err="1" smtClean="0"/>
              <a:t>M</a:t>
            </a:r>
            <a:r>
              <a:rPr lang="en-US" altLang="en-US" sz="2800" dirty="0" smtClean="0"/>
              <a:t> = </a:t>
            </a:r>
            <a:r>
              <a:rPr lang="en-US" altLang="en-US" sz="2800" dirty="0" smtClean="0">
                <a:latin typeface="Symbol" panose="05050102010706020507" pitchFamily="18" charset="2"/>
              </a:rPr>
              <a:t>m</a:t>
            </a:r>
            <a:r>
              <a:rPr lang="en-US" altLang="en-US" sz="2800" baseline="-25000" dirty="0" smtClean="0"/>
              <a:t>F</a:t>
            </a:r>
            <a:r>
              <a:rPr lang="en-US" altLang="en-US" sz="2800" dirty="0" smtClean="0"/>
              <a:t>, </a:t>
            </a:r>
            <a:r>
              <a:rPr lang="en-US" altLang="en-US" sz="2800" dirty="0" err="1" smtClean="0">
                <a:latin typeface="Symbol" panose="05050102010706020507" pitchFamily="18" charset="2"/>
              </a:rPr>
              <a:t>s</a:t>
            </a:r>
            <a:r>
              <a:rPr lang="en-US" altLang="en-US" sz="2800" baseline="-25000" dirty="0" err="1" smtClean="0"/>
              <a:t>M</a:t>
            </a:r>
            <a:r>
              <a:rPr lang="en-US" altLang="en-US" sz="2800" dirty="0" smtClean="0"/>
              <a:t> = </a:t>
            </a:r>
            <a:r>
              <a:rPr lang="en-US" altLang="en-US" sz="2800" dirty="0" err="1" smtClean="0">
                <a:latin typeface="Symbol" panose="05050102010706020507" pitchFamily="18" charset="2"/>
              </a:rPr>
              <a:t>s</a:t>
            </a:r>
            <a:r>
              <a:rPr lang="en-US" altLang="en-US" sz="2800" baseline="-25000" dirty="0" err="1" smtClean="0"/>
              <a:t>F</a:t>
            </a:r>
            <a:r>
              <a:rPr lang="en-US" altLang="en-US" sz="2800" dirty="0" smtClean="0"/>
              <a:t>)</a:t>
            </a:r>
          </a:p>
          <a:p>
            <a:endParaRPr lang="en-US" altLang="en-US" sz="500" dirty="0" smtClean="0">
              <a:solidFill>
                <a:srgbClr val="3333FF"/>
              </a:solidFill>
            </a:endParaRPr>
          </a:p>
          <a:p>
            <a:r>
              <a:rPr lang="en-US" altLang="en-US" sz="2800" dirty="0" err="1" smtClean="0">
                <a:solidFill>
                  <a:srgbClr val="3333FF"/>
                </a:solidFill>
              </a:rPr>
              <a:t>s</a:t>
            </a:r>
            <a:r>
              <a:rPr lang="en-US" altLang="en-US" sz="2800" baseline="-25000" dirty="0" err="1" smtClean="0">
                <a:solidFill>
                  <a:srgbClr val="3333FF"/>
                </a:solidFill>
              </a:rPr>
              <a:t>p</a:t>
            </a:r>
            <a:r>
              <a:rPr lang="en-US" altLang="en-US" sz="2800" dirty="0" smtClean="0">
                <a:solidFill>
                  <a:srgbClr val="3333FF"/>
                </a:solidFill>
              </a:rPr>
              <a:t> = 0.84795 </a:t>
            </a:r>
            <a:r>
              <a:rPr lang="en-US" altLang="en-US" sz="2800" dirty="0" smtClean="0"/>
              <a:t>[weighted avg. of </a:t>
            </a:r>
            <a:r>
              <a:rPr lang="en-US" altLang="en-US" sz="2800" dirty="0" err="1" smtClean="0"/>
              <a:t>s</a:t>
            </a:r>
            <a:r>
              <a:rPr lang="en-US" altLang="en-US" sz="2800" baseline="-25000" dirty="0" err="1" smtClean="0"/>
              <a:t>M</a:t>
            </a:r>
            <a:r>
              <a:rPr lang="en-US" altLang="en-US" sz="2800" dirty="0" smtClean="0"/>
              <a:t> and </a:t>
            </a:r>
            <a:r>
              <a:rPr lang="en-US" altLang="en-US" sz="2800" dirty="0" err="1" smtClean="0"/>
              <a:t>s</a:t>
            </a:r>
            <a:r>
              <a:rPr lang="en-US" altLang="en-US" sz="2800" baseline="-25000" dirty="0" err="1" smtClean="0"/>
              <a:t>F</a:t>
            </a:r>
            <a:r>
              <a:rPr lang="en-US" altLang="en-US" sz="2800" dirty="0" smtClean="0"/>
              <a:t>]</a:t>
            </a:r>
          </a:p>
          <a:p>
            <a:endParaRPr lang="en-US" altLang="en-US" sz="500" dirty="0" smtClean="0"/>
          </a:p>
          <a:p>
            <a:r>
              <a:rPr lang="en-US" altLang="en-US" sz="2800" dirty="0" smtClean="0"/>
              <a:t>Estimated SE(</a:t>
            </a:r>
            <a:r>
              <a:rPr lang="en-US" altLang="en-US" sz="2800" dirty="0" smtClean="0">
                <a:latin typeface="MS Reference Sans Serif" panose="020B0604030504040204" pitchFamily="34" charset="0"/>
              </a:rPr>
              <a:t></a:t>
            </a:r>
            <a:r>
              <a:rPr lang="en-US" altLang="en-US" sz="2800" baseline="-25000" dirty="0" smtClean="0"/>
              <a:t>1</a:t>
            </a:r>
            <a:r>
              <a:rPr lang="en-US" altLang="en-US" sz="2800" dirty="0" smtClean="0"/>
              <a:t> – </a:t>
            </a:r>
            <a:r>
              <a:rPr lang="en-US" altLang="en-US" sz="2800" dirty="0" smtClean="0">
                <a:latin typeface="MS Reference Sans Serif" panose="020B0604030504040204" pitchFamily="34" charset="0"/>
              </a:rPr>
              <a:t></a:t>
            </a:r>
            <a:r>
              <a:rPr lang="en-US" altLang="en-US" sz="2800" baseline="-25000" dirty="0" smtClean="0"/>
              <a:t>2</a:t>
            </a:r>
            <a:r>
              <a:rPr lang="en-US" altLang="en-US" sz="2800" dirty="0" smtClean="0"/>
              <a:t>) = 0.3418</a:t>
            </a:r>
          </a:p>
          <a:p>
            <a:endParaRPr lang="en-US" altLang="en-US" sz="500" dirty="0" smtClean="0"/>
          </a:p>
          <a:p>
            <a:r>
              <a:rPr lang="en-US" altLang="en-US" sz="2800" dirty="0" smtClean="0"/>
              <a:t>Observed T = [(4.84 – 4.22) – 0) / 0.3418 = 1.81</a:t>
            </a:r>
          </a:p>
          <a:p>
            <a:endParaRPr lang="en-US" altLang="en-US" sz="500" dirty="0" smtClean="0"/>
          </a:p>
          <a:p>
            <a:r>
              <a:rPr lang="en-US" altLang="en-US" sz="2800" dirty="0" smtClean="0"/>
              <a:t>Compare to T w/ </a:t>
            </a:r>
            <a:r>
              <a:rPr lang="en-US" altLang="en-US" sz="2800" dirty="0" smtClean="0">
                <a:solidFill>
                  <a:srgbClr val="3333FF"/>
                </a:solidFill>
              </a:rPr>
              <a:t>24 </a:t>
            </a:r>
            <a:r>
              <a:rPr lang="en-US" altLang="en-US" sz="2800" dirty="0" err="1" smtClean="0">
                <a:solidFill>
                  <a:srgbClr val="3333FF"/>
                </a:solidFill>
              </a:rPr>
              <a:t>df</a:t>
            </a:r>
            <a:r>
              <a:rPr lang="en-US" altLang="en-US" sz="2800" dirty="0" smtClean="0"/>
              <a:t> … p = 0.04</a:t>
            </a:r>
          </a:p>
          <a:p>
            <a:endParaRPr lang="en-US" altLang="en-US" sz="500" dirty="0" smtClean="0"/>
          </a:p>
        </p:txBody>
      </p:sp>
    </p:spTree>
    <p:extLst>
      <p:ext uri="{BB962C8B-B14F-4D97-AF65-F5344CB8AC3E}">
        <p14:creationId xmlns:p14="http://schemas.microsoft.com/office/powerpoint/2010/main" val="29406056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60433">
                                            <p:txEl>
                                              <p:pRg st="12" end="12"/>
                                            </p:txEl>
                                          </p:spTgt>
                                        </p:tgtEl>
                                        <p:attrNameLst>
                                          <p:attrName>style.visibility</p:attrName>
                                        </p:attrNameLst>
                                      </p:cBhvr>
                                      <p:to>
                                        <p:strVal val="visible"/>
                                      </p:to>
                                    </p:set>
                                    <p:animEffect transition="in" filter="wipe(left)">
                                      <p:cBhvr>
                                        <p:cTn id="7" dur="500"/>
                                        <p:tgtEl>
                                          <p:spTgt spid="6043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Number Placeholder 4"/>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b="1">
                <a:solidFill>
                  <a:schemeClr val="tx1"/>
                </a:solidFill>
                <a:latin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defRPr>
            </a:lvl9pPr>
          </a:lstStyle>
          <a:p>
            <a:pPr>
              <a:spcBef>
                <a:spcPct val="0"/>
              </a:spcBef>
              <a:buFontTx/>
              <a:buNone/>
            </a:pPr>
            <a:fld id="{F7091D5C-A9F4-4911-B53F-AECD2A05E543}" type="slidenum">
              <a:rPr lang="en-US" altLang="en-US" sz="1400" b="0" smtClean="0"/>
              <a:pPr>
                <a:spcBef>
                  <a:spcPct val="0"/>
                </a:spcBef>
                <a:buFontTx/>
                <a:buNone/>
              </a:pPr>
              <a:t>76</a:t>
            </a:fld>
            <a:endParaRPr lang="en-US" altLang="en-US" sz="1400" b="0" smtClean="0"/>
          </a:p>
        </p:txBody>
      </p:sp>
      <p:pic>
        <p:nvPicPr>
          <p:cNvPr id="60419"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216025" y="4184650"/>
            <a:ext cx="2517775" cy="2763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0420" name="Picture 9"/>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102225" y="4165600"/>
            <a:ext cx="2517775" cy="2763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0421" name="Picture 10"/>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562600" y="2354263"/>
            <a:ext cx="1828800"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0422" name="Picture 11"/>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487488" y="2638425"/>
            <a:ext cx="1676400"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Cloud 12"/>
          <p:cNvSpPr/>
          <p:nvPr/>
        </p:nvSpPr>
        <p:spPr bwMode="auto">
          <a:xfrm>
            <a:off x="917575" y="2200275"/>
            <a:ext cx="3044825" cy="2308225"/>
          </a:xfrm>
          <a:prstGeom prst="cloud">
            <a:avLst/>
          </a:prstGeom>
          <a:noFill/>
          <a:ln w="9525" cap="flat" cmpd="sng" algn="ctr">
            <a:solidFill>
              <a:schemeClr val="tx1"/>
            </a:solidFill>
            <a:prstDash val="solid"/>
            <a:round/>
            <a:headEnd type="none" w="med" len="med"/>
            <a:tailEnd type="none" w="med" len="med"/>
          </a:ln>
          <a:effectLst/>
        </p:spPr>
        <p:txBody>
          <a:bodyPr/>
          <a:lstStyle/>
          <a:p>
            <a:pPr algn="ctr" eaLnBrk="1" hangingPunct="1">
              <a:defRPr/>
            </a:pPr>
            <a:endParaRPr lang="en-US" sz="4000" b="0" i="1" dirty="0">
              <a:latin typeface="Arial" charset="0"/>
            </a:endParaRPr>
          </a:p>
        </p:txBody>
      </p:sp>
      <p:sp>
        <p:nvSpPr>
          <p:cNvPr id="60424" name="Oval 13"/>
          <p:cNvSpPr>
            <a:spLocks noChangeArrowheads="1"/>
          </p:cNvSpPr>
          <p:nvPr/>
        </p:nvSpPr>
        <p:spPr bwMode="auto">
          <a:xfrm>
            <a:off x="1219200" y="4314825"/>
            <a:ext cx="381000" cy="325438"/>
          </a:xfrm>
          <a:prstGeom prst="ellipse">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b="1">
                <a:solidFill>
                  <a:schemeClr val="tx1"/>
                </a:solidFill>
                <a:latin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defRPr>
            </a:lvl9pPr>
          </a:lstStyle>
          <a:p>
            <a:pPr algn="ctr" eaLnBrk="1" hangingPunct="1">
              <a:spcBef>
                <a:spcPct val="0"/>
              </a:spcBef>
              <a:buFontTx/>
              <a:buNone/>
            </a:pPr>
            <a:endParaRPr lang="en-US" altLang="en-US" sz="4000" b="0" i="1"/>
          </a:p>
        </p:txBody>
      </p:sp>
      <p:sp>
        <p:nvSpPr>
          <p:cNvPr id="60425" name="Oval 14"/>
          <p:cNvSpPr>
            <a:spLocks noChangeArrowheads="1"/>
          </p:cNvSpPr>
          <p:nvPr/>
        </p:nvSpPr>
        <p:spPr bwMode="auto">
          <a:xfrm>
            <a:off x="1219200" y="4640263"/>
            <a:ext cx="228600" cy="166687"/>
          </a:xfrm>
          <a:prstGeom prst="ellipse">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b="1">
                <a:solidFill>
                  <a:schemeClr val="tx1"/>
                </a:solidFill>
                <a:latin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defRPr>
            </a:lvl9pPr>
          </a:lstStyle>
          <a:p>
            <a:pPr algn="ctr" eaLnBrk="1" hangingPunct="1">
              <a:spcBef>
                <a:spcPct val="0"/>
              </a:spcBef>
              <a:buFontTx/>
              <a:buNone/>
            </a:pPr>
            <a:endParaRPr lang="en-US" altLang="en-US" sz="4000" b="0" i="1"/>
          </a:p>
        </p:txBody>
      </p:sp>
      <p:sp>
        <p:nvSpPr>
          <p:cNvPr id="60426" name="Oval 15"/>
          <p:cNvSpPr>
            <a:spLocks noChangeArrowheads="1"/>
          </p:cNvSpPr>
          <p:nvPr/>
        </p:nvSpPr>
        <p:spPr bwMode="auto">
          <a:xfrm>
            <a:off x="1295400" y="4821238"/>
            <a:ext cx="168275" cy="123825"/>
          </a:xfrm>
          <a:prstGeom prst="ellipse">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b="1">
                <a:solidFill>
                  <a:schemeClr val="tx1"/>
                </a:solidFill>
                <a:latin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defRPr>
            </a:lvl9pPr>
          </a:lstStyle>
          <a:p>
            <a:pPr algn="ctr" eaLnBrk="1" hangingPunct="1">
              <a:spcBef>
                <a:spcPct val="0"/>
              </a:spcBef>
              <a:buFontTx/>
              <a:buNone/>
            </a:pPr>
            <a:endParaRPr lang="en-US" altLang="en-US" sz="4000" b="0" i="1"/>
          </a:p>
        </p:txBody>
      </p:sp>
      <p:sp>
        <p:nvSpPr>
          <p:cNvPr id="60427" name="Oval 16"/>
          <p:cNvSpPr>
            <a:spLocks noChangeArrowheads="1"/>
          </p:cNvSpPr>
          <p:nvPr/>
        </p:nvSpPr>
        <p:spPr bwMode="auto">
          <a:xfrm>
            <a:off x="5102225" y="4259263"/>
            <a:ext cx="381000" cy="323850"/>
          </a:xfrm>
          <a:prstGeom prst="ellipse">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b="1">
                <a:solidFill>
                  <a:schemeClr val="tx1"/>
                </a:solidFill>
                <a:latin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defRPr>
            </a:lvl9pPr>
          </a:lstStyle>
          <a:p>
            <a:pPr algn="ctr" eaLnBrk="1" hangingPunct="1">
              <a:spcBef>
                <a:spcPct val="0"/>
              </a:spcBef>
              <a:buFontTx/>
              <a:buNone/>
            </a:pPr>
            <a:endParaRPr lang="en-US" altLang="en-US" sz="4000" b="0" i="1"/>
          </a:p>
        </p:txBody>
      </p:sp>
      <p:sp>
        <p:nvSpPr>
          <p:cNvPr id="60428" name="Oval 17"/>
          <p:cNvSpPr>
            <a:spLocks noChangeArrowheads="1"/>
          </p:cNvSpPr>
          <p:nvPr/>
        </p:nvSpPr>
        <p:spPr bwMode="auto">
          <a:xfrm>
            <a:off x="5102225" y="4583113"/>
            <a:ext cx="228600" cy="168275"/>
          </a:xfrm>
          <a:prstGeom prst="ellipse">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b="1">
                <a:solidFill>
                  <a:schemeClr val="tx1"/>
                </a:solidFill>
                <a:latin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defRPr>
            </a:lvl9pPr>
          </a:lstStyle>
          <a:p>
            <a:pPr algn="ctr" eaLnBrk="1" hangingPunct="1">
              <a:spcBef>
                <a:spcPct val="0"/>
              </a:spcBef>
              <a:buFontTx/>
              <a:buNone/>
            </a:pPr>
            <a:endParaRPr lang="en-US" altLang="en-US" sz="4000" b="0" i="1"/>
          </a:p>
        </p:txBody>
      </p:sp>
      <p:sp>
        <p:nvSpPr>
          <p:cNvPr id="60429" name="Oval 18"/>
          <p:cNvSpPr>
            <a:spLocks noChangeArrowheads="1"/>
          </p:cNvSpPr>
          <p:nvPr/>
        </p:nvSpPr>
        <p:spPr bwMode="auto">
          <a:xfrm>
            <a:off x="5178425" y="4745038"/>
            <a:ext cx="168275" cy="123825"/>
          </a:xfrm>
          <a:prstGeom prst="ellipse">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b="1">
                <a:solidFill>
                  <a:schemeClr val="tx1"/>
                </a:solidFill>
                <a:latin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defRPr>
            </a:lvl9pPr>
          </a:lstStyle>
          <a:p>
            <a:pPr algn="ctr" eaLnBrk="1" hangingPunct="1">
              <a:spcBef>
                <a:spcPct val="0"/>
              </a:spcBef>
              <a:buFontTx/>
              <a:buNone/>
            </a:pPr>
            <a:endParaRPr lang="en-US" altLang="en-US" sz="4000" b="0" i="1"/>
          </a:p>
        </p:txBody>
      </p:sp>
      <p:sp>
        <p:nvSpPr>
          <p:cNvPr id="20" name="Cloud 19"/>
          <p:cNvSpPr/>
          <p:nvPr/>
        </p:nvSpPr>
        <p:spPr bwMode="auto">
          <a:xfrm>
            <a:off x="4879975" y="2205038"/>
            <a:ext cx="3044825" cy="2308225"/>
          </a:xfrm>
          <a:prstGeom prst="cloud">
            <a:avLst/>
          </a:prstGeom>
          <a:noFill/>
          <a:ln w="9525" cap="flat" cmpd="sng" algn="ctr">
            <a:solidFill>
              <a:schemeClr val="tx1"/>
            </a:solidFill>
            <a:prstDash val="solid"/>
            <a:round/>
            <a:headEnd type="none" w="med" len="med"/>
            <a:tailEnd type="none" w="med" len="med"/>
          </a:ln>
          <a:effectLst/>
        </p:spPr>
        <p:txBody>
          <a:bodyPr/>
          <a:lstStyle/>
          <a:p>
            <a:pPr algn="ctr" eaLnBrk="1" hangingPunct="1">
              <a:defRPr/>
            </a:pPr>
            <a:endParaRPr lang="en-US" sz="4000" b="0" i="1" dirty="0">
              <a:latin typeface="Arial" charset="0"/>
            </a:endParaRPr>
          </a:p>
        </p:txBody>
      </p:sp>
      <p:sp>
        <p:nvSpPr>
          <p:cNvPr id="60431" name="TextBox 20"/>
          <p:cNvSpPr txBox="1">
            <a:spLocks noChangeArrowheads="1"/>
          </p:cNvSpPr>
          <p:nvPr/>
        </p:nvSpPr>
        <p:spPr bwMode="auto">
          <a:xfrm>
            <a:off x="6248400" y="4870450"/>
            <a:ext cx="1073150" cy="55403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har char="•"/>
              <a:defRPr sz="3200" b="1">
                <a:solidFill>
                  <a:schemeClr val="tx1"/>
                </a:solidFill>
                <a:latin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defRPr>
            </a:lvl9pPr>
          </a:lstStyle>
          <a:p>
            <a:pPr>
              <a:spcBef>
                <a:spcPct val="0"/>
              </a:spcBef>
              <a:buFontTx/>
              <a:buNone/>
            </a:pPr>
            <a:r>
              <a:rPr lang="en-US" altLang="en-US" sz="1800">
                <a:solidFill>
                  <a:srgbClr val="FF0000"/>
                </a:solidFill>
                <a:latin typeface="Arial Narrow" panose="020B0606020202030204" pitchFamily="34" charset="0"/>
              </a:rPr>
              <a:t> YELLOW</a:t>
            </a:r>
          </a:p>
          <a:p>
            <a:pPr>
              <a:spcBef>
                <a:spcPct val="0"/>
              </a:spcBef>
              <a:buFontTx/>
              <a:buNone/>
            </a:pPr>
            <a:r>
              <a:rPr lang="en-US" altLang="en-US" sz="1800">
                <a:solidFill>
                  <a:srgbClr val="008000"/>
                </a:solidFill>
                <a:latin typeface="Arial Narrow" panose="020B0606020202030204" pitchFamily="34" charset="0"/>
              </a:rPr>
              <a:t> RED</a:t>
            </a:r>
            <a:r>
              <a:rPr lang="en-US" altLang="en-US" sz="1800">
                <a:solidFill>
                  <a:schemeClr val="bg1"/>
                </a:solidFill>
                <a:latin typeface="Arial Narrow" panose="020B0606020202030204" pitchFamily="34" charset="0"/>
              </a:rPr>
              <a:t> </a:t>
            </a:r>
            <a:r>
              <a:rPr lang="en-US" altLang="en-US" sz="1800">
                <a:latin typeface="Arial Narrow" panose="020B0606020202030204" pitchFamily="34" charset="0"/>
              </a:rPr>
              <a:t>BLUE</a:t>
            </a:r>
          </a:p>
        </p:txBody>
      </p:sp>
      <p:sp>
        <p:nvSpPr>
          <p:cNvPr id="60432" name="TextBox 21"/>
          <p:cNvSpPr txBox="1">
            <a:spLocks noChangeArrowheads="1"/>
          </p:cNvSpPr>
          <p:nvPr/>
        </p:nvSpPr>
        <p:spPr bwMode="auto">
          <a:xfrm>
            <a:off x="2362200" y="4891088"/>
            <a:ext cx="1073150" cy="55403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har char="•"/>
              <a:defRPr sz="3200" b="1">
                <a:solidFill>
                  <a:schemeClr val="tx1"/>
                </a:solidFill>
                <a:latin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defRPr>
            </a:lvl9pPr>
          </a:lstStyle>
          <a:p>
            <a:pPr>
              <a:spcBef>
                <a:spcPct val="0"/>
              </a:spcBef>
              <a:buFontTx/>
              <a:buNone/>
            </a:pPr>
            <a:r>
              <a:rPr lang="en-US" altLang="en-US" sz="1800">
                <a:solidFill>
                  <a:srgbClr val="FF0000"/>
                </a:solidFill>
                <a:latin typeface="Arial Narrow" panose="020B0606020202030204" pitchFamily="34" charset="0"/>
              </a:rPr>
              <a:t> YELLOW</a:t>
            </a:r>
          </a:p>
          <a:p>
            <a:pPr>
              <a:spcBef>
                <a:spcPct val="0"/>
              </a:spcBef>
              <a:buFontTx/>
              <a:buNone/>
            </a:pPr>
            <a:r>
              <a:rPr lang="en-US" altLang="en-US" sz="1800">
                <a:solidFill>
                  <a:srgbClr val="008000"/>
                </a:solidFill>
                <a:latin typeface="Arial Narrow" panose="020B0606020202030204" pitchFamily="34" charset="0"/>
              </a:rPr>
              <a:t> RED</a:t>
            </a:r>
            <a:r>
              <a:rPr lang="en-US" altLang="en-US" sz="1800">
                <a:solidFill>
                  <a:schemeClr val="bg1"/>
                </a:solidFill>
                <a:latin typeface="Arial Narrow" panose="020B0606020202030204" pitchFamily="34" charset="0"/>
              </a:rPr>
              <a:t> </a:t>
            </a:r>
            <a:r>
              <a:rPr lang="en-US" altLang="en-US" sz="1800">
                <a:latin typeface="Arial Narrow" panose="020B0606020202030204" pitchFamily="34" charset="0"/>
              </a:rPr>
              <a:t>BLUE</a:t>
            </a:r>
          </a:p>
        </p:txBody>
      </p:sp>
      <p:sp>
        <p:nvSpPr>
          <p:cNvPr id="60433" name="Content Placeholder 6"/>
          <p:cNvSpPr>
            <a:spLocks noGrp="1"/>
          </p:cNvSpPr>
          <p:nvPr>
            <p:ph idx="1"/>
          </p:nvPr>
        </p:nvSpPr>
        <p:spPr>
          <a:xfrm>
            <a:off x="457200" y="350838"/>
            <a:ext cx="8229600" cy="6370637"/>
          </a:xfrm>
        </p:spPr>
        <p:txBody>
          <a:bodyPr/>
          <a:lstStyle/>
          <a:p>
            <a:r>
              <a:rPr lang="en-US" altLang="en-US" sz="2800" dirty="0" err="1" smtClean="0"/>
              <a:t>Daan</a:t>
            </a:r>
            <a:r>
              <a:rPr lang="en-US" altLang="en-US" sz="2800" dirty="0" smtClean="0"/>
              <a:t> (male):  	    </a:t>
            </a:r>
            <a:r>
              <a:rPr lang="en-US" altLang="en-US" sz="1000" dirty="0" smtClean="0"/>
              <a:t>  </a:t>
            </a:r>
            <a:r>
              <a:rPr lang="en-US" altLang="en-US" sz="2800" dirty="0" err="1" smtClean="0"/>
              <a:t>n</a:t>
            </a:r>
            <a:r>
              <a:rPr lang="en-US" altLang="en-US" sz="2800" baseline="-25000" dirty="0" err="1" smtClean="0"/>
              <a:t>M</a:t>
            </a:r>
            <a:r>
              <a:rPr lang="en-US" altLang="en-US" sz="2800" dirty="0" smtClean="0"/>
              <a:t>=10, </a:t>
            </a:r>
            <a:r>
              <a:rPr lang="en-US" altLang="en-US" sz="2800" dirty="0" smtClean="0">
                <a:latin typeface="MS Reference Sans Serif" panose="020B0604030504040204" pitchFamily="34" charset="0"/>
              </a:rPr>
              <a:t></a:t>
            </a:r>
            <a:r>
              <a:rPr lang="en-US" altLang="en-US" sz="2800" baseline="-25000" dirty="0" smtClean="0"/>
              <a:t>M</a:t>
            </a:r>
            <a:r>
              <a:rPr lang="en-US" altLang="en-US" sz="2800" dirty="0" smtClean="0"/>
              <a:t>=</a:t>
            </a:r>
            <a:r>
              <a:rPr lang="en-US" altLang="en-US" sz="2800" baseline="-25000" dirty="0" smtClean="0"/>
              <a:t> </a:t>
            </a:r>
            <a:r>
              <a:rPr lang="en-US" altLang="en-US" sz="2800" dirty="0" smtClean="0"/>
              <a:t>4.22, </a:t>
            </a:r>
            <a:r>
              <a:rPr lang="en-US" altLang="en-US" sz="2800" dirty="0" err="1" smtClean="0"/>
              <a:t>s</a:t>
            </a:r>
            <a:r>
              <a:rPr lang="en-US" altLang="en-US" sz="2800" baseline="-25000" dirty="0" err="1" smtClean="0"/>
              <a:t>M</a:t>
            </a:r>
            <a:r>
              <a:rPr lang="en-US" altLang="en-US" sz="2800" baseline="-25000" dirty="0" smtClean="0"/>
              <a:t> </a:t>
            </a:r>
            <a:r>
              <a:rPr lang="en-US" altLang="en-US" sz="2800" dirty="0" smtClean="0"/>
              <a:t>= 0.8482</a:t>
            </a:r>
          </a:p>
          <a:p>
            <a:r>
              <a:rPr lang="en-US" altLang="en-US" sz="2800" dirty="0" err="1" smtClean="0"/>
              <a:t>Daanielle</a:t>
            </a:r>
            <a:r>
              <a:rPr lang="en-US" altLang="en-US" sz="2800" dirty="0" smtClean="0"/>
              <a:t> (fem):  </a:t>
            </a:r>
            <a:r>
              <a:rPr lang="en-US" altLang="en-US" sz="2800" dirty="0" err="1" smtClean="0"/>
              <a:t>n</a:t>
            </a:r>
            <a:r>
              <a:rPr lang="en-US" altLang="en-US" sz="2800" baseline="-25000" dirty="0" err="1" smtClean="0"/>
              <a:t>F</a:t>
            </a:r>
            <a:r>
              <a:rPr lang="en-US" altLang="en-US" sz="2800" baseline="-25000" dirty="0" smtClean="0"/>
              <a:t> </a:t>
            </a:r>
            <a:r>
              <a:rPr lang="en-US" altLang="en-US" sz="2800" dirty="0" smtClean="0"/>
              <a:t>=16, </a:t>
            </a:r>
            <a:r>
              <a:rPr lang="en-US" altLang="en-US" sz="2800" dirty="0" smtClean="0">
                <a:latin typeface="MS Reference Sans Serif" panose="020B0604030504040204" pitchFamily="34" charset="0"/>
              </a:rPr>
              <a:t></a:t>
            </a:r>
            <a:r>
              <a:rPr lang="en-US" altLang="en-US" sz="2800" baseline="-25000" dirty="0" smtClean="0"/>
              <a:t>F </a:t>
            </a:r>
            <a:r>
              <a:rPr lang="en-US" altLang="en-US" sz="2800" dirty="0" smtClean="0"/>
              <a:t>=</a:t>
            </a:r>
            <a:r>
              <a:rPr lang="en-US" altLang="en-US" sz="2800" baseline="-25000" dirty="0" smtClean="0"/>
              <a:t> </a:t>
            </a:r>
            <a:r>
              <a:rPr lang="en-US" altLang="en-US" sz="2800" dirty="0" smtClean="0"/>
              <a:t>4.84, </a:t>
            </a:r>
            <a:r>
              <a:rPr lang="en-US" altLang="en-US" sz="2800" dirty="0" err="1" smtClean="0"/>
              <a:t>s</a:t>
            </a:r>
            <a:r>
              <a:rPr lang="en-US" altLang="en-US" sz="2800" baseline="-25000" dirty="0" err="1" smtClean="0"/>
              <a:t>F</a:t>
            </a:r>
            <a:r>
              <a:rPr lang="en-US" altLang="en-US" sz="2800" dirty="0" smtClean="0"/>
              <a:t> = 0.8478</a:t>
            </a:r>
          </a:p>
          <a:p>
            <a:r>
              <a:rPr lang="en-US" altLang="en-US" sz="2800" dirty="0" smtClean="0"/>
              <a:t>Can this difference be explained by luck?</a:t>
            </a:r>
          </a:p>
          <a:p>
            <a:endParaRPr lang="en-US" altLang="en-US" sz="1800" dirty="0" smtClean="0"/>
          </a:p>
          <a:p>
            <a:r>
              <a:rPr lang="en-US" altLang="en-US" sz="2800" dirty="0" smtClean="0"/>
              <a:t>H</a:t>
            </a:r>
            <a:r>
              <a:rPr lang="en-US" altLang="en-US" sz="2800" baseline="-25000" dirty="0" smtClean="0"/>
              <a:t>0</a:t>
            </a:r>
            <a:r>
              <a:rPr lang="en-US" altLang="en-US" sz="2800" dirty="0" smtClean="0"/>
              <a:t>:  just luck; for both groups, times are from the </a:t>
            </a:r>
            <a:r>
              <a:rPr lang="en-US" altLang="en-US" sz="2800" u="sng" dirty="0" smtClean="0"/>
              <a:t>same</a:t>
            </a:r>
            <a:r>
              <a:rPr lang="en-US" altLang="en-US" sz="2800" dirty="0" smtClean="0"/>
              <a:t> population (</a:t>
            </a:r>
            <a:r>
              <a:rPr lang="en-US" altLang="en-US" sz="2800" dirty="0" err="1" smtClean="0">
                <a:latin typeface="Symbol" panose="05050102010706020507" pitchFamily="18" charset="2"/>
              </a:rPr>
              <a:t>m</a:t>
            </a:r>
            <a:r>
              <a:rPr lang="en-US" altLang="en-US" sz="2800" baseline="-25000" dirty="0" err="1" smtClean="0"/>
              <a:t>M</a:t>
            </a:r>
            <a:r>
              <a:rPr lang="en-US" altLang="en-US" sz="2800" dirty="0" smtClean="0"/>
              <a:t> = </a:t>
            </a:r>
            <a:r>
              <a:rPr lang="en-US" altLang="en-US" sz="2800" dirty="0" smtClean="0">
                <a:latin typeface="Symbol" panose="05050102010706020507" pitchFamily="18" charset="2"/>
              </a:rPr>
              <a:t>m</a:t>
            </a:r>
            <a:r>
              <a:rPr lang="en-US" altLang="en-US" sz="2800" baseline="-25000" dirty="0" smtClean="0"/>
              <a:t>F</a:t>
            </a:r>
            <a:r>
              <a:rPr lang="en-US" altLang="en-US" sz="2800" dirty="0" smtClean="0"/>
              <a:t>, </a:t>
            </a:r>
            <a:r>
              <a:rPr lang="en-US" altLang="en-US" sz="2800" dirty="0" err="1" smtClean="0">
                <a:latin typeface="Symbol" panose="05050102010706020507" pitchFamily="18" charset="2"/>
              </a:rPr>
              <a:t>s</a:t>
            </a:r>
            <a:r>
              <a:rPr lang="en-US" altLang="en-US" sz="2800" baseline="-25000" dirty="0" err="1" smtClean="0"/>
              <a:t>M</a:t>
            </a:r>
            <a:r>
              <a:rPr lang="en-US" altLang="en-US" sz="2800" dirty="0" smtClean="0"/>
              <a:t> = </a:t>
            </a:r>
            <a:r>
              <a:rPr lang="en-US" altLang="en-US" sz="2800" dirty="0" err="1" smtClean="0">
                <a:latin typeface="Symbol" panose="05050102010706020507" pitchFamily="18" charset="2"/>
              </a:rPr>
              <a:t>s</a:t>
            </a:r>
            <a:r>
              <a:rPr lang="en-US" altLang="en-US" sz="2800" baseline="-25000" dirty="0" err="1" smtClean="0"/>
              <a:t>F</a:t>
            </a:r>
            <a:r>
              <a:rPr lang="en-US" altLang="en-US" sz="2800" dirty="0" smtClean="0"/>
              <a:t>)</a:t>
            </a:r>
          </a:p>
          <a:p>
            <a:endParaRPr lang="en-US" altLang="en-US" sz="500" dirty="0" smtClean="0">
              <a:solidFill>
                <a:srgbClr val="3333FF"/>
              </a:solidFill>
            </a:endParaRPr>
          </a:p>
          <a:p>
            <a:r>
              <a:rPr lang="en-US" altLang="en-US" sz="2800" dirty="0" err="1" smtClean="0">
                <a:solidFill>
                  <a:srgbClr val="3333FF"/>
                </a:solidFill>
              </a:rPr>
              <a:t>s</a:t>
            </a:r>
            <a:r>
              <a:rPr lang="en-US" altLang="en-US" sz="2800" baseline="-25000" dirty="0" err="1" smtClean="0">
                <a:solidFill>
                  <a:srgbClr val="3333FF"/>
                </a:solidFill>
              </a:rPr>
              <a:t>p</a:t>
            </a:r>
            <a:r>
              <a:rPr lang="en-US" altLang="en-US" sz="2800" dirty="0" smtClean="0">
                <a:solidFill>
                  <a:srgbClr val="3333FF"/>
                </a:solidFill>
              </a:rPr>
              <a:t> = 0.84795 </a:t>
            </a:r>
            <a:r>
              <a:rPr lang="en-US" altLang="en-US" sz="2800" dirty="0" smtClean="0"/>
              <a:t>[weighted avg. of </a:t>
            </a:r>
            <a:r>
              <a:rPr lang="en-US" altLang="en-US" sz="2800" dirty="0" err="1" smtClean="0"/>
              <a:t>s</a:t>
            </a:r>
            <a:r>
              <a:rPr lang="en-US" altLang="en-US" sz="2800" baseline="-25000" dirty="0" err="1" smtClean="0"/>
              <a:t>M</a:t>
            </a:r>
            <a:r>
              <a:rPr lang="en-US" altLang="en-US" sz="2800" dirty="0" smtClean="0"/>
              <a:t> and </a:t>
            </a:r>
            <a:r>
              <a:rPr lang="en-US" altLang="en-US" sz="2800" dirty="0" err="1" smtClean="0"/>
              <a:t>s</a:t>
            </a:r>
            <a:r>
              <a:rPr lang="en-US" altLang="en-US" sz="2800" baseline="-25000" dirty="0" err="1" smtClean="0"/>
              <a:t>F</a:t>
            </a:r>
            <a:r>
              <a:rPr lang="en-US" altLang="en-US" sz="2800" dirty="0" smtClean="0"/>
              <a:t>]</a:t>
            </a:r>
          </a:p>
          <a:p>
            <a:endParaRPr lang="en-US" altLang="en-US" sz="500" dirty="0" smtClean="0"/>
          </a:p>
          <a:p>
            <a:r>
              <a:rPr lang="en-US" altLang="en-US" sz="2800" dirty="0" smtClean="0"/>
              <a:t>Estimated SE(</a:t>
            </a:r>
            <a:r>
              <a:rPr lang="en-US" altLang="en-US" sz="2800" dirty="0" smtClean="0">
                <a:latin typeface="MS Reference Sans Serif" panose="020B0604030504040204" pitchFamily="34" charset="0"/>
              </a:rPr>
              <a:t></a:t>
            </a:r>
            <a:r>
              <a:rPr lang="en-US" altLang="en-US" sz="2800" baseline="-25000" dirty="0" smtClean="0"/>
              <a:t>1</a:t>
            </a:r>
            <a:r>
              <a:rPr lang="en-US" altLang="en-US" sz="2800" dirty="0" smtClean="0"/>
              <a:t> – </a:t>
            </a:r>
            <a:r>
              <a:rPr lang="en-US" altLang="en-US" sz="2800" dirty="0" smtClean="0">
                <a:latin typeface="MS Reference Sans Serif" panose="020B0604030504040204" pitchFamily="34" charset="0"/>
              </a:rPr>
              <a:t></a:t>
            </a:r>
            <a:r>
              <a:rPr lang="en-US" altLang="en-US" sz="2800" baseline="-25000" dirty="0" smtClean="0"/>
              <a:t>2</a:t>
            </a:r>
            <a:r>
              <a:rPr lang="en-US" altLang="en-US" sz="2800" dirty="0" smtClean="0"/>
              <a:t>) = 0.3418</a:t>
            </a:r>
          </a:p>
          <a:p>
            <a:endParaRPr lang="en-US" altLang="en-US" sz="500" dirty="0" smtClean="0"/>
          </a:p>
          <a:p>
            <a:r>
              <a:rPr lang="en-US" altLang="en-US" sz="2800" dirty="0" smtClean="0"/>
              <a:t>Observed T = [(4.84 – 4.22) – 0) / 0.3418 = 1.81</a:t>
            </a:r>
          </a:p>
          <a:p>
            <a:endParaRPr lang="en-US" altLang="en-US" sz="500" dirty="0" smtClean="0"/>
          </a:p>
          <a:p>
            <a:r>
              <a:rPr lang="en-US" altLang="en-US" sz="2800" dirty="0" smtClean="0"/>
              <a:t>Compare to T w/ </a:t>
            </a:r>
            <a:r>
              <a:rPr lang="en-US" altLang="en-US" sz="2800" dirty="0" smtClean="0">
                <a:solidFill>
                  <a:srgbClr val="3333FF"/>
                </a:solidFill>
              </a:rPr>
              <a:t>24 </a:t>
            </a:r>
            <a:r>
              <a:rPr lang="en-US" altLang="en-US" sz="2800" dirty="0" err="1" smtClean="0">
                <a:solidFill>
                  <a:srgbClr val="3333FF"/>
                </a:solidFill>
              </a:rPr>
              <a:t>df</a:t>
            </a:r>
            <a:r>
              <a:rPr lang="en-US" altLang="en-US" sz="2800" dirty="0" smtClean="0"/>
              <a:t> … p = 0.04</a:t>
            </a:r>
          </a:p>
          <a:p>
            <a:endParaRPr lang="en-US" altLang="en-US" sz="500" dirty="0" smtClean="0"/>
          </a:p>
          <a:p>
            <a:r>
              <a:rPr lang="en-US" altLang="en-US" sz="2800" dirty="0" smtClean="0"/>
              <a:t>Reject H</a:t>
            </a:r>
            <a:r>
              <a:rPr lang="en-US" altLang="en-US" sz="2800" baseline="-25000" dirty="0" smtClean="0"/>
              <a:t>0</a:t>
            </a:r>
            <a:r>
              <a:rPr lang="en-US" altLang="en-US" sz="2800" dirty="0" smtClean="0"/>
              <a:t>:  populations are </a:t>
            </a:r>
            <a:r>
              <a:rPr lang="en-US" altLang="en-US" sz="2800" u="sng" dirty="0" smtClean="0"/>
              <a:t>not</a:t>
            </a:r>
            <a:r>
              <a:rPr lang="en-US" altLang="en-US" sz="2800" dirty="0" smtClean="0"/>
              <a:t> the same!</a:t>
            </a:r>
          </a:p>
        </p:txBody>
      </p:sp>
    </p:spTree>
    <p:extLst>
      <p:ext uri="{BB962C8B-B14F-4D97-AF65-F5344CB8AC3E}">
        <p14:creationId xmlns:p14="http://schemas.microsoft.com/office/powerpoint/2010/main" val="37953977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60433">
                                            <p:txEl>
                                              <p:pRg st="14" end="14"/>
                                            </p:txEl>
                                          </p:spTgt>
                                        </p:tgtEl>
                                        <p:attrNameLst>
                                          <p:attrName>style.visibility</p:attrName>
                                        </p:attrNameLst>
                                      </p:cBhvr>
                                      <p:to>
                                        <p:strVal val="visible"/>
                                      </p:to>
                                    </p:set>
                                    <p:animEffect transition="in" filter="wipe(left)">
                                      <p:cBhvr>
                                        <p:cTn id="7" dur="500"/>
                                        <p:tgtEl>
                                          <p:spTgt spid="60433">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itle 1"/>
          <p:cNvSpPr>
            <a:spLocks noGrp="1"/>
          </p:cNvSpPr>
          <p:nvPr>
            <p:ph type="title"/>
          </p:nvPr>
        </p:nvSpPr>
        <p:spPr/>
        <p:txBody>
          <a:bodyPr/>
          <a:lstStyle/>
          <a:p>
            <a:pPr algn="l"/>
            <a:r>
              <a:rPr lang="en-US" altLang="en-US" sz="1400" smtClean="0"/>
              <a:t>https://www.ncbi.nlm.nih.gov/pmc/articles/PMC3394231/</a:t>
            </a:r>
          </a:p>
        </p:txBody>
      </p:sp>
      <p:sp>
        <p:nvSpPr>
          <p:cNvPr id="61443" name="Content Placeholder 2"/>
          <p:cNvSpPr>
            <a:spLocks noGrp="1"/>
          </p:cNvSpPr>
          <p:nvPr>
            <p:ph idx="1"/>
          </p:nvPr>
        </p:nvSpPr>
        <p:spPr/>
        <p:txBody>
          <a:bodyPr/>
          <a:lstStyle/>
          <a:p>
            <a:r>
              <a:rPr lang="en-US" altLang="en-US" smtClean="0"/>
              <a:t>“The mere </a:t>
            </a:r>
            <a:r>
              <a:rPr lang="en-US" altLang="en-US" u="sng" smtClean="0"/>
              <a:t>anticipation</a:t>
            </a:r>
            <a:r>
              <a:rPr lang="en-US" altLang="en-US" smtClean="0"/>
              <a:t> of an interaction with a woman can impair men’s cognitive performance”</a:t>
            </a:r>
          </a:p>
        </p:txBody>
      </p:sp>
      <p:sp>
        <p:nvSpPr>
          <p:cNvPr id="61444"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b="1">
                <a:solidFill>
                  <a:schemeClr val="tx1"/>
                </a:solidFill>
                <a:latin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defRPr>
            </a:lvl9pPr>
          </a:lstStyle>
          <a:p>
            <a:pPr>
              <a:spcBef>
                <a:spcPct val="0"/>
              </a:spcBef>
              <a:buFontTx/>
              <a:buNone/>
            </a:pPr>
            <a:fld id="{E07ED9C6-F364-4A8E-9E41-74E949597D57}" type="slidenum">
              <a:rPr lang="en-US" altLang="en-US" sz="1400" b="0" smtClean="0"/>
              <a:pPr>
                <a:spcBef>
                  <a:spcPct val="0"/>
                </a:spcBef>
                <a:buFontTx/>
                <a:buNone/>
              </a:pPr>
              <a:t>77</a:t>
            </a:fld>
            <a:endParaRPr lang="en-US" altLang="en-US" sz="1400" b="0" smtClean="0"/>
          </a:p>
        </p:txBody>
      </p:sp>
      <p:pic>
        <p:nvPicPr>
          <p:cNvPr id="61445" name="Picture 6"/>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66775" y="2122488"/>
            <a:ext cx="7410450" cy="39147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2466" name="Picture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305050" y="11113"/>
            <a:ext cx="11561763" cy="6881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2467" name="Title 1"/>
          <p:cNvSpPr>
            <a:spLocks noGrp="1"/>
          </p:cNvSpPr>
          <p:nvPr>
            <p:ph type="title"/>
          </p:nvPr>
        </p:nvSpPr>
        <p:spPr/>
        <p:txBody>
          <a:bodyPr/>
          <a:lstStyle/>
          <a:p>
            <a:endParaRPr lang="en-US" altLang="en-US" smtClean="0"/>
          </a:p>
        </p:txBody>
      </p:sp>
      <p:sp>
        <p:nvSpPr>
          <p:cNvPr id="62468"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b="1">
                <a:solidFill>
                  <a:schemeClr val="tx1"/>
                </a:solidFill>
                <a:latin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defRPr>
            </a:lvl9pPr>
          </a:lstStyle>
          <a:p>
            <a:pPr>
              <a:spcBef>
                <a:spcPct val="0"/>
              </a:spcBef>
              <a:buFontTx/>
              <a:buNone/>
            </a:pPr>
            <a:fld id="{7019BF7D-B185-45EF-B5CC-7252E8BB8F40}" type="slidenum">
              <a:rPr lang="en-US" altLang="en-US" sz="1400" b="0" smtClean="0"/>
              <a:pPr>
                <a:spcBef>
                  <a:spcPct val="0"/>
                </a:spcBef>
                <a:buFontTx/>
                <a:buNone/>
              </a:pPr>
              <a:t>78</a:t>
            </a:fld>
            <a:endParaRPr lang="en-US" altLang="en-US" sz="1400" b="0" smtClean="0"/>
          </a:p>
        </p:txBody>
      </p:sp>
      <p:sp>
        <p:nvSpPr>
          <p:cNvPr id="62469" name="Content Placeholder 1"/>
          <p:cNvSpPr>
            <a:spLocks noGrp="1"/>
          </p:cNvSpPr>
          <p:nvPr>
            <p:ph idx="1"/>
          </p:nvPr>
        </p:nvSpPr>
        <p:spPr/>
        <p:txBody>
          <a:bodyPr/>
          <a:lstStyle/>
          <a:p>
            <a:r>
              <a:rPr lang="en-US" altLang="en-US" smtClean="0"/>
              <a:t>Lecture 7:  Inference for Averages</a:t>
            </a:r>
          </a:p>
          <a:p>
            <a:endParaRPr lang="en-US" altLang="en-US" sz="2000" smtClean="0"/>
          </a:p>
          <a:p>
            <a:pPr lvl="1"/>
            <a:r>
              <a:rPr lang="en-US" altLang="en-US" smtClean="0"/>
              <a:t>Inference for one average …</a:t>
            </a:r>
          </a:p>
          <a:p>
            <a:pPr lvl="2"/>
            <a:r>
              <a:rPr lang="en-US" altLang="en-US" smtClean="0"/>
              <a:t>… where </a:t>
            </a:r>
            <a:r>
              <a:rPr lang="en-US" altLang="en-US" smtClean="0">
                <a:latin typeface="Symbol" panose="05050102010706020507" pitchFamily="18" charset="2"/>
              </a:rPr>
              <a:t>s</a:t>
            </a:r>
            <a:r>
              <a:rPr lang="en-US" altLang="en-US" smtClean="0"/>
              <a:t> is known:  normal distribution</a:t>
            </a:r>
          </a:p>
          <a:p>
            <a:pPr lvl="2"/>
            <a:r>
              <a:rPr lang="en-US" altLang="en-US" smtClean="0"/>
              <a:t>… where </a:t>
            </a:r>
            <a:r>
              <a:rPr lang="en-US" altLang="en-US" smtClean="0">
                <a:latin typeface="Symbol" panose="05050102010706020507" pitchFamily="18" charset="2"/>
              </a:rPr>
              <a:t>s</a:t>
            </a:r>
            <a:r>
              <a:rPr lang="en-US" altLang="en-US" smtClean="0"/>
              <a:t> is unknown:  T distribution</a:t>
            </a:r>
          </a:p>
          <a:p>
            <a:endParaRPr lang="en-US" altLang="en-US" sz="2000" smtClean="0"/>
          </a:p>
          <a:p>
            <a:pPr lvl="1"/>
            <a:r>
              <a:rPr lang="en-US" altLang="en-US" smtClean="0"/>
              <a:t>Inference for two matched populations</a:t>
            </a:r>
          </a:p>
          <a:p>
            <a:endParaRPr lang="en-US" altLang="en-US" sz="2000" smtClean="0"/>
          </a:p>
          <a:p>
            <a:pPr lvl="1"/>
            <a:r>
              <a:rPr lang="en-US" altLang="en-US" smtClean="0"/>
              <a:t>Inference for two independent populations</a:t>
            </a:r>
          </a:p>
          <a:p>
            <a:pPr lvl="2"/>
            <a:r>
              <a:rPr lang="en-US" altLang="en-US" smtClean="0"/>
              <a:t>… where </a:t>
            </a:r>
            <a:r>
              <a:rPr lang="en-US" altLang="en-US" smtClean="0">
                <a:latin typeface="Symbol" panose="05050102010706020507" pitchFamily="18" charset="2"/>
              </a:rPr>
              <a:t>s</a:t>
            </a:r>
            <a:r>
              <a:rPr lang="en-US" altLang="en-US" smtClean="0"/>
              <a:t>’s might be different</a:t>
            </a:r>
          </a:p>
          <a:p>
            <a:pPr lvl="2"/>
            <a:r>
              <a:rPr lang="en-US" altLang="en-US" smtClean="0"/>
              <a:t>… where </a:t>
            </a:r>
            <a:r>
              <a:rPr lang="en-US" altLang="en-US" smtClean="0">
                <a:latin typeface="Symbol" panose="05050102010706020507" pitchFamily="18" charset="2"/>
              </a:rPr>
              <a:t>s</a:t>
            </a:r>
            <a:r>
              <a:rPr lang="en-US" altLang="en-US" smtClean="0"/>
              <a:t>’s are known to be equal</a:t>
            </a:r>
          </a:p>
          <a:p>
            <a:pPr lvl="2"/>
            <a:endParaRPr lang="en-US" altLang="en-US" smtClean="0"/>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itle 1"/>
          <p:cNvSpPr>
            <a:spLocks noGrp="1"/>
          </p:cNvSpPr>
          <p:nvPr>
            <p:ph type="title"/>
          </p:nvPr>
        </p:nvSpPr>
        <p:spPr/>
        <p:txBody>
          <a:bodyPr/>
          <a:lstStyle/>
          <a:p>
            <a:endParaRPr lang="en-US" altLang="en-US" smtClean="0"/>
          </a:p>
        </p:txBody>
      </p:sp>
      <p:sp>
        <p:nvSpPr>
          <p:cNvPr id="63491" name="Content Placeholder 2"/>
          <p:cNvSpPr>
            <a:spLocks noGrp="1"/>
          </p:cNvSpPr>
          <p:nvPr>
            <p:ph idx="1"/>
          </p:nvPr>
        </p:nvSpPr>
        <p:spPr/>
        <p:txBody>
          <a:bodyPr/>
          <a:lstStyle/>
          <a:p>
            <a:r>
              <a:rPr lang="en-US" altLang="en-US" dirty="0" smtClean="0"/>
              <a:t>So far we have learned how to do many types of inference</a:t>
            </a:r>
          </a:p>
          <a:p>
            <a:pPr lvl="1"/>
            <a:endParaRPr lang="en-US" altLang="en-US" sz="500" dirty="0" smtClean="0"/>
          </a:p>
          <a:p>
            <a:pPr lvl="1"/>
            <a:r>
              <a:rPr lang="en-US" altLang="en-US" dirty="0" smtClean="0"/>
              <a:t>One population percentage</a:t>
            </a:r>
          </a:p>
          <a:p>
            <a:pPr lvl="1"/>
            <a:endParaRPr lang="en-US" altLang="en-US" sz="500" dirty="0" smtClean="0"/>
          </a:p>
          <a:p>
            <a:pPr lvl="1"/>
            <a:r>
              <a:rPr lang="en-US" altLang="en-US" dirty="0" smtClean="0"/>
              <a:t>Two population percentages</a:t>
            </a:r>
          </a:p>
          <a:p>
            <a:pPr lvl="1"/>
            <a:endParaRPr lang="en-US" altLang="en-US" sz="500" dirty="0" smtClean="0"/>
          </a:p>
          <a:p>
            <a:pPr lvl="1"/>
            <a:r>
              <a:rPr lang="en-US" altLang="en-US" dirty="0" smtClean="0"/>
              <a:t>Two population odds</a:t>
            </a:r>
          </a:p>
          <a:p>
            <a:pPr lvl="1"/>
            <a:endParaRPr lang="en-US" altLang="en-US" sz="500" dirty="0" smtClean="0"/>
          </a:p>
          <a:p>
            <a:pPr lvl="1"/>
            <a:r>
              <a:rPr lang="en-US" altLang="en-US" dirty="0" smtClean="0"/>
              <a:t>One population average (or matched pairs)</a:t>
            </a:r>
          </a:p>
          <a:p>
            <a:pPr lvl="1"/>
            <a:endParaRPr lang="en-US" altLang="en-US" sz="500" dirty="0" smtClean="0"/>
          </a:p>
          <a:p>
            <a:pPr lvl="1"/>
            <a:r>
              <a:rPr lang="en-US" altLang="en-US" dirty="0" smtClean="0"/>
              <a:t>Two population averages</a:t>
            </a:r>
          </a:p>
          <a:p>
            <a:pPr lvl="1"/>
            <a:endParaRPr lang="en-US" altLang="en-US" dirty="0" smtClean="0"/>
          </a:p>
          <a:p>
            <a:r>
              <a:rPr lang="en-US" altLang="en-US" dirty="0" smtClean="0"/>
              <a:t>Even more types of inference are possible, depending on the question …</a:t>
            </a:r>
          </a:p>
          <a:p>
            <a:pPr lvl="1"/>
            <a:endParaRPr lang="en-US" altLang="en-US" dirty="0" smtClean="0"/>
          </a:p>
        </p:txBody>
      </p:sp>
      <p:sp>
        <p:nvSpPr>
          <p:cNvPr id="63492"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b="1">
                <a:solidFill>
                  <a:schemeClr val="tx1"/>
                </a:solidFill>
                <a:latin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defRPr>
            </a:lvl9pPr>
          </a:lstStyle>
          <a:p>
            <a:pPr>
              <a:spcBef>
                <a:spcPct val="0"/>
              </a:spcBef>
              <a:buFontTx/>
              <a:buNone/>
            </a:pPr>
            <a:fld id="{35A52EB8-6BF2-4565-A913-2EE6014C670B}" type="slidenum">
              <a:rPr lang="en-US" altLang="en-US" sz="1400" b="0" smtClean="0"/>
              <a:pPr>
                <a:spcBef>
                  <a:spcPct val="0"/>
                </a:spcBef>
                <a:buFontTx/>
                <a:buNone/>
              </a:pPr>
              <a:t>79</a:t>
            </a:fld>
            <a:endParaRPr lang="en-US" altLang="en-US" sz="1400" b="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63491">
                                            <p:txEl>
                                              <p:pRg st="2" end="2"/>
                                            </p:txEl>
                                          </p:spTgt>
                                        </p:tgtEl>
                                        <p:attrNameLst>
                                          <p:attrName>style.visibility</p:attrName>
                                        </p:attrNameLst>
                                      </p:cBhvr>
                                      <p:to>
                                        <p:strVal val="visible"/>
                                      </p:to>
                                    </p:set>
                                    <p:animEffect transition="in" filter="wipe(left)">
                                      <p:cBhvr>
                                        <p:cTn id="7" dur="500"/>
                                        <p:tgtEl>
                                          <p:spTgt spid="63491">
                                            <p:txEl>
                                              <p:pRg st="2" end="2"/>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63491">
                                            <p:txEl>
                                              <p:pRg st="4" end="4"/>
                                            </p:txEl>
                                          </p:spTgt>
                                        </p:tgtEl>
                                        <p:attrNameLst>
                                          <p:attrName>style.visibility</p:attrName>
                                        </p:attrNameLst>
                                      </p:cBhvr>
                                      <p:to>
                                        <p:strVal val="visible"/>
                                      </p:to>
                                    </p:set>
                                    <p:animEffect transition="in" filter="wipe(left)">
                                      <p:cBhvr>
                                        <p:cTn id="11" dur="500"/>
                                        <p:tgtEl>
                                          <p:spTgt spid="63491">
                                            <p:txEl>
                                              <p:pRg st="4" end="4"/>
                                            </p:txEl>
                                          </p:spTgt>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63491">
                                            <p:txEl>
                                              <p:pRg st="6" end="6"/>
                                            </p:txEl>
                                          </p:spTgt>
                                        </p:tgtEl>
                                        <p:attrNameLst>
                                          <p:attrName>style.visibility</p:attrName>
                                        </p:attrNameLst>
                                      </p:cBhvr>
                                      <p:to>
                                        <p:strVal val="visible"/>
                                      </p:to>
                                    </p:set>
                                    <p:animEffect transition="in" filter="wipe(left)">
                                      <p:cBhvr>
                                        <p:cTn id="15" dur="500"/>
                                        <p:tgtEl>
                                          <p:spTgt spid="63491">
                                            <p:txEl>
                                              <p:pRg st="6" end="6"/>
                                            </p:txEl>
                                          </p:spTgt>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63491">
                                            <p:txEl>
                                              <p:pRg st="8" end="8"/>
                                            </p:txEl>
                                          </p:spTgt>
                                        </p:tgtEl>
                                        <p:attrNameLst>
                                          <p:attrName>style.visibility</p:attrName>
                                        </p:attrNameLst>
                                      </p:cBhvr>
                                      <p:to>
                                        <p:strVal val="visible"/>
                                      </p:to>
                                    </p:set>
                                    <p:animEffect transition="in" filter="wipe(left)">
                                      <p:cBhvr>
                                        <p:cTn id="19" dur="500"/>
                                        <p:tgtEl>
                                          <p:spTgt spid="63491">
                                            <p:txEl>
                                              <p:pRg st="8" end="8"/>
                                            </p:txEl>
                                          </p:spTgt>
                                        </p:tgtEl>
                                      </p:cBhvr>
                                    </p:animEffect>
                                  </p:childTnLst>
                                </p:cTn>
                              </p:par>
                            </p:childTnLst>
                          </p:cTn>
                        </p:par>
                        <p:par>
                          <p:cTn id="20" fill="hold">
                            <p:stCondLst>
                              <p:cond delay="2000"/>
                            </p:stCondLst>
                            <p:childTnLst>
                              <p:par>
                                <p:cTn id="21" presetID="22" presetClass="entr" presetSubtype="8" fill="hold" nodeType="afterEffect">
                                  <p:stCondLst>
                                    <p:cond delay="0"/>
                                  </p:stCondLst>
                                  <p:childTnLst>
                                    <p:set>
                                      <p:cBhvr>
                                        <p:cTn id="22" dur="1" fill="hold">
                                          <p:stCondLst>
                                            <p:cond delay="0"/>
                                          </p:stCondLst>
                                        </p:cTn>
                                        <p:tgtEl>
                                          <p:spTgt spid="63491">
                                            <p:txEl>
                                              <p:pRg st="10" end="10"/>
                                            </p:txEl>
                                          </p:spTgt>
                                        </p:tgtEl>
                                        <p:attrNameLst>
                                          <p:attrName>style.visibility</p:attrName>
                                        </p:attrNameLst>
                                      </p:cBhvr>
                                      <p:to>
                                        <p:strVal val="visible"/>
                                      </p:to>
                                    </p:set>
                                    <p:animEffect transition="in" filter="wipe(left)">
                                      <p:cBhvr>
                                        <p:cTn id="23" dur="500"/>
                                        <p:tgtEl>
                                          <p:spTgt spid="63491">
                                            <p:txEl>
                                              <p:pRg st="10" end="10"/>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63491">
                                            <p:txEl>
                                              <p:pRg st="12" end="12"/>
                                            </p:txEl>
                                          </p:spTgt>
                                        </p:tgtEl>
                                        <p:attrNameLst>
                                          <p:attrName>style.visibility</p:attrName>
                                        </p:attrNameLst>
                                      </p:cBhvr>
                                      <p:to>
                                        <p:strVal val="visible"/>
                                      </p:to>
                                    </p:set>
                                    <p:animEffect transition="in" filter="fade">
                                      <p:cBhvr>
                                        <p:cTn id="28" dur="500"/>
                                        <p:tgtEl>
                                          <p:spTgt spid="63491">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305050" y="11113"/>
            <a:ext cx="11561763" cy="6881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5" name="Title 1"/>
          <p:cNvSpPr>
            <a:spLocks noGrp="1"/>
          </p:cNvSpPr>
          <p:nvPr>
            <p:ph type="title"/>
          </p:nvPr>
        </p:nvSpPr>
        <p:spPr/>
        <p:txBody>
          <a:bodyPr/>
          <a:lstStyle/>
          <a:p>
            <a:endParaRPr lang="en-US" altLang="en-US" smtClean="0"/>
          </a:p>
        </p:txBody>
      </p:sp>
      <p:sp>
        <p:nvSpPr>
          <p:cNvPr id="8196" name="Content Placeholder 2"/>
          <p:cNvSpPr>
            <a:spLocks noGrp="1"/>
          </p:cNvSpPr>
          <p:nvPr>
            <p:ph idx="1"/>
          </p:nvPr>
        </p:nvSpPr>
        <p:spPr>
          <a:xfrm>
            <a:off x="457200" y="3621088"/>
            <a:ext cx="8229600" cy="1349375"/>
          </a:xfrm>
          <a:solidFill>
            <a:schemeClr val="bg1">
              <a:alpha val="90195"/>
            </a:schemeClr>
          </a:solidFill>
        </p:spPr>
        <p:txBody>
          <a:bodyPr/>
          <a:lstStyle/>
          <a:p>
            <a:pPr marL="0" indent="0" algn="ctr">
              <a:buFontTx/>
              <a:buNone/>
            </a:pPr>
            <a:r>
              <a:rPr lang="en-US" altLang="en-US" smtClean="0"/>
              <a:t>Lecture 7</a:t>
            </a:r>
          </a:p>
          <a:p>
            <a:pPr marL="0" indent="0" algn="ctr">
              <a:buFontTx/>
              <a:buNone/>
            </a:pPr>
            <a:r>
              <a:rPr lang="en-US" altLang="en-US" smtClean="0"/>
              <a:t>Inference for Averages</a:t>
            </a:r>
          </a:p>
          <a:p>
            <a:pPr marL="0" indent="0" algn="ctr">
              <a:buFontTx/>
              <a:buNone/>
            </a:pPr>
            <a:endParaRPr lang="en-US" altLang="en-US" smtClean="0"/>
          </a:p>
        </p:txBody>
      </p:sp>
      <p:sp>
        <p:nvSpPr>
          <p:cNvPr id="8197"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b="1">
                <a:solidFill>
                  <a:schemeClr val="tx1"/>
                </a:solidFill>
                <a:latin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defRPr>
            </a:lvl9pPr>
          </a:lstStyle>
          <a:p>
            <a:pPr>
              <a:spcBef>
                <a:spcPct val="0"/>
              </a:spcBef>
              <a:buFontTx/>
              <a:buNone/>
            </a:pPr>
            <a:fld id="{6F4C75EA-B03B-45CF-9208-45B480B638AE}" type="slidenum">
              <a:rPr lang="en-US" altLang="en-US" sz="1400" b="0" smtClean="0"/>
              <a:pPr>
                <a:spcBef>
                  <a:spcPct val="0"/>
                </a:spcBef>
                <a:buFontTx/>
                <a:buNone/>
              </a:pPr>
              <a:t>8</a:t>
            </a:fld>
            <a:endParaRPr lang="en-US" altLang="en-US" sz="1400" b="0" smtClean="0"/>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itle 1"/>
          <p:cNvSpPr>
            <a:spLocks noGrp="1"/>
          </p:cNvSpPr>
          <p:nvPr>
            <p:ph type="title"/>
          </p:nvPr>
        </p:nvSpPr>
        <p:spPr/>
        <p:txBody>
          <a:bodyPr/>
          <a:lstStyle/>
          <a:p>
            <a:endParaRPr lang="en-US" altLang="en-US" smtClean="0"/>
          </a:p>
        </p:txBody>
      </p:sp>
      <p:sp>
        <p:nvSpPr>
          <p:cNvPr id="64515" name="Content Placeholder 2"/>
          <p:cNvSpPr>
            <a:spLocks noGrp="1"/>
          </p:cNvSpPr>
          <p:nvPr>
            <p:ph idx="1"/>
          </p:nvPr>
        </p:nvSpPr>
        <p:spPr/>
        <p:txBody>
          <a:bodyPr/>
          <a:lstStyle/>
          <a:p>
            <a:r>
              <a:rPr lang="en-US" altLang="en-US" dirty="0" err="1" smtClean="0"/>
              <a:t>Benford’s</a:t>
            </a:r>
            <a:r>
              <a:rPr lang="en-US" altLang="en-US" dirty="0" smtClean="0"/>
              <a:t> Law says that the “expected” proportion of digits </a:t>
            </a:r>
            <a:r>
              <a:rPr lang="en-US" altLang="en-US" u="sng" dirty="0" smtClean="0"/>
              <a:t>starting</a:t>
            </a:r>
            <a:r>
              <a:rPr lang="en-US" altLang="en-US" dirty="0" smtClean="0"/>
              <a:t> with d should be equal to log</a:t>
            </a:r>
            <a:r>
              <a:rPr lang="en-US" altLang="en-US" baseline="-25000" dirty="0" smtClean="0"/>
              <a:t>10</a:t>
            </a:r>
            <a:r>
              <a:rPr lang="en-US" altLang="en-US" dirty="0" smtClean="0"/>
              <a:t>(1 + 1/d)</a:t>
            </a:r>
          </a:p>
          <a:p>
            <a:pPr lvl="1"/>
            <a:r>
              <a:rPr lang="en-US" altLang="en-US" dirty="0" err="1" smtClean="0"/>
              <a:t>Benford’s</a:t>
            </a:r>
            <a:r>
              <a:rPr lang="en-US" altLang="en-US" dirty="0" smtClean="0"/>
              <a:t> Law applies to many lists</a:t>
            </a:r>
          </a:p>
          <a:p>
            <a:pPr lvl="1"/>
            <a:r>
              <a:rPr lang="en-US" altLang="en-US" dirty="0" smtClean="0"/>
              <a:t>Example:  Population for n=233 countries, 2016</a:t>
            </a:r>
          </a:p>
          <a:p>
            <a:endParaRPr lang="en-US" altLang="en-US" dirty="0" smtClean="0"/>
          </a:p>
        </p:txBody>
      </p:sp>
      <p:sp>
        <p:nvSpPr>
          <p:cNvPr id="64516"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b="1">
                <a:solidFill>
                  <a:schemeClr val="tx1"/>
                </a:solidFill>
                <a:latin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defRPr>
            </a:lvl9pPr>
          </a:lstStyle>
          <a:p>
            <a:pPr>
              <a:spcBef>
                <a:spcPct val="0"/>
              </a:spcBef>
              <a:buFontTx/>
              <a:buNone/>
            </a:pPr>
            <a:fld id="{71FC10CE-2ECD-4032-8A93-192605EA6999}" type="slidenum">
              <a:rPr lang="en-US" altLang="en-US" sz="1400" b="0" smtClean="0"/>
              <a:pPr>
                <a:spcBef>
                  <a:spcPct val="0"/>
                </a:spcBef>
                <a:buFontTx/>
                <a:buNone/>
              </a:pPr>
              <a:t>80</a:t>
            </a:fld>
            <a:endParaRPr lang="en-US" altLang="en-US" sz="1400" b="0" smtClean="0"/>
          </a:p>
        </p:txBody>
      </p:sp>
      <p:graphicFrame>
        <p:nvGraphicFramePr>
          <p:cNvPr id="5" name="Content Placeholder 4"/>
          <p:cNvGraphicFramePr>
            <a:graphicFrameLocks/>
          </p:cNvGraphicFramePr>
          <p:nvPr/>
        </p:nvGraphicFramePr>
        <p:xfrm>
          <a:off x="457200" y="3467100"/>
          <a:ext cx="8229598" cy="1119189"/>
        </p:xfrm>
        <a:graphic>
          <a:graphicData uri="http://schemas.openxmlformats.org/drawingml/2006/table">
            <a:tbl>
              <a:tblPr firstRow="1" bandRow="1">
                <a:tableStyleId>{5C22544A-7EE6-4342-B048-85BDC9FD1C3A}</a:tableStyleId>
              </a:tblPr>
              <a:tblGrid>
                <a:gridCol w="1698883"/>
                <a:gridCol w="725635"/>
                <a:gridCol w="725635"/>
                <a:gridCol w="725635"/>
                <a:gridCol w="725635"/>
                <a:gridCol w="725635"/>
                <a:gridCol w="725635"/>
                <a:gridCol w="725635"/>
                <a:gridCol w="725635"/>
                <a:gridCol w="725635"/>
              </a:tblGrid>
              <a:tr h="373063">
                <a:tc>
                  <a:txBody>
                    <a:bodyPr/>
                    <a:lstStyle/>
                    <a:p>
                      <a:pPr algn="l" fontAlgn="b"/>
                      <a:r>
                        <a:rPr lang="en-US" sz="2400" b="0" i="0" u="none" strike="noStrike" dirty="0">
                          <a:effectLst/>
                          <a:latin typeface="Arial" panose="020B0604020202020204" pitchFamily="34" charset="0"/>
                        </a:rPr>
                        <a:t>First digit</a:t>
                      </a:r>
                    </a:p>
                  </a:txBody>
                  <a:tcPr marL="7144" marR="7144" marT="7147" marB="0" anchor="b">
                    <a:solidFill>
                      <a:schemeClr val="tx1">
                        <a:lumMod val="65000"/>
                        <a:lumOff val="35000"/>
                      </a:schemeClr>
                    </a:solidFill>
                  </a:tcPr>
                </a:tc>
                <a:tc>
                  <a:txBody>
                    <a:bodyPr/>
                    <a:lstStyle/>
                    <a:p>
                      <a:pPr algn="ctr" fontAlgn="b"/>
                      <a:r>
                        <a:rPr lang="en-US" sz="2400" b="0" i="0" u="sng" strike="noStrike" dirty="0">
                          <a:effectLst/>
                          <a:latin typeface="Arial" panose="020B0604020202020204" pitchFamily="34" charset="0"/>
                        </a:rPr>
                        <a:t>1</a:t>
                      </a:r>
                    </a:p>
                  </a:txBody>
                  <a:tcPr marL="7144" marR="7144" marT="7147" marB="0" anchor="b">
                    <a:solidFill>
                      <a:schemeClr val="tx1">
                        <a:lumMod val="65000"/>
                        <a:lumOff val="35000"/>
                      </a:schemeClr>
                    </a:solidFill>
                  </a:tcPr>
                </a:tc>
                <a:tc>
                  <a:txBody>
                    <a:bodyPr/>
                    <a:lstStyle/>
                    <a:p>
                      <a:pPr algn="ctr" fontAlgn="b"/>
                      <a:r>
                        <a:rPr lang="en-US" sz="2400" b="0" i="0" u="sng" strike="noStrike" dirty="0">
                          <a:effectLst/>
                          <a:latin typeface="Arial" panose="020B0604020202020204" pitchFamily="34" charset="0"/>
                        </a:rPr>
                        <a:t>2</a:t>
                      </a:r>
                    </a:p>
                  </a:txBody>
                  <a:tcPr marL="7144" marR="7144" marT="7147" marB="0" anchor="b">
                    <a:solidFill>
                      <a:schemeClr val="tx1">
                        <a:lumMod val="65000"/>
                        <a:lumOff val="35000"/>
                      </a:schemeClr>
                    </a:solidFill>
                  </a:tcPr>
                </a:tc>
                <a:tc>
                  <a:txBody>
                    <a:bodyPr/>
                    <a:lstStyle/>
                    <a:p>
                      <a:pPr algn="ctr" fontAlgn="b"/>
                      <a:r>
                        <a:rPr lang="en-US" sz="2400" b="0" i="0" u="sng" strike="noStrike" dirty="0">
                          <a:effectLst/>
                          <a:latin typeface="Arial" panose="020B0604020202020204" pitchFamily="34" charset="0"/>
                        </a:rPr>
                        <a:t>3</a:t>
                      </a:r>
                    </a:p>
                  </a:txBody>
                  <a:tcPr marL="7144" marR="7144" marT="7147" marB="0" anchor="b">
                    <a:solidFill>
                      <a:schemeClr val="tx1">
                        <a:lumMod val="65000"/>
                        <a:lumOff val="35000"/>
                      </a:schemeClr>
                    </a:solidFill>
                  </a:tcPr>
                </a:tc>
                <a:tc>
                  <a:txBody>
                    <a:bodyPr/>
                    <a:lstStyle/>
                    <a:p>
                      <a:pPr algn="ctr" fontAlgn="b"/>
                      <a:r>
                        <a:rPr lang="en-US" sz="2400" b="0" i="0" u="sng" strike="noStrike" dirty="0">
                          <a:effectLst/>
                          <a:latin typeface="Arial" panose="020B0604020202020204" pitchFamily="34" charset="0"/>
                        </a:rPr>
                        <a:t>4</a:t>
                      </a:r>
                    </a:p>
                  </a:txBody>
                  <a:tcPr marL="7144" marR="7144" marT="7147" marB="0" anchor="b">
                    <a:solidFill>
                      <a:schemeClr val="tx1">
                        <a:lumMod val="65000"/>
                        <a:lumOff val="35000"/>
                      </a:schemeClr>
                    </a:solidFill>
                  </a:tcPr>
                </a:tc>
                <a:tc>
                  <a:txBody>
                    <a:bodyPr/>
                    <a:lstStyle/>
                    <a:p>
                      <a:pPr algn="ctr" fontAlgn="b"/>
                      <a:r>
                        <a:rPr lang="en-US" sz="2400" b="0" i="0" u="sng" strike="noStrike" dirty="0">
                          <a:effectLst/>
                          <a:latin typeface="Arial" panose="020B0604020202020204" pitchFamily="34" charset="0"/>
                        </a:rPr>
                        <a:t>5</a:t>
                      </a:r>
                    </a:p>
                  </a:txBody>
                  <a:tcPr marL="7144" marR="7144" marT="7147" marB="0" anchor="b">
                    <a:solidFill>
                      <a:schemeClr val="tx1">
                        <a:lumMod val="65000"/>
                        <a:lumOff val="35000"/>
                      </a:schemeClr>
                    </a:solidFill>
                  </a:tcPr>
                </a:tc>
                <a:tc>
                  <a:txBody>
                    <a:bodyPr/>
                    <a:lstStyle/>
                    <a:p>
                      <a:pPr algn="ctr" fontAlgn="b"/>
                      <a:r>
                        <a:rPr lang="en-US" sz="2400" b="0" i="0" u="sng" strike="noStrike" dirty="0">
                          <a:effectLst/>
                          <a:latin typeface="Arial" panose="020B0604020202020204" pitchFamily="34" charset="0"/>
                        </a:rPr>
                        <a:t>6</a:t>
                      </a:r>
                    </a:p>
                  </a:txBody>
                  <a:tcPr marL="7144" marR="7144" marT="7147" marB="0" anchor="b">
                    <a:solidFill>
                      <a:schemeClr val="tx1">
                        <a:lumMod val="65000"/>
                        <a:lumOff val="35000"/>
                      </a:schemeClr>
                    </a:solidFill>
                  </a:tcPr>
                </a:tc>
                <a:tc>
                  <a:txBody>
                    <a:bodyPr/>
                    <a:lstStyle/>
                    <a:p>
                      <a:pPr algn="ctr" fontAlgn="b"/>
                      <a:r>
                        <a:rPr lang="en-US" sz="2400" b="0" i="0" u="sng" strike="noStrike" dirty="0">
                          <a:effectLst/>
                          <a:latin typeface="Arial" panose="020B0604020202020204" pitchFamily="34" charset="0"/>
                        </a:rPr>
                        <a:t>7</a:t>
                      </a:r>
                    </a:p>
                  </a:txBody>
                  <a:tcPr marL="7144" marR="7144" marT="7147" marB="0" anchor="b">
                    <a:solidFill>
                      <a:schemeClr val="tx1">
                        <a:lumMod val="65000"/>
                        <a:lumOff val="35000"/>
                      </a:schemeClr>
                    </a:solidFill>
                  </a:tcPr>
                </a:tc>
                <a:tc>
                  <a:txBody>
                    <a:bodyPr/>
                    <a:lstStyle/>
                    <a:p>
                      <a:pPr algn="ctr" fontAlgn="b"/>
                      <a:r>
                        <a:rPr lang="en-US" sz="2400" b="0" i="0" u="sng" strike="noStrike" dirty="0">
                          <a:effectLst/>
                          <a:latin typeface="Arial" panose="020B0604020202020204" pitchFamily="34" charset="0"/>
                        </a:rPr>
                        <a:t>8</a:t>
                      </a:r>
                    </a:p>
                  </a:txBody>
                  <a:tcPr marL="7144" marR="7144" marT="7147" marB="0" anchor="b">
                    <a:solidFill>
                      <a:schemeClr val="tx1">
                        <a:lumMod val="65000"/>
                        <a:lumOff val="35000"/>
                      </a:schemeClr>
                    </a:solidFill>
                  </a:tcPr>
                </a:tc>
                <a:tc>
                  <a:txBody>
                    <a:bodyPr/>
                    <a:lstStyle/>
                    <a:p>
                      <a:pPr algn="ctr" fontAlgn="b"/>
                      <a:r>
                        <a:rPr lang="en-US" sz="2400" b="0" i="0" u="sng" strike="noStrike" dirty="0">
                          <a:effectLst/>
                          <a:latin typeface="Arial" panose="020B0604020202020204" pitchFamily="34" charset="0"/>
                        </a:rPr>
                        <a:t>9</a:t>
                      </a:r>
                    </a:p>
                  </a:txBody>
                  <a:tcPr marL="7144" marR="7144" marT="7147" marB="0" anchor="b">
                    <a:solidFill>
                      <a:schemeClr val="tx1">
                        <a:lumMod val="65000"/>
                        <a:lumOff val="35000"/>
                      </a:schemeClr>
                    </a:solidFill>
                  </a:tcPr>
                </a:tc>
              </a:tr>
              <a:tr h="373063">
                <a:tc>
                  <a:txBody>
                    <a:bodyPr/>
                    <a:lstStyle/>
                    <a:p>
                      <a:pPr algn="l" fontAlgn="b"/>
                      <a:r>
                        <a:rPr lang="en-US" sz="2400" b="0" i="0" u="none" strike="noStrike" dirty="0" smtClean="0">
                          <a:effectLst/>
                          <a:latin typeface="Arial" panose="020B0604020202020204" pitchFamily="34" charset="0"/>
                        </a:rPr>
                        <a:t>Predicted #</a:t>
                      </a:r>
                      <a:endParaRPr lang="en-US" sz="2400" b="0" i="0" u="none" strike="noStrike" dirty="0">
                        <a:effectLst/>
                        <a:latin typeface="Arial" panose="020B0604020202020204" pitchFamily="34" charset="0"/>
                      </a:endParaRPr>
                    </a:p>
                  </a:txBody>
                  <a:tcPr marL="7144" marR="7144" marT="7147" marB="0" anchor="b"/>
                </a:tc>
                <a:tc>
                  <a:txBody>
                    <a:bodyPr/>
                    <a:lstStyle/>
                    <a:p>
                      <a:pPr algn="ctr" fontAlgn="b"/>
                      <a:r>
                        <a:rPr lang="en-US" sz="2400" b="0" i="0" u="none" strike="noStrike" dirty="0" smtClean="0">
                          <a:solidFill>
                            <a:srgbClr val="000000"/>
                          </a:solidFill>
                          <a:effectLst/>
                          <a:latin typeface="Calibri" panose="020F0502020204030204" pitchFamily="34" charset="0"/>
                        </a:rPr>
                        <a:t>70.1 </a:t>
                      </a:r>
                      <a:endParaRPr lang="en-US" sz="2400" b="0" i="0" u="none" strike="noStrike" dirty="0">
                        <a:solidFill>
                          <a:srgbClr val="000000"/>
                        </a:solidFill>
                        <a:effectLst/>
                        <a:latin typeface="Calibri" panose="020F0502020204030204" pitchFamily="34" charset="0"/>
                      </a:endParaRPr>
                    </a:p>
                  </a:txBody>
                  <a:tcPr marL="7144" marR="7144" marT="7147" marB="0" anchor="b"/>
                </a:tc>
                <a:tc>
                  <a:txBody>
                    <a:bodyPr/>
                    <a:lstStyle/>
                    <a:p>
                      <a:pPr algn="ctr" fontAlgn="b"/>
                      <a:r>
                        <a:rPr lang="en-US" sz="2400" b="0" i="0" u="none" strike="noStrike" dirty="0" smtClean="0">
                          <a:solidFill>
                            <a:srgbClr val="000000"/>
                          </a:solidFill>
                          <a:effectLst/>
                          <a:latin typeface="Calibri" panose="020F0502020204030204" pitchFamily="34" charset="0"/>
                        </a:rPr>
                        <a:t>41.0 </a:t>
                      </a:r>
                      <a:endParaRPr lang="en-US" sz="2400" b="0" i="0" u="none" strike="noStrike" dirty="0">
                        <a:solidFill>
                          <a:srgbClr val="000000"/>
                        </a:solidFill>
                        <a:effectLst/>
                        <a:latin typeface="Calibri" panose="020F0502020204030204" pitchFamily="34" charset="0"/>
                      </a:endParaRPr>
                    </a:p>
                  </a:txBody>
                  <a:tcPr marL="7144" marR="7144" marT="7147" marB="0" anchor="b"/>
                </a:tc>
                <a:tc>
                  <a:txBody>
                    <a:bodyPr/>
                    <a:lstStyle/>
                    <a:p>
                      <a:pPr algn="ctr" fontAlgn="b"/>
                      <a:r>
                        <a:rPr lang="en-US" sz="2400" b="0" i="0" u="none" strike="noStrike" dirty="0" smtClean="0">
                          <a:solidFill>
                            <a:srgbClr val="000000"/>
                          </a:solidFill>
                          <a:effectLst/>
                          <a:latin typeface="Calibri" panose="020F0502020204030204" pitchFamily="34" charset="0"/>
                        </a:rPr>
                        <a:t>29.1 </a:t>
                      </a:r>
                      <a:endParaRPr lang="en-US" sz="2400" b="0" i="0" u="none" strike="noStrike" dirty="0">
                        <a:solidFill>
                          <a:srgbClr val="000000"/>
                        </a:solidFill>
                        <a:effectLst/>
                        <a:latin typeface="Calibri" panose="020F0502020204030204" pitchFamily="34" charset="0"/>
                      </a:endParaRPr>
                    </a:p>
                  </a:txBody>
                  <a:tcPr marL="7144" marR="7144" marT="7147" marB="0" anchor="b"/>
                </a:tc>
                <a:tc>
                  <a:txBody>
                    <a:bodyPr/>
                    <a:lstStyle/>
                    <a:p>
                      <a:pPr algn="ctr" fontAlgn="b"/>
                      <a:r>
                        <a:rPr lang="en-US" sz="2400" b="0" i="0" u="none" strike="noStrike" dirty="0" smtClean="0">
                          <a:solidFill>
                            <a:srgbClr val="000000"/>
                          </a:solidFill>
                          <a:effectLst/>
                          <a:latin typeface="Calibri" panose="020F0502020204030204" pitchFamily="34" charset="0"/>
                        </a:rPr>
                        <a:t>22.6 </a:t>
                      </a:r>
                      <a:endParaRPr lang="en-US" sz="2400" b="0" i="0" u="none" strike="noStrike" dirty="0">
                        <a:solidFill>
                          <a:srgbClr val="000000"/>
                        </a:solidFill>
                        <a:effectLst/>
                        <a:latin typeface="Calibri" panose="020F0502020204030204" pitchFamily="34" charset="0"/>
                      </a:endParaRPr>
                    </a:p>
                  </a:txBody>
                  <a:tcPr marL="7144" marR="7144" marT="7147" marB="0" anchor="b"/>
                </a:tc>
                <a:tc>
                  <a:txBody>
                    <a:bodyPr/>
                    <a:lstStyle/>
                    <a:p>
                      <a:pPr algn="ctr" fontAlgn="b"/>
                      <a:r>
                        <a:rPr lang="en-US" sz="2400" b="0" i="0" u="none" strike="noStrike" dirty="0" smtClean="0">
                          <a:solidFill>
                            <a:srgbClr val="000000"/>
                          </a:solidFill>
                          <a:effectLst/>
                          <a:latin typeface="Calibri" panose="020F0502020204030204" pitchFamily="34" charset="0"/>
                        </a:rPr>
                        <a:t>18.4 </a:t>
                      </a:r>
                      <a:endParaRPr lang="en-US" sz="2400" b="0" i="0" u="none" strike="noStrike" dirty="0">
                        <a:solidFill>
                          <a:srgbClr val="000000"/>
                        </a:solidFill>
                        <a:effectLst/>
                        <a:latin typeface="Calibri" panose="020F0502020204030204" pitchFamily="34" charset="0"/>
                      </a:endParaRPr>
                    </a:p>
                  </a:txBody>
                  <a:tcPr marL="7144" marR="7144" marT="7147" marB="0" anchor="b"/>
                </a:tc>
                <a:tc>
                  <a:txBody>
                    <a:bodyPr/>
                    <a:lstStyle/>
                    <a:p>
                      <a:pPr algn="ctr" fontAlgn="b"/>
                      <a:r>
                        <a:rPr lang="en-US" sz="2400" b="0" i="0" u="none" strike="noStrike" dirty="0" smtClean="0">
                          <a:solidFill>
                            <a:srgbClr val="000000"/>
                          </a:solidFill>
                          <a:effectLst/>
                          <a:latin typeface="Calibri" panose="020F0502020204030204" pitchFamily="34" charset="0"/>
                        </a:rPr>
                        <a:t>15.6 </a:t>
                      </a:r>
                      <a:endParaRPr lang="en-US" sz="2400" b="0" i="0" u="none" strike="noStrike" dirty="0">
                        <a:solidFill>
                          <a:srgbClr val="000000"/>
                        </a:solidFill>
                        <a:effectLst/>
                        <a:latin typeface="Calibri" panose="020F0502020204030204" pitchFamily="34" charset="0"/>
                      </a:endParaRPr>
                    </a:p>
                  </a:txBody>
                  <a:tcPr marL="7144" marR="7144" marT="7147" marB="0" anchor="b"/>
                </a:tc>
                <a:tc>
                  <a:txBody>
                    <a:bodyPr/>
                    <a:lstStyle/>
                    <a:p>
                      <a:pPr algn="ctr" fontAlgn="b"/>
                      <a:r>
                        <a:rPr lang="en-US" sz="2400" b="0" i="0" u="none" strike="noStrike" dirty="0" smtClean="0">
                          <a:solidFill>
                            <a:srgbClr val="000000"/>
                          </a:solidFill>
                          <a:effectLst/>
                          <a:latin typeface="Calibri" panose="020F0502020204030204" pitchFamily="34" charset="0"/>
                        </a:rPr>
                        <a:t>13.5 </a:t>
                      </a:r>
                      <a:endParaRPr lang="en-US" sz="2400" b="0" i="0" u="none" strike="noStrike" dirty="0">
                        <a:solidFill>
                          <a:srgbClr val="000000"/>
                        </a:solidFill>
                        <a:effectLst/>
                        <a:latin typeface="Calibri" panose="020F0502020204030204" pitchFamily="34" charset="0"/>
                      </a:endParaRPr>
                    </a:p>
                  </a:txBody>
                  <a:tcPr marL="7144" marR="7144" marT="7147" marB="0" anchor="b"/>
                </a:tc>
                <a:tc>
                  <a:txBody>
                    <a:bodyPr/>
                    <a:lstStyle/>
                    <a:p>
                      <a:pPr algn="ctr" fontAlgn="b"/>
                      <a:r>
                        <a:rPr lang="en-US" sz="2400" b="0" i="0" u="none" strike="noStrike" dirty="0" smtClean="0">
                          <a:solidFill>
                            <a:srgbClr val="000000"/>
                          </a:solidFill>
                          <a:effectLst/>
                          <a:latin typeface="Calibri" panose="020F0502020204030204" pitchFamily="34" charset="0"/>
                        </a:rPr>
                        <a:t>11.9 </a:t>
                      </a:r>
                      <a:endParaRPr lang="en-US" sz="2400" b="0" i="0" u="none" strike="noStrike" dirty="0">
                        <a:solidFill>
                          <a:srgbClr val="000000"/>
                        </a:solidFill>
                        <a:effectLst/>
                        <a:latin typeface="Calibri" panose="020F0502020204030204" pitchFamily="34" charset="0"/>
                      </a:endParaRPr>
                    </a:p>
                  </a:txBody>
                  <a:tcPr marL="7144" marR="7144" marT="7147" marB="0" anchor="b"/>
                </a:tc>
                <a:tc>
                  <a:txBody>
                    <a:bodyPr/>
                    <a:lstStyle/>
                    <a:p>
                      <a:pPr algn="ctr" fontAlgn="b"/>
                      <a:r>
                        <a:rPr lang="en-US" sz="2400" b="0" i="0" u="none" strike="noStrike" dirty="0" smtClean="0">
                          <a:solidFill>
                            <a:srgbClr val="000000"/>
                          </a:solidFill>
                          <a:effectLst/>
                          <a:latin typeface="Calibri" panose="020F0502020204030204" pitchFamily="34" charset="0"/>
                        </a:rPr>
                        <a:t>10.7 </a:t>
                      </a:r>
                      <a:endParaRPr lang="en-US" sz="2400" b="0" i="0" u="none" strike="noStrike" dirty="0">
                        <a:solidFill>
                          <a:srgbClr val="000000"/>
                        </a:solidFill>
                        <a:effectLst/>
                        <a:latin typeface="Calibri" panose="020F0502020204030204" pitchFamily="34" charset="0"/>
                      </a:endParaRPr>
                    </a:p>
                  </a:txBody>
                  <a:tcPr marL="7144" marR="7144" marT="7147" marB="0" anchor="b"/>
                </a:tc>
              </a:tr>
              <a:tr h="373063">
                <a:tc>
                  <a:txBody>
                    <a:bodyPr/>
                    <a:lstStyle/>
                    <a:p>
                      <a:pPr algn="l" fontAlgn="b"/>
                      <a:r>
                        <a:rPr lang="en-US" sz="2400" b="0" i="0" u="none" strike="noStrike" dirty="0" smtClean="0">
                          <a:effectLst/>
                          <a:latin typeface="Arial" panose="020B0604020202020204" pitchFamily="34" charset="0"/>
                        </a:rPr>
                        <a:t>Actual #</a:t>
                      </a:r>
                      <a:endParaRPr lang="en-US" sz="2400" b="0" i="0" u="none" strike="noStrike" dirty="0">
                        <a:effectLst/>
                        <a:latin typeface="Arial" panose="020B0604020202020204" pitchFamily="34" charset="0"/>
                      </a:endParaRPr>
                    </a:p>
                  </a:txBody>
                  <a:tcPr marL="7144" marR="7144" marT="7147" marB="0" anchor="b"/>
                </a:tc>
                <a:tc>
                  <a:txBody>
                    <a:bodyPr/>
                    <a:lstStyle/>
                    <a:p>
                      <a:pPr algn="ctr" fontAlgn="b"/>
                      <a:r>
                        <a:rPr lang="en-US" sz="2400" b="0" i="0" u="none" strike="noStrike" dirty="0">
                          <a:solidFill>
                            <a:srgbClr val="000000"/>
                          </a:solidFill>
                          <a:effectLst/>
                          <a:latin typeface="Calibri" panose="020F0502020204030204" pitchFamily="34" charset="0"/>
                        </a:rPr>
                        <a:t>69</a:t>
                      </a:r>
                    </a:p>
                  </a:txBody>
                  <a:tcPr marL="7144" marR="7144" marT="7147" marB="0" anchor="b"/>
                </a:tc>
                <a:tc>
                  <a:txBody>
                    <a:bodyPr/>
                    <a:lstStyle/>
                    <a:p>
                      <a:pPr algn="ctr" fontAlgn="b"/>
                      <a:r>
                        <a:rPr lang="en-US" sz="2400" b="0" i="0" u="none" strike="noStrike" dirty="0">
                          <a:solidFill>
                            <a:srgbClr val="000000"/>
                          </a:solidFill>
                          <a:effectLst/>
                          <a:latin typeface="Calibri" panose="020F0502020204030204" pitchFamily="34" charset="0"/>
                        </a:rPr>
                        <a:t>35</a:t>
                      </a:r>
                    </a:p>
                  </a:txBody>
                  <a:tcPr marL="7144" marR="7144" marT="7147" marB="0" anchor="b"/>
                </a:tc>
                <a:tc>
                  <a:txBody>
                    <a:bodyPr/>
                    <a:lstStyle/>
                    <a:p>
                      <a:pPr algn="ctr" fontAlgn="b"/>
                      <a:r>
                        <a:rPr lang="en-US" sz="2400" b="0" i="0" u="none" strike="noStrike" dirty="0">
                          <a:solidFill>
                            <a:srgbClr val="000000"/>
                          </a:solidFill>
                          <a:effectLst/>
                          <a:latin typeface="Calibri" panose="020F0502020204030204" pitchFamily="34" charset="0"/>
                        </a:rPr>
                        <a:t>32</a:t>
                      </a:r>
                    </a:p>
                  </a:txBody>
                  <a:tcPr marL="7144" marR="7144" marT="7147" marB="0" anchor="b"/>
                </a:tc>
                <a:tc>
                  <a:txBody>
                    <a:bodyPr/>
                    <a:lstStyle/>
                    <a:p>
                      <a:pPr algn="ctr" fontAlgn="b"/>
                      <a:r>
                        <a:rPr lang="en-US" sz="2400" b="0" i="0" u="none" strike="noStrike" dirty="0">
                          <a:solidFill>
                            <a:srgbClr val="000000"/>
                          </a:solidFill>
                          <a:effectLst/>
                          <a:latin typeface="Calibri" panose="020F0502020204030204" pitchFamily="34" charset="0"/>
                        </a:rPr>
                        <a:t>21</a:t>
                      </a:r>
                    </a:p>
                  </a:txBody>
                  <a:tcPr marL="7144" marR="7144" marT="7147" marB="0" anchor="b"/>
                </a:tc>
                <a:tc>
                  <a:txBody>
                    <a:bodyPr/>
                    <a:lstStyle/>
                    <a:p>
                      <a:pPr algn="ctr" fontAlgn="b"/>
                      <a:r>
                        <a:rPr lang="en-US" sz="2400" b="0" i="0" u="none" strike="noStrike" dirty="0">
                          <a:solidFill>
                            <a:srgbClr val="000000"/>
                          </a:solidFill>
                          <a:effectLst/>
                          <a:latin typeface="Calibri" panose="020F0502020204030204" pitchFamily="34" charset="0"/>
                        </a:rPr>
                        <a:t>27</a:t>
                      </a:r>
                    </a:p>
                  </a:txBody>
                  <a:tcPr marL="7144" marR="7144" marT="7147" marB="0" anchor="b"/>
                </a:tc>
                <a:tc>
                  <a:txBody>
                    <a:bodyPr/>
                    <a:lstStyle/>
                    <a:p>
                      <a:pPr algn="ctr" fontAlgn="b"/>
                      <a:r>
                        <a:rPr lang="en-US" sz="2400" b="0" i="0" u="none" strike="noStrike" dirty="0">
                          <a:solidFill>
                            <a:srgbClr val="000000"/>
                          </a:solidFill>
                          <a:effectLst/>
                          <a:latin typeface="Calibri" panose="020F0502020204030204" pitchFamily="34" charset="0"/>
                        </a:rPr>
                        <a:t>12</a:t>
                      </a:r>
                    </a:p>
                  </a:txBody>
                  <a:tcPr marL="7144" marR="7144" marT="7147" marB="0" anchor="b"/>
                </a:tc>
                <a:tc>
                  <a:txBody>
                    <a:bodyPr/>
                    <a:lstStyle/>
                    <a:p>
                      <a:pPr algn="ctr" fontAlgn="b"/>
                      <a:r>
                        <a:rPr lang="en-US" sz="2400" b="0" i="0" u="none" strike="noStrike" dirty="0">
                          <a:solidFill>
                            <a:srgbClr val="000000"/>
                          </a:solidFill>
                          <a:effectLst/>
                          <a:latin typeface="Calibri" panose="020F0502020204030204" pitchFamily="34" charset="0"/>
                        </a:rPr>
                        <a:t>13</a:t>
                      </a:r>
                    </a:p>
                  </a:txBody>
                  <a:tcPr marL="7144" marR="7144" marT="7147" marB="0" anchor="b"/>
                </a:tc>
                <a:tc>
                  <a:txBody>
                    <a:bodyPr/>
                    <a:lstStyle/>
                    <a:p>
                      <a:pPr algn="ctr" fontAlgn="b"/>
                      <a:r>
                        <a:rPr lang="en-US" sz="2400" b="0" i="0" u="none" strike="noStrike" dirty="0">
                          <a:solidFill>
                            <a:srgbClr val="000000"/>
                          </a:solidFill>
                          <a:effectLst/>
                          <a:latin typeface="Calibri" panose="020F0502020204030204" pitchFamily="34" charset="0"/>
                        </a:rPr>
                        <a:t>13</a:t>
                      </a:r>
                    </a:p>
                  </a:txBody>
                  <a:tcPr marL="7144" marR="7144" marT="7147" marB="0" anchor="b"/>
                </a:tc>
                <a:tc>
                  <a:txBody>
                    <a:bodyPr/>
                    <a:lstStyle/>
                    <a:p>
                      <a:pPr algn="ctr" fontAlgn="b"/>
                      <a:r>
                        <a:rPr lang="en-US" sz="2400" b="0" i="0" u="none" strike="noStrike" dirty="0">
                          <a:solidFill>
                            <a:srgbClr val="000000"/>
                          </a:solidFill>
                          <a:effectLst/>
                          <a:latin typeface="Calibri" panose="020F0502020204030204" pitchFamily="34" charset="0"/>
                        </a:rPr>
                        <a:t>11</a:t>
                      </a:r>
                    </a:p>
                  </a:txBody>
                  <a:tcPr marL="7144" marR="7144" marT="7147" marB="0" anchor="b"/>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4515">
                                            <p:txEl>
                                              <p:pRg st="2" end="2"/>
                                            </p:txEl>
                                          </p:spTgt>
                                        </p:tgtEl>
                                        <p:attrNameLst>
                                          <p:attrName>style.visibility</p:attrName>
                                        </p:attrNameLst>
                                      </p:cBhvr>
                                      <p:to>
                                        <p:strVal val="visible"/>
                                      </p:to>
                                    </p:set>
                                    <p:animEffect transition="in" filter="wipe(left)">
                                      <p:cBhvr>
                                        <p:cTn id="7" dur="500"/>
                                        <p:tgtEl>
                                          <p:spTgt spid="64515">
                                            <p:txEl>
                                              <p:pRg st="2" end="2"/>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dissolve">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itle 1"/>
          <p:cNvSpPr>
            <a:spLocks noGrp="1"/>
          </p:cNvSpPr>
          <p:nvPr>
            <p:ph type="title"/>
          </p:nvPr>
        </p:nvSpPr>
        <p:spPr/>
        <p:txBody>
          <a:bodyPr/>
          <a:lstStyle/>
          <a:p>
            <a:endParaRPr lang="en-US" altLang="en-US" smtClean="0"/>
          </a:p>
        </p:txBody>
      </p:sp>
      <p:sp>
        <p:nvSpPr>
          <p:cNvPr id="65539" name="Content Placeholder 2"/>
          <p:cNvSpPr>
            <a:spLocks noGrp="1"/>
          </p:cNvSpPr>
          <p:nvPr>
            <p:ph idx="1"/>
          </p:nvPr>
        </p:nvSpPr>
        <p:spPr>
          <a:xfrm>
            <a:off x="457200" y="350838"/>
            <a:ext cx="6792913" cy="5821362"/>
          </a:xfrm>
        </p:spPr>
        <p:txBody>
          <a:bodyPr/>
          <a:lstStyle/>
          <a:p>
            <a:r>
              <a:rPr lang="en-US" altLang="en-US" smtClean="0"/>
              <a:t>In 1992, Wayne James Nelson wrote a series of 23 checks totaling $1.9M</a:t>
            </a:r>
          </a:p>
          <a:p>
            <a:pPr lvl="1"/>
            <a:endParaRPr lang="en-US" altLang="en-US" sz="1000" smtClean="0"/>
          </a:p>
        </p:txBody>
      </p:sp>
      <p:sp>
        <p:nvSpPr>
          <p:cNvPr id="65540"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b="1">
                <a:solidFill>
                  <a:schemeClr val="tx1"/>
                </a:solidFill>
                <a:latin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defRPr>
            </a:lvl9pPr>
          </a:lstStyle>
          <a:p>
            <a:pPr>
              <a:spcBef>
                <a:spcPct val="0"/>
              </a:spcBef>
              <a:buFontTx/>
              <a:buNone/>
            </a:pPr>
            <a:fld id="{A725A04A-1FBF-4604-956B-5C3CE68BC7D3}" type="slidenum">
              <a:rPr lang="en-US" altLang="en-US" sz="1400" b="0" smtClean="0"/>
              <a:pPr>
                <a:spcBef>
                  <a:spcPct val="0"/>
                </a:spcBef>
                <a:buFontTx/>
                <a:buNone/>
              </a:pPr>
              <a:t>81</a:t>
            </a:fld>
            <a:endParaRPr lang="en-US" altLang="en-US" sz="1400" b="0" smtClean="0"/>
          </a:p>
        </p:txBody>
      </p:sp>
      <p:graphicFrame>
        <p:nvGraphicFramePr>
          <p:cNvPr id="5" name="Content Placeholder 3"/>
          <p:cNvGraphicFramePr>
            <a:graphicFrameLocks/>
          </p:cNvGraphicFramePr>
          <p:nvPr/>
        </p:nvGraphicFramePr>
        <p:xfrm>
          <a:off x="7250113" y="285750"/>
          <a:ext cx="1428750" cy="5830898"/>
        </p:xfrm>
        <a:graphic>
          <a:graphicData uri="http://schemas.openxmlformats.org/drawingml/2006/table">
            <a:tbl>
              <a:tblPr bandRow="1">
                <a:tableStyleId>{5C22544A-7EE6-4342-B048-85BDC9FD1C3A}</a:tableStyleId>
              </a:tblPr>
              <a:tblGrid>
                <a:gridCol w="1428750"/>
              </a:tblGrid>
              <a:tr h="245566">
                <a:tc>
                  <a:txBody>
                    <a:bodyPr/>
                    <a:lstStyle/>
                    <a:p>
                      <a:pPr algn="r" fontAlgn="b"/>
                      <a:r>
                        <a:rPr lang="en-US" sz="1200" b="0" i="0" u="none" strike="noStrike" dirty="0">
                          <a:effectLst/>
                          <a:latin typeface="Arial" panose="020B0604020202020204" pitchFamily="34" charset="0"/>
                          <a:cs typeface="Arial" panose="020B0604020202020204" pitchFamily="34" charset="0"/>
                        </a:rPr>
                        <a:t> $            1,927.48 </a:t>
                      </a:r>
                    </a:p>
                  </a:txBody>
                  <a:tcPr marL="0" marR="0" marT="0" marB="0" anchor="ctr"/>
                </a:tc>
              </a:tr>
              <a:tr h="245566">
                <a:tc>
                  <a:txBody>
                    <a:bodyPr/>
                    <a:lstStyle/>
                    <a:p>
                      <a:pPr algn="r" fontAlgn="b"/>
                      <a:r>
                        <a:rPr lang="en-US" sz="800" b="0" i="0" u="none" strike="noStrike" dirty="0" smtClean="0">
                          <a:effectLst/>
                          <a:latin typeface="Arial" panose="020B0604020202020204" pitchFamily="34" charset="0"/>
                          <a:cs typeface="Arial" panose="020B0604020202020204" pitchFamily="34" charset="0"/>
                        </a:rPr>
                        <a:t>10/9/92</a:t>
                      </a:r>
                      <a:r>
                        <a:rPr lang="en-US" sz="1200" b="0" i="0" u="none" strike="noStrike" dirty="0" smtClean="0">
                          <a:effectLst/>
                          <a:latin typeface="Arial" panose="020B0604020202020204" pitchFamily="34" charset="0"/>
                          <a:cs typeface="Arial" panose="020B0604020202020204" pitchFamily="34" charset="0"/>
                        </a:rPr>
                        <a:t>           7,902.31 </a:t>
                      </a:r>
                      <a:endParaRPr lang="en-US" sz="1200" b="0" i="0" u="none" strike="noStrike" dirty="0">
                        <a:effectLst/>
                        <a:latin typeface="Arial" panose="020B0604020202020204" pitchFamily="34" charset="0"/>
                        <a:cs typeface="Arial" panose="020B0604020202020204" pitchFamily="34" charset="0"/>
                      </a:endParaRPr>
                    </a:p>
                  </a:txBody>
                  <a:tcPr marL="0" marR="0" marT="0" marB="0" anchor="ctr">
                    <a:lnB w="12700" cap="flat" cmpd="sng" algn="ctr">
                      <a:solidFill>
                        <a:schemeClr val="tx1"/>
                      </a:solidFill>
                      <a:prstDash val="solid"/>
                      <a:round/>
                      <a:headEnd type="none" w="med" len="med"/>
                      <a:tailEnd type="none" w="med" len="med"/>
                    </a:lnB>
                  </a:tcPr>
                </a:tc>
              </a:tr>
              <a:tr h="245566">
                <a:tc>
                  <a:txBody>
                    <a:bodyPr/>
                    <a:lstStyle/>
                    <a:p>
                      <a:pPr algn="r" fontAlgn="b"/>
                      <a:r>
                        <a:rPr lang="en-US" sz="1200" b="0" i="0" u="none" strike="noStrike" dirty="0">
                          <a:effectLst/>
                          <a:latin typeface="Arial" panose="020B0604020202020204" pitchFamily="34" charset="0"/>
                          <a:cs typeface="Arial" panose="020B0604020202020204" pitchFamily="34" charset="0"/>
                        </a:rPr>
                        <a:t>             86,241.90 </a:t>
                      </a:r>
                    </a:p>
                  </a:txBody>
                  <a:tcPr marL="0" marR="0" marT="0" marB="0" anchor="ctr">
                    <a:lnT w="12700" cap="flat" cmpd="sng" algn="ctr">
                      <a:solidFill>
                        <a:schemeClr val="tx1"/>
                      </a:solidFill>
                      <a:prstDash val="solid"/>
                      <a:round/>
                      <a:headEnd type="none" w="med" len="med"/>
                      <a:tailEnd type="none" w="med" len="med"/>
                    </a:lnT>
                  </a:tcPr>
                </a:tc>
              </a:tr>
              <a:tr h="245566">
                <a:tc>
                  <a:txBody>
                    <a:bodyPr/>
                    <a:lstStyle/>
                    <a:p>
                      <a:pPr algn="r" fontAlgn="b"/>
                      <a:r>
                        <a:rPr lang="en-US" sz="1200" b="0" i="0" u="none" strike="noStrike" dirty="0">
                          <a:effectLst/>
                          <a:latin typeface="Arial" panose="020B0604020202020204" pitchFamily="34" charset="0"/>
                          <a:cs typeface="Arial" panose="020B0604020202020204" pitchFamily="34" charset="0"/>
                        </a:rPr>
                        <a:t>             72,117.46 </a:t>
                      </a:r>
                    </a:p>
                  </a:txBody>
                  <a:tcPr marL="0" marR="0" marT="0" marB="0" anchor="ctr"/>
                </a:tc>
              </a:tr>
              <a:tr h="245566">
                <a:tc>
                  <a:txBody>
                    <a:bodyPr/>
                    <a:lstStyle/>
                    <a:p>
                      <a:pPr algn="r" fontAlgn="b"/>
                      <a:r>
                        <a:rPr lang="en-US" sz="1200" b="0" i="0" u="none" strike="noStrike" dirty="0">
                          <a:effectLst/>
                          <a:latin typeface="Arial" panose="020B0604020202020204" pitchFamily="34" charset="0"/>
                          <a:cs typeface="Arial" panose="020B0604020202020204" pitchFamily="34" charset="0"/>
                        </a:rPr>
                        <a:t>             81,321.75 </a:t>
                      </a:r>
                    </a:p>
                  </a:txBody>
                  <a:tcPr marL="0" marR="0" marT="0" marB="0" anchor="ctr"/>
                </a:tc>
              </a:tr>
              <a:tr h="245566">
                <a:tc>
                  <a:txBody>
                    <a:bodyPr/>
                    <a:lstStyle/>
                    <a:p>
                      <a:pPr algn="r" fontAlgn="b"/>
                      <a:r>
                        <a:rPr lang="en-US" sz="800" b="0" i="0" u="none" strike="noStrike" dirty="0" smtClean="0">
                          <a:effectLst/>
                          <a:latin typeface="Arial" panose="020B0604020202020204" pitchFamily="34" charset="0"/>
                          <a:cs typeface="Arial" panose="020B0604020202020204" pitchFamily="34" charset="0"/>
                        </a:rPr>
                        <a:t>10/14/92</a:t>
                      </a:r>
                      <a:r>
                        <a:rPr lang="en-US" sz="1200" b="0" i="0" u="none" strike="noStrike" dirty="0" smtClean="0">
                          <a:effectLst/>
                          <a:latin typeface="Arial" panose="020B0604020202020204" pitchFamily="34" charset="0"/>
                          <a:cs typeface="Arial" panose="020B0604020202020204" pitchFamily="34" charset="0"/>
                        </a:rPr>
                        <a:t>        97,473.96 </a:t>
                      </a:r>
                      <a:endParaRPr lang="en-US" sz="1200" b="0" i="0" u="none" strike="noStrike" dirty="0">
                        <a:effectLst/>
                        <a:latin typeface="Arial" panose="020B0604020202020204" pitchFamily="34" charset="0"/>
                        <a:cs typeface="Arial" panose="020B0604020202020204" pitchFamily="34" charset="0"/>
                      </a:endParaRPr>
                    </a:p>
                  </a:txBody>
                  <a:tcPr marL="0" marR="0" marT="0" marB="0" anchor="ctr">
                    <a:lnB w="12700" cap="flat" cmpd="sng" algn="ctr">
                      <a:solidFill>
                        <a:schemeClr val="tx1"/>
                      </a:solidFill>
                      <a:prstDash val="solid"/>
                      <a:round/>
                      <a:headEnd type="none" w="med" len="med"/>
                      <a:tailEnd type="none" w="med" len="med"/>
                    </a:lnB>
                  </a:tcPr>
                </a:tc>
              </a:tr>
              <a:tr h="245566">
                <a:tc>
                  <a:txBody>
                    <a:bodyPr/>
                    <a:lstStyle/>
                    <a:p>
                      <a:pPr algn="r" fontAlgn="b"/>
                      <a:r>
                        <a:rPr lang="en-US" sz="1200" b="0" i="0" u="none" strike="noStrike" dirty="0">
                          <a:effectLst/>
                          <a:latin typeface="Arial" panose="020B0604020202020204" pitchFamily="34" charset="0"/>
                          <a:cs typeface="Arial" panose="020B0604020202020204" pitchFamily="34" charset="0"/>
                        </a:rPr>
                        <a:t>             93,249.11 </a:t>
                      </a:r>
                    </a:p>
                  </a:txBody>
                  <a:tcPr marL="0" marR="0" marT="0" marB="0" anchor="ctr">
                    <a:lnT w="12700" cap="flat" cmpd="sng" algn="ctr">
                      <a:solidFill>
                        <a:schemeClr val="tx1"/>
                      </a:solidFill>
                      <a:prstDash val="solid"/>
                      <a:round/>
                      <a:headEnd type="none" w="med" len="med"/>
                      <a:tailEnd type="none" w="med" len="med"/>
                    </a:lnT>
                  </a:tcPr>
                </a:tc>
              </a:tr>
              <a:tr h="245566">
                <a:tc>
                  <a:txBody>
                    <a:bodyPr/>
                    <a:lstStyle/>
                    <a:p>
                      <a:pPr algn="r" fontAlgn="b"/>
                      <a:r>
                        <a:rPr lang="en-US" sz="1200" b="0" i="0" u="none" strike="noStrike" dirty="0">
                          <a:effectLst/>
                          <a:latin typeface="Arial" panose="020B0604020202020204" pitchFamily="34" charset="0"/>
                          <a:cs typeface="Arial" panose="020B0604020202020204" pitchFamily="34" charset="0"/>
                        </a:rPr>
                        <a:t>             89,658.17 </a:t>
                      </a:r>
                    </a:p>
                  </a:txBody>
                  <a:tcPr marL="0" marR="0" marT="0" marB="0" anchor="ctr"/>
                </a:tc>
              </a:tr>
              <a:tr h="245566">
                <a:tc>
                  <a:txBody>
                    <a:bodyPr/>
                    <a:lstStyle/>
                    <a:p>
                      <a:pPr algn="r" fontAlgn="b"/>
                      <a:r>
                        <a:rPr lang="en-US" sz="1200" b="0" i="0" u="none" strike="noStrike" dirty="0">
                          <a:effectLst/>
                          <a:latin typeface="Arial" panose="020B0604020202020204" pitchFamily="34" charset="0"/>
                          <a:cs typeface="Arial" panose="020B0604020202020204" pitchFamily="34" charset="0"/>
                        </a:rPr>
                        <a:t>             87,776.89 </a:t>
                      </a:r>
                    </a:p>
                  </a:txBody>
                  <a:tcPr marL="0" marR="0" marT="0" marB="0" anchor="ctr"/>
                </a:tc>
              </a:tr>
              <a:tr h="245566">
                <a:tc>
                  <a:txBody>
                    <a:bodyPr/>
                    <a:lstStyle/>
                    <a:p>
                      <a:pPr algn="r" fontAlgn="b"/>
                      <a:r>
                        <a:rPr lang="en-US" sz="1200" b="0" i="0" u="none" strike="noStrike" dirty="0">
                          <a:effectLst/>
                          <a:latin typeface="Arial" panose="020B0604020202020204" pitchFamily="34" charset="0"/>
                          <a:cs typeface="Arial" panose="020B0604020202020204" pitchFamily="34" charset="0"/>
                        </a:rPr>
                        <a:t>             92,105.83 </a:t>
                      </a:r>
                    </a:p>
                  </a:txBody>
                  <a:tcPr marL="0" marR="0" marT="0" marB="0" anchor="ctr"/>
                </a:tc>
              </a:tr>
              <a:tr h="245566">
                <a:tc>
                  <a:txBody>
                    <a:bodyPr/>
                    <a:lstStyle/>
                    <a:p>
                      <a:pPr algn="r" fontAlgn="b"/>
                      <a:r>
                        <a:rPr lang="en-US" sz="1200" b="0" i="0" u="none" strike="noStrike" dirty="0">
                          <a:effectLst/>
                          <a:latin typeface="Arial" panose="020B0604020202020204" pitchFamily="34" charset="0"/>
                          <a:cs typeface="Arial" panose="020B0604020202020204" pitchFamily="34" charset="0"/>
                        </a:rPr>
                        <a:t>             79,949.16 </a:t>
                      </a:r>
                    </a:p>
                  </a:txBody>
                  <a:tcPr marL="0" marR="0" marT="0" marB="0" anchor="ctr"/>
                </a:tc>
              </a:tr>
              <a:tr h="245566">
                <a:tc>
                  <a:txBody>
                    <a:bodyPr/>
                    <a:lstStyle/>
                    <a:p>
                      <a:pPr algn="r" fontAlgn="b"/>
                      <a:r>
                        <a:rPr lang="en-US" sz="1200" b="0" i="0" u="none" strike="noStrike" dirty="0">
                          <a:effectLst/>
                          <a:latin typeface="Arial" panose="020B0604020202020204" pitchFamily="34" charset="0"/>
                          <a:cs typeface="Arial" panose="020B0604020202020204" pitchFamily="34" charset="0"/>
                        </a:rPr>
                        <a:t>             87,602.93 </a:t>
                      </a:r>
                    </a:p>
                  </a:txBody>
                  <a:tcPr marL="0" marR="0" marT="0" marB="0" anchor="ctr"/>
                </a:tc>
              </a:tr>
              <a:tr h="245566">
                <a:tc>
                  <a:txBody>
                    <a:bodyPr/>
                    <a:lstStyle/>
                    <a:p>
                      <a:pPr algn="r" fontAlgn="b"/>
                      <a:r>
                        <a:rPr lang="en-US" sz="1200" b="0" i="0" u="none" strike="noStrike" dirty="0">
                          <a:effectLst/>
                          <a:latin typeface="Arial" panose="020B0604020202020204" pitchFamily="34" charset="0"/>
                          <a:cs typeface="Arial" panose="020B0604020202020204" pitchFamily="34" charset="0"/>
                        </a:rPr>
                        <a:t>             96,879.27 </a:t>
                      </a:r>
                    </a:p>
                  </a:txBody>
                  <a:tcPr marL="0" marR="0" marT="0" marB="0" anchor="ctr"/>
                </a:tc>
              </a:tr>
              <a:tr h="245566">
                <a:tc>
                  <a:txBody>
                    <a:bodyPr/>
                    <a:lstStyle/>
                    <a:p>
                      <a:pPr algn="r" fontAlgn="b"/>
                      <a:r>
                        <a:rPr lang="en-US" sz="1200" b="0" i="0" u="none" strike="noStrike" dirty="0">
                          <a:effectLst/>
                          <a:latin typeface="Arial" panose="020B0604020202020204" pitchFamily="34" charset="0"/>
                          <a:cs typeface="Arial" panose="020B0604020202020204" pitchFamily="34" charset="0"/>
                        </a:rPr>
                        <a:t>             91,806.47 </a:t>
                      </a:r>
                    </a:p>
                  </a:txBody>
                  <a:tcPr marL="0" marR="0" marT="0" marB="0" anchor="ctr"/>
                </a:tc>
              </a:tr>
              <a:tr h="245566">
                <a:tc>
                  <a:txBody>
                    <a:bodyPr/>
                    <a:lstStyle/>
                    <a:p>
                      <a:pPr algn="r" fontAlgn="b"/>
                      <a:r>
                        <a:rPr lang="en-US" sz="1200" b="0" i="0" u="none" strike="noStrike" dirty="0">
                          <a:effectLst/>
                          <a:latin typeface="Arial" panose="020B0604020202020204" pitchFamily="34" charset="0"/>
                          <a:cs typeface="Arial" panose="020B0604020202020204" pitchFamily="34" charset="0"/>
                        </a:rPr>
                        <a:t>             84,991.67 </a:t>
                      </a:r>
                    </a:p>
                  </a:txBody>
                  <a:tcPr marL="0" marR="0" marT="0" marB="0" anchor="ctr"/>
                </a:tc>
              </a:tr>
              <a:tr h="245566">
                <a:tc>
                  <a:txBody>
                    <a:bodyPr/>
                    <a:lstStyle/>
                    <a:p>
                      <a:pPr algn="r" fontAlgn="b"/>
                      <a:r>
                        <a:rPr lang="en-US" sz="1200" b="0" i="0" u="none" strike="noStrike" dirty="0">
                          <a:effectLst/>
                          <a:latin typeface="Arial" panose="020B0604020202020204" pitchFamily="34" charset="0"/>
                          <a:cs typeface="Arial" panose="020B0604020202020204" pitchFamily="34" charset="0"/>
                        </a:rPr>
                        <a:t>             90,831.83 </a:t>
                      </a:r>
                    </a:p>
                  </a:txBody>
                  <a:tcPr marL="0" marR="0" marT="0" marB="0" anchor="ctr"/>
                </a:tc>
              </a:tr>
              <a:tr h="245566">
                <a:tc>
                  <a:txBody>
                    <a:bodyPr/>
                    <a:lstStyle/>
                    <a:p>
                      <a:pPr algn="r" fontAlgn="b"/>
                      <a:r>
                        <a:rPr lang="en-US" sz="1200" b="0" i="0" u="none" strike="noStrike" dirty="0">
                          <a:effectLst/>
                          <a:latin typeface="Arial" panose="020B0604020202020204" pitchFamily="34" charset="0"/>
                          <a:cs typeface="Arial" panose="020B0604020202020204" pitchFamily="34" charset="0"/>
                        </a:rPr>
                        <a:t>             93,766.67 </a:t>
                      </a:r>
                    </a:p>
                  </a:txBody>
                  <a:tcPr marL="0" marR="0" marT="0" marB="0" anchor="ctr"/>
                </a:tc>
              </a:tr>
              <a:tr h="245566">
                <a:tc>
                  <a:txBody>
                    <a:bodyPr/>
                    <a:lstStyle/>
                    <a:p>
                      <a:pPr algn="r" fontAlgn="b"/>
                      <a:r>
                        <a:rPr lang="en-US" sz="1200" b="0" i="0" u="none" strike="noStrike" dirty="0">
                          <a:effectLst/>
                          <a:latin typeface="Arial" panose="020B0604020202020204" pitchFamily="34" charset="0"/>
                          <a:cs typeface="Arial" panose="020B0604020202020204" pitchFamily="34" charset="0"/>
                        </a:rPr>
                        <a:t>             88,338.72 </a:t>
                      </a:r>
                    </a:p>
                  </a:txBody>
                  <a:tcPr marL="0" marR="0" marT="0" marB="0" anchor="ctr"/>
                </a:tc>
              </a:tr>
              <a:tr h="245566">
                <a:tc>
                  <a:txBody>
                    <a:bodyPr/>
                    <a:lstStyle/>
                    <a:p>
                      <a:pPr algn="r" fontAlgn="b"/>
                      <a:r>
                        <a:rPr lang="en-US" sz="1200" b="0" i="0" u="none" strike="noStrike" dirty="0">
                          <a:effectLst/>
                          <a:latin typeface="Arial" panose="020B0604020202020204" pitchFamily="34" charset="0"/>
                          <a:cs typeface="Arial" panose="020B0604020202020204" pitchFamily="34" charset="0"/>
                        </a:rPr>
                        <a:t>             94,639.49 </a:t>
                      </a:r>
                    </a:p>
                  </a:txBody>
                  <a:tcPr marL="0" marR="0" marT="0" marB="0" anchor="ctr"/>
                </a:tc>
              </a:tr>
              <a:tr h="245566">
                <a:tc>
                  <a:txBody>
                    <a:bodyPr/>
                    <a:lstStyle/>
                    <a:p>
                      <a:pPr algn="r" fontAlgn="b"/>
                      <a:r>
                        <a:rPr lang="en-US" sz="1200" b="0" i="0" u="none" strike="noStrike" dirty="0">
                          <a:effectLst/>
                          <a:latin typeface="Arial" panose="020B0604020202020204" pitchFamily="34" charset="0"/>
                          <a:cs typeface="Arial" panose="020B0604020202020204" pitchFamily="34" charset="0"/>
                        </a:rPr>
                        <a:t>             83,709.28 </a:t>
                      </a:r>
                    </a:p>
                  </a:txBody>
                  <a:tcPr marL="0" marR="0" marT="0" marB="0" anchor="ctr"/>
                </a:tc>
              </a:tr>
              <a:tr h="245566">
                <a:tc>
                  <a:txBody>
                    <a:bodyPr/>
                    <a:lstStyle/>
                    <a:p>
                      <a:pPr algn="r" fontAlgn="b"/>
                      <a:r>
                        <a:rPr lang="en-US" sz="1200" b="0" i="0" u="none" strike="noStrike" dirty="0">
                          <a:effectLst/>
                          <a:latin typeface="Arial" panose="020B0604020202020204" pitchFamily="34" charset="0"/>
                          <a:cs typeface="Arial" panose="020B0604020202020204" pitchFamily="34" charset="0"/>
                        </a:rPr>
                        <a:t>             96,412.21 </a:t>
                      </a:r>
                    </a:p>
                  </a:txBody>
                  <a:tcPr marL="0" marR="0" marT="0" marB="0" anchor="ctr"/>
                </a:tc>
              </a:tr>
              <a:tr h="245566">
                <a:tc>
                  <a:txBody>
                    <a:bodyPr/>
                    <a:lstStyle/>
                    <a:p>
                      <a:pPr algn="r" fontAlgn="b"/>
                      <a:r>
                        <a:rPr lang="en-US" sz="1200" b="0" i="0" u="none" strike="noStrike" dirty="0">
                          <a:effectLst/>
                          <a:latin typeface="Arial" panose="020B0604020202020204" pitchFamily="34" charset="0"/>
                          <a:cs typeface="Arial" panose="020B0604020202020204" pitchFamily="34" charset="0"/>
                        </a:rPr>
                        <a:t>             88,432.86 </a:t>
                      </a:r>
                    </a:p>
                  </a:txBody>
                  <a:tcPr marL="0" marR="0" marT="0" marB="0" anchor="ctr"/>
                </a:tc>
              </a:tr>
              <a:tr h="245566">
                <a:tc>
                  <a:txBody>
                    <a:bodyPr/>
                    <a:lstStyle/>
                    <a:p>
                      <a:pPr algn="r" fontAlgn="b"/>
                      <a:r>
                        <a:rPr lang="en-US" sz="800" b="0" i="0" u="none" strike="noStrike" dirty="0" smtClean="0">
                          <a:effectLst/>
                          <a:latin typeface="Arial" panose="020B0604020202020204" pitchFamily="34" charset="0"/>
                          <a:cs typeface="Arial" panose="020B0604020202020204" pitchFamily="34" charset="0"/>
                        </a:rPr>
                        <a:t>10/19/92        </a:t>
                      </a:r>
                      <a:r>
                        <a:rPr lang="en-US" sz="800" b="0" i="0" u="sng" strike="noStrike" dirty="0" smtClean="0">
                          <a:effectLst/>
                          <a:latin typeface="Arial" panose="020B0604020202020204" pitchFamily="34" charset="0"/>
                          <a:cs typeface="Arial" panose="020B0604020202020204" pitchFamily="34" charset="0"/>
                        </a:rPr>
                        <a:t>    </a:t>
                      </a:r>
                      <a:r>
                        <a:rPr lang="en-US" sz="1200" b="0" i="0" u="sng" strike="noStrike" dirty="0" smtClean="0">
                          <a:effectLst/>
                          <a:latin typeface="Arial" panose="020B0604020202020204" pitchFamily="34" charset="0"/>
                          <a:cs typeface="Arial" panose="020B0604020202020204" pitchFamily="34" charset="0"/>
                        </a:rPr>
                        <a:t>71,552.16 </a:t>
                      </a:r>
                      <a:endParaRPr lang="en-US" sz="1200" b="0" i="0" u="sng" strike="noStrike" dirty="0">
                        <a:effectLst/>
                        <a:latin typeface="Arial" panose="020B0604020202020204" pitchFamily="34" charset="0"/>
                        <a:cs typeface="Arial" panose="020B0604020202020204" pitchFamily="34" charset="0"/>
                      </a:endParaRPr>
                    </a:p>
                  </a:txBody>
                  <a:tcPr marL="0" marR="0" marT="0" marB="0" anchor="ctr">
                    <a:lnB w="12700" cap="flat" cmpd="sng" algn="ctr">
                      <a:solidFill>
                        <a:schemeClr val="tx1"/>
                      </a:solidFill>
                      <a:prstDash val="solid"/>
                      <a:round/>
                      <a:headEnd type="none" w="med" len="med"/>
                      <a:tailEnd type="none" w="med" len="med"/>
                    </a:lnB>
                  </a:tcPr>
                </a:tc>
              </a:tr>
              <a:tr h="182879">
                <a:tc>
                  <a:txBody>
                    <a:bodyPr/>
                    <a:lstStyle/>
                    <a:p>
                      <a:pPr algn="r" fontAlgn="b"/>
                      <a:r>
                        <a:rPr lang="en-US" sz="1200" b="1" i="0" u="none" strike="noStrike" dirty="0">
                          <a:solidFill>
                            <a:srgbClr val="000000"/>
                          </a:solidFill>
                          <a:effectLst/>
                          <a:latin typeface="Arial" panose="020B0604020202020204" pitchFamily="34" charset="0"/>
                          <a:cs typeface="Arial" panose="020B0604020202020204" pitchFamily="34" charset="0"/>
                        </a:rPr>
                        <a:t> $      1,878,687.58 </a:t>
                      </a:r>
                    </a:p>
                  </a:txBody>
                  <a:tcPr marL="0" marR="0" marT="0" marB="0" anchor="ctr">
                    <a:lnT w="12700" cap="flat" cmpd="sng" algn="ctr">
                      <a:solidFill>
                        <a:schemeClr val="tx1"/>
                      </a:solidFill>
                      <a:prstDash val="solid"/>
                      <a:round/>
                      <a:headEnd type="none" w="med" len="med"/>
                      <a:tailEnd type="none" w="med" len="med"/>
                    </a:lnT>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itle 1"/>
          <p:cNvSpPr>
            <a:spLocks noGrp="1"/>
          </p:cNvSpPr>
          <p:nvPr>
            <p:ph type="title"/>
          </p:nvPr>
        </p:nvSpPr>
        <p:spPr/>
        <p:txBody>
          <a:bodyPr/>
          <a:lstStyle/>
          <a:p>
            <a:endParaRPr lang="en-US" altLang="en-US" smtClean="0"/>
          </a:p>
        </p:txBody>
      </p:sp>
      <p:sp>
        <p:nvSpPr>
          <p:cNvPr id="66563" name="Content Placeholder 2"/>
          <p:cNvSpPr>
            <a:spLocks noGrp="1"/>
          </p:cNvSpPr>
          <p:nvPr>
            <p:ph idx="1"/>
          </p:nvPr>
        </p:nvSpPr>
        <p:spPr>
          <a:xfrm>
            <a:off x="457200" y="350838"/>
            <a:ext cx="6792913" cy="5821362"/>
          </a:xfrm>
        </p:spPr>
        <p:txBody>
          <a:bodyPr/>
          <a:lstStyle/>
          <a:p>
            <a:r>
              <a:rPr lang="en-US" altLang="en-US" dirty="0" smtClean="0"/>
              <a:t>In 1992, Wayne James Nelson wrote a series of 23 checks totaling $1.9M</a:t>
            </a:r>
          </a:p>
          <a:p>
            <a:pPr lvl="1"/>
            <a:endParaRPr lang="en-US" altLang="en-US" sz="1000" dirty="0" smtClean="0"/>
          </a:p>
          <a:p>
            <a:pPr lvl="1"/>
            <a:r>
              <a:rPr lang="en-US" altLang="en-US" dirty="0" smtClean="0"/>
              <a:t>The first digits of the checks did not seem to follow </a:t>
            </a:r>
            <a:r>
              <a:rPr lang="en-US" altLang="en-US" dirty="0" err="1" smtClean="0"/>
              <a:t>Benford’s</a:t>
            </a:r>
            <a:r>
              <a:rPr lang="en-US" altLang="en-US" dirty="0" smtClean="0"/>
              <a:t> Law</a:t>
            </a:r>
          </a:p>
          <a:p>
            <a:pPr lvl="1"/>
            <a:endParaRPr lang="en-US" altLang="en-US" dirty="0" smtClean="0"/>
          </a:p>
          <a:p>
            <a:pPr lvl="1"/>
            <a:endParaRPr lang="en-US" altLang="en-US" dirty="0" smtClean="0"/>
          </a:p>
          <a:p>
            <a:pPr lvl="1"/>
            <a:endParaRPr lang="en-US" altLang="en-US" dirty="0" smtClean="0"/>
          </a:p>
          <a:p>
            <a:pPr lvl="1"/>
            <a:r>
              <a:rPr lang="en-US" altLang="en-US" dirty="0" smtClean="0"/>
              <a:t>Could the difference in counts be due to luck?  How can we tell?</a:t>
            </a:r>
          </a:p>
        </p:txBody>
      </p:sp>
      <p:sp>
        <p:nvSpPr>
          <p:cNvPr id="66564"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b="1">
                <a:solidFill>
                  <a:schemeClr val="tx1"/>
                </a:solidFill>
                <a:latin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defRPr>
            </a:lvl9pPr>
          </a:lstStyle>
          <a:p>
            <a:pPr>
              <a:spcBef>
                <a:spcPct val="0"/>
              </a:spcBef>
              <a:buFontTx/>
              <a:buNone/>
            </a:pPr>
            <a:fld id="{86E17149-FAD4-4AAF-862A-55D18F574E62}" type="slidenum">
              <a:rPr lang="en-US" altLang="en-US" sz="1400" b="0" smtClean="0"/>
              <a:pPr>
                <a:spcBef>
                  <a:spcPct val="0"/>
                </a:spcBef>
                <a:buFontTx/>
                <a:buNone/>
              </a:pPr>
              <a:t>82</a:t>
            </a:fld>
            <a:endParaRPr lang="en-US" altLang="en-US" sz="1400" b="0" smtClean="0"/>
          </a:p>
        </p:txBody>
      </p:sp>
      <p:graphicFrame>
        <p:nvGraphicFramePr>
          <p:cNvPr id="5" name="Content Placeholder 3"/>
          <p:cNvGraphicFramePr>
            <a:graphicFrameLocks/>
          </p:cNvGraphicFramePr>
          <p:nvPr/>
        </p:nvGraphicFramePr>
        <p:xfrm>
          <a:off x="7250113" y="285750"/>
          <a:ext cx="1428750" cy="5830898"/>
        </p:xfrm>
        <a:graphic>
          <a:graphicData uri="http://schemas.openxmlformats.org/drawingml/2006/table">
            <a:tbl>
              <a:tblPr bandRow="1">
                <a:tableStyleId>{5C22544A-7EE6-4342-B048-85BDC9FD1C3A}</a:tableStyleId>
              </a:tblPr>
              <a:tblGrid>
                <a:gridCol w="1428750"/>
              </a:tblGrid>
              <a:tr h="245566">
                <a:tc>
                  <a:txBody>
                    <a:bodyPr/>
                    <a:lstStyle/>
                    <a:p>
                      <a:pPr algn="r" fontAlgn="b"/>
                      <a:r>
                        <a:rPr lang="en-US" sz="1200" b="0" i="0" u="none" strike="noStrike" dirty="0">
                          <a:effectLst/>
                          <a:latin typeface="Arial" panose="020B0604020202020204" pitchFamily="34" charset="0"/>
                          <a:cs typeface="Arial" panose="020B0604020202020204" pitchFamily="34" charset="0"/>
                        </a:rPr>
                        <a:t> $            </a:t>
                      </a:r>
                      <a:r>
                        <a:rPr lang="en-US" sz="1400" b="1" i="0" u="none" strike="noStrike" dirty="0">
                          <a:solidFill>
                            <a:srgbClr val="FF0000"/>
                          </a:solidFill>
                          <a:effectLst/>
                          <a:latin typeface="Arial" panose="020B0604020202020204" pitchFamily="34" charset="0"/>
                          <a:cs typeface="Arial" panose="020B0604020202020204" pitchFamily="34" charset="0"/>
                        </a:rPr>
                        <a:t>1</a:t>
                      </a:r>
                      <a:r>
                        <a:rPr lang="en-US" sz="1200" b="0" i="0" u="none" strike="noStrike" dirty="0">
                          <a:effectLst/>
                          <a:latin typeface="Arial" panose="020B0604020202020204" pitchFamily="34" charset="0"/>
                          <a:cs typeface="Arial" panose="020B0604020202020204" pitchFamily="34" charset="0"/>
                        </a:rPr>
                        <a:t>,927.48 </a:t>
                      </a:r>
                    </a:p>
                  </a:txBody>
                  <a:tcPr marL="0" marR="0" marT="0" marB="0" anchor="ctr"/>
                </a:tc>
              </a:tr>
              <a:tr h="245566">
                <a:tc>
                  <a:txBody>
                    <a:bodyPr/>
                    <a:lstStyle/>
                    <a:p>
                      <a:pPr algn="r" fontAlgn="b"/>
                      <a:r>
                        <a:rPr lang="en-US" sz="800" b="0" i="0" u="none" strike="noStrike" dirty="0" smtClean="0">
                          <a:effectLst/>
                          <a:latin typeface="Arial" panose="020B0604020202020204" pitchFamily="34" charset="0"/>
                          <a:cs typeface="Arial" panose="020B0604020202020204" pitchFamily="34" charset="0"/>
                        </a:rPr>
                        <a:t>10/9/92</a:t>
                      </a:r>
                      <a:r>
                        <a:rPr lang="en-US" sz="1200" b="0" i="0" u="none" strike="noStrike" dirty="0" smtClean="0">
                          <a:effectLst/>
                          <a:latin typeface="Arial" panose="020B0604020202020204" pitchFamily="34" charset="0"/>
                          <a:cs typeface="Arial" panose="020B0604020202020204" pitchFamily="34" charset="0"/>
                        </a:rPr>
                        <a:t>           </a:t>
                      </a:r>
                      <a:r>
                        <a:rPr lang="en-US" sz="1400" b="1" i="0" u="none" strike="noStrike" dirty="0" smtClean="0">
                          <a:solidFill>
                            <a:srgbClr val="FF0000"/>
                          </a:solidFill>
                          <a:effectLst/>
                          <a:latin typeface="Arial" panose="020B0604020202020204" pitchFamily="34" charset="0"/>
                          <a:cs typeface="Arial" panose="020B0604020202020204" pitchFamily="34" charset="0"/>
                        </a:rPr>
                        <a:t>7</a:t>
                      </a:r>
                      <a:r>
                        <a:rPr lang="en-US" sz="1200" b="0" i="0" u="none" strike="noStrike" dirty="0" smtClean="0">
                          <a:effectLst/>
                          <a:latin typeface="Arial" panose="020B0604020202020204" pitchFamily="34" charset="0"/>
                          <a:cs typeface="Arial" panose="020B0604020202020204" pitchFamily="34" charset="0"/>
                        </a:rPr>
                        <a:t>,902.31 </a:t>
                      </a:r>
                      <a:endParaRPr lang="en-US" sz="1200" b="0" i="0" u="none" strike="noStrike" dirty="0">
                        <a:effectLst/>
                        <a:latin typeface="Arial" panose="020B0604020202020204" pitchFamily="34" charset="0"/>
                        <a:cs typeface="Arial" panose="020B0604020202020204" pitchFamily="34" charset="0"/>
                      </a:endParaRPr>
                    </a:p>
                  </a:txBody>
                  <a:tcPr marL="0" marR="0" marT="0" marB="0" anchor="ctr">
                    <a:lnB w="12700" cap="flat" cmpd="sng" algn="ctr">
                      <a:solidFill>
                        <a:schemeClr val="tx1"/>
                      </a:solidFill>
                      <a:prstDash val="solid"/>
                      <a:round/>
                      <a:headEnd type="none" w="med" len="med"/>
                      <a:tailEnd type="none" w="med" len="med"/>
                    </a:lnB>
                  </a:tcPr>
                </a:tc>
              </a:tr>
              <a:tr h="245566">
                <a:tc>
                  <a:txBody>
                    <a:bodyPr/>
                    <a:lstStyle/>
                    <a:p>
                      <a:pPr algn="r" fontAlgn="b"/>
                      <a:r>
                        <a:rPr lang="en-US" sz="1200" b="0" i="0" u="none" strike="noStrike" dirty="0">
                          <a:effectLst/>
                          <a:latin typeface="Arial" panose="020B0604020202020204" pitchFamily="34" charset="0"/>
                          <a:cs typeface="Arial" panose="020B0604020202020204" pitchFamily="34" charset="0"/>
                        </a:rPr>
                        <a:t>             </a:t>
                      </a:r>
                      <a:r>
                        <a:rPr lang="en-US" sz="1400" b="1" i="0" u="none" strike="noStrike" dirty="0">
                          <a:solidFill>
                            <a:srgbClr val="FF0000"/>
                          </a:solidFill>
                          <a:effectLst/>
                          <a:latin typeface="Arial" panose="020B0604020202020204" pitchFamily="34" charset="0"/>
                          <a:cs typeface="Arial" panose="020B0604020202020204" pitchFamily="34" charset="0"/>
                        </a:rPr>
                        <a:t>8</a:t>
                      </a:r>
                      <a:r>
                        <a:rPr lang="en-US" sz="1200" b="0" i="0" u="none" strike="noStrike" dirty="0">
                          <a:effectLst/>
                          <a:latin typeface="Arial" panose="020B0604020202020204" pitchFamily="34" charset="0"/>
                          <a:cs typeface="Arial" panose="020B0604020202020204" pitchFamily="34" charset="0"/>
                        </a:rPr>
                        <a:t>6,241.90 </a:t>
                      </a:r>
                    </a:p>
                  </a:txBody>
                  <a:tcPr marL="0" marR="0" marT="0" marB="0" anchor="ctr">
                    <a:lnT w="12700" cap="flat" cmpd="sng" algn="ctr">
                      <a:solidFill>
                        <a:schemeClr val="tx1"/>
                      </a:solidFill>
                      <a:prstDash val="solid"/>
                      <a:round/>
                      <a:headEnd type="none" w="med" len="med"/>
                      <a:tailEnd type="none" w="med" len="med"/>
                    </a:lnT>
                  </a:tcPr>
                </a:tc>
              </a:tr>
              <a:tr h="245566">
                <a:tc>
                  <a:txBody>
                    <a:bodyPr/>
                    <a:lstStyle/>
                    <a:p>
                      <a:pPr algn="r" fontAlgn="b"/>
                      <a:r>
                        <a:rPr lang="en-US" sz="1200" b="0" i="0" u="none" strike="noStrike" dirty="0">
                          <a:effectLst/>
                          <a:latin typeface="Arial" panose="020B0604020202020204" pitchFamily="34" charset="0"/>
                          <a:cs typeface="Arial" panose="020B0604020202020204" pitchFamily="34" charset="0"/>
                        </a:rPr>
                        <a:t>             </a:t>
                      </a:r>
                      <a:r>
                        <a:rPr lang="en-US" sz="1400" b="1" i="0" u="none" strike="noStrike" dirty="0">
                          <a:solidFill>
                            <a:srgbClr val="FF0000"/>
                          </a:solidFill>
                          <a:effectLst/>
                          <a:latin typeface="Arial" panose="020B0604020202020204" pitchFamily="34" charset="0"/>
                          <a:cs typeface="Arial" panose="020B0604020202020204" pitchFamily="34" charset="0"/>
                        </a:rPr>
                        <a:t>7</a:t>
                      </a:r>
                      <a:r>
                        <a:rPr lang="en-US" sz="1200" b="0" i="0" u="none" strike="noStrike" dirty="0">
                          <a:effectLst/>
                          <a:latin typeface="Arial" panose="020B0604020202020204" pitchFamily="34" charset="0"/>
                          <a:cs typeface="Arial" panose="020B0604020202020204" pitchFamily="34" charset="0"/>
                        </a:rPr>
                        <a:t>2,117.46 </a:t>
                      </a:r>
                    </a:p>
                  </a:txBody>
                  <a:tcPr marL="0" marR="0" marT="0" marB="0" anchor="ctr"/>
                </a:tc>
              </a:tr>
              <a:tr h="245566">
                <a:tc>
                  <a:txBody>
                    <a:bodyPr/>
                    <a:lstStyle/>
                    <a:p>
                      <a:pPr algn="r" fontAlgn="b"/>
                      <a:r>
                        <a:rPr lang="en-US" sz="1200" b="0" i="0" u="none" strike="noStrike" dirty="0">
                          <a:effectLst/>
                          <a:latin typeface="Arial" panose="020B0604020202020204" pitchFamily="34" charset="0"/>
                          <a:cs typeface="Arial" panose="020B0604020202020204" pitchFamily="34" charset="0"/>
                        </a:rPr>
                        <a:t>             </a:t>
                      </a:r>
                      <a:r>
                        <a:rPr lang="en-US" sz="1400" b="1" i="0" u="none" strike="noStrike" dirty="0">
                          <a:solidFill>
                            <a:srgbClr val="FF0000"/>
                          </a:solidFill>
                          <a:effectLst/>
                          <a:latin typeface="Arial" panose="020B0604020202020204" pitchFamily="34" charset="0"/>
                          <a:cs typeface="Arial" panose="020B0604020202020204" pitchFamily="34" charset="0"/>
                        </a:rPr>
                        <a:t>8</a:t>
                      </a:r>
                      <a:r>
                        <a:rPr lang="en-US" sz="1200" b="0" i="0" u="none" strike="noStrike" dirty="0">
                          <a:effectLst/>
                          <a:latin typeface="Arial" panose="020B0604020202020204" pitchFamily="34" charset="0"/>
                          <a:cs typeface="Arial" panose="020B0604020202020204" pitchFamily="34" charset="0"/>
                        </a:rPr>
                        <a:t>1,321.75 </a:t>
                      </a:r>
                    </a:p>
                  </a:txBody>
                  <a:tcPr marL="0" marR="0" marT="0" marB="0" anchor="ctr"/>
                </a:tc>
              </a:tr>
              <a:tr h="245566">
                <a:tc>
                  <a:txBody>
                    <a:bodyPr/>
                    <a:lstStyle/>
                    <a:p>
                      <a:pPr algn="r" fontAlgn="b"/>
                      <a:r>
                        <a:rPr lang="en-US" sz="800" b="0" i="0" u="none" strike="noStrike" dirty="0" smtClean="0">
                          <a:effectLst/>
                          <a:latin typeface="Arial" panose="020B0604020202020204" pitchFamily="34" charset="0"/>
                          <a:cs typeface="Arial" panose="020B0604020202020204" pitchFamily="34" charset="0"/>
                        </a:rPr>
                        <a:t>10/14/92</a:t>
                      </a:r>
                      <a:r>
                        <a:rPr lang="en-US" sz="1200" b="0" i="0" u="none" strike="noStrike" dirty="0" smtClean="0">
                          <a:effectLst/>
                          <a:latin typeface="Arial" panose="020B0604020202020204" pitchFamily="34" charset="0"/>
                          <a:cs typeface="Arial" panose="020B0604020202020204" pitchFamily="34" charset="0"/>
                        </a:rPr>
                        <a:t>       </a:t>
                      </a:r>
                      <a:r>
                        <a:rPr lang="en-US" sz="1400" b="1" i="0" u="none" strike="noStrike" dirty="0" smtClean="0">
                          <a:solidFill>
                            <a:srgbClr val="FF0000"/>
                          </a:solidFill>
                          <a:effectLst/>
                          <a:latin typeface="Arial" panose="020B0604020202020204" pitchFamily="34" charset="0"/>
                          <a:cs typeface="Arial" panose="020B0604020202020204" pitchFamily="34" charset="0"/>
                        </a:rPr>
                        <a:t>9</a:t>
                      </a:r>
                      <a:r>
                        <a:rPr lang="en-US" sz="1200" b="0" i="0" u="none" strike="noStrike" dirty="0" smtClean="0">
                          <a:effectLst/>
                          <a:latin typeface="Arial" panose="020B0604020202020204" pitchFamily="34" charset="0"/>
                          <a:cs typeface="Arial" panose="020B0604020202020204" pitchFamily="34" charset="0"/>
                        </a:rPr>
                        <a:t>7,473.96 </a:t>
                      </a:r>
                      <a:endParaRPr lang="en-US" sz="1200" b="0" i="0" u="none" strike="noStrike" dirty="0">
                        <a:effectLst/>
                        <a:latin typeface="Arial" panose="020B0604020202020204" pitchFamily="34" charset="0"/>
                        <a:cs typeface="Arial" panose="020B0604020202020204" pitchFamily="34" charset="0"/>
                      </a:endParaRPr>
                    </a:p>
                  </a:txBody>
                  <a:tcPr marL="0" marR="0" marT="0" marB="0" anchor="ctr">
                    <a:lnB w="12700" cap="flat" cmpd="sng" algn="ctr">
                      <a:solidFill>
                        <a:schemeClr val="tx1"/>
                      </a:solidFill>
                      <a:prstDash val="solid"/>
                      <a:round/>
                      <a:headEnd type="none" w="med" len="med"/>
                      <a:tailEnd type="none" w="med" len="med"/>
                    </a:lnB>
                  </a:tcPr>
                </a:tc>
              </a:tr>
              <a:tr h="245566">
                <a:tc>
                  <a:txBody>
                    <a:bodyPr/>
                    <a:lstStyle/>
                    <a:p>
                      <a:pPr algn="r" fontAlgn="b"/>
                      <a:r>
                        <a:rPr lang="en-US" sz="1200" b="0" i="0" u="none" strike="noStrike" dirty="0">
                          <a:effectLst/>
                          <a:latin typeface="Arial" panose="020B0604020202020204" pitchFamily="34" charset="0"/>
                          <a:cs typeface="Arial" panose="020B0604020202020204" pitchFamily="34" charset="0"/>
                        </a:rPr>
                        <a:t>            </a:t>
                      </a:r>
                      <a:r>
                        <a:rPr lang="en-US" sz="1400" b="1" i="0" u="none" strike="noStrike" dirty="0" smtClean="0">
                          <a:solidFill>
                            <a:srgbClr val="FF0000"/>
                          </a:solidFill>
                          <a:effectLst/>
                          <a:latin typeface="Arial" panose="020B0604020202020204" pitchFamily="34" charset="0"/>
                          <a:cs typeface="Arial" panose="020B0604020202020204" pitchFamily="34" charset="0"/>
                        </a:rPr>
                        <a:t>9</a:t>
                      </a:r>
                      <a:r>
                        <a:rPr lang="en-US" sz="1200" b="0" i="0" u="none" strike="noStrike" dirty="0" smtClean="0">
                          <a:effectLst/>
                          <a:latin typeface="Arial" panose="020B0604020202020204" pitchFamily="34" charset="0"/>
                          <a:cs typeface="Arial" panose="020B0604020202020204" pitchFamily="34" charset="0"/>
                        </a:rPr>
                        <a:t>3,249.11 </a:t>
                      </a:r>
                      <a:endParaRPr lang="en-US" sz="1200" b="0" i="0" u="none" strike="noStrike" dirty="0">
                        <a:effectLst/>
                        <a:latin typeface="Arial" panose="020B0604020202020204" pitchFamily="34" charset="0"/>
                        <a:cs typeface="Arial" panose="020B0604020202020204" pitchFamily="34" charset="0"/>
                      </a:endParaRPr>
                    </a:p>
                  </a:txBody>
                  <a:tcPr marL="0" marR="0" marT="0" marB="0" anchor="ctr">
                    <a:lnT w="12700" cap="flat" cmpd="sng" algn="ctr">
                      <a:solidFill>
                        <a:schemeClr val="tx1"/>
                      </a:solidFill>
                      <a:prstDash val="solid"/>
                      <a:round/>
                      <a:headEnd type="none" w="med" len="med"/>
                      <a:tailEnd type="none" w="med" len="med"/>
                    </a:lnT>
                  </a:tcPr>
                </a:tc>
              </a:tr>
              <a:tr h="245566">
                <a:tc>
                  <a:txBody>
                    <a:bodyPr/>
                    <a:lstStyle/>
                    <a:p>
                      <a:pPr algn="r" fontAlgn="b"/>
                      <a:r>
                        <a:rPr lang="en-US" sz="1200" b="0" i="0" u="none" strike="noStrike" dirty="0">
                          <a:effectLst/>
                          <a:latin typeface="Arial" panose="020B0604020202020204" pitchFamily="34" charset="0"/>
                          <a:cs typeface="Arial" panose="020B0604020202020204" pitchFamily="34" charset="0"/>
                        </a:rPr>
                        <a:t>             </a:t>
                      </a:r>
                      <a:r>
                        <a:rPr lang="en-US" sz="1400" b="1" i="0" u="none" strike="noStrike" dirty="0">
                          <a:solidFill>
                            <a:srgbClr val="FF0000"/>
                          </a:solidFill>
                          <a:effectLst/>
                          <a:latin typeface="Arial" panose="020B0604020202020204" pitchFamily="34" charset="0"/>
                          <a:cs typeface="Arial" panose="020B0604020202020204" pitchFamily="34" charset="0"/>
                        </a:rPr>
                        <a:t>8</a:t>
                      </a:r>
                      <a:r>
                        <a:rPr lang="en-US" sz="1200" b="0" i="0" u="none" strike="noStrike" dirty="0">
                          <a:effectLst/>
                          <a:latin typeface="Arial" panose="020B0604020202020204" pitchFamily="34" charset="0"/>
                          <a:cs typeface="Arial" panose="020B0604020202020204" pitchFamily="34" charset="0"/>
                        </a:rPr>
                        <a:t>9,658.17 </a:t>
                      </a:r>
                    </a:p>
                  </a:txBody>
                  <a:tcPr marL="0" marR="0" marT="0" marB="0" anchor="ctr"/>
                </a:tc>
              </a:tr>
              <a:tr h="245566">
                <a:tc>
                  <a:txBody>
                    <a:bodyPr/>
                    <a:lstStyle/>
                    <a:p>
                      <a:pPr algn="r" fontAlgn="b"/>
                      <a:r>
                        <a:rPr lang="en-US" sz="1200" b="0" i="0" u="none" strike="noStrike" dirty="0">
                          <a:effectLst/>
                          <a:latin typeface="Arial" panose="020B0604020202020204" pitchFamily="34" charset="0"/>
                          <a:cs typeface="Arial" panose="020B0604020202020204" pitchFamily="34" charset="0"/>
                        </a:rPr>
                        <a:t>             </a:t>
                      </a:r>
                      <a:r>
                        <a:rPr lang="en-US" sz="1400" b="1" i="0" u="none" strike="noStrike" dirty="0">
                          <a:solidFill>
                            <a:srgbClr val="FF0000"/>
                          </a:solidFill>
                          <a:effectLst/>
                          <a:latin typeface="Arial" panose="020B0604020202020204" pitchFamily="34" charset="0"/>
                          <a:cs typeface="Arial" panose="020B0604020202020204" pitchFamily="34" charset="0"/>
                        </a:rPr>
                        <a:t>8</a:t>
                      </a:r>
                      <a:r>
                        <a:rPr lang="en-US" sz="1200" b="0" i="0" u="none" strike="noStrike" dirty="0">
                          <a:effectLst/>
                          <a:latin typeface="Arial" panose="020B0604020202020204" pitchFamily="34" charset="0"/>
                          <a:cs typeface="Arial" panose="020B0604020202020204" pitchFamily="34" charset="0"/>
                        </a:rPr>
                        <a:t>7,776.89 </a:t>
                      </a:r>
                    </a:p>
                  </a:txBody>
                  <a:tcPr marL="0" marR="0" marT="0" marB="0" anchor="ctr"/>
                </a:tc>
              </a:tr>
              <a:tr h="245566">
                <a:tc>
                  <a:txBody>
                    <a:bodyPr/>
                    <a:lstStyle/>
                    <a:p>
                      <a:pPr algn="r" fontAlgn="b"/>
                      <a:r>
                        <a:rPr lang="en-US" sz="1200" b="0" i="0" u="none" strike="noStrike" dirty="0">
                          <a:effectLst/>
                          <a:latin typeface="Arial" panose="020B0604020202020204" pitchFamily="34" charset="0"/>
                          <a:cs typeface="Arial" panose="020B0604020202020204" pitchFamily="34" charset="0"/>
                        </a:rPr>
                        <a:t>             </a:t>
                      </a:r>
                      <a:r>
                        <a:rPr lang="en-US" sz="1400" b="1" i="0" u="none" strike="noStrike" dirty="0">
                          <a:solidFill>
                            <a:srgbClr val="FF0000"/>
                          </a:solidFill>
                          <a:effectLst/>
                          <a:latin typeface="Arial" panose="020B0604020202020204" pitchFamily="34" charset="0"/>
                          <a:cs typeface="Arial" panose="020B0604020202020204" pitchFamily="34" charset="0"/>
                        </a:rPr>
                        <a:t>9</a:t>
                      </a:r>
                      <a:r>
                        <a:rPr lang="en-US" sz="1200" b="0" i="0" u="none" strike="noStrike" dirty="0">
                          <a:effectLst/>
                          <a:latin typeface="Arial" panose="020B0604020202020204" pitchFamily="34" charset="0"/>
                          <a:cs typeface="Arial" panose="020B0604020202020204" pitchFamily="34" charset="0"/>
                        </a:rPr>
                        <a:t>2,105.83 </a:t>
                      </a:r>
                    </a:p>
                  </a:txBody>
                  <a:tcPr marL="0" marR="0" marT="0" marB="0" anchor="ctr"/>
                </a:tc>
              </a:tr>
              <a:tr h="245566">
                <a:tc>
                  <a:txBody>
                    <a:bodyPr/>
                    <a:lstStyle/>
                    <a:p>
                      <a:pPr algn="r" fontAlgn="b"/>
                      <a:r>
                        <a:rPr lang="en-US" sz="1200" b="0" i="0" u="none" strike="noStrike" dirty="0">
                          <a:effectLst/>
                          <a:latin typeface="Arial" panose="020B0604020202020204" pitchFamily="34" charset="0"/>
                          <a:cs typeface="Arial" panose="020B0604020202020204" pitchFamily="34" charset="0"/>
                        </a:rPr>
                        <a:t>             </a:t>
                      </a:r>
                      <a:r>
                        <a:rPr lang="en-US" sz="1400" b="1" i="0" u="none" strike="noStrike" dirty="0">
                          <a:solidFill>
                            <a:srgbClr val="FF0000"/>
                          </a:solidFill>
                          <a:effectLst/>
                          <a:latin typeface="Arial" panose="020B0604020202020204" pitchFamily="34" charset="0"/>
                          <a:cs typeface="Arial" panose="020B0604020202020204" pitchFamily="34" charset="0"/>
                        </a:rPr>
                        <a:t>7</a:t>
                      </a:r>
                      <a:r>
                        <a:rPr lang="en-US" sz="1200" b="0" i="0" u="none" strike="noStrike" dirty="0">
                          <a:effectLst/>
                          <a:latin typeface="Arial" panose="020B0604020202020204" pitchFamily="34" charset="0"/>
                          <a:cs typeface="Arial" panose="020B0604020202020204" pitchFamily="34" charset="0"/>
                        </a:rPr>
                        <a:t>9,949.16 </a:t>
                      </a:r>
                    </a:p>
                  </a:txBody>
                  <a:tcPr marL="0" marR="0" marT="0" marB="0" anchor="ctr"/>
                </a:tc>
              </a:tr>
              <a:tr h="245566">
                <a:tc>
                  <a:txBody>
                    <a:bodyPr/>
                    <a:lstStyle/>
                    <a:p>
                      <a:pPr algn="r" fontAlgn="b"/>
                      <a:r>
                        <a:rPr lang="en-US" sz="1200" b="0" i="0" u="none" strike="noStrike" dirty="0">
                          <a:effectLst/>
                          <a:latin typeface="Arial" panose="020B0604020202020204" pitchFamily="34" charset="0"/>
                          <a:cs typeface="Arial" panose="020B0604020202020204" pitchFamily="34" charset="0"/>
                        </a:rPr>
                        <a:t>             </a:t>
                      </a:r>
                      <a:r>
                        <a:rPr lang="en-US" sz="1400" b="1" i="0" u="none" strike="noStrike" dirty="0">
                          <a:solidFill>
                            <a:srgbClr val="FF0000"/>
                          </a:solidFill>
                          <a:effectLst/>
                          <a:latin typeface="Arial" panose="020B0604020202020204" pitchFamily="34" charset="0"/>
                          <a:cs typeface="Arial" panose="020B0604020202020204" pitchFamily="34" charset="0"/>
                        </a:rPr>
                        <a:t>8</a:t>
                      </a:r>
                      <a:r>
                        <a:rPr lang="en-US" sz="1200" b="0" i="0" u="none" strike="noStrike" dirty="0">
                          <a:effectLst/>
                          <a:latin typeface="Arial" panose="020B0604020202020204" pitchFamily="34" charset="0"/>
                          <a:cs typeface="Arial" panose="020B0604020202020204" pitchFamily="34" charset="0"/>
                        </a:rPr>
                        <a:t>7,602.93 </a:t>
                      </a:r>
                    </a:p>
                  </a:txBody>
                  <a:tcPr marL="0" marR="0" marT="0" marB="0" anchor="ctr"/>
                </a:tc>
              </a:tr>
              <a:tr h="245566">
                <a:tc>
                  <a:txBody>
                    <a:bodyPr/>
                    <a:lstStyle/>
                    <a:p>
                      <a:pPr algn="r" fontAlgn="b"/>
                      <a:r>
                        <a:rPr lang="en-US" sz="1200" b="0" i="0" u="none" strike="noStrike" dirty="0">
                          <a:effectLst/>
                          <a:latin typeface="Arial" panose="020B0604020202020204" pitchFamily="34" charset="0"/>
                          <a:cs typeface="Arial" panose="020B0604020202020204" pitchFamily="34" charset="0"/>
                        </a:rPr>
                        <a:t>             </a:t>
                      </a:r>
                      <a:r>
                        <a:rPr lang="en-US" sz="1400" b="1" i="0" u="none" strike="noStrike" dirty="0">
                          <a:solidFill>
                            <a:srgbClr val="FF0000"/>
                          </a:solidFill>
                          <a:effectLst/>
                          <a:latin typeface="Arial" panose="020B0604020202020204" pitchFamily="34" charset="0"/>
                          <a:cs typeface="Arial" panose="020B0604020202020204" pitchFamily="34" charset="0"/>
                        </a:rPr>
                        <a:t>9</a:t>
                      </a:r>
                      <a:r>
                        <a:rPr lang="en-US" sz="1200" b="0" i="0" u="none" strike="noStrike" dirty="0">
                          <a:effectLst/>
                          <a:latin typeface="Arial" panose="020B0604020202020204" pitchFamily="34" charset="0"/>
                          <a:cs typeface="Arial" panose="020B0604020202020204" pitchFamily="34" charset="0"/>
                        </a:rPr>
                        <a:t>6,879.27 </a:t>
                      </a:r>
                    </a:p>
                  </a:txBody>
                  <a:tcPr marL="0" marR="0" marT="0" marB="0" anchor="ctr"/>
                </a:tc>
              </a:tr>
              <a:tr h="245566">
                <a:tc>
                  <a:txBody>
                    <a:bodyPr/>
                    <a:lstStyle/>
                    <a:p>
                      <a:pPr algn="r" fontAlgn="b"/>
                      <a:r>
                        <a:rPr lang="en-US" sz="1200" b="0" i="0" u="none" strike="noStrike" dirty="0">
                          <a:effectLst/>
                          <a:latin typeface="Arial" panose="020B0604020202020204" pitchFamily="34" charset="0"/>
                          <a:cs typeface="Arial" panose="020B0604020202020204" pitchFamily="34" charset="0"/>
                        </a:rPr>
                        <a:t>             </a:t>
                      </a:r>
                      <a:r>
                        <a:rPr lang="en-US" sz="1400" b="1" i="0" u="none" strike="noStrike" dirty="0">
                          <a:solidFill>
                            <a:srgbClr val="FF0000"/>
                          </a:solidFill>
                          <a:effectLst/>
                          <a:latin typeface="Arial" panose="020B0604020202020204" pitchFamily="34" charset="0"/>
                          <a:cs typeface="Arial" panose="020B0604020202020204" pitchFamily="34" charset="0"/>
                        </a:rPr>
                        <a:t>9</a:t>
                      </a:r>
                      <a:r>
                        <a:rPr lang="en-US" sz="1200" b="0" i="0" u="none" strike="noStrike" dirty="0">
                          <a:effectLst/>
                          <a:latin typeface="Arial" panose="020B0604020202020204" pitchFamily="34" charset="0"/>
                          <a:cs typeface="Arial" panose="020B0604020202020204" pitchFamily="34" charset="0"/>
                        </a:rPr>
                        <a:t>1,806.47 </a:t>
                      </a:r>
                    </a:p>
                  </a:txBody>
                  <a:tcPr marL="0" marR="0" marT="0" marB="0" anchor="ctr"/>
                </a:tc>
              </a:tr>
              <a:tr h="245566">
                <a:tc>
                  <a:txBody>
                    <a:bodyPr/>
                    <a:lstStyle/>
                    <a:p>
                      <a:pPr algn="r" fontAlgn="b"/>
                      <a:r>
                        <a:rPr lang="en-US" sz="1200" b="0" i="0" u="none" strike="noStrike" dirty="0">
                          <a:effectLst/>
                          <a:latin typeface="Arial" panose="020B0604020202020204" pitchFamily="34" charset="0"/>
                          <a:cs typeface="Arial" panose="020B0604020202020204" pitchFamily="34" charset="0"/>
                        </a:rPr>
                        <a:t>             </a:t>
                      </a:r>
                      <a:r>
                        <a:rPr lang="en-US" sz="1400" b="1" i="0" u="none" strike="noStrike" dirty="0">
                          <a:solidFill>
                            <a:srgbClr val="FF0000"/>
                          </a:solidFill>
                          <a:effectLst/>
                          <a:latin typeface="Arial" panose="020B0604020202020204" pitchFamily="34" charset="0"/>
                          <a:cs typeface="Arial" panose="020B0604020202020204" pitchFamily="34" charset="0"/>
                        </a:rPr>
                        <a:t>8</a:t>
                      </a:r>
                      <a:r>
                        <a:rPr lang="en-US" sz="1200" b="0" i="0" u="none" strike="noStrike" dirty="0">
                          <a:effectLst/>
                          <a:latin typeface="Arial" panose="020B0604020202020204" pitchFamily="34" charset="0"/>
                          <a:cs typeface="Arial" panose="020B0604020202020204" pitchFamily="34" charset="0"/>
                        </a:rPr>
                        <a:t>4,991.67 </a:t>
                      </a:r>
                    </a:p>
                  </a:txBody>
                  <a:tcPr marL="0" marR="0" marT="0" marB="0" anchor="ctr"/>
                </a:tc>
              </a:tr>
              <a:tr h="245566">
                <a:tc>
                  <a:txBody>
                    <a:bodyPr/>
                    <a:lstStyle/>
                    <a:p>
                      <a:pPr algn="r" fontAlgn="b"/>
                      <a:r>
                        <a:rPr lang="en-US" sz="1200" b="0" i="0" u="none" strike="noStrike" dirty="0">
                          <a:effectLst/>
                          <a:latin typeface="Arial" panose="020B0604020202020204" pitchFamily="34" charset="0"/>
                          <a:cs typeface="Arial" panose="020B0604020202020204" pitchFamily="34" charset="0"/>
                        </a:rPr>
                        <a:t>             </a:t>
                      </a:r>
                      <a:r>
                        <a:rPr lang="en-US" sz="1400" b="1" i="0" u="none" strike="noStrike" dirty="0">
                          <a:solidFill>
                            <a:srgbClr val="FF0000"/>
                          </a:solidFill>
                          <a:effectLst/>
                          <a:latin typeface="Arial" panose="020B0604020202020204" pitchFamily="34" charset="0"/>
                          <a:cs typeface="Arial" panose="020B0604020202020204" pitchFamily="34" charset="0"/>
                        </a:rPr>
                        <a:t>9</a:t>
                      </a:r>
                      <a:r>
                        <a:rPr lang="en-US" sz="1200" b="0" i="0" u="none" strike="noStrike" dirty="0">
                          <a:effectLst/>
                          <a:latin typeface="Arial" panose="020B0604020202020204" pitchFamily="34" charset="0"/>
                          <a:cs typeface="Arial" panose="020B0604020202020204" pitchFamily="34" charset="0"/>
                        </a:rPr>
                        <a:t>0,831.83 </a:t>
                      </a:r>
                    </a:p>
                  </a:txBody>
                  <a:tcPr marL="0" marR="0" marT="0" marB="0" anchor="ctr"/>
                </a:tc>
              </a:tr>
              <a:tr h="245566">
                <a:tc>
                  <a:txBody>
                    <a:bodyPr/>
                    <a:lstStyle/>
                    <a:p>
                      <a:pPr algn="r" fontAlgn="b"/>
                      <a:r>
                        <a:rPr lang="en-US" sz="1200" b="0" i="0" u="none" strike="noStrike" dirty="0">
                          <a:effectLst/>
                          <a:latin typeface="Arial" panose="020B0604020202020204" pitchFamily="34" charset="0"/>
                          <a:cs typeface="Arial" panose="020B0604020202020204" pitchFamily="34" charset="0"/>
                        </a:rPr>
                        <a:t>             </a:t>
                      </a:r>
                      <a:r>
                        <a:rPr lang="en-US" sz="1400" b="1" i="0" u="none" strike="noStrike" dirty="0">
                          <a:solidFill>
                            <a:srgbClr val="FF0000"/>
                          </a:solidFill>
                          <a:effectLst/>
                          <a:latin typeface="Arial" panose="020B0604020202020204" pitchFamily="34" charset="0"/>
                          <a:cs typeface="Arial" panose="020B0604020202020204" pitchFamily="34" charset="0"/>
                        </a:rPr>
                        <a:t>9</a:t>
                      </a:r>
                      <a:r>
                        <a:rPr lang="en-US" sz="1200" b="0" i="0" u="none" strike="noStrike" dirty="0">
                          <a:effectLst/>
                          <a:latin typeface="Arial" panose="020B0604020202020204" pitchFamily="34" charset="0"/>
                          <a:cs typeface="Arial" panose="020B0604020202020204" pitchFamily="34" charset="0"/>
                        </a:rPr>
                        <a:t>3,766.67 </a:t>
                      </a:r>
                    </a:p>
                  </a:txBody>
                  <a:tcPr marL="0" marR="0" marT="0" marB="0" anchor="ctr"/>
                </a:tc>
              </a:tr>
              <a:tr h="245566">
                <a:tc>
                  <a:txBody>
                    <a:bodyPr/>
                    <a:lstStyle/>
                    <a:p>
                      <a:pPr algn="r" fontAlgn="b"/>
                      <a:r>
                        <a:rPr lang="en-US" sz="1200" b="0" i="0" u="none" strike="noStrike" dirty="0">
                          <a:effectLst/>
                          <a:latin typeface="Arial" panose="020B0604020202020204" pitchFamily="34" charset="0"/>
                          <a:cs typeface="Arial" panose="020B0604020202020204" pitchFamily="34" charset="0"/>
                        </a:rPr>
                        <a:t>             </a:t>
                      </a:r>
                      <a:r>
                        <a:rPr lang="en-US" sz="1400" b="1" i="0" u="none" strike="noStrike" dirty="0">
                          <a:solidFill>
                            <a:srgbClr val="FF0000"/>
                          </a:solidFill>
                          <a:effectLst/>
                          <a:latin typeface="Arial" panose="020B0604020202020204" pitchFamily="34" charset="0"/>
                          <a:cs typeface="Arial" panose="020B0604020202020204" pitchFamily="34" charset="0"/>
                        </a:rPr>
                        <a:t>8</a:t>
                      </a:r>
                      <a:r>
                        <a:rPr lang="en-US" sz="1200" b="0" i="0" u="none" strike="noStrike" dirty="0">
                          <a:effectLst/>
                          <a:latin typeface="Arial" panose="020B0604020202020204" pitchFamily="34" charset="0"/>
                          <a:cs typeface="Arial" panose="020B0604020202020204" pitchFamily="34" charset="0"/>
                        </a:rPr>
                        <a:t>8,338.72 </a:t>
                      </a:r>
                    </a:p>
                  </a:txBody>
                  <a:tcPr marL="0" marR="0" marT="0" marB="0" anchor="ctr"/>
                </a:tc>
              </a:tr>
              <a:tr h="245566">
                <a:tc>
                  <a:txBody>
                    <a:bodyPr/>
                    <a:lstStyle/>
                    <a:p>
                      <a:pPr algn="r" fontAlgn="b"/>
                      <a:r>
                        <a:rPr lang="en-US" sz="1200" b="0" i="0" u="none" strike="noStrike" dirty="0">
                          <a:effectLst/>
                          <a:latin typeface="Arial" panose="020B0604020202020204" pitchFamily="34" charset="0"/>
                          <a:cs typeface="Arial" panose="020B0604020202020204" pitchFamily="34" charset="0"/>
                        </a:rPr>
                        <a:t>             </a:t>
                      </a:r>
                      <a:r>
                        <a:rPr lang="en-US" sz="1400" b="1" i="0" u="none" strike="noStrike" dirty="0">
                          <a:solidFill>
                            <a:srgbClr val="FF0000"/>
                          </a:solidFill>
                          <a:effectLst/>
                          <a:latin typeface="Arial" panose="020B0604020202020204" pitchFamily="34" charset="0"/>
                          <a:cs typeface="Arial" panose="020B0604020202020204" pitchFamily="34" charset="0"/>
                        </a:rPr>
                        <a:t>9</a:t>
                      </a:r>
                      <a:r>
                        <a:rPr lang="en-US" sz="1200" b="0" i="0" u="none" strike="noStrike" dirty="0">
                          <a:effectLst/>
                          <a:latin typeface="Arial" panose="020B0604020202020204" pitchFamily="34" charset="0"/>
                          <a:cs typeface="Arial" panose="020B0604020202020204" pitchFamily="34" charset="0"/>
                        </a:rPr>
                        <a:t>4,639.49 </a:t>
                      </a:r>
                    </a:p>
                  </a:txBody>
                  <a:tcPr marL="0" marR="0" marT="0" marB="0" anchor="ctr"/>
                </a:tc>
              </a:tr>
              <a:tr h="245566">
                <a:tc>
                  <a:txBody>
                    <a:bodyPr/>
                    <a:lstStyle/>
                    <a:p>
                      <a:pPr algn="r" fontAlgn="b"/>
                      <a:r>
                        <a:rPr lang="en-US" sz="1200" b="0" i="0" u="none" strike="noStrike" dirty="0">
                          <a:effectLst/>
                          <a:latin typeface="Arial" panose="020B0604020202020204" pitchFamily="34" charset="0"/>
                          <a:cs typeface="Arial" panose="020B0604020202020204" pitchFamily="34" charset="0"/>
                        </a:rPr>
                        <a:t>             </a:t>
                      </a:r>
                      <a:r>
                        <a:rPr lang="en-US" sz="1400" b="1" i="0" u="none" strike="noStrike" dirty="0">
                          <a:solidFill>
                            <a:srgbClr val="FF0000"/>
                          </a:solidFill>
                          <a:effectLst/>
                          <a:latin typeface="Arial" panose="020B0604020202020204" pitchFamily="34" charset="0"/>
                          <a:cs typeface="Arial" panose="020B0604020202020204" pitchFamily="34" charset="0"/>
                        </a:rPr>
                        <a:t>8</a:t>
                      </a:r>
                      <a:r>
                        <a:rPr lang="en-US" sz="1200" b="0" i="0" u="none" strike="noStrike" dirty="0">
                          <a:effectLst/>
                          <a:latin typeface="Arial" panose="020B0604020202020204" pitchFamily="34" charset="0"/>
                          <a:cs typeface="Arial" panose="020B0604020202020204" pitchFamily="34" charset="0"/>
                        </a:rPr>
                        <a:t>3,709.28 </a:t>
                      </a:r>
                    </a:p>
                  </a:txBody>
                  <a:tcPr marL="0" marR="0" marT="0" marB="0" anchor="ctr"/>
                </a:tc>
              </a:tr>
              <a:tr h="245566">
                <a:tc>
                  <a:txBody>
                    <a:bodyPr/>
                    <a:lstStyle/>
                    <a:p>
                      <a:pPr algn="r" fontAlgn="b"/>
                      <a:r>
                        <a:rPr lang="en-US" sz="1200" b="0" i="0" u="none" strike="noStrike" dirty="0">
                          <a:effectLst/>
                          <a:latin typeface="Arial" panose="020B0604020202020204" pitchFamily="34" charset="0"/>
                          <a:cs typeface="Arial" panose="020B0604020202020204" pitchFamily="34" charset="0"/>
                        </a:rPr>
                        <a:t>             </a:t>
                      </a:r>
                      <a:r>
                        <a:rPr lang="en-US" sz="1400" b="1" i="0" u="none" strike="noStrike" dirty="0">
                          <a:solidFill>
                            <a:srgbClr val="FF0000"/>
                          </a:solidFill>
                          <a:effectLst/>
                          <a:latin typeface="Arial" panose="020B0604020202020204" pitchFamily="34" charset="0"/>
                          <a:cs typeface="Arial" panose="020B0604020202020204" pitchFamily="34" charset="0"/>
                        </a:rPr>
                        <a:t>9</a:t>
                      </a:r>
                      <a:r>
                        <a:rPr lang="en-US" sz="1200" b="0" i="0" u="none" strike="noStrike" dirty="0">
                          <a:effectLst/>
                          <a:latin typeface="Arial" panose="020B0604020202020204" pitchFamily="34" charset="0"/>
                          <a:cs typeface="Arial" panose="020B0604020202020204" pitchFamily="34" charset="0"/>
                        </a:rPr>
                        <a:t>6,412.21 </a:t>
                      </a:r>
                    </a:p>
                  </a:txBody>
                  <a:tcPr marL="0" marR="0" marT="0" marB="0" anchor="ctr"/>
                </a:tc>
              </a:tr>
              <a:tr h="245566">
                <a:tc>
                  <a:txBody>
                    <a:bodyPr/>
                    <a:lstStyle/>
                    <a:p>
                      <a:pPr algn="r" fontAlgn="b"/>
                      <a:r>
                        <a:rPr lang="en-US" sz="1200" b="0" i="0" u="none" strike="noStrike" dirty="0">
                          <a:effectLst/>
                          <a:latin typeface="Arial" panose="020B0604020202020204" pitchFamily="34" charset="0"/>
                          <a:cs typeface="Arial" panose="020B0604020202020204" pitchFamily="34" charset="0"/>
                        </a:rPr>
                        <a:t>             </a:t>
                      </a:r>
                      <a:r>
                        <a:rPr lang="en-US" sz="1400" b="1" i="0" u="none" strike="noStrike" dirty="0">
                          <a:solidFill>
                            <a:srgbClr val="FF0000"/>
                          </a:solidFill>
                          <a:effectLst/>
                          <a:latin typeface="Arial" panose="020B0604020202020204" pitchFamily="34" charset="0"/>
                          <a:cs typeface="Arial" panose="020B0604020202020204" pitchFamily="34" charset="0"/>
                        </a:rPr>
                        <a:t>8</a:t>
                      </a:r>
                      <a:r>
                        <a:rPr lang="en-US" sz="1200" b="0" i="0" u="none" strike="noStrike" dirty="0">
                          <a:effectLst/>
                          <a:latin typeface="Arial" panose="020B0604020202020204" pitchFamily="34" charset="0"/>
                          <a:cs typeface="Arial" panose="020B0604020202020204" pitchFamily="34" charset="0"/>
                        </a:rPr>
                        <a:t>8,432.86 </a:t>
                      </a:r>
                    </a:p>
                  </a:txBody>
                  <a:tcPr marL="0" marR="0" marT="0" marB="0" anchor="ctr"/>
                </a:tc>
              </a:tr>
              <a:tr h="245566">
                <a:tc>
                  <a:txBody>
                    <a:bodyPr/>
                    <a:lstStyle/>
                    <a:p>
                      <a:pPr algn="r" fontAlgn="b"/>
                      <a:r>
                        <a:rPr lang="en-US" sz="800" b="0" i="0" u="none" strike="noStrike" dirty="0" smtClean="0">
                          <a:effectLst/>
                          <a:latin typeface="Arial" panose="020B0604020202020204" pitchFamily="34" charset="0"/>
                          <a:cs typeface="Arial" panose="020B0604020202020204" pitchFamily="34" charset="0"/>
                        </a:rPr>
                        <a:t>10/19/92        </a:t>
                      </a:r>
                      <a:r>
                        <a:rPr lang="en-US" sz="800" b="0" i="0" u="sng" strike="noStrike" dirty="0" smtClean="0">
                          <a:effectLst/>
                          <a:latin typeface="Arial" panose="020B0604020202020204" pitchFamily="34" charset="0"/>
                          <a:cs typeface="Arial" panose="020B0604020202020204" pitchFamily="34" charset="0"/>
                        </a:rPr>
                        <a:t>   </a:t>
                      </a:r>
                      <a:r>
                        <a:rPr lang="en-US" sz="1400" b="1" i="0" u="sng" strike="noStrike" dirty="0" smtClean="0">
                          <a:solidFill>
                            <a:srgbClr val="FF0000"/>
                          </a:solidFill>
                          <a:effectLst/>
                          <a:latin typeface="Arial" panose="020B0604020202020204" pitchFamily="34" charset="0"/>
                          <a:cs typeface="Arial" panose="020B0604020202020204" pitchFamily="34" charset="0"/>
                        </a:rPr>
                        <a:t>7</a:t>
                      </a:r>
                      <a:r>
                        <a:rPr lang="en-US" sz="1200" b="0" i="0" u="sng" strike="noStrike" dirty="0" smtClean="0">
                          <a:effectLst/>
                          <a:latin typeface="Arial" panose="020B0604020202020204" pitchFamily="34" charset="0"/>
                          <a:cs typeface="Arial" panose="020B0604020202020204" pitchFamily="34" charset="0"/>
                        </a:rPr>
                        <a:t>1,552.16 </a:t>
                      </a:r>
                      <a:endParaRPr lang="en-US" sz="1200" b="0" i="0" u="sng" strike="noStrike" dirty="0">
                        <a:effectLst/>
                        <a:latin typeface="Arial" panose="020B0604020202020204" pitchFamily="34" charset="0"/>
                        <a:cs typeface="Arial" panose="020B0604020202020204" pitchFamily="34" charset="0"/>
                      </a:endParaRPr>
                    </a:p>
                  </a:txBody>
                  <a:tcPr marL="0" marR="0" marT="0" marB="0" anchor="ctr">
                    <a:lnB w="12700" cap="flat" cmpd="sng" algn="ctr">
                      <a:solidFill>
                        <a:schemeClr val="tx1"/>
                      </a:solidFill>
                      <a:prstDash val="solid"/>
                      <a:round/>
                      <a:headEnd type="none" w="med" len="med"/>
                      <a:tailEnd type="none" w="med" len="med"/>
                    </a:lnB>
                  </a:tcPr>
                </a:tc>
              </a:tr>
              <a:tr h="182879">
                <a:tc>
                  <a:txBody>
                    <a:bodyPr/>
                    <a:lstStyle/>
                    <a:p>
                      <a:pPr algn="r" fontAlgn="b"/>
                      <a:r>
                        <a:rPr lang="en-US" sz="1200" b="1" i="0" u="none" strike="noStrike" dirty="0">
                          <a:solidFill>
                            <a:srgbClr val="000000"/>
                          </a:solidFill>
                          <a:effectLst/>
                          <a:latin typeface="Arial" panose="020B0604020202020204" pitchFamily="34" charset="0"/>
                          <a:cs typeface="Arial" panose="020B0604020202020204" pitchFamily="34" charset="0"/>
                        </a:rPr>
                        <a:t> $      1,878,687.58 </a:t>
                      </a:r>
                    </a:p>
                  </a:txBody>
                  <a:tcPr marL="0" marR="0" marT="0" marB="0" anchor="ctr">
                    <a:lnT w="12700" cap="flat" cmpd="sng" algn="ctr">
                      <a:solidFill>
                        <a:schemeClr val="tx1"/>
                      </a:solidFill>
                      <a:prstDash val="solid"/>
                      <a:round/>
                      <a:headEnd type="none" w="med" len="med"/>
                      <a:tailEnd type="none" w="med" len="med"/>
                    </a:lnT>
                  </a:tcPr>
                </a:tc>
              </a:tr>
            </a:tbl>
          </a:graphicData>
        </a:graphic>
      </p:graphicFrame>
      <p:graphicFrame>
        <p:nvGraphicFramePr>
          <p:cNvPr id="6" name="Content Placeholder 4"/>
          <p:cNvGraphicFramePr>
            <a:graphicFrameLocks/>
          </p:cNvGraphicFramePr>
          <p:nvPr/>
        </p:nvGraphicFramePr>
        <p:xfrm>
          <a:off x="641350" y="3160713"/>
          <a:ext cx="6419852" cy="942975"/>
        </p:xfrm>
        <a:graphic>
          <a:graphicData uri="http://schemas.openxmlformats.org/drawingml/2006/table">
            <a:tbl>
              <a:tblPr firstRow="1" bandRow="1">
                <a:tableStyleId>{5C22544A-7EE6-4342-B048-85BDC9FD1C3A}</a:tableStyleId>
              </a:tblPr>
              <a:tblGrid>
                <a:gridCol w="1167245"/>
                <a:gridCol w="583623"/>
                <a:gridCol w="583623"/>
                <a:gridCol w="583623"/>
                <a:gridCol w="572291"/>
                <a:gridCol w="594955"/>
                <a:gridCol w="583623"/>
                <a:gridCol w="583623"/>
                <a:gridCol w="583623"/>
                <a:gridCol w="583623"/>
              </a:tblGrid>
              <a:tr h="282614">
                <a:tc>
                  <a:txBody>
                    <a:bodyPr/>
                    <a:lstStyle/>
                    <a:p>
                      <a:pPr algn="l" fontAlgn="b"/>
                      <a:r>
                        <a:rPr lang="en-US" sz="2000" b="0" i="0" u="none" strike="noStrike" dirty="0">
                          <a:effectLst/>
                          <a:latin typeface="Arial" panose="020B0604020202020204" pitchFamily="34" charset="0"/>
                        </a:rPr>
                        <a:t>First digit</a:t>
                      </a:r>
                    </a:p>
                  </a:txBody>
                  <a:tcPr marL="9525" marR="9525" marT="9525" marB="0" anchor="ctr">
                    <a:solidFill>
                      <a:schemeClr val="tx1">
                        <a:lumMod val="65000"/>
                        <a:lumOff val="35000"/>
                      </a:schemeClr>
                    </a:solidFill>
                  </a:tcPr>
                </a:tc>
                <a:tc>
                  <a:txBody>
                    <a:bodyPr/>
                    <a:lstStyle/>
                    <a:p>
                      <a:pPr algn="ctr" fontAlgn="b"/>
                      <a:r>
                        <a:rPr lang="en-US" sz="2000" b="0" i="0" u="sng" strike="noStrike" dirty="0">
                          <a:effectLst/>
                          <a:latin typeface="Arial" panose="020B0604020202020204" pitchFamily="34" charset="0"/>
                        </a:rPr>
                        <a:t>1</a:t>
                      </a:r>
                    </a:p>
                  </a:txBody>
                  <a:tcPr marL="9525" marR="9525" marT="9525" marB="0" anchor="ctr">
                    <a:solidFill>
                      <a:schemeClr val="tx1">
                        <a:lumMod val="65000"/>
                        <a:lumOff val="35000"/>
                      </a:schemeClr>
                    </a:solidFill>
                  </a:tcPr>
                </a:tc>
                <a:tc>
                  <a:txBody>
                    <a:bodyPr/>
                    <a:lstStyle/>
                    <a:p>
                      <a:pPr algn="ctr" fontAlgn="b"/>
                      <a:r>
                        <a:rPr lang="en-US" sz="2000" b="0" i="0" u="sng" strike="noStrike" dirty="0">
                          <a:effectLst/>
                          <a:latin typeface="Arial" panose="020B0604020202020204" pitchFamily="34" charset="0"/>
                        </a:rPr>
                        <a:t>2</a:t>
                      </a:r>
                    </a:p>
                  </a:txBody>
                  <a:tcPr marL="9525" marR="9525" marT="9525" marB="0" anchor="ctr">
                    <a:solidFill>
                      <a:schemeClr val="tx1">
                        <a:lumMod val="65000"/>
                        <a:lumOff val="35000"/>
                      </a:schemeClr>
                    </a:solidFill>
                  </a:tcPr>
                </a:tc>
                <a:tc>
                  <a:txBody>
                    <a:bodyPr/>
                    <a:lstStyle/>
                    <a:p>
                      <a:pPr algn="ctr" fontAlgn="b"/>
                      <a:r>
                        <a:rPr lang="en-US" sz="2000" b="0" i="0" u="sng" strike="noStrike" dirty="0">
                          <a:effectLst/>
                          <a:latin typeface="Arial" panose="020B0604020202020204" pitchFamily="34" charset="0"/>
                        </a:rPr>
                        <a:t>3</a:t>
                      </a:r>
                    </a:p>
                  </a:txBody>
                  <a:tcPr marL="9525" marR="9525" marT="9525" marB="0" anchor="ctr">
                    <a:solidFill>
                      <a:schemeClr val="tx1">
                        <a:lumMod val="65000"/>
                        <a:lumOff val="35000"/>
                      </a:schemeClr>
                    </a:solidFill>
                  </a:tcPr>
                </a:tc>
                <a:tc>
                  <a:txBody>
                    <a:bodyPr/>
                    <a:lstStyle/>
                    <a:p>
                      <a:pPr algn="ctr" fontAlgn="b"/>
                      <a:r>
                        <a:rPr lang="en-US" sz="2000" b="0" i="0" u="sng" strike="noStrike" dirty="0">
                          <a:effectLst/>
                          <a:latin typeface="Arial" panose="020B0604020202020204" pitchFamily="34" charset="0"/>
                        </a:rPr>
                        <a:t>4</a:t>
                      </a:r>
                    </a:p>
                  </a:txBody>
                  <a:tcPr marL="9525" marR="9525" marT="9525" marB="0" anchor="ctr">
                    <a:solidFill>
                      <a:schemeClr val="tx1">
                        <a:lumMod val="65000"/>
                        <a:lumOff val="35000"/>
                      </a:schemeClr>
                    </a:solidFill>
                  </a:tcPr>
                </a:tc>
                <a:tc>
                  <a:txBody>
                    <a:bodyPr/>
                    <a:lstStyle/>
                    <a:p>
                      <a:pPr algn="ctr" fontAlgn="b"/>
                      <a:r>
                        <a:rPr lang="en-US" sz="2000" b="0" i="0" u="sng" strike="noStrike" dirty="0">
                          <a:effectLst/>
                          <a:latin typeface="Arial" panose="020B0604020202020204" pitchFamily="34" charset="0"/>
                        </a:rPr>
                        <a:t>5</a:t>
                      </a:r>
                    </a:p>
                  </a:txBody>
                  <a:tcPr marL="9525" marR="9525" marT="9525" marB="0" anchor="ctr">
                    <a:solidFill>
                      <a:schemeClr val="tx1">
                        <a:lumMod val="65000"/>
                        <a:lumOff val="35000"/>
                      </a:schemeClr>
                    </a:solidFill>
                  </a:tcPr>
                </a:tc>
                <a:tc>
                  <a:txBody>
                    <a:bodyPr/>
                    <a:lstStyle/>
                    <a:p>
                      <a:pPr algn="ctr" fontAlgn="b"/>
                      <a:r>
                        <a:rPr lang="en-US" sz="2000" b="0" i="0" u="sng" strike="noStrike" dirty="0">
                          <a:effectLst/>
                          <a:latin typeface="Arial" panose="020B0604020202020204" pitchFamily="34" charset="0"/>
                        </a:rPr>
                        <a:t>6</a:t>
                      </a:r>
                    </a:p>
                  </a:txBody>
                  <a:tcPr marL="9525" marR="9525" marT="9525" marB="0" anchor="ctr">
                    <a:solidFill>
                      <a:schemeClr val="tx1">
                        <a:lumMod val="65000"/>
                        <a:lumOff val="35000"/>
                      </a:schemeClr>
                    </a:solidFill>
                  </a:tcPr>
                </a:tc>
                <a:tc>
                  <a:txBody>
                    <a:bodyPr/>
                    <a:lstStyle/>
                    <a:p>
                      <a:pPr algn="ctr" fontAlgn="b"/>
                      <a:r>
                        <a:rPr lang="en-US" sz="2000" b="0" i="0" u="sng" strike="noStrike" dirty="0">
                          <a:effectLst/>
                          <a:latin typeface="Arial" panose="020B0604020202020204" pitchFamily="34" charset="0"/>
                        </a:rPr>
                        <a:t>7</a:t>
                      </a:r>
                    </a:p>
                  </a:txBody>
                  <a:tcPr marL="9525" marR="9525" marT="9525" marB="0" anchor="ctr">
                    <a:solidFill>
                      <a:schemeClr val="tx1">
                        <a:lumMod val="65000"/>
                        <a:lumOff val="35000"/>
                      </a:schemeClr>
                    </a:solidFill>
                  </a:tcPr>
                </a:tc>
                <a:tc>
                  <a:txBody>
                    <a:bodyPr/>
                    <a:lstStyle/>
                    <a:p>
                      <a:pPr algn="ctr" fontAlgn="b"/>
                      <a:r>
                        <a:rPr lang="en-US" sz="2000" b="0" i="0" u="sng" strike="noStrike" dirty="0">
                          <a:effectLst/>
                          <a:latin typeface="Arial" panose="020B0604020202020204" pitchFamily="34" charset="0"/>
                        </a:rPr>
                        <a:t>8</a:t>
                      </a:r>
                    </a:p>
                  </a:txBody>
                  <a:tcPr marL="9525" marR="9525" marT="9525" marB="0" anchor="ctr">
                    <a:solidFill>
                      <a:schemeClr val="tx1">
                        <a:lumMod val="65000"/>
                        <a:lumOff val="35000"/>
                      </a:schemeClr>
                    </a:solidFill>
                  </a:tcPr>
                </a:tc>
                <a:tc>
                  <a:txBody>
                    <a:bodyPr/>
                    <a:lstStyle/>
                    <a:p>
                      <a:pPr algn="ctr" fontAlgn="b"/>
                      <a:r>
                        <a:rPr lang="en-US" sz="2000" b="0" i="0" u="sng" strike="noStrike" dirty="0">
                          <a:effectLst/>
                          <a:latin typeface="Arial" panose="020B0604020202020204" pitchFamily="34" charset="0"/>
                        </a:rPr>
                        <a:t>9</a:t>
                      </a:r>
                    </a:p>
                  </a:txBody>
                  <a:tcPr marL="9525" marR="9525" marT="9525" marB="0" anchor="ctr">
                    <a:solidFill>
                      <a:schemeClr val="tx1">
                        <a:lumMod val="65000"/>
                        <a:lumOff val="35000"/>
                      </a:schemeClr>
                    </a:solidFill>
                  </a:tcPr>
                </a:tc>
              </a:tr>
              <a:tr h="282614">
                <a:tc>
                  <a:txBody>
                    <a:bodyPr/>
                    <a:lstStyle/>
                    <a:p>
                      <a:pPr algn="l" fontAlgn="b"/>
                      <a:r>
                        <a:rPr lang="en-US" sz="2000" b="0" i="0" u="none" strike="noStrike" dirty="0" smtClean="0">
                          <a:effectLst/>
                          <a:latin typeface="Arial" panose="020B0604020202020204" pitchFamily="34" charset="0"/>
                        </a:rPr>
                        <a:t>Pred. #</a:t>
                      </a:r>
                      <a:endParaRPr lang="en-US" sz="2000" b="0" i="0" u="none" strike="noStrike" dirty="0">
                        <a:effectLst/>
                        <a:latin typeface="Arial" panose="020B0604020202020204" pitchFamily="34" charset="0"/>
                      </a:endParaRPr>
                    </a:p>
                  </a:txBody>
                  <a:tcPr marL="9525" marR="9525" marT="9525" marB="0" anchor="ctr"/>
                </a:tc>
                <a:tc>
                  <a:txBody>
                    <a:bodyPr/>
                    <a:lstStyle/>
                    <a:p>
                      <a:pPr algn="ctr" fontAlgn="b"/>
                      <a:r>
                        <a:rPr lang="en-US" sz="2000" b="0" i="0" u="none" strike="noStrike" dirty="0" smtClean="0">
                          <a:effectLst/>
                          <a:latin typeface="Arial" panose="020B0604020202020204" pitchFamily="34" charset="0"/>
                        </a:rPr>
                        <a:t>6.9</a:t>
                      </a:r>
                      <a:endParaRPr lang="en-US" sz="2000" b="0" i="0" u="none" strike="noStrike" dirty="0">
                        <a:effectLst/>
                        <a:latin typeface="Arial" panose="020B0604020202020204" pitchFamily="34" charset="0"/>
                      </a:endParaRPr>
                    </a:p>
                  </a:txBody>
                  <a:tcPr marL="9525" marR="9525" marT="9525" marB="0" anchor="ctr"/>
                </a:tc>
                <a:tc>
                  <a:txBody>
                    <a:bodyPr/>
                    <a:lstStyle/>
                    <a:p>
                      <a:pPr algn="ctr" fontAlgn="b"/>
                      <a:r>
                        <a:rPr lang="en-US" sz="2000" b="0" i="0" u="none" strike="noStrike" dirty="0" smtClean="0">
                          <a:effectLst/>
                          <a:latin typeface="Arial" panose="020B0604020202020204" pitchFamily="34" charset="0"/>
                        </a:rPr>
                        <a:t>4.1</a:t>
                      </a:r>
                      <a:endParaRPr lang="en-US" sz="2000" b="0" i="0" u="none" strike="noStrike" dirty="0">
                        <a:effectLst/>
                        <a:latin typeface="Arial" panose="020B0604020202020204" pitchFamily="34" charset="0"/>
                      </a:endParaRPr>
                    </a:p>
                  </a:txBody>
                  <a:tcPr marL="9525" marR="9525" marT="9525" marB="0" anchor="ctr"/>
                </a:tc>
                <a:tc>
                  <a:txBody>
                    <a:bodyPr/>
                    <a:lstStyle/>
                    <a:p>
                      <a:pPr algn="ctr" fontAlgn="b"/>
                      <a:r>
                        <a:rPr lang="en-US" sz="2000" b="0" i="0" u="none" strike="noStrike" dirty="0" smtClean="0">
                          <a:effectLst/>
                          <a:latin typeface="Arial" panose="020B0604020202020204" pitchFamily="34" charset="0"/>
                        </a:rPr>
                        <a:t>2.9</a:t>
                      </a:r>
                      <a:endParaRPr lang="en-US" sz="2000" b="0" i="0" u="none" strike="noStrike" dirty="0">
                        <a:effectLst/>
                        <a:latin typeface="Arial" panose="020B0604020202020204" pitchFamily="34" charset="0"/>
                      </a:endParaRPr>
                    </a:p>
                  </a:txBody>
                  <a:tcPr marL="9525" marR="9525" marT="9525" marB="0" anchor="ctr"/>
                </a:tc>
                <a:tc>
                  <a:txBody>
                    <a:bodyPr/>
                    <a:lstStyle/>
                    <a:p>
                      <a:pPr algn="ctr" fontAlgn="b"/>
                      <a:r>
                        <a:rPr lang="en-US" sz="2000" b="0" i="0" u="none" strike="noStrike" dirty="0" smtClean="0">
                          <a:effectLst/>
                          <a:latin typeface="Arial" panose="020B0604020202020204" pitchFamily="34" charset="0"/>
                        </a:rPr>
                        <a:t>2.2</a:t>
                      </a:r>
                      <a:endParaRPr lang="en-US" sz="2000" b="0" i="0" u="none" strike="noStrike" dirty="0">
                        <a:effectLst/>
                        <a:latin typeface="Arial" panose="020B0604020202020204" pitchFamily="34" charset="0"/>
                      </a:endParaRPr>
                    </a:p>
                  </a:txBody>
                  <a:tcPr marL="9525" marR="9525" marT="9525" marB="0" anchor="ctr"/>
                </a:tc>
                <a:tc>
                  <a:txBody>
                    <a:bodyPr/>
                    <a:lstStyle/>
                    <a:p>
                      <a:pPr algn="ctr" fontAlgn="b"/>
                      <a:r>
                        <a:rPr lang="en-US" sz="2000" b="0" i="0" u="none" strike="noStrike" dirty="0" smtClean="0">
                          <a:effectLst/>
                          <a:latin typeface="Arial" panose="020B0604020202020204" pitchFamily="34" charset="0"/>
                        </a:rPr>
                        <a:t>1.8</a:t>
                      </a:r>
                      <a:endParaRPr lang="en-US" sz="2000" b="0" i="0" u="none" strike="noStrike" dirty="0">
                        <a:effectLst/>
                        <a:latin typeface="Arial" panose="020B0604020202020204" pitchFamily="34" charset="0"/>
                      </a:endParaRPr>
                    </a:p>
                  </a:txBody>
                  <a:tcPr marL="9525" marR="9525" marT="9525" marB="0" anchor="ctr"/>
                </a:tc>
                <a:tc>
                  <a:txBody>
                    <a:bodyPr/>
                    <a:lstStyle/>
                    <a:p>
                      <a:pPr algn="ctr" fontAlgn="b"/>
                      <a:r>
                        <a:rPr lang="en-US" sz="2000" b="0" i="0" u="none" strike="noStrike" dirty="0" smtClean="0">
                          <a:effectLst/>
                          <a:latin typeface="Arial" panose="020B0604020202020204" pitchFamily="34" charset="0"/>
                        </a:rPr>
                        <a:t>1.5</a:t>
                      </a:r>
                      <a:endParaRPr lang="en-US" sz="2000" b="0" i="0" u="none" strike="noStrike" dirty="0">
                        <a:effectLst/>
                        <a:latin typeface="Arial" panose="020B0604020202020204" pitchFamily="34" charset="0"/>
                      </a:endParaRPr>
                    </a:p>
                  </a:txBody>
                  <a:tcPr marL="9525" marR="9525" marT="9525" marB="0" anchor="ctr"/>
                </a:tc>
                <a:tc>
                  <a:txBody>
                    <a:bodyPr/>
                    <a:lstStyle/>
                    <a:p>
                      <a:pPr algn="ctr" fontAlgn="b"/>
                      <a:r>
                        <a:rPr lang="en-US" sz="2000" b="0" i="0" u="none" strike="noStrike" dirty="0" smtClean="0">
                          <a:effectLst/>
                          <a:latin typeface="Arial" panose="020B0604020202020204" pitchFamily="34" charset="0"/>
                        </a:rPr>
                        <a:t>1.3</a:t>
                      </a:r>
                      <a:endParaRPr lang="en-US" sz="2000" b="0" i="0" u="none" strike="noStrike" dirty="0">
                        <a:effectLst/>
                        <a:latin typeface="Arial" panose="020B0604020202020204" pitchFamily="34" charset="0"/>
                      </a:endParaRPr>
                    </a:p>
                  </a:txBody>
                  <a:tcPr marL="9525" marR="9525" marT="9525" marB="0" anchor="ctr"/>
                </a:tc>
                <a:tc>
                  <a:txBody>
                    <a:bodyPr/>
                    <a:lstStyle/>
                    <a:p>
                      <a:pPr algn="ctr" fontAlgn="b"/>
                      <a:r>
                        <a:rPr lang="en-US" sz="2000" b="0" i="0" u="none" strike="noStrike" dirty="0" smtClean="0">
                          <a:effectLst/>
                          <a:latin typeface="Arial" panose="020B0604020202020204" pitchFamily="34" charset="0"/>
                        </a:rPr>
                        <a:t>1.2</a:t>
                      </a:r>
                      <a:endParaRPr lang="en-US" sz="2000" b="0" i="0" u="none" strike="noStrike" dirty="0">
                        <a:effectLst/>
                        <a:latin typeface="Arial" panose="020B0604020202020204" pitchFamily="34" charset="0"/>
                      </a:endParaRPr>
                    </a:p>
                  </a:txBody>
                  <a:tcPr marL="9525" marR="9525" marT="9525" marB="0" anchor="ctr"/>
                </a:tc>
                <a:tc>
                  <a:txBody>
                    <a:bodyPr/>
                    <a:lstStyle/>
                    <a:p>
                      <a:pPr algn="ctr" fontAlgn="b"/>
                      <a:r>
                        <a:rPr lang="en-US" sz="2000" b="0" i="0" u="none" strike="noStrike" dirty="0" smtClean="0">
                          <a:effectLst/>
                          <a:latin typeface="Arial" panose="020B0604020202020204" pitchFamily="34" charset="0"/>
                        </a:rPr>
                        <a:t>1.1</a:t>
                      </a:r>
                      <a:endParaRPr lang="en-US" sz="2000" b="0" i="0" u="none" strike="noStrike" dirty="0">
                        <a:effectLst/>
                        <a:latin typeface="Arial" panose="020B0604020202020204" pitchFamily="34" charset="0"/>
                      </a:endParaRPr>
                    </a:p>
                  </a:txBody>
                  <a:tcPr marL="9525" marR="9525" marT="9525" marB="0" anchor="ctr"/>
                </a:tc>
              </a:tr>
              <a:tr h="282614">
                <a:tc>
                  <a:txBody>
                    <a:bodyPr/>
                    <a:lstStyle/>
                    <a:p>
                      <a:pPr algn="l" fontAlgn="b"/>
                      <a:r>
                        <a:rPr lang="en-US" sz="2000" b="0" i="0" u="none" strike="noStrike" dirty="0">
                          <a:effectLst/>
                          <a:latin typeface="Arial" panose="020B0604020202020204" pitchFamily="34" charset="0"/>
                        </a:rPr>
                        <a:t>Actual #</a:t>
                      </a:r>
                    </a:p>
                  </a:txBody>
                  <a:tcPr marL="9525" marR="9525" marT="9525" marB="0" anchor="ctr"/>
                </a:tc>
                <a:tc>
                  <a:txBody>
                    <a:bodyPr/>
                    <a:lstStyle/>
                    <a:p>
                      <a:pPr algn="ctr" fontAlgn="b"/>
                      <a:r>
                        <a:rPr lang="en-US" sz="2000" b="0" i="0" u="none" strike="noStrike" dirty="0">
                          <a:effectLst/>
                          <a:latin typeface="Arial" panose="020B0604020202020204" pitchFamily="34" charset="0"/>
                        </a:rPr>
                        <a:t>1</a:t>
                      </a:r>
                    </a:p>
                  </a:txBody>
                  <a:tcPr marL="9525" marR="9525" marT="9525" marB="0" anchor="ctr"/>
                </a:tc>
                <a:tc>
                  <a:txBody>
                    <a:bodyPr/>
                    <a:lstStyle/>
                    <a:p>
                      <a:pPr algn="ctr" fontAlgn="b"/>
                      <a:r>
                        <a:rPr lang="en-US" sz="2000" b="0" i="0" u="none" strike="noStrike" dirty="0">
                          <a:effectLst/>
                          <a:latin typeface="Arial" panose="020B0604020202020204" pitchFamily="34" charset="0"/>
                        </a:rPr>
                        <a:t>1</a:t>
                      </a:r>
                    </a:p>
                  </a:txBody>
                  <a:tcPr marL="9525" marR="9525" marT="9525" marB="0" anchor="ctr"/>
                </a:tc>
                <a:tc>
                  <a:txBody>
                    <a:bodyPr/>
                    <a:lstStyle/>
                    <a:p>
                      <a:pPr algn="ctr" fontAlgn="b"/>
                      <a:r>
                        <a:rPr lang="en-US" sz="2000" b="0" i="0" u="none" strike="noStrike" dirty="0">
                          <a:effectLst/>
                          <a:latin typeface="Arial" panose="020B0604020202020204" pitchFamily="34" charset="0"/>
                        </a:rPr>
                        <a:t>0</a:t>
                      </a:r>
                    </a:p>
                  </a:txBody>
                  <a:tcPr marL="9525" marR="9525" marT="9525" marB="0" anchor="ctr"/>
                </a:tc>
                <a:tc>
                  <a:txBody>
                    <a:bodyPr/>
                    <a:lstStyle/>
                    <a:p>
                      <a:pPr algn="ctr" fontAlgn="b"/>
                      <a:r>
                        <a:rPr lang="en-US" sz="2000" b="0" i="0" u="none" strike="noStrike" dirty="0">
                          <a:effectLst/>
                          <a:latin typeface="Arial" panose="020B0604020202020204" pitchFamily="34" charset="0"/>
                        </a:rPr>
                        <a:t>0</a:t>
                      </a:r>
                    </a:p>
                  </a:txBody>
                  <a:tcPr marL="9525" marR="9525" marT="9525" marB="0" anchor="ctr"/>
                </a:tc>
                <a:tc>
                  <a:txBody>
                    <a:bodyPr/>
                    <a:lstStyle/>
                    <a:p>
                      <a:pPr algn="ctr" fontAlgn="b"/>
                      <a:r>
                        <a:rPr lang="en-US" sz="2000" b="0" i="0" u="none" strike="noStrike" dirty="0">
                          <a:effectLst/>
                          <a:latin typeface="Arial" panose="020B0604020202020204" pitchFamily="34" charset="0"/>
                        </a:rPr>
                        <a:t>0</a:t>
                      </a:r>
                    </a:p>
                  </a:txBody>
                  <a:tcPr marL="9525" marR="9525" marT="9525" marB="0" anchor="ctr"/>
                </a:tc>
                <a:tc>
                  <a:txBody>
                    <a:bodyPr/>
                    <a:lstStyle/>
                    <a:p>
                      <a:pPr algn="ctr" fontAlgn="b"/>
                      <a:r>
                        <a:rPr lang="en-US" sz="2000" b="0" i="0" u="none" strike="noStrike" dirty="0">
                          <a:effectLst/>
                          <a:latin typeface="Arial" panose="020B0604020202020204" pitchFamily="34" charset="0"/>
                        </a:rPr>
                        <a:t>0</a:t>
                      </a:r>
                    </a:p>
                  </a:txBody>
                  <a:tcPr marL="9525" marR="9525" marT="9525" marB="0" anchor="ctr"/>
                </a:tc>
                <a:tc>
                  <a:txBody>
                    <a:bodyPr/>
                    <a:lstStyle/>
                    <a:p>
                      <a:pPr algn="ctr" fontAlgn="b"/>
                      <a:r>
                        <a:rPr lang="en-US" sz="2000" b="0" i="0" u="none" strike="noStrike" dirty="0">
                          <a:effectLst/>
                          <a:latin typeface="Arial" panose="020B0604020202020204" pitchFamily="34" charset="0"/>
                        </a:rPr>
                        <a:t>3</a:t>
                      </a:r>
                    </a:p>
                  </a:txBody>
                  <a:tcPr marL="9525" marR="9525" marT="9525" marB="0" anchor="ctr"/>
                </a:tc>
                <a:tc>
                  <a:txBody>
                    <a:bodyPr/>
                    <a:lstStyle/>
                    <a:p>
                      <a:pPr algn="ctr" fontAlgn="b"/>
                      <a:r>
                        <a:rPr lang="en-US" sz="2000" b="0" i="0" u="none" strike="noStrike" dirty="0">
                          <a:effectLst/>
                          <a:latin typeface="Arial" panose="020B0604020202020204" pitchFamily="34" charset="0"/>
                        </a:rPr>
                        <a:t>9</a:t>
                      </a:r>
                    </a:p>
                  </a:txBody>
                  <a:tcPr marL="9525" marR="9525" marT="9525" marB="0" anchor="ctr"/>
                </a:tc>
                <a:tc>
                  <a:txBody>
                    <a:bodyPr/>
                    <a:lstStyle/>
                    <a:p>
                      <a:pPr algn="ctr" fontAlgn="b"/>
                      <a:r>
                        <a:rPr lang="en-US" sz="2000" b="0" i="0" u="none" strike="noStrike" dirty="0">
                          <a:effectLst/>
                          <a:latin typeface="Arial" panose="020B0604020202020204" pitchFamily="34" charset="0"/>
                        </a:rPr>
                        <a:t>9</a:t>
                      </a:r>
                    </a:p>
                  </a:txBody>
                  <a:tcPr marL="9525" marR="9525" marT="9525" marB="0" anchor="ct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nodeType="afterGroup">
                            <p:stCondLst>
                              <p:cond delay="0"/>
                            </p:stCondLst>
                            <p:childTnLst>
                              <p:par>
                                <p:cTn id="5" presetID="9"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6563">
                                            <p:txEl>
                                              <p:pRg st="6" end="6"/>
                                            </p:txEl>
                                          </p:spTgt>
                                        </p:tgtEl>
                                        <p:attrNameLst>
                                          <p:attrName>style.visibility</p:attrName>
                                        </p:attrNameLst>
                                      </p:cBhvr>
                                      <p:to>
                                        <p:strVal val="visible"/>
                                      </p:to>
                                    </p:set>
                                    <p:animEffect transition="in" filter="wipe(left)">
                                      <p:cBhvr>
                                        <p:cTn id="12" dur="500"/>
                                        <p:tgtEl>
                                          <p:spTgt spid="6656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itle 1"/>
          <p:cNvSpPr>
            <a:spLocks noGrp="1"/>
          </p:cNvSpPr>
          <p:nvPr>
            <p:ph type="title"/>
          </p:nvPr>
        </p:nvSpPr>
        <p:spPr/>
        <p:txBody>
          <a:bodyPr/>
          <a:lstStyle/>
          <a:p>
            <a:endParaRPr lang="en-US" altLang="en-US" smtClean="0"/>
          </a:p>
        </p:txBody>
      </p:sp>
      <p:sp>
        <p:nvSpPr>
          <p:cNvPr id="67587" name="Content Placeholder 2"/>
          <p:cNvSpPr>
            <a:spLocks noGrp="1"/>
          </p:cNvSpPr>
          <p:nvPr>
            <p:ph idx="1"/>
          </p:nvPr>
        </p:nvSpPr>
        <p:spPr/>
        <p:txBody>
          <a:bodyPr/>
          <a:lstStyle/>
          <a:p>
            <a:pPr marL="0" indent="0" algn="ctr">
              <a:buFontTx/>
              <a:buNone/>
            </a:pPr>
            <a:r>
              <a:rPr lang="en-US" altLang="en-US" smtClean="0"/>
              <a:t>Next time:  Lecture 8</a:t>
            </a:r>
          </a:p>
          <a:p>
            <a:pPr marL="0" indent="0" algn="ctr">
              <a:buFontTx/>
              <a:buNone/>
            </a:pPr>
            <a:r>
              <a:rPr lang="en-US" altLang="en-US" smtClean="0"/>
              <a:t>Inference using </a:t>
            </a:r>
            <a:r>
              <a:rPr lang="en-US" altLang="en-US" smtClean="0">
                <a:latin typeface="Symbol" panose="05050102010706020507" pitchFamily="18" charset="2"/>
              </a:rPr>
              <a:t>c</a:t>
            </a:r>
            <a:r>
              <a:rPr lang="en-US" altLang="en-US" baseline="30000" smtClean="0"/>
              <a:t>2</a:t>
            </a:r>
            <a:r>
              <a:rPr lang="en-US" altLang="en-US" smtClean="0"/>
              <a:t> distribution</a:t>
            </a:r>
          </a:p>
        </p:txBody>
      </p:sp>
      <p:sp>
        <p:nvSpPr>
          <p:cNvPr id="67588"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b="1">
                <a:solidFill>
                  <a:schemeClr val="tx1"/>
                </a:solidFill>
                <a:latin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defRPr>
            </a:lvl9pPr>
          </a:lstStyle>
          <a:p>
            <a:pPr>
              <a:spcBef>
                <a:spcPct val="0"/>
              </a:spcBef>
              <a:buFontTx/>
              <a:buNone/>
            </a:pPr>
            <a:fld id="{6FAE8A24-D8B9-4F17-AADA-6991D9C8E58D}" type="slidenum">
              <a:rPr lang="en-US" altLang="en-US" sz="1400" b="0" smtClean="0"/>
              <a:pPr>
                <a:spcBef>
                  <a:spcPct val="0"/>
                </a:spcBef>
                <a:buFontTx/>
                <a:buNone/>
              </a:pPr>
              <a:t>83</a:t>
            </a:fld>
            <a:endParaRPr lang="en-US" altLang="en-US" sz="1400" b="0" smtClean="0"/>
          </a:p>
        </p:txBody>
      </p:sp>
      <p:sp>
        <p:nvSpPr>
          <p:cNvPr id="67589" name="AutoShape 6" descr="Image result for magnifying glass examining checks fraud"/>
          <p:cNvSpPr>
            <a:spLocks noChangeAspect="1" noChangeArrowheads="1"/>
          </p:cNvSpPr>
          <p:nvPr/>
        </p:nvSpPr>
        <p:spPr bwMode="auto">
          <a:xfrm>
            <a:off x="155575" y="-1790700"/>
            <a:ext cx="5619750" cy="3743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endParaRPr lang="en-US" altLang="en-US"/>
          </a:p>
        </p:txBody>
      </p:sp>
      <p:pic>
        <p:nvPicPr>
          <p:cNvPr id="67590" name="Picture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44588" y="1611313"/>
            <a:ext cx="6854825" cy="456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itle 1"/>
          <p:cNvSpPr>
            <a:spLocks noGrp="1"/>
          </p:cNvSpPr>
          <p:nvPr>
            <p:ph type="title"/>
          </p:nvPr>
        </p:nvSpPr>
        <p:spPr/>
        <p:txBody>
          <a:bodyPr/>
          <a:lstStyle/>
          <a:p>
            <a:endParaRPr lang="en-US" altLang="en-US" smtClean="0"/>
          </a:p>
        </p:txBody>
      </p:sp>
      <p:sp>
        <p:nvSpPr>
          <p:cNvPr id="68611" name="Content Placeholder 2"/>
          <p:cNvSpPr>
            <a:spLocks noGrp="1"/>
          </p:cNvSpPr>
          <p:nvPr>
            <p:ph idx="1"/>
          </p:nvPr>
        </p:nvSpPr>
        <p:spPr/>
        <p:txBody>
          <a:bodyPr/>
          <a:lstStyle/>
          <a:p>
            <a:pPr>
              <a:buFontTx/>
              <a:buNone/>
            </a:pPr>
            <a:r>
              <a:rPr lang="en-US" altLang="en-US" sz="2800" smtClean="0"/>
              <a:t>Case Study: </a:t>
            </a:r>
          </a:p>
          <a:p>
            <a:pPr>
              <a:buFontTx/>
              <a:buNone/>
            </a:pPr>
            <a:r>
              <a:rPr lang="en-US" altLang="en-US" sz="2800" smtClean="0"/>
              <a:t>“Music Congruency and Consumer Behavior”</a:t>
            </a:r>
          </a:p>
        </p:txBody>
      </p:sp>
      <p:sp>
        <p:nvSpPr>
          <p:cNvPr id="68612"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b="1">
                <a:solidFill>
                  <a:schemeClr val="tx1"/>
                </a:solidFill>
                <a:latin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defRPr>
            </a:lvl9pPr>
          </a:lstStyle>
          <a:p>
            <a:pPr>
              <a:spcBef>
                <a:spcPct val="0"/>
              </a:spcBef>
              <a:buFontTx/>
              <a:buNone/>
            </a:pPr>
            <a:fld id="{4B15C8CA-AC73-4070-9091-8734DFDA0298}" type="slidenum">
              <a:rPr lang="en-US" altLang="en-US" sz="1400" b="0" smtClean="0"/>
              <a:pPr>
                <a:spcBef>
                  <a:spcPct val="0"/>
                </a:spcBef>
                <a:buFontTx/>
                <a:buNone/>
              </a:pPr>
              <a:t>84</a:t>
            </a:fld>
            <a:endParaRPr lang="en-US" altLang="en-US" sz="1400" b="0" smtClean="0"/>
          </a:p>
        </p:txBody>
      </p:sp>
      <p:pic>
        <p:nvPicPr>
          <p:cNvPr id="6861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9763" y="1816100"/>
            <a:ext cx="4430712" cy="41783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pic>
        <p:nvPicPr>
          <p:cNvPr id="68614" name="Picture 3" descr="C:\Users\nt425b\AppData\Local\Microsoft\Windows\Temporary Internet Files\Content.IE5\4U6TWURA\MC900036507[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02250" y="3044825"/>
            <a:ext cx="3243263" cy="3265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8615" name="Picture 4" descr="C:\Users\nt425b\AppData\Local\Microsoft\Windows\Temporary Internet Files\Content.IE5\WO8EJISU\MC900441798[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78450" y="1508125"/>
            <a:ext cx="3111500" cy="274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itle 1"/>
          <p:cNvSpPr>
            <a:spLocks noGrp="1"/>
          </p:cNvSpPr>
          <p:nvPr>
            <p:ph type="title"/>
          </p:nvPr>
        </p:nvSpPr>
        <p:spPr/>
        <p:txBody>
          <a:bodyPr/>
          <a:lstStyle/>
          <a:p>
            <a:r>
              <a:rPr lang="en-US" altLang="en-US" sz="1200" smtClean="0"/>
              <a:t>Gueguen and Jacob, “Music Congruency and Consumer Behaviour:  An Experimental Field Study”, </a:t>
            </a:r>
            <a:r>
              <a:rPr lang="en-US" altLang="en-US" sz="1200" i="1" smtClean="0"/>
              <a:t>International Bulletin of Business Administration,</a:t>
            </a:r>
            <a:r>
              <a:rPr lang="en-US" altLang="en-US" sz="1200" smtClean="0"/>
              <a:t> 2010</a:t>
            </a:r>
          </a:p>
        </p:txBody>
      </p:sp>
      <p:sp>
        <p:nvSpPr>
          <p:cNvPr id="3" name="Content Placeholder 2"/>
          <p:cNvSpPr>
            <a:spLocks noGrp="1"/>
          </p:cNvSpPr>
          <p:nvPr>
            <p:ph idx="1"/>
          </p:nvPr>
        </p:nvSpPr>
        <p:spPr/>
        <p:txBody>
          <a:bodyPr/>
          <a:lstStyle/>
          <a:p>
            <a:r>
              <a:rPr lang="en-US" altLang="en-US" sz="2800" smtClean="0"/>
              <a:t>Randomized experiment:</a:t>
            </a:r>
          </a:p>
          <a:p>
            <a:pPr lvl="1"/>
            <a:r>
              <a:rPr lang="en-US" altLang="en-US" sz="2400" smtClean="0"/>
              <a:t>Every 20 minutes, music in flower shop was changed randomly</a:t>
            </a:r>
          </a:p>
          <a:p>
            <a:pPr lvl="1"/>
            <a:r>
              <a:rPr lang="en-US" altLang="en-US" sz="2400" smtClean="0"/>
              <a:t>Y = how much money customers spent </a:t>
            </a:r>
          </a:p>
          <a:p>
            <a:endParaRPr lang="en-US" altLang="en-US" smtClean="0"/>
          </a:p>
          <a:p>
            <a:r>
              <a:rPr lang="en-US" altLang="en-US" sz="2800" smtClean="0"/>
              <a:t>Results:</a:t>
            </a:r>
          </a:p>
          <a:p>
            <a:endParaRPr lang="en-US" altLang="en-US" smtClean="0"/>
          </a:p>
          <a:p>
            <a:pPr lvl="1"/>
            <a:endParaRPr lang="en-US" altLang="en-US" sz="2400" smtClean="0"/>
          </a:p>
        </p:txBody>
      </p:sp>
      <p:sp>
        <p:nvSpPr>
          <p:cNvPr id="69636"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b="1">
                <a:solidFill>
                  <a:schemeClr val="tx1"/>
                </a:solidFill>
                <a:latin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defRPr>
            </a:lvl9pPr>
          </a:lstStyle>
          <a:p>
            <a:pPr>
              <a:spcBef>
                <a:spcPct val="0"/>
              </a:spcBef>
              <a:buFontTx/>
              <a:buNone/>
            </a:pPr>
            <a:fld id="{3F52061B-4798-4D29-B11D-704D6D8DE59C}" type="slidenum">
              <a:rPr lang="en-US" altLang="en-US" sz="1400" b="0" smtClean="0"/>
              <a:pPr>
                <a:spcBef>
                  <a:spcPct val="0"/>
                </a:spcBef>
                <a:buFontTx/>
                <a:buNone/>
              </a:pPr>
              <a:t>85</a:t>
            </a:fld>
            <a:endParaRPr lang="en-US" altLang="en-US" sz="1400" b="0" smtClean="0"/>
          </a:p>
        </p:txBody>
      </p:sp>
      <p:graphicFrame>
        <p:nvGraphicFramePr>
          <p:cNvPr id="5" name="Content Placeholder 3"/>
          <p:cNvGraphicFramePr>
            <a:graphicFrameLocks/>
          </p:cNvGraphicFramePr>
          <p:nvPr/>
        </p:nvGraphicFramePr>
        <p:xfrm>
          <a:off x="923925" y="3443288"/>
          <a:ext cx="7258052" cy="1631951"/>
        </p:xfrm>
        <a:graphic>
          <a:graphicData uri="http://schemas.openxmlformats.org/drawingml/2006/table">
            <a:tbl>
              <a:tblPr firstRow="1" bandRow="1">
                <a:tableStyleId>{5C22544A-7EE6-4342-B048-85BDC9FD1C3A}</a:tableStyleId>
              </a:tblPr>
              <a:tblGrid>
                <a:gridCol w="1814513"/>
                <a:gridCol w="1814513"/>
                <a:gridCol w="1814513"/>
                <a:gridCol w="1814513"/>
              </a:tblGrid>
              <a:tr h="370175">
                <a:tc>
                  <a:txBody>
                    <a:bodyPr/>
                    <a:lstStyle/>
                    <a:p>
                      <a:pPr marL="0" marR="0" algn="l">
                        <a:lnSpc>
                          <a:spcPct val="115000"/>
                        </a:lnSpc>
                        <a:spcBef>
                          <a:spcPts val="0"/>
                        </a:spcBef>
                        <a:spcAft>
                          <a:spcPts val="0"/>
                        </a:spcAft>
                      </a:pPr>
                      <a:r>
                        <a:rPr lang="en-US" sz="2000" b="1" kern="100" dirty="0">
                          <a:solidFill>
                            <a:schemeClr val="tx1"/>
                          </a:solidFill>
                          <a:latin typeface="Times New Roman"/>
                          <a:ea typeface="Times New Roman"/>
                          <a:cs typeface="Times New Roman"/>
                        </a:rPr>
                        <a:t>Type of music</a:t>
                      </a:r>
                      <a:endParaRPr lang="en-US" sz="2000" kern="100" dirty="0">
                        <a:solidFill>
                          <a:schemeClr val="tx1"/>
                        </a:solidFill>
                        <a:latin typeface="Calibri"/>
                        <a:ea typeface="Times New Roman"/>
                        <a:cs typeface="Times New Roman"/>
                      </a:endParaRPr>
                    </a:p>
                  </a:txBody>
                  <a:tcPr marL="68575" marR="68575" marT="0" marB="0"/>
                </a:tc>
                <a:tc>
                  <a:txBody>
                    <a:bodyPr/>
                    <a:lstStyle/>
                    <a:p>
                      <a:pPr marL="0" marR="0" algn="ctr">
                        <a:lnSpc>
                          <a:spcPct val="115000"/>
                        </a:lnSpc>
                        <a:spcBef>
                          <a:spcPts val="0"/>
                        </a:spcBef>
                        <a:spcAft>
                          <a:spcPts val="0"/>
                        </a:spcAft>
                      </a:pPr>
                      <a:r>
                        <a:rPr lang="en-US" sz="2000" b="1" kern="100" dirty="0">
                          <a:solidFill>
                            <a:schemeClr val="tx1"/>
                          </a:solidFill>
                          <a:latin typeface="Times New Roman"/>
                          <a:ea typeface="Times New Roman"/>
                          <a:cs typeface="Times New Roman"/>
                        </a:rPr>
                        <a:t># of customers </a:t>
                      </a:r>
                      <a:endParaRPr lang="en-US" sz="2000" kern="100" dirty="0">
                        <a:solidFill>
                          <a:schemeClr val="tx1"/>
                        </a:solidFill>
                        <a:latin typeface="Calibri"/>
                        <a:ea typeface="Times New Roman"/>
                        <a:cs typeface="Times New Roman"/>
                      </a:endParaRPr>
                    </a:p>
                  </a:txBody>
                  <a:tcPr marL="68575" marR="68575" marT="0" marB="0"/>
                </a:tc>
                <a:tc>
                  <a:txBody>
                    <a:bodyPr/>
                    <a:lstStyle/>
                    <a:p>
                      <a:pPr marL="0" marR="0" algn="ctr">
                        <a:lnSpc>
                          <a:spcPct val="115000"/>
                        </a:lnSpc>
                        <a:spcBef>
                          <a:spcPts val="0"/>
                        </a:spcBef>
                        <a:spcAft>
                          <a:spcPts val="0"/>
                        </a:spcAft>
                      </a:pPr>
                      <a:r>
                        <a:rPr lang="en-US" sz="2000" b="1" kern="100" dirty="0">
                          <a:solidFill>
                            <a:schemeClr val="tx1"/>
                          </a:solidFill>
                          <a:latin typeface="Times New Roman"/>
                          <a:ea typeface="Times New Roman"/>
                          <a:cs typeface="Times New Roman"/>
                        </a:rPr>
                        <a:t>Average </a:t>
                      </a:r>
                      <a:r>
                        <a:rPr lang="en-US" sz="2000" b="1" kern="100" dirty="0" smtClean="0">
                          <a:solidFill>
                            <a:schemeClr val="tx1"/>
                          </a:solidFill>
                          <a:latin typeface="Times New Roman"/>
                          <a:ea typeface="Times New Roman"/>
                          <a:cs typeface="Times New Roman"/>
                        </a:rPr>
                        <a:t>spent</a:t>
                      </a:r>
                      <a:endParaRPr lang="en-US" sz="2000" kern="100" dirty="0">
                        <a:solidFill>
                          <a:schemeClr val="tx1"/>
                        </a:solidFill>
                        <a:latin typeface="Calibri"/>
                        <a:ea typeface="Times New Roman"/>
                        <a:cs typeface="Times New Roman"/>
                      </a:endParaRPr>
                    </a:p>
                  </a:txBody>
                  <a:tcPr marL="68575" marR="68575" marT="0" marB="0"/>
                </a:tc>
                <a:tc>
                  <a:txBody>
                    <a:bodyPr/>
                    <a:lstStyle/>
                    <a:p>
                      <a:pPr marL="0" marR="0" algn="ctr">
                        <a:lnSpc>
                          <a:spcPct val="115000"/>
                        </a:lnSpc>
                        <a:spcBef>
                          <a:spcPts val="0"/>
                        </a:spcBef>
                        <a:spcAft>
                          <a:spcPts val="0"/>
                        </a:spcAft>
                      </a:pPr>
                      <a:r>
                        <a:rPr lang="en-US" sz="2000" b="1" kern="100" dirty="0" smtClean="0">
                          <a:solidFill>
                            <a:schemeClr val="tx1"/>
                          </a:solidFill>
                          <a:latin typeface="Times New Roman"/>
                          <a:ea typeface="Times New Roman"/>
                          <a:cs typeface="Times New Roman"/>
                        </a:rPr>
                        <a:t>SD(spent</a:t>
                      </a:r>
                      <a:r>
                        <a:rPr lang="en-US" sz="2000" b="1" kern="100" dirty="0">
                          <a:solidFill>
                            <a:schemeClr val="tx1"/>
                          </a:solidFill>
                          <a:latin typeface="Times New Roman"/>
                          <a:ea typeface="Times New Roman"/>
                          <a:cs typeface="Times New Roman"/>
                        </a:rPr>
                        <a:t>)</a:t>
                      </a:r>
                      <a:endParaRPr lang="en-US" sz="2000" kern="100" dirty="0">
                        <a:solidFill>
                          <a:schemeClr val="tx1"/>
                        </a:solidFill>
                        <a:latin typeface="Calibri"/>
                        <a:ea typeface="Times New Roman"/>
                        <a:cs typeface="Times New Roman"/>
                      </a:endParaRPr>
                    </a:p>
                  </a:txBody>
                  <a:tcPr marL="68575" marR="68575" marT="0" marB="0"/>
                </a:tc>
              </a:tr>
              <a:tr h="420592">
                <a:tc>
                  <a:txBody>
                    <a:bodyPr/>
                    <a:lstStyle/>
                    <a:p>
                      <a:pPr marL="0" marR="0" algn="l">
                        <a:lnSpc>
                          <a:spcPct val="115000"/>
                        </a:lnSpc>
                        <a:spcBef>
                          <a:spcPts val="0"/>
                        </a:spcBef>
                        <a:spcAft>
                          <a:spcPts val="0"/>
                        </a:spcAft>
                      </a:pPr>
                      <a:r>
                        <a:rPr lang="en-US" sz="2400" b="1" kern="100" dirty="0">
                          <a:latin typeface="Times New Roman"/>
                          <a:ea typeface="Times New Roman"/>
                          <a:cs typeface="Times New Roman"/>
                        </a:rPr>
                        <a:t>Romantic</a:t>
                      </a:r>
                      <a:endParaRPr lang="en-US" sz="2400" kern="100" dirty="0">
                        <a:latin typeface="Calibri"/>
                        <a:ea typeface="Times New Roman"/>
                        <a:cs typeface="Times New Roman"/>
                      </a:endParaRPr>
                    </a:p>
                  </a:txBody>
                  <a:tcPr marL="68575" marR="68575" marT="0" marB="0"/>
                </a:tc>
                <a:tc>
                  <a:txBody>
                    <a:bodyPr/>
                    <a:lstStyle/>
                    <a:p>
                      <a:pPr marL="0" marR="0" algn="ctr">
                        <a:lnSpc>
                          <a:spcPct val="115000"/>
                        </a:lnSpc>
                        <a:spcBef>
                          <a:spcPts val="0"/>
                        </a:spcBef>
                        <a:spcAft>
                          <a:spcPts val="0"/>
                        </a:spcAft>
                      </a:pPr>
                      <a:r>
                        <a:rPr lang="en-US" sz="2400" kern="100" dirty="0">
                          <a:latin typeface="Times New Roman"/>
                          <a:ea typeface="Times New Roman"/>
                          <a:cs typeface="Times New Roman"/>
                        </a:rPr>
                        <a:t>38</a:t>
                      </a:r>
                      <a:endParaRPr lang="en-US" sz="2400" kern="100" dirty="0">
                        <a:latin typeface="Calibri"/>
                        <a:ea typeface="Times New Roman"/>
                        <a:cs typeface="Times New Roman"/>
                      </a:endParaRPr>
                    </a:p>
                  </a:txBody>
                  <a:tcPr marL="68575" marR="68575" marT="0" marB="0"/>
                </a:tc>
                <a:tc>
                  <a:txBody>
                    <a:bodyPr/>
                    <a:lstStyle/>
                    <a:p>
                      <a:pPr marL="0" marR="0" algn="ctr">
                        <a:lnSpc>
                          <a:spcPct val="115000"/>
                        </a:lnSpc>
                        <a:spcBef>
                          <a:spcPts val="0"/>
                        </a:spcBef>
                        <a:spcAft>
                          <a:spcPts val="0"/>
                        </a:spcAft>
                      </a:pPr>
                      <a:r>
                        <a:rPr lang="en-US" sz="2400" kern="100" dirty="0">
                          <a:latin typeface="Times New Roman"/>
                          <a:ea typeface="Times New Roman"/>
                          <a:cs typeface="Times New Roman"/>
                        </a:rPr>
                        <a:t>32.55 </a:t>
                      </a:r>
                      <a:r>
                        <a:rPr lang="en-US" sz="2400" kern="100" dirty="0" smtClean="0">
                          <a:latin typeface="Times New Roman"/>
                          <a:ea typeface="Times New Roman"/>
                          <a:cs typeface="Times New Roman"/>
                        </a:rPr>
                        <a:t>euro</a:t>
                      </a:r>
                      <a:endParaRPr lang="en-US" sz="2400" kern="100" dirty="0">
                        <a:latin typeface="Calibri"/>
                        <a:ea typeface="Times New Roman"/>
                        <a:cs typeface="Times New Roman"/>
                      </a:endParaRPr>
                    </a:p>
                  </a:txBody>
                  <a:tcPr marL="68575" marR="68575" marT="0" marB="0"/>
                </a:tc>
                <a:tc>
                  <a:txBody>
                    <a:bodyPr/>
                    <a:lstStyle/>
                    <a:p>
                      <a:pPr marL="0" marR="0" algn="ctr">
                        <a:lnSpc>
                          <a:spcPct val="115000"/>
                        </a:lnSpc>
                        <a:spcBef>
                          <a:spcPts val="0"/>
                        </a:spcBef>
                        <a:spcAft>
                          <a:spcPts val="0"/>
                        </a:spcAft>
                      </a:pPr>
                      <a:r>
                        <a:rPr lang="en-US" sz="2400" kern="100" dirty="0">
                          <a:latin typeface="Times New Roman"/>
                          <a:ea typeface="Times New Roman"/>
                          <a:cs typeface="Times New Roman"/>
                        </a:rPr>
                        <a:t>9.79 euro</a:t>
                      </a:r>
                      <a:endParaRPr lang="en-US" sz="2400" kern="100" dirty="0">
                        <a:latin typeface="Calibri"/>
                        <a:ea typeface="Times New Roman"/>
                        <a:cs typeface="Times New Roman"/>
                      </a:endParaRPr>
                    </a:p>
                  </a:txBody>
                  <a:tcPr marL="68575" marR="68575" marT="0" marB="0"/>
                </a:tc>
              </a:tr>
              <a:tr h="420592">
                <a:tc>
                  <a:txBody>
                    <a:bodyPr/>
                    <a:lstStyle/>
                    <a:p>
                      <a:pPr marL="0" marR="0" algn="l">
                        <a:lnSpc>
                          <a:spcPct val="115000"/>
                        </a:lnSpc>
                        <a:spcBef>
                          <a:spcPts val="0"/>
                        </a:spcBef>
                        <a:spcAft>
                          <a:spcPts val="0"/>
                        </a:spcAft>
                      </a:pPr>
                      <a:r>
                        <a:rPr lang="en-US" sz="2400" b="1" kern="100" dirty="0">
                          <a:solidFill>
                            <a:schemeClr val="tx1"/>
                          </a:solidFill>
                          <a:latin typeface="Times New Roman"/>
                          <a:ea typeface="Times New Roman"/>
                          <a:cs typeface="Times New Roman"/>
                        </a:rPr>
                        <a:t>Pop</a:t>
                      </a:r>
                      <a:endParaRPr lang="en-US" sz="2400" kern="100" dirty="0">
                        <a:solidFill>
                          <a:schemeClr val="tx1"/>
                        </a:solidFill>
                        <a:latin typeface="Calibri"/>
                        <a:ea typeface="Times New Roman"/>
                        <a:cs typeface="Times New Roman"/>
                      </a:endParaRPr>
                    </a:p>
                  </a:txBody>
                  <a:tcPr marL="68575" marR="68575" marT="0" marB="0"/>
                </a:tc>
                <a:tc>
                  <a:txBody>
                    <a:bodyPr/>
                    <a:lstStyle/>
                    <a:p>
                      <a:pPr marL="0" marR="0" algn="ctr">
                        <a:lnSpc>
                          <a:spcPct val="115000"/>
                        </a:lnSpc>
                        <a:spcBef>
                          <a:spcPts val="0"/>
                        </a:spcBef>
                        <a:spcAft>
                          <a:spcPts val="0"/>
                        </a:spcAft>
                      </a:pPr>
                      <a:r>
                        <a:rPr lang="en-US" sz="2400" kern="100" dirty="0">
                          <a:solidFill>
                            <a:schemeClr val="tx1"/>
                          </a:solidFill>
                          <a:latin typeface="Times New Roman"/>
                          <a:ea typeface="Times New Roman"/>
                          <a:cs typeface="Times New Roman"/>
                        </a:rPr>
                        <a:t>43</a:t>
                      </a:r>
                      <a:endParaRPr lang="en-US" sz="2400" kern="100" dirty="0">
                        <a:solidFill>
                          <a:schemeClr val="tx1"/>
                        </a:solidFill>
                        <a:latin typeface="Calibri"/>
                        <a:ea typeface="Times New Roman"/>
                        <a:cs typeface="Times New Roman"/>
                      </a:endParaRPr>
                    </a:p>
                  </a:txBody>
                  <a:tcPr marL="68575" marR="68575" marT="0" marB="0"/>
                </a:tc>
                <a:tc>
                  <a:txBody>
                    <a:bodyPr/>
                    <a:lstStyle/>
                    <a:p>
                      <a:pPr marL="0" marR="0" algn="ctr">
                        <a:lnSpc>
                          <a:spcPct val="115000"/>
                        </a:lnSpc>
                        <a:spcBef>
                          <a:spcPts val="0"/>
                        </a:spcBef>
                        <a:spcAft>
                          <a:spcPts val="0"/>
                        </a:spcAft>
                      </a:pPr>
                      <a:r>
                        <a:rPr lang="en-US" sz="2400" kern="100" dirty="0">
                          <a:solidFill>
                            <a:schemeClr val="tx1"/>
                          </a:solidFill>
                          <a:latin typeface="Times New Roman"/>
                          <a:ea typeface="Times New Roman"/>
                          <a:cs typeface="Times New Roman"/>
                        </a:rPr>
                        <a:t>27.21 euro</a:t>
                      </a:r>
                      <a:endParaRPr lang="en-US" sz="2400" kern="100" dirty="0">
                        <a:solidFill>
                          <a:schemeClr val="tx1"/>
                        </a:solidFill>
                        <a:latin typeface="Calibri"/>
                        <a:ea typeface="Times New Roman"/>
                        <a:cs typeface="Times New Roman"/>
                      </a:endParaRPr>
                    </a:p>
                  </a:txBody>
                  <a:tcPr marL="68575" marR="68575" marT="0" marB="0"/>
                </a:tc>
                <a:tc>
                  <a:txBody>
                    <a:bodyPr/>
                    <a:lstStyle/>
                    <a:p>
                      <a:pPr marL="0" marR="0" algn="ctr">
                        <a:lnSpc>
                          <a:spcPct val="115000"/>
                        </a:lnSpc>
                        <a:spcBef>
                          <a:spcPts val="0"/>
                        </a:spcBef>
                        <a:spcAft>
                          <a:spcPts val="0"/>
                        </a:spcAft>
                      </a:pPr>
                      <a:r>
                        <a:rPr lang="en-US" sz="2400" kern="100" dirty="0">
                          <a:solidFill>
                            <a:schemeClr val="tx1"/>
                          </a:solidFill>
                          <a:latin typeface="Times New Roman"/>
                          <a:ea typeface="Times New Roman"/>
                          <a:cs typeface="Times New Roman"/>
                        </a:rPr>
                        <a:t>6.45 euro</a:t>
                      </a:r>
                      <a:endParaRPr lang="en-US" sz="2400" kern="100" dirty="0">
                        <a:solidFill>
                          <a:schemeClr val="tx1"/>
                        </a:solidFill>
                        <a:latin typeface="Calibri"/>
                        <a:ea typeface="Times New Roman"/>
                        <a:cs typeface="Times New Roman"/>
                      </a:endParaRPr>
                    </a:p>
                  </a:txBody>
                  <a:tcPr marL="68575" marR="68575" marT="0" marB="0"/>
                </a:tc>
              </a:tr>
              <a:tr h="420592">
                <a:tc>
                  <a:txBody>
                    <a:bodyPr/>
                    <a:lstStyle/>
                    <a:p>
                      <a:pPr marL="0" marR="0" algn="l">
                        <a:lnSpc>
                          <a:spcPct val="115000"/>
                        </a:lnSpc>
                        <a:spcBef>
                          <a:spcPts val="0"/>
                        </a:spcBef>
                        <a:spcAft>
                          <a:spcPts val="0"/>
                        </a:spcAft>
                      </a:pPr>
                      <a:r>
                        <a:rPr lang="en-US" sz="2400" b="1" kern="100">
                          <a:latin typeface="Times New Roman"/>
                          <a:ea typeface="Times New Roman"/>
                          <a:cs typeface="Times New Roman"/>
                        </a:rPr>
                        <a:t>None</a:t>
                      </a:r>
                      <a:endParaRPr lang="en-US" sz="2400" kern="100">
                        <a:latin typeface="Calibri"/>
                        <a:ea typeface="Times New Roman"/>
                        <a:cs typeface="Times New Roman"/>
                      </a:endParaRPr>
                    </a:p>
                  </a:txBody>
                  <a:tcPr marL="68575" marR="68575" marT="0" marB="0"/>
                </a:tc>
                <a:tc>
                  <a:txBody>
                    <a:bodyPr/>
                    <a:lstStyle/>
                    <a:p>
                      <a:pPr marL="0" marR="0" algn="ctr">
                        <a:lnSpc>
                          <a:spcPct val="115000"/>
                        </a:lnSpc>
                        <a:spcBef>
                          <a:spcPts val="0"/>
                        </a:spcBef>
                        <a:spcAft>
                          <a:spcPts val="0"/>
                        </a:spcAft>
                      </a:pPr>
                      <a:r>
                        <a:rPr lang="en-US" sz="2400" kern="100" dirty="0">
                          <a:latin typeface="Times New Roman"/>
                          <a:ea typeface="Times New Roman"/>
                          <a:cs typeface="Times New Roman"/>
                        </a:rPr>
                        <a:t>39</a:t>
                      </a:r>
                      <a:endParaRPr lang="en-US" sz="2400" kern="100" dirty="0">
                        <a:latin typeface="Calibri"/>
                        <a:ea typeface="Times New Roman"/>
                        <a:cs typeface="Times New Roman"/>
                      </a:endParaRPr>
                    </a:p>
                  </a:txBody>
                  <a:tcPr marL="68575" marR="68575" marT="0" marB="0"/>
                </a:tc>
                <a:tc>
                  <a:txBody>
                    <a:bodyPr/>
                    <a:lstStyle/>
                    <a:p>
                      <a:pPr marL="0" marR="0" algn="ctr">
                        <a:lnSpc>
                          <a:spcPct val="115000"/>
                        </a:lnSpc>
                        <a:spcBef>
                          <a:spcPts val="0"/>
                        </a:spcBef>
                        <a:spcAft>
                          <a:spcPts val="0"/>
                        </a:spcAft>
                      </a:pPr>
                      <a:r>
                        <a:rPr lang="en-US" sz="2400" kern="100" dirty="0">
                          <a:latin typeface="Times New Roman"/>
                          <a:ea typeface="Times New Roman"/>
                          <a:cs typeface="Times New Roman"/>
                        </a:rPr>
                        <a:t>25.31 euro</a:t>
                      </a:r>
                      <a:endParaRPr lang="en-US" sz="2400" kern="100" dirty="0">
                        <a:latin typeface="Calibri"/>
                        <a:ea typeface="Times New Roman"/>
                        <a:cs typeface="Times New Roman"/>
                      </a:endParaRPr>
                    </a:p>
                  </a:txBody>
                  <a:tcPr marL="68575" marR="68575" marT="0" marB="0"/>
                </a:tc>
                <a:tc>
                  <a:txBody>
                    <a:bodyPr/>
                    <a:lstStyle/>
                    <a:p>
                      <a:pPr marL="0" marR="0" algn="ctr">
                        <a:lnSpc>
                          <a:spcPct val="115000"/>
                        </a:lnSpc>
                        <a:spcBef>
                          <a:spcPts val="0"/>
                        </a:spcBef>
                        <a:spcAft>
                          <a:spcPts val="0"/>
                        </a:spcAft>
                      </a:pPr>
                      <a:r>
                        <a:rPr lang="en-US" sz="2400" kern="100" dirty="0">
                          <a:latin typeface="Times New Roman"/>
                          <a:ea typeface="Times New Roman"/>
                          <a:cs typeface="Times New Roman"/>
                        </a:rPr>
                        <a:t>5.58 euro</a:t>
                      </a:r>
                      <a:endParaRPr lang="en-US" sz="2400" kern="100" dirty="0">
                        <a:latin typeface="Calibri"/>
                        <a:ea typeface="Times New Roman"/>
                        <a:cs typeface="Times New Roman"/>
                      </a:endParaRPr>
                    </a:p>
                  </a:txBody>
                  <a:tcPr marL="68575" marR="68575" marT="0" marB="0"/>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dissolve">
                                      <p:cBhvr>
                                        <p:cTn id="7" dur="500"/>
                                        <p:tgtEl>
                                          <p:spTgt spid="3">
                                            <p:txEl>
                                              <p:pRg st="4" end="4"/>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dissolve">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itle 1"/>
          <p:cNvSpPr>
            <a:spLocks noGrp="1"/>
          </p:cNvSpPr>
          <p:nvPr>
            <p:ph type="title"/>
          </p:nvPr>
        </p:nvSpPr>
        <p:spPr/>
        <p:txBody>
          <a:bodyPr/>
          <a:lstStyle/>
          <a:p>
            <a:endParaRPr lang="en-US" altLang="en-US" smtClean="0"/>
          </a:p>
        </p:txBody>
      </p:sp>
      <p:sp>
        <p:nvSpPr>
          <p:cNvPr id="71683" name="Content Placeholder 2"/>
          <p:cNvSpPr>
            <a:spLocks noGrp="1"/>
          </p:cNvSpPr>
          <p:nvPr>
            <p:ph idx="1"/>
          </p:nvPr>
        </p:nvSpPr>
        <p:spPr>
          <a:xfrm>
            <a:off x="457200" y="350838"/>
            <a:ext cx="8377238" cy="5821362"/>
          </a:xfrm>
        </p:spPr>
        <p:txBody>
          <a:bodyPr/>
          <a:lstStyle/>
          <a:p>
            <a:pPr>
              <a:buFontTx/>
              <a:buNone/>
            </a:pPr>
            <a:r>
              <a:rPr lang="en-US" altLang="en-US" sz="2800" smtClean="0"/>
              <a:t>Case Study</a:t>
            </a:r>
          </a:p>
          <a:p>
            <a:pPr>
              <a:buFontTx/>
              <a:buNone/>
            </a:pPr>
            <a:r>
              <a:rPr lang="en-US" altLang="en-US" sz="2800" smtClean="0"/>
              <a:t>“Odors and consumer behavior in a restaurant”</a:t>
            </a:r>
          </a:p>
        </p:txBody>
      </p:sp>
      <p:sp>
        <p:nvSpPr>
          <p:cNvPr id="71684"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b="1">
                <a:solidFill>
                  <a:schemeClr val="tx1"/>
                </a:solidFill>
                <a:latin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defRPr>
            </a:lvl9pPr>
          </a:lstStyle>
          <a:p>
            <a:pPr>
              <a:spcBef>
                <a:spcPct val="0"/>
              </a:spcBef>
              <a:buFontTx/>
              <a:buNone/>
            </a:pPr>
            <a:fld id="{1887AC1B-0D21-43FF-88A8-359060A43993}" type="slidenum">
              <a:rPr lang="en-US" altLang="en-US" sz="1400" b="0" smtClean="0"/>
              <a:pPr>
                <a:spcBef>
                  <a:spcPct val="0"/>
                </a:spcBef>
                <a:buFontTx/>
                <a:buNone/>
              </a:pPr>
              <a:t>86</a:t>
            </a:fld>
            <a:endParaRPr lang="en-US" altLang="en-US" sz="1400" b="0" smtClean="0"/>
          </a:p>
        </p:txBody>
      </p:sp>
      <p:pic>
        <p:nvPicPr>
          <p:cNvPr id="7168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3738" y="1778000"/>
            <a:ext cx="4700587" cy="415766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pic>
        <p:nvPicPr>
          <p:cNvPr id="71686" name="Picture 3" descr="C:\Users\nt425b\AppData\Local\Microsoft\Windows\Temporary Internet Files\Content.IE5\025KJZ76\MC900230404[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70538" y="1585913"/>
            <a:ext cx="3119437" cy="2232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687" name="Picture 5" descr="C:\Users\nt425b\AppData\Local\Microsoft\Windows\Temporary Internet Files\Content.IE5\52HMSH1X\MC900365500[1].wm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304088" y="3851275"/>
            <a:ext cx="1223962" cy="203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71688" name="Group 9"/>
          <p:cNvGrpSpPr>
            <a:grpSpLocks noChangeAspect="1"/>
          </p:cNvGrpSpPr>
          <p:nvPr/>
        </p:nvGrpSpPr>
        <p:grpSpPr bwMode="auto">
          <a:xfrm>
            <a:off x="5570538" y="4356100"/>
            <a:ext cx="1827212" cy="1608138"/>
            <a:chOff x="3509" y="2523"/>
            <a:chExt cx="1151" cy="1013"/>
          </a:xfrm>
        </p:grpSpPr>
        <p:sp>
          <p:nvSpPr>
            <p:cNvPr id="71689" name="AutoShape 8"/>
            <p:cNvSpPr>
              <a:spLocks noChangeAspect="1" noChangeArrowheads="1" noTextEdit="1"/>
            </p:cNvSpPr>
            <p:nvPr/>
          </p:nvSpPr>
          <p:spPr bwMode="auto">
            <a:xfrm>
              <a:off x="3509" y="2523"/>
              <a:ext cx="1151" cy="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1690" name="Freeform 11"/>
            <p:cNvSpPr>
              <a:spLocks/>
            </p:cNvSpPr>
            <p:nvPr/>
          </p:nvSpPr>
          <p:spPr bwMode="auto">
            <a:xfrm>
              <a:off x="4238" y="3174"/>
              <a:ext cx="322" cy="276"/>
            </a:xfrm>
            <a:custGeom>
              <a:avLst/>
              <a:gdLst>
                <a:gd name="T0" fmla="*/ 0 w 645"/>
                <a:gd name="T1" fmla="*/ 1 h 551"/>
                <a:gd name="T2" fmla="*/ 0 w 645"/>
                <a:gd name="T3" fmla="*/ 1 h 551"/>
                <a:gd name="T4" fmla="*/ 0 w 645"/>
                <a:gd name="T5" fmla="*/ 1 h 551"/>
                <a:gd name="T6" fmla="*/ 0 w 645"/>
                <a:gd name="T7" fmla="*/ 1 h 551"/>
                <a:gd name="T8" fmla="*/ 0 w 645"/>
                <a:gd name="T9" fmla="*/ 1 h 551"/>
                <a:gd name="T10" fmla="*/ 0 w 645"/>
                <a:gd name="T11" fmla="*/ 1 h 551"/>
                <a:gd name="T12" fmla="*/ 0 w 645"/>
                <a:gd name="T13" fmla="*/ 1 h 551"/>
                <a:gd name="T14" fmla="*/ 0 w 645"/>
                <a:gd name="T15" fmla="*/ 1 h 551"/>
                <a:gd name="T16" fmla="*/ 0 w 645"/>
                <a:gd name="T17" fmla="*/ 1 h 551"/>
                <a:gd name="T18" fmla="*/ 0 w 645"/>
                <a:gd name="T19" fmla="*/ 1 h 551"/>
                <a:gd name="T20" fmla="*/ 0 w 645"/>
                <a:gd name="T21" fmla="*/ 1 h 551"/>
                <a:gd name="T22" fmla="*/ 0 w 645"/>
                <a:gd name="T23" fmla="*/ 1 h 551"/>
                <a:gd name="T24" fmla="*/ 0 w 645"/>
                <a:gd name="T25" fmla="*/ 1 h 551"/>
                <a:gd name="T26" fmla="*/ 0 w 645"/>
                <a:gd name="T27" fmla="*/ 0 h 551"/>
                <a:gd name="T28" fmla="*/ 0 w 645"/>
                <a:gd name="T29" fmla="*/ 1 h 551"/>
                <a:gd name="T30" fmla="*/ 0 w 645"/>
                <a:gd name="T31" fmla="*/ 1 h 551"/>
                <a:gd name="T32" fmla="*/ 0 w 645"/>
                <a:gd name="T33" fmla="*/ 1 h 551"/>
                <a:gd name="T34" fmla="*/ 0 w 645"/>
                <a:gd name="T35" fmla="*/ 1 h 551"/>
                <a:gd name="T36" fmla="*/ 0 w 645"/>
                <a:gd name="T37" fmla="*/ 1 h 551"/>
                <a:gd name="T38" fmla="*/ 0 w 645"/>
                <a:gd name="T39" fmla="*/ 1 h 551"/>
                <a:gd name="T40" fmla="*/ 1 w 645"/>
                <a:gd name="T41" fmla="*/ 1 h 551"/>
                <a:gd name="T42" fmla="*/ 1 w 645"/>
                <a:gd name="T43" fmla="*/ 1 h 551"/>
                <a:gd name="T44" fmla="*/ 1 w 645"/>
                <a:gd name="T45" fmla="*/ 1 h 551"/>
                <a:gd name="T46" fmla="*/ 1 w 645"/>
                <a:gd name="T47" fmla="*/ 1 h 551"/>
                <a:gd name="T48" fmla="*/ 1 w 645"/>
                <a:gd name="T49" fmla="*/ 1 h 551"/>
                <a:gd name="T50" fmla="*/ 1 w 645"/>
                <a:gd name="T51" fmla="*/ 1 h 551"/>
                <a:gd name="T52" fmla="*/ 1 w 645"/>
                <a:gd name="T53" fmla="*/ 1 h 551"/>
                <a:gd name="T54" fmla="*/ 1 w 645"/>
                <a:gd name="T55" fmla="*/ 1 h 551"/>
                <a:gd name="T56" fmla="*/ 1 w 645"/>
                <a:gd name="T57" fmla="*/ 1 h 551"/>
                <a:gd name="T58" fmla="*/ 1 w 645"/>
                <a:gd name="T59" fmla="*/ 1 h 551"/>
                <a:gd name="T60" fmla="*/ 1 w 645"/>
                <a:gd name="T61" fmla="*/ 1 h 551"/>
                <a:gd name="T62" fmla="*/ 1 w 645"/>
                <a:gd name="T63" fmla="*/ 1 h 551"/>
                <a:gd name="T64" fmla="*/ 1 w 645"/>
                <a:gd name="T65" fmla="*/ 1 h 551"/>
                <a:gd name="T66" fmla="*/ 1 w 645"/>
                <a:gd name="T67" fmla="*/ 1 h 551"/>
                <a:gd name="T68" fmla="*/ 1 w 645"/>
                <a:gd name="T69" fmla="*/ 1 h 551"/>
                <a:gd name="T70" fmla="*/ 1 w 645"/>
                <a:gd name="T71" fmla="*/ 1 h 551"/>
                <a:gd name="T72" fmla="*/ 1 w 645"/>
                <a:gd name="T73" fmla="*/ 1 h 551"/>
                <a:gd name="T74" fmla="*/ 1 w 645"/>
                <a:gd name="T75" fmla="*/ 2 h 551"/>
                <a:gd name="T76" fmla="*/ 0 w 645"/>
                <a:gd name="T77" fmla="*/ 2 h 551"/>
                <a:gd name="T78" fmla="*/ 0 w 645"/>
                <a:gd name="T79" fmla="*/ 2 h 551"/>
                <a:gd name="T80" fmla="*/ 0 w 645"/>
                <a:gd name="T81" fmla="*/ 2 h 551"/>
                <a:gd name="T82" fmla="*/ 0 w 645"/>
                <a:gd name="T83" fmla="*/ 2 h 551"/>
                <a:gd name="T84" fmla="*/ 0 w 645"/>
                <a:gd name="T85" fmla="*/ 2 h 551"/>
                <a:gd name="T86" fmla="*/ 0 w 645"/>
                <a:gd name="T87" fmla="*/ 2 h 551"/>
                <a:gd name="T88" fmla="*/ 0 w 645"/>
                <a:gd name="T89" fmla="*/ 2 h 551"/>
                <a:gd name="T90" fmla="*/ 0 w 645"/>
                <a:gd name="T91" fmla="*/ 2 h 551"/>
                <a:gd name="T92" fmla="*/ 0 w 645"/>
                <a:gd name="T93" fmla="*/ 2 h 551"/>
                <a:gd name="T94" fmla="*/ 0 w 645"/>
                <a:gd name="T95" fmla="*/ 2 h 551"/>
                <a:gd name="T96" fmla="*/ 0 w 645"/>
                <a:gd name="T97" fmla="*/ 2 h 551"/>
                <a:gd name="T98" fmla="*/ 0 w 645"/>
                <a:gd name="T99" fmla="*/ 2 h 551"/>
                <a:gd name="T100" fmla="*/ 0 w 645"/>
                <a:gd name="T101" fmla="*/ 1 h 551"/>
                <a:gd name="T102" fmla="*/ 0 w 645"/>
                <a:gd name="T103" fmla="*/ 1 h 551"/>
                <a:gd name="T104" fmla="*/ 0 w 645"/>
                <a:gd name="T105" fmla="*/ 1 h 551"/>
                <a:gd name="T106" fmla="*/ 0 w 645"/>
                <a:gd name="T107" fmla="*/ 1 h 551"/>
                <a:gd name="T108" fmla="*/ 0 w 645"/>
                <a:gd name="T109" fmla="*/ 1 h 551"/>
                <a:gd name="T110" fmla="*/ 0 w 645"/>
                <a:gd name="T111" fmla="*/ 1 h 551"/>
                <a:gd name="T112" fmla="*/ 0 w 645"/>
                <a:gd name="T113" fmla="*/ 1 h 551"/>
                <a:gd name="T114" fmla="*/ 0 w 645"/>
                <a:gd name="T115" fmla="*/ 1 h 551"/>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645"/>
                <a:gd name="T175" fmla="*/ 0 h 551"/>
                <a:gd name="T176" fmla="*/ 645 w 645"/>
                <a:gd name="T177" fmla="*/ 551 h 551"/>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645" h="551">
                  <a:moveTo>
                    <a:pt x="26" y="359"/>
                  </a:moveTo>
                  <a:lnTo>
                    <a:pt x="0" y="242"/>
                  </a:lnTo>
                  <a:lnTo>
                    <a:pt x="6" y="201"/>
                  </a:lnTo>
                  <a:lnTo>
                    <a:pt x="16" y="166"/>
                  </a:lnTo>
                  <a:lnTo>
                    <a:pt x="30" y="133"/>
                  </a:lnTo>
                  <a:lnTo>
                    <a:pt x="46" y="104"/>
                  </a:lnTo>
                  <a:lnTo>
                    <a:pt x="67" y="79"/>
                  </a:lnTo>
                  <a:lnTo>
                    <a:pt x="90" y="57"/>
                  </a:lnTo>
                  <a:lnTo>
                    <a:pt x="115" y="39"/>
                  </a:lnTo>
                  <a:lnTo>
                    <a:pt x="143" y="24"/>
                  </a:lnTo>
                  <a:lnTo>
                    <a:pt x="174" y="13"/>
                  </a:lnTo>
                  <a:lnTo>
                    <a:pt x="205" y="5"/>
                  </a:lnTo>
                  <a:lnTo>
                    <a:pt x="238" y="1"/>
                  </a:lnTo>
                  <a:lnTo>
                    <a:pt x="274" y="0"/>
                  </a:lnTo>
                  <a:lnTo>
                    <a:pt x="310" y="1"/>
                  </a:lnTo>
                  <a:lnTo>
                    <a:pt x="345" y="5"/>
                  </a:lnTo>
                  <a:lnTo>
                    <a:pt x="383" y="13"/>
                  </a:lnTo>
                  <a:lnTo>
                    <a:pt x="420" y="25"/>
                  </a:lnTo>
                  <a:lnTo>
                    <a:pt x="457" y="43"/>
                  </a:lnTo>
                  <a:lnTo>
                    <a:pt x="492" y="64"/>
                  </a:lnTo>
                  <a:lnTo>
                    <a:pt x="523" y="87"/>
                  </a:lnTo>
                  <a:lnTo>
                    <a:pt x="550" y="111"/>
                  </a:lnTo>
                  <a:lnTo>
                    <a:pt x="575" y="137"/>
                  </a:lnTo>
                  <a:lnTo>
                    <a:pt x="596" y="164"/>
                  </a:lnTo>
                  <a:lnTo>
                    <a:pt x="614" y="192"/>
                  </a:lnTo>
                  <a:lnTo>
                    <a:pt x="628" y="221"/>
                  </a:lnTo>
                  <a:lnTo>
                    <a:pt x="638" y="251"/>
                  </a:lnTo>
                  <a:lnTo>
                    <a:pt x="644" y="282"/>
                  </a:lnTo>
                  <a:lnTo>
                    <a:pt x="645" y="313"/>
                  </a:lnTo>
                  <a:lnTo>
                    <a:pt x="641" y="344"/>
                  </a:lnTo>
                  <a:lnTo>
                    <a:pt x="633" y="375"/>
                  </a:lnTo>
                  <a:lnTo>
                    <a:pt x="621" y="406"/>
                  </a:lnTo>
                  <a:lnTo>
                    <a:pt x="603" y="436"/>
                  </a:lnTo>
                  <a:lnTo>
                    <a:pt x="580" y="466"/>
                  </a:lnTo>
                  <a:lnTo>
                    <a:pt x="569" y="479"/>
                  </a:lnTo>
                  <a:lnTo>
                    <a:pt x="554" y="491"/>
                  </a:lnTo>
                  <a:lnTo>
                    <a:pt x="538" y="505"/>
                  </a:lnTo>
                  <a:lnTo>
                    <a:pt x="519" y="517"/>
                  </a:lnTo>
                  <a:lnTo>
                    <a:pt x="499" y="528"/>
                  </a:lnTo>
                  <a:lnTo>
                    <a:pt x="475" y="539"/>
                  </a:lnTo>
                  <a:lnTo>
                    <a:pt x="450" y="547"/>
                  </a:lnTo>
                  <a:lnTo>
                    <a:pt x="424" y="551"/>
                  </a:lnTo>
                  <a:lnTo>
                    <a:pt x="401" y="551"/>
                  </a:lnTo>
                  <a:lnTo>
                    <a:pt x="376" y="551"/>
                  </a:lnTo>
                  <a:lnTo>
                    <a:pt x="351" y="549"/>
                  </a:lnTo>
                  <a:lnTo>
                    <a:pt x="325" y="546"/>
                  </a:lnTo>
                  <a:lnTo>
                    <a:pt x="297" y="541"/>
                  </a:lnTo>
                  <a:lnTo>
                    <a:pt x="269" y="534"/>
                  </a:lnTo>
                  <a:lnTo>
                    <a:pt x="241" y="526"/>
                  </a:lnTo>
                  <a:lnTo>
                    <a:pt x="213" y="516"/>
                  </a:lnTo>
                  <a:lnTo>
                    <a:pt x="185" y="504"/>
                  </a:lnTo>
                  <a:lnTo>
                    <a:pt x="158" y="490"/>
                  </a:lnTo>
                  <a:lnTo>
                    <a:pt x="132" y="474"/>
                  </a:lnTo>
                  <a:lnTo>
                    <a:pt x="107" y="456"/>
                  </a:lnTo>
                  <a:lnTo>
                    <a:pt x="84" y="435"/>
                  </a:lnTo>
                  <a:lnTo>
                    <a:pt x="62" y="412"/>
                  </a:lnTo>
                  <a:lnTo>
                    <a:pt x="44" y="387"/>
                  </a:lnTo>
                  <a:lnTo>
                    <a:pt x="26" y="359"/>
                  </a:lnTo>
                  <a:close/>
                </a:path>
              </a:pathLst>
            </a:custGeom>
            <a:solidFill>
              <a:srgbClr val="56005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1691" name="Freeform 12"/>
            <p:cNvSpPr>
              <a:spLocks/>
            </p:cNvSpPr>
            <p:nvPr/>
          </p:nvSpPr>
          <p:spPr bwMode="auto">
            <a:xfrm>
              <a:off x="3568" y="2797"/>
              <a:ext cx="369" cy="300"/>
            </a:xfrm>
            <a:custGeom>
              <a:avLst/>
              <a:gdLst>
                <a:gd name="T0" fmla="*/ 1 w 738"/>
                <a:gd name="T1" fmla="*/ 0 h 601"/>
                <a:gd name="T2" fmla="*/ 0 w 738"/>
                <a:gd name="T3" fmla="*/ 1 h 601"/>
                <a:gd name="T4" fmla="*/ 1 w 738"/>
                <a:gd name="T5" fmla="*/ 1 h 601"/>
                <a:gd name="T6" fmla="*/ 1 w 738"/>
                <a:gd name="T7" fmla="*/ 1 h 601"/>
                <a:gd name="T8" fmla="*/ 1 w 738"/>
                <a:gd name="T9" fmla="*/ 1 h 601"/>
                <a:gd name="T10" fmla="*/ 1 w 738"/>
                <a:gd name="T11" fmla="*/ 1 h 601"/>
                <a:gd name="T12" fmla="*/ 1 w 738"/>
                <a:gd name="T13" fmla="*/ 1 h 601"/>
                <a:gd name="T14" fmla="*/ 1 w 738"/>
                <a:gd name="T15" fmla="*/ 1 h 601"/>
                <a:gd name="T16" fmla="*/ 1 w 738"/>
                <a:gd name="T17" fmla="*/ 1 h 601"/>
                <a:gd name="T18" fmla="*/ 1 w 738"/>
                <a:gd name="T19" fmla="*/ 1 h 601"/>
                <a:gd name="T20" fmla="*/ 2 w 738"/>
                <a:gd name="T21" fmla="*/ 1 h 601"/>
                <a:gd name="T22" fmla="*/ 2 w 738"/>
                <a:gd name="T23" fmla="*/ 0 h 601"/>
                <a:gd name="T24" fmla="*/ 2 w 738"/>
                <a:gd name="T25" fmla="*/ 0 h 601"/>
                <a:gd name="T26" fmla="*/ 2 w 738"/>
                <a:gd name="T27" fmla="*/ 0 h 601"/>
                <a:gd name="T28" fmla="*/ 2 w 738"/>
                <a:gd name="T29" fmla="*/ 0 h 601"/>
                <a:gd name="T30" fmla="*/ 2 w 738"/>
                <a:gd name="T31" fmla="*/ 0 h 601"/>
                <a:gd name="T32" fmla="*/ 2 w 738"/>
                <a:gd name="T33" fmla="*/ 0 h 601"/>
                <a:gd name="T34" fmla="*/ 2 w 738"/>
                <a:gd name="T35" fmla="*/ 0 h 601"/>
                <a:gd name="T36" fmla="*/ 2 w 738"/>
                <a:gd name="T37" fmla="*/ 0 h 601"/>
                <a:gd name="T38" fmla="*/ 2 w 738"/>
                <a:gd name="T39" fmla="*/ 0 h 601"/>
                <a:gd name="T40" fmla="*/ 2 w 738"/>
                <a:gd name="T41" fmla="*/ 0 h 601"/>
                <a:gd name="T42" fmla="*/ 1 w 738"/>
                <a:gd name="T43" fmla="*/ 0 h 601"/>
                <a:gd name="T44" fmla="*/ 1 w 738"/>
                <a:gd name="T45" fmla="*/ 0 h 601"/>
                <a:gd name="T46" fmla="*/ 1 w 738"/>
                <a:gd name="T47" fmla="*/ 0 h 601"/>
                <a:gd name="T48" fmla="*/ 1 w 738"/>
                <a:gd name="T49" fmla="*/ 0 h 601"/>
                <a:gd name="T50" fmla="*/ 1 w 738"/>
                <a:gd name="T51" fmla="*/ 0 h 601"/>
                <a:gd name="T52" fmla="*/ 1 w 738"/>
                <a:gd name="T53" fmla="*/ 0 h 601"/>
                <a:gd name="T54" fmla="*/ 1 w 738"/>
                <a:gd name="T55" fmla="*/ 0 h 601"/>
                <a:gd name="T56" fmla="*/ 1 w 738"/>
                <a:gd name="T57" fmla="*/ 0 h 601"/>
                <a:gd name="T58" fmla="*/ 1 w 738"/>
                <a:gd name="T59" fmla="*/ 0 h 601"/>
                <a:gd name="T60" fmla="*/ 1 w 738"/>
                <a:gd name="T61" fmla="*/ 0 h 601"/>
                <a:gd name="T62" fmla="*/ 1 w 738"/>
                <a:gd name="T63" fmla="*/ 0 h 601"/>
                <a:gd name="T64" fmla="*/ 1 w 738"/>
                <a:gd name="T65" fmla="*/ 0 h 601"/>
                <a:gd name="T66" fmla="*/ 1 w 738"/>
                <a:gd name="T67" fmla="*/ 0 h 601"/>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738"/>
                <a:gd name="T103" fmla="*/ 0 h 601"/>
                <a:gd name="T104" fmla="*/ 738 w 738"/>
                <a:gd name="T105" fmla="*/ 601 h 601"/>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738" h="601">
                  <a:moveTo>
                    <a:pt x="63" y="374"/>
                  </a:moveTo>
                  <a:lnTo>
                    <a:pt x="40" y="475"/>
                  </a:lnTo>
                  <a:lnTo>
                    <a:pt x="0" y="521"/>
                  </a:lnTo>
                  <a:lnTo>
                    <a:pt x="0" y="581"/>
                  </a:lnTo>
                  <a:lnTo>
                    <a:pt x="34" y="586"/>
                  </a:lnTo>
                  <a:lnTo>
                    <a:pt x="63" y="592"/>
                  </a:lnTo>
                  <a:lnTo>
                    <a:pt x="110" y="575"/>
                  </a:lnTo>
                  <a:lnTo>
                    <a:pt x="138" y="581"/>
                  </a:lnTo>
                  <a:lnTo>
                    <a:pt x="167" y="585"/>
                  </a:lnTo>
                  <a:lnTo>
                    <a:pt x="195" y="590"/>
                  </a:lnTo>
                  <a:lnTo>
                    <a:pt x="224" y="594"/>
                  </a:lnTo>
                  <a:lnTo>
                    <a:pt x="253" y="598"/>
                  </a:lnTo>
                  <a:lnTo>
                    <a:pt x="282" y="600"/>
                  </a:lnTo>
                  <a:lnTo>
                    <a:pt x="311" y="601"/>
                  </a:lnTo>
                  <a:lnTo>
                    <a:pt x="338" y="601"/>
                  </a:lnTo>
                  <a:lnTo>
                    <a:pt x="367" y="600"/>
                  </a:lnTo>
                  <a:lnTo>
                    <a:pt x="395" y="597"/>
                  </a:lnTo>
                  <a:lnTo>
                    <a:pt x="421" y="593"/>
                  </a:lnTo>
                  <a:lnTo>
                    <a:pt x="449" y="588"/>
                  </a:lnTo>
                  <a:lnTo>
                    <a:pt x="474" y="579"/>
                  </a:lnTo>
                  <a:lnTo>
                    <a:pt x="499" y="570"/>
                  </a:lnTo>
                  <a:lnTo>
                    <a:pt x="525" y="559"/>
                  </a:lnTo>
                  <a:lnTo>
                    <a:pt x="548" y="545"/>
                  </a:lnTo>
                  <a:lnTo>
                    <a:pt x="592" y="511"/>
                  </a:lnTo>
                  <a:lnTo>
                    <a:pt x="628" y="475"/>
                  </a:lnTo>
                  <a:lnTo>
                    <a:pt x="657" y="435"/>
                  </a:lnTo>
                  <a:lnTo>
                    <a:pt x="681" y="392"/>
                  </a:lnTo>
                  <a:lnTo>
                    <a:pt x="699" y="343"/>
                  </a:lnTo>
                  <a:lnTo>
                    <a:pt x="710" y="290"/>
                  </a:lnTo>
                  <a:lnTo>
                    <a:pt x="716" y="230"/>
                  </a:lnTo>
                  <a:lnTo>
                    <a:pt x="717" y="164"/>
                  </a:lnTo>
                  <a:lnTo>
                    <a:pt x="735" y="86"/>
                  </a:lnTo>
                  <a:lnTo>
                    <a:pt x="735" y="75"/>
                  </a:lnTo>
                  <a:lnTo>
                    <a:pt x="738" y="62"/>
                  </a:lnTo>
                  <a:lnTo>
                    <a:pt x="737" y="51"/>
                  </a:lnTo>
                  <a:lnTo>
                    <a:pt x="723" y="39"/>
                  </a:lnTo>
                  <a:lnTo>
                    <a:pt x="671" y="55"/>
                  </a:lnTo>
                  <a:lnTo>
                    <a:pt x="643" y="44"/>
                  </a:lnTo>
                  <a:lnTo>
                    <a:pt x="617" y="35"/>
                  </a:lnTo>
                  <a:lnTo>
                    <a:pt x="593" y="25"/>
                  </a:lnTo>
                  <a:lnTo>
                    <a:pt x="570" y="19"/>
                  </a:lnTo>
                  <a:lnTo>
                    <a:pt x="549" y="13"/>
                  </a:lnTo>
                  <a:lnTo>
                    <a:pt x="528" y="7"/>
                  </a:lnTo>
                  <a:lnTo>
                    <a:pt x="507" y="4"/>
                  </a:lnTo>
                  <a:lnTo>
                    <a:pt x="488" y="1"/>
                  </a:lnTo>
                  <a:lnTo>
                    <a:pt x="467" y="0"/>
                  </a:lnTo>
                  <a:lnTo>
                    <a:pt x="448" y="0"/>
                  </a:lnTo>
                  <a:lnTo>
                    <a:pt x="427" y="2"/>
                  </a:lnTo>
                  <a:lnTo>
                    <a:pt x="405" y="5"/>
                  </a:lnTo>
                  <a:lnTo>
                    <a:pt x="382" y="9"/>
                  </a:lnTo>
                  <a:lnTo>
                    <a:pt x="358" y="14"/>
                  </a:lnTo>
                  <a:lnTo>
                    <a:pt x="331" y="21"/>
                  </a:lnTo>
                  <a:lnTo>
                    <a:pt x="302" y="29"/>
                  </a:lnTo>
                  <a:lnTo>
                    <a:pt x="274" y="43"/>
                  </a:lnTo>
                  <a:lnTo>
                    <a:pt x="247" y="58"/>
                  </a:lnTo>
                  <a:lnTo>
                    <a:pt x="222" y="73"/>
                  </a:lnTo>
                  <a:lnTo>
                    <a:pt x="199" y="89"/>
                  </a:lnTo>
                  <a:lnTo>
                    <a:pt x="177" y="106"/>
                  </a:lnTo>
                  <a:lnTo>
                    <a:pt x="157" y="124"/>
                  </a:lnTo>
                  <a:lnTo>
                    <a:pt x="140" y="143"/>
                  </a:lnTo>
                  <a:lnTo>
                    <a:pt x="124" y="164"/>
                  </a:lnTo>
                  <a:lnTo>
                    <a:pt x="110" y="184"/>
                  </a:lnTo>
                  <a:lnTo>
                    <a:pt x="97" y="207"/>
                  </a:lnTo>
                  <a:lnTo>
                    <a:pt x="87" y="232"/>
                  </a:lnTo>
                  <a:lnTo>
                    <a:pt x="78" y="257"/>
                  </a:lnTo>
                  <a:lnTo>
                    <a:pt x="72" y="283"/>
                  </a:lnTo>
                  <a:lnTo>
                    <a:pt x="66" y="312"/>
                  </a:lnTo>
                  <a:lnTo>
                    <a:pt x="64" y="342"/>
                  </a:lnTo>
                  <a:lnTo>
                    <a:pt x="63" y="374"/>
                  </a:lnTo>
                  <a:close/>
                </a:path>
              </a:pathLst>
            </a:custGeom>
            <a:solidFill>
              <a:srgbClr val="56005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1692" name="Freeform 13"/>
            <p:cNvSpPr>
              <a:spLocks/>
            </p:cNvSpPr>
            <p:nvPr/>
          </p:nvSpPr>
          <p:spPr bwMode="auto">
            <a:xfrm>
              <a:off x="3729" y="2605"/>
              <a:ext cx="421" cy="289"/>
            </a:xfrm>
            <a:custGeom>
              <a:avLst/>
              <a:gdLst>
                <a:gd name="T0" fmla="*/ 1 w 842"/>
                <a:gd name="T1" fmla="*/ 1 h 578"/>
                <a:gd name="T2" fmla="*/ 1 w 842"/>
                <a:gd name="T3" fmla="*/ 1 h 578"/>
                <a:gd name="T4" fmla="*/ 1 w 842"/>
                <a:gd name="T5" fmla="*/ 1 h 578"/>
                <a:gd name="T6" fmla="*/ 0 w 842"/>
                <a:gd name="T7" fmla="*/ 1 h 578"/>
                <a:gd name="T8" fmla="*/ 1 w 842"/>
                <a:gd name="T9" fmla="*/ 1 h 578"/>
                <a:gd name="T10" fmla="*/ 1 w 842"/>
                <a:gd name="T11" fmla="*/ 1 h 578"/>
                <a:gd name="T12" fmla="*/ 1 w 842"/>
                <a:gd name="T13" fmla="*/ 1 h 578"/>
                <a:gd name="T14" fmla="*/ 1 w 842"/>
                <a:gd name="T15" fmla="*/ 1 h 578"/>
                <a:gd name="T16" fmla="*/ 1 w 842"/>
                <a:gd name="T17" fmla="*/ 1 h 578"/>
                <a:gd name="T18" fmla="*/ 1 w 842"/>
                <a:gd name="T19" fmla="*/ 1 h 578"/>
                <a:gd name="T20" fmla="*/ 1 w 842"/>
                <a:gd name="T21" fmla="*/ 2 h 578"/>
                <a:gd name="T22" fmla="*/ 1 w 842"/>
                <a:gd name="T23" fmla="*/ 2 h 578"/>
                <a:gd name="T24" fmla="*/ 1 w 842"/>
                <a:gd name="T25" fmla="*/ 2 h 578"/>
                <a:gd name="T26" fmla="*/ 1 w 842"/>
                <a:gd name="T27" fmla="*/ 2 h 578"/>
                <a:gd name="T28" fmla="*/ 1 w 842"/>
                <a:gd name="T29" fmla="*/ 2 h 578"/>
                <a:gd name="T30" fmla="*/ 2 w 842"/>
                <a:gd name="T31" fmla="*/ 2 h 578"/>
                <a:gd name="T32" fmla="*/ 2 w 842"/>
                <a:gd name="T33" fmla="*/ 2 h 578"/>
                <a:gd name="T34" fmla="*/ 2 w 842"/>
                <a:gd name="T35" fmla="*/ 2 h 578"/>
                <a:gd name="T36" fmla="*/ 2 w 842"/>
                <a:gd name="T37" fmla="*/ 1 h 578"/>
                <a:gd name="T38" fmla="*/ 2 w 842"/>
                <a:gd name="T39" fmla="*/ 1 h 578"/>
                <a:gd name="T40" fmla="*/ 2 w 842"/>
                <a:gd name="T41" fmla="*/ 1 h 578"/>
                <a:gd name="T42" fmla="*/ 2 w 842"/>
                <a:gd name="T43" fmla="*/ 1 h 578"/>
                <a:gd name="T44" fmla="*/ 2 w 842"/>
                <a:gd name="T45" fmla="*/ 1 h 578"/>
                <a:gd name="T46" fmla="*/ 2 w 842"/>
                <a:gd name="T47" fmla="*/ 1 h 578"/>
                <a:gd name="T48" fmla="*/ 2 w 842"/>
                <a:gd name="T49" fmla="*/ 1 h 578"/>
                <a:gd name="T50" fmla="*/ 2 w 842"/>
                <a:gd name="T51" fmla="*/ 1 h 578"/>
                <a:gd name="T52" fmla="*/ 2 w 842"/>
                <a:gd name="T53" fmla="*/ 1 h 578"/>
                <a:gd name="T54" fmla="*/ 2 w 842"/>
                <a:gd name="T55" fmla="*/ 1 h 578"/>
                <a:gd name="T56" fmla="*/ 2 w 842"/>
                <a:gd name="T57" fmla="*/ 1 h 578"/>
                <a:gd name="T58" fmla="*/ 2 w 842"/>
                <a:gd name="T59" fmla="*/ 1 h 578"/>
                <a:gd name="T60" fmla="*/ 2 w 842"/>
                <a:gd name="T61" fmla="*/ 1 h 578"/>
                <a:gd name="T62" fmla="*/ 2 w 842"/>
                <a:gd name="T63" fmla="*/ 1 h 578"/>
                <a:gd name="T64" fmla="*/ 2 w 842"/>
                <a:gd name="T65" fmla="*/ 1 h 578"/>
                <a:gd name="T66" fmla="*/ 2 w 842"/>
                <a:gd name="T67" fmla="*/ 1 h 578"/>
                <a:gd name="T68" fmla="*/ 1 w 842"/>
                <a:gd name="T69" fmla="*/ 1 h 578"/>
                <a:gd name="T70" fmla="*/ 1 w 842"/>
                <a:gd name="T71" fmla="*/ 1 h 578"/>
                <a:gd name="T72" fmla="*/ 1 w 842"/>
                <a:gd name="T73" fmla="*/ 0 h 578"/>
                <a:gd name="T74" fmla="*/ 1 w 842"/>
                <a:gd name="T75" fmla="*/ 1 h 578"/>
                <a:gd name="T76" fmla="*/ 1 w 842"/>
                <a:gd name="T77" fmla="*/ 1 h 578"/>
                <a:gd name="T78" fmla="*/ 1 w 842"/>
                <a:gd name="T79" fmla="*/ 1 h 578"/>
                <a:gd name="T80" fmla="*/ 1 w 842"/>
                <a:gd name="T81" fmla="*/ 1 h 578"/>
                <a:gd name="T82" fmla="*/ 1 w 842"/>
                <a:gd name="T83" fmla="*/ 1 h 578"/>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842"/>
                <a:gd name="T127" fmla="*/ 0 h 578"/>
                <a:gd name="T128" fmla="*/ 842 w 842"/>
                <a:gd name="T129" fmla="*/ 578 h 578"/>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842" h="578">
                  <a:moveTo>
                    <a:pt x="125" y="121"/>
                  </a:moveTo>
                  <a:lnTo>
                    <a:pt x="41" y="178"/>
                  </a:lnTo>
                  <a:lnTo>
                    <a:pt x="33" y="187"/>
                  </a:lnTo>
                  <a:lnTo>
                    <a:pt x="23" y="200"/>
                  </a:lnTo>
                  <a:lnTo>
                    <a:pt x="13" y="214"/>
                  </a:lnTo>
                  <a:lnTo>
                    <a:pt x="5" y="230"/>
                  </a:lnTo>
                  <a:lnTo>
                    <a:pt x="0" y="247"/>
                  </a:lnTo>
                  <a:lnTo>
                    <a:pt x="0" y="265"/>
                  </a:lnTo>
                  <a:lnTo>
                    <a:pt x="8" y="282"/>
                  </a:lnTo>
                  <a:lnTo>
                    <a:pt x="25" y="299"/>
                  </a:lnTo>
                  <a:lnTo>
                    <a:pt x="43" y="322"/>
                  </a:lnTo>
                  <a:lnTo>
                    <a:pt x="60" y="345"/>
                  </a:lnTo>
                  <a:lnTo>
                    <a:pt x="77" y="367"/>
                  </a:lnTo>
                  <a:lnTo>
                    <a:pt x="95" y="390"/>
                  </a:lnTo>
                  <a:lnTo>
                    <a:pt x="115" y="412"/>
                  </a:lnTo>
                  <a:lnTo>
                    <a:pt x="135" y="433"/>
                  </a:lnTo>
                  <a:lnTo>
                    <a:pt x="155" y="452"/>
                  </a:lnTo>
                  <a:lnTo>
                    <a:pt x="176" y="472"/>
                  </a:lnTo>
                  <a:lnTo>
                    <a:pt x="198" y="490"/>
                  </a:lnTo>
                  <a:lnTo>
                    <a:pt x="220" y="508"/>
                  </a:lnTo>
                  <a:lnTo>
                    <a:pt x="243" y="523"/>
                  </a:lnTo>
                  <a:lnTo>
                    <a:pt x="267" y="536"/>
                  </a:lnTo>
                  <a:lnTo>
                    <a:pt x="291" y="549"/>
                  </a:lnTo>
                  <a:lnTo>
                    <a:pt x="315" y="559"/>
                  </a:lnTo>
                  <a:lnTo>
                    <a:pt x="342" y="568"/>
                  </a:lnTo>
                  <a:lnTo>
                    <a:pt x="368" y="573"/>
                  </a:lnTo>
                  <a:lnTo>
                    <a:pt x="396" y="577"/>
                  </a:lnTo>
                  <a:lnTo>
                    <a:pt x="423" y="578"/>
                  </a:lnTo>
                  <a:lnTo>
                    <a:pt x="449" y="577"/>
                  </a:lnTo>
                  <a:lnTo>
                    <a:pt x="474" y="576"/>
                  </a:lnTo>
                  <a:lnTo>
                    <a:pt x="499" y="571"/>
                  </a:lnTo>
                  <a:lnTo>
                    <a:pt x="523" y="566"/>
                  </a:lnTo>
                  <a:lnTo>
                    <a:pt x="547" y="558"/>
                  </a:lnTo>
                  <a:lnTo>
                    <a:pt x="570" y="549"/>
                  </a:lnTo>
                  <a:lnTo>
                    <a:pt x="593" y="539"/>
                  </a:lnTo>
                  <a:lnTo>
                    <a:pt x="615" y="526"/>
                  </a:lnTo>
                  <a:lnTo>
                    <a:pt x="638" y="511"/>
                  </a:lnTo>
                  <a:lnTo>
                    <a:pt x="660" y="494"/>
                  </a:lnTo>
                  <a:lnTo>
                    <a:pt x="683" y="475"/>
                  </a:lnTo>
                  <a:lnTo>
                    <a:pt x="705" y="454"/>
                  </a:lnTo>
                  <a:lnTo>
                    <a:pt x="728" y="430"/>
                  </a:lnTo>
                  <a:lnTo>
                    <a:pt x="751" y="405"/>
                  </a:lnTo>
                  <a:lnTo>
                    <a:pt x="815" y="361"/>
                  </a:lnTo>
                  <a:lnTo>
                    <a:pt x="819" y="357"/>
                  </a:lnTo>
                  <a:lnTo>
                    <a:pt x="824" y="352"/>
                  </a:lnTo>
                  <a:lnTo>
                    <a:pt x="829" y="349"/>
                  </a:lnTo>
                  <a:lnTo>
                    <a:pt x="835" y="345"/>
                  </a:lnTo>
                  <a:lnTo>
                    <a:pt x="838" y="341"/>
                  </a:lnTo>
                  <a:lnTo>
                    <a:pt x="842" y="335"/>
                  </a:lnTo>
                  <a:lnTo>
                    <a:pt x="842" y="328"/>
                  </a:lnTo>
                  <a:lnTo>
                    <a:pt x="838" y="319"/>
                  </a:lnTo>
                  <a:lnTo>
                    <a:pt x="790" y="295"/>
                  </a:lnTo>
                  <a:lnTo>
                    <a:pt x="777" y="267"/>
                  </a:lnTo>
                  <a:lnTo>
                    <a:pt x="765" y="243"/>
                  </a:lnTo>
                  <a:lnTo>
                    <a:pt x="752" y="220"/>
                  </a:lnTo>
                  <a:lnTo>
                    <a:pt x="740" y="199"/>
                  </a:lnTo>
                  <a:lnTo>
                    <a:pt x="729" y="181"/>
                  </a:lnTo>
                  <a:lnTo>
                    <a:pt x="716" y="162"/>
                  </a:lnTo>
                  <a:lnTo>
                    <a:pt x="704" y="146"/>
                  </a:lnTo>
                  <a:lnTo>
                    <a:pt x="691" y="131"/>
                  </a:lnTo>
                  <a:lnTo>
                    <a:pt x="677" y="117"/>
                  </a:lnTo>
                  <a:lnTo>
                    <a:pt x="662" y="103"/>
                  </a:lnTo>
                  <a:lnTo>
                    <a:pt x="646" y="91"/>
                  </a:lnTo>
                  <a:lnTo>
                    <a:pt x="628" y="78"/>
                  </a:lnTo>
                  <a:lnTo>
                    <a:pt x="608" y="65"/>
                  </a:lnTo>
                  <a:lnTo>
                    <a:pt x="586" y="53"/>
                  </a:lnTo>
                  <a:lnTo>
                    <a:pt x="563" y="40"/>
                  </a:lnTo>
                  <a:lnTo>
                    <a:pt x="537" y="26"/>
                  </a:lnTo>
                  <a:lnTo>
                    <a:pt x="505" y="17"/>
                  </a:lnTo>
                  <a:lnTo>
                    <a:pt x="477" y="10"/>
                  </a:lnTo>
                  <a:lnTo>
                    <a:pt x="447" y="4"/>
                  </a:lnTo>
                  <a:lnTo>
                    <a:pt x="419" y="1"/>
                  </a:lnTo>
                  <a:lnTo>
                    <a:pt x="391" y="0"/>
                  </a:lnTo>
                  <a:lnTo>
                    <a:pt x="365" y="0"/>
                  </a:lnTo>
                  <a:lnTo>
                    <a:pt x="340" y="1"/>
                  </a:lnTo>
                  <a:lnTo>
                    <a:pt x="314" y="5"/>
                  </a:lnTo>
                  <a:lnTo>
                    <a:pt x="289" y="11"/>
                  </a:lnTo>
                  <a:lnTo>
                    <a:pt x="265" y="19"/>
                  </a:lnTo>
                  <a:lnTo>
                    <a:pt x="241" y="31"/>
                  </a:lnTo>
                  <a:lnTo>
                    <a:pt x="216" y="43"/>
                  </a:lnTo>
                  <a:lnTo>
                    <a:pt x="193" y="58"/>
                  </a:lnTo>
                  <a:lnTo>
                    <a:pt x="170" y="77"/>
                  </a:lnTo>
                  <a:lnTo>
                    <a:pt x="148" y="98"/>
                  </a:lnTo>
                  <a:lnTo>
                    <a:pt x="125" y="121"/>
                  </a:lnTo>
                  <a:close/>
                </a:path>
              </a:pathLst>
            </a:custGeom>
            <a:solidFill>
              <a:srgbClr val="56005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1693" name="Freeform 14"/>
            <p:cNvSpPr>
              <a:spLocks/>
            </p:cNvSpPr>
            <p:nvPr/>
          </p:nvSpPr>
          <p:spPr bwMode="auto">
            <a:xfrm>
              <a:off x="3852" y="2998"/>
              <a:ext cx="343" cy="310"/>
            </a:xfrm>
            <a:custGeom>
              <a:avLst/>
              <a:gdLst>
                <a:gd name="T0" fmla="*/ 0 w 688"/>
                <a:gd name="T1" fmla="*/ 0 h 621"/>
                <a:gd name="T2" fmla="*/ 0 w 688"/>
                <a:gd name="T3" fmla="*/ 0 h 621"/>
                <a:gd name="T4" fmla="*/ 0 w 688"/>
                <a:gd name="T5" fmla="*/ 0 h 621"/>
                <a:gd name="T6" fmla="*/ 0 w 688"/>
                <a:gd name="T7" fmla="*/ 0 h 621"/>
                <a:gd name="T8" fmla="*/ 0 w 688"/>
                <a:gd name="T9" fmla="*/ 0 h 621"/>
                <a:gd name="T10" fmla="*/ 0 w 688"/>
                <a:gd name="T11" fmla="*/ 0 h 621"/>
                <a:gd name="T12" fmla="*/ 0 w 688"/>
                <a:gd name="T13" fmla="*/ 0 h 621"/>
                <a:gd name="T14" fmla="*/ 0 w 688"/>
                <a:gd name="T15" fmla="*/ 0 h 621"/>
                <a:gd name="T16" fmla="*/ 0 w 688"/>
                <a:gd name="T17" fmla="*/ 0 h 621"/>
                <a:gd name="T18" fmla="*/ 0 w 688"/>
                <a:gd name="T19" fmla="*/ 0 h 621"/>
                <a:gd name="T20" fmla="*/ 0 w 688"/>
                <a:gd name="T21" fmla="*/ 0 h 621"/>
                <a:gd name="T22" fmla="*/ 0 w 688"/>
                <a:gd name="T23" fmla="*/ 1 h 621"/>
                <a:gd name="T24" fmla="*/ 0 w 688"/>
                <a:gd name="T25" fmla="*/ 1 h 621"/>
                <a:gd name="T26" fmla="*/ 0 w 688"/>
                <a:gd name="T27" fmla="*/ 1 h 621"/>
                <a:gd name="T28" fmla="*/ 0 w 688"/>
                <a:gd name="T29" fmla="*/ 1 h 621"/>
                <a:gd name="T30" fmla="*/ 0 w 688"/>
                <a:gd name="T31" fmla="*/ 1 h 621"/>
                <a:gd name="T32" fmla="*/ 0 w 688"/>
                <a:gd name="T33" fmla="*/ 1 h 621"/>
                <a:gd name="T34" fmla="*/ 0 w 688"/>
                <a:gd name="T35" fmla="*/ 1 h 621"/>
                <a:gd name="T36" fmla="*/ 0 w 688"/>
                <a:gd name="T37" fmla="*/ 1 h 621"/>
                <a:gd name="T38" fmla="*/ 0 w 688"/>
                <a:gd name="T39" fmla="*/ 1 h 621"/>
                <a:gd name="T40" fmla="*/ 0 w 688"/>
                <a:gd name="T41" fmla="*/ 1 h 621"/>
                <a:gd name="T42" fmla="*/ 0 w 688"/>
                <a:gd name="T43" fmla="*/ 1 h 621"/>
                <a:gd name="T44" fmla="*/ 1 w 688"/>
                <a:gd name="T45" fmla="*/ 1 h 621"/>
                <a:gd name="T46" fmla="*/ 1 w 688"/>
                <a:gd name="T47" fmla="*/ 1 h 621"/>
                <a:gd name="T48" fmla="*/ 1 w 688"/>
                <a:gd name="T49" fmla="*/ 1 h 621"/>
                <a:gd name="T50" fmla="*/ 1 w 688"/>
                <a:gd name="T51" fmla="*/ 0 h 621"/>
                <a:gd name="T52" fmla="*/ 1 w 688"/>
                <a:gd name="T53" fmla="*/ 0 h 621"/>
                <a:gd name="T54" fmla="*/ 1 w 688"/>
                <a:gd name="T55" fmla="*/ 0 h 621"/>
                <a:gd name="T56" fmla="*/ 1 w 688"/>
                <a:gd name="T57" fmla="*/ 0 h 621"/>
                <a:gd name="T58" fmla="*/ 1 w 688"/>
                <a:gd name="T59" fmla="*/ 0 h 621"/>
                <a:gd name="T60" fmla="*/ 1 w 688"/>
                <a:gd name="T61" fmla="*/ 0 h 621"/>
                <a:gd name="T62" fmla="*/ 1 w 688"/>
                <a:gd name="T63" fmla="*/ 0 h 621"/>
                <a:gd name="T64" fmla="*/ 1 w 688"/>
                <a:gd name="T65" fmla="*/ 0 h 621"/>
                <a:gd name="T66" fmla="*/ 1 w 688"/>
                <a:gd name="T67" fmla="*/ 0 h 621"/>
                <a:gd name="T68" fmla="*/ 0 w 688"/>
                <a:gd name="T69" fmla="*/ 0 h 621"/>
                <a:gd name="T70" fmla="*/ 0 w 688"/>
                <a:gd name="T71" fmla="*/ 0 h 621"/>
                <a:gd name="T72" fmla="*/ 0 w 688"/>
                <a:gd name="T73" fmla="*/ 0 h 621"/>
                <a:gd name="T74" fmla="*/ 0 w 688"/>
                <a:gd name="T75" fmla="*/ 0 h 621"/>
                <a:gd name="T76" fmla="*/ 0 w 688"/>
                <a:gd name="T77" fmla="*/ 0 h 621"/>
                <a:gd name="T78" fmla="*/ 0 w 688"/>
                <a:gd name="T79" fmla="*/ 0 h 621"/>
                <a:gd name="T80" fmla="*/ 0 w 688"/>
                <a:gd name="T81" fmla="*/ 0 h 621"/>
                <a:gd name="T82" fmla="*/ 0 w 688"/>
                <a:gd name="T83" fmla="*/ 0 h 621"/>
                <a:gd name="T84" fmla="*/ 0 w 688"/>
                <a:gd name="T85" fmla="*/ 0 h 621"/>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688"/>
                <a:gd name="T130" fmla="*/ 0 h 621"/>
                <a:gd name="T131" fmla="*/ 688 w 688"/>
                <a:gd name="T132" fmla="*/ 621 h 621"/>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688" h="621">
                  <a:moveTo>
                    <a:pt x="166" y="48"/>
                  </a:moveTo>
                  <a:lnTo>
                    <a:pt x="92" y="84"/>
                  </a:lnTo>
                  <a:lnTo>
                    <a:pt x="40" y="40"/>
                  </a:lnTo>
                  <a:lnTo>
                    <a:pt x="0" y="70"/>
                  </a:lnTo>
                  <a:lnTo>
                    <a:pt x="4" y="90"/>
                  </a:lnTo>
                  <a:lnTo>
                    <a:pt x="9" y="109"/>
                  </a:lnTo>
                  <a:lnTo>
                    <a:pt x="16" y="127"/>
                  </a:lnTo>
                  <a:lnTo>
                    <a:pt x="24" y="142"/>
                  </a:lnTo>
                  <a:lnTo>
                    <a:pt x="32" y="154"/>
                  </a:lnTo>
                  <a:lnTo>
                    <a:pt x="39" y="165"/>
                  </a:lnTo>
                  <a:lnTo>
                    <a:pt x="44" y="171"/>
                  </a:lnTo>
                  <a:lnTo>
                    <a:pt x="46" y="173"/>
                  </a:lnTo>
                  <a:lnTo>
                    <a:pt x="72" y="301"/>
                  </a:lnTo>
                  <a:lnTo>
                    <a:pt x="76" y="328"/>
                  </a:lnTo>
                  <a:lnTo>
                    <a:pt x="82" y="355"/>
                  </a:lnTo>
                  <a:lnTo>
                    <a:pt x="89" y="380"/>
                  </a:lnTo>
                  <a:lnTo>
                    <a:pt x="97" y="406"/>
                  </a:lnTo>
                  <a:lnTo>
                    <a:pt x="106" y="429"/>
                  </a:lnTo>
                  <a:lnTo>
                    <a:pt x="115" y="450"/>
                  </a:lnTo>
                  <a:lnTo>
                    <a:pt x="127" y="471"/>
                  </a:lnTo>
                  <a:lnTo>
                    <a:pt x="140" y="491"/>
                  </a:lnTo>
                  <a:lnTo>
                    <a:pt x="152" y="509"/>
                  </a:lnTo>
                  <a:lnTo>
                    <a:pt x="166" y="526"/>
                  </a:lnTo>
                  <a:lnTo>
                    <a:pt x="182" y="543"/>
                  </a:lnTo>
                  <a:lnTo>
                    <a:pt x="198" y="556"/>
                  </a:lnTo>
                  <a:lnTo>
                    <a:pt x="216" y="570"/>
                  </a:lnTo>
                  <a:lnTo>
                    <a:pt x="235" y="582"/>
                  </a:lnTo>
                  <a:lnTo>
                    <a:pt x="255" y="592"/>
                  </a:lnTo>
                  <a:lnTo>
                    <a:pt x="275" y="601"/>
                  </a:lnTo>
                  <a:lnTo>
                    <a:pt x="296" y="606"/>
                  </a:lnTo>
                  <a:lnTo>
                    <a:pt x="315" y="611"/>
                  </a:lnTo>
                  <a:lnTo>
                    <a:pt x="331" y="614"/>
                  </a:lnTo>
                  <a:lnTo>
                    <a:pt x="346" y="616"/>
                  </a:lnTo>
                  <a:lnTo>
                    <a:pt x="358" y="619"/>
                  </a:lnTo>
                  <a:lnTo>
                    <a:pt x="371" y="620"/>
                  </a:lnTo>
                  <a:lnTo>
                    <a:pt x="381" y="621"/>
                  </a:lnTo>
                  <a:lnTo>
                    <a:pt x="393" y="621"/>
                  </a:lnTo>
                  <a:lnTo>
                    <a:pt x="404" y="621"/>
                  </a:lnTo>
                  <a:lnTo>
                    <a:pt x="416" y="621"/>
                  </a:lnTo>
                  <a:lnTo>
                    <a:pt x="427" y="620"/>
                  </a:lnTo>
                  <a:lnTo>
                    <a:pt x="441" y="617"/>
                  </a:lnTo>
                  <a:lnTo>
                    <a:pt x="456" y="616"/>
                  </a:lnTo>
                  <a:lnTo>
                    <a:pt x="472" y="614"/>
                  </a:lnTo>
                  <a:lnTo>
                    <a:pt x="491" y="612"/>
                  </a:lnTo>
                  <a:lnTo>
                    <a:pt x="511" y="609"/>
                  </a:lnTo>
                  <a:lnTo>
                    <a:pt x="533" y="606"/>
                  </a:lnTo>
                  <a:lnTo>
                    <a:pt x="553" y="598"/>
                  </a:lnTo>
                  <a:lnTo>
                    <a:pt x="574" y="586"/>
                  </a:lnTo>
                  <a:lnTo>
                    <a:pt x="592" y="571"/>
                  </a:lnTo>
                  <a:lnTo>
                    <a:pt x="609" y="552"/>
                  </a:lnTo>
                  <a:lnTo>
                    <a:pt x="625" y="530"/>
                  </a:lnTo>
                  <a:lnTo>
                    <a:pt x="640" y="505"/>
                  </a:lnTo>
                  <a:lnTo>
                    <a:pt x="654" y="478"/>
                  </a:lnTo>
                  <a:lnTo>
                    <a:pt x="665" y="449"/>
                  </a:lnTo>
                  <a:lnTo>
                    <a:pt x="674" y="418"/>
                  </a:lnTo>
                  <a:lnTo>
                    <a:pt x="681" y="387"/>
                  </a:lnTo>
                  <a:lnTo>
                    <a:pt x="685" y="354"/>
                  </a:lnTo>
                  <a:lnTo>
                    <a:pt x="688" y="321"/>
                  </a:lnTo>
                  <a:lnTo>
                    <a:pt x="687" y="288"/>
                  </a:lnTo>
                  <a:lnTo>
                    <a:pt x="683" y="255"/>
                  </a:lnTo>
                  <a:lnTo>
                    <a:pt x="676" y="222"/>
                  </a:lnTo>
                  <a:lnTo>
                    <a:pt x="662" y="188"/>
                  </a:lnTo>
                  <a:lnTo>
                    <a:pt x="646" y="154"/>
                  </a:lnTo>
                  <a:lnTo>
                    <a:pt x="630" y="126"/>
                  </a:lnTo>
                  <a:lnTo>
                    <a:pt x="613" y="99"/>
                  </a:lnTo>
                  <a:lnTo>
                    <a:pt x="593" y="75"/>
                  </a:lnTo>
                  <a:lnTo>
                    <a:pt x="574" y="55"/>
                  </a:lnTo>
                  <a:lnTo>
                    <a:pt x="552" y="37"/>
                  </a:lnTo>
                  <a:lnTo>
                    <a:pt x="529" y="23"/>
                  </a:lnTo>
                  <a:lnTo>
                    <a:pt x="503" y="13"/>
                  </a:lnTo>
                  <a:lnTo>
                    <a:pt x="477" y="5"/>
                  </a:lnTo>
                  <a:lnTo>
                    <a:pt x="449" y="0"/>
                  </a:lnTo>
                  <a:lnTo>
                    <a:pt x="419" y="0"/>
                  </a:lnTo>
                  <a:lnTo>
                    <a:pt x="388" y="2"/>
                  </a:lnTo>
                  <a:lnTo>
                    <a:pt x="355" y="8"/>
                  </a:lnTo>
                  <a:lnTo>
                    <a:pt x="320" y="19"/>
                  </a:lnTo>
                  <a:lnTo>
                    <a:pt x="283" y="32"/>
                  </a:lnTo>
                  <a:lnTo>
                    <a:pt x="226" y="33"/>
                  </a:lnTo>
                  <a:lnTo>
                    <a:pt x="224" y="33"/>
                  </a:lnTo>
                  <a:lnTo>
                    <a:pt x="219" y="35"/>
                  </a:lnTo>
                  <a:lnTo>
                    <a:pt x="212" y="36"/>
                  </a:lnTo>
                  <a:lnTo>
                    <a:pt x="203" y="37"/>
                  </a:lnTo>
                  <a:lnTo>
                    <a:pt x="193" y="39"/>
                  </a:lnTo>
                  <a:lnTo>
                    <a:pt x="182" y="43"/>
                  </a:lnTo>
                  <a:lnTo>
                    <a:pt x="174" y="45"/>
                  </a:lnTo>
                  <a:lnTo>
                    <a:pt x="166" y="48"/>
                  </a:lnTo>
                  <a:close/>
                </a:path>
              </a:pathLst>
            </a:custGeom>
            <a:solidFill>
              <a:srgbClr val="56005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1694" name="Freeform 15"/>
            <p:cNvSpPr>
              <a:spLocks/>
            </p:cNvSpPr>
            <p:nvPr/>
          </p:nvSpPr>
          <p:spPr bwMode="auto">
            <a:xfrm>
              <a:off x="4282" y="3219"/>
              <a:ext cx="331" cy="209"/>
            </a:xfrm>
            <a:custGeom>
              <a:avLst/>
              <a:gdLst>
                <a:gd name="T0" fmla="*/ 0 w 663"/>
                <a:gd name="T1" fmla="*/ 0 h 418"/>
                <a:gd name="T2" fmla="*/ 0 w 663"/>
                <a:gd name="T3" fmla="*/ 1 h 418"/>
                <a:gd name="T4" fmla="*/ 0 w 663"/>
                <a:gd name="T5" fmla="*/ 1 h 418"/>
                <a:gd name="T6" fmla="*/ 0 w 663"/>
                <a:gd name="T7" fmla="*/ 1 h 418"/>
                <a:gd name="T8" fmla="*/ 0 w 663"/>
                <a:gd name="T9" fmla="*/ 1 h 418"/>
                <a:gd name="T10" fmla="*/ 0 w 663"/>
                <a:gd name="T11" fmla="*/ 1 h 418"/>
                <a:gd name="T12" fmla="*/ 0 w 663"/>
                <a:gd name="T13" fmla="*/ 1 h 418"/>
                <a:gd name="T14" fmla="*/ 0 w 663"/>
                <a:gd name="T15" fmla="*/ 1 h 418"/>
                <a:gd name="T16" fmla="*/ 0 w 663"/>
                <a:gd name="T17" fmla="*/ 1 h 418"/>
                <a:gd name="T18" fmla="*/ 0 w 663"/>
                <a:gd name="T19" fmla="*/ 1 h 418"/>
                <a:gd name="T20" fmla="*/ 0 w 663"/>
                <a:gd name="T21" fmla="*/ 1 h 418"/>
                <a:gd name="T22" fmla="*/ 0 w 663"/>
                <a:gd name="T23" fmla="*/ 1 h 418"/>
                <a:gd name="T24" fmla="*/ 0 w 663"/>
                <a:gd name="T25" fmla="*/ 1 h 418"/>
                <a:gd name="T26" fmla="*/ 0 w 663"/>
                <a:gd name="T27" fmla="*/ 1 h 418"/>
                <a:gd name="T28" fmla="*/ 0 w 663"/>
                <a:gd name="T29" fmla="*/ 1 h 418"/>
                <a:gd name="T30" fmla="*/ 0 w 663"/>
                <a:gd name="T31" fmla="*/ 1 h 418"/>
                <a:gd name="T32" fmla="*/ 0 w 663"/>
                <a:gd name="T33" fmla="*/ 1 h 418"/>
                <a:gd name="T34" fmla="*/ 0 w 663"/>
                <a:gd name="T35" fmla="*/ 1 h 418"/>
                <a:gd name="T36" fmla="*/ 0 w 663"/>
                <a:gd name="T37" fmla="*/ 1 h 418"/>
                <a:gd name="T38" fmla="*/ 0 w 663"/>
                <a:gd name="T39" fmla="*/ 1 h 418"/>
                <a:gd name="T40" fmla="*/ 0 w 663"/>
                <a:gd name="T41" fmla="*/ 1 h 418"/>
                <a:gd name="T42" fmla="*/ 1 w 663"/>
                <a:gd name="T43" fmla="*/ 1 h 418"/>
                <a:gd name="T44" fmla="*/ 1 w 663"/>
                <a:gd name="T45" fmla="*/ 1 h 418"/>
                <a:gd name="T46" fmla="*/ 1 w 663"/>
                <a:gd name="T47" fmla="*/ 1 h 418"/>
                <a:gd name="T48" fmla="*/ 1 w 663"/>
                <a:gd name="T49" fmla="*/ 1 h 418"/>
                <a:gd name="T50" fmla="*/ 1 w 663"/>
                <a:gd name="T51" fmla="*/ 1 h 418"/>
                <a:gd name="T52" fmla="*/ 1 w 663"/>
                <a:gd name="T53" fmla="*/ 1 h 418"/>
                <a:gd name="T54" fmla="*/ 1 w 663"/>
                <a:gd name="T55" fmla="*/ 1 h 418"/>
                <a:gd name="T56" fmla="*/ 1 w 663"/>
                <a:gd name="T57" fmla="*/ 1 h 418"/>
                <a:gd name="T58" fmla="*/ 1 w 663"/>
                <a:gd name="T59" fmla="*/ 1 h 418"/>
                <a:gd name="T60" fmla="*/ 1 w 663"/>
                <a:gd name="T61" fmla="*/ 1 h 418"/>
                <a:gd name="T62" fmla="*/ 1 w 663"/>
                <a:gd name="T63" fmla="*/ 1 h 418"/>
                <a:gd name="T64" fmla="*/ 1 w 663"/>
                <a:gd name="T65" fmla="*/ 1 h 418"/>
                <a:gd name="T66" fmla="*/ 0 w 663"/>
                <a:gd name="T67" fmla="*/ 1 h 418"/>
                <a:gd name="T68" fmla="*/ 0 w 663"/>
                <a:gd name="T69" fmla="*/ 0 h 41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663"/>
                <a:gd name="T106" fmla="*/ 0 h 418"/>
                <a:gd name="T107" fmla="*/ 663 w 663"/>
                <a:gd name="T108" fmla="*/ 418 h 41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663" h="418">
                  <a:moveTo>
                    <a:pt x="29" y="0"/>
                  </a:moveTo>
                  <a:lnTo>
                    <a:pt x="13" y="35"/>
                  </a:lnTo>
                  <a:lnTo>
                    <a:pt x="4" y="72"/>
                  </a:lnTo>
                  <a:lnTo>
                    <a:pt x="0" y="109"/>
                  </a:lnTo>
                  <a:lnTo>
                    <a:pt x="3" y="147"/>
                  </a:lnTo>
                  <a:lnTo>
                    <a:pt x="10" y="184"/>
                  </a:lnTo>
                  <a:lnTo>
                    <a:pt x="23" y="220"/>
                  </a:lnTo>
                  <a:lnTo>
                    <a:pt x="43" y="254"/>
                  </a:lnTo>
                  <a:lnTo>
                    <a:pt x="68" y="287"/>
                  </a:lnTo>
                  <a:lnTo>
                    <a:pt x="94" y="310"/>
                  </a:lnTo>
                  <a:lnTo>
                    <a:pt x="121" y="331"/>
                  </a:lnTo>
                  <a:lnTo>
                    <a:pt x="152" y="351"/>
                  </a:lnTo>
                  <a:lnTo>
                    <a:pt x="185" y="368"/>
                  </a:lnTo>
                  <a:lnTo>
                    <a:pt x="219" y="384"/>
                  </a:lnTo>
                  <a:lnTo>
                    <a:pt x="256" y="397"/>
                  </a:lnTo>
                  <a:lnTo>
                    <a:pt x="293" y="407"/>
                  </a:lnTo>
                  <a:lnTo>
                    <a:pt x="331" y="414"/>
                  </a:lnTo>
                  <a:lnTo>
                    <a:pt x="369" y="418"/>
                  </a:lnTo>
                  <a:lnTo>
                    <a:pt x="407" y="418"/>
                  </a:lnTo>
                  <a:lnTo>
                    <a:pt x="445" y="414"/>
                  </a:lnTo>
                  <a:lnTo>
                    <a:pt x="482" y="406"/>
                  </a:lnTo>
                  <a:lnTo>
                    <a:pt x="517" y="395"/>
                  </a:lnTo>
                  <a:lnTo>
                    <a:pt x="552" y="377"/>
                  </a:lnTo>
                  <a:lnTo>
                    <a:pt x="584" y="355"/>
                  </a:lnTo>
                  <a:lnTo>
                    <a:pt x="614" y="329"/>
                  </a:lnTo>
                  <a:lnTo>
                    <a:pt x="623" y="312"/>
                  </a:lnTo>
                  <a:lnTo>
                    <a:pt x="633" y="296"/>
                  </a:lnTo>
                  <a:lnTo>
                    <a:pt x="641" y="277"/>
                  </a:lnTo>
                  <a:lnTo>
                    <a:pt x="649" y="258"/>
                  </a:lnTo>
                  <a:lnTo>
                    <a:pt x="655" y="237"/>
                  </a:lnTo>
                  <a:lnTo>
                    <a:pt x="659" y="214"/>
                  </a:lnTo>
                  <a:lnTo>
                    <a:pt x="661" y="186"/>
                  </a:lnTo>
                  <a:lnTo>
                    <a:pt x="663" y="156"/>
                  </a:lnTo>
                  <a:lnTo>
                    <a:pt x="143" y="33"/>
                  </a:lnTo>
                  <a:lnTo>
                    <a:pt x="29" y="0"/>
                  </a:lnTo>
                  <a:close/>
                </a:path>
              </a:pathLst>
            </a:custGeom>
            <a:solidFill>
              <a:srgbClr val="D3821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1695" name="Freeform 16"/>
            <p:cNvSpPr>
              <a:spLocks/>
            </p:cNvSpPr>
            <p:nvPr/>
          </p:nvSpPr>
          <p:spPr bwMode="auto">
            <a:xfrm>
              <a:off x="3828" y="2602"/>
              <a:ext cx="420" cy="287"/>
            </a:xfrm>
            <a:custGeom>
              <a:avLst/>
              <a:gdLst>
                <a:gd name="T0" fmla="*/ 1 w 839"/>
                <a:gd name="T1" fmla="*/ 1 h 572"/>
                <a:gd name="T2" fmla="*/ 1 w 839"/>
                <a:gd name="T3" fmla="*/ 1 h 572"/>
                <a:gd name="T4" fmla="*/ 1 w 839"/>
                <a:gd name="T5" fmla="*/ 1 h 572"/>
                <a:gd name="T6" fmla="*/ 1 w 839"/>
                <a:gd name="T7" fmla="*/ 1 h 572"/>
                <a:gd name="T8" fmla="*/ 1 w 839"/>
                <a:gd name="T9" fmla="*/ 1 h 572"/>
                <a:gd name="T10" fmla="*/ 1 w 839"/>
                <a:gd name="T11" fmla="*/ 1 h 572"/>
                <a:gd name="T12" fmla="*/ 1 w 839"/>
                <a:gd name="T13" fmla="*/ 1 h 572"/>
                <a:gd name="T14" fmla="*/ 1 w 839"/>
                <a:gd name="T15" fmla="*/ 2 h 572"/>
                <a:gd name="T16" fmla="*/ 1 w 839"/>
                <a:gd name="T17" fmla="*/ 2 h 572"/>
                <a:gd name="T18" fmla="*/ 1 w 839"/>
                <a:gd name="T19" fmla="*/ 2 h 572"/>
                <a:gd name="T20" fmla="*/ 1 w 839"/>
                <a:gd name="T21" fmla="*/ 2 h 572"/>
                <a:gd name="T22" fmla="*/ 1 w 839"/>
                <a:gd name="T23" fmla="*/ 2 h 572"/>
                <a:gd name="T24" fmla="*/ 1 w 839"/>
                <a:gd name="T25" fmla="*/ 2 h 572"/>
                <a:gd name="T26" fmla="*/ 2 w 839"/>
                <a:gd name="T27" fmla="*/ 2 h 572"/>
                <a:gd name="T28" fmla="*/ 2 w 839"/>
                <a:gd name="T29" fmla="*/ 2 h 572"/>
                <a:gd name="T30" fmla="*/ 2 w 839"/>
                <a:gd name="T31" fmla="*/ 1 h 572"/>
                <a:gd name="T32" fmla="*/ 2 w 839"/>
                <a:gd name="T33" fmla="*/ 1 h 572"/>
                <a:gd name="T34" fmla="*/ 2 w 839"/>
                <a:gd name="T35" fmla="*/ 1 h 572"/>
                <a:gd name="T36" fmla="*/ 2 w 839"/>
                <a:gd name="T37" fmla="*/ 1 h 572"/>
                <a:gd name="T38" fmla="*/ 2 w 839"/>
                <a:gd name="T39" fmla="*/ 1 h 572"/>
                <a:gd name="T40" fmla="*/ 2 w 839"/>
                <a:gd name="T41" fmla="*/ 1 h 572"/>
                <a:gd name="T42" fmla="*/ 2 w 839"/>
                <a:gd name="T43" fmla="*/ 1 h 572"/>
                <a:gd name="T44" fmla="*/ 2 w 839"/>
                <a:gd name="T45" fmla="*/ 1 h 572"/>
                <a:gd name="T46" fmla="*/ 2 w 839"/>
                <a:gd name="T47" fmla="*/ 1 h 572"/>
                <a:gd name="T48" fmla="*/ 2 w 839"/>
                <a:gd name="T49" fmla="*/ 1 h 572"/>
                <a:gd name="T50" fmla="*/ 2 w 839"/>
                <a:gd name="T51" fmla="*/ 1 h 572"/>
                <a:gd name="T52" fmla="*/ 2 w 839"/>
                <a:gd name="T53" fmla="*/ 1 h 572"/>
                <a:gd name="T54" fmla="*/ 2 w 839"/>
                <a:gd name="T55" fmla="*/ 1 h 572"/>
                <a:gd name="T56" fmla="*/ 2 w 839"/>
                <a:gd name="T57" fmla="*/ 1 h 572"/>
                <a:gd name="T58" fmla="*/ 2 w 839"/>
                <a:gd name="T59" fmla="*/ 1 h 572"/>
                <a:gd name="T60" fmla="*/ 1 w 839"/>
                <a:gd name="T61" fmla="*/ 1 h 572"/>
                <a:gd name="T62" fmla="*/ 1 w 839"/>
                <a:gd name="T63" fmla="*/ 0 h 572"/>
                <a:gd name="T64" fmla="*/ 1 w 839"/>
                <a:gd name="T65" fmla="*/ 1 h 572"/>
                <a:gd name="T66" fmla="*/ 1 w 839"/>
                <a:gd name="T67" fmla="*/ 1 h 572"/>
                <a:gd name="T68" fmla="*/ 1 w 839"/>
                <a:gd name="T69" fmla="*/ 1 h 572"/>
                <a:gd name="T70" fmla="*/ 1 w 839"/>
                <a:gd name="T71" fmla="*/ 1 h 572"/>
                <a:gd name="T72" fmla="*/ 1 w 839"/>
                <a:gd name="T73" fmla="*/ 1 h 572"/>
                <a:gd name="T74" fmla="*/ 1 w 839"/>
                <a:gd name="T75" fmla="*/ 1 h 572"/>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839"/>
                <a:gd name="T115" fmla="*/ 0 h 572"/>
                <a:gd name="T116" fmla="*/ 839 w 839"/>
                <a:gd name="T117" fmla="*/ 572 h 572"/>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839" h="572">
                  <a:moveTo>
                    <a:pt x="99" y="164"/>
                  </a:moveTo>
                  <a:lnTo>
                    <a:pt x="24" y="234"/>
                  </a:lnTo>
                  <a:lnTo>
                    <a:pt x="0" y="271"/>
                  </a:lnTo>
                  <a:lnTo>
                    <a:pt x="5" y="294"/>
                  </a:lnTo>
                  <a:lnTo>
                    <a:pt x="7" y="325"/>
                  </a:lnTo>
                  <a:lnTo>
                    <a:pt x="21" y="344"/>
                  </a:lnTo>
                  <a:lnTo>
                    <a:pt x="40" y="359"/>
                  </a:lnTo>
                  <a:lnTo>
                    <a:pt x="61" y="380"/>
                  </a:lnTo>
                  <a:lnTo>
                    <a:pt x="81" y="400"/>
                  </a:lnTo>
                  <a:lnTo>
                    <a:pt x="101" y="419"/>
                  </a:lnTo>
                  <a:lnTo>
                    <a:pt x="122" y="438"/>
                  </a:lnTo>
                  <a:lnTo>
                    <a:pt x="144" y="456"/>
                  </a:lnTo>
                  <a:lnTo>
                    <a:pt x="165" y="473"/>
                  </a:lnTo>
                  <a:lnTo>
                    <a:pt x="187" y="491"/>
                  </a:lnTo>
                  <a:lnTo>
                    <a:pt x="210" y="506"/>
                  </a:lnTo>
                  <a:lnTo>
                    <a:pt x="233" y="519"/>
                  </a:lnTo>
                  <a:lnTo>
                    <a:pt x="256" y="532"/>
                  </a:lnTo>
                  <a:lnTo>
                    <a:pt x="279" y="544"/>
                  </a:lnTo>
                  <a:lnTo>
                    <a:pt x="304" y="553"/>
                  </a:lnTo>
                  <a:lnTo>
                    <a:pt x="328" y="561"/>
                  </a:lnTo>
                  <a:lnTo>
                    <a:pt x="355" y="567"/>
                  </a:lnTo>
                  <a:lnTo>
                    <a:pt x="381" y="571"/>
                  </a:lnTo>
                  <a:lnTo>
                    <a:pt x="408" y="572"/>
                  </a:lnTo>
                  <a:lnTo>
                    <a:pt x="436" y="571"/>
                  </a:lnTo>
                  <a:lnTo>
                    <a:pt x="463" y="569"/>
                  </a:lnTo>
                  <a:lnTo>
                    <a:pt x="489" y="564"/>
                  </a:lnTo>
                  <a:lnTo>
                    <a:pt x="514" y="559"/>
                  </a:lnTo>
                  <a:lnTo>
                    <a:pt x="538" y="552"/>
                  </a:lnTo>
                  <a:lnTo>
                    <a:pt x="561" y="542"/>
                  </a:lnTo>
                  <a:lnTo>
                    <a:pt x="583" y="532"/>
                  </a:lnTo>
                  <a:lnTo>
                    <a:pt x="605" y="519"/>
                  </a:lnTo>
                  <a:lnTo>
                    <a:pt x="625" y="506"/>
                  </a:lnTo>
                  <a:lnTo>
                    <a:pt x="646" y="489"/>
                  </a:lnTo>
                  <a:lnTo>
                    <a:pt x="666" y="472"/>
                  </a:lnTo>
                  <a:lnTo>
                    <a:pt x="685" y="451"/>
                  </a:lnTo>
                  <a:lnTo>
                    <a:pt x="704" y="430"/>
                  </a:lnTo>
                  <a:lnTo>
                    <a:pt x="723" y="405"/>
                  </a:lnTo>
                  <a:lnTo>
                    <a:pt x="743" y="379"/>
                  </a:lnTo>
                  <a:lnTo>
                    <a:pt x="761" y="350"/>
                  </a:lnTo>
                  <a:lnTo>
                    <a:pt x="818" y="297"/>
                  </a:lnTo>
                  <a:lnTo>
                    <a:pt x="825" y="287"/>
                  </a:lnTo>
                  <a:lnTo>
                    <a:pt x="835" y="278"/>
                  </a:lnTo>
                  <a:lnTo>
                    <a:pt x="839" y="267"/>
                  </a:lnTo>
                  <a:lnTo>
                    <a:pt x="834" y="251"/>
                  </a:lnTo>
                  <a:lnTo>
                    <a:pt x="782" y="235"/>
                  </a:lnTo>
                  <a:lnTo>
                    <a:pt x="765" y="210"/>
                  </a:lnTo>
                  <a:lnTo>
                    <a:pt x="748" y="188"/>
                  </a:lnTo>
                  <a:lnTo>
                    <a:pt x="734" y="167"/>
                  </a:lnTo>
                  <a:lnTo>
                    <a:pt x="719" y="149"/>
                  </a:lnTo>
                  <a:lnTo>
                    <a:pt x="704" y="131"/>
                  </a:lnTo>
                  <a:lnTo>
                    <a:pt x="690" y="115"/>
                  </a:lnTo>
                  <a:lnTo>
                    <a:pt x="675" y="101"/>
                  </a:lnTo>
                  <a:lnTo>
                    <a:pt x="660" y="89"/>
                  </a:lnTo>
                  <a:lnTo>
                    <a:pt x="644" y="76"/>
                  </a:lnTo>
                  <a:lnTo>
                    <a:pt x="626" y="66"/>
                  </a:lnTo>
                  <a:lnTo>
                    <a:pt x="608" y="55"/>
                  </a:lnTo>
                  <a:lnTo>
                    <a:pt x="588" y="45"/>
                  </a:lnTo>
                  <a:lnTo>
                    <a:pt x="568" y="36"/>
                  </a:lnTo>
                  <a:lnTo>
                    <a:pt x="545" y="26"/>
                  </a:lnTo>
                  <a:lnTo>
                    <a:pt x="518" y="17"/>
                  </a:lnTo>
                  <a:lnTo>
                    <a:pt x="491" y="8"/>
                  </a:lnTo>
                  <a:lnTo>
                    <a:pt x="459" y="3"/>
                  </a:lnTo>
                  <a:lnTo>
                    <a:pt x="428" y="1"/>
                  </a:lnTo>
                  <a:lnTo>
                    <a:pt x="400" y="0"/>
                  </a:lnTo>
                  <a:lnTo>
                    <a:pt x="371" y="1"/>
                  </a:lnTo>
                  <a:lnTo>
                    <a:pt x="343" y="3"/>
                  </a:lnTo>
                  <a:lnTo>
                    <a:pt x="317" y="7"/>
                  </a:lnTo>
                  <a:lnTo>
                    <a:pt x="291" y="13"/>
                  </a:lnTo>
                  <a:lnTo>
                    <a:pt x="267" y="21"/>
                  </a:lnTo>
                  <a:lnTo>
                    <a:pt x="243" y="31"/>
                  </a:lnTo>
                  <a:lnTo>
                    <a:pt x="221" y="43"/>
                  </a:lnTo>
                  <a:lnTo>
                    <a:pt x="199" y="58"/>
                  </a:lnTo>
                  <a:lnTo>
                    <a:pt x="177" y="74"/>
                  </a:lnTo>
                  <a:lnTo>
                    <a:pt x="157" y="92"/>
                  </a:lnTo>
                  <a:lnTo>
                    <a:pt x="137" y="114"/>
                  </a:lnTo>
                  <a:lnTo>
                    <a:pt x="117" y="137"/>
                  </a:lnTo>
                  <a:lnTo>
                    <a:pt x="99" y="164"/>
                  </a:lnTo>
                  <a:close/>
                </a:path>
              </a:pathLst>
            </a:custGeom>
            <a:solidFill>
              <a:srgbClr val="D3821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1696" name="Freeform 17"/>
            <p:cNvSpPr>
              <a:spLocks/>
            </p:cNvSpPr>
            <p:nvPr/>
          </p:nvSpPr>
          <p:spPr bwMode="auto">
            <a:xfrm>
              <a:off x="3829" y="2605"/>
              <a:ext cx="416" cy="283"/>
            </a:xfrm>
            <a:custGeom>
              <a:avLst/>
              <a:gdLst>
                <a:gd name="T0" fmla="*/ 1 w 832"/>
                <a:gd name="T1" fmla="*/ 1 h 565"/>
                <a:gd name="T2" fmla="*/ 1 w 832"/>
                <a:gd name="T3" fmla="*/ 1 h 565"/>
                <a:gd name="T4" fmla="*/ 1 w 832"/>
                <a:gd name="T5" fmla="*/ 1 h 565"/>
                <a:gd name="T6" fmla="*/ 1 w 832"/>
                <a:gd name="T7" fmla="*/ 1 h 565"/>
                <a:gd name="T8" fmla="*/ 1 w 832"/>
                <a:gd name="T9" fmla="*/ 1 h 565"/>
                <a:gd name="T10" fmla="*/ 1 w 832"/>
                <a:gd name="T11" fmla="*/ 1 h 565"/>
                <a:gd name="T12" fmla="*/ 1 w 832"/>
                <a:gd name="T13" fmla="*/ 1 h 565"/>
                <a:gd name="T14" fmla="*/ 1 w 832"/>
                <a:gd name="T15" fmla="*/ 1 h 565"/>
                <a:gd name="T16" fmla="*/ 1 w 832"/>
                <a:gd name="T17" fmla="*/ 1 h 565"/>
                <a:gd name="T18" fmla="*/ 1 w 832"/>
                <a:gd name="T19" fmla="*/ 1 h 565"/>
                <a:gd name="T20" fmla="*/ 1 w 832"/>
                <a:gd name="T21" fmla="*/ 1 h 565"/>
                <a:gd name="T22" fmla="*/ 1 w 832"/>
                <a:gd name="T23" fmla="*/ 1 h 565"/>
                <a:gd name="T24" fmla="*/ 1 w 832"/>
                <a:gd name="T25" fmla="*/ 1 h 565"/>
                <a:gd name="T26" fmla="*/ 1 w 832"/>
                <a:gd name="T27" fmla="*/ 1 h 565"/>
                <a:gd name="T28" fmla="*/ 1 w 832"/>
                <a:gd name="T29" fmla="*/ 1 h 565"/>
                <a:gd name="T30" fmla="*/ 1 w 832"/>
                <a:gd name="T31" fmla="*/ 1 h 565"/>
                <a:gd name="T32" fmla="*/ 1 w 832"/>
                <a:gd name="T33" fmla="*/ 1 h 565"/>
                <a:gd name="T34" fmla="*/ 1 w 832"/>
                <a:gd name="T35" fmla="*/ 1 h 565"/>
                <a:gd name="T36" fmla="*/ 1 w 832"/>
                <a:gd name="T37" fmla="*/ 1 h 565"/>
                <a:gd name="T38" fmla="*/ 1 w 832"/>
                <a:gd name="T39" fmla="*/ 2 h 565"/>
                <a:gd name="T40" fmla="*/ 1 w 832"/>
                <a:gd name="T41" fmla="*/ 2 h 565"/>
                <a:gd name="T42" fmla="*/ 1 w 832"/>
                <a:gd name="T43" fmla="*/ 2 h 565"/>
                <a:gd name="T44" fmla="*/ 1 w 832"/>
                <a:gd name="T45" fmla="*/ 2 h 565"/>
                <a:gd name="T46" fmla="*/ 1 w 832"/>
                <a:gd name="T47" fmla="*/ 2 h 565"/>
                <a:gd name="T48" fmla="*/ 2 w 832"/>
                <a:gd name="T49" fmla="*/ 2 h 565"/>
                <a:gd name="T50" fmla="*/ 2 w 832"/>
                <a:gd name="T51" fmla="*/ 2 h 565"/>
                <a:gd name="T52" fmla="*/ 2 w 832"/>
                <a:gd name="T53" fmla="*/ 1 h 565"/>
                <a:gd name="T54" fmla="*/ 2 w 832"/>
                <a:gd name="T55" fmla="*/ 1 h 565"/>
                <a:gd name="T56" fmla="*/ 2 w 832"/>
                <a:gd name="T57" fmla="*/ 1 h 565"/>
                <a:gd name="T58" fmla="*/ 2 w 832"/>
                <a:gd name="T59" fmla="*/ 1 h 565"/>
                <a:gd name="T60" fmla="*/ 2 w 832"/>
                <a:gd name="T61" fmla="*/ 1 h 565"/>
                <a:gd name="T62" fmla="*/ 2 w 832"/>
                <a:gd name="T63" fmla="*/ 1 h 565"/>
                <a:gd name="T64" fmla="*/ 2 w 832"/>
                <a:gd name="T65" fmla="*/ 1 h 565"/>
                <a:gd name="T66" fmla="*/ 2 w 832"/>
                <a:gd name="T67" fmla="*/ 1 h 565"/>
                <a:gd name="T68" fmla="*/ 2 w 832"/>
                <a:gd name="T69" fmla="*/ 1 h 565"/>
                <a:gd name="T70" fmla="*/ 2 w 832"/>
                <a:gd name="T71" fmla="*/ 1 h 565"/>
                <a:gd name="T72" fmla="*/ 2 w 832"/>
                <a:gd name="T73" fmla="*/ 1 h 565"/>
                <a:gd name="T74" fmla="*/ 2 w 832"/>
                <a:gd name="T75" fmla="*/ 1 h 565"/>
                <a:gd name="T76" fmla="*/ 2 w 832"/>
                <a:gd name="T77" fmla="*/ 1 h 565"/>
                <a:gd name="T78" fmla="*/ 2 w 832"/>
                <a:gd name="T79" fmla="*/ 1 h 565"/>
                <a:gd name="T80" fmla="*/ 2 w 832"/>
                <a:gd name="T81" fmla="*/ 1 h 565"/>
                <a:gd name="T82" fmla="*/ 2 w 832"/>
                <a:gd name="T83" fmla="*/ 1 h 565"/>
                <a:gd name="T84" fmla="*/ 2 w 832"/>
                <a:gd name="T85" fmla="*/ 1 h 565"/>
                <a:gd name="T86" fmla="*/ 2 w 832"/>
                <a:gd name="T87" fmla="*/ 1 h 565"/>
                <a:gd name="T88" fmla="*/ 2 w 832"/>
                <a:gd name="T89" fmla="*/ 1 h 565"/>
                <a:gd name="T90" fmla="*/ 2 w 832"/>
                <a:gd name="T91" fmla="*/ 1 h 565"/>
                <a:gd name="T92" fmla="*/ 2 w 832"/>
                <a:gd name="T93" fmla="*/ 1 h 565"/>
                <a:gd name="T94" fmla="*/ 2 w 832"/>
                <a:gd name="T95" fmla="*/ 1 h 565"/>
                <a:gd name="T96" fmla="*/ 1 w 832"/>
                <a:gd name="T97" fmla="*/ 1 h 565"/>
                <a:gd name="T98" fmla="*/ 1 w 832"/>
                <a:gd name="T99" fmla="*/ 0 h 565"/>
                <a:gd name="T100" fmla="*/ 1 w 832"/>
                <a:gd name="T101" fmla="*/ 1 h 565"/>
                <a:gd name="T102" fmla="*/ 1 w 832"/>
                <a:gd name="T103" fmla="*/ 1 h 565"/>
                <a:gd name="T104" fmla="*/ 1 w 832"/>
                <a:gd name="T105" fmla="*/ 1 h 565"/>
                <a:gd name="T106" fmla="*/ 1 w 832"/>
                <a:gd name="T107" fmla="*/ 1 h 565"/>
                <a:gd name="T108" fmla="*/ 1 w 832"/>
                <a:gd name="T109" fmla="*/ 1 h 565"/>
                <a:gd name="T110" fmla="*/ 1 w 832"/>
                <a:gd name="T111" fmla="*/ 1 h 565"/>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832"/>
                <a:gd name="T169" fmla="*/ 0 h 565"/>
                <a:gd name="T170" fmla="*/ 832 w 832"/>
                <a:gd name="T171" fmla="*/ 565 h 565"/>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832" h="565">
                  <a:moveTo>
                    <a:pt x="100" y="159"/>
                  </a:moveTo>
                  <a:lnTo>
                    <a:pt x="91" y="167"/>
                  </a:lnTo>
                  <a:lnTo>
                    <a:pt x="82" y="176"/>
                  </a:lnTo>
                  <a:lnTo>
                    <a:pt x="73" y="184"/>
                  </a:lnTo>
                  <a:lnTo>
                    <a:pt x="64" y="193"/>
                  </a:lnTo>
                  <a:lnTo>
                    <a:pt x="54" y="201"/>
                  </a:lnTo>
                  <a:lnTo>
                    <a:pt x="45" y="210"/>
                  </a:lnTo>
                  <a:lnTo>
                    <a:pt x="36" y="218"/>
                  </a:lnTo>
                  <a:lnTo>
                    <a:pt x="27" y="228"/>
                  </a:lnTo>
                  <a:lnTo>
                    <a:pt x="21" y="237"/>
                  </a:lnTo>
                  <a:lnTo>
                    <a:pt x="14" y="245"/>
                  </a:lnTo>
                  <a:lnTo>
                    <a:pt x="7" y="254"/>
                  </a:lnTo>
                  <a:lnTo>
                    <a:pt x="0" y="263"/>
                  </a:lnTo>
                  <a:lnTo>
                    <a:pt x="1" y="269"/>
                  </a:lnTo>
                  <a:lnTo>
                    <a:pt x="4" y="275"/>
                  </a:lnTo>
                  <a:lnTo>
                    <a:pt x="5" y="281"/>
                  </a:lnTo>
                  <a:lnTo>
                    <a:pt x="6" y="288"/>
                  </a:lnTo>
                  <a:lnTo>
                    <a:pt x="7" y="296"/>
                  </a:lnTo>
                  <a:lnTo>
                    <a:pt x="7" y="302"/>
                  </a:lnTo>
                  <a:lnTo>
                    <a:pt x="7" y="311"/>
                  </a:lnTo>
                  <a:lnTo>
                    <a:pt x="8" y="319"/>
                  </a:lnTo>
                  <a:lnTo>
                    <a:pt x="11" y="323"/>
                  </a:lnTo>
                  <a:lnTo>
                    <a:pt x="14" y="327"/>
                  </a:lnTo>
                  <a:lnTo>
                    <a:pt x="18" y="331"/>
                  </a:lnTo>
                  <a:lnTo>
                    <a:pt x="21" y="336"/>
                  </a:lnTo>
                  <a:lnTo>
                    <a:pt x="27" y="340"/>
                  </a:lnTo>
                  <a:lnTo>
                    <a:pt x="31" y="344"/>
                  </a:lnTo>
                  <a:lnTo>
                    <a:pt x="37" y="349"/>
                  </a:lnTo>
                  <a:lnTo>
                    <a:pt x="42" y="352"/>
                  </a:lnTo>
                  <a:lnTo>
                    <a:pt x="61" y="372"/>
                  </a:lnTo>
                  <a:lnTo>
                    <a:pt x="81" y="391"/>
                  </a:lnTo>
                  <a:lnTo>
                    <a:pt x="102" y="411"/>
                  </a:lnTo>
                  <a:lnTo>
                    <a:pt x="122" y="430"/>
                  </a:lnTo>
                  <a:lnTo>
                    <a:pt x="143" y="448"/>
                  </a:lnTo>
                  <a:lnTo>
                    <a:pt x="164" y="465"/>
                  </a:lnTo>
                  <a:lnTo>
                    <a:pt x="186" y="482"/>
                  </a:lnTo>
                  <a:lnTo>
                    <a:pt x="208" y="497"/>
                  </a:lnTo>
                  <a:lnTo>
                    <a:pt x="231" y="511"/>
                  </a:lnTo>
                  <a:lnTo>
                    <a:pt x="254" y="524"/>
                  </a:lnTo>
                  <a:lnTo>
                    <a:pt x="277" y="535"/>
                  </a:lnTo>
                  <a:lnTo>
                    <a:pt x="301" y="544"/>
                  </a:lnTo>
                  <a:lnTo>
                    <a:pt x="326" y="552"/>
                  </a:lnTo>
                  <a:lnTo>
                    <a:pt x="352" y="559"/>
                  </a:lnTo>
                  <a:lnTo>
                    <a:pt x="378" y="563"/>
                  </a:lnTo>
                  <a:lnTo>
                    <a:pt x="404" y="565"/>
                  </a:lnTo>
                  <a:lnTo>
                    <a:pt x="432" y="564"/>
                  </a:lnTo>
                  <a:lnTo>
                    <a:pt x="459" y="560"/>
                  </a:lnTo>
                  <a:lnTo>
                    <a:pt x="484" y="556"/>
                  </a:lnTo>
                  <a:lnTo>
                    <a:pt x="509" y="550"/>
                  </a:lnTo>
                  <a:lnTo>
                    <a:pt x="533" y="543"/>
                  </a:lnTo>
                  <a:lnTo>
                    <a:pt x="556" y="534"/>
                  </a:lnTo>
                  <a:lnTo>
                    <a:pt x="578" y="524"/>
                  </a:lnTo>
                  <a:lnTo>
                    <a:pt x="600" y="511"/>
                  </a:lnTo>
                  <a:lnTo>
                    <a:pt x="621" y="496"/>
                  </a:lnTo>
                  <a:lnTo>
                    <a:pt x="641" y="481"/>
                  </a:lnTo>
                  <a:lnTo>
                    <a:pt x="660" y="463"/>
                  </a:lnTo>
                  <a:lnTo>
                    <a:pt x="680" y="443"/>
                  </a:lnTo>
                  <a:lnTo>
                    <a:pt x="698" y="421"/>
                  </a:lnTo>
                  <a:lnTo>
                    <a:pt x="718" y="398"/>
                  </a:lnTo>
                  <a:lnTo>
                    <a:pt x="735" y="372"/>
                  </a:lnTo>
                  <a:lnTo>
                    <a:pt x="753" y="344"/>
                  </a:lnTo>
                  <a:lnTo>
                    <a:pt x="760" y="337"/>
                  </a:lnTo>
                  <a:lnTo>
                    <a:pt x="767" y="330"/>
                  </a:lnTo>
                  <a:lnTo>
                    <a:pt x="774" y="323"/>
                  </a:lnTo>
                  <a:lnTo>
                    <a:pt x="782" y="316"/>
                  </a:lnTo>
                  <a:lnTo>
                    <a:pt x="789" y="309"/>
                  </a:lnTo>
                  <a:lnTo>
                    <a:pt x="796" y="302"/>
                  </a:lnTo>
                  <a:lnTo>
                    <a:pt x="803" y="297"/>
                  </a:lnTo>
                  <a:lnTo>
                    <a:pt x="810" y="290"/>
                  </a:lnTo>
                  <a:lnTo>
                    <a:pt x="817" y="281"/>
                  </a:lnTo>
                  <a:lnTo>
                    <a:pt x="826" y="273"/>
                  </a:lnTo>
                  <a:lnTo>
                    <a:pt x="832" y="262"/>
                  </a:lnTo>
                  <a:lnTo>
                    <a:pt x="828" y="247"/>
                  </a:lnTo>
                  <a:lnTo>
                    <a:pt x="821" y="245"/>
                  </a:lnTo>
                  <a:lnTo>
                    <a:pt x="816" y="243"/>
                  </a:lnTo>
                  <a:lnTo>
                    <a:pt x="809" y="240"/>
                  </a:lnTo>
                  <a:lnTo>
                    <a:pt x="802" y="238"/>
                  </a:lnTo>
                  <a:lnTo>
                    <a:pt x="796" y="237"/>
                  </a:lnTo>
                  <a:lnTo>
                    <a:pt x="789" y="235"/>
                  </a:lnTo>
                  <a:lnTo>
                    <a:pt x="782" y="232"/>
                  </a:lnTo>
                  <a:lnTo>
                    <a:pt x="775" y="230"/>
                  </a:lnTo>
                  <a:lnTo>
                    <a:pt x="759" y="206"/>
                  </a:lnTo>
                  <a:lnTo>
                    <a:pt x="743" y="184"/>
                  </a:lnTo>
                  <a:lnTo>
                    <a:pt x="728" y="163"/>
                  </a:lnTo>
                  <a:lnTo>
                    <a:pt x="713" y="145"/>
                  </a:lnTo>
                  <a:lnTo>
                    <a:pt x="699" y="129"/>
                  </a:lnTo>
                  <a:lnTo>
                    <a:pt x="685" y="114"/>
                  </a:lnTo>
                  <a:lnTo>
                    <a:pt x="670" y="99"/>
                  </a:lnTo>
                  <a:lnTo>
                    <a:pt x="656" y="86"/>
                  </a:lnTo>
                  <a:lnTo>
                    <a:pt x="639" y="74"/>
                  </a:lnTo>
                  <a:lnTo>
                    <a:pt x="622" y="63"/>
                  </a:lnTo>
                  <a:lnTo>
                    <a:pt x="604" y="53"/>
                  </a:lnTo>
                  <a:lnTo>
                    <a:pt x="584" y="43"/>
                  </a:lnTo>
                  <a:lnTo>
                    <a:pt x="563" y="34"/>
                  </a:lnTo>
                  <a:lnTo>
                    <a:pt x="540" y="25"/>
                  </a:lnTo>
                  <a:lnTo>
                    <a:pt x="515" y="16"/>
                  </a:lnTo>
                  <a:lnTo>
                    <a:pt x="487" y="6"/>
                  </a:lnTo>
                  <a:lnTo>
                    <a:pt x="456" y="3"/>
                  </a:lnTo>
                  <a:lnTo>
                    <a:pt x="426" y="0"/>
                  </a:lnTo>
                  <a:lnTo>
                    <a:pt x="398" y="0"/>
                  </a:lnTo>
                  <a:lnTo>
                    <a:pt x="370" y="0"/>
                  </a:lnTo>
                  <a:lnTo>
                    <a:pt x="342" y="2"/>
                  </a:lnTo>
                  <a:lnTo>
                    <a:pt x="317" y="5"/>
                  </a:lnTo>
                  <a:lnTo>
                    <a:pt x="292" y="11"/>
                  </a:lnTo>
                  <a:lnTo>
                    <a:pt x="267" y="19"/>
                  </a:lnTo>
                  <a:lnTo>
                    <a:pt x="243" y="28"/>
                  </a:lnTo>
                  <a:lnTo>
                    <a:pt x="221" y="40"/>
                  </a:lnTo>
                  <a:lnTo>
                    <a:pt x="199" y="54"/>
                  </a:lnTo>
                  <a:lnTo>
                    <a:pt x="178" y="70"/>
                  </a:lnTo>
                  <a:lnTo>
                    <a:pt x="158" y="88"/>
                  </a:lnTo>
                  <a:lnTo>
                    <a:pt x="138" y="109"/>
                  </a:lnTo>
                  <a:lnTo>
                    <a:pt x="119" y="133"/>
                  </a:lnTo>
                  <a:lnTo>
                    <a:pt x="100" y="159"/>
                  </a:lnTo>
                  <a:close/>
                </a:path>
              </a:pathLst>
            </a:custGeom>
            <a:solidFill>
              <a:srgbClr val="D8891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1697" name="Freeform 18"/>
            <p:cNvSpPr>
              <a:spLocks/>
            </p:cNvSpPr>
            <p:nvPr/>
          </p:nvSpPr>
          <p:spPr bwMode="auto">
            <a:xfrm>
              <a:off x="3830" y="2607"/>
              <a:ext cx="412" cy="278"/>
            </a:xfrm>
            <a:custGeom>
              <a:avLst/>
              <a:gdLst>
                <a:gd name="T0" fmla="*/ 1 w 823"/>
                <a:gd name="T1" fmla="*/ 0 h 557"/>
                <a:gd name="T2" fmla="*/ 1 w 823"/>
                <a:gd name="T3" fmla="*/ 0 h 557"/>
                <a:gd name="T4" fmla="*/ 1 w 823"/>
                <a:gd name="T5" fmla="*/ 0 h 557"/>
                <a:gd name="T6" fmla="*/ 1 w 823"/>
                <a:gd name="T7" fmla="*/ 0 h 557"/>
                <a:gd name="T8" fmla="*/ 1 w 823"/>
                <a:gd name="T9" fmla="*/ 0 h 557"/>
                <a:gd name="T10" fmla="*/ 1 w 823"/>
                <a:gd name="T11" fmla="*/ 0 h 557"/>
                <a:gd name="T12" fmla="*/ 1 w 823"/>
                <a:gd name="T13" fmla="*/ 0 h 557"/>
                <a:gd name="T14" fmla="*/ 1 w 823"/>
                <a:gd name="T15" fmla="*/ 0 h 557"/>
                <a:gd name="T16" fmla="*/ 1 w 823"/>
                <a:gd name="T17" fmla="*/ 0 h 557"/>
                <a:gd name="T18" fmla="*/ 1 w 823"/>
                <a:gd name="T19" fmla="*/ 0 h 557"/>
                <a:gd name="T20" fmla="*/ 1 w 823"/>
                <a:gd name="T21" fmla="*/ 0 h 557"/>
                <a:gd name="T22" fmla="*/ 1 w 823"/>
                <a:gd name="T23" fmla="*/ 0 h 557"/>
                <a:gd name="T24" fmla="*/ 1 w 823"/>
                <a:gd name="T25" fmla="*/ 0 h 557"/>
                <a:gd name="T26" fmla="*/ 1 w 823"/>
                <a:gd name="T27" fmla="*/ 0 h 557"/>
                <a:gd name="T28" fmla="*/ 1 w 823"/>
                <a:gd name="T29" fmla="*/ 0 h 557"/>
                <a:gd name="T30" fmla="*/ 1 w 823"/>
                <a:gd name="T31" fmla="*/ 0 h 557"/>
                <a:gd name="T32" fmla="*/ 1 w 823"/>
                <a:gd name="T33" fmla="*/ 0 h 557"/>
                <a:gd name="T34" fmla="*/ 1 w 823"/>
                <a:gd name="T35" fmla="*/ 0 h 557"/>
                <a:gd name="T36" fmla="*/ 1 w 823"/>
                <a:gd name="T37" fmla="*/ 0 h 557"/>
                <a:gd name="T38" fmla="*/ 1 w 823"/>
                <a:gd name="T39" fmla="*/ 1 h 557"/>
                <a:gd name="T40" fmla="*/ 1 w 823"/>
                <a:gd name="T41" fmla="*/ 1 h 557"/>
                <a:gd name="T42" fmla="*/ 1 w 823"/>
                <a:gd name="T43" fmla="*/ 1 h 557"/>
                <a:gd name="T44" fmla="*/ 1 w 823"/>
                <a:gd name="T45" fmla="*/ 1 h 557"/>
                <a:gd name="T46" fmla="*/ 1 w 823"/>
                <a:gd name="T47" fmla="*/ 1 h 557"/>
                <a:gd name="T48" fmla="*/ 2 w 823"/>
                <a:gd name="T49" fmla="*/ 1 h 557"/>
                <a:gd name="T50" fmla="*/ 2 w 823"/>
                <a:gd name="T51" fmla="*/ 1 h 557"/>
                <a:gd name="T52" fmla="*/ 2 w 823"/>
                <a:gd name="T53" fmla="*/ 0 h 557"/>
                <a:gd name="T54" fmla="*/ 2 w 823"/>
                <a:gd name="T55" fmla="*/ 0 h 557"/>
                <a:gd name="T56" fmla="*/ 2 w 823"/>
                <a:gd name="T57" fmla="*/ 0 h 557"/>
                <a:gd name="T58" fmla="*/ 2 w 823"/>
                <a:gd name="T59" fmla="*/ 0 h 557"/>
                <a:gd name="T60" fmla="*/ 2 w 823"/>
                <a:gd name="T61" fmla="*/ 0 h 557"/>
                <a:gd name="T62" fmla="*/ 2 w 823"/>
                <a:gd name="T63" fmla="*/ 0 h 557"/>
                <a:gd name="T64" fmla="*/ 2 w 823"/>
                <a:gd name="T65" fmla="*/ 0 h 557"/>
                <a:gd name="T66" fmla="*/ 2 w 823"/>
                <a:gd name="T67" fmla="*/ 0 h 557"/>
                <a:gd name="T68" fmla="*/ 2 w 823"/>
                <a:gd name="T69" fmla="*/ 0 h 557"/>
                <a:gd name="T70" fmla="*/ 2 w 823"/>
                <a:gd name="T71" fmla="*/ 0 h 557"/>
                <a:gd name="T72" fmla="*/ 2 w 823"/>
                <a:gd name="T73" fmla="*/ 0 h 557"/>
                <a:gd name="T74" fmla="*/ 2 w 823"/>
                <a:gd name="T75" fmla="*/ 0 h 557"/>
                <a:gd name="T76" fmla="*/ 2 w 823"/>
                <a:gd name="T77" fmla="*/ 0 h 557"/>
                <a:gd name="T78" fmla="*/ 2 w 823"/>
                <a:gd name="T79" fmla="*/ 0 h 557"/>
                <a:gd name="T80" fmla="*/ 2 w 823"/>
                <a:gd name="T81" fmla="*/ 0 h 557"/>
                <a:gd name="T82" fmla="*/ 2 w 823"/>
                <a:gd name="T83" fmla="*/ 0 h 557"/>
                <a:gd name="T84" fmla="*/ 2 w 823"/>
                <a:gd name="T85" fmla="*/ 0 h 557"/>
                <a:gd name="T86" fmla="*/ 2 w 823"/>
                <a:gd name="T87" fmla="*/ 0 h 557"/>
                <a:gd name="T88" fmla="*/ 2 w 823"/>
                <a:gd name="T89" fmla="*/ 0 h 557"/>
                <a:gd name="T90" fmla="*/ 2 w 823"/>
                <a:gd name="T91" fmla="*/ 0 h 557"/>
                <a:gd name="T92" fmla="*/ 2 w 823"/>
                <a:gd name="T93" fmla="*/ 0 h 557"/>
                <a:gd name="T94" fmla="*/ 1 w 823"/>
                <a:gd name="T95" fmla="*/ 0 h 557"/>
                <a:gd name="T96" fmla="*/ 1 w 823"/>
                <a:gd name="T97" fmla="*/ 0 h 557"/>
                <a:gd name="T98" fmla="*/ 1 w 823"/>
                <a:gd name="T99" fmla="*/ 0 h 557"/>
                <a:gd name="T100" fmla="*/ 1 w 823"/>
                <a:gd name="T101" fmla="*/ 0 h 557"/>
                <a:gd name="T102" fmla="*/ 1 w 823"/>
                <a:gd name="T103" fmla="*/ 0 h 557"/>
                <a:gd name="T104" fmla="*/ 1 w 823"/>
                <a:gd name="T105" fmla="*/ 0 h 557"/>
                <a:gd name="T106" fmla="*/ 1 w 823"/>
                <a:gd name="T107" fmla="*/ 0 h 557"/>
                <a:gd name="T108" fmla="*/ 1 w 823"/>
                <a:gd name="T109" fmla="*/ 0 h 557"/>
                <a:gd name="T110" fmla="*/ 1 w 823"/>
                <a:gd name="T111" fmla="*/ 0 h 557"/>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823"/>
                <a:gd name="T169" fmla="*/ 0 h 557"/>
                <a:gd name="T170" fmla="*/ 823 w 823"/>
                <a:gd name="T171" fmla="*/ 557 h 557"/>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823" h="557">
                  <a:moveTo>
                    <a:pt x="101" y="154"/>
                  </a:moveTo>
                  <a:lnTo>
                    <a:pt x="92" y="162"/>
                  </a:lnTo>
                  <a:lnTo>
                    <a:pt x="82" y="172"/>
                  </a:lnTo>
                  <a:lnTo>
                    <a:pt x="73" y="180"/>
                  </a:lnTo>
                  <a:lnTo>
                    <a:pt x="65" y="189"/>
                  </a:lnTo>
                  <a:lnTo>
                    <a:pt x="56" y="197"/>
                  </a:lnTo>
                  <a:lnTo>
                    <a:pt x="47" y="206"/>
                  </a:lnTo>
                  <a:lnTo>
                    <a:pt x="38" y="214"/>
                  </a:lnTo>
                  <a:lnTo>
                    <a:pt x="28" y="223"/>
                  </a:lnTo>
                  <a:lnTo>
                    <a:pt x="21" y="232"/>
                  </a:lnTo>
                  <a:lnTo>
                    <a:pt x="15" y="241"/>
                  </a:lnTo>
                  <a:lnTo>
                    <a:pt x="8" y="249"/>
                  </a:lnTo>
                  <a:lnTo>
                    <a:pt x="0" y="258"/>
                  </a:lnTo>
                  <a:lnTo>
                    <a:pt x="2" y="265"/>
                  </a:lnTo>
                  <a:lnTo>
                    <a:pt x="4" y="271"/>
                  </a:lnTo>
                  <a:lnTo>
                    <a:pt x="5" y="278"/>
                  </a:lnTo>
                  <a:lnTo>
                    <a:pt x="8" y="283"/>
                  </a:lnTo>
                  <a:lnTo>
                    <a:pt x="8" y="291"/>
                  </a:lnTo>
                  <a:lnTo>
                    <a:pt x="8" y="298"/>
                  </a:lnTo>
                  <a:lnTo>
                    <a:pt x="8" y="306"/>
                  </a:lnTo>
                  <a:lnTo>
                    <a:pt x="8" y="314"/>
                  </a:lnTo>
                  <a:lnTo>
                    <a:pt x="10" y="319"/>
                  </a:lnTo>
                  <a:lnTo>
                    <a:pt x="13" y="323"/>
                  </a:lnTo>
                  <a:lnTo>
                    <a:pt x="17" y="326"/>
                  </a:lnTo>
                  <a:lnTo>
                    <a:pt x="19" y="331"/>
                  </a:lnTo>
                  <a:lnTo>
                    <a:pt x="25" y="335"/>
                  </a:lnTo>
                  <a:lnTo>
                    <a:pt x="31" y="339"/>
                  </a:lnTo>
                  <a:lnTo>
                    <a:pt x="35" y="342"/>
                  </a:lnTo>
                  <a:lnTo>
                    <a:pt x="41" y="347"/>
                  </a:lnTo>
                  <a:lnTo>
                    <a:pt x="61" y="366"/>
                  </a:lnTo>
                  <a:lnTo>
                    <a:pt x="80" y="386"/>
                  </a:lnTo>
                  <a:lnTo>
                    <a:pt x="100" y="404"/>
                  </a:lnTo>
                  <a:lnTo>
                    <a:pt x="120" y="424"/>
                  </a:lnTo>
                  <a:lnTo>
                    <a:pt x="141" y="441"/>
                  </a:lnTo>
                  <a:lnTo>
                    <a:pt x="162" y="458"/>
                  </a:lnTo>
                  <a:lnTo>
                    <a:pt x="184" y="475"/>
                  </a:lnTo>
                  <a:lnTo>
                    <a:pt x="206" y="490"/>
                  </a:lnTo>
                  <a:lnTo>
                    <a:pt x="228" y="504"/>
                  </a:lnTo>
                  <a:lnTo>
                    <a:pt x="251" y="517"/>
                  </a:lnTo>
                  <a:lnTo>
                    <a:pt x="274" y="529"/>
                  </a:lnTo>
                  <a:lnTo>
                    <a:pt x="298" y="538"/>
                  </a:lnTo>
                  <a:lnTo>
                    <a:pt x="322" y="546"/>
                  </a:lnTo>
                  <a:lnTo>
                    <a:pt x="347" y="552"/>
                  </a:lnTo>
                  <a:lnTo>
                    <a:pt x="373" y="555"/>
                  </a:lnTo>
                  <a:lnTo>
                    <a:pt x="399" y="557"/>
                  </a:lnTo>
                  <a:lnTo>
                    <a:pt x="427" y="556"/>
                  </a:lnTo>
                  <a:lnTo>
                    <a:pt x="453" y="553"/>
                  </a:lnTo>
                  <a:lnTo>
                    <a:pt x="479" y="548"/>
                  </a:lnTo>
                  <a:lnTo>
                    <a:pt x="504" y="543"/>
                  </a:lnTo>
                  <a:lnTo>
                    <a:pt x="527" y="536"/>
                  </a:lnTo>
                  <a:lnTo>
                    <a:pt x="550" y="526"/>
                  </a:lnTo>
                  <a:lnTo>
                    <a:pt x="572" y="516"/>
                  </a:lnTo>
                  <a:lnTo>
                    <a:pt x="594" y="503"/>
                  </a:lnTo>
                  <a:lnTo>
                    <a:pt x="615" y="490"/>
                  </a:lnTo>
                  <a:lnTo>
                    <a:pt x="635" y="473"/>
                  </a:lnTo>
                  <a:lnTo>
                    <a:pt x="655" y="456"/>
                  </a:lnTo>
                  <a:lnTo>
                    <a:pt x="673" y="437"/>
                  </a:lnTo>
                  <a:lnTo>
                    <a:pt x="692" y="415"/>
                  </a:lnTo>
                  <a:lnTo>
                    <a:pt x="710" y="392"/>
                  </a:lnTo>
                  <a:lnTo>
                    <a:pt x="727" y="366"/>
                  </a:lnTo>
                  <a:lnTo>
                    <a:pt x="745" y="339"/>
                  </a:lnTo>
                  <a:lnTo>
                    <a:pt x="752" y="332"/>
                  </a:lnTo>
                  <a:lnTo>
                    <a:pt x="758" y="325"/>
                  </a:lnTo>
                  <a:lnTo>
                    <a:pt x="765" y="318"/>
                  </a:lnTo>
                  <a:lnTo>
                    <a:pt x="772" y="311"/>
                  </a:lnTo>
                  <a:lnTo>
                    <a:pt x="779" y="305"/>
                  </a:lnTo>
                  <a:lnTo>
                    <a:pt x="786" y="298"/>
                  </a:lnTo>
                  <a:lnTo>
                    <a:pt x="793" y="291"/>
                  </a:lnTo>
                  <a:lnTo>
                    <a:pt x="800" y="285"/>
                  </a:lnTo>
                  <a:lnTo>
                    <a:pt x="808" y="276"/>
                  </a:lnTo>
                  <a:lnTo>
                    <a:pt x="817" y="268"/>
                  </a:lnTo>
                  <a:lnTo>
                    <a:pt x="823" y="260"/>
                  </a:lnTo>
                  <a:lnTo>
                    <a:pt x="821" y="246"/>
                  </a:lnTo>
                  <a:lnTo>
                    <a:pt x="814" y="244"/>
                  </a:lnTo>
                  <a:lnTo>
                    <a:pt x="808" y="242"/>
                  </a:lnTo>
                  <a:lnTo>
                    <a:pt x="801" y="240"/>
                  </a:lnTo>
                  <a:lnTo>
                    <a:pt x="795" y="237"/>
                  </a:lnTo>
                  <a:lnTo>
                    <a:pt x="788" y="235"/>
                  </a:lnTo>
                  <a:lnTo>
                    <a:pt x="783" y="232"/>
                  </a:lnTo>
                  <a:lnTo>
                    <a:pt x="776" y="229"/>
                  </a:lnTo>
                  <a:lnTo>
                    <a:pt x="770" y="227"/>
                  </a:lnTo>
                  <a:lnTo>
                    <a:pt x="754" y="204"/>
                  </a:lnTo>
                  <a:lnTo>
                    <a:pt x="738" y="182"/>
                  </a:lnTo>
                  <a:lnTo>
                    <a:pt x="723" y="162"/>
                  </a:lnTo>
                  <a:lnTo>
                    <a:pt x="708" y="144"/>
                  </a:lnTo>
                  <a:lnTo>
                    <a:pt x="694" y="128"/>
                  </a:lnTo>
                  <a:lnTo>
                    <a:pt x="679" y="113"/>
                  </a:lnTo>
                  <a:lnTo>
                    <a:pt x="664" y="99"/>
                  </a:lnTo>
                  <a:lnTo>
                    <a:pt x="649" y="86"/>
                  </a:lnTo>
                  <a:lnTo>
                    <a:pt x="633" y="75"/>
                  </a:lnTo>
                  <a:lnTo>
                    <a:pt x="617" y="63"/>
                  </a:lnTo>
                  <a:lnTo>
                    <a:pt x="598" y="53"/>
                  </a:lnTo>
                  <a:lnTo>
                    <a:pt x="579" y="44"/>
                  </a:lnTo>
                  <a:lnTo>
                    <a:pt x="558" y="35"/>
                  </a:lnTo>
                  <a:lnTo>
                    <a:pt x="535" y="25"/>
                  </a:lnTo>
                  <a:lnTo>
                    <a:pt x="511" y="16"/>
                  </a:lnTo>
                  <a:lnTo>
                    <a:pt x="483" y="7"/>
                  </a:lnTo>
                  <a:lnTo>
                    <a:pt x="452" y="3"/>
                  </a:lnTo>
                  <a:lnTo>
                    <a:pt x="423" y="1"/>
                  </a:lnTo>
                  <a:lnTo>
                    <a:pt x="395" y="0"/>
                  </a:lnTo>
                  <a:lnTo>
                    <a:pt x="367" y="0"/>
                  </a:lnTo>
                  <a:lnTo>
                    <a:pt x="340" y="2"/>
                  </a:lnTo>
                  <a:lnTo>
                    <a:pt x="315" y="6"/>
                  </a:lnTo>
                  <a:lnTo>
                    <a:pt x="290" y="12"/>
                  </a:lnTo>
                  <a:lnTo>
                    <a:pt x="267" y="18"/>
                  </a:lnTo>
                  <a:lnTo>
                    <a:pt x="243" y="28"/>
                  </a:lnTo>
                  <a:lnTo>
                    <a:pt x="221" y="39"/>
                  </a:lnTo>
                  <a:lnTo>
                    <a:pt x="199" y="53"/>
                  </a:lnTo>
                  <a:lnTo>
                    <a:pt x="178" y="68"/>
                  </a:lnTo>
                  <a:lnTo>
                    <a:pt x="157" y="86"/>
                  </a:lnTo>
                  <a:lnTo>
                    <a:pt x="138" y="106"/>
                  </a:lnTo>
                  <a:lnTo>
                    <a:pt x="119" y="129"/>
                  </a:lnTo>
                  <a:lnTo>
                    <a:pt x="101" y="154"/>
                  </a:lnTo>
                  <a:close/>
                </a:path>
              </a:pathLst>
            </a:custGeom>
            <a:solidFill>
              <a:srgbClr val="DB8E1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1698" name="Freeform 19"/>
            <p:cNvSpPr>
              <a:spLocks/>
            </p:cNvSpPr>
            <p:nvPr/>
          </p:nvSpPr>
          <p:spPr bwMode="auto">
            <a:xfrm>
              <a:off x="3831" y="2608"/>
              <a:ext cx="409" cy="275"/>
            </a:xfrm>
            <a:custGeom>
              <a:avLst/>
              <a:gdLst>
                <a:gd name="T0" fmla="*/ 1 w 816"/>
                <a:gd name="T1" fmla="*/ 1 h 550"/>
                <a:gd name="T2" fmla="*/ 1 w 816"/>
                <a:gd name="T3" fmla="*/ 1 h 550"/>
                <a:gd name="T4" fmla="*/ 1 w 816"/>
                <a:gd name="T5" fmla="*/ 1 h 550"/>
                <a:gd name="T6" fmla="*/ 1 w 816"/>
                <a:gd name="T7" fmla="*/ 1 h 550"/>
                <a:gd name="T8" fmla="*/ 1 w 816"/>
                <a:gd name="T9" fmla="*/ 1 h 550"/>
                <a:gd name="T10" fmla="*/ 1 w 816"/>
                <a:gd name="T11" fmla="*/ 1 h 550"/>
                <a:gd name="T12" fmla="*/ 1 w 816"/>
                <a:gd name="T13" fmla="*/ 1 h 550"/>
                <a:gd name="T14" fmla="*/ 1 w 816"/>
                <a:gd name="T15" fmla="*/ 1 h 550"/>
                <a:gd name="T16" fmla="*/ 1 w 816"/>
                <a:gd name="T17" fmla="*/ 1 h 550"/>
                <a:gd name="T18" fmla="*/ 1 w 816"/>
                <a:gd name="T19" fmla="*/ 1 h 550"/>
                <a:gd name="T20" fmla="*/ 1 w 816"/>
                <a:gd name="T21" fmla="*/ 1 h 550"/>
                <a:gd name="T22" fmla="*/ 1 w 816"/>
                <a:gd name="T23" fmla="*/ 1 h 550"/>
                <a:gd name="T24" fmla="*/ 1 w 816"/>
                <a:gd name="T25" fmla="*/ 1 h 550"/>
                <a:gd name="T26" fmla="*/ 1 w 816"/>
                <a:gd name="T27" fmla="*/ 1 h 550"/>
                <a:gd name="T28" fmla="*/ 1 w 816"/>
                <a:gd name="T29" fmla="*/ 1 h 550"/>
                <a:gd name="T30" fmla="*/ 1 w 816"/>
                <a:gd name="T31" fmla="*/ 1 h 550"/>
                <a:gd name="T32" fmla="*/ 1 w 816"/>
                <a:gd name="T33" fmla="*/ 1 h 550"/>
                <a:gd name="T34" fmla="*/ 1 w 816"/>
                <a:gd name="T35" fmla="*/ 1 h 550"/>
                <a:gd name="T36" fmla="*/ 1 w 816"/>
                <a:gd name="T37" fmla="*/ 1 h 550"/>
                <a:gd name="T38" fmla="*/ 1 w 816"/>
                <a:gd name="T39" fmla="*/ 2 h 550"/>
                <a:gd name="T40" fmla="*/ 1 w 816"/>
                <a:gd name="T41" fmla="*/ 2 h 550"/>
                <a:gd name="T42" fmla="*/ 1 w 816"/>
                <a:gd name="T43" fmla="*/ 2 h 550"/>
                <a:gd name="T44" fmla="*/ 1 w 816"/>
                <a:gd name="T45" fmla="*/ 2 h 550"/>
                <a:gd name="T46" fmla="*/ 1 w 816"/>
                <a:gd name="T47" fmla="*/ 2 h 550"/>
                <a:gd name="T48" fmla="*/ 2 w 816"/>
                <a:gd name="T49" fmla="*/ 2 h 550"/>
                <a:gd name="T50" fmla="*/ 2 w 816"/>
                <a:gd name="T51" fmla="*/ 1 h 550"/>
                <a:gd name="T52" fmla="*/ 2 w 816"/>
                <a:gd name="T53" fmla="*/ 1 h 550"/>
                <a:gd name="T54" fmla="*/ 2 w 816"/>
                <a:gd name="T55" fmla="*/ 1 h 550"/>
                <a:gd name="T56" fmla="*/ 2 w 816"/>
                <a:gd name="T57" fmla="*/ 1 h 550"/>
                <a:gd name="T58" fmla="*/ 2 w 816"/>
                <a:gd name="T59" fmla="*/ 1 h 550"/>
                <a:gd name="T60" fmla="*/ 2 w 816"/>
                <a:gd name="T61" fmla="*/ 1 h 550"/>
                <a:gd name="T62" fmla="*/ 2 w 816"/>
                <a:gd name="T63" fmla="*/ 1 h 550"/>
                <a:gd name="T64" fmla="*/ 2 w 816"/>
                <a:gd name="T65" fmla="*/ 1 h 550"/>
                <a:gd name="T66" fmla="*/ 2 w 816"/>
                <a:gd name="T67" fmla="*/ 1 h 550"/>
                <a:gd name="T68" fmla="*/ 2 w 816"/>
                <a:gd name="T69" fmla="*/ 1 h 550"/>
                <a:gd name="T70" fmla="*/ 2 w 816"/>
                <a:gd name="T71" fmla="*/ 1 h 550"/>
                <a:gd name="T72" fmla="*/ 2 w 816"/>
                <a:gd name="T73" fmla="*/ 1 h 550"/>
                <a:gd name="T74" fmla="*/ 2 w 816"/>
                <a:gd name="T75" fmla="*/ 1 h 550"/>
                <a:gd name="T76" fmla="*/ 2 w 816"/>
                <a:gd name="T77" fmla="*/ 1 h 550"/>
                <a:gd name="T78" fmla="*/ 2 w 816"/>
                <a:gd name="T79" fmla="*/ 1 h 550"/>
                <a:gd name="T80" fmla="*/ 2 w 816"/>
                <a:gd name="T81" fmla="*/ 1 h 550"/>
                <a:gd name="T82" fmla="*/ 2 w 816"/>
                <a:gd name="T83" fmla="*/ 1 h 550"/>
                <a:gd name="T84" fmla="*/ 2 w 816"/>
                <a:gd name="T85" fmla="*/ 1 h 550"/>
                <a:gd name="T86" fmla="*/ 2 w 816"/>
                <a:gd name="T87" fmla="*/ 1 h 550"/>
                <a:gd name="T88" fmla="*/ 2 w 816"/>
                <a:gd name="T89" fmla="*/ 1 h 550"/>
                <a:gd name="T90" fmla="*/ 2 w 816"/>
                <a:gd name="T91" fmla="*/ 1 h 550"/>
                <a:gd name="T92" fmla="*/ 2 w 816"/>
                <a:gd name="T93" fmla="*/ 1 h 550"/>
                <a:gd name="T94" fmla="*/ 1 w 816"/>
                <a:gd name="T95" fmla="*/ 1 h 550"/>
                <a:gd name="T96" fmla="*/ 1 w 816"/>
                <a:gd name="T97" fmla="*/ 1 h 550"/>
                <a:gd name="T98" fmla="*/ 1 w 816"/>
                <a:gd name="T99" fmla="*/ 0 h 550"/>
                <a:gd name="T100" fmla="*/ 1 w 816"/>
                <a:gd name="T101" fmla="*/ 1 h 550"/>
                <a:gd name="T102" fmla="*/ 1 w 816"/>
                <a:gd name="T103" fmla="*/ 1 h 550"/>
                <a:gd name="T104" fmla="*/ 1 w 816"/>
                <a:gd name="T105" fmla="*/ 1 h 550"/>
                <a:gd name="T106" fmla="*/ 1 w 816"/>
                <a:gd name="T107" fmla="*/ 1 h 550"/>
                <a:gd name="T108" fmla="*/ 1 w 816"/>
                <a:gd name="T109" fmla="*/ 1 h 550"/>
                <a:gd name="T110" fmla="*/ 1 w 816"/>
                <a:gd name="T111" fmla="*/ 1 h 550"/>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816"/>
                <a:gd name="T169" fmla="*/ 0 h 550"/>
                <a:gd name="T170" fmla="*/ 816 w 816"/>
                <a:gd name="T171" fmla="*/ 550 h 550"/>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816" h="550">
                  <a:moveTo>
                    <a:pt x="102" y="151"/>
                  </a:moveTo>
                  <a:lnTo>
                    <a:pt x="93" y="159"/>
                  </a:lnTo>
                  <a:lnTo>
                    <a:pt x="85" y="169"/>
                  </a:lnTo>
                  <a:lnTo>
                    <a:pt x="76" y="177"/>
                  </a:lnTo>
                  <a:lnTo>
                    <a:pt x="67" y="185"/>
                  </a:lnTo>
                  <a:lnTo>
                    <a:pt x="59" y="194"/>
                  </a:lnTo>
                  <a:lnTo>
                    <a:pt x="49" y="202"/>
                  </a:lnTo>
                  <a:lnTo>
                    <a:pt x="40" y="210"/>
                  </a:lnTo>
                  <a:lnTo>
                    <a:pt x="31" y="218"/>
                  </a:lnTo>
                  <a:lnTo>
                    <a:pt x="23" y="227"/>
                  </a:lnTo>
                  <a:lnTo>
                    <a:pt x="16" y="237"/>
                  </a:lnTo>
                  <a:lnTo>
                    <a:pt x="8" y="245"/>
                  </a:lnTo>
                  <a:lnTo>
                    <a:pt x="0" y="254"/>
                  </a:lnTo>
                  <a:lnTo>
                    <a:pt x="2" y="260"/>
                  </a:lnTo>
                  <a:lnTo>
                    <a:pt x="4" y="267"/>
                  </a:lnTo>
                  <a:lnTo>
                    <a:pt x="7" y="273"/>
                  </a:lnTo>
                  <a:lnTo>
                    <a:pt x="9" y="279"/>
                  </a:lnTo>
                  <a:lnTo>
                    <a:pt x="9" y="287"/>
                  </a:lnTo>
                  <a:lnTo>
                    <a:pt x="9" y="294"/>
                  </a:lnTo>
                  <a:lnTo>
                    <a:pt x="9" y="302"/>
                  </a:lnTo>
                  <a:lnTo>
                    <a:pt x="8" y="310"/>
                  </a:lnTo>
                  <a:lnTo>
                    <a:pt x="10" y="314"/>
                  </a:lnTo>
                  <a:lnTo>
                    <a:pt x="14" y="317"/>
                  </a:lnTo>
                  <a:lnTo>
                    <a:pt x="16" y="321"/>
                  </a:lnTo>
                  <a:lnTo>
                    <a:pt x="18" y="323"/>
                  </a:lnTo>
                  <a:lnTo>
                    <a:pt x="24" y="328"/>
                  </a:lnTo>
                  <a:lnTo>
                    <a:pt x="30" y="332"/>
                  </a:lnTo>
                  <a:lnTo>
                    <a:pt x="36" y="337"/>
                  </a:lnTo>
                  <a:lnTo>
                    <a:pt x="41" y="341"/>
                  </a:lnTo>
                  <a:lnTo>
                    <a:pt x="61" y="361"/>
                  </a:lnTo>
                  <a:lnTo>
                    <a:pt x="80" y="379"/>
                  </a:lnTo>
                  <a:lnTo>
                    <a:pt x="100" y="399"/>
                  </a:lnTo>
                  <a:lnTo>
                    <a:pt x="120" y="417"/>
                  </a:lnTo>
                  <a:lnTo>
                    <a:pt x="140" y="435"/>
                  </a:lnTo>
                  <a:lnTo>
                    <a:pt x="161" y="452"/>
                  </a:lnTo>
                  <a:lnTo>
                    <a:pt x="182" y="468"/>
                  </a:lnTo>
                  <a:lnTo>
                    <a:pt x="204" y="483"/>
                  </a:lnTo>
                  <a:lnTo>
                    <a:pt x="226" y="497"/>
                  </a:lnTo>
                  <a:lnTo>
                    <a:pt x="249" y="510"/>
                  </a:lnTo>
                  <a:lnTo>
                    <a:pt x="272" y="521"/>
                  </a:lnTo>
                  <a:lnTo>
                    <a:pt x="295" y="530"/>
                  </a:lnTo>
                  <a:lnTo>
                    <a:pt x="319" y="538"/>
                  </a:lnTo>
                  <a:lnTo>
                    <a:pt x="343" y="544"/>
                  </a:lnTo>
                  <a:lnTo>
                    <a:pt x="368" y="548"/>
                  </a:lnTo>
                  <a:lnTo>
                    <a:pt x="395" y="550"/>
                  </a:lnTo>
                  <a:lnTo>
                    <a:pt x="423" y="549"/>
                  </a:lnTo>
                  <a:lnTo>
                    <a:pt x="449" y="545"/>
                  </a:lnTo>
                  <a:lnTo>
                    <a:pt x="474" y="541"/>
                  </a:lnTo>
                  <a:lnTo>
                    <a:pt x="499" y="535"/>
                  </a:lnTo>
                  <a:lnTo>
                    <a:pt x="523" y="528"/>
                  </a:lnTo>
                  <a:lnTo>
                    <a:pt x="546" y="519"/>
                  </a:lnTo>
                  <a:lnTo>
                    <a:pt x="568" y="508"/>
                  </a:lnTo>
                  <a:lnTo>
                    <a:pt x="589" y="496"/>
                  </a:lnTo>
                  <a:lnTo>
                    <a:pt x="610" y="482"/>
                  </a:lnTo>
                  <a:lnTo>
                    <a:pt x="630" y="466"/>
                  </a:lnTo>
                  <a:lnTo>
                    <a:pt x="649" y="449"/>
                  </a:lnTo>
                  <a:lnTo>
                    <a:pt x="669" y="429"/>
                  </a:lnTo>
                  <a:lnTo>
                    <a:pt x="686" y="408"/>
                  </a:lnTo>
                  <a:lnTo>
                    <a:pt x="705" y="385"/>
                  </a:lnTo>
                  <a:lnTo>
                    <a:pt x="722" y="360"/>
                  </a:lnTo>
                  <a:lnTo>
                    <a:pt x="738" y="333"/>
                  </a:lnTo>
                  <a:lnTo>
                    <a:pt x="745" y="326"/>
                  </a:lnTo>
                  <a:lnTo>
                    <a:pt x="752" y="321"/>
                  </a:lnTo>
                  <a:lnTo>
                    <a:pt x="759" y="314"/>
                  </a:lnTo>
                  <a:lnTo>
                    <a:pt x="766" y="307"/>
                  </a:lnTo>
                  <a:lnTo>
                    <a:pt x="771" y="300"/>
                  </a:lnTo>
                  <a:lnTo>
                    <a:pt x="778" y="293"/>
                  </a:lnTo>
                  <a:lnTo>
                    <a:pt x="785" y="287"/>
                  </a:lnTo>
                  <a:lnTo>
                    <a:pt x="792" y="280"/>
                  </a:lnTo>
                  <a:lnTo>
                    <a:pt x="800" y="272"/>
                  </a:lnTo>
                  <a:lnTo>
                    <a:pt x="809" y="265"/>
                  </a:lnTo>
                  <a:lnTo>
                    <a:pt x="816" y="257"/>
                  </a:lnTo>
                  <a:lnTo>
                    <a:pt x="815" y="245"/>
                  </a:lnTo>
                  <a:lnTo>
                    <a:pt x="808" y="242"/>
                  </a:lnTo>
                  <a:lnTo>
                    <a:pt x="803" y="240"/>
                  </a:lnTo>
                  <a:lnTo>
                    <a:pt x="796" y="238"/>
                  </a:lnTo>
                  <a:lnTo>
                    <a:pt x="789" y="235"/>
                  </a:lnTo>
                  <a:lnTo>
                    <a:pt x="782" y="233"/>
                  </a:lnTo>
                  <a:lnTo>
                    <a:pt x="775" y="231"/>
                  </a:lnTo>
                  <a:lnTo>
                    <a:pt x="769" y="229"/>
                  </a:lnTo>
                  <a:lnTo>
                    <a:pt x="762" y="226"/>
                  </a:lnTo>
                  <a:lnTo>
                    <a:pt x="746" y="203"/>
                  </a:lnTo>
                  <a:lnTo>
                    <a:pt x="731" y="182"/>
                  </a:lnTo>
                  <a:lnTo>
                    <a:pt x="717" y="163"/>
                  </a:lnTo>
                  <a:lnTo>
                    <a:pt x="702" y="144"/>
                  </a:lnTo>
                  <a:lnTo>
                    <a:pt x="689" y="128"/>
                  </a:lnTo>
                  <a:lnTo>
                    <a:pt x="675" y="113"/>
                  </a:lnTo>
                  <a:lnTo>
                    <a:pt x="660" y="100"/>
                  </a:lnTo>
                  <a:lnTo>
                    <a:pt x="645" y="87"/>
                  </a:lnTo>
                  <a:lnTo>
                    <a:pt x="629" y="75"/>
                  </a:lnTo>
                  <a:lnTo>
                    <a:pt x="611" y="64"/>
                  </a:lnTo>
                  <a:lnTo>
                    <a:pt x="594" y="53"/>
                  </a:lnTo>
                  <a:lnTo>
                    <a:pt x="575" y="44"/>
                  </a:lnTo>
                  <a:lnTo>
                    <a:pt x="554" y="35"/>
                  </a:lnTo>
                  <a:lnTo>
                    <a:pt x="531" y="26"/>
                  </a:lnTo>
                  <a:lnTo>
                    <a:pt x="507" y="17"/>
                  </a:lnTo>
                  <a:lnTo>
                    <a:pt x="480" y="7"/>
                  </a:lnTo>
                  <a:lnTo>
                    <a:pt x="450" y="4"/>
                  </a:lnTo>
                  <a:lnTo>
                    <a:pt x="421" y="2"/>
                  </a:lnTo>
                  <a:lnTo>
                    <a:pt x="393" y="0"/>
                  </a:lnTo>
                  <a:lnTo>
                    <a:pt x="366" y="0"/>
                  </a:lnTo>
                  <a:lnTo>
                    <a:pt x="340" y="3"/>
                  </a:lnTo>
                  <a:lnTo>
                    <a:pt x="314" y="6"/>
                  </a:lnTo>
                  <a:lnTo>
                    <a:pt x="290" y="11"/>
                  </a:lnTo>
                  <a:lnTo>
                    <a:pt x="266" y="18"/>
                  </a:lnTo>
                  <a:lnTo>
                    <a:pt x="243" y="27"/>
                  </a:lnTo>
                  <a:lnTo>
                    <a:pt x="221" y="38"/>
                  </a:lnTo>
                  <a:lnTo>
                    <a:pt x="199" y="51"/>
                  </a:lnTo>
                  <a:lnTo>
                    <a:pt x="178" y="66"/>
                  </a:lnTo>
                  <a:lnTo>
                    <a:pt x="159" y="83"/>
                  </a:lnTo>
                  <a:lnTo>
                    <a:pt x="139" y="104"/>
                  </a:lnTo>
                  <a:lnTo>
                    <a:pt x="121" y="126"/>
                  </a:lnTo>
                  <a:lnTo>
                    <a:pt x="102" y="151"/>
                  </a:lnTo>
                  <a:close/>
                </a:path>
              </a:pathLst>
            </a:custGeom>
            <a:solidFill>
              <a:srgbClr val="E0961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1699" name="Freeform 20"/>
            <p:cNvSpPr>
              <a:spLocks/>
            </p:cNvSpPr>
            <p:nvPr/>
          </p:nvSpPr>
          <p:spPr bwMode="auto">
            <a:xfrm>
              <a:off x="3833" y="2610"/>
              <a:ext cx="404" cy="271"/>
            </a:xfrm>
            <a:custGeom>
              <a:avLst/>
              <a:gdLst>
                <a:gd name="T0" fmla="*/ 0 w 809"/>
                <a:gd name="T1" fmla="*/ 1 h 541"/>
                <a:gd name="T2" fmla="*/ 0 w 809"/>
                <a:gd name="T3" fmla="*/ 1 h 541"/>
                <a:gd name="T4" fmla="*/ 0 w 809"/>
                <a:gd name="T5" fmla="*/ 1 h 541"/>
                <a:gd name="T6" fmla="*/ 0 w 809"/>
                <a:gd name="T7" fmla="*/ 1 h 541"/>
                <a:gd name="T8" fmla="*/ 0 w 809"/>
                <a:gd name="T9" fmla="*/ 1 h 541"/>
                <a:gd name="T10" fmla="*/ 0 w 809"/>
                <a:gd name="T11" fmla="*/ 1 h 541"/>
                <a:gd name="T12" fmla="*/ 0 w 809"/>
                <a:gd name="T13" fmla="*/ 1 h 541"/>
                <a:gd name="T14" fmla="*/ 0 w 809"/>
                <a:gd name="T15" fmla="*/ 1 h 541"/>
                <a:gd name="T16" fmla="*/ 0 w 809"/>
                <a:gd name="T17" fmla="*/ 1 h 541"/>
                <a:gd name="T18" fmla="*/ 0 w 809"/>
                <a:gd name="T19" fmla="*/ 1 h 541"/>
                <a:gd name="T20" fmla="*/ 0 w 809"/>
                <a:gd name="T21" fmla="*/ 1 h 541"/>
                <a:gd name="T22" fmla="*/ 0 w 809"/>
                <a:gd name="T23" fmla="*/ 1 h 541"/>
                <a:gd name="T24" fmla="*/ 0 w 809"/>
                <a:gd name="T25" fmla="*/ 1 h 541"/>
                <a:gd name="T26" fmla="*/ 0 w 809"/>
                <a:gd name="T27" fmla="*/ 1 h 541"/>
                <a:gd name="T28" fmla="*/ 0 w 809"/>
                <a:gd name="T29" fmla="*/ 1 h 541"/>
                <a:gd name="T30" fmla="*/ 0 w 809"/>
                <a:gd name="T31" fmla="*/ 1 h 541"/>
                <a:gd name="T32" fmla="*/ 0 w 809"/>
                <a:gd name="T33" fmla="*/ 1 h 541"/>
                <a:gd name="T34" fmla="*/ 0 w 809"/>
                <a:gd name="T35" fmla="*/ 1 h 541"/>
                <a:gd name="T36" fmla="*/ 0 w 809"/>
                <a:gd name="T37" fmla="*/ 1 h 541"/>
                <a:gd name="T38" fmla="*/ 0 w 809"/>
                <a:gd name="T39" fmla="*/ 1 h 541"/>
                <a:gd name="T40" fmla="*/ 0 w 809"/>
                <a:gd name="T41" fmla="*/ 2 h 541"/>
                <a:gd name="T42" fmla="*/ 0 w 809"/>
                <a:gd name="T43" fmla="*/ 2 h 541"/>
                <a:gd name="T44" fmla="*/ 0 w 809"/>
                <a:gd name="T45" fmla="*/ 2 h 541"/>
                <a:gd name="T46" fmla="*/ 0 w 809"/>
                <a:gd name="T47" fmla="*/ 2 h 541"/>
                <a:gd name="T48" fmla="*/ 1 w 809"/>
                <a:gd name="T49" fmla="*/ 2 h 541"/>
                <a:gd name="T50" fmla="*/ 1 w 809"/>
                <a:gd name="T51" fmla="*/ 1 h 541"/>
                <a:gd name="T52" fmla="*/ 1 w 809"/>
                <a:gd name="T53" fmla="*/ 1 h 541"/>
                <a:gd name="T54" fmla="*/ 1 w 809"/>
                <a:gd name="T55" fmla="*/ 1 h 541"/>
                <a:gd name="T56" fmla="*/ 1 w 809"/>
                <a:gd name="T57" fmla="*/ 1 h 541"/>
                <a:gd name="T58" fmla="*/ 1 w 809"/>
                <a:gd name="T59" fmla="*/ 1 h 541"/>
                <a:gd name="T60" fmla="*/ 1 w 809"/>
                <a:gd name="T61" fmla="*/ 1 h 541"/>
                <a:gd name="T62" fmla="*/ 1 w 809"/>
                <a:gd name="T63" fmla="*/ 1 h 541"/>
                <a:gd name="T64" fmla="*/ 1 w 809"/>
                <a:gd name="T65" fmla="*/ 1 h 541"/>
                <a:gd name="T66" fmla="*/ 1 w 809"/>
                <a:gd name="T67" fmla="*/ 1 h 541"/>
                <a:gd name="T68" fmla="*/ 1 w 809"/>
                <a:gd name="T69" fmla="*/ 1 h 541"/>
                <a:gd name="T70" fmla="*/ 1 w 809"/>
                <a:gd name="T71" fmla="*/ 1 h 541"/>
                <a:gd name="T72" fmla="*/ 1 w 809"/>
                <a:gd name="T73" fmla="*/ 1 h 541"/>
                <a:gd name="T74" fmla="*/ 1 w 809"/>
                <a:gd name="T75" fmla="*/ 1 h 541"/>
                <a:gd name="T76" fmla="*/ 1 w 809"/>
                <a:gd name="T77" fmla="*/ 1 h 541"/>
                <a:gd name="T78" fmla="*/ 1 w 809"/>
                <a:gd name="T79" fmla="*/ 1 h 541"/>
                <a:gd name="T80" fmla="*/ 1 w 809"/>
                <a:gd name="T81" fmla="*/ 1 h 541"/>
                <a:gd name="T82" fmla="*/ 1 w 809"/>
                <a:gd name="T83" fmla="*/ 1 h 541"/>
                <a:gd name="T84" fmla="*/ 1 w 809"/>
                <a:gd name="T85" fmla="*/ 1 h 541"/>
                <a:gd name="T86" fmla="*/ 1 w 809"/>
                <a:gd name="T87" fmla="*/ 1 h 541"/>
                <a:gd name="T88" fmla="*/ 1 w 809"/>
                <a:gd name="T89" fmla="*/ 1 h 541"/>
                <a:gd name="T90" fmla="*/ 1 w 809"/>
                <a:gd name="T91" fmla="*/ 1 h 541"/>
                <a:gd name="T92" fmla="*/ 1 w 809"/>
                <a:gd name="T93" fmla="*/ 1 h 541"/>
                <a:gd name="T94" fmla="*/ 0 w 809"/>
                <a:gd name="T95" fmla="*/ 1 h 541"/>
                <a:gd name="T96" fmla="*/ 0 w 809"/>
                <a:gd name="T97" fmla="*/ 1 h 541"/>
                <a:gd name="T98" fmla="*/ 0 w 809"/>
                <a:gd name="T99" fmla="*/ 0 h 541"/>
                <a:gd name="T100" fmla="*/ 0 w 809"/>
                <a:gd name="T101" fmla="*/ 1 h 541"/>
                <a:gd name="T102" fmla="*/ 0 w 809"/>
                <a:gd name="T103" fmla="*/ 1 h 541"/>
                <a:gd name="T104" fmla="*/ 0 w 809"/>
                <a:gd name="T105" fmla="*/ 1 h 541"/>
                <a:gd name="T106" fmla="*/ 0 w 809"/>
                <a:gd name="T107" fmla="*/ 1 h 541"/>
                <a:gd name="T108" fmla="*/ 0 w 809"/>
                <a:gd name="T109" fmla="*/ 1 h 541"/>
                <a:gd name="T110" fmla="*/ 0 w 809"/>
                <a:gd name="T111" fmla="*/ 1 h 541"/>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809"/>
                <a:gd name="T169" fmla="*/ 0 h 541"/>
                <a:gd name="T170" fmla="*/ 809 w 809"/>
                <a:gd name="T171" fmla="*/ 541 h 541"/>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809" h="541">
                  <a:moveTo>
                    <a:pt x="105" y="147"/>
                  </a:moveTo>
                  <a:lnTo>
                    <a:pt x="96" y="155"/>
                  </a:lnTo>
                  <a:lnTo>
                    <a:pt x="87" y="163"/>
                  </a:lnTo>
                  <a:lnTo>
                    <a:pt x="78" y="172"/>
                  </a:lnTo>
                  <a:lnTo>
                    <a:pt x="69" y="180"/>
                  </a:lnTo>
                  <a:lnTo>
                    <a:pt x="60" y="189"/>
                  </a:lnTo>
                  <a:lnTo>
                    <a:pt x="52" y="197"/>
                  </a:lnTo>
                  <a:lnTo>
                    <a:pt x="43" y="205"/>
                  </a:lnTo>
                  <a:lnTo>
                    <a:pt x="34" y="213"/>
                  </a:lnTo>
                  <a:lnTo>
                    <a:pt x="26" y="221"/>
                  </a:lnTo>
                  <a:lnTo>
                    <a:pt x="17" y="230"/>
                  </a:lnTo>
                  <a:lnTo>
                    <a:pt x="8" y="238"/>
                  </a:lnTo>
                  <a:lnTo>
                    <a:pt x="0" y="248"/>
                  </a:lnTo>
                  <a:lnTo>
                    <a:pt x="4" y="254"/>
                  </a:lnTo>
                  <a:lnTo>
                    <a:pt x="6" y="261"/>
                  </a:lnTo>
                  <a:lnTo>
                    <a:pt x="9" y="268"/>
                  </a:lnTo>
                  <a:lnTo>
                    <a:pt x="12" y="274"/>
                  </a:lnTo>
                  <a:lnTo>
                    <a:pt x="11" y="282"/>
                  </a:lnTo>
                  <a:lnTo>
                    <a:pt x="11" y="289"/>
                  </a:lnTo>
                  <a:lnTo>
                    <a:pt x="9" y="297"/>
                  </a:lnTo>
                  <a:lnTo>
                    <a:pt x="9" y="305"/>
                  </a:lnTo>
                  <a:lnTo>
                    <a:pt x="12" y="309"/>
                  </a:lnTo>
                  <a:lnTo>
                    <a:pt x="14" y="311"/>
                  </a:lnTo>
                  <a:lnTo>
                    <a:pt x="15" y="314"/>
                  </a:lnTo>
                  <a:lnTo>
                    <a:pt x="17" y="318"/>
                  </a:lnTo>
                  <a:lnTo>
                    <a:pt x="23" y="322"/>
                  </a:lnTo>
                  <a:lnTo>
                    <a:pt x="30" y="326"/>
                  </a:lnTo>
                  <a:lnTo>
                    <a:pt x="37" y="330"/>
                  </a:lnTo>
                  <a:lnTo>
                    <a:pt x="43" y="335"/>
                  </a:lnTo>
                  <a:lnTo>
                    <a:pt x="61" y="355"/>
                  </a:lnTo>
                  <a:lnTo>
                    <a:pt x="81" y="373"/>
                  </a:lnTo>
                  <a:lnTo>
                    <a:pt x="100" y="392"/>
                  </a:lnTo>
                  <a:lnTo>
                    <a:pt x="120" y="410"/>
                  </a:lnTo>
                  <a:lnTo>
                    <a:pt x="141" y="427"/>
                  </a:lnTo>
                  <a:lnTo>
                    <a:pt x="160" y="445"/>
                  </a:lnTo>
                  <a:lnTo>
                    <a:pt x="182" y="461"/>
                  </a:lnTo>
                  <a:lnTo>
                    <a:pt x="203" y="476"/>
                  </a:lnTo>
                  <a:lnTo>
                    <a:pt x="225" y="489"/>
                  </a:lnTo>
                  <a:lnTo>
                    <a:pt x="247" y="502"/>
                  </a:lnTo>
                  <a:lnTo>
                    <a:pt x="270" y="512"/>
                  </a:lnTo>
                  <a:lnTo>
                    <a:pt x="293" y="522"/>
                  </a:lnTo>
                  <a:lnTo>
                    <a:pt x="316" y="530"/>
                  </a:lnTo>
                  <a:lnTo>
                    <a:pt x="340" y="536"/>
                  </a:lnTo>
                  <a:lnTo>
                    <a:pt x="365" y="539"/>
                  </a:lnTo>
                  <a:lnTo>
                    <a:pt x="391" y="541"/>
                  </a:lnTo>
                  <a:lnTo>
                    <a:pt x="418" y="540"/>
                  </a:lnTo>
                  <a:lnTo>
                    <a:pt x="445" y="537"/>
                  </a:lnTo>
                  <a:lnTo>
                    <a:pt x="470" y="532"/>
                  </a:lnTo>
                  <a:lnTo>
                    <a:pt x="495" y="526"/>
                  </a:lnTo>
                  <a:lnTo>
                    <a:pt x="518" y="518"/>
                  </a:lnTo>
                  <a:lnTo>
                    <a:pt x="541" y="510"/>
                  </a:lnTo>
                  <a:lnTo>
                    <a:pt x="564" y="499"/>
                  </a:lnTo>
                  <a:lnTo>
                    <a:pt x="585" y="487"/>
                  </a:lnTo>
                  <a:lnTo>
                    <a:pt x="606" y="473"/>
                  </a:lnTo>
                  <a:lnTo>
                    <a:pt x="625" y="457"/>
                  </a:lnTo>
                  <a:lnTo>
                    <a:pt x="645" y="440"/>
                  </a:lnTo>
                  <a:lnTo>
                    <a:pt x="663" y="421"/>
                  </a:lnTo>
                  <a:lnTo>
                    <a:pt x="681" y="401"/>
                  </a:lnTo>
                  <a:lnTo>
                    <a:pt x="698" y="379"/>
                  </a:lnTo>
                  <a:lnTo>
                    <a:pt x="714" y="355"/>
                  </a:lnTo>
                  <a:lnTo>
                    <a:pt x="730" y="328"/>
                  </a:lnTo>
                  <a:lnTo>
                    <a:pt x="737" y="321"/>
                  </a:lnTo>
                  <a:lnTo>
                    <a:pt x="744" y="314"/>
                  </a:lnTo>
                  <a:lnTo>
                    <a:pt x="751" y="307"/>
                  </a:lnTo>
                  <a:lnTo>
                    <a:pt x="758" y="301"/>
                  </a:lnTo>
                  <a:lnTo>
                    <a:pt x="765" y="295"/>
                  </a:lnTo>
                  <a:lnTo>
                    <a:pt x="771" y="288"/>
                  </a:lnTo>
                  <a:lnTo>
                    <a:pt x="777" y="281"/>
                  </a:lnTo>
                  <a:lnTo>
                    <a:pt x="783" y="274"/>
                  </a:lnTo>
                  <a:lnTo>
                    <a:pt x="792" y="267"/>
                  </a:lnTo>
                  <a:lnTo>
                    <a:pt x="802" y="261"/>
                  </a:lnTo>
                  <a:lnTo>
                    <a:pt x="809" y="253"/>
                  </a:lnTo>
                  <a:lnTo>
                    <a:pt x="809" y="243"/>
                  </a:lnTo>
                  <a:lnTo>
                    <a:pt x="802" y="241"/>
                  </a:lnTo>
                  <a:lnTo>
                    <a:pt x="796" y="237"/>
                  </a:lnTo>
                  <a:lnTo>
                    <a:pt x="789" y="235"/>
                  </a:lnTo>
                  <a:lnTo>
                    <a:pt x="782" y="233"/>
                  </a:lnTo>
                  <a:lnTo>
                    <a:pt x="776" y="230"/>
                  </a:lnTo>
                  <a:lnTo>
                    <a:pt x="769" y="227"/>
                  </a:lnTo>
                  <a:lnTo>
                    <a:pt x="763" y="225"/>
                  </a:lnTo>
                  <a:lnTo>
                    <a:pt x="756" y="222"/>
                  </a:lnTo>
                  <a:lnTo>
                    <a:pt x="741" y="200"/>
                  </a:lnTo>
                  <a:lnTo>
                    <a:pt x="726" y="180"/>
                  </a:lnTo>
                  <a:lnTo>
                    <a:pt x="712" y="161"/>
                  </a:lnTo>
                  <a:lnTo>
                    <a:pt x="698" y="143"/>
                  </a:lnTo>
                  <a:lnTo>
                    <a:pt x="683" y="127"/>
                  </a:lnTo>
                  <a:lnTo>
                    <a:pt x="669" y="113"/>
                  </a:lnTo>
                  <a:lnTo>
                    <a:pt x="655" y="99"/>
                  </a:lnTo>
                  <a:lnTo>
                    <a:pt x="639" y="86"/>
                  </a:lnTo>
                  <a:lnTo>
                    <a:pt x="624" y="75"/>
                  </a:lnTo>
                  <a:lnTo>
                    <a:pt x="607" y="63"/>
                  </a:lnTo>
                  <a:lnTo>
                    <a:pt x="589" y="53"/>
                  </a:lnTo>
                  <a:lnTo>
                    <a:pt x="569" y="43"/>
                  </a:lnTo>
                  <a:lnTo>
                    <a:pt x="548" y="33"/>
                  </a:lnTo>
                  <a:lnTo>
                    <a:pt x="526" y="24"/>
                  </a:lnTo>
                  <a:lnTo>
                    <a:pt x="501" y="16"/>
                  </a:lnTo>
                  <a:lnTo>
                    <a:pt x="475" y="7"/>
                  </a:lnTo>
                  <a:lnTo>
                    <a:pt x="446" y="3"/>
                  </a:lnTo>
                  <a:lnTo>
                    <a:pt x="417" y="1"/>
                  </a:lnTo>
                  <a:lnTo>
                    <a:pt x="391" y="0"/>
                  </a:lnTo>
                  <a:lnTo>
                    <a:pt x="364" y="1"/>
                  </a:lnTo>
                  <a:lnTo>
                    <a:pt x="339" y="2"/>
                  </a:lnTo>
                  <a:lnTo>
                    <a:pt x="313" y="6"/>
                  </a:lnTo>
                  <a:lnTo>
                    <a:pt x="289" y="10"/>
                  </a:lnTo>
                  <a:lnTo>
                    <a:pt x="266" y="17"/>
                  </a:lnTo>
                  <a:lnTo>
                    <a:pt x="243" y="26"/>
                  </a:lnTo>
                  <a:lnTo>
                    <a:pt x="221" y="37"/>
                  </a:lnTo>
                  <a:lnTo>
                    <a:pt x="201" y="49"/>
                  </a:lnTo>
                  <a:lnTo>
                    <a:pt x="180" y="64"/>
                  </a:lnTo>
                  <a:lnTo>
                    <a:pt x="160" y="82"/>
                  </a:lnTo>
                  <a:lnTo>
                    <a:pt x="141" y="101"/>
                  </a:lnTo>
                  <a:lnTo>
                    <a:pt x="122" y="123"/>
                  </a:lnTo>
                  <a:lnTo>
                    <a:pt x="105" y="147"/>
                  </a:lnTo>
                  <a:close/>
                </a:path>
              </a:pathLst>
            </a:custGeom>
            <a:solidFill>
              <a:srgbClr val="E29B1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1700" name="Freeform 21"/>
            <p:cNvSpPr>
              <a:spLocks/>
            </p:cNvSpPr>
            <p:nvPr/>
          </p:nvSpPr>
          <p:spPr bwMode="auto">
            <a:xfrm>
              <a:off x="3834" y="2612"/>
              <a:ext cx="401" cy="267"/>
            </a:xfrm>
            <a:custGeom>
              <a:avLst/>
              <a:gdLst>
                <a:gd name="T0" fmla="*/ 0 w 803"/>
                <a:gd name="T1" fmla="*/ 1 h 533"/>
                <a:gd name="T2" fmla="*/ 0 w 803"/>
                <a:gd name="T3" fmla="*/ 1 h 533"/>
                <a:gd name="T4" fmla="*/ 0 w 803"/>
                <a:gd name="T5" fmla="*/ 1 h 533"/>
                <a:gd name="T6" fmla="*/ 0 w 803"/>
                <a:gd name="T7" fmla="*/ 1 h 533"/>
                <a:gd name="T8" fmla="*/ 0 w 803"/>
                <a:gd name="T9" fmla="*/ 1 h 533"/>
                <a:gd name="T10" fmla="*/ 0 w 803"/>
                <a:gd name="T11" fmla="*/ 1 h 533"/>
                <a:gd name="T12" fmla="*/ 0 w 803"/>
                <a:gd name="T13" fmla="*/ 1 h 533"/>
                <a:gd name="T14" fmla="*/ 0 w 803"/>
                <a:gd name="T15" fmla="*/ 1 h 533"/>
                <a:gd name="T16" fmla="*/ 0 w 803"/>
                <a:gd name="T17" fmla="*/ 1 h 533"/>
                <a:gd name="T18" fmla="*/ 0 w 803"/>
                <a:gd name="T19" fmla="*/ 1 h 533"/>
                <a:gd name="T20" fmla="*/ 0 w 803"/>
                <a:gd name="T21" fmla="*/ 1 h 533"/>
                <a:gd name="T22" fmla="*/ 0 w 803"/>
                <a:gd name="T23" fmla="*/ 1 h 533"/>
                <a:gd name="T24" fmla="*/ 0 w 803"/>
                <a:gd name="T25" fmla="*/ 1 h 533"/>
                <a:gd name="T26" fmla="*/ 0 w 803"/>
                <a:gd name="T27" fmla="*/ 1 h 533"/>
                <a:gd name="T28" fmla="*/ 0 w 803"/>
                <a:gd name="T29" fmla="*/ 1 h 533"/>
                <a:gd name="T30" fmla="*/ 0 w 803"/>
                <a:gd name="T31" fmla="*/ 1 h 533"/>
                <a:gd name="T32" fmla="*/ 0 w 803"/>
                <a:gd name="T33" fmla="*/ 1 h 533"/>
                <a:gd name="T34" fmla="*/ 0 w 803"/>
                <a:gd name="T35" fmla="*/ 1 h 533"/>
                <a:gd name="T36" fmla="*/ 0 w 803"/>
                <a:gd name="T37" fmla="*/ 1 h 533"/>
                <a:gd name="T38" fmla="*/ 0 w 803"/>
                <a:gd name="T39" fmla="*/ 1 h 533"/>
                <a:gd name="T40" fmla="*/ 0 w 803"/>
                <a:gd name="T41" fmla="*/ 1 h 533"/>
                <a:gd name="T42" fmla="*/ 0 w 803"/>
                <a:gd name="T43" fmla="*/ 1 h 533"/>
                <a:gd name="T44" fmla="*/ 0 w 803"/>
                <a:gd name="T45" fmla="*/ 2 h 533"/>
                <a:gd name="T46" fmla="*/ 0 w 803"/>
                <a:gd name="T47" fmla="*/ 2 h 533"/>
                <a:gd name="T48" fmla="*/ 0 w 803"/>
                <a:gd name="T49" fmla="*/ 2 h 533"/>
                <a:gd name="T50" fmla="*/ 0 w 803"/>
                <a:gd name="T51" fmla="*/ 2 h 533"/>
                <a:gd name="T52" fmla="*/ 1 w 803"/>
                <a:gd name="T53" fmla="*/ 1 h 533"/>
                <a:gd name="T54" fmla="*/ 1 w 803"/>
                <a:gd name="T55" fmla="*/ 1 h 533"/>
                <a:gd name="T56" fmla="*/ 1 w 803"/>
                <a:gd name="T57" fmla="*/ 1 h 533"/>
                <a:gd name="T58" fmla="*/ 1 w 803"/>
                <a:gd name="T59" fmla="*/ 1 h 533"/>
                <a:gd name="T60" fmla="*/ 1 w 803"/>
                <a:gd name="T61" fmla="*/ 1 h 533"/>
                <a:gd name="T62" fmla="*/ 1 w 803"/>
                <a:gd name="T63" fmla="*/ 1 h 533"/>
                <a:gd name="T64" fmla="*/ 1 w 803"/>
                <a:gd name="T65" fmla="*/ 1 h 533"/>
                <a:gd name="T66" fmla="*/ 1 w 803"/>
                <a:gd name="T67" fmla="*/ 1 h 533"/>
                <a:gd name="T68" fmla="*/ 1 w 803"/>
                <a:gd name="T69" fmla="*/ 1 h 533"/>
                <a:gd name="T70" fmla="*/ 1 w 803"/>
                <a:gd name="T71" fmla="*/ 1 h 533"/>
                <a:gd name="T72" fmla="*/ 1 w 803"/>
                <a:gd name="T73" fmla="*/ 1 h 533"/>
                <a:gd name="T74" fmla="*/ 1 w 803"/>
                <a:gd name="T75" fmla="*/ 1 h 533"/>
                <a:gd name="T76" fmla="*/ 1 w 803"/>
                <a:gd name="T77" fmla="*/ 1 h 533"/>
                <a:gd name="T78" fmla="*/ 1 w 803"/>
                <a:gd name="T79" fmla="*/ 1 h 533"/>
                <a:gd name="T80" fmla="*/ 1 w 803"/>
                <a:gd name="T81" fmla="*/ 1 h 533"/>
                <a:gd name="T82" fmla="*/ 1 w 803"/>
                <a:gd name="T83" fmla="*/ 1 h 533"/>
                <a:gd name="T84" fmla="*/ 1 w 803"/>
                <a:gd name="T85" fmla="*/ 1 h 533"/>
                <a:gd name="T86" fmla="*/ 1 w 803"/>
                <a:gd name="T87" fmla="*/ 1 h 533"/>
                <a:gd name="T88" fmla="*/ 1 w 803"/>
                <a:gd name="T89" fmla="*/ 1 h 533"/>
                <a:gd name="T90" fmla="*/ 1 w 803"/>
                <a:gd name="T91" fmla="*/ 1 h 533"/>
                <a:gd name="T92" fmla="*/ 1 w 803"/>
                <a:gd name="T93" fmla="*/ 1 h 533"/>
                <a:gd name="T94" fmla="*/ 1 w 803"/>
                <a:gd name="T95" fmla="*/ 1 h 533"/>
                <a:gd name="T96" fmla="*/ 1 w 803"/>
                <a:gd name="T97" fmla="*/ 1 h 533"/>
                <a:gd name="T98" fmla="*/ 0 w 803"/>
                <a:gd name="T99" fmla="*/ 1 h 533"/>
                <a:gd name="T100" fmla="*/ 0 w 803"/>
                <a:gd name="T101" fmla="*/ 1 h 533"/>
                <a:gd name="T102" fmla="*/ 0 w 803"/>
                <a:gd name="T103" fmla="*/ 0 h 533"/>
                <a:gd name="T104" fmla="*/ 0 w 803"/>
                <a:gd name="T105" fmla="*/ 1 h 533"/>
                <a:gd name="T106" fmla="*/ 0 w 803"/>
                <a:gd name="T107" fmla="*/ 1 h 533"/>
                <a:gd name="T108" fmla="*/ 0 w 803"/>
                <a:gd name="T109" fmla="*/ 1 h 533"/>
                <a:gd name="T110" fmla="*/ 0 w 803"/>
                <a:gd name="T111" fmla="*/ 1 h 533"/>
                <a:gd name="T112" fmla="*/ 0 w 803"/>
                <a:gd name="T113" fmla="*/ 1 h 533"/>
                <a:gd name="T114" fmla="*/ 0 w 803"/>
                <a:gd name="T115" fmla="*/ 1 h 533"/>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803"/>
                <a:gd name="T175" fmla="*/ 0 h 533"/>
                <a:gd name="T176" fmla="*/ 803 w 803"/>
                <a:gd name="T177" fmla="*/ 533 h 533"/>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803" h="533">
                  <a:moveTo>
                    <a:pt x="106" y="142"/>
                  </a:moveTo>
                  <a:lnTo>
                    <a:pt x="97" y="150"/>
                  </a:lnTo>
                  <a:lnTo>
                    <a:pt x="89" y="158"/>
                  </a:lnTo>
                  <a:lnTo>
                    <a:pt x="80" y="167"/>
                  </a:lnTo>
                  <a:lnTo>
                    <a:pt x="72" y="175"/>
                  </a:lnTo>
                  <a:lnTo>
                    <a:pt x="63" y="183"/>
                  </a:lnTo>
                  <a:lnTo>
                    <a:pt x="53" y="191"/>
                  </a:lnTo>
                  <a:lnTo>
                    <a:pt x="45" y="199"/>
                  </a:lnTo>
                  <a:lnTo>
                    <a:pt x="36" y="207"/>
                  </a:lnTo>
                  <a:lnTo>
                    <a:pt x="32" y="211"/>
                  </a:lnTo>
                  <a:lnTo>
                    <a:pt x="27" y="215"/>
                  </a:lnTo>
                  <a:lnTo>
                    <a:pt x="24" y="220"/>
                  </a:lnTo>
                  <a:lnTo>
                    <a:pt x="19" y="223"/>
                  </a:lnTo>
                  <a:lnTo>
                    <a:pt x="14" y="228"/>
                  </a:lnTo>
                  <a:lnTo>
                    <a:pt x="10" y="232"/>
                  </a:lnTo>
                  <a:lnTo>
                    <a:pt x="5" y="236"/>
                  </a:lnTo>
                  <a:lnTo>
                    <a:pt x="0" y="240"/>
                  </a:lnTo>
                  <a:lnTo>
                    <a:pt x="4" y="247"/>
                  </a:lnTo>
                  <a:lnTo>
                    <a:pt x="7" y="254"/>
                  </a:lnTo>
                  <a:lnTo>
                    <a:pt x="11" y="261"/>
                  </a:lnTo>
                  <a:lnTo>
                    <a:pt x="14" y="269"/>
                  </a:lnTo>
                  <a:lnTo>
                    <a:pt x="13" y="276"/>
                  </a:lnTo>
                  <a:lnTo>
                    <a:pt x="12" y="284"/>
                  </a:lnTo>
                  <a:lnTo>
                    <a:pt x="11" y="291"/>
                  </a:lnTo>
                  <a:lnTo>
                    <a:pt x="10" y="299"/>
                  </a:lnTo>
                  <a:lnTo>
                    <a:pt x="12" y="301"/>
                  </a:lnTo>
                  <a:lnTo>
                    <a:pt x="13" y="305"/>
                  </a:lnTo>
                  <a:lnTo>
                    <a:pt x="15" y="307"/>
                  </a:lnTo>
                  <a:lnTo>
                    <a:pt x="18" y="311"/>
                  </a:lnTo>
                  <a:lnTo>
                    <a:pt x="24" y="315"/>
                  </a:lnTo>
                  <a:lnTo>
                    <a:pt x="30" y="319"/>
                  </a:lnTo>
                  <a:lnTo>
                    <a:pt x="37" y="323"/>
                  </a:lnTo>
                  <a:lnTo>
                    <a:pt x="43" y="328"/>
                  </a:lnTo>
                  <a:lnTo>
                    <a:pt x="62" y="346"/>
                  </a:lnTo>
                  <a:lnTo>
                    <a:pt x="81" y="365"/>
                  </a:lnTo>
                  <a:lnTo>
                    <a:pt x="100" y="383"/>
                  </a:lnTo>
                  <a:lnTo>
                    <a:pt x="119" y="402"/>
                  </a:lnTo>
                  <a:lnTo>
                    <a:pt x="140" y="419"/>
                  </a:lnTo>
                  <a:lnTo>
                    <a:pt x="159" y="435"/>
                  </a:lnTo>
                  <a:lnTo>
                    <a:pt x="180" y="451"/>
                  </a:lnTo>
                  <a:lnTo>
                    <a:pt x="202" y="466"/>
                  </a:lnTo>
                  <a:lnTo>
                    <a:pt x="223" y="480"/>
                  </a:lnTo>
                  <a:lnTo>
                    <a:pt x="245" y="492"/>
                  </a:lnTo>
                  <a:lnTo>
                    <a:pt x="268" y="503"/>
                  </a:lnTo>
                  <a:lnTo>
                    <a:pt x="291" y="513"/>
                  </a:lnTo>
                  <a:lnTo>
                    <a:pt x="314" y="521"/>
                  </a:lnTo>
                  <a:lnTo>
                    <a:pt x="338" y="527"/>
                  </a:lnTo>
                  <a:lnTo>
                    <a:pt x="362" y="531"/>
                  </a:lnTo>
                  <a:lnTo>
                    <a:pt x="387" y="533"/>
                  </a:lnTo>
                  <a:lnTo>
                    <a:pt x="414" y="531"/>
                  </a:lnTo>
                  <a:lnTo>
                    <a:pt x="440" y="528"/>
                  </a:lnTo>
                  <a:lnTo>
                    <a:pt x="466" y="524"/>
                  </a:lnTo>
                  <a:lnTo>
                    <a:pt x="491" y="517"/>
                  </a:lnTo>
                  <a:lnTo>
                    <a:pt x="514" y="510"/>
                  </a:lnTo>
                  <a:lnTo>
                    <a:pt x="537" y="501"/>
                  </a:lnTo>
                  <a:lnTo>
                    <a:pt x="560" y="489"/>
                  </a:lnTo>
                  <a:lnTo>
                    <a:pt x="581" y="478"/>
                  </a:lnTo>
                  <a:lnTo>
                    <a:pt x="602" y="464"/>
                  </a:lnTo>
                  <a:lnTo>
                    <a:pt x="621" y="449"/>
                  </a:lnTo>
                  <a:lnTo>
                    <a:pt x="641" y="431"/>
                  </a:lnTo>
                  <a:lnTo>
                    <a:pt x="659" y="413"/>
                  </a:lnTo>
                  <a:lnTo>
                    <a:pt x="676" y="392"/>
                  </a:lnTo>
                  <a:lnTo>
                    <a:pt x="693" y="370"/>
                  </a:lnTo>
                  <a:lnTo>
                    <a:pt x="709" y="346"/>
                  </a:lnTo>
                  <a:lnTo>
                    <a:pt x="724" y="321"/>
                  </a:lnTo>
                  <a:lnTo>
                    <a:pt x="731" y="314"/>
                  </a:lnTo>
                  <a:lnTo>
                    <a:pt x="736" y="307"/>
                  </a:lnTo>
                  <a:lnTo>
                    <a:pt x="743" y="300"/>
                  </a:lnTo>
                  <a:lnTo>
                    <a:pt x="750" y="293"/>
                  </a:lnTo>
                  <a:lnTo>
                    <a:pt x="756" y="287"/>
                  </a:lnTo>
                  <a:lnTo>
                    <a:pt x="763" y="281"/>
                  </a:lnTo>
                  <a:lnTo>
                    <a:pt x="769" y="274"/>
                  </a:lnTo>
                  <a:lnTo>
                    <a:pt x="775" y="267"/>
                  </a:lnTo>
                  <a:lnTo>
                    <a:pt x="784" y="261"/>
                  </a:lnTo>
                  <a:lnTo>
                    <a:pt x="794" y="255"/>
                  </a:lnTo>
                  <a:lnTo>
                    <a:pt x="801" y="249"/>
                  </a:lnTo>
                  <a:lnTo>
                    <a:pt x="803" y="239"/>
                  </a:lnTo>
                  <a:lnTo>
                    <a:pt x="796" y="237"/>
                  </a:lnTo>
                  <a:lnTo>
                    <a:pt x="790" y="233"/>
                  </a:lnTo>
                  <a:lnTo>
                    <a:pt x="784" y="231"/>
                  </a:lnTo>
                  <a:lnTo>
                    <a:pt x="777" y="229"/>
                  </a:lnTo>
                  <a:lnTo>
                    <a:pt x="770" y="226"/>
                  </a:lnTo>
                  <a:lnTo>
                    <a:pt x="763" y="223"/>
                  </a:lnTo>
                  <a:lnTo>
                    <a:pt x="757" y="221"/>
                  </a:lnTo>
                  <a:lnTo>
                    <a:pt x="750" y="218"/>
                  </a:lnTo>
                  <a:lnTo>
                    <a:pt x="735" y="196"/>
                  </a:lnTo>
                  <a:lnTo>
                    <a:pt x="721" y="177"/>
                  </a:lnTo>
                  <a:lnTo>
                    <a:pt x="708" y="157"/>
                  </a:lnTo>
                  <a:lnTo>
                    <a:pt x="694" y="140"/>
                  </a:lnTo>
                  <a:lnTo>
                    <a:pt x="680" y="125"/>
                  </a:lnTo>
                  <a:lnTo>
                    <a:pt x="665" y="110"/>
                  </a:lnTo>
                  <a:lnTo>
                    <a:pt x="651" y="96"/>
                  </a:lnTo>
                  <a:lnTo>
                    <a:pt x="635" y="84"/>
                  </a:lnTo>
                  <a:lnTo>
                    <a:pt x="619" y="72"/>
                  </a:lnTo>
                  <a:lnTo>
                    <a:pt x="603" y="61"/>
                  </a:lnTo>
                  <a:lnTo>
                    <a:pt x="584" y="50"/>
                  </a:lnTo>
                  <a:lnTo>
                    <a:pt x="565" y="41"/>
                  </a:lnTo>
                  <a:lnTo>
                    <a:pt x="544" y="32"/>
                  </a:lnTo>
                  <a:lnTo>
                    <a:pt x="522" y="23"/>
                  </a:lnTo>
                  <a:lnTo>
                    <a:pt x="498" y="15"/>
                  </a:lnTo>
                  <a:lnTo>
                    <a:pt x="471" y="5"/>
                  </a:lnTo>
                  <a:lnTo>
                    <a:pt x="443" y="2"/>
                  </a:lnTo>
                  <a:lnTo>
                    <a:pt x="415" y="1"/>
                  </a:lnTo>
                  <a:lnTo>
                    <a:pt x="389" y="0"/>
                  </a:lnTo>
                  <a:lnTo>
                    <a:pt x="362" y="0"/>
                  </a:lnTo>
                  <a:lnTo>
                    <a:pt x="337" y="2"/>
                  </a:lnTo>
                  <a:lnTo>
                    <a:pt x="313" y="5"/>
                  </a:lnTo>
                  <a:lnTo>
                    <a:pt x="288" y="10"/>
                  </a:lnTo>
                  <a:lnTo>
                    <a:pt x="265" y="16"/>
                  </a:lnTo>
                  <a:lnTo>
                    <a:pt x="243" y="24"/>
                  </a:lnTo>
                  <a:lnTo>
                    <a:pt x="222" y="34"/>
                  </a:lnTo>
                  <a:lnTo>
                    <a:pt x="201" y="47"/>
                  </a:lnTo>
                  <a:lnTo>
                    <a:pt x="180" y="61"/>
                  </a:lnTo>
                  <a:lnTo>
                    <a:pt x="161" y="78"/>
                  </a:lnTo>
                  <a:lnTo>
                    <a:pt x="142" y="96"/>
                  </a:lnTo>
                  <a:lnTo>
                    <a:pt x="124" y="118"/>
                  </a:lnTo>
                  <a:lnTo>
                    <a:pt x="106" y="142"/>
                  </a:lnTo>
                  <a:close/>
                </a:path>
              </a:pathLst>
            </a:custGeom>
            <a:solidFill>
              <a:srgbClr val="E8A31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1701" name="Freeform 22"/>
            <p:cNvSpPr>
              <a:spLocks/>
            </p:cNvSpPr>
            <p:nvPr/>
          </p:nvSpPr>
          <p:spPr bwMode="auto">
            <a:xfrm>
              <a:off x="3835" y="2614"/>
              <a:ext cx="398" cy="263"/>
            </a:xfrm>
            <a:custGeom>
              <a:avLst/>
              <a:gdLst>
                <a:gd name="T0" fmla="*/ 0 w 797"/>
                <a:gd name="T1" fmla="*/ 1 h 525"/>
                <a:gd name="T2" fmla="*/ 0 w 797"/>
                <a:gd name="T3" fmla="*/ 1 h 525"/>
                <a:gd name="T4" fmla="*/ 0 w 797"/>
                <a:gd name="T5" fmla="*/ 1 h 525"/>
                <a:gd name="T6" fmla="*/ 0 w 797"/>
                <a:gd name="T7" fmla="*/ 1 h 525"/>
                <a:gd name="T8" fmla="*/ 0 w 797"/>
                <a:gd name="T9" fmla="*/ 1 h 525"/>
                <a:gd name="T10" fmla="*/ 0 w 797"/>
                <a:gd name="T11" fmla="*/ 1 h 525"/>
                <a:gd name="T12" fmla="*/ 0 w 797"/>
                <a:gd name="T13" fmla="*/ 1 h 525"/>
                <a:gd name="T14" fmla="*/ 0 w 797"/>
                <a:gd name="T15" fmla="*/ 1 h 525"/>
                <a:gd name="T16" fmla="*/ 0 w 797"/>
                <a:gd name="T17" fmla="*/ 1 h 525"/>
                <a:gd name="T18" fmla="*/ 0 w 797"/>
                <a:gd name="T19" fmla="*/ 1 h 525"/>
                <a:gd name="T20" fmla="*/ 0 w 797"/>
                <a:gd name="T21" fmla="*/ 1 h 525"/>
                <a:gd name="T22" fmla="*/ 0 w 797"/>
                <a:gd name="T23" fmla="*/ 1 h 525"/>
                <a:gd name="T24" fmla="*/ 0 w 797"/>
                <a:gd name="T25" fmla="*/ 1 h 525"/>
                <a:gd name="T26" fmla="*/ 0 w 797"/>
                <a:gd name="T27" fmla="*/ 1 h 525"/>
                <a:gd name="T28" fmla="*/ 0 w 797"/>
                <a:gd name="T29" fmla="*/ 1 h 525"/>
                <a:gd name="T30" fmla="*/ 0 w 797"/>
                <a:gd name="T31" fmla="*/ 1 h 525"/>
                <a:gd name="T32" fmla="*/ 0 w 797"/>
                <a:gd name="T33" fmla="*/ 1 h 525"/>
                <a:gd name="T34" fmla="*/ 0 w 797"/>
                <a:gd name="T35" fmla="*/ 1 h 525"/>
                <a:gd name="T36" fmla="*/ 0 w 797"/>
                <a:gd name="T37" fmla="*/ 1 h 525"/>
                <a:gd name="T38" fmla="*/ 0 w 797"/>
                <a:gd name="T39" fmla="*/ 1 h 525"/>
                <a:gd name="T40" fmla="*/ 0 w 797"/>
                <a:gd name="T41" fmla="*/ 1 h 525"/>
                <a:gd name="T42" fmla="*/ 0 w 797"/>
                <a:gd name="T43" fmla="*/ 1 h 525"/>
                <a:gd name="T44" fmla="*/ 0 w 797"/>
                <a:gd name="T45" fmla="*/ 2 h 525"/>
                <a:gd name="T46" fmla="*/ 0 w 797"/>
                <a:gd name="T47" fmla="*/ 2 h 525"/>
                <a:gd name="T48" fmla="*/ 0 w 797"/>
                <a:gd name="T49" fmla="*/ 2 h 525"/>
                <a:gd name="T50" fmla="*/ 0 w 797"/>
                <a:gd name="T51" fmla="*/ 2 h 525"/>
                <a:gd name="T52" fmla="*/ 0 w 797"/>
                <a:gd name="T53" fmla="*/ 1 h 525"/>
                <a:gd name="T54" fmla="*/ 1 w 797"/>
                <a:gd name="T55" fmla="*/ 1 h 525"/>
                <a:gd name="T56" fmla="*/ 1 w 797"/>
                <a:gd name="T57" fmla="*/ 1 h 525"/>
                <a:gd name="T58" fmla="*/ 1 w 797"/>
                <a:gd name="T59" fmla="*/ 1 h 525"/>
                <a:gd name="T60" fmla="*/ 1 w 797"/>
                <a:gd name="T61" fmla="*/ 1 h 525"/>
                <a:gd name="T62" fmla="*/ 1 w 797"/>
                <a:gd name="T63" fmla="*/ 1 h 525"/>
                <a:gd name="T64" fmla="*/ 1 w 797"/>
                <a:gd name="T65" fmla="*/ 1 h 525"/>
                <a:gd name="T66" fmla="*/ 1 w 797"/>
                <a:gd name="T67" fmla="*/ 1 h 525"/>
                <a:gd name="T68" fmla="*/ 1 w 797"/>
                <a:gd name="T69" fmla="*/ 1 h 525"/>
                <a:gd name="T70" fmla="*/ 1 w 797"/>
                <a:gd name="T71" fmla="*/ 1 h 525"/>
                <a:gd name="T72" fmla="*/ 1 w 797"/>
                <a:gd name="T73" fmla="*/ 1 h 525"/>
                <a:gd name="T74" fmla="*/ 1 w 797"/>
                <a:gd name="T75" fmla="*/ 1 h 525"/>
                <a:gd name="T76" fmla="*/ 1 w 797"/>
                <a:gd name="T77" fmla="*/ 1 h 525"/>
                <a:gd name="T78" fmla="*/ 1 w 797"/>
                <a:gd name="T79" fmla="*/ 1 h 525"/>
                <a:gd name="T80" fmla="*/ 1 w 797"/>
                <a:gd name="T81" fmla="*/ 1 h 525"/>
                <a:gd name="T82" fmla="*/ 1 w 797"/>
                <a:gd name="T83" fmla="*/ 1 h 525"/>
                <a:gd name="T84" fmla="*/ 1 w 797"/>
                <a:gd name="T85" fmla="*/ 1 h 525"/>
                <a:gd name="T86" fmla="*/ 1 w 797"/>
                <a:gd name="T87" fmla="*/ 1 h 525"/>
                <a:gd name="T88" fmla="*/ 1 w 797"/>
                <a:gd name="T89" fmla="*/ 1 h 525"/>
                <a:gd name="T90" fmla="*/ 1 w 797"/>
                <a:gd name="T91" fmla="*/ 1 h 525"/>
                <a:gd name="T92" fmla="*/ 1 w 797"/>
                <a:gd name="T93" fmla="*/ 1 h 525"/>
                <a:gd name="T94" fmla="*/ 1 w 797"/>
                <a:gd name="T95" fmla="*/ 1 h 525"/>
                <a:gd name="T96" fmla="*/ 1 w 797"/>
                <a:gd name="T97" fmla="*/ 1 h 525"/>
                <a:gd name="T98" fmla="*/ 0 w 797"/>
                <a:gd name="T99" fmla="*/ 1 h 525"/>
                <a:gd name="T100" fmla="*/ 0 w 797"/>
                <a:gd name="T101" fmla="*/ 1 h 525"/>
                <a:gd name="T102" fmla="*/ 0 w 797"/>
                <a:gd name="T103" fmla="*/ 0 h 525"/>
                <a:gd name="T104" fmla="*/ 0 w 797"/>
                <a:gd name="T105" fmla="*/ 1 h 525"/>
                <a:gd name="T106" fmla="*/ 0 w 797"/>
                <a:gd name="T107" fmla="*/ 1 h 525"/>
                <a:gd name="T108" fmla="*/ 0 w 797"/>
                <a:gd name="T109" fmla="*/ 1 h 525"/>
                <a:gd name="T110" fmla="*/ 0 w 797"/>
                <a:gd name="T111" fmla="*/ 1 h 525"/>
                <a:gd name="T112" fmla="*/ 0 w 797"/>
                <a:gd name="T113" fmla="*/ 1 h 525"/>
                <a:gd name="T114" fmla="*/ 0 w 797"/>
                <a:gd name="T115" fmla="*/ 1 h 525"/>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797"/>
                <a:gd name="T175" fmla="*/ 0 h 525"/>
                <a:gd name="T176" fmla="*/ 797 w 797"/>
                <a:gd name="T177" fmla="*/ 525 h 525"/>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797" h="525">
                  <a:moveTo>
                    <a:pt x="107" y="138"/>
                  </a:moveTo>
                  <a:lnTo>
                    <a:pt x="99" y="146"/>
                  </a:lnTo>
                  <a:lnTo>
                    <a:pt x="90" y="154"/>
                  </a:lnTo>
                  <a:lnTo>
                    <a:pt x="82" y="162"/>
                  </a:lnTo>
                  <a:lnTo>
                    <a:pt x="72" y="170"/>
                  </a:lnTo>
                  <a:lnTo>
                    <a:pt x="64" y="179"/>
                  </a:lnTo>
                  <a:lnTo>
                    <a:pt x="55" y="187"/>
                  </a:lnTo>
                  <a:lnTo>
                    <a:pt x="47" y="195"/>
                  </a:lnTo>
                  <a:lnTo>
                    <a:pt x="38" y="203"/>
                  </a:lnTo>
                  <a:lnTo>
                    <a:pt x="33" y="206"/>
                  </a:lnTo>
                  <a:lnTo>
                    <a:pt x="29" y="210"/>
                  </a:lnTo>
                  <a:lnTo>
                    <a:pt x="24" y="214"/>
                  </a:lnTo>
                  <a:lnTo>
                    <a:pt x="19" y="219"/>
                  </a:lnTo>
                  <a:lnTo>
                    <a:pt x="14" y="222"/>
                  </a:lnTo>
                  <a:lnTo>
                    <a:pt x="9" y="227"/>
                  </a:lnTo>
                  <a:lnTo>
                    <a:pt x="4" y="231"/>
                  </a:lnTo>
                  <a:lnTo>
                    <a:pt x="0" y="235"/>
                  </a:lnTo>
                  <a:lnTo>
                    <a:pt x="4" y="243"/>
                  </a:lnTo>
                  <a:lnTo>
                    <a:pt x="8" y="250"/>
                  </a:lnTo>
                  <a:lnTo>
                    <a:pt x="11" y="257"/>
                  </a:lnTo>
                  <a:lnTo>
                    <a:pt x="15" y="265"/>
                  </a:lnTo>
                  <a:lnTo>
                    <a:pt x="14" y="272"/>
                  </a:lnTo>
                  <a:lnTo>
                    <a:pt x="12" y="280"/>
                  </a:lnTo>
                  <a:lnTo>
                    <a:pt x="10" y="287"/>
                  </a:lnTo>
                  <a:lnTo>
                    <a:pt x="9" y="295"/>
                  </a:lnTo>
                  <a:lnTo>
                    <a:pt x="11" y="297"/>
                  </a:lnTo>
                  <a:lnTo>
                    <a:pt x="12" y="299"/>
                  </a:lnTo>
                  <a:lnTo>
                    <a:pt x="15" y="302"/>
                  </a:lnTo>
                  <a:lnTo>
                    <a:pt x="16" y="304"/>
                  </a:lnTo>
                  <a:lnTo>
                    <a:pt x="23" y="309"/>
                  </a:lnTo>
                  <a:lnTo>
                    <a:pt x="30" y="313"/>
                  </a:lnTo>
                  <a:lnTo>
                    <a:pt x="37" y="318"/>
                  </a:lnTo>
                  <a:lnTo>
                    <a:pt x="42" y="322"/>
                  </a:lnTo>
                  <a:lnTo>
                    <a:pt x="61" y="341"/>
                  </a:lnTo>
                  <a:lnTo>
                    <a:pt x="79" y="359"/>
                  </a:lnTo>
                  <a:lnTo>
                    <a:pt x="99" y="378"/>
                  </a:lnTo>
                  <a:lnTo>
                    <a:pt x="118" y="395"/>
                  </a:lnTo>
                  <a:lnTo>
                    <a:pt x="138" y="412"/>
                  </a:lnTo>
                  <a:lnTo>
                    <a:pt x="158" y="430"/>
                  </a:lnTo>
                  <a:lnTo>
                    <a:pt x="178" y="445"/>
                  </a:lnTo>
                  <a:lnTo>
                    <a:pt x="199" y="460"/>
                  </a:lnTo>
                  <a:lnTo>
                    <a:pt x="220" y="473"/>
                  </a:lnTo>
                  <a:lnTo>
                    <a:pt x="242" y="486"/>
                  </a:lnTo>
                  <a:lnTo>
                    <a:pt x="264" y="496"/>
                  </a:lnTo>
                  <a:lnTo>
                    <a:pt x="287" y="506"/>
                  </a:lnTo>
                  <a:lnTo>
                    <a:pt x="310" y="514"/>
                  </a:lnTo>
                  <a:lnTo>
                    <a:pt x="334" y="519"/>
                  </a:lnTo>
                  <a:lnTo>
                    <a:pt x="358" y="523"/>
                  </a:lnTo>
                  <a:lnTo>
                    <a:pt x="382" y="525"/>
                  </a:lnTo>
                  <a:lnTo>
                    <a:pt x="409" y="523"/>
                  </a:lnTo>
                  <a:lnTo>
                    <a:pt x="435" y="521"/>
                  </a:lnTo>
                  <a:lnTo>
                    <a:pt x="460" y="515"/>
                  </a:lnTo>
                  <a:lnTo>
                    <a:pt x="485" y="509"/>
                  </a:lnTo>
                  <a:lnTo>
                    <a:pt x="509" y="501"/>
                  </a:lnTo>
                  <a:lnTo>
                    <a:pt x="532" y="492"/>
                  </a:lnTo>
                  <a:lnTo>
                    <a:pt x="555" y="481"/>
                  </a:lnTo>
                  <a:lnTo>
                    <a:pt x="576" y="469"/>
                  </a:lnTo>
                  <a:lnTo>
                    <a:pt x="596" y="455"/>
                  </a:lnTo>
                  <a:lnTo>
                    <a:pt x="616" y="440"/>
                  </a:lnTo>
                  <a:lnTo>
                    <a:pt x="634" y="423"/>
                  </a:lnTo>
                  <a:lnTo>
                    <a:pt x="653" y="405"/>
                  </a:lnTo>
                  <a:lnTo>
                    <a:pt x="670" y="385"/>
                  </a:lnTo>
                  <a:lnTo>
                    <a:pt x="686" y="363"/>
                  </a:lnTo>
                  <a:lnTo>
                    <a:pt x="701" y="340"/>
                  </a:lnTo>
                  <a:lnTo>
                    <a:pt x="715" y="316"/>
                  </a:lnTo>
                  <a:lnTo>
                    <a:pt x="722" y="309"/>
                  </a:lnTo>
                  <a:lnTo>
                    <a:pt x="728" y="303"/>
                  </a:lnTo>
                  <a:lnTo>
                    <a:pt x="734" y="296"/>
                  </a:lnTo>
                  <a:lnTo>
                    <a:pt x="741" y="289"/>
                  </a:lnTo>
                  <a:lnTo>
                    <a:pt x="747" y="282"/>
                  </a:lnTo>
                  <a:lnTo>
                    <a:pt x="754" y="275"/>
                  </a:lnTo>
                  <a:lnTo>
                    <a:pt x="760" y="268"/>
                  </a:lnTo>
                  <a:lnTo>
                    <a:pt x="767" y="261"/>
                  </a:lnTo>
                  <a:lnTo>
                    <a:pt x="775" y="257"/>
                  </a:lnTo>
                  <a:lnTo>
                    <a:pt x="785" y="252"/>
                  </a:lnTo>
                  <a:lnTo>
                    <a:pt x="793" y="246"/>
                  </a:lnTo>
                  <a:lnTo>
                    <a:pt x="797" y="238"/>
                  </a:lnTo>
                  <a:lnTo>
                    <a:pt x="790" y="235"/>
                  </a:lnTo>
                  <a:lnTo>
                    <a:pt x="783" y="233"/>
                  </a:lnTo>
                  <a:lnTo>
                    <a:pt x="776" y="229"/>
                  </a:lnTo>
                  <a:lnTo>
                    <a:pt x="770" y="227"/>
                  </a:lnTo>
                  <a:lnTo>
                    <a:pt x="763" y="225"/>
                  </a:lnTo>
                  <a:lnTo>
                    <a:pt x="756" y="221"/>
                  </a:lnTo>
                  <a:lnTo>
                    <a:pt x="749" y="219"/>
                  </a:lnTo>
                  <a:lnTo>
                    <a:pt x="743" y="215"/>
                  </a:lnTo>
                  <a:lnTo>
                    <a:pt x="728" y="195"/>
                  </a:lnTo>
                  <a:lnTo>
                    <a:pt x="714" y="175"/>
                  </a:lnTo>
                  <a:lnTo>
                    <a:pt x="700" y="157"/>
                  </a:lnTo>
                  <a:lnTo>
                    <a:pt x="686" y="141"/>
                  </a:lnTo>
                  <a:lnTo>
                    <a:pt x="672" y="124"/>
                  </a:lnTo>
                  <a:lnTo>
                    <a:pt x="658" y="111"/>
                  </a:lnTo>
                  <a:lnTo>
                    <a:pt x="645" y="97"/>
                  </a:lnTo>
                  <a:lnTo>
                    <a:pt x="629" y="84"/>
                  </a:lnTo>
                  <a:lnTo>
                    <a:pt x="614" y="73"/>
                  </a:lnTo>
                  <a:lnTo>
                    <a:pt x="596" y="62"/>
                  </a:lnTo>
                  <a:lnTo>
                    <a:pt x="578" y="52"/>
                  </a:lnTo>
                  <a:lnTo>
                    <a:pt x="559" y="41"/>
                  </a:lnTo>
                  <a:lnTo>
                    <a:pt x="539" y="32"/>
                  </a:lnTo>
                  <a:lnTo>
                    <a:pt x="516" y="23"/>
                  </a:lnTo>
                  <a:lnTo>
                    <a:pt x="493" y="15"/>
                  </a:lnTo>
                  <a:lnTo>
                    <a:pt x="466" y="6"/>
                  </a:lnTo>
                  <a:lnTo>
                    <a:pt x="439" y="3"/>
                  </a:lnTo>
                  <a:lnTo>
                    <a:pt x="412" y="1"/>
                  </a:lnTo>
                  <a:lnTo>
                    <a:pt x="386" y="0"/>
                  </a:lnTo>
                  <a:lnTo>
                    <a:pt x="360" y="0"/>
                  </a:lnTo>
                  <a:lnTo>
                    <a:pt x="335" y="2"/>
                  </a:lnTo>
                  <a:lnTo>
                    <a:pt x="311" y="5"/>
                  </a:lnTo>
                  <a:lnTo>
                    <a:pt x="288" y="9"/>
                  </a:lnTo>
                  <a:lnTo>
                    <a:pt x="265" y="16"/>
                  </a:lnTo>
                  <a:lnTo>
                    <a:pt x="243" y="24"/>
                  </a:lnTo>
                  <a:lnTo>
                    <a:pt x="221" y="33"/>
                  </a:lnTo>
                  <a:lnTo>
                    <a:pt x="200" y="45"/>
                  </a:lnTo>
                  <a:lnTo>
                    <a:pt x="181" y="59"/>
                  </a:lnTo>
                  <a:lnTo>
                    <a:pt x="161" y="75"/>
                  </a:lnTo>
                  <a:lnTo>
                    <a:pt x="143" y="93"/>
                  </a:lnTo>
                  <a:lnTo>
                    <a:pt x="124" y="115"/>
                  </a:lnTo>
                  <a:lnTo>
                    <a:pt x="107" y="138"/>
                  </a:lnTo>
                  <a:close/>
                </a:path>
              </a:pathLst>
            </a:custGeom>
            <a:solidFill>
              <a:srgbClr val="EAA50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1702" name="Freeform 23"/>
            <p:cNvSpPr>
              <a:spLocks/>
            </p:cNvSpPr>
            <p:nvPr/>
          </p:nvSpPr>
          <p:spPr bwMode="auto">
            <a:xfrm>
              <a:off x="3836" y="2616"/>
              <a:ext cx="395" cy="258"/>
            </a:xfrm>
            <a:custGeom>
              <a:avLst/>
              <a:gdLst>
                <a:gd name="T0" fmla="*/ 1 w 790"/>
                <a:gd name="T1" fmla="*/ 0 h 518"/>
                <a:gd name="T2" fmla="*/ 1 w 790"/>
                <a:gd name="T3" fmla="*/ 0 h 518"/>
                <a:gd name="T4" fmla="*/ 1 w 790"/>
                <a:gd name="T5" fmla="*/ 0 h 518"/>
                <a:gd name="T6" fmla="*/ 1 w 790"/>
                <a:gd name="T7" fmla="*/ 0 h 518"/>
                <a:gd name="T8" fmla="*/ 1 w 790"/>
                <a:gd name="T9" fmla="*/ 0 h 518"/>
                <a:gd name="T10" fmla="*/ 1 w 790"/>
                <a:gd name="T11" fmla="*/ 0 h 518"/>
                <a:gd name="T12" fmla="*/ 1 w 790"/>
                <a:gd name="T13" fmla="*/ 0 h 518"/>
                <a:gd name="T14" fmla="*/ 1 w 790"/>
                <a:gd name="T15" fmla="*/ 0 h 518"/>
                <a:gd name="T16" fmla="*/ 1 w 790"/>
                <a:gd name="T17" fmla="*/ 0 h 518"/>
                <a:gd name="T18" fmla="*/ 1 w 790"/>
                <a:gd name="T19" fmla="*/ 0 h 518"/>
                <a:gd name="T20" fmla="*/ 1 w 790"/>
                <a:gd name="T21" fmla="*/ 0 h 518"/>
                <a:gd name="T22" fmla="*/ 1 w 790"/>
                <a:gd name="T23" fmla="*/ 0 h 518"/>
                <a:gd name="T24" fmla="*/ 1 w 790"/>
                <a:gd name="T25" fmla="*/ 0 h 518"/>
                <a:gd name="T26" fmla="*/ 1 w 790"/>
                <a:gd name="T27" fmla="*/ 0 h 518"/>
                <a:gd name="T28" fmla="*/ 1 w 790"/>
                <a:gd name="T29" fmla="*/ 0 h 518"/>
                <a:gd name="T30" fmla="*/ 1 w 790"/>
                <a:gd name="T31" fmla="*/ 0 h 518"/>
                <a:gd name="T32" fmla="*/ 1 w 790"/>
                <a:gd name="T33" fmla="*/ 0 h 518"/>
                <a:gd name="T34" fmla="*/ 1 w 790"/>
                <a:gd name="T35" fmla="*/ 0 h 518"/>
                <a:gd name="T36" fmla="*/ 1 w 790"/>
                <a:gd name="T37" fmla="*/ 0 h 518"/>
                <a:gd name="T38" fmla="*/ 1 w 790"/>
                <a:gd name="T39" fmla="*/ 0 h 518"/>
                <a:gd name="T40" fmla="*/ 1 w 790"/>
                <a:gd name="T41" fmla="*/ 0 h 518"/>
                <a:gd name="T42" fmla="*/ 1 w 790"/>
                <a:gd name="T43" fmla="*/ 0 h 518"/>
                <a:gd name="T44" fmla="*/ 1 w 790"/>
                <a:gd name="T45" fmla="*/ 0 h 518"/>
                <a:gd name="T46" fmla="*/ 1 w 790"/>
                <a:gd name="T47" fmla="*/ 1 h 518"/>
                <a:gd name="T48" fmla="*/ 1 w 790"/>
                <a:gd name="T49" fmla="*/ 1 h 518"/>
                <a:gd name="T50" fmla="*/ 1 w 790"/>
                <a:gd name="T51" fmla="*/ 0 h 518"/>
                <a:gd name="T52" fmla="*/ 1 w 790"/>
                <a:gd name="T53" fmla="*/ 0 h 518"/>
                <a:gd name="T54" fmla="*/ 2 w 790"/>
                <a:gd name="T55" fmla="*/ 0 h 518"/>
                <a:gd name="T56" fmla="*/ 2 w 790"/>
                <a:gd name="T57" fmla="*/ 0 h 518"/>
                <a:gd name="T58" fmla="*/ 2 w 790"/>
                <a:gd name="T59" fmla="*/ 0 h 518"/>
                <a:gd name="T60" fmla="*/ 2 w 790"/>
                <a:gd name="T61" fmla="*/ 0 h 518"/>
                <a:gd name="T62" fmla="*/ 2 w 790"/>
                <a:gd name="T63" fmla="*/ 0 h 518"/>
                <a:gd name="T64" fmla="*/ 2 w 790"/>
                <a:gd name="T65" fmla="*/ 0 h 518"/>
                <a:gd name="T66" fmla="*/ 2 w 790"/>
                <a:gd name="T67" fmla="*/ 0 h 518"/>
                <a:gd name="T68" fmla="*/ 2 w 790"/>
                <a:gd name="T69" fmla="*/ 0 h 518"/>
                <a:gd name="T70" fmla="*/ 2 w 790"/>
                <a:gd name="T71" fmla="*/ 0 h 518"/>
                <a:gd name="T72" fmla="*/ 2 w 790"/>
                <a:gd name="T73" fmla="*/ 0 h 518"/>
                <a:gd name="T74" fmla="*/ 2 w 790"/>
                <a:gd name="T75" fmla="*/ 0 h 518"/>
                <a:gd name="T76" fmla="*/ 2 w 790"/>
                <a:gd name="T77" fmla="*/ 0 h 518"/>
                <a:gd name="T78" fmla="*/ 2 w 790"/>
                <a:gd name="T79" fmla="*/ 0 h 518"/>
                <a:gd name="T80" fmla="*/ 2 w 790"/>
                <a:gd name="T81" fmla="*/ 0 h 518"/>
                <a:gd name="T82" fmla="*/ 2 w 790"/>
                <a:gd name="T83" fmla="*/ 0 h 518"/>
                <a:gd name="T84" fmla="*/ 2 w 790"/>
                <a:gd name="T85" fmla="*/ 0 h 518"/>
                <a:gd name="T86" fmla="*/ 2 w 790"/>
                <a:gd name="T87" fmla="*/ 0 h 518"/>
                <a:gd name="T88" fmla="*/ 2 w 790"/>
                <a:gd name="T89" fmla="*/ 0 h 518"/>
                <a:gd name="T90" fmla="*/ 2 w 790"/>
                <a:gd name="T91" fmla="*/ 0 h 518"/>
                <a:gd name="T92" fmla="*/ 2 w 790"/>
                <a:gd name="T93" fmla="*/ 0 h 518"/>
                <a:gd name="T94" fmla="*/ 2 w 790"/>
                <a:gd name="T95" fmla="*/ 0 h 518"/>
                <a:gd name="T96" fmla="*/ 2 w 790"/>
                <a:gd name="T97" fmla="*/ 0 h 518"/>
                <a:gd name="T98" fmla="*/ 1 w 790"/>
                <a:gd name="T99" fmla="*/ 0 h 518"/>
                <a:gd name="T100" fmla="*/ 1 w 790"/>
                <a:gd name="T101" fmla="*/ 0 h 518"/>
                <a:gd name="T102" fmla="*/ 1 w 790"/>
                <a:gd name="T103" fmla="*/ 0 h 518"/>
                <a:gd name="T104" fmla="*/ 1 w 790"/>
                <a:gd name="T105" fmla="*/ 0 h 518"/>
                <a:gd name="T106" fmla="*/ 1 w 790"/>
                <a:gd name="T107" fmla="*/ 0 h 518"/>
                <a:gd name="T108" fmla="*/ 1 w 790"/>
                <a:gd name="T109" fmla="*/ 0 h 518"/>
                <a:gd name="T110" fmla="*/ 1 w 790"/>
                <a:gd name="T111" fmla="*/ 0 h 518"/>
                <a:gd name="T112" fmla="*/ 1 w 790"/>
                <a:gd name="T113" fmla="*/ 0 h 518"/>
                <a:gd name="T114" fmla="*/ 1 w 790"/>
                <a:gd name="T115" fmla="*/ 0 h 518"/>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790"/>
                <a:gd name="T175" fmla="*/ 0 h 518"/>
                <a:gd name="T176" fmla="*/ 790 w 790"/>
                <a:gd name="T177" fmla="*/ 518 h 518"/>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790" h="518">
                  <a:moveTo>
                    <a:pt x="108" y="135"/>
                  </a:moveTo>
                  <a:lnTo>
                    <a:pt x="100" y="143"/>
                  </a:lnTo>
                  <a:lnTo>
                    <a:pt x="91" y="151"/>
                  </a:lnTo>
                  <a:lnTo>
                    <a:pt x="83" y="159"/>
                  </a:lnTo>
                  <a:lnTo>
                    <a:pt x="75" y="166"/>
                  </a:lnTo>
                  <a:lnTo>
                    <a:pt x="66" y="174"/>
                  </a:lnTo>
                  <a:lnTo>
                    <a:pt x="58" y="182"/>
                  </a:lnTo>
                  <a:lnTo>
                    <a:pt x="48" y="190"/>
                  </a:lnTo>
                  <a:lnTo>
                    <a:pt x="40" y="199"/>
                  </a:lnTo>
                  <a:lnTo>
                    <a:pt x="36" y="202"/>
                  </a:lnTo>
                  <a:lnTo>
                    <a:pt x="31" y="207"/>
                  </a:lnTo>
                  <a:lnTo>
                    <a:pt x="25" y="210"/>
                  </a:lnTo>
                  <a:lnTo>
                    <a:pt x="21" y="214"/>
                  </a:lnTo>
                  <a:lnTo>
                    <a:pt x="15" y="218"/>
                  </a:lnTo>
                  <a:lnTo>
                    <a:pt x="10" y="222"/>
                  </a:lnTo>
                  <a:lnTo>
                    <a:pt x="5" y="226"/>
                  </a:lnTo>
                  <a:lnTo>
                    <a:pt x="0" y="230"/>
                  </a:lnTo>
                  <a:lnTo>
                    <a:pt x="5" y="238"/>
                  </a:lnTo>
                  <a:lnTo>
                    <a:pt x="9" y="245"/>
                  </a:lnTo>
                  <a:lnTo>
                    <a:pt x="13" y="253"/>
                  </a:lnTo>
                  <a:lnTo>
                    <a:pt x="17" y="261"/>
                  </a:lnTo>
                  <a:lnTo>
                    <a:pt x="16" y="268"/>
                  </a:lnTo>
                  <a:lnTo>
                    <a:pt x="14" y="276"/>
                  </a:lnTo>
                  <a:lnTo>
                    <a:pt x="13" y="283"/>
                  </a:lnTo>
                  <a:lnTo>
                    <a:pt x="10" y="291"/>
                  </a:lnTo>
                  <a:lnTo>
                    <a:pt x="12" y="293"/>
                  </a:lnTo>
                  <a:lnTo>
                    <a:pt x="13" y="294"/>
                  </a:lnTo>
                  <a:lnTo>
                    <a:pt x="14" y="296"/>
                  </a:lnTo>
                  <a:lnTo>
                    <a:pt x="15" y="299"/>
                  </a:lnTo>
                  <a:lnTo>
                    <a:pt x="22" y="303"/>
                  </a:lnTo>
                  <a:lnTo>
                    <a:pt x="29" y="308"/>
                  </a:lnTo>
                  <a:lnTo>
                    <a:pt x="36" y="313"/>
                  </a:lnTo>
                  <a:lnTo>
                    <a:pt x="44" y="317"/>
                  </a:lnTo>
                  <a:lnTo>
                    <a:pt x="62" y="336"/>
                  </a:lnTo>
                  <a:lnTo>
                    <a:pt x="81" y="353"/>
                  </a:lnTo>
                  <a:lnTo>
                    <a:pt x="99" y="371"/>
                  </a:lnTo>
                  <a:lnTo>
                    <a:pt x="118" y="389"/>
                  </a:lnTo>
                  <a:lnTo>
                    <a:pt x="137" y="406"/>
                  </a:lnTo>
                  <a:lnTo>
                    <a:pt x="157" y="422"/>
                  </a:lnTo>
                  <a:lnTo>
                    <a:pt x="177" y="438"/>
                  </a:lnTo>
                  <a:lnTo>
                    <a:pt x="197" y="452"/>
                  </a:lnTo>
                  <a:lnTo>
                    <a:pt x="219" y="466"/>
                  </a:lnTo>
                  <a:lnTo>
                    <a:pt x="240" y="478"/>
                  </a:lnTo>
                  <a:lnTo>
                    <a:pt x="262" y="489"/>
                  </a:lnTo>
                  <a:lnTo>
                    <a:pt x="283" y="498"/>
                  </a:lnTo>
                  <a:lnTo>
                    <a:pt x="306" y="506"/>
                  </a:lnTo>
                  <a:lnTo>
                    <a:pt x="329" y="512"/>
                  </a:lnTo>
                  <a:lnTo>
                    <a:pt x="354" y="515"/>
                  </a:lnTo>
                  <a:lnTo>
                    <a:pt x="378" y="518"/>
                  </a:lnTo>
                  <a:lnTo>
                    <a:pt x="404" y="515"/>
                  </a:lnTo>
                  <a:lnTo>
                    <a:pt x="431" y="513"/>
                  </a:lnTo>
                  <a:lnTo>
                    <a:pt x="456" y="508"/>
                  </a:lnTo>
                  <a:lnTo>
                    <a:pt x="481" y="501"/>
                  </a:lnTo>
                  <a:lnTo>
                    <a:pt x="504" y="495"/>
                  </a:lnTo>
                  <a:lnTo>
                    <a:pt x="528" y="485"/>
                  </a:lnTo>
                  <a:lnTo>
                    <a:pt x="551" y="475"/>
                  </a:lnTo>
                  <a:lnTo>
                    <a:pt x="571" y="462"/>
                  </a:lnTo>
                  <a:lnTo>
                    <a:pt x="592" y="448"/>
                  </a:lnTo>
                  <a:lnTo>
                    <a:pt x="612" y="434"/>
                  </a:lnTo>
                  <a:lnTo>
                    <a:pt x="630" y="417"/>
                  </a:lnTo>
                  <a:lnTo>
                    <a:pt x="648" y="399"/>
                  </a:lnTo>
                  <a:lnTo>
                    <a:pt x="665" y="379"/>
                  </a:lnTo>
                  <a:lnTo>
                    <a:pt x="681" y="359"/>
                  </a:lnTo>
                  <a:lnTo>
                    <a:pt x="694" y="336"/>
                  </a:lnTo>
                  <a:lnTo>
                    <a:pt x="708" y="311"/>
                  </a:lnTo>
                  <a:lnTo>
                    <a:pt x="714" y="305"/>
                  </a:lnTo>
                  <a:lnTo>
                    <a:pt x="721" y="298"/>
                  </a:lnTo>
                  <a:lnTo>
                    <a:pt x="727" y="291"/>
                  </a:lnTo>
                  <a:lnTo>
                    <a:pt x="734" y="284"/>
                  </a:lnTo>
                  <a:lnTo>
                    <a:pt x="739" y="278"/>
                  </a:lnTo>
                  <a:lnTo>
                    <a:pt x="746" y="271"/>
                  </a:lnTo>
                  <a:lnTo>
                    <a:pt x="752" y="264"/>
                  </a:lnTo>
                  <a:lnTo>
                    <a:pt x="759" y="257"/>
                  </a:lnTo>
                  <a:lnTo>
                    <a:pt x="768" y="253"/>
                  </a:lnTo>
                  <a:lnTo>
                    <a:pt x="777" y="248"/>
                  </a:lnTo>
                  <a:lnTo>
                    <a:pt x="785" y="243"/>
                  </a:lnTo>
                  <a:lnTo>
                    <a:pt x="790" y="237"/>
                  </a:lnTo>
                  <a:lnTo>
                    <a:pt x="783" y="233"/>
                  </a:lnTo>
                  <a:lnTo>
                    <a:pt x="776" y="231"/>
                  </a:lnTo>
                  <a:lnTo>
                    <a:pt x="769" y="227"/>
                  </a:lnTo>
                  <a:lnTo>
                    <a:pt x="764" y="225"/>
                  </a:lnTo>
                  <a:lnTo>
                    <a:pt x="757" y="223"/>
                  </a:lnTo>
                  <a:lnTo>
                    <a:pt x="750" y="219"/>
                  </a:lnTo>
                  <a:lnTo>
                    <a:pt x="743" y="217"/>
                  </a:lnTo>
                  <a:lnTo>
                    <a:pt x="736" y="214"/>
                  </a:lnTo>
                  <a:lnTo>
                    <a:pt x="722" y="193"/>
                  </a:lnTo>
                  <a:lnTo>
                    <a:pt x="708" y="174"/>
                  </a:lnTo>
                  <a:lnTo>
                    <a:pt x="694" y="156"/>
                  </a:lnTo>
                  <a:lnTo>
                    <a:pt x="682" y="140"/>
                  </a:lnTo>
                  <a:lnTo>
                    <a:pt x="668" y="125"/>
                  </a:lnTo>
                  <a:lnTo>
                    <a:pt x="654" y="110"/>
                  </a:lnTo>
                  <a:lnTo>
                    <a:pt x="639" y="97"/>
                  </a:lnTo>
                  <a:lnTo>
                    <a:pt x="624" y="85"/>
                  </a:lnTo>
                  <a:lnTo>
                    <a:pt x="608" y="73"/>
                  </a:lnTo>
                  <a:lnTo>
                    <a:pt x="591" y="61"/>
                  </a:lnTo>
                  <a:lnTo>
                    <a:pt x="574" y="51"/>
                  </a:lnTo>
                  <a:lnTo>
                    <a:pt x="554" y="42"/>
                  </a:lnTo>
                  <a:lnTo>
                    <a:pt x="534" y="33"/>
                  </a:lnTo>
                  <a:lnTo>
                    <a:pt x="513" y="23"/>
                  </a:lnTo>
                  <a:lnTo>
                    <a:pt x="488" y="14"/>
                  </a:lnTo>
                  <a:lnTo>
                    <a:pt x="463" y="6"/>
                  </a:lnTo>
                  <a:lnTo>
                    <a:pt x="435" y="4"/>
                  </a:lnTo>
                  <a:lnTo>
                    <a:pt x="409" y="2"/>
                  </a:lnTo>
                  <a:lnTo>
                    <a:pt x="384" y="0"/>
                  </a:lnTo>
                  <a:lnTo>
                    <a:pt x="358" y="2"/>
                  </a:lnTo>
                  <a:lnTo>
                    <a:pt x="334" y="3"/>
                  </a:lnTo>
                  <a:lnTo>
                    <a:pt x="310" y="5"/>
                  </a:lnTo>
                  <a:lnTo>
                    <a:pt x="287" y="10"/>
                  </a:lnTo>
                  <a:lnTo>
                    <a:pt x="264" y="15"/>
                  </a:lnTo>
                  <a:lnTo>
                    <a:pt x="242" y="23"/>
                  </a:lnTo>
                  <a:lnTo>
                    <a:pt x="221" y="33"/>
                  </a:lnTo>
                  <a:lnTo>
                    <a:pt x="200" y="44"/>
                  </a:lnTo>
                  <a:lnTo>
                    <a:pt x="181" y="57"/>
                  </a:lnTo>
                  <a:lnTo>
                    <a:pt x="161" y="73"/>
                  </a:lnTo>
                  <a:lnTo>
                    <a:pt x="143" y="91"/>
                  </a:lnTo>
                  <a:lnTo>
                    <a:pt x="126" y="112"/>
                  </a:lnTo>
                  <a:lnTo>
                    <a:pt x="108" y="135"/>
                  </a:lnTo>
                  <a:close/>
                </a:path>
              </a:pathLst>
            </a:custGeom>
            <a:solidFill>
              <a:srgbClr val="EFAD0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1703" name="Freeform 24"/>
            <p:cNvSpPr>
              <a:spLocks/>
            </p:cNvSpPr>
            <p:nvPr/>
          </p:nvSpPr>
          <p:spPr bwMode="auto">
            <a:xfrm>
              <a:off x="3837" y="2618"/>
              <a:ext cx="392" cy="254"/>
            </a:xfrm>
            <a:custGeom>
              <a:avLst/>
              <a:gdLst>
                <a:gd name="T0" fmla="*/ 0 w 785"/>
                <a:gd name="T1" fmla="*/ 1 h 508"/>
                <a:gd name="T2" fmla="*/ 0 w 785"/>
                <a:gd name="T3" fmla="*/ 1 h 508"/>
                <a:gd name="T4" fmla="*/ 0 w 785"/>
                <a:gd name="T5" fmla="*/ 1 h 508"/>
                <a:gd name="T6" fmla="*/ 0 w 785"/>
                <a:gd name="T7" fmla="*/ 1 h 508"/>
                <a:gd name="T8" fmla="*/ 0 w 785"/>
                <a:gd name="T9" fmla="*/ 1 h 508"/>
                <a:gd name="T10" fmla="*/ 0 w 785"/>
                <a:gd name="T11" fmla="*/ 1 h 508"/>
                <a:gd name="T12" fmla="*/ 0 w 785"/>
                <a:gd name="T13" fmla="*/ 1 h 508"/>
                <a:gd name="T14" fmla="*/ 0 w 785"/>
                <a:gd name="T15" fmla="*/ 1 h 508"/>
                <a:gd name="T16" fmla="*/ 0 w 785"/>
                <a:gd name="T17" fmla="*/ 1 h 508"/>
                <a:gd name="T18" fmla="*/ 0 w 785"/>
                <a:gd name="T19" fmla="*/ 1 h 508"/>
                <a:gd name="T20" fmla="*/ 0 w 785"/>
                <a:gd name="T21" fmla="*/ 1 h 508"/>
                <a:gd name="T22" fmla="*/ 0 w 785"/>
                <a:gd name="T23" fmla="*/ 1 h 508"/>
                <a:gd name="T24" fmla="*/ 0 w 785"/>
                <a:gd name="T25" fmla="*/ 1 h 508"/>
                <a:gd name="T26" fmla="*/ 0 w 785"/>
                <a:gd name="T27" fmla="*/ 1 h 508"/>
                <a:gd name="T28" fmla="*/ 0 w 785"/>
                <a:gd name="T29" fmla="*/ 1 h 508"/>
                <a:gd name="T30" fmla="*/ 0 w 785"/>
                <a:gd name="T31" fmla="*/ 1 h 508"/>
                <a:gd name="T32" fmla="*/ 0 w 785"/>
                <a:gd name="T33" fmla="*/ 1 h 508"/>
                <a:gd name="T34" fmla="*/ 0 w 785"/>
                <a:gd name="T35" fmla="*/ 1 h 508"/>
                <a:gd name="T36" fmla="*/ 0 w 785"/>
                <a:gd name="T37" fmla="*/ 1 h 508"/>
                <a:gd name="T38" fmla="*/ 0 w 785"/>
                <a:gd name="T39" fmla="*/ 1 h 508"/>
                <a:gd name="T40" fmla="*/ 0 w 785"/>
                <a:gd name="T41" fmla="*/ 1 h 508"/>
                <a:gd name="T42" fmla="*/ 0 w 785"/>
                <a:gd name="T43" fmla="*/ 1 h 508"/>
                <a:gd name="T44" fmla="*/ 0 w 785"/>
                <a:gd name="T45" fmla="*/ 1 h 508"/>
                <a:gd name="T46" fmla="*/ 0 w 785"/>
                <a:gd name="T47" fmla="*/ 1 h 508"/>
                <a:gd name="T48" fmla="*/ 0 w 785"/>
                <a:gd name="T49" fmla="*/ 1 h 508"/>
                <a:gd name="T50" fmla="*/ 0 w 785"/>
                <a:gd name="T51" fmla="*/ 1 h 508"/>
                <a:gd name="T52" fmla="*/ 0 w 785"/>
                <a:gd name="T53" fmla="*/ 1 h 508"/>
                <a:gd name="T54" fmla="*/ 1 w 785"/>
                <a:gd name="T55" fmla="*/ 1 h 508"/>
                <a:gd name="T56" fmla="*/ 1 w 785"/>
                <a:gd name="T57" fmla="*/ 1 h 508"/>
                <a:gd name="T58" fmla="*/ 1 w 785"/>
                <a:gd name="T59" fmla="*/ 1 h 508"/>
                <a:gd name="T60" fmla="*/ 1 w 785"/>
                <a:gd name="T61" fmla="*/ 1 h 508"/>
                <a:gd name="T62" fmla="*/ 1 w 785"/>
                <a:gd name="T63" fmla="*/ 1 h 508"/>
                <a:gd name="T64" fmla="*/ 1 w 785"/>
                <a:gd name="T65" fmla="*/ 1 h 508"/>
                <a:gd name="T66" fmla="*/ 1 w 785"/>
                <a:gd name="T67" fmla="*/ 1 h 508"/>
                <a:gd name="T68" fmla="*/ 1 w 785"/>
                <a:gd name="T69" fmla="*/ 1 h 508"/>
                <a:gd name="T70" fmla="*/ 1 w 785"/>
                <a:gd name="T71" fmla="*/ 1 h 508"/>
                <a:gd name="T72" fmla="*/ 1 w 785"/>
                <a:gd name="T73" fmla="*/ 1 h 508"/>
                <a:gd name="T74" fmla="*/ 1 w 785"/>
                <a:gd name="T75" fmla="*/ 1 h 508"/>
                <a:gd name="T76" fmla="*/ 1 w 785"/>
                <a:gd name="T77" fmla="*/ 1 h 508"/>
                <a:gd name="T78" fmla="*/ 1 w 785"/>
                <a:gd name="T79" fmla="*/ 1 h 508"/>
                <a:gd name="T80" fmla="*/ 1 w 785"/>
                <a:gd name="T81" fmla="*/ 1 h 508"/>
                <a:gd name="T82" fmla="*/ 1 w 785"/>
                <a:gd name="T83" fmla="*/ 1 h 508"/>
                <a:gd name="T84" fmla="*/ 1 w 785"/>
                <a:gd name="T85" fmla="*/ 1 h 508"/>
                <a:gd name="T86" fmla="*/ 1 w 785"/>
                <a:gd name="T87" fmla="*/ 1 h 508"/>
                <a:gd name="T88" fmla="*/ 1 w 785"/>
                <a:gd name="T89" fmla="*/ 1 h 508"/>
                <a:gd name="T90" fmla="*/ 1 w 785"/>
                <a:gd name="T91" fmla="*/ 1 h 508"/>
                <a:gd name="T92" fmla="*/ 1 w 785"/>
                <a:gd name="T93" fmla="*/ 1 h 508"/>
                <a:gd name="T94" fmla="*/ 1 w 785"/>
                <a:gd name="T95" fmla="*/ 1 h 508"/>
                <a:gd name="T96" fmla="*/ 1 w 785"/>
                <a:gd name="T97" fmla="*/ 1 h 508"/>
                <a:gd name="T98" fmla="*/ 1 w 785"/>
                <a:gd name="T99" fmla="*/ 1 h 508"/>
                <a:gd name="T100" fmla="*/ 1 w 785"/>
                <a:gd name="T101" fmla="*/ 1 h 508"/>
                <a:gd name="T102" fmla="*/ 0 w 785"/>
                <a:gd name="T103" fmla="*/ 1 h 508"/>
                <a:gd name="T104" fmla="*/ 0 w 785"/>
                <a:gd name="T105" fmla="*/ 1 h 508"/>
                <a:gd name="T106" fmla="*/ 0 w 785"/>
                <a:gd name="T107" fmla="*/ 0 h 508"/>
                <a:gd name="T108" fmla="*/ 0 w 785"/>
                <a:gd name="T109" fmla="*/ 1 h 508"/>
                <a:gd name="T110" fmla="*/ 0 w 785"/>
                <a:gd name="T111" fmla="*/ 1 h 508"/>
                <a:gd name="T112" fmla="*/ 0 w 785"/>
                <a:gd name="T113" fmla="*/ 1 h 508"/>
                <a:gd name="T114" fmla="*/ 0 w 785"/>
                <a:gd name="T115" fmla="*/ 1 h 508"/>
                <a:gd name="T116" fmla="*/ 0 w 785"/>
                <a:gd name="T117" fmla="*/ 1 h 508"/>
                <a:gd name="T118" fmla="*/ 0 w 785"/>
                <a:gd name="T119" fmla="*/ 1 h 508"/>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785"/>
                <a:gd name="T181" fmla="*/ 0 h 508"/>
                <a:gd name="T182" fmla="*/ 785 w 785"/>
                <a:gd name="T183" fmla="*/ 508 h 508"/>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785" h="508">
                  <a:moveTo>
                    <a:pt x="110" y="130"/>
                  </a:moveTo>
                  <a:lnTo>
                    <a:pt x="102" y="138"/>
                  </a:lnTo>
                  <a:lnTo>
                    <a:pt x="94" y="145"/>
                  </a:lnTo>
                  <a:lnTo>
                    <a:pt x="86" y="153"/>
                  </a:lnTo>
                  <a:lnTo>
                    <a:pt x="76" y="161"/>
                  </a:lnTo>
                  <a:lnTo>
                    <a:pt x="68" y="169"/>
                  </a:lnTo>
                  <a:lnTo>
                    <a:pt x="60" y="176"/>
                  </a:lnTo>
                  <a:lnTo>
                    <a:pt x="51" y="184"/>
                  </a:lnTo>
                  <a:lnTo>
                    <a:pt x="43" y="192"/>
                  </a:lnTo>
                  <a:lnTo>
                    <a:pt x="37" y="196"/>
                  </a:lnTo>
                  <a:lnTo>
                    <a:pt x="33" y="200"/>
                  </a:lnTo>
                  <a:lnTo>
                    <a:pt x="27" y="204"/>
                  </a:lnTo>
                  <a:lnTo>
                    <a:pt x="22" y="207"/>
                  </a:lnTo>
                  <a:lnTo>
                    <a:pt x="17" y="212"/>
                  </a:lnTo>
                  <a:lnTo>
                    <a:pt x="11" y="215"/>
                  </a:lnTo>
                  <a:lnTo>
                    <a:pt x="6" y="220"/>
                  </a:lnTo>
                  <a:lnTo>
                    <a:pt x="0" y="223"/>
                  </a:lnTo>
                  <a:lnTo>
                    <a:pt x="5" y="232"/>
                  </a:lnTo>
                  <a:lnTo>
                    <a:pt x="11" y="238"/>
                  </a:lnTo>
                  <a:lnTo>
                    <a:pt x="15" y="247"/>
                  </a:lnTo>
                  <a:lnTo>
                    <a:pt x="20" y="253"/>
                  </a:lnTo>
                  <a:lnTo>
                    <a:pt x="18" y="262"/>
                  </a:lnTo>
                  <a:lnTo>
                    <a:pt x="15" y="270"/>
                  </a:lnTo>
                  <a:lnTo>
                    <a:pt x="13" y="276"/>
                  </a:lnTo>
                  <a:lnTo>
                    <a:pt x="11" y="285"/>
                  </a:lnTo>
                  <a:lnTo>
                    <a:pt x="12" y="286"/>
                  </a:lnTo>
                  <a:lnTo>
                    <a:pt x="13" y="287"/>
                  </a:lnTo>
                  <a:lnTo>
                    <a:pt x="13" y="289"/>
                  </a:lnTo>
                  <a:lnTo>
                    <a:pt x="14" y="290"/>
                  </a:lnTo>
                  <a:lnTo>
                    <a:pt x="22" y="295"/>
                  </a:lnTo>
                  <a:lnTo>
                    <a:pt x="29" y="300"/>
                  </a:lnTo>
                  <a:lnTo>
                    <a:pt x="36" y="304"/>
                  </a:lnTo>
                  <a:lnTo>
                    <a:pt x="44" y="310"/>
                  </a:lnTo>
                  <a:lnTo>
                    <a:pt x="61" y="328"/>
                  </a:lnTo>
                  <a:lnTo>
                    <a:pt x="80" y="346"/>
                  </a:lnTo>
                  <a:lnTo>
                    <a:pt x="98" y="363"/>
                  </a:lnTo>
                  <a:lnTo>
                    <a:pt x="118" y="380"/>
                  </a:lnTo>
                  <a:lnTo>
                    <a:pt x="136" y="397"/>
                  </a:lnTo>
                  <a:lnTo>
                    <a:pt x="156" y="414"/>
                  </a:lnTo>
                  <a:lnTo>
                    <a:pt x="175" y="429"/>
                  </a:lnTo>
                  <a:lnTo>
                    <a:pt x="196" y="443"/>
                  </a:lnTo>
                  <a:lnTo>
                    <a:pt x="217" y="457"/>
                  </a:lnTo>
                  <a:lnTo>
                    <a:pt x="238" y="469"/>
                  </a:lnTo>
                  <a:lnTo>
                    <a:pt x="260" y="479"/>
                  </a:lnTo>
                  <a:lnTo>
                    <a:pt x="281" y="490"/>
                  </a:lnTo>
                  <a:lnTo>
                    <a:pt x="303" y="496"/>
                  </a:lnTo>
                  <a:lnTo>
                    <a:pt x="326" y="502"/>
                  </a:lnTo>
                  <a:lnTo>
                    <a:pt x="349" y="506"/>
                  </a:lnTo>
                  <a:lnTo>
                    <a:pt x="374" y="508"/>
                  </a:lnTo>
                  <a:lnTo>
                    <a:pt x="400" y="506"/>
                  </a:lnTo>
                  <a:lnTo>
                    <a:pt x="426" y="502"/>
                  </a:lnTo>
                  <a:lnTo>
                    <a:pt x="452" y="498"/>
                  </a:lnTo>
                  <a:lnTo>
                    <a:pt x="476" y="492"/>
                  </a:lnTo>
                  <a:lnTo>
                    <a:pt x="500" y="484"/>
                  </a:lnTo>
                  <a:lnTo>
                    <a:pt x="523" y="475"/>
                  </a:lnTo>
                  <a:lnTo>
                    <a:pt x="546" y="464"/>
                  </a:lnTo>
                  <a:lnTo>
                    <a:pt x="567" y="452"/>
                  </a:lnTo>
                  <a:lnTo>
                    <a:pt x="588" y="439"/>
                  </a:lnTo>
                  <a:lnTo>
                    <a:pt x="607" y="424"/>
                  </a:lnTo>
                  <a:lnTo>
                    <a:pt x="626" y="408"/>
                  </a:lnTo>
                  <a:lnTo>
                    <a:pt x="643" y="389"/>
                  </a:lnTo>
                  <a:lnTo>
                    <a:pt x="659" y="370"/>
                  </a:lnTo>
                  <a:lnTo>
                    <a:pt x="674" y="349"/>
                  </a:lnTo>
                  <a:lnTo>
                    <a:pt x="688" y="327"/>
                  </a:lnTo>
                  <a:lnTo>
                    <a:pt x="701" y="303"/>
                  </a:lnTo>
                  <a:lnTo>
                    <a:pt x="706" y="296"/>
                  </a:lnTo>
                  <a:lnTo>
                    <a:pt x="713" y="290"/>
                  </a:lnTo>
                  <a:lnTo>
                    <a:pt x="719" y="283"/>
                  </a:lnTo>
                  <a:lnTo>
                    <a:pt x="726" y="276"/>
                  </a:lnTo>
                  <a:lnTo>
                    <a:pt x="732" y="271"/>
                  </a:lnTo>
                  <a:lnTo>
                    <a:pt x="737" y="264"/>
                  </a:lnTo>
                  <a:lnTo>
                    <a:pt x="744" y="257"/>
                  </a:lnTo>
                  <a:lnTo>
                    <a:pt x="750" y="250"/>
                  </a:lnTo>
                  <a:lnTo>
                    <a:pt x="755" y="248"/>
                  </a:lnTo>
                  <a:lnTo>
                    <a:pt x="759" y="247"/>
                  </a:lnTo>
                  <a:lnTo>
                    <a:pt x="765" y="244"/>
                  </a:lnTo>
                  <a:lnTo>
                    <a:pt x="770" y="243"/>
                  </a:lnTo>
                  <a:lnTo>
                    <a:pt x="774" y="241"/>
                  </a:lnTo>
                  <a:lnTo>
                    <a:pt x="779" y="238"/>
                  </a:lnTo>
                  <a:lnTo>
                    <a:pt x="782" y="236"/>
                  </a:lnTo>
                  <a:lnTo>
                    <a:pt x="785" y="233"/>
                  </a:lnTo>
                  <a:lnTo>
                    <a:pt x="778" y="229"/>
                  </a:lnTo>
                  <a:lnTo>
                    <a:pt x="771" y="227"/>
                  </a:lnTo>
                  <a:lnTo>
                    <a:pt x="764" y="223"/>
                  </a:lnTo>
                  <a:lnTo>
                    <a:pt x="757" y="221"/>
                  </a:lnTo>
                  <a:lnTo>
                    <a:pt x="750" y="219"/>
                  </a:lnTo>
                  <a:lnTo>
                    <a:pt x="743" y="215"/>
                  </a:lnTo>
                  <a:lnTo>
                    <a:pt x="736" y="213"/>
                  </a:lnTo>
                  <a:lnTo>
                    <a:pt x="729" y="210"/>
                  </a:lnTo>
                  <a:lnTo>
                    <a:pt x="716" y="190"/>
                  </a:lnTo>
                  <a:lnTo>
                    <a:pt x="703" y="171"/>
                  </a:lnTo>
                  <a:lnTo>
                    <a:pt x="690" y="153"/>
                  </a:lnTo>
                  <a:lnTo>
                    <a:pt x="676" y="137"/>
                  </a:lnTo>
                  <a:lnTo>
                    <a:pt x="663" y="122"/>
                  </a:lnTo>
                  <a:lnTo>
                    <a:pt x="649" y="108"/>
                  </a:lnTo>
                  <a:lnTo>
                    <a:pt x="635" y="94"/>
                  </a:lnTo>
                  <a:lnTo>
                    <a:pt x="620" y="83"/>
                  </a:lnTo>
                  <a:lnTo>
                    <a:pt x="604" y="71"/>
                  </a:lnTo>
                  <a:lnTo>
                    <a:pt x="587" y="60"/>
                  </a:lnTo>
                  <a:lnTo>
                    <a:pt x="569" y="50"/>
                  </a:lnTo>
                  <a:lnTo>
                    <a:pt x="550" y="40"/>
                  </a:lnTo>
                  <a:lnTo>
                    <a:pt x="529" y="31"/>
                  </a:lnTo>
                  <a:lnTo>
                    <a:pt x="507" y="22"/>
                  </a:lnTo>
                  <a:lnTo>
                    <a:pt x="484" y="13"/>
                  </a:lnTo>
                  <a:lnTo>
                    <a:pt x="459" y="5"/>
                  </a:lnTo>
                  <a:lnTo>
                    <a:pt x="432" y="2"/>
                  </a:lnTo>
                  <a:lnTo>
                    <a:pt x="407" y="0"/>
                  </a:lnTo>
                  <a:lnTo>
                    <a:pt x="382" y="0"/>
                  </a:lnTo>
                  <a:lnTo>
                    <a:pt x="356" y="0"/>
                  </a:lnTo>
                  <a:lnTo>
                    <a:pt x="332" y="1"/>
                  </a:lnTo>
                  <a:lnTo>
                    <a:pt x="309" y="4"/>
                  </a:lnTo>
                  <a:lnTo>
                    <a:pt x="286" y="8"/>
                  </a:lnTo>
                  <a:lnTo>
                    <a:pt x="264" y="14"/>
                  </a:lnTo>
                  <a:lnTo>
                    <a:pt x="242" y="21"/>
                  </a:lnTo>
                  <a:lnTo>
                    <a:pt x="222" y="30"/>
                  </a:lnTo>
                  <a:lnTo>
                    <a:pt x="201" y="40"/>
                  </a:lnTo>
                  <a:lnTo>
                    <a:pt x="181" y="54"/>
                  </a:lnTo>
                  <a:lnTo>
                    <a:pt x="163" y="69"/>
                  </a:lnTo>
                  <a:lnTo>
                    <a:pt x="144" y="88"/>
                  </a:lnTo>
                  <a:lnTo>
                    <a:pt x="127" y="107"/>
                  </a:lnTo>
                  <a:lnTo>
                    <a:pt x="110" y="130"/>
                  </a:lnTo>
                  <a:close/>
                </a:path>
              </a:pathLst>
            </a:custGeom>
            <a:solidFill>
              <a:srgbClr val="F2B20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1704" name="Freeform 25"/>
            <p:cNvSpPr>
              <a:spLocks/>
            </p:cNvSpPr>
            <p:nvPr/>
          </p:nvSpPr>
          <p:spPr bwMode="auto">
            <a:xfrm>
              <a:off x="3838" y="2620"/>
              <a:ext cx="390" cy="250"/>
            </a:xfrm>
            <a:custGeom>
              <a:avLst/>
              <a:gdLst>
                <a:gd name="T0" fmla="*/ 1 w 778"/>
                <a:gd name="T1" fmla="*/ 1 h 499"/>
                <a:gd name="T2" fmla="*/ 1 w 778"/>
                <a:gd name="T3" fmla="*/ 1 h 499"/>
                <a:gd name="T4" fmla="*/ 1 w 778"/>
                <a:gd name="T5" fmla="*/ 1 h 499"/>
                <a:gd name="T6" fmla="*/ 1 w 778"/>
                <a:gd name="T7" fmla="*/ 1 h 499"/>
                <a:gd name="T8" fmla="*/ 1 w 778"/>
                <a:gd name="T9" fmla="*/ 1 h 499"/>
                <a:gd name="T10" fmla="*/ 1 w 778"/>
                <a:gd name="T11" fmla="*/ 1 h 499"/>
                <a:gd name="T12" fmla="*/ 1 w 778"/>
                <a:gd name="T13" fmla="*/ 1 h 499"/>
                <a:gd name="T14" fmla="*/ 1 w 778"/>
                <a:gd name="T15" fmla="*/ 1 h 499"/>
                <a:gd name="T16" fmla="*/ 1 w 778"/>
                <a:gd name="T17" fmla="*/ 1 h 499"/>
                <a:gd name="T18" fmla="*/ 1 w 778"/>
                <a:gd name="T19" fmla="*/ 1 h 499"/>
                <a:gd name="T20" fmla="*/ 1 w 778"/>
                <a:gd name="T21" fmla="*/ 1 h 499"/>
                <a:gd name="T22" fmla="*/ 1 w 778"/>
                <a:gd name="T23" fmla="*/ 1 h 499"/>
                <a:gd name="T24" fmla="*/ 1 w 778"/>
                <a:gd name="T25" fmla="*/ 1 h 499"/>
                <a:gd name="T26" fmla="*/ 1 w 778"/>
                <a:gd name="T27" fmla="*/ 1 h 499"/>
                <a:gd name="T28" fmla="*/ 1 w 778"/>
                <a:gd name="T29" fmla="*/ 1 h 499"/>
                <a:gd name="T30" fmla="*/ 1 w 778"/>
                <a:gd name="T31" fmla="*/ 1 h 499"/>
                <a:gd name="T32" fmla="*/ 1 w 778"/>
                <a:gd name="T33" fmla="*/ 1 h 499"/>
                <a:gd name="T34" fmla="*/ 1 w 778"/>
                <a:gd name="T35" fmla="*/ 1 h 499"/>
                <a:gd name="T36" fmla="*/ 1 w 778"/>
                <a:gd name="T37" fmla="*/ 1 h 499"/>
                <a:gd name="T38" fmla="*/ 1 w 778"/>
                <a:gd name="T39" fmla="*/ 1 h 499"/>
                <a:gd name="T40" fmla="*/ 1 w 778"/>
                <a:gd name="T41" fmla="*/ 1 h 499"/>
                <a:gd name="T42" fmla="*/ 1 w 778"/>
                <a:gd name="T43" fmla="*/ 1 h 499"/>
                <a:gd name="T44" fmla="*/ 1 w 778"/>
                <a:gd name="T45" fmla="*/ 1 h 499"/>
                <a:gd name="T46" fmla="*/ 1 w 778"/>
                <a:gd name="T47" fmla="*/ 1 h 499"/>
                <a:gd name="T48" fmla="*/ 1 w 778"/>
                <a:gd name="T49" fmla="*/ 1 h 499"/>
                <a:gd name="T50" fmla="*/ 1 w 778"/>
                <a:gd name="T51" fmla="*/ 1 h 499"/>
                <a:gd name="T52" fmla="*/ 1 w 778"/>
                <a:gd name="T53" fmla="*/ 1 h 499"/>
                <a:gd name="T54" fmla="*/ 2 w 778"/>
                <a:gd name="T55" fmla="*/ 1 h 499"/>
                <a:gd name="T56" fmla="*/ 2 w 778"/>
                <a:gd name="T57" fmla="*/ 1 h 499"/>
                <a:gd name="T58" fmla="*/ 2 w 778"/>
                <a:gd name="T59" fmla="*/ 1 h 499"/>
                <a:gd name="T60" fmla="*/ 2 w 778"/>
                <a:gd name="T61" fmla="*/ 1 h 499"/>
                <a:gd name="T62" fmla="*/ 2 w 778"/>
                <a:gd name="T63" fmla="*/ 1 h 499"/>
                <a:gd name="T64" fmla="*/ 2 w 778"/>
                <a:gd name="T65" fmla="*/ 1 h 499"/>
                <a:gd name="T66" fmla="*/ 2 w 778"/>
                <a:gd name="T67" fmla="*/ 1 h 499"/>
                <a:gd name="T68" fmla="*/ 2 w 778"/>
                <a:gd name="T69" fmla="*/ 1 h 499"/>
                <a:gd name="T70" fmla="*/ 2 w 778"/>
                <a:gd name="T71" fmla="*/ 1 h 499"/>
                <a:gd name="T72" fmla="*/ 2 w 778"/>
                <a:gd name="T73" fmla="*/ 1 h 499"/>
                <a:gd name="T74" fmla="*/ 2 w 778"/>
                <a:gd name="T75" fmla="*/ 1 h 499"/>
                <a:gd name="T76" fmla="*/ 2 w 778"/>
                <a:gd name="T77" fmla="*/ 1 h 499"/>
                <a:gd name="T78" fmla="*/ 2 w 778"/>
                <a:gd name="T79" fmla="*/ 1 h 499"/>
                <a:gd name="T80" fmla="*/ 2 w 778"/>
                <a:gd name="T81" fmla="*/ 1 h 499"/>
                <a:gd name="T82" fmla="*/ 2 w 778"/>
                <a:gd name="T83" fmla="*/ 1 h 499"/>
                <a:gd name="T84" fmla="*/ 2 w 778"/>
                <a:gd name="T85" fmla="*/ 1 h 499"/>
                <a:gd name="T86" fmla="*/ 2 w 778"/>
                <a:gd name="T87" fmla="*/ 1 h 499"/>
                <a:gd name="T88" fmla="*/ 2 w 778"/>
                <a:gd name="T89" fmla="*/ 1 h 499"/>
                <a:gd name="T90" fmla="*/ 2 w 778"/>
                <a:gd name="T91" fmla="*/ 1 h 499"/>
                <a:gd name="T92" fmla="*/ 2 w 778"/>
                <a:gd name="T93" fmla="*/ 1 h 499"/>
                <a:gd name="T94" fmla="*/ 2 w 778"/>
                <a:gd name="T95" fmla="*/ 1 h 499"/>
                <a:gd name="T96" fmla="*/ 2 w 778"/>
                <a:gd name="T97" fmla="*/ 1 h 499"/>
                <a:gd name="T98" fmla="*/ 2 w 778"/>
                <a:gd name="T99" fmla="*/ 1 h 499"/>
                <a:gd name="T100" fmla="*/ 2 w 778"/>
                <a:gd name="T101" fmla="*/ 1 h 499"/>
                <a:gd name="T102" fmla="*/ 1 w 778"/>
                <a:gd name="T103" fmla="*/ 1 h 499"/>
                <a:gd name="T104" fmla="*/ 1 w 778"/>
                <a:gd name="T105" fmla="*/ 1 h 499"/>
                <a:gd name="T106" fmla="*/ 1 w 778"/>
                <a:gd name="T107" fmla="*/ 0 h 499"/>
                <a:gd name="T108" fmla="*/ 1 w 778"/>
                <a:gd name="T109" fmla="*/ 1 h 499"/>
                <a:gd name="T110" fmla="*/ 1 w 778"/>
                <a:gd name="T111" fmla="*/ 1 h 499"/>
                <a:gd name="T112" fmla="*/ 1 w 778"/>
                <a:gd name="T113" fmla="*/ 1 h 499"/>
                <a:gd name="T114" fmla="*/ 1 w 778"/>
                <a:gd name="T115" fmla="*/ 1 h 499"/>
                <a:gd name="T116" fmla="*/ 1 w 778"/>
                <a:gd name="T117" fmla="*/ 1 h 499"/>
                <a:gd name="T118" fmla="*/ 1 w 778"/>
                <a:gd name="T119" fmla="*/ 1 h 499"/>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778"/>
                <a:gd name="T181" fmla="*/ 0 h 499"/>
                <a:gd name="T182" fmla="*/ 778 w 778"/>
                <a:gd name="T183" fmla="*/ 499 h 499"/>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778" h="499">
                  <a:moveTo>
                    <a:pt x="110" y="126"/>
                  </a:moveTo>
                  <a:lnTo>
                    <a:pt x="102" y="133"/>
                  </a:lnTo>
                  <a:lnTo>
                    <a:pt x="94" y="141"/>
                  </a:lnTo>
                  <a:lnTo>
                    <a:pt x="86" y="148"/>
                  </a:lnTo>
                  <a:lnTo>
                    <a:pt x="78" y="156"/>
                  </a:lnTo>
                  <a:lnTo>
                    <a:pt x="69" y="164"/>
                  </a:lnTo>
                  <a:lnTo>
                    <a:pt x="61" y="172"/>
                  </a:lnTo>
                  <a:lnTo>
                    <a:pt x="53" y="179"/>
                  </a:lnTo>
                  <a:lnTo>
                    <a:pt x="45" y="187"/>
                  </a:lnTo>
                  <a:lnTo>
                    <a:pt x="39" y="191"/>
                  </a:lnTo>
                  <a:lnTo>
                    <a:pt x="33" y="194"/>
                  </a:lnTo>
                  <a:lnTo>
                    <a:pt x="27" y="198"/>
                  </a:lnTo>
                  <a:lnTo>
                    <a:pt x="23" y="202"/>
                  </a:lnTo>
                  <a:lnTo>
                    <a:pt x="17" y="206"/>
                  </a:lnTo>
                  <a:lnTo>
                    <a:pt x="11" y="209"/>
                  </a:lnTo>
                  <a:lnTo>
                    <a:pt x="5" y="214"/>
                  </a:lnTo>
                  <a:lnTo>
                    <a:pt x="0" y="217"/>
                  </a:lnTo>
                  <a:lnTo>
                    <a:pt x="5" y="225"/>
                  </a:lnTo>
                  <a:lnTo>
                    <a:pt x="10" y="233"/>
                  </a:lnTo>
                  <a:lnTo>
                    <a:pt x="16" y="241"/>
                  </a:lnTo>
                  <a:lnTo>
                    <a:pt x="20" y="248"/>
                  </a:lnTo>
                  <a:lnTo>
                    <a:pt x="18" y="256"/>
                  </a:lnTo>
                  <a:lnTo>
                    <a:pt x="16" y="264"/>
                  </a:lnTo>
                  <a:lnTo>
                    <a:pt x="14" y="271"/>
                  </a:lnTo>
                  <a:lnTo>
                    <a:pt x="11" y="278"/>
                  </a:lnTo>
                  <a:lnTo>
                    <a:pt x="11" y="279"/>
                  </a:lnTo>
                  <a:lnTo>
                    <a:pt x="12" y="281"/>
                  </a:lnTo>
                  <a:lnTo>
                    <a:pt x="12" y="283"/>
                  </a:lnTo>
                  <a:lnTo>
                    <a:pt x="12" y="284"/>
                  </a:lnTo>
                  <a:lnTo>
                    <a:pt x="20" y="289"/>
                  </a:lnTo>
                  <a:lnTo>
                    <a:pt x="28" y="293"/>
                  </a:lnTo>
                  <a:lnTo>
                    <a:pt x="35" y="298"/>
                  </a:lnTo>
                  <a:lnTo>
                    <a:pt x="43" y="304"/>
                  </a:lnTo>
                  <a:lnTo>
                    <a:pt x="61" y="321"/>
                  </a:lnTo>
                  <a:lnTo>
                    <a:pt x="79" y="339"/>
                  </a:lnTo>
                  <a:lnTo>
                    <a:pt x="98" y="357"/>
                  </a:lnTo>
                  <a:lnTo>
                    <a:pt x="116" y="374"/>
                  </a:lnTo>
                  <a:lnTo>
                    <a:pt x="134" y="390"/>
                  </a:lnTo>
                  <a:lnTo>
                    <a:pt x="154" y="406"/>
                  </a:lnTo>
                  <a:lnTo>
                    <a:pt x="174" y="421"/>
                  </a:lnTo>
                  <a:lnTo>
                    <a:pt x="193" y="436"/>
                  </a:lnTo>
                  <a:lnTo>
                    <a:pt x="214" y="449"/>
                  </a:lnTo>
                  <a:lnTo>
                    <a:pt x="235" y="461"/>
                  </a:lnTo>
                  <a:lnTo>
                    <a:pt x="255" y="472"/>
                  </a:lnTo>
                  <a:lnTo>
                    <a:pt x="277" y="481"/>
                  </a:lnTo>
                  <a:lnTo>
                    <a:pt x="300" y="488"/>
                  </a:lnTo>
                  <a:lnTo>
                    <a:pt x="322" y="494"/>
                  </a:lnTo>
                  <a:lnTo>
                    <a:pt x="345" y="497"/>
                  </a:lnTo>
                  <a:lnTo>
                    <a:pt x="369" y="499"/>
                  </a:lnTo>
                  <a:lnTo>
                    <a:pt x="396" y="497"/>
                  </a:lnTo>
                  <a:lnTo>
                    <a:pt x="421" y="494"/>
                  </a:lnTo>
                  <a:lnTo>
                    <a:pt x="447" y="489"/>
                  </a:lnTo>
                  <a:lnTo>
                    <a:pt x="472" y="483"/>
                  </a:lnTo>
                  <a:lnTo>
                    <a:pt x="495" y="475"/>
                  </a:lnTo>
                  <a:lnTo>
                    <a:pt x="519" y="466"/>
                  </a:lnTo>
                  <a:lnTo>
                    <a:pt x="541" y="456"/>
                  </a:lnTo>
                  <a:lnTo>
                    <a:pt x="563" y="443"/>
                  </a:lnTo>
                  <a:lnTo>
                    <a:pt x="582" y="430"/>
                  </a:lnTo>
                  <a:lnTo>
                    <a:pt x="602" y="415"/>
                  </a:lnTo>
                  <a:lnTo>
                    <a:pt x="620" y="399"/>
                  </a:lnTo>
                  <a:lnTo>
                    <a:pt x="638" y="382"/>
                  </a:lnTo>
                  <a:lnTo>
                    <a:pt x="654" y="362"/>
                  </a:lnTo>
                  <a:lnTo>
                    <a:pt x="668" y="343"/>
                  </a:lnTo>
                  <a:lnTo>
                    <a:pt x="681" y="321"/>
                  </a:lnTo>
                  <a:lnTo>
                    <a:pt x="693" y="298"/>
                  </a:lnTo>
                  <a:lnTo>
                    <a:pt x="699" y="291"/>
                  </a:lnTo>
                  <a:lnTo>
                    <a:pt x="706" y="285"/>
                  </a:lnTo>
                  <a:lnTo>
                    <a:pt x="711" y="278"/>
                  </a:lnTo>
                  <a:lnTo>
                    <a:pt x="717" y="271"/>
                  </a:lnTo>
                  <a:lnTo>
                    <a:pt x="723" y="264"/>
                  </a:lnTo>
                  <a:lnTo>
                    <a:pt x="730" y="258"/>
                  </a:lnTo>
                  <a:lnTo>
                    <a:pt x="736" y="252"/>
                  </a:lnTo>
                  <a:lnTo>
                    <a:pt x="741" y="245"/>
                  </a:lnTo>
                  <a:lnTo>
                    <a:pt x="746" y="244"/>
                  </a:lnTo>
                  <a:lnTo>
                    <a:pt x="752" y="241"/>
                  </a:lnTo>
                  <a:lnTo>
                    <a:pt x="756" y="240"/>
                  </a:lnTo>
                  <a:lnTo>
                    <a:pt x="761" y="239"/>
                  </a:lnTo>
                  <a:lnTo>
                    <a:pt x="765" y="237"/>
                  </a:lnTo>
                  <a:lnTo>
                    <a:pt x="770" y="236"/>
                  </a:lnTo>
                  <a:lnTo>
                    <a:pt x="775" y="233"/>
                  </a:lnTo>
                  <a:lnTo>
                    <a:pt x="778" y="231"/>
                  </a:lnTo>
                  <a:lnTo>
                    <a:pt x="771" y="228"/>
                  </a:lnTo>
                  <a:lnTo>
                    <a:pt x="764" y="225"/>
                  </a:lnTo>
                  <a:lnTo>
                    <a:pt x="757" y="222"/>
                  </a:lnTo>
                  <a:lnTo>
                    <a:pt x="751" y="218"/>
                  </a:lnTo>
                  <a:lnTo>
                    <a:pt x="744" y="215"/>
                  </a:lnTo>
                  <a:lnTo>
                    <a:pt x="737" y="211"/>
                  </a:lnTo>
                  <a:lnTo>
                    <a:pt x="730" y="209"/>
                  </a:lnTo>
                  <a:lnTo>
                    <a:pt x="723" y="206"/>
                  </a:lnTo>
                  <a:lnTo>
                    <a:pt x="710" y="186"/>
                  </a:lnTo>
                  <a:lnTo>
                    <a:pt x="696" y="169"/>
                  </a:lnTo>
                  <a:lnTo>
                    <a:pt x="684" y="152"/>
                  </a:lnTo>
                  <a:lnTo>
                    <a:pt x="670" y="135"/>
                  </a:lnTo>
                  <a:lnTo>
                    <a:pt x="657" y="120"/>
                  </a:lnTo>
                  <a:lnTo>
                    <a:pt x="643" y="107"/>
                  </a:lnTo>
                  <a:lnTo>
                    <a:pt x="628" y="94"/>
                  </a:lnTo>
                  <a:lnTo>
                    <a:pt x="613" y="81"/>
                  </a:lnTo>
                  <a:lnTo>
                    <a:pt x="597" y="70"/>
                  </a:lnTo>
                  <a:lnTo>
                    <a:pt x="580" y="59"/>
                  </a:lnTo>
                  <a:lnTo>
                    <a:pt x="563" y="49"/>
                  </a:lnTo>
                  <a:lnTo>
                    <a:pt x="544" y="40"/>
                  </a:lnTo>
                  <a:lnTo>
                    <a:pt x="524" y="31"/>
                  </a:lnTo>
                  <a:lnTo>
                    <a:pt x="502" y="21"/>
                  </a:lnTo>
                  <a:lnTo>
                    <a:pt x="479" y="13"/>
                  </a:lnTo>
                  <a:lnTo>
                    <a:pt x="455" y="5"/>
                  </a:lnTo>
                  <a:lnTo>
                    <a:pt x="429" y="3"/>
                  </a:lnTo>
                  <a:lnTo>
                    <a:pt x="404" y="1"/>
                  </a:lnTo>
                  <a:lnTo>
                    <a:pt x="379" y="0"/>
                  </a:lnTo>
                  <a:lnTo>
                    <a:pt x="354" y="0"/>
                  </a:lnTo>
                  <a:lnTo>
                    <a:pt x="330" y="1"/>
                  </a:lnTo>
                  <a:lnTo>
                    <a:pt x="307" y="4"/>
                  </a:lnTo>
                  <a:lnTo>
                    <a:pt x="285" y="8"/>
                  </a:lnTo>
                  <a:lnTo>
                    <a:pt x="263" y="12"/>
                  </a:lnTo>
                  <a:lnTo>
                    <a:pt x="242" y="19"/>
                  </a:lnTo>
                  <a:lnTo>
                    <a:pt x="221" y="28"/>
                  </a:lnTo>
                  <a:lnTo>
                    <a:pt x="201" y="39"/>
                  </a:lnTo>
                  <a:lnTo>
                    <a:pt x="182" y="51"/>
                  </a:lnTo>
                  <a:lnTo>
                    <a:pt x="162" y="66"/>
                  </a:lnTo>
                  <a:lnTo>
                    <a:pt x="145" y="84"/>
                  </a:lnTo>
                  <a:lnTo>
                    <a:pt x="128" y="104"/>
                  </a:lnTo>
                  <a:lnTo>
                    <a:pt x="110" y="126"/>
                  </a:lnTo>
                  <a:close/>
                </a:path>
              </a:pathLst>
            </a:custGeom>
            <a:solidFill>
              <a:srgbClr val="F7BA0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1705" name="Freeform 26"/>
            <p:cNvSpPr>
              <a:spLocks/>
            </p:cNvSpPr>
            <p:nvPr/>
          </p:nvSpPr>
          <p:spPr bwMode="auto">
            <a:xfrm>
              <a:off x="3840" y="2622"/>
              <a:ext cx="385" cy="246"/>
            </a:xfrm>
            <a:custGeom>
              <a:avLst/>
              <a:gdLst>
                <a:gd name="T0" fmla="*/ 0 w 772"/>
                <a:gd name="T1" fmla="*/ 1 h 492"/>
                <a:gd name="T2" fmla="*/ 0 w 772"/>
                <a:gd name="T3" fmla="*/ 1 h 492"/>
                <a:gd name="T4" fmla="*/ 0 w 772"/>
                <a:gd name="T5" fmla="*/ 1 h 492"/>
                <a:gd name="T6" fmla="*/ 0 w 772"/>
                <a:gd name="T7" fmla="*/ 1 h 492"/>
                <a:gd name="T8" fmla="*/ 0 w 772"/>
                <a:gd name="T9" fmla="*/ 1 h 492"/>
                <a:gd name="T10" fmla="*/ 0 w 772"/>
                <a:gd name="T11" fmla="*/ 1 h 492"/>
                <a:gd name="T12" fmla="*/ 0 w 772"/>
                <a:gd name="T13" fmla="*/ 1 h 492"/>
                <a:gd name="T14" fmla="*/ 0 w 772"/>
                <a:gd name="T15" fmla="*/ 1 h 492"/>
                <a:gd name="T16" fmla="*/ 0 w 772"/>
                <a:gd name="T17" fmla="*/ 1 h 492"/>
                <a:gd name="T18" fmla="*/ 0 w 772"/>
                <a:gd name="T19" fmla="*/ 1 h 492"/>
                <a:gd name="T20" fmla="*/ 0 w 772"/>
                <a:gd name="T21" fmla="*/ 1 h 492"/>
                <a:gd name="T22" fmla="*/ 0 w 772"/>
                <a:gd name="T23" fmla="*/ 1 h 492"/>
                <a:gd name="T24" fmla="*/ 0 w 772"/>
                <a:gd name="T25" fmla="*/ 1 h 492"/>
                <a:gd name="T26" fmla="*/ 0 w 772"/>
                <a:gd name="T27" fmla="*/ 1 h 492"/>
                <a:gd name="T28" fmla="*/ 0 w 772"/>
                <a:gd name="T29" fmla="*/ 1 h 492"/>
                <a:gd name="T30" fmla="*/ 0 w 772"/>
                <a:gd name="T31" fmla="*/ 1 h 492"/>
                <a:gd name="T32" fmla="*/ 0 w 772"/>
                <a:gd name="T33" fmla="*/ 1 h 492"/>
                <a:gd name="T34" fmla="*/ 0 w 772"/>
                <a:gd name="T35" fmla="*/ 1 h 492"/>
                <a:gd name="T36" fmla="*/ 0 w 772"/>
                <a:gd name="T37" fmla="*/ 1 h 492"/>
                <a:gd name="T38" fmla="*/ 0 w 772"/>
                <a:gd name="T39" fmla="*/ 1 h 492"/>
                <a:gd name="T40" fmla="*/ 0 w 772"/>
                <a:gd name="T41" fmla="*/ 1 h 492"/>
                <a:gd name="T42" fmla="*/ 0 w 772"/>
                <a:gd name="T43" fmla="*/ 1 h 492"/>
                <a:gd name="T44" fmla="*/ 0 w 772"/>
                <a:gd name="T45" fmla="*/ 1 h 492"/>
                <a:gd name="T46" fmla="*/ 0 w 772"/>
                <a:gd name="T47" fmla="*/ 1 h 492"/>
                <a:gd name="T48" fmla="*/ 0 w 772"/>
                <a:gd name="T49" fmla="*/ 1 h 492"/>
                <a:gd name="T50" fmla="*/ 0 w 772"/>
                <a:gd name="T51" fmla="*/ 1 h 492"/>
                <a:gd name="T52" fmla="*/ 0 w 772"/>
                <a:gd name="T53" fmla="*/ 1 h 492"/>
                <a:gd name="T54" fmla="*/ 1 w 772"/>
                <a:gd name="T55" fmla="*/ 1 h 492"/>
                <a:gd name="T56" fmla="*/ 1 w 772"/>
                <a:gd name="T57" fmla="*/ 1 h 492"/>
                <a:gd name="T58" fmla="*/ 1 w 772"/>
                <a:gd name="T59" fmla="*/ 1 h 492"/>
                <a:gd name="T60" fmla="*/ 1 w 772"/>
                <a:gd name="T61" fmla="*/ 1 h 492"/>
                <a:gd name="T62" fmla="*/ 1 w 772"/>
                <a:gd name="T63" fmla="*/ 1 h 492"/>
                <a:gd name="T64" fmla="*/ 1 w 772"/>
                <a:gd name="T65" fmla="*/ 1 h 492"/>
                <a:gd name="T66" fmla="*/ 1 w 772"/>
                <a:gd name="T67" fmla="*/ 1 h 492"/>
                <a:gd name="T68" fmla="*/ 1 w 772"/>
                <a:gd name="T69" fmla="*/ 1 h 492"/>
                <a:gd name="T70" fmla="*/ 1 w 772"/>
                <a:gd name="T71" fmla="*/ 1 h 492"/>
                <a:gd name="T72" fmla="*/ 1 w 772"/>
                <a:gd name="T73" fmla="*/ 1 h 492"/>
                <a:gd name="T74" fmla="*/ 1 w 772"/>
                <a:gd name="T75" fmla="*/ 1 h 492"/>
                <a:gd name="T76" fmla="*/ 1 w 772"/>
                <a:gd name="T77" fmla="*/ 1 h 492"/>
                <a:gd name="T78" fmla="*/ 1 w 772"/>
                <a:gd name="T79" fmla="*/ 1 h 492"/>
                <a:gd name="T80" fmla="*/ 1 w 772"/>
                <a:gd name="T81" fmla="*/ 1 h 492"/>
                <a:gd name="T82" fmla="*/ 1 w 772"/>
                <a:gd name="T83" fmla="*/ 1 h 492"/>
                <a:gd name="T84" fmla="*/ 1 w 772"/>
                <a:gd name="T85" fmla="*/ 1 h 492"/>
                <a:gd name="T86" fmla="*/ 1 w 772"/>
                <a:gd name="T87" fmla="*/ 1 h 492"/>
                <a:gd name="T88" fmla="*/ 1 w 772"/>
                <a:gd name="T89" fmla="*/ 1 h 492"/>
                <a:gd name="T90" fmla="*/ 1 w 772"/>
                <a:gd name="T91" fmla="*/ 1 h 492"/>
                <a:gd name="T92" fmla="*/ 1 w 772"/>
                <a:gd name="T93" fmla="*/ 1 h 492"/>
                <a:gd name="T94" fmla="*/ 1 w 772"/>
                <a:gd name="T95" fmla="*/ 1 h 492"/>
                <a:gd name="T96" fmla="*/ 1 w 772"/>
                <a:gd name="T97" fmla="*/ 1 h 492"/>
                <a:gd name="T98" fmla="*/ 1 w 772"/>
                <a:gd name="T99" fmla="*/ 1 h 492"/>
                <a:gd name="T100" fmla="*/ 1 w 772"/>
                <a:gd name="T101" fmla="*/ 1 h 492"/>
                <a:gd name="T102" fmla="*/ 0 w 772"/>
                <a:gd name="T103" fmla="*/ 1 h 492"/>
                <a:gd name="T104" fmla="*/ 0 w 772"/>
                <a:gd name="T105" fmla="*/ 1 h 492"/>
                <a:gd name="T106" fmla="*/ 0 w 772"/>
                <a:gd name="T107" fmla="*/ 0 h 492"/>
                <a:gd name="T108" fmla="*/ 0 w 772"/>
                <a:gd name="T109" fmla="*/ 0 h 492"/>
                <a:gd name="T110" fmla="*/ 0 w 772"/>
                <a:gd name="T111" fmla="*/ 1 h 492"/>
                <a:gd name="T112" fmla="*/ 0 w 772"/>
                <a:gd name="T113" fmla="*/ 1 h 492"/>
                <a:gd name="T114" fmla="*/ 0 w 772"/>
                <a:gd name="T115" fmla="*/ 1 h 492"/>
                <a:gd name="T116" fmla="*/ 0 w 772"/>
                <a:gd name="T117" fmla="*/ 1 h 492"/>
                <a:gd name="T118" fmla="*/ 0 w 772"/>
                <a:gd name="T119" fmla="*/ 1 h 492"/>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772"/>
                <a:gd name="T181" fmla="*/ 0 h 492"/>
                <a:gd name="T182" fmla="*/ 772 w 772"/>
                <a:gd name="T183" fmla="*/ 492 h 492"/>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772" h="492">
                  <a:moveTo>
                    <a:pt x="112" y="121"/>
                  </a:moveTo>
                  <a:lnTo>
                    <a:pt x="104" y="129"/>
                  </a:lnTo>
                  <a:lnTo>
                    <a:pt x="96" y="136"/>
                  </a:lnTo>
                  <a:lnTo>
                    <a:pt x="88" y="144"/>
                  </a:lnTo>
                  <a:lnTo>
                    <a:pt x="79" y="151"/>
                  </a:lnTo>
                  <a:lnTo>
                    <a:pt x="71" y="159"/>
                  </a:lnTo>
                  <a:lnTo>
                    <a:pt x="63" y="167"/>
                  </a:lnTo>
                  <a:lnTo>
                    <a:pt x="55" y="174"/>
                  </a:lnTo>
                  <a:lnTo>
                    <a:pt x="47" y="182"/>
                  </a:lnTo>
                  <a:lnTo>
                    <a:pt x="41" y="186"/>
                  </a:lnTo>
                  <a:lnTo>
                    <a:pt x="36" y="189"/>
                  </a:lnTo>
                  <a:lnTo>
                    <a:pt x="30" y="192"/>
                  </a:lnTo>
                  <a:lnTo>
                    <a:pt x="24" y="196"/>
                  </a:lnTo>
                  <a:lnTo>
                    <a:pt x="18" y="201"/>
                  </a:lnTo>
                  <a:lnTo>
                    <a:pt x="12" y="204"/>
                  </a:lnTo>
                  <a:lnTo>
                    <a:pt x="6" y="207"/>
                  </a:lnTo>
                  <a:lnTo>
                    <a:pt x="0" y="211"/>
                  </a:lnTo>
                  <a:lnTo>
                    <a:pt x="6" y="219"/>
                  </a:lnTo>
                  <a:lnTo>
                    <a:pt x="12" y="228"/>
                  </a:lnTo>
                  <a:lnTo>
                    <a:pt x="17" y="236"/>
                  </a:lnTo>
                  <a:lnTo>
                    <a:pt x="23" y="244"/>
                  </a:lnTo>
                  <a:lnTo>
                    <a:pt x="21" y="252"/>
                  </a:lnTo>
                  <a:lnTo>
                    <a:pt x="17" y="259"/>
                  </a:lnTo>
                  <a:lnTo>
                    <a:pt x="14" y="266"/>
                  </a:lnTo>
                  <a:lnTo>
                    <a:pt x="12" y="273"/>
                  </a:lnTo>
                  <a:lnTo>
                    <a:pt x="12" y="274"/>
                  </a:lnTo>
                  <a:lnTo>
                    <a:pt x="12" y="275"/>
                  </a:lnTo>
                  <a:lnTo>
                    <a:pt x="13" y="277"/>
                  </a:lnTo>
                  <a:lnTo>
                    <a:pt x="21" y="281"/>
                  </a:lnTo>
                  <a:lnTo>
                    <a:pt x="29" y="287"/>
                  </a:lnTo>
                  <a:lnTo>
                    <a:pt x="37" y="292"/>
                  </a:lnTo>
                  <a:lnTo>
                    <a:pt x="45" y="297"/>
                  </a:lnTo>
                  <a:lnTo>
                    <a:pt x="62" y="315"/>
                  </a:lnTo>
                  <a:lnTo>
                    <a:pt x="79" y="332"/>
                  </a:lnTo>
                  <a:lnTo>
                    <a:pt x="98" y="349"/>
                  </a:lnTo>
                  <a:lnTo>
                    <a:pt x="115" y="365"/>
                  </a:lnTo>
                  <a:lnTo>
                    <a:pt x="135" y="383"/>
                  </a:lnTo>
                  <a:lnTo>
                    <a:pt x="153" y="397"/>
                  </a:lnTo>
                  <a:lnTo>
                    <a:pt x="173" y="414"/>
                  </a:lnTo>
                  <a:lnTo>
                    <a:pt x="192" y="427"/>
                  </a:lnTo>
                  <a:lnTo>
                    <a:pt x="212" y="441"/>
                  </a:lnTo>
                  <a:lnTo>
                    <a:pt x="233" y="453"/>
                  </a:lnTo>
                  <a:lnTo>
                    <a:pt x="253" y="463"/>
                  </a:lnTo>
                  <a:lnTo>
                    <a:pt x="275" y="472"/>
                  </a:lnTo>
                  <a:lnTo>
                    <a:pt x="297" y="480"/>
                  </a:lnTo>
                  <a:lnTo>
                    <a:pt x="319" y="486"/>
                  </a:lnTo>
                  <a:lnTo>
                    <a:pt x="342" y="490"/>
                  </a:lnTo>
                  <a:lnTo>
                    <a:pt x="365" y="492"/>
                  </a:lnTo>
                  <a:lnTo>
                    <a:pt x="392" y="490"/>
                  </a:lnTo>
                  <a:lnTo>
                    <a:pt x="417" y="486"/>
                  </a:lnTo>
                  <a:lnTo>
                    <a:pt x="442" y="482"/>
                  </a:lnTo>
                  <a:lnTo>
                    <a:pt x="468" y="475"/>
                  </a:lnTo>
                  <a:lnTo>
                    <a:pt x="492" y="467"/>
                  </a:lnTo>
                  <a:lnTo>
                    <a:pt x="515" y="457"/>
                  </a:lnTo>
                  <a:lnTo>
                    <a:pt x="537" y="447"/>
                  </a:lnTo>
                  <a:lnTo>
                    <a:pt x="559" y="434"/>
                  </a:lnTo>
                  <a:lnTo>
                    <a:pt x="579" y="422"/>
                  </a:lnTo>
                  <a:lnTo>
                    <a:pt x="598" y="407"/>
                  </a:lnTo>
                  <a:lnTo>
                    <a:pt x="616" y="391"/>
                  </a:lnTo>
                  <a:lnTo>
                    <a:pt x="632" y="373"/>
                  </a:lnTo>
                  <a:lnTo>
                    <a:pt x="648" y="355"/>
                  </a:lnTo>
                  <a:lnTo>
                    <a:pt x="662" y="335"/>
                  </a:lnTo>
                  <a:lnTo>
                    <a:pt x="675" y="315"/>
                  </a:lnTo>
                  <a:lnTo>
                    <a:pt x="685" y="292"/>
                  </a:lnTo>
                  <a:lnTo>
                    <a:pt x="691" y="285"/>
                  </a:lnTo>
                  <a:lnTo>
                    <a:pt x="697" y="279"/>
                  </a:lnTo>
                  <a:lnTo>
                    <a:pt x="702" y="272"/>
                  </a:lnTo>
                  <a:lnTo>
                    <a:pt x="709" y="265"/>
                  </a:lnTo>
                  <a:lnTo>
                    <a:pt x="715" y="259"/>
                  </a:lnTo>
                  <a:lnTo>
                    <a:pt x="721" y="252"/>
                  </a:lnTo>
                  <a:lnTo>
                    <a:pt x="727" y="245"/>
                  </a:lnTo>
                  <a:lnTo>
                    <a:pt x="732" y="239"/>
                  </a:lnTo>
                  <a:lnTo>
                    <a:pt x="737" y="237"/>
                  </a:lnTo>
                  <a:lnTo>
                    <a:pt x="743" y="236"/>
                  </a:lnTo>
                  <a:lnTo>
                    <a:pt x="747" y="235"/>
                  </a:lnTo>
                  <a:lnTo>
                    <a:pt x="752" y="234"/>
                  </a:lnTo>
                  <a:lnTo>
                    <a:pt x="758" y="233"/>
                  </a:lnTo>
                  <a:lnTo>
                    <a:pt x="762" y="232"/>
                  </a:lnTo>
                  <a:lnTo>
                    <a:pt x="767" y="229"/>
                  </a:lnTo>
                  <a:lnTo>
                    <a:pt x="772" y="228"/>
                  </a:lnTo>
                  <a:lnTo>
                    <a:pt x="765" y="225"/>
                  </a:lnTo>
                  <a:lnTo>
                    <a:pt x="758" y="222"/>
                  </a:lnTo>
                  <a:lnTo>
                    <a:pt x="751" y="219"/>
                  </a:lnTo>
                  <a:lnTo>
                    <a:pt x="744" y="215"/>
                  </a:lnTo>
                  <a:lnTo>
                    <a:pt x="737" y="212"/>
                  </a:lnTo>
                  <a:lnTo>
                    <a:pt x="730" y="209"/>
                  </a:lnTo>
                  <a:lnTo>
                    <a:pt x="723" y="206"/>
                  </a:lnTo>
                  <a:lnTo>
                    <a:pt x="716" y="203"/>
                  </a:lnTo>
                  <a:lnTo>
                    <a:pt x="704" y="184"/>
                  </a:lnTo>
                  <a:lnTo>
                    <a:pt x="691" y="167"/>
                  </a:lnTo>
                  <a:lnTo>
                    <a:pt x="678" y="150"/>
                  </a:lnTo>
                  <a:lnTo>
                    <a:pt x="666" y="135"/>
                  </a:lnTo>
                  <a:lnTo>
                    <a:pt x="652" y="120"/>
                  </a:lnTo>
                  <a:lnTo>
                    <a:pt x="638" y="106"/>
                  </a:lnTo>
                  <a:lnTo>
                    <a:pt x="624" y="93"/>
                  </a:lnTo>
                  <a:lnTo>
                    <a:pt x="609" y="81"/>
                  </a:lnTo>
                  <a:lnTo>
                    <a:pt x="593" y="70"/>
                  </a:lnTo>
                  <a:lnTo>
                    <a:pt x="576" y="59"/>
                  </a:lnTo>
                  <a:lnTo>
                    <a:pt x="559" y="48"/>
                  </a:lnTo>
                  <a:lnTo>
                    <a:pt x="539" y="39"/>
                  </a:lnTo>
                  <a:lnTo>
                    <a:pt x="519" y="30"/>
                  </a:lnTo>
                  <a:lnTo>
                    <a:pt x="497" y="21"/>
                  </a:lnTo>
                  <a:lnTo>
                    <a:pt x="474" y="13"/>
                  </a:lnTo>
                  <a:lnTo>
                    <a:pt x="450" y="5"/>
                  </a:lnTo>
                  <a:lnTo>
                    <a:pt x="425" y="2"/>
                  </a:lnTo>
                  <a:lnTo>
                    <a:pt x="401" y="0"/>
                  </a:lnTo>
                  <a:lnTo>
                    <a:pt x="375" y="0"/>
                  </a:lnTo>
                  <a:lnTo>
                    <a:pt x="352" y="0"/>
                  </a:lnTo>
                  <a:lnTo>
                    <a:pt x="329" y="0"/>
                  </a:lnTo>
                  <a:lnTo>
                    <a:pt x="306" y="2"/>
                  </a:lnTo>
                  <a:lnTo>
                    <a:pt x="284" y="6"/>
                  </a:lnTo>
                  <a:lnTo>
                    <a:pt x="263" y="10"/>
                  </a:lnTo>
                  <a:lnTo>
                    <a:pt x="242" y="17"/>
                  </a:lnTo>
                  <a:lnTo>
                    <a:pt x="221" y="25"/>
                  </a:lnTo>
                  <a:lnTo>
                    <a:pt x="202" y="36"/>
                  </a:lnTo>
                  <a:lnTo>
                    <a:pt x="182" y="48"/>
                  </a:lnTo>
                  <a:lnTo>
                    <a:pt x="164" y="63"/>
                  </a:lnTo>
                  <a:lnTo>
                    <a:pt x="145" y="80"/>
                  </a:lnTo>
                  <a:lnTo>
                    <a:pt x="128" y="99"/>
                  </a:lnTo>
                  <a:lnTo>
                    <a:pt x="112" y="121"/>
                  </a:lnTo>
                  <a:close/>
                </a:path>
              </a:pathLst>
            </a:custGeom>
            <a:solidFill>
              <a:srgbClr val="F9BF0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1706" name="Freeform 27"/>
            <p:cNvSpPr>
              <a:spLocks/>
            </p:cNvSpPr>
            <p:nvPr/>
          </p:nvSpPr>
          <p:spPr bwMode="auto">
            <a:xfrm>
              <a:off x="3841" y="2623"/>
              <a:ext cx="382" cy="243"/>
            </a:xfrm>
            <a:custGeom>
              <a:avLst/>
              <a:gdLst>
                <a:gd name="T0" fmla="*/ 0 w 765"/>
                <a:gd name="T1" fmla="*/ 1 h 485"/>
                <a:gd name="T2" fmla="*/ 0 w 765"/>
                <a:gd name="T3" fmla="*/ 1 h 485"/>
                <a:gd name="T4" fmla="*/ 0 w 765"/>
                <a:gd name="T5" fmla="*/ 1 h 485"/>
                <a:gd name="T6" fmla="*/ 0 w 765"/>
                <a:gd name="T7" fmla="*/ 1 h 485"/>
                <a:gd name="T8" fmla="*/ 0 w 765"/>
                <a:gd name="T9" fmla="*/ 1 h 485"/>
                <a:gd name="T10" fmla="*/ 0 w 765"/>
                <a:gd name="T11" fmla="*/ 1 h 485"/>
                <a:gd name="T12" fmla="*/ 0 w 765"/>
                <a:gd name="T13" fmla="*/ 1 h 485"/>
                <a:gd name="T14" fmla="*/ 0 w 765"/>
                <a:gd name="T15" fmla="*/ 1 h 485"/>
                <a:gd name="T16" fmla="*/ 0 w 765"/>
                <a:gd name="T17" fmla="*/ 1 h 485"/>
                <a:gd name="T18" fmla="*/ 0 w 765"/>
                <a:gd name="T19" fmla="*/ 1 h 485"/>
                <a:gd name="T20" fmla="*/ 0 w 765"/>
                <a:gd name="T21" fmla="*/ 1 h 485"/>
                <a:gd name="T22" fmla="*/ 0 w 765"/>
                <a:gd name="T23" fmla="*/ 1 h 485"/>
                <a:gd name="T24" fmla="*/ 0 w 765"/>
                <a:gd name="T25" fmla="*/ 1 h 485"/>
                <a:gd name="T26" fmla="*/ 0 w 765"/>
                <a:gd name="T27" fmla="*/ 1 h 485"/>
                <a:gd name="T28" fmla="*/ 1 w 765"/>
                <a:gd name="T29" fmla="*/ 1 h 485"/>
                <a:gd name="T30" fmla="*/ 1 w 765"/>
                <a:gd name="T31" fmla="*/ 1 h 485"/>
                <a:gd name="T32" fmla="*/ 1 w 765"/>
                <a:gd name="T33" fmla="*/ 1 h 485"/>
                <a:gd name="T34" fmla="*/ 1 w 765"/>
                <a:gd name="T35" fmla="*/ 1 h 485"/>
                <a:gd name="T36" fmla="*/ 1 w 765"/>
                <a:gd name="T37" fmla="*/ 1 h 485"/>
                <a:gd name="T38" fmla="*/ 1 w 765"/>
                <a:gd name="T39" fmla="*/ 1 h 485"/>
                <a:gd name="T40" fmla="*/ 1 w 765"/>
                <a:gd name="T41" fmla="*/ 1 h 485"/>
                <a:gd name="T42" fmla="*/ 1 w 765"/>
                <a:gd name="T43" fmla="*/ 1 h 485"/>
                <a:gd name="T44" fmla="*/ 1 w 765"/>
                <a:gd name="T45" fmla="*/ 1 h 485"/>
                <a:gd name="T46" fmla="*/ 1 w 765"/>
                <a:gd name="T47" fmla="*/ 1 h 485"/>
                <a:gd name="T48" fmla="*/ 1 w 765"/>
                <a:gd name="T49" fmla="*/ 1 h 485"/>
                <a:gd name="T50" fmla="*/ 1 w 765"/>
                <a:gd name="T51" fmla="*/ 1 h 485"/>
                <a:gd name="T52" fmla="*/ 1 w 765"/>
                <a:gd name="T53" fmla="*/ 1 h 485"/>
                <a:gd name="T54" fmla="*/ 0 w 765"/>
                <a:gd name="T55" fmla="*/ 1 h 485"/>
                <a:gd name="T56" fmla="*/ 0 w 765"/>
                <a:gd name="T57" fmla="*/ 1 h 485"/>
                <a:gd name="T58" fmla="*/ 0 w 765"/>
                <a:gd name="T59" fmla="*/ 1 h 485"/>
                <a:gd name="T60" fmla="*/ 0 w 765"/>
                <a:gd name="T61" fmla="*/ 0 h 485"/>
                <a:gd name="T62" fmla="*/ 0 w 765"/>
                <a:gd name="T63" fmla="*/ 1 h 485"/>
                <a:gd name="T64" fmla="*/ 0 w 765"/>
                <a:gd name="T65" fmla="*/ 1 h 485"/>
                <a:gd name="T66" fmla="*/ 0 w 765"/>
                <a:gd name="T67" fmla="*/ 1 h 485"/>
                <a:gd name="T68" fmla="*/ 0 w 765"/>
                <a:gd name="T69" fmla="*/ 1 h 485"/>
                <a:gd name="T70" fmla="*/ 0 w 765"/>
                <a:gd name="T71" fmla="*/ 1 h 485"/>
                <a:gd name="T72" fmla="*/ 0 w 765"/>
                <a:gd name="T73" fmla="*/ 1 h 485"/>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765"/>
                <a:gd name="T112" fmla="*/ 0 h 485"/>
                <a:gd name="T113" fmla="*/ 765 w 765"/>
                <a:gd name="T114" fmla="*/ 485 h 485"/>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765" h="485">
                  <a:moveTo>
                    <a:pt x="113" y="119"/>
                  </a:moveTo>
                  <a:lnTo>
                    <a:pt x="50" y="178"/>
                  </a:lnTo>
                  <a:lnTo>
                    <a:pt x="0" y="207"/>
                  </a:lnTo>
                  <a:lnTo>
                    <a:pt x="24" y="241"/>
                  </a:lnTo>
                  <a:lnTo>
                    <a:pt x="12" y="270"/>
                  </a:lnTo>
                  <a:lnTo>
                    <a:pt x="12" y="272"/>
                  </a:lnTo>
                  <a:lnTo>
                    <a:pt x="45" y="292"/>
                  </a:lnTo>
                  <a:lnTo>
                    <a:pt x="62" y="309"/>
                  </a:lnTo>
                  <a:lnTo>
                    <a:pt x="80" y="326"/>
                  </a:lnTo>
                  <a:lnTo>
                    <a:pt x="97" y="344"/>
                  </a:lnTo>
                  <a:lnTo>
                    <a:pt x="115" y="361"/>
                  </a:lnTo>
                  <a:lnTo>
                    <a:pt x="134" y="377"/>
                  </a:lnTo>
                  <a:lnTo>
                    <a:pt x="152" y="393"/>
                  </a:lnTo>
                  <a:lnTo>
                    <a:pt x="171" y="408"/>
                  </a:lnTo>
                  <a:lnTo>
                    <a:pt x="190" y="422"/>
                  </a:lnTo>
                  <a:lnTo>
                    <a:pt x="210" y="435"/>
                  </a:lnTo>
                  <a:lnTo>
                    <a:pt x="231" y="447"/>
                  </a:lnTo>
                  <a:lnTo>
                    <a:pt x="251" y="458"/>
                  </a:lnTo>
                  <a:lnTo>
                    <a:pt x="272" y="467"/>
                  </a:lnTo>
                  <a:lnTo>
                    <a:pt x="294" y="474"/>
                  </a:lnTo>
                  <a:lnTo>
                    <a:pt x="316" y="480"/>
                  </a:lnTo>
                  <a:lnTo>
                    <a:pt x="338" y="483"/>
                  </a:lnTo>
                  <a:lnTo>
                    <a:pt x="361" y="485"/>
                  </a:lnTo>
                  <a:lnTo>
                    <a:pt x="387" y="483"/>
                  </a:lnTo>
                  <a:lnTo>
                    <a:pt x="413" y="480"/>
                  </a:lnTo>
                  <a:lnTo>
                    <a:pt x="438" y="475"/>
                  </a:lnTo>
                  <a:lnTo>
                    <a:pt x="462" y="468"/>
                  </a:lnTo>
                  <a:lnTo>
                    <a:pt x="486" y="460"/>
                  </a:lnTo>
                  <a:lnTo>
                    <a:pt x="509" y="451"/>
                  </a:lnTo>
                  <a:lnTo>
                    <a:pt x="532" y="440"/>
                  </a:lnTo>
                  <a:lnTo>
                    <a:pt x="553" y="429"/>
                  </a:lnTo>
                  <a:lnTo>
                    <a:pt x="574" y="415"/>
                  </a:lnTo>
                  <a:lnTo>
                    <a:pt x="592" y="401"/>
                  </a:lnTo>
                  <a:lnTo>
                    <a:pt x="611" y="385"/>
                  </a:lnTo>
                  <a:lnTo>
                    <a:pt x="627" y="369"/>
                  </a:lnTo>
                  <a:lnTo>
                    <a:pt x="642" y="351"/>
                  </a:lnTo>
                  <a:lnTo>
                    <a:pt x="656" y="331"/>
                  </a:lnTo>
                  <a:lnTo>
                    <a:pt x="667" y="310"/>
                  </a:lnTo>
                  <a:lnTo>
                    <a:pt x="677" y="288"/>
                  </a:lnTo>
                  <a:lnTo>
                    <a:pt x="725" y="234"/>
                  </a:lnTo>
                  <a:lnTo>
                    <a:pt x="765" y="228"/>
                  </a:lnTo>
                  <a:lnTo>
                    <a:pt x="710" y="201"/>
                  </a:lnTo>
                  <a:lnTo>
                    <a:pt x="698" y="182"/>
                  </a:lnTo>
                  <a:lnTo>
                    <a:pt x="685" y="166"/>
                  </a:lnTo>
                  <a:lnTo>
                    <a:pt x="673" y="150"/>
                  </a:lnTo>
                  <a:lnTo>
                    <a:pt x="660" y="135"/>
                  </a:lnTo>
                  <a:lnTo>
                    <a:pt x="647" y="120"/>
                  </a:lnTo>
                  <a:lnTo>
                    <a:pt x="634" y="108"/>
                  </a:lnTo>
                  <a:lnTo>
                    <a:pt x="620" y="95"/>
                  </a:lnTo>
                  <a:lnTo>
                    <a:pt x="605" y="82"/>
                  </a:lnTo>
                  <a:lnTo>
                    <a:pt x="589" y="71"/>
                  </a:lnTo>
                  <a:lnTo>
                    <a:pt x="571" y="60"/>
                  </a:lnTo>
                  <a:lnTo>
                    <a:pt x="554" y="50"/>
                  </a:lnTo>
                  <a:lnTo>
                    <a:pt x="535" y="40"/>
                  </a:lnTo>
                  <a:lnTo>
                    <a:pt x="515" y="30"/>
                  </a:lnTo>
                  <a:lnTo>
                    <a:pt x="494" y="21"/>
                  </a:lnTo>
                  <a:lnTo>
                    <a:pt x="471" y="13"/>
                  </a:lnTo>
                  <a:lnTo>
                    <a:pt x="447" y="5"/>
                  </a:lnTo>
                  <a:lnTo>
                    <a:pt x="423" y="3"/>
                  </a:lnTo>
                  <a:lnTo>
                    <a:pt x="399" y="2"/>
                  </a:lnTo>
                  <a:lnTo>
                    <a:pt x="375" y="0"/>
                  </a:lnTo>
                  <a:lnTo>
                    <a:pt x="352" y="0"/>
                  </a:lnTo>
                  <a:lnTo>
                    <a:pt x="329" y="2"/>
                  </a:lnTo>
                  <a:lnTo>
                    <a:pt x="305" y="4"/>
                  </a:lnTo>
                  <a:lnTo>
                    <a:pt x="285" y="7"/>
                  </a:lnTo>
                  <a:lnTo>
                    <a:pt x="263" y="12"/>
                  </a:lnTo>
                  <a:lnTo>
                    <a:pt x="242" y="18"/>
                  </a:lnTo>
                  <a:lnTo>
                    <a:pt x="221" y="26"/>
                  </a:lnTo>
                  <a:lnTo>
                    <a:pt x="202" y="36"/>
                  </a:lnTo>
                  <a:lnTo>
                    <a:pt x="183" y="48"/>
                  </a:lnTo>
                  <a:lnTo>
                    <a:pt x="165" y="63"/>
                  </a:lnTo>
                  <a:lnTo>
                    <a:pt x="147" y="79"/>
                  </a:lnTo>
                  <a:lnTo>
                    <a:pt x="129" y="97"/>
                  </a:lnTo>
                  <a:lnTo>
                    <a:pt x="113" y="119"/>
                  </a:lnTo>
                  <a:close/>
                </a:path>
              </a:pathLst>
            </a:custGeom>
            <a:solidFill>
              <a:srgbClr val="FFC6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1707" name="Freeform 28"/>
            <p:cNvSpPr>
              <a:spLocks/>
            </p:cNvSpPr>
            <p:nvPr/>
          </p:nvSpPr>
          <p:spPr bwMode="auto">
            <a:xfrm>
              <a:off x="3972" y="2636"/>
              <a:ext cx="177" cy="83"/>
            </a:xfrm>
            <a:custGeom>
              <a:avLst/>
              <a:gdLst>
                <a:gd name="T0" fmla="*/ 0 w 353"/>
                <a:gd name="T1" fmla="*/ 1 h 166"/>
                <a:gd name="T2" fmla="*/ 1 w 353"/>
                <a:gd name="T3" fmla="*/ 1 h 166"/>
                <a:gd name="T4" fmla="*/ 1 w 353"/>
                <a:gd name="T5" fmla="*/ 0 h 166"/>
                <a:gd name="T6" fmla="*/ 1 w 353"/>
                <a:gd name="T7" fmla="*/ 1 h 166"/>
                <a:gd name="T8" fmla="*/ 1 w 353"/>
                <a:gd name="T9" fmla="*/ 1 h 166"/>
                <a:gd name="T10" fmla="*/ 1 w 353"/>
                <a:gd name="T11" fmla="*/ 1 h 166"/>
                <a:gd name="T12" fmla="*/ 1 w 353"/>
                <a:gd name="T13" fmla="*/ 1 h 166"/>
                <a:gd name="T14" fmla="*/ 1 w 353"/>
                <a:gd name="T15" fmla="*/ 1 h 166"/>
                <a:gd name="T16" fmla="*/ 1 w 353"/>
                <a:gd name="T17" fmla="*/ 1 h 166"/>
                <a:gd name="T18" fmla="*/ 1 w 353"/>
                <a:gd name="T19" fmla="*/ 1 h 166"/>
                <a:gd name="T20" fmla="*/ 1 w 353"/>
                <a:gd name="T21" fmla="*/ 1 h 166"/>
                <a:gd name="T22" fmla="*/ 1 w 353"/>
                <a:gd name="T23" fmla="*/ 1 h 166"/>
                <a:gd name="T24" fmla="*/ 1 w 353"/>
                <a:gd name="T25" fmla="*/ 1 h 166"/>
                <a:gd name="T26" fmla="*/ 1 w 353"/>
                <a:gd name="T27" fmla="*/ 1 h 166"/>
                <a:gd name="T28" fmla="*/ 0 w 353"/>
                <a:gd name="T29" fmla="*/ 1 h 16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353"/>
                <a:gd name="T46" fmla="*/ 0 h 166"/>
                <a:gd name="T47" fmla="*/ 353 w 353"/>
                <a:gd name="T48" fmla="*/ 166 h 16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353" h="166">
                  <a:moveTo>
                    <a:pt x="0" y="87"/>
                  </a:moveTo>
                  <a:lnTo>
                    <a:pt x="79" y="20"/>
                  </a:lnTo>
                  <a:lnTo>
                    <a:pt x="184" y="0"/>
                  </a:lnTo>
                  <a:lnTo>
                    <a:pt x="273" y="37"/>
                  </a:lnTo>
                  <a:lnTo>
                    <a:pt x="338" y="72"/>
                  </a:lnTo>
                  <a:lnTo>
                    <a:pt x="353" y="126"/>
                  </a:lnTo>
                  <a:lnTo>
                    <a:pt x="322" y="162"/>
                  </a:lnTo>
                  <a:lnTo>
                    <a:pt x="284" y="166"/>
                  </a:lnTo>
                  <a:lnTo>
                    <a:pt x="175" y="141"/>
                  </a:lnTo>
                  <a:lnTo>
                    <a:pt x="87" y="125"/>
                  </a:lnTo>
                  <a:lnTo>
                    <a:pt x="29" y="129"/>
                  </a:lnTo>
                  <a:lnTo>
                    <a:pt x="24" y="122"/>
                  </a:lnTo>
                  <a:lnTo>
                    <a:pt x="15" y="106"/>
                  </a:lnTo>
                  <a:lnTo>
                    <a:pt x="6" y="92"/>
                  </a:lnTo>
                  <a:lnTo>
                    <a:pt x="0" y="87"/>
                  </a:lnTo>
                  <a:close/>
                </a:path>
              </a:pathLst>
            </a:custGeom>
            <a:solidFill>
              <a:srgbClr val="FFC6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1708" name="Freeform 29"/>
            <p:cNvSpPr>
              <a:spLocks/>
            </p:cNvSpPr>
            <p:nvPr/>
          </p:nvSpPr>
          <p:spPr bwMode="auto">
            <a:xfrm>
              <a:off x="3978" y="2638"/>
              <a:ext cx="167" cy="78"/>
            </a:xfrm>
            <a:custGeom>
              <a:avLst/>
              <a:gdLst>
                <a:gd name="T0" fmla="*/ 1 w 334"/>
                <a:gd name="T1" fmla="*/ 0 h 157"/>
                <a:gd name="T2" fmla="*/ 1 w 334"/>
                <a:gd name="T3" fmla="*/ 0 h 157"/>
                <a:gd name="T4" fmla="*/ 1 w 334"/>
                <a:gd name="T5" fmla="*/ 0 h 157"/>
                <a:gd name="T6" fmla="*/ 1 w 334"/>
                <a:gd name="T7" fmla="*/ 0 h 157"/>
                <a:gd name="T8" fmla="*/ 1 w 334"/>
                <a:gd name="T9" fmla="*/ 0 h 157"/>
                <a:gd name="T10" fmla="*/ 1 w 334"/>
                <a:gd name="T11" fmla="*/ 0 h 157"/>
                <a:gd name="T12" fmla="*/ 1 w 334"/>
                <a:gd name="T13" fmla="*/ 0 h 157"/>
                <a:gd name="T14" fmla="*/ 1 w 334"/>
                <a:gd name="T15" fmla="*/ 0 h 157"/>
                <a:gd name="T16" fmla="*/ 1 w 334"/>
                <a:gd name="T17" fmla="*/ 0 h 157"/>
                <a:gd name="T18" fmla="*/ 1 w 334"/>
                <a:gd name="T19" fmla="*/ 0 h 157"/>
                <a:gd name="T20" fmla="*/ 1 w 334"/>
                <a:gd name="T21" fmla="*/ 0 h 157"/>
                <a:gd name="T22" fmla="*/ 1 w 334"/>
                <a:gd name="T23" fmla="*/ 0 h 157"/>
                <a:gd name="T24" fmla="*/ 1 w 334"/>
                <a:gd name="T25" fmla="*/ 0 h 157"/>
                <a:gd name="T26" fmla="*/ 1 w 334"/>
                <a:gd name="T27" fmla="*/ 0 h 157"/>
                <a:gd name="T28" fmla="*/ 1 w 334"/>
                <a:gd name="T29" fmla="*/ 0 h 157"/>
                <a:gd name="T30" fmla="*/ 1 w 334"/>
                <a:gd name="T31" fmla="*/ 0 h 157"/>
                <a:gd name="T32" fmla="*/ 1 w 334"/>
                <a:gd name="T33" fmla="*/ 0 h 157"/>
                <a:gd name="T34" fmla="*/ 1 w 334"/>
                <a:gd name="T35" fmla="*/ 0 h 157"/>
                <a:gd name="T36" fmla="*/ 1 w 334"/>
                <a:gd name="T37" fmla="*/ 0 h 157"/>
                <a:gd name="T38" fmla="*/ 1 w 334"/>
                <a:gd name="T39" fmla="*/ 0 h 157"/>
                <a:gd name="T40" fmla="*/ 1 w 334"/>
                <a:gd name="T41" fmla="*/ 0 h 157"/>
                <a:gd name="T42" fmla="*/ 1 w 334"/>
                <a:gd name="T43" fmla="*/ 0 h 157"/>
                <a:gd name="T44" fmla="*/ 1 w 334"/>
                <a:gd name="T45" fmla="*/ 0 h 157"/>
                <a:gd name="T46" fmla="*/ 1 w 334"/>
                <a:gd name="T47" fmla="*/ 0 h 157"/>
                <a:gd name="T48" fmla="*/ 1 w 334"/>
                <a:gd name="T49" fmla="*/ 0 h 157"/>
                <a:gd name="T50" fmla="*/ 1 w 334"/>
                <a:gd name="T51" fmla="*/ 0 h 157"/>
                <a:gd name="T52" fmla="*/ 1 w 334"/>
                <a:gd name="T53" fmla="*/ 0 h 157"/>
                <a:gd name="T54" fmla="*/ 1 w 334"/>
                <a:gd name="T55" fmla="*/ 0 h 157"/>
                <a:gd name="T56" fmla="*/ 1 w 334"/>
                <a:gd name="T57" fmla="*/ 0 h 157"/>
                <a:gd name="T58" fmla="*/ 1 w 334"/>
                <a:gd name="T59" fmla="*/ 0 h 157"/>
                <a:gd name="T60" fmla="*/ 1 w 334"/>
                <a:gd name="T61" fmla="*/ 0 h 157"/>
                <a:gd name="T62" fmla="*/ 1 w 334"/>
                <a:gd name="T63" fmla="*/ 0 h 157"/>
                <a:gd name="T64" fmla="*/ 1 w 334"/>
                <a:gd name="T65" fmla="*/ 0 h 157"/>
                <a:gd name="T66" fmla="*/ 1 w 334"/>
                <a:gd name="T67" fmla="*/ 0 h 157"/>
                <a:gd name="T68" fmla="*/ 1 w 334"/>
                <a:gd name="T69" fmla="*/ 0 h 157"/>
                <a:gd name="T70" fmla="*/ 1 w 334"/>
                <a:gd name="T71" fmla="*/ 0 h 157"/>
                <a:gd name="T72" fmla="*/ 1 w 334"/>
                <a:gd name="T73" fmla="*/ 0 h 157"/>
                <a:gd name="T74" fmla="*/ 1 w 334"/>
                <a:gd name="T75" fmla="*/ 0 h 157"/>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334"/>
                <a:gd name="T115" fmla="*/ 0 h 157"/>
                <a:gd name="T116" fmla="*/ 334 w 334"/>
                <a:gd name="T117" fmla="*/ 157 h 157"/>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334" h="157">
                  <a:moveTo>
                    <a:pt x="0" y="83"/>
                  </a:moveTo>
                  <a:lnTo>
                    <a:pt x="10" y="75"/>
                  </a:lnTo>
                  <a:lnTo>
                    <a:pt x="20" y="67"/>
                  </a:lnTo>
                  <a:lnTo>
                    <a:pt x="29" y="60"/>
                  </a:lnTo>
                  <a:lnTo>
                    <a:pt x="38" y="52"/>
                  </a:lnTo>
                  <a:lnTo>
                    <a:pt x="48" y="44"/>
                  </a:lnTo>
                  <a:lnTo>
                    <a:pt x="58" y="36"/>
                  </a:lnTo>
                  <a:lnTo>
                    <a:pt x="67" y="29"/>
                  </a:lnTo>
                  <a:lnTo>
                    <a:pt x="76" y="21"/>
                  </a:lnTo>
                  <a:lnTo>
                    <a:pt x="89" y="19"/>
                  </a:lnTo>
                  <a:lnTo>
                    <a:pt x="101" y="15"/>
                  </a:lnTo>
                  <a:lnTo>
                    <a:pt x="113" y="13"/>
                  </a:lnTo>
                  <a:lnTo>
                    <a:pt x="126" y="11"/>
                  </a:lnTo>
                  <a:lnTo>
                    <a:pt x="137" y="8"/>
                  </a:lnTo>
                  <a:lnTo>
                    <a:pt x="150" y="5"/>
                  </a:lnTo>
                  <a:lnTo>
                    <a:pt x="163" y="3"/>
                  </a:lnTo>
                  <a:lnTo>
                    <a:pt x="175" y="0"/>
                  </a:lnTo>
                  <a:lnTo>
                    <a:pt x="186" y="5"/>
                  </a:lnTo>
                  <a:lnTo>
                    <a:pt x="196" y="9"/>
                  </a:lnTo>
                  <a:lnTo>
                    <a:pt x="207" y="13"/>
                  </a:lnTo>
                  <a:lnTo>
                    <a:pt x="217" y="17"/>
                  </a:lnTo>
                  <a:lnTo>
                    <a:pt x="227" y="22"/>
                  </a:lnTo>
                  <a:lnTo>
                    <a:pt x="238" y="27"/>
                  </a:lnTo>
                  <a:lnTo>
                    <a:pt x="248" y="31"/>
                  </a:lnTo>
                  <a:lnTo>
                    <a:pt x="258" y="36"/>
                  </a:lnTo>
                  <a:lnTo>
                    <a:pt x="266" y="41"/>
                  </a:lnTo>
                  <a:lnTo>
                    <a:pt x="274" y="44"/>
                  </a:lnTo>
                  <a:lnTo>
                    <a:pt x="281" y="49"/>
                  </a:lnTo>
                  <a:lnTo>
                    <a:pt x="289" y="53"/>
                  </a:lnTo>
                  <a:lnTo>
                    <a:pt x="297" y="58"/>
                  </a:lnTo>
                  <a:lnTo>
                    <a:pt x="306" y="61"/>
                  </a:lnTo>
                  <a:lnTo>
                    <a:pt x="312" y="66"/>
                  </a:lnTo>
                  <a:lnTo>
                    <a:pt x="321" y="69"/>
                  </a:lnTo>
                  <a:lnTo>
                    <a:pt x="324" y="82"/>
                  </a:lnTo>
                  <a:lnTo>
                    <a:pt x="327" y="95"/>
                  </a:lnTo>
                  <a:lnTo>
                    <a:pt x="331" y="106"/>
                  </a:lnTo>
                  <a:lnTo>
                    <a:pt x="334" y="119"/>
                  </a:lnTo>
                  <a:lnTo>
                    <a:pt x="326" y="127"/>
                  </a:lnTo>
                  <a:lnTo>
                    <a:pt x="319" y="136"/>
                  </a:lnTo>
                  <a:lnTo>
                    <a:pt x="312" y="144"/>
                  </a:lnTo>
                  <a:lnTo>
                    <a:pt x="304" y="153"/>
                  </a:lnTo>
                  <a:lnTo>
                    <a:pt x="300" y="153"/>
                  </a:lnTo>
                  <a:lnTo>
                    <a:pt x="296" y="155"/>
                  </a:lnTo>
                  <a:lnTo>
                    <a:pt x="292" y="155"/>
                  </a:lnTo>
                  <a:lnTo>
                    <a:pt x="287" y="155"/>
                  </a:lnTo>
                  <a:lnTo>
                    <a:pt x="283" y="156"/>
                  </a:lnTo>
                  <a:lnTo>
                    <a:pt x="279" y="156"/>
                  </a:lnTo>
                  <a:lnTo>
                    <a:pt x="274" y="157"/>
                  </a:lnTo>
                  <a:lnTo>
                    <a:pt x="270" y="157"/>
                  </a:lnTo>
                  <a:lnTo>
                    <a:pt x="257" y="153"/>
                  </a:lnTo>
                  <a:lnTo>
                    <a:pt x="245" y="151"/>
                  </a:lnTo>
                  <a:lnTo>
                    <a:pt x="231" y="148"/>
                  </a:lnTo>
                  <a:lnTo>
                    <a:pt x="218" y="145"/>
                  </a:lnTo>
                  <a:lnTo>
                    <a:pt x="205" y="143"/>
                  </a:lnTo>
                  <a:lnTo>
                    <a:pt x="193" y="140"/>
                  </a:lnTo>
                  <a:lnTo>
                    <a:pt x="179" y="137"/>
                  </a:lnTo>
                  <a:lnTo>
                    <a:pt x="166" y="134"/>
                  </a:lnTo>
                  <a:lnTo>
                    <a:pt x="156" y="132"/>
                  </a:lnTo>
                  <a:lnTo>
                    <a:pt x="145" y="130"/>
                  </a:lnTo>
                  <a:lnTo>
                    <a:pt x="135" y="128"/>
                  </a:lnTo>
                  <a:lnTo>
                    <a:pt x="125" y="126"/>
                  </a:lnTo>
                  <a:lnTo>
                    <a:pt x="114" y="125"/>
                  </a:lnTo>
                  <a:lnTo>
                    <a:pt x="104" y="122"/>
                  </a:lnTo>
                  <a:lnTo>
                    <a:pt x="94" y="121"/>
                  </a:lnTo>
                  <a:lnTo>
                    <a:pt x="83" y="119"/>
                  </a:lnTo>
                  <a:lnTo>
                    <a:pt x="76" y="119"/>
                  </a:lnTo>
                  <a:lnTo>
                    <a:pt x="69" y="119"/>
                  </a:lnTo>
                  <a:lnTo>
                    <a:pt x="63" y="119"/>
                  </a:lnTo>
                  <a:lnTo>
                    <a:pt x="56" y="120"/>
                  </a:lnTo>
                  <a:lnTo>
                    <a:pt x="49" y="120"/>
                  </a:lnTo>
                  <a:lnTo>
                    <a:pt x="42" y="121"/>
                  </a:lnTo>
                  <a:lnTo>
                    <a:pt x="35" y="121"/>
                  </a:lnTo>
                  <a:lnTo>
                    <a:pt x="28" y="122"/>
                  </a:lnTo>
                  <a:lnTo>
                    <a:pt x="25" y="115"/>
                  </a:lnTo>
                  <a:lnTo>
                    <a:pt x="15" y="100"/>
                  </a:lnTo>
                  <a:lnTo>
                    <a:pt x="6" y="88"/>
                  </a:lnTo>
                  <a:lnTo>
                    <a:pt x="0" y="83"/>
                  </a:lnTo>
                  <a:close/>
                </a:path>
              </a:pathLst>
            </a:custGeom>
            <a:solidFill>
              <a:srgbClr val="FFCC0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1709" name="Freeform 30"/>
            <p:cNvSpPr>
              <a:spLocks/>
            </p:cNvSpPr>
            <p:nvPr/>
          </p:nvSpPr>
          <p:spPr bwMode="auto">
            <a:xfrm>
              <a:off x="3984" y="2640"/>
              <a:ext cx="157" cy="73"/>
            </a:xfrm>
            <a:custGeom>
              <a:avLst/>
              <a:gdLst>
                <a:gd name="T0" fmla="*/ 1 w 313"/>
                <a:gd name="T1" fmla="*/ 1 h 146"/>
                <a:gd name="T2" fmla="*/ 1 w 313"/>
                <a:gd name="T3" fmla="*/ 1 h 146"/>
                <a:gd name="T4" fmla="*/ 1 w 313"/>
                <a:gd name="T5" fmla="*/ 1 h 146"/>
                <a:gd name="T6" fmla="*/ 1 w 313"/>
                <a:gd name="T7" fmla="*/ 1 h 146"/>
                <a:gd name="T8" fmla="*/ 1 w 313"/>
                <a:gd name="T9" fmla="*/ 1 h 146"/>
                <a:gd name="T10" fmla="*/ 1 w 313"/>
                <a:gd name="T11" fmla="*/ 1 h 146"/>
                <a:gd name="T12" fmla="*/ 1 w 313"/>
                <a:gd name="T13" fmla="*/ 1 h 146"/>
                <a:gd name="T14" fmla="*/ 1 w 313"/>
                <a:gd name="T15" fmla="*/ 1 h 146"/>
                <a:gd name="T16" fmla="*/ 1 w 313"/>
                <a:gd name="T17" fmla="*/ 1 h 146"/>
                <a:gd name="T18" fmla="*/ 1 w 313"/>
                <a:gd name="T19" fmla="*/ 1 h 146"/>
                <a:gd name="T20" fmla="*/ 1 w 313"/>
                <a:gd name="T21" fmla="*/ 1 h 146"/>
                <a:gd name="T22" fmla="*/ 1 w 313"/>
                <a:gd name="T23" fmla="*/ 1 h 146"/>
                <a:gd name="T24" fmla="*/ 1 w 313"/>
                <a:gd name="T25" fmla="*/ 1 h 146"/>
                <a:gd name="T26" fmla="*/ 1 w 313"/>
                <a:gd name="T27" fmla="*/ 1 h 146"/>
                <a:gd name="T28" fmla="*/ 1 w 313"/>
                <a:gd name="T29" fmla="*/ 1 h 146"/>
                <a:gd name="T30" fmla="*/ 1 w 313"/>
                <a:gd name="T31" fmla="*/ 1 h 146"/>
                <a:gd name="T32" fmla="*/ 1 w 313"/>
                <a:gd name="T33" fmla="*/ 1 h 146"/>
                <a:gd name="T34" fmla="*/ 1 w 313"/>
                <a:gd name="T35" fmla="*/ 1 h 146"/>
                <a:gd name="T36" fmla="*/ 1 w 313"/>
                <a:gd name="T37" fmla="*/ 1 h 146"/>
                <a:gd name="T38" fmla="*/ 1 w 313"/>
                <a:gd name="T39" fmla="*/ 1 h 146"/>
                <a:gd name="T40" fmla="*/ 1 w 313"/>
                <a:gd name="T41" fmla="*/ 1 h 146"/>
                <a:gd name="T42" fmla="*/ 1 w 313"/>
                <a:gd name="T43" fmla="*/ 1 h 146"/>
                <a:gd name="T44" fmla="*/ 1 w 313"/>
                <a:gd name="T45" fmla="*/ 1 h 146"/>
                <a:gd name="T46" fmla="*/ 1 w 313"/>
                <a:gd name="T47" fmla="*/ 1 h 146"/>
                <a:gd name="T48" fmla="*/ 1 w 313"/>
                <a:gd name="T49" fmla="*/ 1 h 146"/>
                <a:gd name="T50" fmla="*/ 1 w 313"/>
                <a:gd name="T51" fmla="*/ 1 h 146"/>
                <a:gd name="T52" fmla="*/ 1 w 313"/>
                <a:gd name="T53" fmla="*/ 1 h 146"/>
                <a:gd name="T54" fmla="*/ 1 w 313"/>
                <a:gd name="T55" fmla="*/ 1 h 146"/>
                <a:gd name="T56" fmla="*/ 1 w 313"/>
                <a:gd name="T57" fmla="*/ 1 h 146"/>
                <a:gd name="T58" fmla="*/ 1 w 313"/>
                <a:gd name="T59" fmla="*/ 1 h 146"/>
                <a:gd name="T60" fmla="*/ 1 w 313"/>
                <a:gd name="T61" fmla="*/ 1 h 146"/>
                <a:gd name="T62" fmla="*/ 1 w 313"/>
                <a:gd name="T63" fmla="*/ 1 h 146"/>
                <a:gd name="T64" fmla="*/ 1 w 313"/>
                <a:gd name="T65" fmla="*/ 1 h 146"/>
                <a:gd name="T66" fmla="*/ 1 w 313"/>
                <a:gd name="T67" fmla="*/ 1 h 146"/>
                <a:gd name="T68" fmla="*/ 1 w 313"/>
                <a:gd name="T69" fmla="*/ 1 h 146"/>
                <a:gd name="T70" fmla="*/ 1 w 313"/>
                <a:gd name="T71" fmla="*/ 1 h 14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313"/>
                <a:gd name="T109" fmla="*/ 0 h 146"/>
                <a:gd name="T110" fmla="*/ 313 w 313"/>
                <a:gd name="T111" fmla="*/ 146 h 14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313" h="146">
                  <a:moveTo>
                    <a:pt x="0" y="77"/>
                  </a:moveTo>
                  <a:lnTo>
                    <a:pt x="9" y="70"/>
                  </a:lnTo>
                  <a:lnTo>
                    <a:pt x="17" y="62"/>
                  </a:lnTo>
                  <a:lnTo>
                    <a:pt x="27" y="55"/>
                  </a:lnTo>
                  <a:lnTo>
                    <a:pt x="36" y="47"/>
                  </a:lnTo>
                  <a:lnTo>
                    <a:pt x="44" y="40"/>
                  </a:lnTo>
                  <a:lnTo>
                    <a:pt x="53" y="33"/>
                  </a:lnTo>
                  <a:lnTo>
                    <a:pt x="61" y="25"/>
                  </a:lnTo>
                  <a:lnTo>
                    <a:pt x="70" y="18"/>
                  </a:lnTo>
                  <a:lnTo>
                    <a:pt x="82" y="16"/>
                  </a:lnTo>
                  <a:lnTo>
                    <a:pt x="93" y="14"/>
                  </a:lnTo>
                  <a:lnTo>
                    <a:pt x="105" y="11"/>
                  </a:lnTo>
                  <a:lnTo>
                    <a:pt x="118" y="9"/>
                  </a:lnTo>
                  <a:lnTo>
                    <a:pt x="129" y="7"/>
                  </a:lnTo>
                  <a:lnTo>
                    <a:pt x="141" y="4"/>
                  </a:lnTo>
                  <a:lnTo>
                    <a:pt x="152" y="2"/>
                  </a:lnTo>
                  <a:lnTo>
                    <a:pt x="164" y="0"/>
                  </a:lnTo>
                  <a:lnTo>
                    <a:pt x="174" y="3"/>
                  </a:lnTo>
                  <a:lnTo>
                    <a:pt x="183" y="8"/>
                  </a:lnTo>
                  <a:lnTo>
                    <a:pt x="194" y="11"/>
                  </a:lnTo>
                  <a:lnTo>
                    <a:pt x="203" y="16"/>
                  </a:lnTo>
                  <a:lnTo>
                    <a:pt x="212" y="21"/>
                  </a:lnTo>
                  <a:lnTo>
                    <a:pt x="222" y="24"/>
                  </a:lnTo>
                  <a:lnTo>
                    <a:pt x="232" y="29"/>
                  </a:lnTo>
                  <a:lnTo>
                    <a:pt x="242" y="32"/>
                  </a:lnTo>
                  <a:lnTo>
                    <a:pt x="249" y="37"/>
                  </a:lnTo>
                  <a:lnTo>
                    <a:pt x="257" y="40"/>
                  </a:lnTo>
                  <a:lnTo>
                    <a:pt x="264" y="45"/>
                  </a:lnTo>
                  <a:lnTo>
                    <a:pt x="272" y="48"/>
                  </a:lnTo>
                  <a:lnTo>
                    <a:pt x="279" y="53"/>
                  </a:lnTo>
                  <a:lnTo>
                    <a:pt x="286" y="56"/>
                  </a:lnTo>
                  <a:lnTo>
                    <a:pt x="294" y="61"/>
                  </a:lnTo>
                  <a:lnTo>
                    <a:pt x="301" y="64"/>
                  </a:lnTo>
                  <a:lnTo>
                    <a:pt x="303" y="76"/>
                  </a:lnTo>
                  <a:lnTo>
                    <a:pt x="306" y="87"/>
                  </a:lnTo>
                  <a:lnTo>
                    <a:pt x="310" y="100"/>
                  </a:lnTo>
                  <a:lnTo>
                    <a:pt x="313" y="112"/>
                  </a:lnTo>
                  <a:lnTo>
                    <a:pt x="306" y="120"/>
                  </a:lnTo>
                  <a:lnTo>
                    <a:pt x="299" y="127"/>
                  </a:lnTo>
                  <a:lnTo>
                    <a:pt x="293" y="135"/>
                  </a:lnTo>
                  <a:lnTo>
                    <a:pt x="286" y="143"/>
                  </a:lnTo>
                  <a:lnTo>
                    <a:pt x="278" y="144"/>
                  </a:lnTo>
                  <a:lnTo>
                    <a:pt x="270" y="144"/>
                  </a:lnTo>
                  <a:lnTo>
                    <a:pt x="260" y="145"/>
                  </a:lnTo>
                  <a:lnTo>
                    <a:pt x="252" y="146"/>
                  </a:lnTo>
                  <a:lnTo>
                    <a:pt x="241" y="144"/>
                  </a:lnTo>
                  <a:lnTo>
                    <a:pt x="228" y="140"/>
                  </a:lnTo>
                  <a:lnTo>
                    <a:pt x="217" y="138"/>
                  </a:lnTo>
                  <a:lnTo>
                    <a:pt x="204" y="136"/>
                  </a:lnTo>
                  <a:lnTo>
                    <a:pt x="192" y="133"/>
                  </a:lnTo>
                  <a:lnTo>
                    <a:pt x="180" y="130"/>
                  </a:lnTo>
                  <a:lnTo>
                    <a:pt x="168" y="128"/>
                  </a:lnTo>
                  <a:lnTo>
                    <a:pt x="156" y="124"/>
                  </a:lnTo>
                  <a:lnTo>
                    <a:pt x="145" y="122"/>
                  </a:lnTo>
                  <a:lnTo>
                    <a:pt x="136" y="121"/>
                  </a:lnTo>
                  <a:lnTo>
                    <a:pt x="126" y="118"/>
                  </a:lnTo>
                  <a:lnTo>
                    <a:pt x="116" y="117"/>
                  </a:lnTo>
                  <a:lnTo>
                    <a:pt x="107" y="115"/>
                  </a:lnTo>
                  <a:lnTo>
                    <a:pt x="97" y="114"/>
                  </a:lnTo>
                  <a:lnTo>
                    <a:pt x="88" y="112"/>
                  </a:lnTo>
                  <a:lnTo>
                    <a:pt x="77" y="110"/>
                  </a:lnTo>
                  <a:lnTo>
                    <a:pt x="70" y="110"/>
                  </a:lnTo>
                  <a:lnTo>
                    <a:pt x="65" y="112"/>
                  </a:lnTo>
                  <a:lnTo>
                    <a:pt x="58" y="112"/>
                  </a:lnTo>
                  <a:lnTo>
                    <a:pt x="52" y="112"/>
                  </a:lnTo>
                  <a:lnTo>
                    <a:pt x="45" y="113"/>
                  </a:lnTo>
                  <a:lnTo>
                    <a:pt x="38" y="113"/>
                  </a:lnTo>
                  <a:lnTo>
                    <a:pt x="32" y="114"/>
                  </a:lnTo>
                  <a:lnTo>
                    <a:pt x="25" y="114"/>
                  </a:lnTo>
                  <a:lnTo>
                    <a:pt x="22" y="108"/>
                  </a:lnTo>
                  <a:lnTo>
                    <a:pt x="14" y="94"/>
                  </a:lnTo>
                  <a:lnTo>
                    <a:pt x="5" y="82"/>
                  </a:lnTo>
                  <a:lnTo>
                    <a:pt x="0" y="77"/>
                  </a:lnTo>
                  <a:close/>
                </a:path>
              </a:pathLst>
            </a:custGeom>
            <a:solidFill>
              <a:srgbClr val="FFD11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1710" name="Freeform 31"/>
            <p:cNvSpPr>
              <a:spLocks/>
            </p:cNvSpPr>
            <p:nvPr/>
          </p:nvSpPr>
          <p:spPr bwMode="auto">
            <a:xfrm>
              <a:off x="3990" y="2642"/>
              <a:ext cx="147" cy="68"/>
            </a:xfrm>
            <a:custGeom>
              <a:avLst/>
              <a:gdLst>
                <a:gd name="T0" fmla="*/ 1 w 292"/>
                <a:gd name="T1" fmla="*/ 0 h 137"/>
                <a:gd name="T2" fmla="*/ 1 w 292"/>
                <a:gd name="T3" fmla="*/ 0 h 137"/>
                <a:gd name="T4" fmla="*/ 1 w 292"/>
                <a:gd name="T5" fmla="*/ 0 h 137"/>
                <a:gd name="T6" fmla="*/ 1 w 292"/>
                <a:gd name="T7" fmla="*/ 0 h 137"/>
                <a:gd name="T8" fmla="*/ 1 w 292"/>
                <a:gd name="T9" fmla="*/ 0 h 137"/>
                <a:gd name="T10" fmla="*/ 1 w 292"/>
                <a:gd name="T11" fmla="*/ 0 h 137"/>
                <a:gd name="T12" fmla="*/ 1 w 292"/>
                <a:gd name="T13" fmla="*/ 0 h 137"/>
                <a:gd name="T14" fmla="*/ 1 w 292"/>
                <a:gd name="T15" fmla="*/ 0 h 137"/>
                <a:gd name="T16" fmla="*/ 1 w 292"/>
                <a:gd name="T17" fmla="*/ 0 h 137"/>
                <a:gd name="T18" fmla="*/ 1 w 292"/>
                <a:gd name="T19" fmla="*/ 0 h 137"/>
                <a:gd name="T20" fmla="*/ 1 w 292"/>
                <a:gd name="T21" fmla="*/ 0 h 137"/>
                <a:gd name="T22" fmla="*/ 1 w 292"/>
                <a:gd name="T23" fmla="*/ 0 h 137"/>
                <a:gd name="T24" fmla="*/ 1 w 292"/>
                <a:gd name="T25" fmla="*/ 0 h 137"/>
                <a:gd name="T26" fmla="*/ 1 w 292"/>
                <a:gd name="T27" fmla="*/ 0 h 137"/>
                <a:gd name="T28" fmla="*/ 1 w 292"/>
                <a:gd name="T29" fmla="*/ 0 h 137"/>
                <a:gd name="T30" fmla="*/ 1 w 292"/>
                <a:gd name="T31" fmla="*/ 0 h 137"/>
                <a:gd name="T32" fmla="*/ 1 w 292"/>
                <a:gd name="T33" fmla="*/ 0 h 137"/>
                <a:gd name="T34" fmla="*/ 1 w 292"/>
                <a:gd name="T35" fmla="*/ 0 h 137"/>
                <a:gd name="T36" fmla="*/ 1 w 292"/>
                <a:gd name="T37" fmla="*/ 0 h 137"/>
                <a:gd name="T38" fmla="*/ 1 w 292"/>
                <a:gd name="T39" fmla="*/ 0 h 137"/>
                <a:gd name="T40" fmla="*/ 1 w 292"/>
                <a:gd name="T41" fmla="*/ 0 h 137"/>
                <a:gd name="T42" fmla="*/ 1 w 292"/>
                <a:gd name="T43" fmla="*/ 0 h 137"/>
                <a:gd name="T44" fmla="*/ 1 w 292"/>
                <a:gd name="T45" fmla="*/ 0 h 137"/>
                <a:gd name="T46" fmla="*/ 1 w 292"/>
                <a:gd name="T47" fmla="*/ 0 h 137"/>
                <a:gd name="T48" fmla="*/ 1 w 292"/>
                <a:gd name="T49" fmla="*/ 0 h 137"/>
                <a:gd name="T50" fmla="*/ 1 w 292"/>
                <a:gd name="T51" fmla="*/ 0 h 137"/>
                <a:gd name="T52" fmla="*/ 1 w 292"/>
                <a:gd name="T53" fmla="*/ 0 h 137"/>
                <a:gd name="T54" fmla="*/ 1 w 292"/>
                <a:gd name="T55" fmla="*/ 0 h 137"/>
                <a:gd name="T56" fmla="*/ 1 w 292"/>
                <a:gd name="T57" fmla="*/ 0 h 137"/>
                <a:gd name="T58" fmla="*/ 1 w 292"/>
                <a:gd name="T59" fmla="*/ 0 h 137"/>
                <a:gd name="T60" fmla="*/ 1 w 292"/>
                <a:gd name="T61" fmla="*/ 0 h 137"/>
                <a:gd name="T62" fmla="*/ 1 w 292"/>
                <a:gd name="T63" fmla="*/ 0 h 137"/>
                <a:gd name="T64" fmla="*/ 1 w 292"/>
                <a:gd name="T65" fmla="*/ 0 h 137"/>
                <a:gd name="T66" fmla="*/ 1 w 292"/>
                <a:gd name="T67" fmla="*/ 0 h 137"/>
                <a:gd name="T68" fmla="*/ 1 w 292"/>
                <a:gd name="T69" fmla="*/ 0 h 137"/>
                <a:gd name="T70" fmla="*/ 1 w 292"/>
                <a:gd name="T71" fmla="*/ 0 h 13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92"/>
                <a:gd name="T109" fmla="*/ 0 h 137"/>
                <a:gd name="T110" fmla="*/ 292 w 292"/>
                <a:gd name="T111" fmla="*/ 137 h 137"/>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92" h="137">
                  <a:moveTo>
                    <a:pt x="0" y="73"/>
                  </a:moveTo>
                  <a:lnTo>
                    <a:pt x="8" y="66"/>
                  </a:lnTo>
                  <a:lnTo>
                    <a:pt x="16" y="59"/>
                  </a:lnTo>
                  <a:lnTo>
                    <a:pt x="24" y="52"/>
                  </a:lnTo>
                  <a:lnTo>
                    <a:pt x="33" y="45"/>
                  </a:lnTo>
                  <a:lnTo>
                    <a:pt x="41" y="38"/>
                  </a:lnTo>
                  <a:lnTo>
                    <a:pt x="49" y="31"/>
                  </a:lnTo>
                  <a:lnTo>
                    <a:pt x="57" y="24"/>
                  </a:lnTo>
                  <a:lnTo>
                    <a:pt x="65" y="18"/>
                  </a:lnTo>
                  <a:lnTo>
                    <a:pt x="76" y="15"/>
                  </a:lnTo>
                  <a:lnTo>
                    <a:pt x="87" y="13"/>
                  </a:lnTo>
                  <a:lnTo>
                    <a:pt x="98" y="11"/>
                  </a:lnTo>
                  <a:lnTo>
                    <a:pt x="109" y="8"/>
                  </a:lnTo>
                  <a:lnTo>
                    <a:pt x="121" y="7"/>
                  </a:lnTo>
                  <a:lnTo>
                    <a:pt x="131" y="5"/>
                  </a:lnTo>
                  <a:lnTo>
                    <a:pt x="143" y="3"/>
                  </a:lnTo>
                  <a:lnTo>
                    <a:pt x="153" y="0"/>
                  </a:lnTo>
                  <a:lnTo>
                    <a:pt x="162" y="4"/>
                  </a:lnTo>
                  <a:lnTo>
                    <a:pt x="171" y="8"/>
                  </a:lnTo>
                  <a:lnTo>
                    <a:pt x="181" y="12"/>
                  </a:lnTo>
                  <a:lnTo>
                    <a:pt x="190" y="15"/>
                  </a:lnTo>
                  <a:lnTo>
                    <a:pt x="198" y="20"/>
                  </a:lnTo>
                  <a:lnTo>
                    <a:pt x="207" y="23"/>
                  </a:lnTo>
                  <a:lnTo>
                    <a:pt x="216" y="28"/>
                  </a:lnTo>
                  <a:lnTo>
                    <a:pt x="225" y="31"/>
                  </a:lnTo>
                  <a:lnTo>
                    <a:pt x="232" y="35"/>
                  </a:lnTo>
                  <a:lnTo>
                    <a:pt x="239" y="39"/>
                  </a:lnTo>
                  <a:lnTo>
                    <a:pt x="246" y="43"/>
                  </a:lnTo>
                  <a:lnTo>
                    <a:pt x="253" y="46"/>
                  </a:lnTo>
                  <a:lnTo>
                    <a:pt x="260" y="50"/>
                  </a:lnTo>
                  <a:lnTo>
                    <a:pt x="267" y="53"/>
                  </a:lnTo>
                  <a:lnTo>
                    <a:pt x="274" y="58"/>
                  </a:lnTo>
                  <a:lnTo>
                    <a:pt x="281" y="61"/>
                  </a:lnTo>
                  <a:lnTo>
                    <a:pt x="283" y="73"/>
                  </a:lnTo>
                  <a:lnTo>
                    <a:pt x="286" y="83"/>
                  </a:lnTo>
                  <a:lnTo>
                    <a:pt x="289" y="94"/>
                  </a:lnTo>
                  <a:lnTo>
                    <a:pt x="292" y="105"/>
                  </a:lnTo>
                  <a:lnTo>
                    <a:pt x="286" y="112"/>
                  </a:lnTo>
                  <a:lnTo>
                    <a:pt x="280" y="120"/>
                  </a:lnTo>
                  <a:lnTo>
                    <a:pt x="273" y="127"/>
                  </a:lnTo>
                  <a:lnTo>
                    <a:pt x="267" y="135"/>
                  </a:lnTo>
                  <a:lnTo>
                    <a:pt x="259" y="135"/>
                  </a:lnTo>
                  <a:lnTo>
                    <a:pt x="252" y="136"/>
                  </a:lnTo>
                  <a:lnTo>
                    <a:pt x="244" y="136"/>
                  </a:lnTo>
                  <a:lnTo>
                    <a:pt x="237" y="137"/>
                  </a:lnTo>
                  <a:lnTo>
                    <a:pt x="225" y="135"/>
                  </a:lnTo>
                  <a:lnTo>
                    <a:pt x="213" y="133"/>
                  </a:lnTo>
                  <a:lnTo>
                    <a:pt x="201" y="129"/>
                  </a:lnTo>
                  <a:lnTo>
                    <a:pt x="190" y="127"/>
                  </a:lnTo>
                  <a:lnTo>
                    <a:pt x="178" y="125"/>
                  </a:lnTo>
                  <a:lnTo>
                    <a:pt x="168" y="122"/>
                  </a:lnTo>
                  <a:lnTo>
                    <a:pt x="156" y="120"/>
                  </a:lnTo>
                  <a:lnTo>
                    <a:pt x="145" y="118"/>
                  </a:lnTo>
                  <a:lnTo>
                    <a:pt x="136" y="115"/>
                  </a:lnTo>
                  <a:lnTo>
                    <a:pt x="126" y="114"/>
                  </a:lnTo>
                  <a:lnTo>
                    <a:pt x="117" y="112"/>
                  </a:lnTo>
                  <a:lnTo>
                    <a:pt x="109" y="111"/>
                  </a:lnTo>
                  <a:lnTo>
                    <a:pt x="100" y="109"/>
                  </a:lnTo>
                  <a:lnTo>
                    <a:pt x="91" y="107"/>
                  </a:lnTo>
                  <a:lnTo>
                    <a:pt x="81" y="105"/>
                  </a:lnTo>
                  <a:lnTo>
                    <a:pt x="72" y="104"/>
                  </a:lnTo>
                  <a:lnTo>
                    <a:pt x="67" y="104"/>
                  </a:lnTo>
                  <a:lnTo>
                    <a:pt x="61" y="105"/>
                  </a:lnTo>
                  <a:lnTo>
                    <a:pt x="54" y="105"/>
                  </a:lnTo>
                  <a:lnTo>
                    <a:pt x="48" y="105"/>
                  </a:lnTo>
                  <a:lnTo>
                    <a:pt x="42" y="106"/>
                  </a:lnTo>
                  <a:lnTo>
                    <a:pt x="37" y="106"/>
                  </a:lnTo>
                  <a:lnTo>
                    <a:pt x="30" y="107"/>
                  </a:lnTo>
                  <a:lnTo>
                    <a:pt x="24" y="107"/>
                  </a:lnTo>
                  <a:lnTo>
                    <a:pt x="20" y="102"/>
                  </a:lnTo>
                  <a:lnTo>
                    <a:pt x="12" y="89"/>
                  </a:lnTo>
                  <a:lnTo>
                    <a:pt x="4" y="76"/>
                  </a:lnTo>
                  <a:lnTo>
                    <a:pt x="0" y="73"/>
                  </a:lnTo>
                  <a:close/>
                </a:path>
              </a:pathLst>
            </a:custGeom>
            <a:solidFill>
              <a:srgbClr val="FFD61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1711" name="Freeform 32"/>
            <p:cNvSpPr>
              <a:spLocks/>
            </p:cNvSpPr>
            <p:nvPr/>
          </p:nvSpPr>
          <p:spPr bwMode="auto">
            <a:xfrm>
              <a:off x="3996" y="2643"/>
              <a:ext cx="137" cy="64"/>
            </a:xfrm>
            <a:custGeom>
              <a:avLst/>
              <a:gdLst>
                <a:gd name="T0" fmla="*/ 1 w 273"/>
                <a:gd name="T1" fmla="*/ 1 h 128"/>
                <a:gd name="T2" fmla="*/ 1 w 273"/>
                <a:gd name="T3" fmla="*/ 1 h 128"/>
                <a:gd name="T4" fmla="*/ 1 w 273"/>
                <a:gd name="T5" fmla="*/ 1 h 128"/>
                <a:gd name="T6" fmla="*/ 1 w 273"/>
                <a:gd name="T7" fmla="*/ 1 h 128"/>
                <a:gd name="T8" fmla="*/ 1 w 273"/>
                <a:gd name="T9" fmla="*/ 1 h 128"/>
                <a:gd name="T10" fmla="*/ 1 w 273"/>
                <a:gd name="T11" fmla="*/ 1 h 128"/>
                <a:gd name="T12" fmla="*/ 1 w 273"/>
                <a:gd name="T13" fmla="*/ 1 h 128"/>
                <a:gd name="T14" fmla="*/ 1 w 273"/>
                <a:gd name="T15" fmla="*/ 1 h 128"/>
                <a:gd name="T16" fmla="*/ 1 w 273"/>
                <a:gd name="T17" fmla="*/ 1 h 128"/>
                <a:gd name="T18" fmla="*/ 1 w 273"/>
                <a:gd name="T19" fmla="*/ 1 h 128"/>
                <a:gd name="T20" fmla="*/ 1 w 273"/>
                <a:gd name="T21" fmla="*/ 1 h 128"/>
                <a:gd name="T22" fmla="*/ 1 w 273"/>
                <a:gd name="T23" fmla="*/ 1 h 128"/>
                <a:gd name="T24" fmla="*/ 1 w 273"/>
                <a:gd name="T25" fmla="*/ 1 h 128"/>
                <a:gd name="T26" fmla="*/ 1 w 273"/>
                <a:gd name="T27" fmla="*/ 1 h 128"/>
                <a:gd name="T28" fmla="*/ 1 w 273"/>
                <a:gd name="T29" fmla="*/ 1 h 128"/>
                <a:gd name="T30" fmla="*/ 1 w 273"/>
                <a:gd name="T31" fmla="*/ 1 h 128"/>
                <a:gd name="T32" fmla="*/ 1 w 273"/>
                <a:gd name="T33" fmla="*/ 1 h 128"/>
                <a:gd name="T34" fmla="*/ 1 w 273"/>
                <a:gd name="T35" fmla="*/ 1 h 128"/>
                <a:gd name="T36" fmla="*/ 1 w 273"/>
                <a:gd name="T37" fmla="*/ 1 h 128"/>
                <a:gd name="T38" fmla="*/ 1 w 273"/>
                <a:gd name="T39" fmla="*/ 1 h 128"/>
                <a:gd name="T40" fmla="*/ 1 w 273"/>
                <a:gd name="T41" fmla="*/ 1 h 128"/>
                <a:gd name="T42" fmla="*/ 1 w 273"/>
                <a:gd name="T43" fmla="*/ 1 h 128"/>
                <a:gd name="T44" fmla="*/ 1 w 273"/>
                <a:gd name="T45" fmla="*/ 1 h 128"/>
                <a:gd name="T46" fmla="*/ 1 w 273"/>
                <a:gd name="T47" fmla="*/ 1 h 128"/>
                <a:gd name="T48" fmla="*/ 1 w 273"/>
                <a:gd name="T49" fmla="*/ 1 h 128"/>
                <a:gd name="T50" fmla="*/ 1 w 273"/>
                <a:gd name="T51" fmla="*/ 1 h 128"/>
                <a:gd name="T52" fmla="*/ 1 w 273"/>
                <a:gd name="T53" fmla="*/ 1 h 128"/>
                <a:gd name="T54" fmla="*/ 1 w 273"/>
                <a:gd name="T55" fmla="*/ 1 h 128"/>
                <a:gd name="T56" fmla="*/ 1 w 273"/>
                <a:gd name="T57" fmla="*/ 1 h 128"/>
                <a:gd name="T58" fmla="*/ 1 w 273"/>
                <a:gd name="T59" fmla="*/ 1 h 128"/>
                <a:gd name="T60" fmla="*/ 1 w 273"/>
                <a:gd name="T61" fmla="*/ 1 h 128"/>
                <a:gd name="T62" fmla="*/ 1 w 273"/>
                <a:gd name="T63" fmla="*/ 1 h 128"/>
                <a:gd name="T64" fmla="*/ 1 w 273"/>
                <a:gd name="T65" fmla="*/ 1 h 128"/>
                <a:gd name="T66" fmla="*/ 1 w 273"/>
                <a:gd name="T67" fmla="*/ 1 h 128"/>
                <a:gd name="T68" fmla="*/ 1 w 273"/>
                <a:gd name="T69" fmla="*/ 1 h 128"/>
                <a:gd name="T70" fmla="*/ 1 w 273"/>
                <a:gd name="T71" fmla="*/ 1 h 128"/>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73"/>
                <a:gd name="T109" fmla="*/ 0 h 128"/>
                <a:gd name="T110" fmla="*/ 273 w 273"/>
                <a:gd name="T111" fmla="*/ 128 h 128"/>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73" h="128">
                  <a:moveTo>
                    <a:pt x="0" y="68"/>
                  </a:moveTo>
                  <a:lnTo>
                    <a:pt x="8" y="61"/>
                  </a:lnTo>
                  <a:lnTo>
                    <a:pt x="16" y="55"/>
                  </a:lnTo>
                  <a:lnTo>
                    <a:pt x="23" y="48"/>
                  </a:lnTo>
                  <a:lnTo>
                    <a:pt x="31" y="42"/>
                  </a:lnTo>
                  <a:lnTo>
                    <a:pt x="39" y="37"/>
                  </a:lnTo>
                  <a:lnTo>
                    <a:pt x="47" y="30"/>
                  </a:lnTo>
                  <a:lnTo>
                    <a:pt x="54" y="24"/>
                  </a:lnTo>
                  <a:lnTo>
                    <a:pt x="62" y="17"/>
                  </a:lnTo>
                  <a:lnTo>
                    <a:pt x="73" y="15"/>
                  </a:lnTo>
                  <a:lnTo>
                    <a:pt x="82" y="12"/>
                  </a:lnTo>
                  <a:lnTo>
                    <a:pt x="92" y="10"/>
                  </a:lnTo>
                  <a:lnTo>
                    <a:pt x="103" y="8"/>
                  </a:lnTo>
                  <a:lnTo>
                    <a:pt x="113" y="7"/>
                  </a:lnTo>
                  <a:lnTo>
                    <a:pt x="123" y="4"/>
                  </a:lnTo>
                  <a:lnTo>
                    <a:pt x="133" y="2"/>
                  </a:lnTo>
                  <a:lnTo>
                    <a:pt x="143" y="0"/>
                  </a:lnTo>
                  <a:lnTo>
                    <a:pt x="151" y="3"/>
                  </a:lnTo>
                  <a:lnTo>
                    <a:pt x="160" y="7"/>
                  </a:lnTo>
                  <a:lnTo>
                    <a:pt x="168" y="10"/>
                  </a:lnTo>
                  <a:lnTo>
                    <a:pt x="178" y="14"/>
                  </a:lnTo>
                  <a:lnTo>
                    <a:pt x="186" y="18"/>
                  </a:lnTo>
                  <a:lnTo>
                    <a:pt x="194" y="22"/>
                  </a:lnTo>
                  <a:lnTo>
                    <a:pt x="203" y="25"/>
                  </a:lnTo>
                  <a:lnTo>
                    <a:pt x="211" y="29"/>
                  </a:lnTo>
                  <a:lnTo>
                    <a:pt x="218" y="32"/>
                  </a:lnTo>
                  <a:lnTo>
                    <a:pt x="224" y="35"/>
                  </a:lnTo>
                  <a:lnTo>
                    <a:pt x="231" y="39"/>
                  </a:lnTo>
                  <a:lnTo>
                    <a:pt x="236" y="42"/>
                  </a:lnTo>
                  <a:lnTo>
                    <a:pt x="242" y="47"/>
                  </a:lnTo>
                  <a:lnTo>
                    <a:pt x="249" y="50"/>
                  </a:lnTo>
                  <a:lnTo>
                    <a:pt x="255" y="54"/>
                  </a:lnTo>
                  <a:lnTo>
                    <a:pt x="262" y="57"/>
                  </a:lnTo>
                  <a:lnTo>
                    <a:pt x="265" y="68"/>
                  </a:lnTo>
                  <a:lnTo>
                    <a:pt x="267" y="77"/>
                  </a:lnTo>
                  <a:lnTo>
                    <a:pt x="271" y="87"/>
                  </a:lnTo>
                  <a:lnTo>
                    <a:pt x="273" y="98"/>
                  </a:lnTo>
                  <a:lnTo>
                    <a:pt x="267" y="105"/>
                  </a:lnTo>
                  <a:lnTo>
                    <a:pt x="262" y="111"/>
                  </a:lnTo>
                  <a:lnTo>
                    <a:pt x="255" y="118"/>
                  </a:lnTo>
                  <a:lnTo>
                    <a:pt x="249" y="125"/>
                  </a:lnTo>
                  <a:lnTo>
                    <a:pt x="242" y="126"/>
                  </a:lnTo>
                  <a:lnTo>
                    <a:pt x="235" y="126"/>
                  </a:lnTo>
                  <a:lnTo>
                    <a:pt x="228" y="126"/>
                  </a:lnTo>
                  <a:lnTo>
                    <a:pt x="220" y="128"/>
                  </a:lnTo>
                  <a:lnTo>
                    <a:pt x="210" y="125"/>
                  </a:lnTo>
                  <a:lnTo>
                    <a:pt x="199" y="123"/>
                  </a:lnTo>
                  <a:lnTo>
                    <a:pt x="189" y="121"/>
                  </a:lnTo>
                  <a:lnTo>
                    <a:pt x="178" y="118"/>
                  </a:lnTo>
                  <a:lnTo>
                    <a:pt x="167" y="116"/>
                  </a:lnTo>
                  <a:lnTo>
                    <a:pt x="157" y="113"/>
                  </a:lnTo>
                  <a:lnTo>
                    <a:pt x="145" y="110"/>
                  </a:lnTo>
                  <a:lnTo>
                    <a:pt x="135" y="108"/>
                  </a:lnTo>
                  <a:lnTo>
                    <a:pt x="127" y="107"/>
                  </a:lnTo>
                  <a:lnTo>
                    <a:pt x="119" y="106"/>
                  </a:lnTo>
                  <a:lnTo>
                    <a:pt x="110" y="105"/>
                  </a:lnTo>
                  <a:lnTo>
                    <a:pt x="102" y="102"/>
                  </a:lnTo>
                  <a:lnTo>
                    <a:pt x="94" y="101"/>
                  </a:lnTo>
                  <a:lnTo>
                    <a:pt x="84" y="100"/>
                  </a:lnTo>
                  <a:lnTo>
                    <a:pt x="76" y="98"/>
                  </a:lnTo>
                  <a:lnTo>
                    <a:pt x="68" y="96"/>
                  </a:lnTo>
                  <a:lnTo>
                    <a:pt x="62" y="96"/>
                  </a:lnTo>
                  <a:lnTo>
                    <a:pt x="57" y="98"/>
                  </a:lnTo>
                  <a:lnTo>
                    <a:pt x="51" y="98"/>
                  </a:lnTo>
                  <a:lnTo>
                    <a:pt x="46" y="98"/>
                  </a:lnTo>
                  <a:lnTo>
                    <a:pt x="41" y="99"/>
                  </a:lnTo>
                  <a:lnTo>
                    <a:pt x="35" y="99"/>
                  </a:lnTo>
                  <a:lnTo>
                    <a:pt x="29" y="100"/>
                  </a:lnTo>
                  <a:lnTo>
                    <a:pt x="23" y="100"/>
                  </a:lnTo>
                  <a:lnTo>
                    <a:pt x="20" y="94"/>
                  </a:lnTo>
                  <a:lnTo>
                    <a:pt x="13" y="83"/>
                  </a:lnTo>
                  <a:lnTo>
                    <a:pt x="5" y="71"/>
                  </a:lnTo>
                  <a:lnTo>
                    <a:pt x="0" y="68"/>
                  </a:lnTo>
                  <a:close/>
                </a:path>
              </a:pathLst>
            </a:custGeom>
            <a:solidFill>
              <a:srgbClr val="FFDB2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1712" name="Freeform 33"/>
            <p:cNvSpPr>
              <a:spLocks/>
            </p:cNvSpPr>
            <p:nvPr/>
          </p:nvSpPr>
          <p:spPr bwMode="auto">
            <a:xfrm>
              <a:off x="4002" y="2646"/>
              <a:ext cx="127" cy="58"/>
            </a:xfrm>
            <a:custGeom>
              <a:avLst/>
              <a:gdLst>
                <a:gd name="T0" fmla="*/ 1 w 252"/>
                <a:gd name="T1" fmla="*/ 0 h 118"/>
                <a:gd name="T2" fmla="*/ 1 w 252"/>
                <a:gd name="T3" fmla="*/ 0 h 118"/>
                <a:gd name="T4" fmla="*/ 1 w 252"/>
                <a:gd name="T5" fmla="*/ 0 h 118"/>
                <a:gd name="T6" fmla="*/ 1 w 252"/>
                <a:gd name="T7" fmla="*/ 0 h 118"/>
                <a:gd name="T8" fmla="*/ 1 w 252"/>
                <a:gd name="T9" fmla="*/ 0 h 118"/>
                <a:gd name="T10" fmla="*/ 1 w 252"/>
                <a:gd name="T11" fmla="*/ 0 h 118"/>
                <a:gd name="T12" fmla="*/ 1 w 252"/>
                <a:gd name="T13" fmla="*/ 0 h 118"/>
                <a:gd name="T14" fmla="*/ 1 w 252"/>
                <a:gd name="T15" fmla="*/ 0 h 118"/>
                <a:gd name="T16" fmla="*/ 1 w 252"/>
                <a:gd name="T17" fmla="*/ 0 h 118"/>
                <a:gd name="T18" fmla="*/ 1 w 252"/>
                <a:gd name="T19" fmla="*/ 0 h 118"/>
                <a:gd name="T20" fmla="*/ 1 w 252"/>
                <a:gd name="T21" fmla="*/ 0 h 118"/>
                <a:gd name="T22" fmla="*/ 1 w 252"/>
                <a:gd name="T23" fmla="*/ 0 h 118"/>
                <a:gd name="T24" fmla="*/ 1 w 252"/>
                <a:gd name="T25" fmla="*/ 0 h 118"/>
                <a:gd name="T26" fmla="*/ 1 w 252"/>
                <a:gd name="T27" fmla="*/ 0 h 118"/>
                <a:gd name="T28" fmla="*/ 1 w 252"/>
                <a:gd name="T29" fmla="*/ 0 h 118"/>
                <a:gd name="T30" fmla="*/ 1 w 252"/>
                <a:gd name="T31" fmla="*/ 0 h 118"/>
                <a:gd name="T32" fmla="*/ 1 w 252"/>
                <a:gd name="T33" fmla="*/ 0 h 118"/>
                <a:gd name="T34" fmla="*/ 1 w 252"/>
                <a:gd name="T35" fmla="*/ 0 h 118"/>
                <a:gd name="T36" fmla="*/ 1 w 252"/>
                <a:gd name="T37" fmla="*/ 0 h 118"/>
                <a:gd name="T38" fmla="*/ 1 w 252"/>
                <a:gd name="T39" fmla="*/ 0 h 118"/>
                <a:gd name="T40" fmla="*/ 1 w 252"/>
                <a:gd name="T41" fmla="*/ 0 h 118"/>
                <a:gd name="T42" fmla="*/ 1 w 252"/>
                <a:gd name="T43" fmla="*/ 0 h 118"/>
                <a:gd name="T44" fmla="*/ 1 w 252"/>
                <a:gd name="T45" fmla="*/ 0 h 118"/>
                <a:gd name="T46" fmla="*/ 1 w 252"/>
                <a:gd name="T47" fmla="*/ 0 h 118"/>
                <a:gd name="T48" fmla="*/ 1 w 252"/>
                <a:gd name="T49" fmla="*/ 0 h 118"/>
                <a:gd name="T50" fmla="*/ 1 w 252"/>
                <a:gd name="T51" fmla="*/ 0 h 118"/>
                <a:gd name="T52" fmla="*/ 1 w 252"/>
                <a:gd name="T53" fmla="*/ 0 h 118"/>
                <a:gd name="T54" fmla="*/ 1 w 252"/>
                <a:gd name="T55" fmla="*/ 0 h 118"/>
                <a:gd name="T56" fmla="*/ 1 w 252"/>
                <a:gd name="T57" fmla="*/ 0 h 118"/>
                <a:gd name="T58" fmla="*/ 1 w 252"/>
                <a:gd name="T59" fmla="*/ 0 h 118"/>
                <a:gd name="T60" fmla="*/ 1 w 252"/>
                <a:gd name="T61" fmla="*/ 0 h 118"/>
                <a:gd name="T62" fmla="*/ 1 w 252"/>
                <a:gd name="T63" fmla="*/ 0 h 118"/>
                <a:gd name="T64" fmla="*/ 1 w 252"/>
                <a:gd name="T65" fmla="*/ 0 h 118"/>
                <a:gd name="T66" fmla="*/ 1 w 252"/>
                <a:gd name="T67" fmla="*/ 0 h 118"/>
                <a:gd name="T68" fmla="*/ 1 w 252"/>
                <a:gd name="T69" fmla="*/ 0 h 118"/>
                <a:gd name="T70" fmla="*/ 1 w 252"/>
                <a:gd name="T71" fmla="*/ 0 h 118"/>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2"/>
                <a:gd name="T109" fmla="*/ 0 h 118"/>
                <a:gd name="T110" fmla="*/ 252 w 252"/>
                <a:gd name="T111" fmla="*/ 118 h 118"/>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2" h="118">
                  <a:moveTo>
                    <a:pt x="0" y="63"/>
                  </a:moveTo>
                  <a:lnTo>
                    <a:pt x="7" y="57"/>
                  </a:lnTo>
                  <a:lnTo>
                    <a:pt x="14" y="51"/>
                  </a:lnTo>
                  <a:lnTo>
                    <a:pt x="21" y="45"/>
                  </a:lnTo>
                  <a:lnTo>
                    <a:pt x="29" y="39"/>
                  </a:lnTo>
                  <a:lnTo>
                    <a:pt x="36" y="34"/>
                  </a:lnTo>
                  <a:lnTo>
                    <a:pt x="43" y="27"/>
                  </a:lnTo>
                  <a:lnTo>
                    <a:pt x="49" y="21"/>
                  </a:lnTo>
                  <a:lnTo>
                    <a:pt x="56" y="15"/>
                  </a:lnTo>
                  <a:lnTo>
                    <a:pt x="66" y="13"/>
                  </a:lnTo>
                  <a:lnTo>
                    <a:pt x="76" y="11"/>
                  </a:lnTo>
                  <a:lnTo>
                    <a:pt x="85" y="10"/>
                  </a:lnTo>
                  <a:lnTo>
                    <a:pt x="94" y="7"/>
                  </a:lnTo>
                  <a:lnTo>
                    <a:pt x="104" y="6"/>
                  </a:lnTo>
                  <a:lnTo>
                    <a:pt x="114" y="4"/>
                  </a:lnTo>
                  <a:lnTo>
                    <a:pt x="123" y="3"/>
                  </a:lnTo>
                  <a:lnTo>
                    <a:pt x="132" y="0"/>
                  </a:lnTo>
                  <a:lnTo>
                    <a:pt x="140" y="4"/>
                  </a:lnTo>
                  <a:lnTo>
                    <a:pt x="148" y="6"/>
                  </a:lnTo>
                  <a:lnTo>
                    <a:pt x="155" y="10"/>
                  </a:lnTo>
                  <a:lnTo>
                    <a:pt x="163" y="13"/>
                  </a:lnTo>
                  <a:lnTo>
                    <a:pt x="171" y="16"/>
                  </a:lnTo>
                  <a:lnTo>
                    <a:pt x="180" y="20"/>
                  </a:lnTo>
                  <a:lnTo>
                    <a:pt x="186" y="23"/>
                  </a:lnTo>
                  <a:lnTo>
                    <a:pt x="195" y="27"/>
                  </a:lnTo>
                  <a:lnTo>
                    <a:pt x="200" y="30"/>
                  </a:lnTo>
                  <a:lnTo>
                    <a:pt x="207" y="33"/>
                  </a:lnTo>
                  <a:lnTo>
                    <a:pt x="213" y="36"/>
                  </a:lnTo>
                  <a:lnTo>
                    <a:pt x="219" y="39"/>
                  </a:lnTo>
                  <a:lnTo>
                    <a:pt x="224" y="43"/>
                  </a:lnTo>
                  <a:lnTo>
                    <a:pt x="230" y="46"/>
                  </a:lnTo>
                  <a:lnTo>
                    <a:pt x="236" y="50"/>
                  </a:lnTo>
                  <a:lnTo>
                    <a:pt x="242" y="53"/>
                  </a:lnTo>
                  <a:lnTo>
                    <a:pt x="244" y="63"/>
                  </a:lnTo>
                  <a:lnTo>
                    <a:pt x="247" y="72"/>
                  </a:lnTo>
                  <a:lnTo>
                    <a:pt x="250" y="81"/>
                  </a:lnTo>
                  <a:lnTo>
                    <a:pt x="252" y="90"/>
                  </a:lnTo>
                  <a:lnTo>
                    <a:pt x="246" y="96"/>
                  </a:lnTo>
                  <a:lnTo>
                    <a:pt x="242" y="103"/>
                  </a:lnTo>
                  <a:lnTo>
                    <a:pt x="236" y="110"/>
                  </a:lnTo>
                  <a:lnTo>
                    <a:pt x="230" y="116"/>
                  </a:lnTo>
                  <a:lnTo>
                    <a:pt x="223" y="117"/>
                  </a:lnTo>
                  <a:lnTo>
                    <a:pt x="218" y="117"/>
                  </a:lnTo>
                  <a:lnTo>
                    <a:pt x="211" y="118"/>
                  </a:lnTo>
                  <a:lnTo>
                    <a:pt x="204" y="118"/>
                  </a:lnTo>
                  <a:lnTo>
                    <a:pt x="193" y="116"/>
                  </a:lnTo>
                  <a:lnTo>
                    <a:pt x="184" y="113"/>
                  </a:lnTo>
                  <a:lnTo>
                    <a:pt x="174" y="111"/>
                  </a:lnTo>
                  <a:lnTo>
                    <a:pt x="165" y="109"/>
                  </a:lnTo>
                  <a:lnTo>
                    <a:pt x="154" y="107"/>
                  </a:lnTo>
                  <a:lnTo>
                    <a:pt x="144" y="105"/>
                  </a:lnTo>
                  <a:lnTo>
                    <a:pt x="135" y="103"/>
                  </a:lnTo>
                  <a:lnTo>
                    <a:pt x="124" y="101"/>
                  </a:lnTo>
                  <a:lnTo>
                    <a:pt x="116" y="99"/>
                  </a:lnTo>
                  <a:lnTo>
                    <a:pt x="109" y="98"/>
                  </a:lnTo>
                  <a:lnTo>
                    <a:pt x="101" y="97"/>
                  </a:lnTo>
                  <a:lnTo>
                    <a:pt x="93" y="95"/>
                  </a:lnTo>
                  <a:lnTo>
                    <a:pt x="85" y="94"/>
                  </a:lnTo>
                  <a:lnTo>
                    <a:pt x="78" y="92"/>
                  </a:lnTo>
                  <a:lnTo>
                    <a:pt x="70" y="90"/>
                  </a:lnTo>
                  <a:lnTo>
                    <a:pt x="62" y="89"/>
                  </a:lnTo>
                  <a:lnTo>
                    <a:pt x="57" y="89"/>
                  </a:lnTo>
                  <a:lnTo>
                    <a:pt x="52" y="90"/>
                  </a:lnTo>
                  <a:lnTo>
                    <a:pt x="47" y="90"/>
                  </a:lnTo>
                  <a:lnTo>
                    <a:pt x="41" y="90"/>
                  </a:lnTo>
                  <a:lnTo>
                    <a:pt x="37" y="91"/>
                  </a:lnTo>
                  <a:lnTo>
                    <a:pt x="31" y="91"/>
                  </a:lnTo>
                  <a:lnTo>
                    <a:pt x="26" y="92"/>
                  </a:lnTo>
                  <a:lnTo>
                    <a:pt x="21" y="92"/>
                  </a:lnTo>
                  <a:lnTo>
                    <a:pt x="17" y="88"/>
                  </a:lnTo>
                  <a:lnTo>
                    <a:pt x="11" y="76"/>
                  </a:lnTo>
                  <a:lnTo>
                    <a:pt x="5" y="66"/>
                  </a:lnTo>
                  <a:lnTo>
                    <a:pt x="0" y="63"/>
                  </a:lnTo>
                  <a:close/>
                </a:path>
              </a:pathLst>
            </a:custGeom>
            <a:solidFill>
              <a:srgbClr val="FFE0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1713" name="Freeform 34"/>
            <p:cNvSpPr>
              <a:spLocks/>
            </p:cNvSpPr>
            <p:nvPr/>
          </p:nvSpPr>
          <p:spPr bwMode="auto">
            <a:xfrm>
              <a:off x="4009" y="2647"/>
              <a:ext cx="116" cy="55"/>
            </a:xfrm>
            <a:custGeom>
              <a:avLst/>
              <a:gdLst>
                <a:gd name="T0" fmla="*/ 1 w 231"/>
                <a:gd name="T1" fmla="*/ 1 h 108"/>
                <a:gd name="T2" fmla="*/ 1 w 231"/>
                <a:gd name="T3" fmla="*/ 1 h 108"/>
                <a:gd name="T4" fmla="*/ 1 w 231"/>
                <a:gd name="T5" fmla="*/ 1 h 108"/>
                <a:gd name="T6" fmla="*/ 1 w 231"/>
                <a:gd name="T7" fmla="*/ 1 h 108"/>
                <a:gd name="T8" fmla="*/ 1 w 231"/>
                <a:gd name="T9" fmla="*/ 1 h 108"/>
                <a:gd name="T10" fmla="*/ 1 w 231"/>
                <a:gd name="T11" fmla="*/ 1 h 108"/>
                <a:gd name="T12" fmla="*/ 1 w 231"/>
                <a:gd name="T13" fmla="*/ 1 h 108"/>
                <a:gd name="T14" fmla="*/ 1 w 231"/>
                <a:gd name="T15" fmla="*/ 1 h 108"/>
                <a:gd name="T16" fmla="*/ 1 w 231"/>
                <a:gd name="T17" fmla="*/ 1 h 108"/>
                <a:gd name="T18" fmla="*/ 1 w 231"/>
                <a:gd name="T19" fmla="*/ 1 h 108"/>
                <a:gd name="T20" fmla="*/ 1 w 231"/>
                <a:gd name="T21" fmla="*/ 1 h 108"/>
                <a:gd name="T22" fmla="*/ 1 w 231"/>
                <a:gd name="T23" fmla="*/ 1 h 108"/>
                <a:gd name="T24" fmla="*/ 1 w 231"/>
                <a:gd name="T25" fmla="*/ 1 h 108"/>
                <a:gd name="T26" fmla="*/ 1 w 231"/>
                <a:gd name="T27" fmla="*/ 1 h 108"/>
                <a:gd name="T28" fmla="*/ 1 w 231"/>
                <a:gd name="T29" fmla="*/ 1 h 108"/>
                <a:gd name="T30" fmla="*/ 1 w 231"/>
                <a:gd name="T31" fmla="*/ 1 h 108"/>
                <a:gd name="T32" fmla="*/ 1 w 231"/>
                <a:gd name="T33" fmla="*/ 1 h 108"/>
                <a:gd name="T34" fmla="*/ 1 w 231"/>
                <a:gd name="T35" fmla="*/ 1 h 108"/>
                <a:gd name="T36" fmla="*/ 1 w 231"/>
                <a:gd name="T37" fmla="*/ 1 h 108"/>
                <a:gd name="T38" fmla="*/ 1 w 231"/>
                <a:gd name="T39" fmla="*/ 1 h 108"/>
                <a:gd name="T40" fmla="*/ 1 w 231"/>
                <a:gd name="T41" fmla="*/ 1 h 108"/>
                <a:gd name="T42" fmla="*/ 1 w 231"/>
                <a:gd name="T43" fmla="*/ 1 h 108"/>
                <a:gd name="T44" fmla="*/ 1 w 231"/>
                <a:gd name="T45" fmla="*/ 1 h 108"/>
                <a:gd name="T46" fmla="*/ 1 w 231"/>
                <a:gd name="T47" fmla="*/ 1 h 108"/>
                <a:gd name="T48" fmla="*/ 1 w 231"/>
                <a:gd name="T49" fmla="*/ 1 h 108"/>
                <a:gd name="T50" fmla="*/ 1 w 231"/>
                <a:gd name="T51" fmla="*/ 1 h 108"/>
                <a:gd name="T52" fmla="*/ 1 w 231"/>
                <a:gd name="T53" fmla="*/ 1 h 108"/>
                <a:gd name="T54" fmla="*/ 1 w 231"/>
                <a:gd name="T55" fmla="*/ 1 h 108"/>
                <a:gd name="T56" fmla="*/ 1 w 231"/>
                <a:gd name="T57" fmla="*/ 1 h 108"/>
                <a:gd name="T58" fmla="*/ 1 w 231"/>
                <a:gd name="T59" fmla="*/ 1 h 108"/>
                <a:gd name="T60" fmla="*/ 1 w 231"/>
                <a:gd name="T61" fmla="*/ 1 h 108"/>
                <a:gd name="T62" fmla="*/ 1 w 231"/>
                <a:gd name="T63" fmla="*/ 1 h 108"/>
                <a:gd name="T64" fmla="*/ 1 w 231"/>
                <a:gd name="T65" fmla="*/ 1 h 108"/>
                <a:gd name="T66" fmla="*/ 1 w 231"/>
                <a:gd name="T67" fmla="*/ 1 h 108"/>
                <a:gd name="T68" fmla="*/ 1 w 231"/>
                <a:gd name="T69" fmla="*/ 1 h 108"/>
                <a:gd name="T70" fmla="*/ 1 w 231"/>
                <a:gd name="T71" fmla="*/ 1 h 108"/>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31"/>
                <a:gd name="T109" fmla="*/ 0 h 108"/>
                <a:gd name="T110" fmla="*/ 231 w 231"/>
                <a:gd name="T111" fmla="*/ 108 h 108"/>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31" h="108">
                  <a:moveTo>
                    <a:pt x="0" y="57"/>
                  </a:moveTo>
                  <a:lnTo>
                    <a:pt x="6" y="52"/>
                  </a:lnTo>
                  <a:lnTo>
                    <a:pt x="12" y="47"/>
                  </a:lnTo>
                  <a:lnTo>
                    <a:pt x="19" y="41"/>
                  </a:lnTo>
                  <a:lnTo>
                    <a:pt x="26" y="35"/>
                  </a:lnTo>
                  <a:lnTo>
                    <a:pt x="32" y="31"/>
                  </a:lnTo>
                  <a:lnTo>
                    <a:pt x="39" y="25"/>
                  </a:lnTo>
                  <a:lnTo>
                    <a:pt x="44" y="19"/>
                  </a:lnTo>
                  <a:lnTo>
                    <a:pt x="51" y="14"/>
                  </a:lnTo>
                  <a:lnTo>
                    <a:pt x="61" y="11"/>
                  </a:lnTo>
                  <a:lnTo>
                    <a:pt x="69" y="10"/>
                  </a:lnTo>
                  <a:lnTo>
                    <a:pt x="78" y="8"/>
                  </a:lnTo>
                  <a:lnTo>
                    <a:pt x="86" y="7"/>
                  </a:lnTo>
                  <a:lnTo>
                    <a:pt x="95" y="4"/>
                  </a:lnTo>
                  <a:lnTo>
                    <a:pt x="103" y="3"/>
                  </a:lnTo>
                  <a:lnTo>
                    <a:pt x="112" y="1"/>
                  </a:lnTo>
                  <a:lnTo>
                    <a:pt x="120" y="0"/>
                  </a:lnTo>
                  <a:lnTo>
                    <a:pt x="127" y="3"/>
                  </a:lnTo>
                  <a:lnTo>
                    <a:pt x="135" y="6"/>
                  </a:lnTo>
                  <a:lnTo>
                    <a:pt x="142" y="9"/>
                  </a:lnTo>
                  <a:lnTo>
                    <a:pt x="149" y="11"/>
                  </a:lnTo>
                  <a:lnTo>
                    <a:pt x="156" y="15"/>
                  </a:lnTo>
                  <a:lnTo>
                    <a:pt x="163" y="18"/>
                  </a:lnTo>
                  <a:lnTo>
                    <a:pt x="171" y="21"/>
                  </a:lnTo>
                  <a:lnTo>
                    <a:pt x="178" y="24"/>
                  </a:lnTo>
                  <a:lnTo>
                    <a:pt x="184" y="27"/>
                  </a:lnTo>
                  <a:lnTo>
                    <a:pt x="190" y="30"/>
                  </a:lnTo>
                  <a:lnTo>
                    <a:pt x="194" y="33"/>
                  </a:lnTo>
                  <a:lnTo>
                    <a:pt x="200" y="35"/>
                  </a:lnTo>
                  <a:lnTo>
                    <a:pt x="206" y="39"/>
                  </a:lnTo>
                  <a:lnTo>
                    <a:pt x="211" y="42"/>
                  </a:lnTo>
                  <a:lnTo>
                    <a:pt x="217" y="45"/>
                  </a:lnTo>
                  <a:lnTo>
                    <a:pt x="223" y="48"/>
                  </a:lnTo>
                  <a:lnTo>
                    <a:pt x="225" y="56"/>
                  </a:lnTo>
                  <a:lnTo>
                    <a:pt x="226" y="65"/>
                  </a:lnTo>
                  <a:lnTo>
                    <a:pt x="229" y="74"/>
                  </a:lnTo>
                  <a:lnTo>
                    <a:pt x="231" y="83"/>
                  </a:lnTo>
                  <a:lnTo>
                    <a:pt x="226" y="88"/>
                  </a:lnTo>
                  <a:lnTo>
                    <a:pt x="221" y="94"/>
                  </a:lnTo>
                  <a:lnTo>
                    <a:pt x="216" y="101"/>
                  </a:lnTo>
                  <a:lnTo>
                    <a:pt x="211" y="107"/>
                  </a:lnTo>
                  <a:lnTo>
                    <a:pt x="205" y="107"/>
                  </a:lnTo>
                  <a:lnTo>
                    <a:pt x="199" y="107"/>
                  </a:lnTo>
                  <a:lnTo>
                    <a:pt x="192" y="108"/>
                  </a:lnTo>
                  <a:lnTo>
                    <a:pt x="186" y="108"/>
                  </a:lnTo>
                  <a:lnTo>
                    <a:pt x="177" y="106"/>
                  </a:lnTo>
                  <a:lnTo>
                    <a:pt x="168" y="105"/>
                  </a:lnTo>
                  <a:lnTo>
                    <a:pt x="158" y="102"/>
                  </a:lnTo>
                  <a:lnTo>
                    <a:pt x="150" y="100"/>
                  </a:lnTo>
                  <a:lnTo>
                    <a:pt x="141" y="99"/>
                  </a:lnTo>
                  <a:lnTo>
                    <a:pt x="132" y="97"/>
                  </a:lnTo>
                  <a:lnTo>
                    <a:pt x="123" y="95"/>
                  </a:lnTo>
                  <a:lnTo>
                    <a:pt x="114" y="93"/>
                  </a:lnTo>
                  <a:lnTo>
                    <a:pt x="107" y="92"/>
                  </a:lnTo>
                  <a:lnTo>
                    <a:pt x="100" y="91"/>
                  </a:lnTo>
                  <a:lnTo>
                    <a:pt x="93" y="90"/>
                  </a:lnTo>
                  <a:lnTo>
                    <a:pt x="85" y="87"/>
                  </a:lnTo>
                  <a:lnTo>
                    <a:pt x="78" y="86"/>
                  </a:lnTo>
                  <a:lnTo>
                    <a:pt x="71" y="85"/>
                  </a:lnTo>
                  <a:lnTo>
                    <a:pt x="63" y="84"/>
                  </a:lnTo>
                  <a:lnTo>
                    <a:pt x="56" y="83"/>
                  </a:lnTo>
                  <a:lnTo>
                    <a:pt x="51" y="83"/>
                  </a:lnTo>
                  <a:lnTo>
                    <a:pt x="47" y="83"/>
                  </a:lnTo>
                  <a:lnTo>
                    <a:pt x="42" y="83"/>
                  </a:lnTo>
                  <a:lnTo>
                    <a:pt x="38" y="83"/>
                  </a:lnTo>
                  <a:lnTo>
                    <a:pt x="32" y="84"/>
                  </a:lnTo>
                  <a:lnTo>
                    <a:pt x="27" y="84"/>
                  </a:lnTo>
                  <a:lnTo>
                    <a:pt x="23" y="84"/>
                  </a:lnTo>
                  <a:lnTo>
                    <a:pt x="18" y="84"/>
                  </a:lnTo>
                  <a:lnTo>
                    <a:pt x="16" y="79"/>
                  </a:lnTo>
                  <a:lnTo>
                    <a:pt x="9" y="70"/>
                  </a:lnTo>
                  <a:lnTo>
                    <a:pt x="3" y="61"/>
                  </a:lnTo>
                  <a:lnTo>
                    <a:pt x="0" y="57"/>
                  </a:lnTo>
                  <a:close/>
                </a:path>
              </a:pathLst>
            </a:custGeom>
            <a:solidFill>
              <a:srgbClr val="FFE53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1714" name="Freeform 35"/>
            <p:cNvSpPr>
              <a:spLocks/>
            </p:cNvSpPr>
            <p:nvPr/>
          </p:nvSpPr>
          <p:spPr bwMode="auto">
            <a:xfrm>
              <a:off x="4015" y="2649"/>
              <a:ext cx="105" cy="50"/>
            </a:xfrm>
            <a:custGeom>
              <a:avLst/>
              <a:gdLst>
                <a:gd name="T0" fmla="*/ 0 w 212"/>
                <a:gd name="T1" fmla="*/ 1 h 100"/>
                <a:gd name="T2" fmla="*/ 0 w 212"/>
                <a:gd name="T3" fmla="*/ 1 h 100"/>
                <a:gd name="T4" fmla="*/ 0 w 212"/>
                <a:gd name="T5" fmla="*/ 1 h 100"/>
                <a:gd name="T6" fmla="*/ 0 w 212"/>
                <a:gd name="T7" fmla="*/ 1 h 100"/>
                <a:gd name="T8" fmla="*/ 0 w 212"/>
                <a:gd name="T9" fmla="*/ 1 h 100"/>
                <a:gd name="T10" fmla="*/ 0 w 212"/>
                <a:gd name="T11" fmla="*/ 1 h 100"/>
                <a:gd name="T12" fmla="*/ 0 w 212"/>
                <a:gd name="T13" fmla="*/ 1 h 100"/>
                <a:gd name="T14" fmla="*/ 0 w 212"/>
                <a:gd name="T15" fmla="*/ 1 h 100"/>
                <a:gd name="T16" fmla="*/ 0 w 212"/>
                <a:gd name="T17" fmla="*/ 1 h 100"/>
                <a:gd name="T18" fmla="*/ 0 w 212"/>
                <a:gd name="T19" fmla="*/ 1 h 100"/>
                <a:gd name="T20" fmla="*/ 0 w 212"/>
                <a:gd name="T21" fmla="*/ 1 h 100"/>
                <a:gd name="T22" fmla="*/ 0 w 212"/>
                <a:gd name="T23" fmla="*/ 1 h 100"/>
                <a:gd name="T24" fmla="*/ 0 w 212"/>
                <a:gd name="T25" fmla="*/ 1 h 100"/>
                <a:gd name="T26" fmla="*/ 0 w 212"/>
                <a:gd name="T27" fmla="*/ 1 h 100"/>
                <a:gd name="T28" fmla="*/ 0 w 212"/>
                <a:gd name="T29" fmla="*/ 1 h 100"/>
                <a:gd name="T30" fmla="*/ 0 w 212"/>
                <a:gd name="T31" fmla="*/ 1 h 100"/>
                <a:gd name="T32" fmla="*/ 0 w 212"/>
                <a:gd name="T33" fmla="*/ 1 h 100"/>
                <a:gd name="T34" fmla="*/ 0 w 212"/>
                <a:gd name="T35" fmla="*/ 1 h 100"/>
                <a:gd name="T36" fmla="*/ 0 w 212"/>
                <a:gd name="T37" fmla="*/ 1 h 100"/>
                <a:gd name="T38" fmla="*/ 0 w 212"/>
                <a:gd name="T39" fmla="*/ 1 h 100"/>
                <a:gd name="T40" fmla="*/ 0 w 212"/>
                <a:gd name="T41" fmla="*/ 1 h 100"/>
                <a:gd name="T42" fmla="*/ 0 w 212"/>
                <a:gd name="T43" fmla="*/ 1 h 100"/>
                <a:gd name="T44" fmla="*/ 0 w 212"/>
                <a:gd name="T45" fmla="*/ 1 h 100"/>
                <a:gd name="T46" fmla="*/ 0 w 212"/>
                <a:gd name="T47" fmla="*/ 1 h 100"/>
                <a:gd name="T48" fmla="*/ 0 w 212"/>
                <a:gd name="T49" fmla="*/ 1 h 100"/>
                <a:gd name="T50" fmla="*/ 0 w 212"/>
                <a:gd name="T51" fmla="*/ 1 h 100"/>
                <a:gd name="T52" fmla="*/ 0 w 212"/>
                <a:gd name="T53" fmla="*/ 1 h 100"/>
                <a:gd name="T54" fmla="*/ 0 w 212"/>
                <a:gd name="T55" fmla="*/ 1 h 100"/>
                <a:gd name="T56" fmla="*/ 0 w 212"/>
                <a:gd name="T57" fmla="*/ 1 h 100"/>
                <a:gd name="T58" fmla="*/ 0 w 212"/>
                <a:gd name="T59" fmla="*/ 1 h 100"/>
                <a:gd name="T60" fmla="*/ 0 w 212"/>
                <a:gd name="T61" fmla="*/ 1 h 100"/>
                <a:gd name="T62" fmla="*/ 0 w 212"/>
                <a:gd name="T63" fmla="*/ 1 h 100"/>
                <a:gd name="T64" fmla="*/ 0 w 212"/>
                <a:gd name="T65" fmla="*/ 1 h 100"/>
                <a:gd name="T66" fmla="*/ 0 w 212"/>
                <a:gd name="T67" fmla="*/ 1 h 100"/>
                <a:gd name="T68" fmla="*/ 0 w 212"/>
                <a:gd name="T69" fmla="*/ 1 h 100"/>
                <a:gd name="T70" fmla="*/ 0 w 212"/>
                <a:gd name="T71" fmla="*/ 1 h 10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12"/>
                <a:gd name="T109" fmla="*/ 0 h 100"/>
                <a:gd name="T110" fmla="*/ 212 w 212"/>
                <a:gd name="T111" fmla="*/ 100 h 10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12" h="100">
                  <a:moveTo>
                    <a:pt x="0" y="53"/>
                  </a:moveTo>
                  <a:lnTo>
                    <a:pt x="6" y="49"/>
                  </a:lnTo>
                  <a:lnTo>
                    <a:pt x="13" y="44"/>
                  </a:lnTo>
                  <a:lnTo>
                    <a:pt x="19" y="38"/>
                  </a:lnTo>
                  <a:lnTo>
                    <a:pt x="24" y="34"/>
                  </a:lnTo>
                  <a:lnTo>
                    <a:pt x="30" y="29"/>
                  </a:lnTo>
                  <a:lnTo>
                    <a:pt x="37" y="23"/>
                  </a:lnTo>
                  <a:lnTo>
                    <a:pt x="43" y="19"/>
                  </a:lnTo>
                  <a:lnTo>
                    <a:pt x="48" y="14"/>
                  </a:lnTo>
                  <a:lnTo>
                    <a:pt x="57" y="12"/>
                  </a:lnTo>
                  <a:lnTo>
                    <a:pt x="65" y="11"/>
                  </a:lnTo>
                  <a:lnTo>
                    <a:pt x="71" y="8"/>
                  </a:lnTo>
                  <a:lnTo>
                    <a:pt x="80" y="7"/>
                  </a:lnTo>
                  <a:lnTo>
                    <a:pt x="88" y="5"/>
                  </a:lnTo>
                  <a:lnTo>
                    <a:pt x="96" y="4"/>
                  </a:lnTo>
                  <a:lnTo>
                    <a:pt x="104" y="1"/>
                  </a:lnTo>
                  <a:lnTo>
                    <a:pt x="112" y="0"/>
                  </a:lnTo>
                  <a:lnTo>
                    <a:pt x="119" y="4"/>
                  </a:lnTo>
                  <a:lnTo>
                    <a:pt x="124" y="6"/>
                  </a:lnTo>
                  <a:lnTo>
                    <a:pt x="131" y="9"/>
                  </a:lnTo>
                  <a:lnTo>
                    <a:pt x="138" y="12"/>
                  </a:lnTo>
                  <a:lnTo>
                    <a:pt x="144" y="14"/>
                  </a:lnTo>
                  <a:lnTo>
                    <a:pt x="151" y="18"/>
                  </a:lnTo>
                  <a:lnTo>
                    <a:pt x="158" y="20"/>
                  </a:lnTo>
                  <a:lnTo>
                    <a:pt x="165" y="23"/>
                  </a:lnTo>
                  <a:lnTo>
                    <a:pt x="169" y="26"/>
                  </a:lnTo>
                  <a:lnTo>
                    <a:pt x="174" y="29"/>
                  </a:lnTo>
                  <a:lnTo>
                    <a:pt x="179" y="31"/>
                  </a:lnTo>
                  <a:lnTo>
                    <a:pt x="184" y="34"/>
                  </a:lnTo>
                  <a:lnTo>
                    <a:pt x="189" y="37"/>
                  </a:lnTo>
                  <a:lnTo>
                    <a:pt x="194" y="39"/>
                  </a:lnTo>
                  <a:lnTo>
                    <a:pt x="199" y="43"/>
                  </a:lnTo>
                  <a:lnTo>
                    <a:pt x="204" y="45"/>
                  </a:lnTo>
                  <a:lnTo>
                    <a:pt x="206" y="53"/>
                  </a:lnTo>
                  <a:lnTo>
                    <a:pt x="209" y="60"/>
                  </a:lnTo>
                  <a:lnTo>
                    <a:pt x="211" y="68"/>
                  </a:lnTo>
                  <a:lnTo>
                    <a:pt x="212" y="76"/>
                  </a:lnTo>
                  <a:lnTo>
                    <a:pt x="207" y="82"/>
                  </a:lnTo>
                  <a:lnTo>
                    <a:pt x="203" y="87"/>
                  </a:lnTo>
                  <a:lnTo>
                    <a:pt x="198" y="92"/>
                  </a:lnTo>
                  <a:lnTo>
                    <a:pt x="194" y="97"/>
                  </a:lnTo>
                  <a:lnTo>
                    <a:pt x="189" y="97"/>
                  </a:lnTo>
                  <a:lnTo>
                    <a:pt x="183" y="98"/>
                  </a:lnTo>
                  <a:lnTo>
                    <a:pt x="177" y="99"/>
                  </a:lnTo>
                  <a:lnTo>
                    <a:pt x="172" y="100"/>
                  </a:lnTo>
                  <a:lnTo>
                    <a:pt x="164" y="98"/>
                  </a:lnTo>
                  <a:lnTo>
                    <a:pt x="156" y="96"/>
                  </a:lnTo>
                  <a:lnTo>
                    <a:pt x="146" y="95"/>
                  </a:lnTo>
                  <a:lnTo>
                    <a:pt x="138" y="92"/>
                  </a:lnTo>
                  <a:lnTo>
                    <a:pt x="130" y="91"/>
                  </a:lnTo>
                  <a:lnTo>
                    <a:pt x="121" y="89"/>
                  </a:lnTo>
                  <a:lnTo>
                    <a:pt x="113" y="88"/>
                  </a:lnTo>
                  <a:lnTo>
                    <a:pt x="105" y="85"/>
                  </a:lnTo>
                  <a:lnTo>
                    <a:pt x="98" y="84"/>
                  </a:lnTo>
                  <a:lnTo>
                    <a:pt x="92" y="83"/>
                  </a:lnTo>
                  <a:lnTo>
                    <a:pt x="85" y="82"/>
                  </a:lnTo>
                  <a:lnTo>
                    <a:pt x="80" y="81"/>
                  </a:lnTo>
                  <a:lnTo>
                    <a:pt x="73" y="80"/>
                  </a:lnTo>
                  <a:lnTo>
                    <a:pt x="66" y="79"/>
                  </a:lnTo>
                  <a:lnTo>
                    <a:pt x="60" y="77"/>
                  </a:lnTo>
                  <a:lnTo>
                    <a:pt x="53" y="76"/>
                  </a:lnTo>
                  <a:lnTo>
                    <a:pt x="48" y="76"/>
                  </a:lnTo>
                  <a:lnTo>
                    <a:pt x="44" y="76"/>
                  </a:lnTo>
                  <a:lnTo>
                    <a:pt x="39" y="76"/>
                  </a:lnTo>
                  <a:lnTo>
                    <a:pt x="36" y="76"/>
                  </a:lnTo>
                  <a:lnTo>
                    <a:pt x="31" y="77"/>
                  </a:lnTo>
                  <a:lnTo>
                    <a:pt x="27" y="77"/>
                  </a:lnTo>
                  <a:lnTo>
                    <a:pt x="22" y="77"/>
                  </a:lnTo>
                  <a:lnTo>
                    <a:pt x="17" y="77"/>
                  </a:lnTo>
                  <a:lnTo>
                    <a:pt x="15" y="73"/>
                  </a:lnTo>
                  <a:lnTo>
                    <a:pt x="9" y="65"/>
                  </a:lnTo>
                  <a:lnTo>
                    <a:pt x="4" y="56"/>
                  </a:lnTo>
                  <a:lnTo>
                    <a:pt x="0" y="53"/>
                  </a:lnTo>
                  <a:close/>
                </a:path>
              </a:pathLst>
            </a:custGeom>
            <a:solidFill>
              <a:srgbClr val="FFEA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1715" name="Freeform 36"/>
            <p:cNvSpPr>
              <a:spLocks/>
            </p:cNvSpPr>
            <p:nvPr/>
          </p:nvSpPr>
          <p:spPr bwMode="auto">
            <a:xfrm>
              <a:off x="4021" y="2651"/>
              <a:ext cx="95" cy="45"/>
            </a:xfrm>
            <a:custGeom>
              <a:avLst/>
              <a:gdLst>
                <a:gd name="T0" fmla="*/ 0 w 191"/>
                <a:gd name="T1" fmla="*/ 1 h 90"/>
                <a:gd name="T2" fmla="*/ 0 w 191"/>
                <a:gd name="T3" fmla="*/ 1 h 90"/>
                <a:gd name="T4" fmla="*/ 0 w 191"/>
                <a:gd name="T5" fmla="*/ 1 h 90"/>
                <a:gd name="T6" fmla="*/ 0 w 191"/>
                <a:gd name="T7" fmla="*/ 1 h 90"/>
                <a:gd name="T8" fmla="*/ 0 w 191"/>
                <a:gd name="T9" fmla="*/ 1 h 90"/>
                <a:gd name="T10" fmla="*/ 0 w 191"/>
                <a:gd name="T11" fmla="*/ 1 h 90"/>
                <a:gd name="T12" fmla="*/ 0 w 191"/>
                <a:gd name="T13" fmla="*/ 1 h 90"/>
                <a:gd name="T14" fmla="*/ 0 w 191"/>
                <a:gd name="T15" fmla="*/ 1 h 90"/>
                <a:gd name="T16" fmla="*/ 0 w 191"/>
                <a:gd name="T17" fmla="*/ 1 h 90"/>
                <a:gd name="T18" fmla="*/ 0 w 191"/>
                <a:gd name="T19" fmla="*/ 1 h 90"/>
                <a:gd name="T20" fmla="*/ 0 w 191"/>
                <a:gd name="T21" fmla="*/ 1 h 90"/>
                <a:gd name="T22" fmla="*/ 0 w 191"/>
                <a:gd name="T23" fmla="*/ 1 h 90"/>
                <a:gd name="T24" fmla="*/ 0 w 191"/>
                <a:gd name="T25" fmla="*/ 1 h 90"/>
                <a:gd name="T26" fmla="*/ 0 w 191"/>
                <a:gd name="T27" fmla="*/ 1 h 90"/>
                <a:gd name="T28" fmla="*/ 0 w 191"/>
                <a:gd name="T29" fmla="*/ 1 h 90"/>
                <a:gd name="T30" fmla="*/ 0 w 191"/>
                <a:gd name="T31" fmla="*/ 1 h 90"/>
                <a:gd name="T32" fmla="*/ 0 w 191"/>
                <a:gd name="T33" fmla="*/ 1 h 90"/>
                <a:gd name="T34" fmla="*/ 0 w 191"/>
                <a:gd name="T35" fmla="*/ 1 h 90"/>
                <a:gd name="T36" fmla="*/ 0 w 191"/>
                <a:gd name="T37" fmla="*/ 1 h 90"/>
                <a:gd name="T38" fmla="*/ 0 w 191"/>
                <a:gd name="T39" fmla="*/ 1 h 90"/>
                <a:gd name="T40" fmla="*/ 0 w 191"/>
                <a:gd name="T41" fmla="*/ 1 h 90"/>
                <a:gd name="T42" fmla="*/ 0 w 191"/>
                <a:gd name="T43" fmla="*/ 1 h 90"/>
                <a:gd name="T44" fmla="*/ 0 w 191"/>
                <a:gd name="T45" fmla="*/ 1 h 90"/>
                <a:gd name="T46" fmla="*/ 0 w 191"/>
                <a:gd name="T47" fmla="*/ 1 h 90"/>
                <a:gd name="T48" fmla="*/ 0 w 191"/>
                <a:gd name="T49" fmla="*/ 1 h 90"/>
                <a:gd name="T50" fmla="*/ 0 w 191"/>
                <a:gd name="T51" fmla="*/ 1 h 90"/>
                <a:gd name="T52" fmla="*/ 0 w 191"/>
                <a:gd name="T53" fmla="*/ 1 h 90"/>
                <a:gd name="T54" fmla="*/ 0 w 191"/>
                <a:gd name="T55" fmla="*/ 1 h 90"/>
                <a:gd name="T56" fmla="*/ 0 w 191"/>
                <a:gd name="T57" fmla="*/ 1 h 90"/>
                <a:gd name="T58" fmla="*/ 0 w 191"/>
                <a:gd name="T59" fmla="*/ 1 h 90"/>
                <a:gd name="T60" fmla="*/ 0 w 191"/>
                <a:gd name="T61" fmla="*/ 1 h 90"/>
                <a:gd name="T62" fmla="*/ 0 w 191"/>
                <a:gd name="T63" fmla="*/ 1 h 90"/>
                <a:gd name="T64" fmla="*/ 0 w 191"/>
                <a:gd name="T65" fmla="*/ 1 h 90"/>
                <a:gd name="T66" fmla="*/ 0 w 191"/>
                <a:gd name="T67" fmla="*/ 1 h 9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91"/>
                <a:gd name="T103" fmla="*/ 0 h 90"/>
                <a:gd name="T104" fmla="*/ 191 w 191"/>
                <a:gd name="T105" fmla="*/ 90 h 90"/>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91" h="90">
                  <a:moveTo>
                    <a:pt x="0" y="47"/>
                  </a:moveTo>
                  <a:lnTo>
                    <a:pt x="6" y="42"/>
                  </a:lnTo>
                  <a:lnTo>
                    <a:pt x="10" y="38"/>
                  </a:lnTo>
                  <a:lnTo>
                    <a:pt x="16" y="33"/>
                  </a:lnTo>
                  <a:lnTo>
                    <a:pt x="22" y="29"/>
                  </a:lnTo>
                  <a:lnTo>
                    <a:pt x="26" y="25"/>
                  </a:lnTo>
                  <a:lnTo>
                    <a:pt x="32" y="21"/>
                  </a:lnTo>
                  <a:lnTo>
                    <a:pt x="37" y="16"/>
                  </a:lnTo>
                  <a:lnTo>
                    <a:pt x="42" y="11"/>
                  </a:lnTo>
                  <a:lnTo>
                    <a:pt x="49" y="10"/>
                  </a:lnTo>
                  <a:lnTo>
                    <a:pt x="57" y="8"/>
                  </a:lnTo>
                  <a:lnTo>
                    <a:pt x="64" y="7"/>
                  </a:lnTo>
                  <a:lnTo>
                    <a:pt x="71" y="6"/>
                  </a:lnTo>
                  <a:lnTo>
                    <a:pt x="78" y="3"/>
                  </a:lnTo>
                  <a:lnTo>
                    <a:pt x="86" y="2"/>
                  </a:lnTo>
                  <a:lnTo>
                    <a:pt x="93" y="1"/>
                  </a:lnTo>
                  <a:lnTo>
                    <a:pt x="101" y="0"/>
                  </a:lnTo>
                  <a:lnTo>
                    <a:pt x="107" y="2"/>
                  </a:lnTo>
                  <a:lnTo>
                    <a:pt x="113" y="4"/>
                  </a:lnTo>
                  <a:lnTo>
                    <a:pt x="118" y="7"/>
                  </a:lnTo>
                  <a:lnTo>
                    <a:pt x="124" y="9"/>
                  </a:lnTo>
                  <a:lnTo>
                    <a:pt x="130" y="13"/>
                  </a:lnTo>
                  <a:lnTo>
                    <a:pt x="136" y="15"/>
                  </a:lnTo>
                  <a:lnTo>
                    <a:pt x="141" y="17"/>
                  </a:lnTo>
                  <a:lnTo>
                    <a:pt x="147" y="19"/>
                  </a:lnTo>
                  <a:lnTo>
                    <a:pt x="152" y="22"/>
                  </a:lnTo>
                  <a:lnTo>
                    <a:pt x="156" y="24"/>
                  </a:lnTo>
                  <a:lnTo>
                    <a:pt x="161" y="27"/>
                  </a:lnTo>
                  <a:lnTo>
                    <a:pt x="166" y="30"/>
                  </a:lnTo>
                  <a:lnTo>
                    <a:pt x="170" y="32"/>
                  </a:lnTo>
                  <a:lnTo>
                    <a:pt x="174" y="34"/>
                  </a:lnTo>
                  <a:lnTo>
                    <a:pt x="178" y="38"/>
                  </a:lnTo>
                  <a:lnTo>
                    <a:pt x="183" y="40"/>
                  </a:lnTo>
                  <a:lnTo>
                    <a:pt x="185" y="47"/>
                  </a:lnTo>
                  <a:lnTo>
                    <a:pt x="187" y="54"/>
                  </a:lnTo>
                  <a:lnTo>
                    <a:pt x="189" y="61"/>
                  </a:lnTo>
                  <a:lnTo>
                    <a:pt x="191" y="68"/>
                  </a:lnTo>
                  <a:lnTo>
                    <a:pt x="186" y="72"/>
                  </a:lnTo>
                  <a:lnTo>
                    <a:pt x="183" y="78"/>
                  </a:lnTo>
                  <a:lnTo>
                    <a:pt x="179" y="83"/>
                  </a:lnTo>
                  <a:lnTo>
                    <a:pt x="176" y="87"/>
                  </a:lnTo>
                  <a:lnTo>
                    <a:pt x="170" y="89"/>
                  </a:lnTo>
                  <a:lnTo>
                    <a:pt x="164" y="89"/>
                  </a:lnTo>
                  <a:lnTo>
                    <a:pt x="160" y="89"/>
                  </a:lnTo>
                  <a:lnTo>
                    <a:pt x="154" y="90"/>
                  </a:lnTo>
                  <a:lnTo>
                    <a:pt x="147" y="87"/>
                  </a:lnTo>
                  <a:lnTo>
                    <a:pt x="139" y="86"/>
                  </a:lnTo>
                  <a:lnTo>
                    <a:pt x="132" y="84"/>
                  </a:lnTo>
                  <a:lnTo>
                    <a:pt x="124" y="83"/>
                  </a:lnTo>
                  <a:lnTo>
                    <a:pt x="117" y="80"/>
                  </a:lnTo>
                  <a:lnTo>
                    <a:pt x="109" y="79"/>
                  </a:lnTo>
                  <a:lnTo>
                    <a:pt x="102" y="77"/>
                  </a:lnTo>
                  <a:lnTo>
                    <a:pt x="94" y="76"/>
                  </a:lnTo>
                  <a:lnTo>
                    <a:pt x="88" y="75"/>
                  </a:lnTo>
                  <a:lnTo>
                    <a:pt x="83" y="74"/>
                  </a:lnTo>
                  <a:lnTo>
                    <a:pt x="77" y="72"/>
                  </a:lnTo>
                  <a:lnTo>
                    <a:pt x="71" y="71"/>
                  </a:lnTo>
                  <a:lnTo>
                    <a:pt x="65" y="71"/>
                  </a:lnTo>
                  <a:lnTo>
                    <a:pt x="58" y="70"/>
                  </a:lnTo>
                  <a:lnTo>
                    <a:pt x="53" y="69"/>
                  </a:lnTo>
                  <a:lnTo>
                    <a:pt x="47" y="68"/>
                  </a:lnTo>
                  <a:lnTo>
                    <a:pt x="39" y="68"/>
                  </a:lnTo>
                  <a:lnTo>
                    <a:pt x="32" y="68"/>
                  </a:lnTo>
                  <a:lnTo>
                    <a:pt x="24" y="69"/>
                  </a:lnTo>
                  <a:lnTo>
                    <a:pt x="16" y="69"/>
                  </a:lnTo>
                  <a:lnTo>
                    <a:pt x="14" y="66"/>
                  </a:lnTo>
                  <a:lnTo>
                    <a:pt x="8" y="57"/>
                  </a:lnTo>
                  <a:lnTo>
                    <a:pt x="3" y="49"/>
                  </a:lnTo>
                  <a:lnTo>
                    <a:pt x="0" y="47"/>
                  </a:lnTo>
                  <a:close/>
                </a:path>
              </a:pathLst>
            </a:custGeom>
            <a:solidFill>
              <a:srgbClr val="FFEF4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1716" name="Freeform 37"/>
            <p:cNvSpPr>
              <a:spLocks/>
            </p:cNvSpPr>
            <p:nvPr/>
          </p:nvSpPr>
          <p:spPr bwMode="auto">
            <a:xfrm>
              <a:off x="4027" y="2653"/>
              <a:ext cx="85" cy="40"/>
            </a:xfrm>
            <a:custGeom>
              <a:avLst/>
              <a:gdLst>
                <a:gd name="T0" fmla="*/ 0 w 172"/>
                <a:gd name="T1" fmla="*/ 0 h 81"/>
                <a:gd name="T2" fmla="*/ 0 w 172"/>
                <a:gd name="T3" fmla="*/ 0 h 81"/>
                <a:gd name="T4" fmla="*/ 0 w 172"/>
                <a:gd name="T5" fmla="*/ 0 h 81"/>
                <a:gd name="T6" fmla="*/ 0 w 172"/>
                <a:gd name="T7" fmla="*/ 0 h 81"/>
                <a:gd name="T8" fmla="*/ 0 w 172"/>
                <a:gd name="T9" fmla="*/ 0 h 81"/>
                <a:gd name="T10" fmla="*/ 0 w 172"/>
                <a:gd name="T11" fmla="*/ 0 h 81"/>
                <a:gd name="T12" fmla="*/ 0 w 172"/>
                <a:gd name="T13" fmla="*/ 0 h 81"/>
                <a:gd name="T14" fmla="*/ 0 w 172"/>
                <a:gd name="T15" fmla="*/ 0 h 81"/>
                <a:gd name="T16" fmla="*/ 0 w 172"/>
                <a:gd name="T17" fmla="*/ 0 h 81"/>
                <a:gd name="T18" fmla="*/ 0 w 172"/>
                <a:gd name="T19" fmla="*/ 0 h 81"/>
                <a:gd name="T20" fmla="*/ 0 w 172"/>
                <a:gd name="T21" fmla="*/ 0 h 81"/>
                <a:gd name="T22" fmla="*/ 0 w 172"/>
                <a:gd name="T23" fmla="*/ 0 h 81"/>
                <a:gd name="T24" fmla="*/ 0 w 172"/>
                <a:gd name="T25" fmla="*/ 0 h 81"/>
                <a:gd name="T26" fmla="*/ 0 w 172"/>
                <a:gd name="T27" fmla="*/ 0 h 81"/>
                <a:gd name="T28" fmla="*/ 0 w 172"/>
                <a:gd name="T29" fmla="*/ 0 h 81"/>
                <a:gd name="T30" fmla="*/ 0 w 172"/>
                <a:gd name="T31" fmla="*/ 0 h 81"/>
                <a:gd name="T32" fmla="*/ 0 w 172"/>
                <a:gd name="T33" fmla="*/ 0 h 81"/>
                <a:gd name="T34" fmla="*/ 0 w 172"/>
                <a:gd name="T35" fmla="*/ 0 h 81"/>
                <a:gd name="T36" fmla="*/ 0 w 172"/>
                <a:gd name="T37" fmla="*/ 0 h 81"/>
                <a:gd name="T38" fmla="*/ 0 w 172"/>
                <a:gd name="T39" fmla="*/ 0 h 81"/>
                <a:gd name="T40" fmla="*/ 0 w 172"/>
                <a:gd name="T41" fmla="*/ 0 h 81"/>
                <a:gd name="T42" fmla="*/ 0 w 172"/>
                <a:gd name="T43" fmla="*/ 0 h 81"/>
                <a:gd name="T44" fmla="*/ 0 w 172"/>
                <a:gd name="T45" fmla="*/ 0 h 81"/>
                <a:gd name="T46" fmla="*/ 0 w 172"/>
                <a:gd name="T47" fmla="*/ 0 h 81"/>
                <a:gd name="T48" fmla="*/ 0 w 172"/>
                <a:gd name="T49" fmla="*/ 0 h 81"/>
                <a:gd name="T50" fmla="*/ 0 w 172"/>
                <a:gd name="T51" fmla="*/ 0 h 81"/>
                <a:gd name="T52" fmla="*/ 0 w 172"/>
                <a:gd name="T53" fmla="*/ 0 h 81"/>
                <a:gd name="T54" fmla="*/ 0 w 172"/>
                <a:gd name="T55" fmla="*/ 0 h 81"/>
                <a:gd name="T56" fmla="*/ 0 w 172"/>
                <a:gd name="T57" fmla="*/ 0 h 81"/>
                <a:gd name="T58" fmla="*/ 0 w 172"/>
                <a:gd name="T59" fmla="*/ 0 h 81"/>
                <a:gd name="T60" fmla="*/ 0 w 172"/>
                <a:gd name="T61" fmla="*/ 0 h 81"/>
                <a:gd name="T62" fmla="*/ 0 w 172"/>
                <a:gd name="T63" fmla="*/ 0 h 81"/>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72"/>
                <a:gd name="T97" fmla="*/ 0 h 81"/>
                <a:gd name="T98" fmla="*/ 172 w 172"/>
                <a:gd name="T99" fmla="*/ 81 h 81"/>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72" h="81">
                  <a:moveTo>
                    <a:pt x="0" y="43"/>
                  </a:moveTo>
                  <a:lnTo>
                    <a:pt x="5" y="39"/>
                  </a:lnTo>
                  <a:lnTo>
                    <a:pt x="11" y="35"/>
                  </a:lnTo>
                  <a:lnTo>
                    <a:pt x="15" y="31"/>
                  </a:lnTo>
                  <a:lnTo>
                    <a:pt x="20" y="27"/>
                  </a:lnTo>
                  <a:lnTo>
                    <a:pt x="26" y="23"/>
                  </a:lnTo>
                  <a:lnTo>
                    <a:pt x="30" y="19"/>
                  </a:lnTo>
                  <a:lnTo>
                    <a:pt x="35" y="15"/>
                  </a:lnTo>
                  <a:lnTo>
                    <a:pt x="39" y="11"/>
                  </a:lnTo>
                  <a:lnTo>
                    <a:pt x="46" y="10"/>
                  </a:lnTo>
                  <a:lnTo>
                    <a:pt x="52" y="8"/>
                  </a:lnTo>
                  <a:lnTo>
                    <a:pt x="59" y="7"/>
                  </a:lnTo>
                  <a:lnTo>
                    <a:pt x="66" y="5"/>
                  </a:lnTo>
                  <a:lnTo>
                    <a:pt x="72" y="4"/>
                  </a:lnTo>
                  <a:lnTo>
                    <a:pt x="79" y="3"/>
                  </a:lnTo>
                  <a:lnTo>
                    <a:pt x="84" y="1"/>
                  </a:lnTo>
                  <a:lnTo>
                    <a:pt x="91" y="0"/>
                  </a:lnTo>
                  <a:lnTo>
                    <a:pt x="97" y="3"/>
                  </a:lnTo>
                  <a:lnTo>
                    <a:pt x="102" y="5"/>
                  </a:lnTo>
                  <a:lnTo>
                    <a:pt x="107" y="7"/>
                  </a:lnTo>
                  <a:lnTo>
                    <a:pt x="112" y="10"/>
                  </a:lnTo>
                  <a:lnTo>
                    <a:pt x="118" y="12"/>
                  </a:lnTo>
                  <a:lnTo>
                    <a:pt x="122" y="14"/>
                  </a:lnTo>
                  <a:lnTo>
                    <a:pt x="128" y="16"/>
                  </a:lnTo>
                  <a:lnTo>
                    <a:pt x="133" y="19"/>
                  </a:lnTo>
                  <a:lnTo>
                    <a:pt x="141" y="23"/>
                  </a:lnTo>
                  <a:lnTo>
                    <a:pt x="149" y="27"/>
                  </a:lnTo>
                  <a:lnTo>
                    <a:pt x="157" y="31"/>
                  </a:lnTo>
                  <a:lnTo>
                    <a:pt x="165" y="36"/>
                  </a:lnTo>
                  <a:lnTo>
                    <a:pt x="167" y="43"/>
                  </a:lnTo>
                  <a:lnTo>
                    <a:pt x="168" y="49"/>
                  </a:lnTo>
                  <a:lnTo>
                    <a:pt x="171" y="56"/>
                  </a:lnTo>
                  <a:lnTo>
                    <a:pt x="172" y="61"/>
                  </a:lnTo>
                  <a:lnTo>
                    <a:pt x="168" y="66"/>
                  </a:lnTo>
                  <a:lnTo>
                    <a:pt x="165" y="69"/>
                  </a:lnTo>
                  <a:lnTo>
                    <a:pt x="161" y="74"/>
                  </a:lnTo>
                  <a:lnTo>
                    <a:pt x="157" y="79"/>
                  </a:lnTo>
                  <a:lnTo>
                    <a:pt x="152" y="80"/>
                  </a:lnTo>
                  <a:lnTo>
                    <a:pt x="149" y="80"/>
                  </a:lnTo>
                  <a:lnTo>
                    <a:pt x="144" y="80"/>
                  </a:lnTo>
                  <a:lnTo>
                    <a:pt x="141" y="81"/>
                  </a:lnTo>
                  <a:lnTo>
                    <a:pt x="134" y="80"/>
                  </a:lnTo>
                  <a:lnTo>
                    <a:pt x="127" y="79"/>
                  </a:lnTo>
                  <a:lnTo>
                    <a:pt x="120" y="76"/>
                  </a:lnTo>
                  <a:lnTo>
                    <a:pt x="113" y="75"/>
                  </a:lnTo>
                  <a:lnTo>
                    <a:pt x="106" y="74"/>
                  </a:lnTo>
                  <a:lnTo>
                    <a:pt x="99" y="72"/>
                  </a:lnTo>
                  <a:lnTo>
                    <a:pt x="92" y="71"/>
                  </a:lnTo>
                  <a:lnTo>
                    <a:pt x="85" y="69"/>
                  </a:lnTo>
                  <a:lnTo>
                    <a:pt x="80" y="68"/>
                  </a:lnTo>
                  <a:lnTo>
                    <a:pt x="75" y="67"/>
                  </a:lnTo>
                  <a:lnTo>
                    <a:pt x="69" y="66"/>
                  </a:lnTo>
                  <a:lnTo>
                    <a:pt x="65" y="65"/>
                  </a:lnTo>
                  <a:lnTo>
                    <a:pt x="59" y="64"/>
                  </a:lnTo>
                  <a:lnTo>
                    <a:pt x="54" y="64"/>
                  </a:lnTo>
                  <a:lnTo>
                    <a:pt x="49" y="63"/>
                  </a:lnTo>
                  <a:lnTo>
                    <a:pt x="43" y="61"/>
                  </a:lnTo>
                  <a:lnTo>
                    <a:pt x="36" y="61"/>
                  </a:lnTo>
                  <a:lnTo>
                    <a:pt x="29" y="61"/>
                  </a:lnTo>
                  <a:lnTo>
                    <a:pt x="22" y="63"/>
                  </a:lnTo>
                  <a:lnTo>
                    <a:pt x="15" y="63"/>
                  </a:lnTo>
                  <a:lnTo>
                    <a:pt x="13" y="59"/>
                  </a:lnTo>
                  <a:lnTo>
                    <a:pt x="8" y="51"/>
                  </a:lnTo>
                  <a:lnTo>
                    <a:pt x="4" y="44"/>
                  </a:lnTo>
                  <a:lnTo>
                    <a:pt x="0" y="43"/>
                  </a:lnTo>
                  <a:close/>
                </a:path>
              </a:pathLst>
            </a:custGeom>
            <a:solidFill>
              <a:srgbClr val="FFF45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1717" name="Freeform 38"/>
            <p:cNvSpPr>
              <a:spLocks/>
            </p:cNvSpPr>
            <p:nvPr/>
          </p:nvSpPr>
          <p:spPr bwMode="auto">
            <a:xfrm>
              <a:off x="4033" y="2655"/>
              <a:ext cx="76" cy="36"/>
            </a:xfrm>
            <a:custGeom>
              <a:avLst/>
              <a:gdLst>
                <a:gd name="T0" fmla="*/ 1 w 152"/>
                <a:gd name="T1" fmla="*/ 1 h 70"/>
                <a:gd name="T2" fmla="*/ 1 w 152"/>
                <a:gd name="T3" fmla="*/ 1 h 70"/>
                <a:gd name="T4" fmla="*/ 1 w 152"/>
                <a:gd name="T5" fmla="*/ 1 h 70"/>
                <a:gd name="T6" fmla="*/ 1 w 152"/>
                <a:gd name="T7" fmla="*/ 1 h 70"/>
                <a:gd name="T8" fmla="*/ 1 w 152"/>
                <a:gd name="T9" fmla="*/ 1 h 70"/>
                <a:gd name="T10" fmla="*/ 1 w 152"/>
                <a:gd name="T11" fmla="*/ 1 h 70"/>
                <a:gd name="T12" fmla="*/ 1 w 152"/>
                <a:gd name="T13" fmla="*/ 1 h 70"/>
                <a:gd name="T14" fmla="*/ 1 w 152"/>
                <a:gd name="T15" fmla="*/ 1 h 70"/>
                <a:gd name="T16" fmla="*/ 1 w 152"/>
                <a:gd name="T17" fmla="*/ 1 h 70"/>
                <a:gd name="T18" fmla="*/ 1 w 152"/>
                <a:gd name="T19" fmla="*/ 1 h 70"/>
                <a:gd name="T20" fmla="*/ 1 w 152"/>
                <a:gd name="T21" fmla="*/ 1 h 70"/>
                <a:gd name="T22" fmla="*/ 1 w 152"/>
                <a:gd name="T23" fmla="*/ 1 h 70"/>
                <a:gd name="T24" fmla="*/ 1 w 152"/>
                <a:gd name="T25" fmla="*/ 1 h 70"/>
                <a:gd name="T26" fmla="*/ 1 w 152"/>
                <a:gd name="T27" fmla="*/ 1 h 70"/>
                <a:gd name="T28" fmla="*/ 1 w 152"/>
                <a:gd name="T29" fmla="*/ 1 h 70"/>
                <a:gd name="T30" fmla="*/ 1 w 152"/>
                <a:gd name="T31" fmla="*/ 1 h 70"/>
                <a:gd name="T32" fmla="*/ 1 w 152"/>
                <a:gd name="T33" fmla="*/ 1 h 70"/>
                <a:gd name="T34" fmla="*/ 1 w 152"/>
                <a:gd name="T35" fmla="*/ 1 h 70"/>
                <a:gd name="T36" fmla="*/ 1 w 152"/>
                <a:gd name="T37" fmla="*/ 1 h 70"/>
                <a:gd name="T38" fmla="*/ 1 w 152"/>
                <a:gd name="T39" fmla="*/ 1 h 70"/>
                <a:gd name="T40" fmla="*/ 1 w 152"/>
                <a:gd name="T41" fmla="*/ 1 h 70"/>
                <a:gd name="T42" fmla="*/ 1 w 152"/>
                <a:gd name="T43" fmla="*/ 1 h 70"/>
                <a:gd name="T44" fmla="*/ 1 w 152"/>
                <a:gd name="T45" fmla="*/ 1 h 70"/>
                <a:gd name="T46" fmla="*/ 1 w 152"/>
                <a:gd name="T47" fmla="*/ 1 h 70"/>
                <a:gd name="T48" fmla="*/ 1 w 152"/>
                <a:gd name="T49" fmla="*/ 1 h 70"/>
                <a:gd name="T50" fmla="*/ 1 w 152"/>
                <a:gd name="T51" fmla="*/ 1 h 70"/>
                <a:gd name="T52" fmla="*/ 1 w 152"/>
                <a:gd name="T53" fmla="*/ 1 h 70"/>
                <a:gd name="T54" fmla="*/ 1 w 152"/>
                <a:gd name="T55" fmla="*/ 1 h 70"/>
                <a:gd name="T56" fmla="*/ 1 w 152"/>
                <a:gd name="T57" fmla="*/ 1 h 70"/>
                <a:gd name="T58" fmla="*/ 1 w 152"/>
                <a:gd name="T59" fmla="*/ 1 h 70"/>
                <a:gd name="T60" fmla="*/ 1 w 152"/>
                <a:gd name="T61" fmla="*/ 1 h 70"/>
                <a:gd name="T62" fmla="*/ 1 w 152"/>
                <a:gd name="T63" fmla="*/ 1 h 7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52"/>
                <a:gd name="T97" fmla="*/ 0 h 70"/>
                <a:gd name="T98" fmla="*/ 152 w 152"/>
                <a:gd name="T99" fmla="*/ 70 h 70"/>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52" h="70">
                  <a:moveTo>
                    <a:pt x="0" y="37"/>
                  </a:moveTo>
                  <a:lnTo>
                    <a:pt x="5" y="33"/>
                  </a:lnTo>
                  <a:lnTo>
                    <a:pt x="9" y="30"/>
                  </a:lnTo>
                  <a:lnTo>
                    <a:pt x="13" y="26"/>
                  </a:lnTo>
                  <a:lnTo>
                    <a:pt x="17" y="23"/>
                  </a:lnTo>
                  <a:lnTo>
                    <a:pt x="22" y="19"/>
                  </a:lnTo>
                  <a:lnTo>
                    <a:pt x="26" y="16"/>
                  </a:lnTo>
                  <a:lnTo>
                    <a:pt x="30" y="11"/>
                  </a:lnTo>
                  <a:lnTo>
                    <a:pt x="34" y="8"/>
                  </a:lnTo>
                  <a:lnTo>
                    <a:pt x="40" y="7"/>
                  </a:lnTo>
                  <a:lnTo>
                    <a:pt x="46" y="6"/>
                  </a:lnTo>
                  <a:lnTo>
                    <a:pt x="52" y="5"/>
                  </a:lnTo>
                  <a:lnTo>
                    <a:pt x="58" y="3"/>
                  </a:lnTo>
                  <a:lnTo>
                    <a:pt x="62" y="3"/>
                  </a:lnTo>
                  <a:lnTo>
                    <a:pt x="68" y="2"/>
                  </a:lnTo>
                  <a:lnTo>
                    <a:pt x="74" y="1"/>
                  </a:lnTo>
                  <a:lnTo>
                    <a:pt x="79" y="0"/>
                  </a:lnTo>
                  <a:lnTo>
                    <a:pt x="84" y="2"/>
                  </a:lnTo>
                  <a:lnTo>
                    <a:pt x="89" y="3"/>
                  </a:lnTo>
                  <a:lnTo>
                    <a:pt x="93" y="6"/>
                  </a:lnTo>
                  <a:lnTo>
                    <a:pt x="98" y="7"/>
                  </a:lnTo>
                  <a:lnTo>
                    <a:pt x="102" y="9"/>
                  </a:lnTo>
                  <a:lnTo>
                    <a:pt x="107" y="11"/>
                  </a:lnTo>
                  <a:lnTo>
                    <a:pt x="112" y="13"/>
                  </a:lnTo>
                  <a:lnTo>
                    <a:pt x="116" y="15"/>
                  </a:lnTo>
                  <a:lnTo>
                    <a:pt x="124" y="19"/>
                  </a:lnTo>
                  <a:lnTo>
                    <a:pt x="131" y="23"/>
                  </a:lnTo>
                  <a:lnTo>
                    <a:pt x="138" y="28"/>
                  </a:lnTo>
                  <a:lnTo>
                    <a:pt x="145" y="31"/>
                  </a:lnTo>
                  <a:lnTo>
                    <a:pt x="147" y="37"/>
                  </a:lnTo>
                  <a:lnTo>
                    <a:pt x="148" y="43"/>
                  </a:lnTo>
                  <a:lnTo>
                    <a:pt x="151" y="47"/>
                  </a:lnTo>
                  <a:lnTo>
                    <a:pt x="152" y="53"/>
                  </a:lnTo>
                  <a:lnTo>
                    <a:pt x="148" y="58"/>
                  </a:lnTo>
                  <a:lnTo>
                    <a:pt x="145" y="61"/>
                  </a:lnTo>
                  <a:lnTo>
                    <a:pt x="142" y="64"/>
                  </a:lnTo>
                  <a:lnTo>
                    <a:pt x="138" y="69"/>
                  </a:lnTo>
                  <a:lnTo>
                    <a:pt x="134" y="69"/>
                  </a:lnTo>
                  <a:lnTo>
                    <a:pt x="130" y="69"/>
                  </a:lnTo>
                  <a:lnTo>
                    <a:pt x="127" y="70"/>
                  </a:lnTo>
                  <a:lnTo>
                    <a:pt x="122" y="70"/>
                  </a:lnTo>
                  <a:lnTo>
                    <a:pt x="116" y="69"/>
                  </a:lnTo>
                  <a:lnTo>
                    <a:pt x="110" y="68"/>
                  </a:lnTo>
                  <a:lnTo>
                    <a:pt x="105" y="67"/>
                  </a:lnTo>
                  <a:lnTo>
                    <a:pt x="99" y="64"/>
                  </a:lnTo>
                  <a:lnTo>
                    <a:pt x="92" y="63"/>
                  </a:lnTo>
                  <a:lnTo>
                    <a:pt x="86" y="62"/>
                  </a:lnTo>
                  <a:lnTo>
                    <a:pt x="81" y="61"/>
                  </a:lnTo>
                  <a:lnTo>
                    <a:pt x="75" y="60"/>
                  </a:lnTo>
                  <a:lnTo>
                    <a:pt x="70" y="59"/>
                  </a:lnTo>
                  <a:lnTo>
                    <a:pt x="66" y="58"/>
                  </a:lnTo>
                  <a:lnTo>
                    <a:pt x="61" y="58"/>
                  </a:lnTo>
                  <a:lnTo>
                    <a:pt x="56" y="56"/>
                  </a:lnTo>
                  <a:lnTo>
                    <a:pt x="52" y="55"/>
                  </a:lnTo>
                  <a:lnTo>
                    <a:pt x="47" y="54"/>
                  </a:lnTo>
                  <a:lnTo>
                    <a:pt x="43" y="54"/>
                  </a:lnTo>
                  <a:lnTo>
                    <a:pt x="38" y="53"/>
                  </a:lnTo>
                  <a:lnTo>
                    <a:pt x="31" y="54"/>
                  </a:lnTo>
                  <a:lnTo>
                    <a:pt x="25" y="54"/>
                  </a:lnTo>
                  <a:lnTo>
                    <a:pt x="18" y="54"/>
                  </a:lnTo>
                  <a:lnTo>
                    <a:pt x="13" y="54"/>
                  </a:lnTo>
                  <a:lnTo>
                    <a:pt x="10" y="51"/>
                  </a:lnTo>
                  <a:lnTo>
                    <a:pt x="7" y="44"/>
                  </a:lnTo>
                  <a:lnTo>
                    <a:pt x="2" y="38"/>
                  </a:lnTo>
                  <a:lnTo>
                    <a:pt x="0" y="37"/>
                  </a:lnTo>
                  <a:close/>
                </a:path>
              </a:pathLst>
            </a:custGeom>
            <a:solidFill>
              <a:srgbClr val="FFF95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1718" name="Freeform 39"/>
            <p:cNvSpPr>
              <a:spLocks/>
            </p:cNvSpPr>
            <p:nvPr/>
          </p:nvSpPr>
          <p:spPr bwMode="auto">
            <a:xfrm>
              <a:off x="4039" y="2657"/>
              <a:ext cx="66" cy="31"/>
            </a:xfrm>
            <a:custGeom>
              <a:avLst/>
              <a:gdLst>
                <a:gd name="T0" fmla="*/ 0 w 131"/>
                <a:gd name="T1" fmla="*/ 1 h 61"/>
                <a:gd name="T2" fmla="*/ 1 w 131"/>
                <a:gd name="T3" fmla="*/ 1 h 61"/>
                <a:gd name="T4" fmla="*/ 1 w 131"/>
                <a:gd name="T5" fmla="*/ 0 h 61"/>
                <a:gd name="T6" fmla="*/ 1 w 131"/>
                <a:gd name="T7" fmla="*/ 1 h 61"/>
                <a:gd name="T8" fmla="*/ 1 w 131"/>
                <a:gd name="T9" fmla="*/ 1 h 61"/>
                <a:gd name="T10" fmla="*/ 1 w 131"/>
                <a:gd name="T11" fmla="*/ 1 h 61"/>
                <a:gd name="T12" fmla="*/ 1 w 131"/>
                <a:gd name="T13" fmla="*/ 1 h 61"/>
                <a:gd name="T14" fmla="*/ 1 w 131"/>
                <a:gd name="T15" fmla="*/ 1 h 61"/>
                <a:gd name="T16" fmla="*/ 1 w 131"/>
                <a:gd name="T17" fmla="*/ 1 h 61"/>
                <a:gd name="T18" fmla="*/ 1 w 131"/>
                <a:gd name="T19" fmla="*/ 1 h 61"/>
                <a:gd name="T20" fmla="*/ 1 w 131"/>
                <a:gd name="T21" fmla="*/ 1 h 61"/>
                <a:gd name="T22" fmla="*/ 1 w 131"/>
                <a:gd name="T23" fmla="*/ 1 h 61"/>
                <a:gd name="T24" fmla="*/ 1 w 131"/>
                <a:gd name="T25" fmla="*/ 1 h 61"/>
                <a:gd name="T26" fmla="*/ 1 w 131"/>
                <a:gd name="T27" fmla="*/ 1 h 61"/>
                <a:gd name="T28" fmla="*/ 0 w 131"/>
                <a:gd name="T29" fmla="*/ 1 h 6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31"/>
                <a:gd name="T46" fmla="*/ 0 h 61"/>
                <a:gd name="T47" fmla="*/ 131 w 131"/>
                <a:gd name="T48" fmla="*/ 61 h 61"/>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31" h="61">
                  <a:moveTo>
                    <a:pt x="0" y="31"/>
                  </a:moveTo>
                  <a:lnTo>
                    <a:pt x="28" y="8"/>
                  </a:lnTo>
                  <a:lnTo>
                    <a:pt x="68" y="0"/>
                  </a:lnTo>
                  <a:lnTo>
                    <a:pt x="100" y="14"/>
                  </a:lnTo>
                  <a:lnTo>
                    <a:pt x="125" y="28"/>
                  </a:lnTo>
                  <a:lnTo>
                    <a:pt x="131" y="48"/>
                  </a:lnTo>
                  <a:lnTo>
                    <a:pt x="119" y="60"/>
                  </a:lnTo>
                  <a:lnTo>
                    <a:pt x="106" y="61"/>
                  </a:lnTo>
                  <a:lnTo>
                    <a:pt x="65" y="52"/>
                  </a:lnTo>
                  <a:lnTo>
                    <a:pt x="32" y="46"/>
                  </a:lnTo>
                  <a:lnTo>
                    <a:pt x="10" y="48"/>
                  </a:lnTo>
                  <a:lnTo>
                    <a:pt x="9" y="45"/>
                  </a:lnTo>
                  <a:lnTo>
                    <a:pt x="5" y="40"/>
                  </a:lnTo>
                  <a:lnTo>
                    <a:pt x="2" y="34"/>
                  </a:lnTo>
                  <a:lnTo>
                    <a:pt x="0" y="31"/>
                  </a:lnTo>
                  <a:close/>
                </a:path>
              </a:pathLst>
            </a:custGeom>
            <a:solidFill>
              <a:srgbClr val="FFFF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1719" name="Freeform 40"/>
            <p:cNvSpPr>
              <a:spLocks/>
            </p:cNvSpPr>
            <p:nvPr/>
          </p:nvSpPr>
          <p:spPr bwMode="auto">
            <a:xfrm>
              <a:off x="3831" y="2747"/>
              <a:ext cx="71" cy="17"/>
            </a:xfrm>
            <a:custGeom>
              <a:avLst/>
              <a:gdLst>
                <a:gd name="T0" fmla="*/ 1 w 140"/>
                <a:gd name="T1" fmla="*/ 0 h 33"/>
                <a:gd name="T2" fmla="*/ 0 w 140"/>
                <a:gd name="T3" fmla="*/ 1 h 33"/>
                <a:gd name="T4" fmla="*/ 1 w 140"/>
                <a:gd name="T5" fmla="*/ 1 h 33"/>
                <a:gd name="T6" fmla="*/ 1 w 140"/>
                <a:gd name="T7" fmla="*/ 1 h 33"/>
                <a:gd name="T8" fmla="*/ 1 w 140"/>
                <a:gd name="T9" fmla="*/ 1 h 33"/>
                <a:gd name="T10" fmla="*/ 1 w 140"/>
                <a:gd name="T11" fmla="*/ 1 h 33"/>
                <a:gd name="T12" fmla="*/ 1 w 140"/>
                <a:gd name="T13" fmla="*/ 1 h 33"/>
                <a:gd name="T14" fmla="*/ 1 w 140"/>
                <a:gd name="T15" fmla="*/ 1 h 33"/>
                <a:gd name="T16" fmla="*/ 1 w 140"/>
                <a:gd name="T17" fmla="*/ 0 h 3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40"/>
                <a:gd name="T28" fmla="*/ 0 h 33"/>
                <a:gd name="T29" fmla="*/ 140 w 140"/>
                <a:gd name="T30" fmla="*/ 33 h 3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40" h="33">
                  <a:moveTo>
                    <a:pt x="22" y="0"/>
                  </a:moveTo>
                  <a:lnTo>
                    <a:pt x="0" y="4"/>
                  </a:lnTo>
                  <a:lnTo>
                    <a:pt x="54" y="5"/>
                  </a:lnTo>
                  <a:lnTo>
                    <a:pt x="108" y="20"/>
                  </a:lnTo>
                  <a:lnTo>
                    <a:pt x="140" y="33"/>
                  </a:lnTo>
                  <a:lnTo>
                    <a:pt x="68" y="28"/>
                  </a:lnTo>
                  <a:lnTo>
                    <a:pt x="8" y="23"/>
                  </a:lnTo>
                  <a:lnTo>
                    <a:pt x="3" y="21"/>
                  </a:lnTo>
                  <a:lnTo>
                    <a:pt x="22" y="0"/>
                  </a:lnTo>
                  <a:close/>
                </a:path>
              </a:pathLst>
            </a:custGeom>
            <a:solidFill>
              <a:srgbClr val="FFA02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1720" name="Freeform 41"/>
            <p:cNvSpPr>
              <a:spLocks/>
            </p:cNvSpPr>
            <p:nvPr/>
          </p:nvSpPr>
          <p:spPr bwMode="auto">
            <a:xfrm>
              <a:off x="3842" y="2772"/>
              <a:ext cx="101" cy="50"/>
            </a:xfrm>
            <a:custGeom>
              <a:avLst/>
              <a:gdLst>
                <a:gd name="T0" fmla="*/ 1 w 201"/>
                <a:gd name="T1" fmla="*/ 0 h 101"/>
                <a:gd name="T2" fmla="*/ 1 w 201"/>
                <a:gd name="T3" fmla="*/ 0 h 101"/>
                <a:gd name="T4" fmla="*/ 1 w 201"/>
                <a:gd name="T5" fmla="*/ 0 h 101"/>
                <a:gd name="T6" fmla="*/ 1 w 201"/>
                <a:gd name="T7" fmla="*/ 0 h 101"/>
                <a:gd name="T8" fmla="*/ 1 w 201"/>
                <a:gd name="T9" fmla="*/ 0 h 101"/>
                <a:gd name="T10" fmla="*/ 1 w 201"/>
                <a:gd name="T11" fmla="*/ 0 h 101"/>
                <a:gd name="T12" fmla="*/ 0 w 201"/>
                <a:gd name="T13" fmla="*/ 0 h 101"/>
                <a:gd name="T14" fmla="*/ 1 w 201"/>
                <a:gd name="T15" fmla="*/ 0 h 101"/>
                <a:gd name="T16" fmla="*/ 0 60000 65536"/>
                <a:gd name="T17" fmla="*/ 0 60000 65536"/>
                <a:gd name="T18" fmla="*/ 0 60000 65536"/>
                <a:gd name="T19" fmla="*/ 0 60000 65536"/>
                <a:gd name="T20" fmla="*/ 0 60000 65536"/>
                <a:gd name="T21" fmla="*/ 0 60000 65536"/>
                <a:gd name="T22" fmla="*/ 0 60000 65536"/>
                <a:gd name="T23" fmla="*/ 0 60000 65536"/>
                <a:gd name="T24" fmla="*/ 0 w 201"/>
                <a:gd name="T25" fmla="*/ 0 h 101"/>
                <a:gd name="T26" fmla="*/ 201 w 201"/>
                <a:gd name="T27" fmla="*/ 101 h 10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01" h="101">
                  <a:moveTo>
                    <a:pt x="38" y="0"/>
                  </a:moveTo>
                  <a:lnTo>
                    <a:pt x="91" y="35"/>
                  </a:lnTo>
                  <a:lnTo>
                    <a:pt x="138" y="59"/>
                  </a:lnTo>
                  <a:lnTo>
                    <a:pt x="201" y="81"/>
                  </a:lnTo>
                  <a:lnTo>
                    <a:pt x="146" y="101"/>
                  </a:lnTo>
                  <a:lnTo>
                    <a:pt x="88" y="70"/>
                  </a:lnTo>
                  <a:lnTo>
                    <a:pt x="0" y="3"/>
                  </a:lnTo>
                  <a:lnTo>
                    <a:pt x="38" y="0"/>
                  </a:lnTo>
                  <a:close/>
                </a:path>
              </a:pathLst>
            </a:custGeom>
            <a:solidFill>
              <a:srgbClr val="FFA02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1721" name="Freeform 42"/>
            <p:cNvSpPr>
              <a:spLocks/>
            </p:cNvSpPr>
            <p:nvPr/>
          </p:nvSpPr>
          <p:spPr bwMode="auto">
            <a:xfrm>
              <a:off x="3979" y="2845"/>
              <a:ext cx="46" cy="19"/>
            </a:xfrm>
            <a:custGeom>
              <a:avLst/>
              <a:gdLst>
                <a:gd name="T0" fmla="*/ 1 w 91"/>
                <a:gd name="T1" fmla="*/ 0 h 38"/>
                <a:gd name="T2" fmla="*/ 1 w 91"/>
                <a:gd name="T3" fmla="*/ 1 h 38"/>
                <a:gd name="T4" fmla="*/ 1 w 91"/>
                <a:gd name="T5" fmla="*/ 1 h 38"/>
                <a:gd name="T6" fmla="*/ 1 w 91"/>
                <a:gd name="T7" fmla="*/ 1 h 38"/>
                <a:gd name="T8" fmla="*/ 1 w 91"/>
                <a:gd name="T9" fmla="*/ 1 h 38"/>
                <a:gd name="T10" fmla="*/ 1 w 91"/>
                <a:gd name="T11" fmla="*/ 1 h 38"/>
                <a:gd name="T12" fmla="*/ 1 w 91"/>
                <a:gd name="T13" fmla="*/ 1 h 38"/>
                <a:gd name="T14" fmla="*/ 1 w 91"/>
                <a:gd name="T15" fmla="*/ 1 h 38"/>
                <a:gd name="T16" fmla="*/ 1 w 91"/>
                <a:gd name="T17" fmla="*/ 1 h 38"/>
                <a:gd name="T18" fmla="*/ 1 w 91"/>
                <a:gd name="T19" fmla="*/ 1 h 38"/>
                <a:gd name="T20" fmla="*/ 0 w 91"/>
                <a:gd name="T21" fmla="*/ 1 h 38"/>
                <a:gd name="T22" fmla="*/ 1 w 91"/>
                <a:gd name="T23" fmla="*/ 0 h 3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91"/>
                <a:gd name="T37" fmla="*/ 0 h 38"/>
                <a:gd name="T38" fmla="*/ 91 w 91"/>
                <a:gd name="T39" fmla="*/ 38 h 38"/>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91" h="38">
                  <a:moveTo>
                    <a:pt x="3" y="0"/>
                  </a:moveTo>
                  <a:lnTo>
                    <a:pt x="53" y="19"/>
                  </a:lnTo>
                  <a:lnTo>
                    <a:pt x="91" y="16"/>
                  </a:lnTo>
                  <a:lnTo>
                    <a:pt x="40" y="38"/>
                  </a:lnTo>
                  <a:lnTo>
                    <a:pt x="38" y="37"/>
                  </a:lnTo>
                  <a:lnTo>
                    <a:pt x="32" y="36"/>
                  </a:lnTo>
                  <a:lnTo>
                    <a:pt x="24" y="32"/>
                  </a:lnTo>
                  <a:lnTo>
                    <a:pt x="16" y="27"/>
                  </a:lnTo>
                  <a:lnTo>
                    <a:pt x="8" y="23"/>
                  </a:lnTo>
                  <a:lnTo>
                    <a:pt x="2" y="16"/>
                  </a:lnTo>
                  <a:lnTo>
                    <a:pt x="0" y="8"/>
                  </a:lnTo>
                  <a:lnTo>
                    <a:pt x="3" y="0"/>
                  </a:lnTo>
                  <a:close/>
                </a:path>
              </a:pathLst>
            </a:custGeom>
            <a:solidFill>
              <a:srgbClr val="FFA02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1722" name="Freeform 43"/>
            <p:cNvSpPr>
              <a:spLocks/>
            </p:cNvSpPr>
            <p:nvPr/>
          </p:nvSpPr>
          <p:spPr bwMode="auto">
            <a:xfrm>
              <a:off x="4129" y="2793"/>
              <a:ext cx="36" cy="32"/>
            </a:xfrm>
            <a:custGeom>
              <a:avLst/>
              <a:gdLst>
                <a:gd name="T0" fmla="*/ 0 w 74"/>
                <a:gd name="T1" fmla="*/ 1 h 64"/>
                <a:gd name="T2" fmla="*/ 0 w 74"/>
                <a:gd name="T3" fmla="*/ 1 h 64"/>
                <a:gd name="T4" fmla="*/ 0 w 74"/>
                <a:gd name="T5" fmla="*/ 0 h 64"/>
                <a:gd name="T6" fmla="*/ 0 w 74"/>
                <a:gd name="T7" fmla="*/ 1 h 64"/>
                <a:gd name="T8" fmla="*/ 0 w 74"/>
                <a:gd name="T9" fmla="*/ 1 h 64"/>
                <a:gd name="T10" fmla="*/ 0 w 74"/>
                <a:gd name="T11" fmla="*/ 1 h 64"/>
                <a:gd name="T12" fmla="*/ 0 w 74"/>
                <a:gd name="T13" fmla="*/ 1 h 64"/>
                <a:gd name="T14" fmla="*/ 0 w 74"/>
                <a:gd name="T15" fmla="*/ 1 h 64"/>
                <a:gd name="T16" fmla="*/ 0 w 74"/>
                <a:gd name="T17" fmla="*/ 1 h 64"/>
                <a:gd name="T18" fmla="*/ 0 w 74"/>
                <a:gd name="T19" fmla="*/ 1 h 64"/>
                <a:gd name="T20" fmla="*/ 0 w 74"/>
                <a:gd name="T21" fmla="*/ 1 h 64"/>
                <a:gd name="T22" fmla="*/ 0 w 74"/>
                <a:gd name="T23" fmla="*/ 1 h 6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74"/>
                <a:gd name="T37" fmla="*/ 0 h 64"/>
                <a:gd name="T38" fmla="*/ 74 w 74"/>
                <a:gd name="T39" fmla="*/ 64 h 64"/>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74" h="64">
                  <a:moveTo>
                    <a:pt x="0" y="51"/>
                  </a:moveTo>
                  <a:lnTo>
                    <a:pt x="50" y="29"/>
                  </a:lnTo>
                  <a:lnTo>
                    <a:pt x="74" y="0"/>
                  </a:lnTo>
                  <a:lnTo>
                    <a:pt x="54" y="52"/>
                  </a:lnTo>
                  <a:lnTo>
                    <a:pt x="52" y="53"/>
                  </a:lnTo>
                  <a:lnTo>
                    <a:pt x="47" y="55"/>
                  </a:lnTo>
                  <a:lnTo>
                    <a:pt x="39" y="59"/>
                  </a:lnTo>
                  <a:lnTo>
                    <a:pt x="30" y="62"/>
                  </a:lnTo>
                  <a:lnTo>
                    <a:pt x="21" y="64"/>
                  </a:lnTo>
                  <a:lnTo>
                    <a:pt x="12" y="64"/>
                  </a:lnTo>
                  <a:lnTo>
                    <a:pt x="5" y="59"/>
                  </a:lnTo>
                  <a:lnTo>
                    <a:pt x="0" y="51"/>
                  </a:lnTo>
                  <a:close/>
                </a:path>
              </a:pathLst>
            </a:custGeom>
            <a:solidFill>
              <a:srgbClr val="FFA02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1723" name="Freeform 44"/>
            <p:cNvSpPr>
              <a:spLocks/>
            </p:cNvSpPr>
            <p:nvPr/>
          </p:nvSpPr>
          <p:spPr bwMode="auto">
            <a:xfrm>
              <a:off x="4035" y="2841"/>
              <a:ext cx="33" cy="14"/>
            </a:xfrm>
            <a:custGeom>
              <a:avLst/>
              <a:gdLst>
                <a:gd name="T0" fmla="*/ 1 w 64"/>
                <a:gd name="T1" fmla="*/ 0 h 27"/>
                <a:gd name="T2" fmla="*/ 1 w 64"/>
                <a:gd name="T3" fmla="*/ 1 h 27"/>
                <a:gd name="T4" fmla="*/ 1 w 64"/>
                <a:gd name="T5" fmla="*/ 1 h 27"/>
                <a:gd name="T6" fmla="*/ 1 w 64"/>
                <a:gd name="T7" fmla="*/ 1 h 27"/>
                <a:gd name="T8" fmla="*/ 1 w 64"/>
                <a:gd name="T9" fmla="*/ 1 h 27"/>
                <a:gd name="T10" fmla="*/ 1 w 64"/>
                <a:gd name="T11" fmla="*/ 1 h 27"/>
                <a:gd name="T12" fmla="*/ 1 w 64"/>
                <a:gd name="T13" fmla="*/ 1 h 27"/>
                <a:gd name="T14" fmla="*/ 1 w 64"/>
                <a:gd name="T15" fmla="*/ 1 h 27"/>
                <a:gd name="T16" fmla="*/ 1 w 64"/>
                <a:gd name="T17" fmla="*/ 1 h 27"/>
                <a:gd name="T18" fmla="*/ 1 w 64"/>
                <a:gd name="T19" fmla="*/ 1 h 27"/>
                <a:gd name="T20" fmla="*/ 0 w 64"/>
                <a:gd name="T21" fmla="*/ 1 h 27"/>
                <a:gd name="T22" fmla="*/ 1 w 64"/>
                <a:gd name="T23" fmla="*/ 0 h 2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4"/>
                <a:gd name="T37" fmla="*/ 0 h 27"/>
                <a:gd name="T38" fmla="*/ 64 w 64"/>
                <a:gd name="T39" fmla="*/ 27 h 27"/>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4" h="27">
                  <a:moveTo>
                    <a:pt x="2" y="0"/>
                  </a:moveTo>
                  <a:lnTo>
                    <a:pt x="38" y="14"/>
                  </a:lnTo>
                  <a:lnTo>
                    <a:pt x="64" y="11"/>
                  </a:lnTo>
                  <a:lnTo>
                    <a:pt x="28" y="27"/>
                  </a:lnTo>
                  <a:lnTo>
                    <a:pt x="27" y="27"/>
                  </a:lnTo>
                  <a:lnTo>
                    <a:pt x="23" y="25"/>
                  </a:lnTo>
                  <a:lnTo>
                    <a:pt x="17" y="23"/>
                  </a:lnTo>
                  <a:lnTo>
                    <a:pt x="11" y="21"/>
                  </a:lnTo>
                  <a:lnTo>
                    <a:pt x="5" y="16"/>
                  </a:lnTo>
                  <a:lnTo>
                    <a:pt x="1" y="11"/>
                  </a:lnTo>
                  <a:lnTo>
                    <a:pt x="0" y="6"/>
                  </a:lnTo>
                  <a:lnTo>
                    <a:pt x="2" y="0"/>
                  </a:lnTo>
                  <a:close/>
                </a:path>
              </a:pathLst>
            </a:custGeom>
            <a:solidFill>
              <a:srgbClr val="FFA02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1724" name="Freeform 45"/>
            <p:cNvSpPr>
              <a:spLocks/>
            </p:cNvSpPr>
            <p:nvPr/>
          </p:nvSpPr>
          <p:spPr bwMode="auto">
            <a:xfrm>
              <a:off x="4089" y="2823"/>
              <a:ext cx="29" cy="19"/>
            </a:xfrm>
            <a:custGeom>
              <a:avLst/>
              <a:gdLst>
                <a:gd name="T0" fmla="*/ 0 w 57"/>
                <a:gd name="T1" fmla="*/ 1 h 38"/>
                <a:gd name="T2" fmla="*/ 1 w 57"/>
                <a:gd name="T3" fmla="*/ 1 h 38"/>
                <a:gd name="T4" fmla="*/ 1 w 57"/>
                <a:gd name="T5" fmla="*/ 0 h 38"/>
                <a:gd name="T6" fmla="*/ 1 w 57"/>
                <a:gd name="T7" fmla="*/ 1 h 38"/>
                <a:gd name="T8" fmla="*/ 1 w 57"/>
                <a:gd name="T9" fmla="*/ 1 h 38"/>
                <a:gd name="T10" fmla="*/ 1 w 57"/>
                <a:gd name="T11" fmla="*/ 1 h 38"/>
                <a:gd name="T12" fmla="*/ 1 w 57"/>
                <a:gd name="T13" fmla="*/ 1 h 38"/>
                <a:gd name="T14" fmla="*/ 1 w 57"/>
                <a:gd name="T15" fmla="*/ 1 h 38"/>
                <a:gd name="T16" fmla="*/ 1 w 57"/>
                <a:gd name="T17" fmla="*/ 1 h 38"/>
                <a:gd name="T18" fmla="*/ 1 w 57"/>
                <a:gd name="T19" fmla="*/ 1 h 38"/>
                <a:gd name="T20" fmla="*/ 1 w 57"/>
                <a:gd name="T21" fmla="*/ 1 h 38"/>
                <a:gd name="T22" fmla="*/ 0 w 57"/>
                <a:gd name="T23" fmla="*/ 1 h 3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57"/>
                <a:gd name="T37" fmla="*/ 0 h 38"/>
                <a:gd name="T38" fmla="*/ 57 w 57"/>
                <a:gd name="T39" fmla="*/ 38 h 38"/>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57" h="38">
                  <a:moveTo>
                    <a:pt x="0" y="28"/>
                  </a:moveTo>
                  <a:lnTo>
                    <a:pt x="36" y="17"/>
                  </a:lnTo>
                  <a:lnTo>
                    <a:pt x="57" y="0"/>
                  </a:lnTo>
                  <a:lnTo>
                    <a:pt x="39" y="33"/>
                  </a:lnTo>
                  <a:lnTo>
                    <a:pt x="38" y="35"/>
                  </a:lnTo>
                  <a:lnTo>
                    <a:pt x="33" y="36"/>
                  </a:lnTo>
                  <a:lnTo>
                    <a:pt x="27" y="37"/>
                  </a:lnTo>
                  <a:lnTo>
                    <a:pt x="19" y="38"/>
                  </a:lnTo>
                  <a:lnTo>
                    <a:pt x="12" y="38"/>
                  </a:lnTo>
                  <a:lnTo>
                    <a:pt x="7" y="37"/>
                  </a:lnTo>
                  <a:lnTo>
                    <a:pt x="2" y="33"/>
                  </a:lnTo>
                  <a:lnTo>
                    <a:pt x="0" y="28"/>
                  </a:lnTo>
                  <a:close/>
                </a:path>
              </a:pathLst>
            </a:custGeom>
            <a:solidFill>
              <a:srgbClr val="FFA02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1725" name="Freeform 46"/>
            <p:cNvSpPr>
              <a:spLocks/>
            </p:cNvSpPr>
            <p:nvPr/>
          </p:nvSpPr>
          <p:spPr bwMode="auto">
            <a:xfrm>
              <a:off x="4072" y="2843"/>
              <a:ext cx="28" cy="20"/>
            </a:xfrm>
            <a:custGeom>
              <a:avLst/>
              <a:gdLst>
                <a:gd name="T0" fmla="*/ 0 w 57"/>
                <a:gd name="T1" fmla="*/ 1 h 40"/>
                <a:gd name="T2" fmla="*/ 0 w 57"/>
                <a:gd name="T3" fmla="*/ 1 h 40"/>
                <a:gd name="T4" fmla="*/ 0 w 57"/>
                <a:gd name="T5" fmla="*/ 0 h 40"/>
                <a:gd name="T6" fmla="*/ 0 w 57"/>
                <a:gd name="T7" fmla="*/ 1 h 40"/>
                <a:gd name="T8" fmla="*/ 0 w 57"/>
                <a:gd name="T9" fmla="*/ 1 h 40"/>
                <a:gd name="T10" fmla="*/ 0 w 57"/>
                <a:gd name="T11" fmla="*/ 1 h 40"/>
                <a:gd name="T12" fmla="*/ 0 w 57"/>
                <a:gd name="T13" fmla="*/ 1 h 40"/>
                <a:gd name="T14" fmla="*/ 0 w 57"/>
                <a:gd name="T15" fmla="*/ 1 h 40"/>
                <a:gd name="T16" fmla="*/ 0 w 57"/>
                <a:gd name="T17" fmla="*/ 1 h 40"/>
                <a:gd name="T18" fmla="*/ 0 w 57"/>
                <a:gd name="T19" fmla="*/ 1 h 40"/>
                <a:gd name="T20" fmla="*/ 0 w 57"/>
                <a:gd name="T21" fmla="*/ 1 h 40"/>
                <a:gd name="T22" fmla="*/ 0 w 57"/>
                <a:gd name="T23" fmla="*/ 1 h 4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57"/>
                <a:gd name="T37" fmla="*/ 0 h 40"/>
                <a:gd name="T38" fmla="*/ 57 w 57"/>
                <a:gd name="T39" fmla="*/ 40 h 40"/>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57" h="40">
                  <a:moveTo>
                    <a:pt x="0" y="28"/>
                  </a:moveTo>
                  <a:lnTo>
                    <a:pt x="37" y="18"/>
                  </a:lnTo>
                  <a:lnTo>
                    <a:pt x="57" y="0"/>
                  </a:lnTo>
                  <a:lnTo>
                    <a:pt x="37" y="35"/>
                  </a:lnTo>
                  <a:lnTo>
                    <a:pt x="36" y="35"/>
                  </a:lnTo>
                  <a:lnTo>
                    <a:pt x="31" y="37"/>
                  </a:lnTo>
                  <a:lnTo>
                    <a:pt x="26" y="38"/>
                  </a:lnTo>
                  <a:lnTo>
                    <a:pt x="19" y="40"/>
                  </a:lnTo>
                  <a:lnTo>
                    <a:pt x="12" y="40"/>
                  </a:lnTo>
                  <a:lnTo>
                    <a:pt x="6" y="38"/>
                  </a:lnTo>
                  <a:lnTo>
                    <a:pt x="1" y="34"/>
                  </a:lnTo>
                  <a:lnTo>
                    <a:pt x="0" y="28"/>
                  </a:lnTo>
                  <a:close/>
                </a:path>
              </a:pathLst>
            </a:custGeom>
            <a:solidFill>
              <a:srgbClr val="FFA02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1726" name="Freeform 47"/>
            <p:cNvSpPr>
              <a:spLocks/>
            </p:cNvSpPr>
            <p:nvPr/>
          </p:nvSpPr>
          <p:spPr bwMode="auto">
            <a:xfrm>
              <a:off x="4024" y="2857"/>
              <a:ext cx="29" cy="20"/>
            </a:xfrm>
            <a:custGeom>
              <a:avLst/>
              <a:gdLst>
                <a:gd name="T0" fmla="*/ 0 w 57"/>
                <a:gd name="T1" fmla="*/ 1 h 39"/>
                <a:gd name="T2" fmla="*/ 1 w 57"/>
                <a:gd name="T3" fmla="*/ 1 h 39"/>
                <a:gd name="T4" fmla="*/ 1 w 57"/>
                <a:gd name="T5" fmla="*/ 0 h 39"/>
                <a:gd name="T6" fmla="*/ 1 w 57"/>
                <a:gd name="T7" fmla="*/ 1 h 39"/>
                <a:gd name="T8" fmla="*/ 1 w 57"/>
                <a:gd name="T9" fmla="*/ 1 h 39"/>
                <a:gd name="T10" fmla="*/ 1 w 57"/>
                <a:gd name="T11" fmla="*/ 1 h 39"/>
                <a:gd name="T12" fmla="*/ 1 w 57"/>
                <a:gd name="T13" fmla="*/ 1 h 39"/>
                <a:gd name="T14" fmla="*/ 1 w 57"/>
                <a:gd name="T15" fmla="*/ 1 h 39"/>
                <a:gd name="T16" fmla="*/ 1 w 57"/>
                <a:gd name="T17" fmla="*/ 1 h 39"/>
                <a:gd name="T18" fmla="*/ 1 w 57"/>
                <a:gd name="T19" fmla="*/ 1 h 39"/>
                <a:gd name="T20" fmla="*/ 1 w 57"/>
                <a:gd name="T21" fmla="*/ 1 h 39"/>
                <a:gd name="T22" fmla="*/ 0 w 57"/>
                <a:gd name="T23" fmla="*/ 1 h 3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57"/>
                <a:gd name="T37" fmla="*/ 0 h 39"/>
                <a:gd name="T38" fmla="*/ 57 w 57"/>
                <a:gd name="T39" fmla="*/ 39 h 39"/>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57" h="39">
                  <a:moveTo>
                    <a:pt x="0" y="28"/>
                  </a:moveTo>
                  <a:lnTo>
                    <a:pt x="36" y="18"/>
                  </a:lnTo>
                  <a:lnTo>
                    <a:pt x="57" y="0"/>
                  </a:lnTo>
                  <a:lnTo>
                    <a:pt x="38" y="35"/>
                  </a:lnTo>
                  <a:lnTo>
                    <a:pt x="36" y="36"/>
                  </a:lnTo>
                  <a:lnTo>
                    <a:pt x="32" y="37"/>
                  </a:lnTo>
                  <a:lnTo>
                    <a:pt x="26" y="38"/>
                  </a:lnTo>
                  <a:lnTo>
                    <a:pt x="19" y="39"/>
                  </a:lnTo>
                  <a:lnTo>
                    <a:pt x="12" y="39"/>
                  </a:lnTo>
                  <a:lnTo>
                    <a:pt x="6" y="38"/>
                  </a:lnTo>
                  <a:lnTo>
                    <a:pt x="2" y="35"/>
                  </a:lnTo>
                  <a:lnTo>
                    <a:pt x="0" y="28"/>
                  </a:lnTo>
                  <a:close/>
                </a:path>
              </a:pathLst>
            </a:custGeom>
            <a:solidFill>
              <a:srgbClr val="FFA02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1727" name="Freeform 48"/>
            <p:cNvSpPr>
              <a:spLocks/>
            </p:cNvSpPr>
            <p:nvPr/>
          </p:nvSpPr>
          <p:spPr bwMode="auto">
            <a:xfrm>
              <a:off x="3945" y="2801"/>
              <a:ext cx="29" cy="20"/>
            </a:xfrm>
            <a:custGeom>
              <a:avLst/>
              <a:gdLst>
                <a:gd name="T0" fmla="*/ 0 w 57"/>
                <a:gd name="T1" fmla="*/ 1 h 39"/>
                <a:gd name="T2" fmla="*/ 1 w 57"/>
                <a:gd name="T3" fmla="*/ 1 h 39"/>
                <a:gd name="T4" fmla="*/ 1 w 57"/>
                <a:gd name="T5" fmla="*/ 0 h 39"/>
                <a:gd name="T6" fmla="*/ 1 w 57"/>
                <a:gd name="T7" fmla="*/ 1 h 39"/>
                <a:gd name="T8" fmla="*/ 1 w 57"/>
                <a:gd name="T9" fmla="*/ 1 h 39"/>
                <a:gd name="T10" fmla="*/ 1 w 57"/>
                <a:gd name="T11" fmla="*/ 1 h 39"/>
                <a:gd name="T12" fmla="*/ 1 w 57"/>
                <a:gd name="T13" fmla="*/ 1 h 39"/>
                <a:gd name="T14" fmla="*/ 1 w 57"/>
                <a:gd name="T15" fmla="*/ 1 h 39"/>
                <a:gd name="T16" fmla="*/ 1 w 57"/>
                <a:gd name="T17" fmla="*/ 1 h 39"/>
                <a:gd name="T18" fmla="*/ 1 w 57"/>
                <a:gd name="T19" fmla="*/ 1 h 39"/>
                <a:gd name="T20" fmla="*/ 1 w 57"/>
                <a:gd name="T21" fmla="*/ 1 h 39"/>
                <a:gd name="T22" fmla="*/ 0 w 57"/>
                <a:gd name="T23" fmla="*/ 1 h 3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57"/>
                <a:gd name="T37" fmla="*/ 0 h 39"/>
                <a:gd name="T38" fmla="*/ 57 w 57"/>
                <a:gd name="T39" fmla="*/ 39 h 39"/>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57" h="39">
                  <a:moveTo>
                    <a:pt x="0" y="28"/>
                  </a:moveTo>
                  <a:lnTo>
                    <a:pt x="37" y="19"/>
                  </a:lnTo>
                  <a:lnTo>
                    <a:pt x="57" y="0"/>
                  </a:lnTo>
                  <a:lnTo>
                    <a:pt x="38" y="35"/>
                  </a:lnTo>
                  <a:lnTo>
                    <a:pt x="37" y="35"/>
                  </a:lnTo>
                  <a:lnTo>
                    <a:pt x="32" y="37"/>
                  </a:lnTo>
                  <a:lnTo>
                    <a:pt x="26" y="38"/>
                  </a:lnTo>
                  <a:lnTo>
                    <a:pt x="19" y="39"/>
                  </a:lnTo>
                  <a:lnTo>
                    <a:pt x="13" y="39"/>
                  </a:lnTo>
                  <a:lnTo>
                    <a:pt x="7" y="38"/>
                  </a:lnTo>
                  <a:lnTo>
                    <a:pt x="2" y="34"/>
                  </a:lnTo>
                  <a:lnTo>
                    <a:pt x="0" y="28"/>
                  </a:lnTo>
                  <a:close/>
                </a:path>
              </a:pathLst>
            </a:custGeom>
            <a:solidFill>
              <a:srgbClr val="FFA02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1728" name="Freeform 49"/>
            <p:cNvSpPr>
              <a:spLocks/>
            </p:cNvSpPr>
            <p:nvPr/>
          </p:nvSpPr>
          <p:spPr bwMode="auto">
            <a:xfrm>
              <a:off x="3971" y="2826"/>
              <a:ext cx="32" cy="12"/>
            </a:xfrm>
            <a:custGeom>
              <a:avLst/>
              <a:gdLst>
                <a:gd name="T0" fmla="*/ 1 w 64"/>
                <a:gd name="T1" fmla="*/ 0 h 23"/>
                <a:gd name="T2" fmla="*/ 1 w 64"/>
                <a:gd name="T3" fmla="*/ 1 h 23"/>
                <a:gd name="T4" fmla="*/ 1 w 64"/>
                <a:gd name="T5" fmla="*/ 1 h 23"/>
                <a:gd name="T6" fmla="*/ 1 w 64"/>
                <a:gd name="T7" fmla="*/ 1 h 23"/>
                <a:gd name="T8" fmla="*/ 1 w 64"/>
                <a:gd name="T9" fmla="*/ 1 h 23"/>
                <a:gd name="T10" fmla="*/ 1 w 64"/>
                <a:gd name="T11" fmla="*/ 1 h 23"/>
                <a:gd name="T12" fmla="*/ 1 w 64"/>
                <a:gd name="T13" fmla="*/ 1 h 23"/>
                <a:gd name="T14" fmla="*/ 1 w 64"/>
                <a:gd name="T15" fmla="*/ 1 h 23"/>
                <a:gd name="T16" fmla="*/ 1 w 64"/>
                <a:gd name="T17" fmla="*/ 1 h 23"/>
                <a:gd name="T18" fmla="*/ 1 w 64"/>
                <a:gd name="T19" fmla="*/ 1 h 23"/>
                <a:gd name="T20" fmla="*/ 0 w 64"/>
                <a:gd name="T21" fmla="*/ 1 h 23"/>
                <a:gd name="T22" fmla="*/ 1 w 64"/>
                <a:gd name="T23" fmla="*/ 0 h 2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4"/>
                <a:gd name="T37" fmla="*/ 0 h 23"/>
                <a:gd name="T38" fmla="*/ 64 w 64"/>
                <a:gd name="T39" fmla="*/ 23 h 23"/>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4" h="23">
                  <a:moveTo>
                    <a:pt x="1" y="0"/>
                  </a:moveTo>
                  <a:lnTo>
                    <a:pt x="39" y="8"/>
                  </a:lnTo>
                  <a:lnTo>
                    <a:pt x="64" y="1"/>
                  </a:lnTo>
                  <a:lnTo>
                    <a:pt x="32" y="23"/>
                  </a:lnTo>
                  <a:lnTo>
                    <a:pt x="31" y="23"/>
                  </a:lnTo>
                  <a:lnTo>
                    <a:pt x="26" y="22"/>
                  </a:lnTo>
                  <a:lnTo>
                    <a:pt x="20" y="21"/>
                  </a:lnTo>
                  <a:lnTo>
                    <a:pt x="13" y="18"/>
                  </a:lnTo>
                  <a:lnTo>
                    <a:pt x="6" y="15"/>
                  </a:lnTo>
                  <a:lnTo>
                    <a:pt x="2" y="12"/>
                  </a:lnTo>
                  <a:lnTo>
                    <a:pt x="0" y="6"/>
                  </a:lnTo>
                  <a:lnTo>
                    <a:pt x="1" y="0"/>
                  </a:lnTo>
                  <a:close/>
                </a:path>
              </a:pathLst>
            </a:custGeom>
            <a:solidFill>
              <a:srgbClr val="FFA02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1729" name="Freeform 50"/>
            <p:cNvSpPr>
              <a:spLocks/>
            </p:cNvSpPr>
            <p:nvPr/>
          </p:nvSpPr>
          <p:spPr bwMode="auto">
            <a:xfrm>
              <a:off x="3938" y="2828"/>
              <a:ext cx="29" cy="20"/>
            </a:xfrm>
            <a:custGeom>
              <a:avLst/>
              <a:gdLst>
                <a:gd name="T0" fmla="*/ 0 w 58"/>
                <a:gd name="T1" fmla="*/ 1 h 40"/>
                <a:gd name="T2" fmla="*/ 1 w 58"/>
                <a:gd name="T3" fmla="*/ 1 h 40"/>
                <a:gd name="T4" fmla="*/ 1 w 58"/>
                <a:gd name="T5" fmla="*/ 0 h 40"/>
                <a:gd name="T6" fmla="*/ 1 w 58"/>
                <a:gd name="T7" fmla="*/ 1 h 40"/>
                <a:gd name="T8" fmla="*/ 1 w 58"/>
                <a:gd name="T9" fmla="*/ 1 h 40"/>
                <a:gd name="T10" fmla="*/ 1 w 58"/>
                <a:gd name="T11" fmla="*/ 1 h 40"/>
                <a:gd name="T12" fmla="*/ 1 w 58"/>
                <a:gd name="T13" fmla="*/ 1 h 40"/>
                <a:gd name="T14" fmla="*/ 1 w 58"/>
                <a:gd name="T15" fmla="*/ 1 h 40"/>
                <a:gd name="T16" fmla="*/ 1 w 58"/>
                <a:gd name="T17" fmla="*/ 1 h 40"/>
                <a:gd name="T18" fmla="*/ 1 w 58"/>
                <a:gd name="T19" fmla="*/ 1 h 40"/>
                <a:gd name="T20" fmla="*/ 1 w 58"/>
                <a:gd name="T21" fmla="*/ 1 h 40"/>
                <a:gd name="T22" fmla="*/ 0 w 58"/>
                <a:gd name="T23" fmla="*/ 1 h 4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58"/>
                <a:gd name="T37" fmla="*/ 0 h 40"/>
                <a:gd name="T38" fmla="*/ 58 w 58"/>
                <a:gd name="T39" fmla="*/ 40 h 40"/>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58" h="40">
                  <a:moveTo>
                    <a:pt x="0" y="27"/>
                  </a:moveTo>
                  <a:lnTo>
                    <a:pt x="37" y="18"/>
                  </a:lnTo>
                  <a:lnTo>
                    <a:pt x="58" y="0"/>
                  </a:lnTo>
                  <a:lnTo>
                    <a:pt x="38" y="35"/>
                  </a:lnTo>
                  <a:lnTo>
                    <a:pt x="37" y="35"/>
                  </a:lnTo>
                  <a:lnTo>
                    <a:pt x="32" y="37"/>
                  </a:lnTo>
                  <a:lnTo>
                    <a:pt x="26" y="38"/>
                  </a:lnTo>
                  <a:lnTo>
                    <a:pt x="20" y="40"/>
                  </a:lnTo>
                  <a:lnTo>
                    <a:pt x="13" y="40"/>
                  </a:lnTo>
                  <a:lnTo>
                    <a:pt x="7" y="37"/>
                  </a:lnTo>
                  <a:lnTo>
                    <a:pt x="2" y="34"/>
                  </a:lnTo>
                  <a:lnTo>
                    <a:pt x="0" y="27"/>
                  </a:lnTo>
                  <a:close/>
                </a:path>
              </a:pathLst>
            </a:custGeom>
            <a:solidFill>
              <a:srgbClr val="FFA02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1730" name="Freeform 51"/>
            <p:cNvSpPr>
              <a:spLocks/>
            </p:cNvSpPr>
            <p:nvPr/>
          </p:nvSpPr>
          <p:spPr bwMode="auto">
            <a:xfrm>
              <a:off x="3613" y="2813"/>
              <a:ext cx="370" cy="301"/>
            </a:xfrm>
            <a:custGeom>
              <a:avLst/>
              <a:gdLst>
                <a:gd name="T0" fmla="*/ 1 w 740"/>
                <a:gd name="T1" fmla="*/ 1 h 601"/>
                <a:gd name="T2" fmla="*/ 0 w 740"/>
                <a:gd name="T3" fmla="*/ 2 h 601"/>
                <a:gd name="T4" fmla="*/ 1 w 740"/>
                <a:gd name="T5" fmla="*/ 2 h 601"/>
                <a:gd name="T6" fmla="*/ 1 w 740"/>
                <a:gd name="T7" fmla="*/ 2 h 601"/>
                <a:gd name="T8" fmla="*/ 1 w 740"/>
                <a:gd name="T9" fmla="*/ 2 h 601"/>
                <a:gd name="T10" fmla="*/ 1 w 740"/>
                <a:gd name="T11" fmla="*/ 2 h 601"/>
                <a:gd name="T12" fmla="*/ 1 w 740"/>
                <a:gd name="T13" fmla="*/ 2 h 601"/>
                <a:gd name="T14" fmla="*/ 1 w 740"/>
                <a:gd name="T15" fmla="*/ 2 h 601"/>
                <a:gd name="T16" fmla="*/ 1 w 740"/>
                <a:gd name="T17" fmla="*/ 2 h 601"/>
                <a:gd name="T18" fmla="*/ 1 w 740"/>
                <a:gd name="T19" fmla="*/ 2 h 601"/>
                <a:gd name="T20" fmla="*/ 2 w 740"/>
                <a:gd name="T21" fmla="*/ 2 h 601"/>
                <a:gd name="T22" fmla="*/ 2 w 740"/>
                <a:gd name="T23" fmla="*/ 1 h 601"/>
                <a:gd name="T24" fmla="*/ 2 w 740"/>
                <a:gd name="T25" fmla="*/ 1 h 601"/>
                <a:gd name="T26" fmla="*/ 2 w 740"/>
                <a:gd name="T27" fmla="*/ 1 h 601"/>
                <a:gd name="T28" fmla="*/ 2 w 740"/>
                <a:gd name="T29" fmla="*/ 1 h 601"/>
                <a:gd name="T30" fmla="*/ 2 w 740"/>
                <a:gd name="T31" fmla="*/ 1 h 601"/>
                <a:gd name="T32" fmla="*/ 2 w 740"/>
                <a:gd name="T33" fmla="*/ 1 h 601"/>
                <a:gd name="T34" fmla="*/ 2 w 740"/>
                <a:gd name="T35" fmla="*/ 1 h 601"/>
                <a:gd name="T36" fmla="*/ 2 w 740"/>
                <a:gd name="T37" fmla="*/ 1 h 601"/>
                <a:gd name="T38" fmla="*/ 2 w 740"/>
                <a:gd name="T39" fmla="*/ 1 h 601"/>
                <a:gd name="T40" fmla="*/ 2 w 740"/>
                <a:gd name="T41" fmla="*/ 1 h 601"/>
                <a:gd name="T42" fmla="*/ 1 w 740"/>
                <a:gd name="T43" fmla="*/ 1 h 601"/>
                <a:gd name="T44" fmla="*/ 1 w 740"/>
                <a:gd name="T45" fmla="*/ 0 h 601"/>
                <a:gd name="T46" fmla="*/ 1 w 740"/>
                <a:gd name="T47" fmla="*/ 1 h 601"/>
                <a:gd name="T48" fmla="*/ 1 w 740"/>
                <a:gd name="T49" fmla="*/ 1 h 601"/>
                <a:gd name="T50" fmla="*/ 1 w 740"/>
                <a:gd name="T51" fmla="*/ 1 h 601"/>
                <a:gd name="T52" fmla="*/ 1 w 740"/>
                <a:gd name="T53" fmla="*/ 1 h 601"/>
                <a:gd name="T54" fmla="*/ 1 w 740"/>
                <a:gd name="T55" fmla="*/ 1 h 601"/>
                <a:gd name="T56" fmla="*/ 1 w 740"/>
                <a:gd name="T57" fmla="*/ 1 h 601"/>
                <a:gd name="T58" fmla="*/ 1 w 740"/>
                <a:gd name="T59" fmla="*/ 1 h 601"/>
                <a:gd name="T60" fmla="*/ 1 w 740"/>
                <a:gd name="T61" fmla="*/ 1 h 601"/>
                <a:gd name="T62" fmla="*/ 1 w 740"/>
                <a:gd name="T63" fmla="*/ 1 h 601"/>
                <a:gd name="T64" fmla="*/ 1 w 740"/>
                <a:gd name="T65" fmla="*/ 1 h 601"/>
                <a:gd name="T66" fmla="*/ 1 w 740"/>
                <a:gd name="T67" fmla="*/ 1 h 601"/>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740"/>
                <a:gd name="T103" fmla="*/ 0 h 601"/>
                <a:gd name="T104" fmla="*/ 740 w 740"/>
                <a:gd name="T105" fmla="*/ 601 h 601"/>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740" h="601">
                  <a:moveTo>
                    <a:pt x="65" y="375"/>
                  </a:moveTo>
                  <a:lnTo>
                    <a:pt x="42" y="474"/>
                  </a:lnTo>
                  <a:lnTo>
                    <a:pt x="0" y="521"/>
                  </a:lnTo>
                  <a:lnTo>
                    <a:pt x="0" y="580"/>
                  </a:lnTo>
                  <a:lnTo>
                    <a:pt x="36" y="586"/>
                  </a:lnTo>
                  <a:lnTo>
                    <a:pt x="65" y="592"/>
                  </a:lnTo>
                  <a:lnTo>
                    <a:pt x="112" y="575"/>
                  </a:lnTo>
                  <a:lnTo>
                    <a:pt x="140" y="581"/>
                  </a:lnTo>
                  <a:lnTo>
                    <a:pt x="169" y="586"/>
                  </a:lnTo>
                  <a:lnTo>
                    <a:pt x="197" y="590"/>
                  </a:lnTo>
                  <a:lnTo>
                    <a:pt x="226" y="594"/>
                  </a:lnTo>
                  <a:lnTo>
                    <a:pt x="255" y="597"/>
                  </a:lnTo>
                  <a:lnTo>
                    <a:pt x="283" y="600"/>
                  </a:lnTo>
                  <a:lnTo>
                    <a:pt x="311" y="601"/>
                  </a:lnTo>
                  <a:lnTo>
                    <a:pt x="340" y="601"/>
                  </a:lnTo>
                  <a:lnTo>
                    <a:pt x="368" y="600"/>
                  </a:lnTo>
                  <a:lnTo>
                    <a:pt x="395" y="597"/>
                  </a:lnTo>
                  <a:lnTo>
                    <a:pt x="423" y="593"/>
                  </a:lnTo>
                  <a:lnTo>
                    <a:pt x="450" y="587"/>
                  </a:lnTo>
                  <a:lnTo>
                    <a:pt x="476" y="580"/>
                  </a:lnTo>
                  <a:lnTo>
                    <a:pt x="501" y="570"/>
                  </a:lnTo>
                  <a:lnTo>
                    <a:pt x="526" y="559"/>
                  </a:lnTo>
                  <a:lnTo>
                    <a:pt x="550" y="545"/>
                  </a:lnTo>
                  <a:lnTo>
                    <a:pt x="592" y="512"/>
                  </a:lnTo>
                  <a:lnTo>
                    <a:pt x="629" y="475"/>
                  </a:lnTo>
                  <a:lnTo>
                    <a:pt x="659" y="436"/>
                  </a:lnTo>
                  <a:lnTo>
                    <a:pt x="683" y="392"/>
                  </a:lnTo>
                  <a:lnTo>
                    <a:pt x="701" y="344"/>
                  </a:lnTo>
                  <a:lnTo>
                    <a:pt x="712" y="290"/>
                  </a:lnTo>
                  <a:lnTo>
                    <a:pt x="718" y="230"/>
                  </a:lnTo>
                  <a:lnTo>
                    <a:pt x="719" y="163"/>
                  </a:lnTo>
                  <a:lnTo>
                    <a:pt x="736" y="87"/>
                  </a:lnTo>
                  <a:lnTo>
                    <a:pt x="737" y="74"/>
                  </a:lnTo>
                  <a:lnTo>
                    <a:pt x="740" y="62"/>
                  </a:lnTo>
                  <a:lnTo>
                    <a:pt x="739" y="50"/>
                  </a:lnTo>
                  <a:lnTo>
                    <a:pt x="725" y="40"/>
                  </a:lnTo>
                  <a:lnTo>
                    <a:pt x="673" y="55"/>
                  </a:lnTo>
                  <a:lnTo>
                    <a:pt x="645" y="43"/>
                  </a:lnTo>
                  <a:lnTo>
                    <a:pt x="619" y="34"/>
                  </a:lnTo>
                  <a:lnTo>
                    <a:pt x="595" y="25"/>
                  </a:lnTo>
                  <a:lnTo>
                    <a:pt x="572" y="18"/>
                  </a:lnTo>
                  <a:lnTo>
                    <a:pt x="551" y="12"/>
                  </a:lnTo>
                  <a:lnTo>
                    <a:pt x="530" y="6"/>
                  </a:lnTo>
                  <a:lnTo>
                    <a:pt x="509" y="3"/>
                  </a:lnTo>
                  <a:lnTo>
                    <a:pt x="490" y="1"/>
                  </a:lnTo>
                  <a:lnTo>
                    <a:pt x="469" y="0"/>
                  </a:lnTo>
                  <a:lnTo>
                    <a:pt x="450" y="0"/>
                  </a:lnTo>
                  <a:lnTo>
                    <a:pt x="429" y="2"/>
                  </a:lnTo>
                  <a:lnTo>
                    <a:pt x="407" y="4"/>
                  </a:lnTo>
                  <a:lnTo>
                    <a:pt x="384" y="9"/>
                  </a:lnTo>
                  <a:lnTo>
                    <a:pt x="360" y="13"/>
                  </a:lnTo>
                  <a:lnTo>
                    <a:pt x="333" y="20"/>
                  </a:lnTo>
                  <a:lnTo>
                    <a:pt x="304" y="28"/>
                  </a:lnTo>
                  <a:lnTo>
                    <a:pt x="276" y="42"/>
                  </a:lnTo>
                  <a:lnTo>
                    <a:pt x="249" y="57"/>
                  </a:lnTo>
                  <a:lnTo>
                    <a:pt x="224" y="73"/>
                  </a:lnTo>
                  <a:lnTo>
                    <a:pt x="201" y="89"/>
                  </a:lnTo>
                  <a:lnTo>
                    <a:pt x="179" y="105"/>
                  </a:lnTo>
                  <a:lnTo>
                    <a:pt x="159" y="124"/>
                  </a:lnTo>
                  <a:lnTo>
                    <a:pt x="142" y="142"/>
                  </a:lnTo>
                  <a:lnTo>
                    <a:pt x="126" y="163"/>
                  </a:lnTo>
                  <a:lnTo>
                    <a:pt x="112" y="184"/>
                  </a:lnTo>
                  <a:lnTo>
                    <a:pt x="99" y="207"/>
                  </a:lnTo>
                  <a:lnTo>
                    <a:pt x="89" y="231"/>
                  </a:lnTo>
                  <a:lnTo>
                    <a:pt x="80" y="256"/>
                  </a:lnTo>
                  <a:lnTo>
                    <a:pt x="74" y="283"/>
                  </a:lnTo>
                  <a:lnTo>
                    <a:pt x="68" y="312"/>
                  </a:lnTo>
                  <a:lnTo>
                    <a:pt x="66" y="343"/>
                  </a:lnTo>
                  <a:lnTo>
                    <a:pt x="65" y="375"/>
                  </a:lnTo>
                  <a:close/>
                </a:path>
              </a:pathLst>
            </a:custGeom>
            <a:solidFill>
              <a:srgbClr val="D3821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1731" name="Freeform 52"/>
            <p:cNvSpPr>
              <a:spLocks/>
            </p:cNvSpPr>
            <p:nvPr/>
          </p:nvSpPr>
          <p:spPr bwMode="auto">
            <a:xfrm>
              <a:off x="3614" y="2816"/>
              <a:ext cx="367" cy="296"/>
            </a:xfrm>
            <a:custGeom>
              <a:avLst/>
              <a:gdLst>
                <a:gd name="T0" fmla="*/ 1 w 732"/>
                <a:gd name="T1" fmla="*/ 0 h 593"/>
                <a:gd name="T2" fmla="*/ 1 w 732"/>
                <a:gd name="T3" fmla="*/ 0 h 593"/>
                <a:gd name="T4" fmla="*/ 1 w 732"/>
                <a:gd name="T5" fmla="*/ 0 h 593"/>
                <a:gd name="T6" fmla="*/ 1 w 732"/>
                <a:gd name="T7" fmla="*/ 0 h 593"/>
                <a:gd name="T8" fmla="*/ 1 w 732"/>
                <a:gd name="T9" fmla="*/ 0 h 593"/>
                <a:gd name="T10" fmla="*/ 1 w 732"/>
                <a:gd name="T11" fmla="*/ 0 h 593"/>
                <a:gd name="T12" fmla="*/ 1 w 732"/>
                <a:gd name="T13" fmla="*/ 1 h 593"/>
                <a:gd name="T14" fmla="*/ 1 w 732"/>
                <a:gd name="T15" fmla="*/ 1 h 593"/>
                <a:gd name="T16" fmla="*/ 1 w 732"/>
                <a:gd name="T17" fmla="*/ 1 h 593"/>
                <a:gd name="T18" fmla="*/ 1 w 732"/>
                <a:gd name="T19" fmla="*/ 1 h 593"/>
                <a:gd name="T20" fmla="*/ 1 w 732"/>
                <a:gd name="T21" fmla="*/ 1 h 593"/>
                <a:gd name="T22" fmla="*/ 1 w 732"/>
                <a:gd name="T23" fmla="*/ 1 h 593"/>
                <a:gd name="T24" fmla="*/ 1 w 732"/>
                <a:gd name="T25" fmla="*/ 1 h 593"/>
                <a:gd name="T26" fmla="*/ 1 w 732"/>
                <a:gd name="T27" fmla="*/ 1 h 593"/>
                <a:gd name="T28" fmla="*/ 1 w 732"/>
                <a:gd name="T29" fmla="*/ 1 h 593"/>
                <a:gd name="T30" fmla="*/ 1 w 732"/>
                <a:gd name="T31" fmla="*/ 1 h 593"/>
                <a:gd name="T32" fmla="*/ 1 w 732"/>
                <a:gd name="T33" fmla="*/ 1 h 593"/>
                <a:gd name="T34" fmla="*/ 1 w 732"/>
                <a:gd name="T35" fmla="*/ 1 h 593"/>
                <a:gd name="T36" fmla="*/ 1 w 732"/>
                <a:gd name="T37" fmla="*/ 1 h 593"/>
                <a:gd name="T38" fmla="*/ 1 w 732"/>
                <a:gd name="T39" fmla="*/ 1 h 593"/>
                <a:gd name="T40" fmla="*/ 1 w 732"/>
                <a:gd name="T41" fmla="*/ 1 h 593"/>
                <a:gd name="T42" fmla="*/ 1 w 732"/>
                <a:gd name="T43" fmla="*/ 1 h 593"/>
                <a:gd name="T44" fmla="*/ 1 w 732"/>
                <a:gd name="T45" fmla="*/ 1 h 593"/>
                <a:gd name="T46" fmla="*/ 1 w 732"/>
                <a:gd name="T47" fmla="*/ 1 h 593"/>
                <a:gd name="T48" fmla="*/ 1 w 732"/>
                <a:gd name="T49" fmla="*/ 1 h 593"/>
                <a:gd name="T50" fmla="*/ 2 w 732"/>
                <a:gd name="T51" fmla="*/ 1 h 593"/>
                <a:gd name="T52" fmla="*/ 2 w 732"/>
                <a:gd name="T53" fmla="*/ 0 h 593"/>
                <a:gd name="T54" fmla="*/ 2 w 732"/>
                <a:gd name="T55" fmla="*/ 0 h 593"/>
                <a:gd name="T56" fmla="*/ 2 w 732"/>
                <a:gd name="T57" fmla="*/ 0 h 593"/>
                <a:gd name="T58" fmla="*/ 2 w 732"/>
                <a:gd name="T59" fmla="*/ 0 h 593"/>
                <a:gd name="T60" fmla="*/ 2 w 732"/>
                <a:gd name="T61" fmla="*/ 0 h 593"/>
                <a:gd name="T62" fmla="*/ 2 w 732"/>
                <a:gd name="T63" fmla="*/ 0 h 593"/>
                <a:gd name="T64" fmla="*/ 2 w 732"/>
                <a:gd name="T65" fmla="*/ 0 h 593"/>
                <a:gd name="T66" fmla="*/ 2 w 732"/>
                <a:gd name="T67" fmla="*/ 0 h 593"/>
                <a:gd name="T68" fmla="*/ 2 w 732"/>
                <a:gd name="T69" fmla="*/ 0 h 593"/>
                <a:gd name="T70" fmla="*/ 2 w 732"/>
                <a:gd name="T71" fmla="*/ 0 h 593"/>
                <a:gd name="T72" fmla="*/ 2 w 732"/>
                <a:gd name="T73" fmla="*/ 0 h 593"/>
                <a:gd name="T74" fmla="*/ 2 w 732"/>
                <a:gd name="T75" fmla="*/ 0 h 593"/>
                <a:gd name="T76" fmla="*/ 2 w 732"/>
                <a:gd name="T77" fmla="*/ 0 h 593"/>
                <a:gd name="T78" fmla="*/ 2 w 732"/>
                <a:gd name="T79" fmla="*/ 0 h 593"/>
                <a:gd name="T80" fmla="*/ 2 w 732"/>
                <a:gd name="T81" fmla="*/ 0 h 593"/>
                <a:gd name="T82" fmla="*/ 1 w 732"/>
                <a:gd name="T83" fmla="*/ 0 h 593"/>
                <a:gd name="T84" fmla="*/ 1 w 732"/>
                <a:gd name="T85" fmla="*/ 0 h 593"/>
                <a:gd name="T86" fmla="*/ 1 w 732"/>
                <a:gd name="T87" fmla="*/ 0 h 593"/>
                <a:gd name="T88" fmla="*/ 1 w 732"/>
                <a:gd name="T89" fmla="*/ 0 h 593"/>
                <a:gd name="T90" fmla="*/ 1 w 732"/>
                <a:gd name="T91" fmla="*/ 0 h 593"/>
                <a:gd name="T92" fmla="*/ 1 w 732"/>
                <a:gd name="T93" fmla="*/ 0 h 593"/>
                <a:gd name="T94" fmla="*/ 1 w 732"/>
                <a:gd name="T95" fmla="*/ 0 h 593"/>
                <a:gd name="T96" fmla="*/ 1 w 732"/>
                <a:gd name="T97" fmla="*/ 0 h 593"/>
                <a:gd name="T98" fmla="*/ 1 w 732"/>
                <a:gd name="T99" fmla="*/ 0 h 593"/>
                <a:gd name="T100" fmla="*/ 1 w 732"/>
                <a:gd name="T101" fmla="*/ 0 h 593"/>
                <a:gd name="T102" fmla="*/ 1 w 732"/>
                <a:gd name="T103" fmla="*/ 0 h 593"/>
                <a:gd name="T104" fmla="*/ 1 w 732"/>
                <a:gd name="T105" fmla="*/ 0 h 593"/>
                <a:gd name="T106" fmla="*/ 1 w 732"/>
                <a:gd name="T107" fmla="*/ 0 h 593"/>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732"/>
                <a:gd name="T163" fmla="*/ 0 h 593"/>
                <a:gd name="T164" fmla="*/ 732 w 732"/>
                <a:gd name="T165" fmla="*/ 593 h 593"/>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732" h="593">
                  <a:moveTo>
                    <a:pt x="64" y="369"/>
                  </a:moveTo>
                  <a:lnTo>
                    <a:pt x="58" y="393"/>
                  </a:lnTo>
                  <a:lnTo>
                    <a:pt x="53" y="417"/>
                  </a:lnTo>
                  <a:lnTo>
                    <a:pt x="47" y="441"/>
                  </a:lnTo>
                  <a:lnTo>
                    <a:pt x="41" y="467"/>
                  </a:lnTo>
                  <a:lnTo>
                    <a:pt x="37" y="472"/>
                  </a:lnTo>
                  <a:lnTo>
                    <a:pt x="32" y="478"/>
                  </a:lnTo>
                  <a:lnTo>
                    <a:pt x="26" y="485"/>
                  </a:lnTo>
                  <a:lnTo>
                    <a:pt x="22" y="491"/>
                  </a:lnTo>
                  <a:lnTo>
                    <a:pt x="16" y="497"/>
                  </a:lnTo>
                  <a:lnTo>
                    <a:pt x="11" y="502"/>
                  </a:lnTo>
                  <a:lnTo>
                    <a:pt x="5" y="509"/>
                  </a:lnTo>
                  <a:lnTo>
                    <a:pt x="1" y="515"/>
                  </a:lnTo>
                  <a:lnTo>
                    <a:pt x="1" y="530"/>
                  </a:lnTo>
                  <a:lnTo>
                    <a:pt x="1" y="544"/>
                  </a:lnTo>
                  <a:lnTo>
                    <a:pt x="1" y="558"/>
                  </a:lnTo>
                  <a:lnTo>
                    <a:pt x="0" y="573"/>
                  </a:lnTo>
                  <a:lnTo>
                    <a:pt x="4" y="574"/>
                  </a:lnTo>
                  <a:lnTo>
                    <a:pt x="9" y="574"/>
                  </a:lnTo>
                  <a:lnTo>
                    <a:pt x="14" y="575"/>
                  </a:lnTo>
                  <a:lnTo>
                    <a:pt x="18" y="576"/>
                  </a:lnTo>
                  <a:lnTo>
                    <a:pt x="23" y="577"/>
                  </a:lnTo>
                  <a:lnTo>
                    <a:pt x="26" y="577"/>
                  </a:lnTo>
                  <a:lnTo>
                    <a:pt x="31" y="578"/>
                  </a:lnTo>
                  <a:lnTo>
                    <a:pt x="35" y="578"/>
                  </a:lnTo>
                  <a:lnTo>
                    <a:pt x="42" y="579"/>
                  </a:lnTo>
                  <a:lnTo>
                    <a:pt x="50" y="581"/>
                  </a:lnTo>
                  <a:lnTo>
                    <a:pt x="57" y="582"/>
                  </a:lnTo>
                  <a:lnTo>
                    <a:pt x="64" y="583"/>
                  </a:lnTo>
                  <a:lnTo>
                    <a:pt x="70" y="581"/>
                  </a:lnTo>
                  <a:lnTo>
                    <a:pt x="76" y="578"/>
                  </a:lnTo>
                  <a:lnTo>
                    <a:pt x="82" y="577"/>
                  </a:lnTo>
                  <a:lnTo>
                    <a:pt x="87" y="575"/>
                  </a:lnTo>
                  <a:lnTo>
                    <a:pt x="93" y="573"/>
                  </a:lnTo>
                  <a:lnTo>
                    <a:pt x="99" y="571"/>
                  </a:lnTo>
                  <a:lnTo>
                    <a:pt x="105" y="569"/>
                  </a:lnTo>
                  <a:lnTo>
                    <a:pt x="110" y="567"/>
                  </a:lnTo>
                  <a:lnTo>
                    <a:pt x="138" y="573"/>
                  </a:lnTo>
                  <a:lnTo>
                    <a:pt x="167" y="577"/>
                  </a:lnTo>
                  <a:lnTo>
                    <a:pt x="194" y="582"/>
                  </a:lnTo>
                  <a:lnTo>
                    <a:pt x="223" y="586"/>
                  </a:lnTo>
                  <a:lnTo>
                    <a:pt x="251" y="590"/>
                  </a:lnTo>
                  <a:lnTo>
                    <a:pt x="280" y="592"/>
                  </a:lnTo>
                  <a:lnTo>
                    <a:pt x="307" y="593"/>
                  </a:lnTo>
                  <a:lnTo>
                    <a:pt x="336" y="593"/>
                  </a:lnTo>
                  <a:lnTo>
                    <a:pt x="364" y="592"/>
                  </a:lnTo>
                  <a:lnTo>
                    <a:pt x="391" y="589"/>
                  </a:lnTo>
                  <a:lnTo>
                    <a:pt x="418" y="585"/>
                  </a:lnTo>
                  <a:lnTo>
                    <a:pt x="444" y="579"/>
                  </a:lnTo>
                  <a:lnTo>
                    <a:pt x="470" y="573"/>
                  </a:lnTo>
                  <a:lnTo>
                    <a:pt x="495" y="562"/>
                  </a:lnTo>
                  <a:lnTo>
                    <a:pt x="519" y="552"/>
                  </a:lnTo>
                  <a:lnTo>
                    <a:pt x="542" y="538"/>
                  </a:lnTo>
                  <a:lnTo>
                    <a:pt x="585" y="505"/>
                  </a:lnTo>
                  <a:lnTo>
                    <a:pt x="622" y="468"/>
                  </a:lnTo>
                  <a:lnTo>
                    <a:pt x="652" y="429"/>
                  </a:lnTo>
                  <a:lnTo>
                    <a:pt x="675" y="385"/>
                  </a:lnTo>
                  <a:lnTo>
                    <a:pt x="692" y="338"/>
                  </a:lnTo>
                  <a:lnTo>
                    <a:pt x="703" y="285"/>
                  </a:lnTo>
                  <a:lnTo>
                    <a:pt x="710" y="226"/>
                  </a:lnTo>
                  <a:lnTo>
                    <a:pt x="710" y="160"/>
                  </a:lnTo>
                  <a:lnTo>
                    <a:pt x="715" y="141"/>
                  </a:lnTo>
                  <a:lnTo>
                    <a:pt x="719" y="122"/>
                  </a:lnTo>
                  <a:lnTo>
                    <a:pt x="723" y="103"/>
                  </a:lnTo>
                  <a:lnTo>
                    <a:pt x="728" y="84"/>
                  </a:lnTo>
                  <a:lnTo>
                    <a:pt x="729" y="73"/>
                  </a:lnTo>
                  <a:lnTo>
                    <a:pt x="732" y="60"/>
                  </a:lnTo>
                  <a:lnTo>
                    <a:pt x="731" y="48"/>
                  </a:lnTo>
                  <a:lnTo>
                    <a:pt x="719" y="39"/>
                  </a:lnTo>
                  <a:lnTo>
                    <a:pt x="713" y="42"/>
                  </a:lnTo>
                  <a:lnTo>
                    <a:pt x="707" y="43"/>
                  </a:lnTo>
                  <a:lnTo>
                    <a:pt x="700" y="45"/>
                  </a:lnTo>
                  <a:lnTo>
                    <a:pt x="693" y="46"/>
                  </a:lnTo>
                  <a:lnTo>
                    <a:pt x="686" y="48"/>
                  </a:lnTo>
                  <a:lnTo>
                    <a:pt x="679" y="50"/>
                  </a:lnTo>
                  <a:lnTo>
                    <a:pt x="673" y="52"/>
                  </a:lnTo>
                  <a:lnTo>
                    <a:pt x="667" y="54"/>
                  </a:lnTo>
                  <a:lnTo>
                    <a:pt x="639" y="44"/>
                  </a:lnTo>
                  <a:lnTo>
                    <a:pt x="614" y="34"/>
                  </a:lnTo>
                  <a:lnTo>
                    <a:pt x="590" y="25"/>
                  </a:lnTo>
                  <a:lnTo>
                    <a:pt x="567" y="19"/>
                  </a:lnTo>
                  <a:lnTo>
                    <a:pt x="547" y="12"/>
                  </a:lnTo>
                  <a:lnTo>
                    <a:pt x="526" y="7"/>
                  </a:lnTo>
                  <a:lnTo>
                    <a:pt x="505" y="4"/>
                  </a:lnTo>
                  <a:lnTo>
                    <a:pt x="486" y="1"/>
                  </a:lnTo>
                  <a:lnTo>
                    <a:pt x="466" y="0"/>
                  </a:lnTo>
                  <a:lnTo>
                    <a:pt x="445" y="0"/>
                  </a:lnTo>
                  <a:lnTo>
                    <a:pt x="425" y="1"/>
                  </a:lnTo>
                  <a:lnTo>
                    <a:pt x="403" y="5"/>
                  </a:lnTo>
                  <a:lnTo>
                    <a:pt x="380" y="8"/>
                  </a:lnTo>
                  <a:lnTo>
                    <a:pt x="356" y="14"/>
                  </a:lnTo>
                  <a:lnTo>
                    <a:pt x="329" y="20"/>
                  </a:lnTo>
                  <a:lnTo>
                    <a:pt x="301" y="28"/>
                  </a:lnTo>
                  <a:lnTo>
                    <a:pt x="274" y="42"/>
                  </a:lnTo>
                  <a:lnTo>
                    <a:pt x="247" y="57"/>
                  </a:lnTo>
                  <a:lnTo>
                    <a:pt x="223" y="72"/>
                  </a:lnTo>
                  <a:lnTo>
                    <a:pt x="200" y="88"/>
                  </a:lnTo>
                  <a:lnTo>
                    <a:pt x="178" y="105"/>
                  </a:lnTo>
                  <a:lnTo>
                    <a:pt x="160" y="122"/>
                  </a:lnTo>
                  <a:lnTo>
                    <a:pt x="141" y="141"/>
                  </a:lnTo>
                  <a:lnTo>
                    <a:pt x="126" y="160"/>
                  </a:lnTo>
                  <a:lnTo>
                    <a:pt x="111" y="182"/>
                  </a:lnTo>
                  <a:lnTo>
                    <a:pt x="100" y="204"/>
                  </a:lnTo>
                  <a:lnTo>
                    <a:pt x="88" y="227"/>
                  </a:lnTo>
                  <a:lnTo>
                    <a:pt x="80" y="252"/>
                  </a:lnTo>
                  <a:lnTo>
                    <a:pt x="73" y="279"/>
                  </a:lnTo>
                  <a:lnTo>
                    <a:pt x="69" y="308"/>
                  </a:lnTo>
                  <a:lnTo>
                    <a:pt x="65" y="336"/>
                  </a:lnTo>
                  <a:lnTo>
                    <a:pt x="64" y="369"/>
                  </a:lnTo>
                  <a:close/>
                </a:path>
              </a:pathLst>
            </a:custGeom>
            <a:solidFill>
              <a:srgbClr val="D8891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1732" name="Freeform 53"/>
            <p:cNvSpPr>
              <a:spLocks/>
            </p:cNvSpPr>
            <p:nvPr/>
          </p:nvSpPr>
          <p:spPr bwMode="auto">
            <a:xfrm>
              <a:off x="3616" y="2818"/>
              <a:ext cx="362" cy="292"/>
            </a:xfrm>
            <a:custGeom>
              <a:avLst/>
              <a:gdLst>
                <a:gd name="T0" fmla="*/ 1 w 723"/>
                <a:gd name="T1" fmla="*/ 1 h 584"/>
                <a:gd name="T2" fmla="*/ 1 w 723"/>
                <a:gd name="T3" fmla="*/ 1 h 584"/>
                <a:gd name="T4" fmla="*/ 1 w 723"/>
                <a:gd name="T5" fmla="*/ 1 h 584"/>
                <a:gd name="T6" fmla="*/ 1 w 723"/>
                <a:gd name="T7" fmla="*/ 1 h 584"/>
                <a:gd name="T8" fmla="*/ 1 w 723"/>
                <a:gd name="T9" fmla="*/ 1 h 584"/>
                <a:gd name="T10" fmla="*/ 1 w 723"/>
                <a:gd name="T11" fmla="*/ 1 h 584"/>
                <a:gd name="T12" fmla="*/ 1 w 723"/>
                <a:gd name="T13" fmla="*/ 2 h 584"/>
                <a:gd name="T14" fmla="*/ 0 w 723"/>
                <a:gd name="T15" fmla="*/ 2 h 584"/>
                <a:gd name="T16" fmla="*/ 1 w 723"/>
                <a:gd name="T17" fmla="*/ 2 h 584"/>
                <a:gd name="T18" fmla="*/ 1 w 723"/>
                <a:gd name="T19" fmla="*/ 2 h 584"/>
                <a:gd name="T20" fmla="*/ 1 w 723"/>
                <a:gd name="T21" fmla="*/ 2 h 584"/>
                <a:gd name="T22" fmla="*/ 1 w 723"/>
                <a:gd name="T23" fmla="*/ 2 h 584"/>
                <a:gd name="T24" fmla="*/ 1 w 723"/>
                <a:gd name="T25" fmla="*/ 2 h 584"/>
                <a:gd name="T26" fmla="*/ 1 w 723"/>
                <a:gd name="T27" fmla="*/ 2 h 584"/>
                <a:gd name="T28" fmla="*/ 1 w 723"/>
                <a:gd name="T29" fmla="*/ 2 h 584"/>
                <a:gd name="T30" fmla="*/ 1 w 723"/>
                <a:gd name="T31" fmla="*/ 2 h 584"/>
                <a:gd name="T32" fmla="*/ 1 w 723"/>
                <a:gd name="T33" fmla="*/ 2 h 584"/>
                <a:gd name="T34" fmla="*/ 1 w 723"/>
                <a:gd name="T35" fmla="*/ 2 h 584"/>
                <a:gd name="T36" fmla="*/ 1 w 723"/>
                <a:gd name="T37" fmla="*/ 2 h 584"/>
                <a:gd name="T38" fmla="*/ 1 w 723"/>
                <a:gd name="T39" fmla="*/ 2 h 584"/>
                <a:gd name="T40" fmla="*/ 1 w 723"/>
                <a:gd name="T41" fmla="*/ 2 h 584"/>
                <a:gd name="T42" fmla="*/ 1 w 723"/>
                <a:gd name="T43" fmla="*/ 2 h 584"/>
                <a:gd name="T44" fmla="*/ 1 w 723"/>
                <a:gd name="T45" fmla="*/ 2 h 584"/>
                <a:gd name="T46" fmla="*/ 1 w 723"/>
                <a:gd name="T47" fmla="*/ 2 h 584"/>
                <a:gd name="T48" fmla="*/ 1 w 723"/>
                <a:gd name="T49" fmla="*/ 2 h 584"/>
                <a:gd name="T50" fmla="*/ 2 w 723"/>
                <a:gd name="T51" fmla="*/ 2 h 584"/>
                <a:gd name="T52" fmla="*/ 2 w 723"/>
                <a:gd name="T53" fmla="*/ 1 h 584"/>
                <a:gd name="T54" fmla="*/ 2 w 723"/>
                <a:gd name="T55" fmla="*/ 1 h 584"/>
                <a:gd name="T56" fmla="*/ 2 w 723"/>
                <a:gd name="T57" fmla="*/ 1 h 584"/>
                <a:gd name="T58" fmla="*/ 2 w 723"/>
                <a:gd name="T59" fmla="*/ 1 h 584"/>
                <a:gd name="T60" fmla="*/ 2 w 723"/>
                <a:gd name="T61" fmla="*/ 1 h 584"/>
                <a:gd name="T62" fmla="*/ 2 w 723"/>
                <a:gd name="T63" fmla="*/ 1 h 584"/>
                <a:gd name="T64" fmla="*/ 2 w 723"/>
                <a:gd name="T65" fmla="*/ 1 h 584"/>
                <a:gd name="T66" fmla="*/ 2 w 723"/>
                <a:gd name="T67" fmla="*/ 1 h 584"/>
                <a:gd name="T68" fmla="*/ 2 w 723"/>
                <a:gd name="T69" fmla="*/ 1 h 584"/>
                <a:gd name="T70" fmla="*/ 2 w 723"/>
                <a:gd name="T71" fmla="*/ 1 h 584"/>
                <a:gd name="T72" fmla="*/ 2 w 723"/>
                <a:gd name="T73" fmla="*/ 1 h 584"/>
                <a:gd name="T74" fmla="*/ 2 w 723"/>
                <a:gd name="T75" fmla="*/ 1 h 584"/>
                <a:gd name="T76" fmla="*/ 2 w 723"/>
                <a:gd name="T77" fmla="*/ 1 h 584"/>
                <a:gd name="T78" fmla="*/ 2 w 723"/>
                <a:gd name="T79" fmla="*/ 1 h 584"/>
                <a:gd name="T80" fmla="*/ 2 w 723"/>
                <a:gd name="T81" fmla="*/ 1 h 584"/>
                <a:gd name="T82" fmla="*/ 1 w 723"/>
                <a:gd name="T83" fmla="*/ 1 h 584"/>
                <a:gd name="T84" fmla="*/ 1 w 723"/>
                <a:gd name="T85" fmla="*/ 0 h 584"/>
                <a:gd name="T86" fmla="*/ 1 w 723"/>
                <a:gd name="T87" fmla="*/ 1 h 584"/>
                <a:gd name="T88" fmla="*/ 1 w 723"/>
                <a:gd name="T89" fmla="*/ 1 h 584"/>
                <a:gd name="T90" fmla="*/ 1 w 723"/>
                <a:gd name="T91" fmla="*/ 1 h 584"/>
                <a:gd name="T92" fmla="*/ 1 w 723"/>
                <a:gd name="T93" fmla="*/ 1 h 584"/>
                <a:gd name="T94" fmla="*/ 1 w 723"/>
                <a:gd name="T95" fmla="*/ 1 h 584"/>
                <a:gd name="T96" fmla="*/ 1 w 723"/>
                <a:gd name="T97" fmla="*/ 1 h 584"/>
                <a:gd name="T98" fmla="*/ 1 w 723"/>
                <a:gd name="T99" fmla="*/ 1 h 584"/>
                <a:gd name="T100" fmla="*/ 1 w 723"/>
                <a:gd name="T101" fmla="*/ 1 h 584"/>
                <a:gd name="T102" fmla="*/ 1 w 723"/>
                <a:gd name="T103" fmla="*/ 1 h 584"/>
                <a:gd name="T104" fmla="*/ 1 w 723"/>
                <a:gd name="T105" fmla="*/ 1 h 584"/>
                <a:gd name="T106" fmla="*/ 1 w 723"/>
                <a:gd name="T107" fmla="*/ 1 h 584"/>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723"/>
                <a:gd name="T163" fmla="*/ 0 h 584"/>
                <a:gd name="T164" fmla="*/ 723 w 723"/>
                <a:gd name="T165" fmla="*/ 584 h 584"/>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723" h="584">
                  <a:moveTo>
                    <a:pt x="65" y="361"/>
                  </a:moveTo>
                  <a:lnTo>
                    <a:pt x="59" y="386"/>
                  </a:lnTo>
                  <a:lnTo>
                    <a:pt x="53" y="410"/>
                  </a:lnTo>
                  <a:lnTo>
                    <a:pt x="47" y="434"/>
                  </a:lnTo>
                  <a:lnTo>
                    <a:pt x="42" y="458"/>
                  </a:lnTo>
                  <a:lnTo>
                    <a:pt x="37" y="464"/>
                  </a:lnTo>
                  <a:lnTo>
                    <a:pt x="32" y="471"/>
                  </a:lnTo>
                  <a:lnTo>
                    <a:pt x="27" y="477"/>
                  </a:lnTo>
                  <a:lnTo>
                    <a:pt x="22" y="482"/>
                  </a:lnTo>
                  <a:lnTo>
                    <a:pt x="17" y="488"/>
                  </a:lnTo>
                  <a:lnTo>
                    <a:pt x="12" y="495"/>
                  </a:lnTo>
                  <a:lnTo>
                    <a:pt x="7" y="501"/>
                  </a:lnTo>
                  <a:lnTo>
                    <a:pt x="2" y="508"/>
                  </a:lnTo>
                  <a:lnTo>
                    <a:pt x="1" y="521"/>
                  </a:lnTo>
                  <a:lnTo>
                    <a:pt x="1" y="535"/>
                  </a:lnTo>
                  <a:lnTo>
                    <a:pt x="0" y="550"/>
                  </a:lnTo>
                  <a:lnTo>
                    <a:pt x="0" y="564"/>
                  </a:lnTo>
                  <a:lnTo>
                    <a:pt x="5" y="565"/>
                  </a:lnTo>
                  <a:lnTo>
                    <a:pt x="9" y="565"/>
                  </a:lnTo>
                  <a:lnTo>
                    <a:pt x="13" y="566"/>
                  </a:lnTo>
                  <a:lnTo>
                    <a:pt x="17" y="568"/>
                  </a:lnTo>
                  <a:lnTo>
                    <a:pt x="22" y="569"/>
                  </a:lnTo>
                  <a:lnTo>
                    <a:pt x="27" y="569"/>
                  </a:lnTo>
                  <a:lnTo>
                    <a:pt x="30" y="570"/>
                  </a:lnTo>
                  <a:lnTo>
                    <a:pt x="35" y="571"/>
                  </a:lnTo>
                  <a:lnTo>
                    <a:pt x="43" y="571"/>
                  </a:lnTo>
                  <a:lnTo>
                    <a:pt x="50" y="571"/>
                  </a:lnTo>
                  <a:lnTo>
                    <a:pt x="57" y="572"/>
                  </a:lnTo>
                  <a:lnTo>
                    <a:pt x="65" y="572"/>
                  </a:lnTo>
                  <a:lnTo>
                    <a:pt x="70" y="570"/>
                  </a:lnTo>
                  <a:lnTo>
                    <a:pt x="76" y="569"/>
                  </a:lnTo>
                  <a:lnTo>
                    <a:pt x="82" y="566"/>
                  </a:lnTo>
                  <a:lnTo>
                    <a:pt x="88" y="565"/>
                  </a:lnTo>
                  <a:lnTo>
                    <a:pt x="92" y="563"/>
                  </a:lnTo>
                  <a:lnTo>
                    <a:pt x="98" y="562"/>
                  </a:lnTo>
                  <a:lnTo>
                    <a:pt x="104" y="559"/>
                  </a:lnTo>
                  <a:lnTo>
                    <a:pt x="110" y="558"/>
                  </a:lnTo>
                  <a:lnTo>
                    <a:pt x="137" y="564"/>
                  </a:lnTo>
                  <a:lnTo>
                    <a:pt x="165" y="569"/>
                  </a:lnTo>
                  <a:lnTo>
                    <a:pt x="193" y="573"/>
                  </a:lnTo>
                  <a:lnTo>
                    <a:pt x="220" y="577"/>
                  </a:lnTo>
                  <a:lnTo>
                    <a:pt x="248" y="580"/>
                  </a:lnTo>
                  <a:lnTo>
                    <a:pt x="277" y="583"/>
                  </a:lnTo>
                  <a:lnTo>
                    <a:pt x="304" y="584"/>
                  </a:lnTo>
                  <a:lnTo>
                    <a:pt x="332" y="584"/>
                  </a:lnTo>
                  <a:lnTo>
                    <a:pt x="359" y="584"/>
                  </a:lnTo>
                  <a:lnTo>
                    <a:pt x="386" y="580"/>
                  </a:lnTo>
                  <a:lnTo>
                    <a:pt x="412" y="577"/>
                  </a:lnTo>
                  <a:lnTo>
                    <a:pt x="439" y="571"/>
                  </a:lnTo>
                  <a:lnTo>
                    <a:pt x="464" y="564"/>
                  </a:lnTo>
                  <a:lnTo>
                    <a:pt x="488" y="555"/>
                  </a:lnTo>
                  <a:lnTo>
                    <a:pt x="513" y="543"/>
                  </a:lnTo>
                  <a:lnTo>
                    <a:pt x="536" y="531"/>
                  </a:lnTo>
                  <a:lnTo>
                    <a:pt x="578" y="497"/>
                  </a:lnTo>
                  <a:lnTo>
                    <a:pt x="614" y="460"/>
                  </a:lnTo>
                  <a:lnTo>
                    <a:pt x="644" y="421"/>
                  </a:lnTo>
                  <a:lnTo>
                    <a:pt x="667" y="378"/>
                  </a:lnTo>
                  <a:lnTo>
                    <a:pt x="684" y="330"/>
                  </a:lnTo>
                  <a:lnTo>
                    <a:pt x="696" y="277"/>
                  </a:lnTo>
                  <a:lnTo>
                    <a:pt x="702" y="220"/>
                  </a:lnTo>
                  <a:lnTo>
                    <a:pt x="702" y="156"/>
                  </a:lnTo>
                  <a:lnTo>
                    <a:pt x="706" y="138"/>
                  </a:lnTo>
                  <a:lnTo>
                    <a:pt x="710" y="120"/>
                  </a:lnTo>
                  <a:lnTo>
                    <a:pt x="714" y="100"/>
                  </a:lnTo>
                  <a:lnTo>
                    <a:pt x="718" y="81"/>
                  </a:lnTo>
                  <a:lnTo>
                    <a:pt x="720" y="70"/>
                  </a:lnTo>
                  <a:lnTo>
                    <a:pt x="723" y="58"/>
                  </a:lnTo>
                  <a:lnTo>
                    <a:pt x="723" y="48"/>
                  </a:lnTo>
                  <a:lnTo>
                    <a:pt x="714" y="38"/>
                  </a:lnTo>
                  <a:lnTo>
                    <a:pt x="707" y="39"/>
                  </a:lnTo>
                  <a:lnTo>
                    <a:pt x="700" y="41"/>
                  </a:lnTo>
                  <a:lnTo>
                    <a:pt x="693" y="42"/>
                  </a:lnTo>
                  <a:lnTo>
                    <a:pt x="688" y="45"/>
                  </a:lnTo>
                  <a:lnTo>
                    <a:pt x="681" y="46"/>
                  </a:lnTo>
                  <a:lnTo>
                    <a:pt x="674" y="48"/>
                  </a:lnTo>
                  <a:lnTo>
                    <a:pt x="667" y="49"/>
                  </a:lnTo>
                  <a:lnTo>
                    <a:pt x="660" y="52"/>
                  </a:lnTo>
                  <a:lnTo>
                    <a:pt x="634" y="41"/>
                  </a:lnTo>
                  <a:lnTo>
                    <a:pt x="609" y="32"/>
                  </a:lnTo>
                  <a:lnTo>
                    <a:pt x="585" y="23"/>
                  </a:lnTo>
                  <a:lnTo>
                    <a:pt x="563" y="16"/>
                  </a:lnTo>
                  <a:lnTo>
                    <a:pt x="543" y="10"/>
                  </a:lnTo>
                  <a:lnTo>
                    <a:pt x="522" y="5"/>
                  </a:lnTo>
                  <a:lnTo>
                    <a:pt x="502" y="2"/>
                  </a:lnTo>
                  <a:lnTo>
                    <a:pt x="483" y="0"/>
                  </a:lnTo>
                  <a:lnTo>
                    <a:pt x="463" y="0"/>
                  </a:lnTo>
                  <a:lnTo>
                    <a:pt x="442" y="0"/>
                  </a:lnTo>
                  <a:lnTo>
                    <a:pt x="422" y="1"/>
                  </a:lnTo>
                  <a:lnTo>
                    <a:pt x="400" y="4"/>
                  </a:lnTo>
                  <a:lnTo>
                    <a:pt x="377" y="8"/>
                  </a:lnTo>
                  <a:lnTo>
                    <a:pt x="353" y="14"/>
                  </a:lnTo>
                  <a:lnTo>
                    <a:pt x="327" y="19"/>
                  </a:lnTo>
                  <a:lnTo>
                    <a:pt x="300" y="27"/>
                  </a:lnTo>
                  <a:lnTo>
                    <a:pt x="272" y="41"/>
                  </a:lnTo>
                  <a:lnTo>
                    <a:pt x="247" y="55"/>
                  </a:lnTo>
                  <a:lnTo>
                    <a:pt x="222" y="70"/>
                  </a:lnTo>
                  <a:lnTo>
                    <a:pt x="199" y="86"/>
                  </a:lnTo>
                  <a:lnTo>
                    <a:pt x="179" y="102"/>
                  </a:lnTo>
                  <a:lnTo>
                    <a:pt x="159" y="120"/>
                  </a:lnTo>
                  <a:lnTo>
                    <a:pt x="142" y="138"/>
                  </a:lnTo>
                  <a:lnTo>
                    <a:pt x="126" y="158"/>
                  </a:lnTo>
                  <a:lnTo>
                    <a:pt x="112" y="178"/>
                  </a:lnTo>
                  <a:lnTo>
                    <a:pt x="99" y="199"/>
                  </a:lnTo>
                  <a:lnTo>
                    <a:pt x="89" y="222"/>
                  </a:lnTo>
                  <a:lnTo>
                    <a:pt x="81" y="247"/>
                  </a:lnTo>
                  <a:lnTo>
                    <a:pt x="74" y="273"/>
                  </a:lnTo>
                  <a:lnTo>
                    <a:pt x="68" y="300"/>
                  </a:lnTo>
                  <a:lnTo>
                    <a:pt x="66" y="330"/>
                  </a:lnTo>
                  <a:lnTo>
                    <a:pt x="65" y="361"/>
                  </a:lnTo>
                  <a:close/>
                </a:path>
              </a:pathLst>
            </a:custGeom>
            <a:solidFill>
              <a:srgbClr val="DB8E1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1733" name="Freeform 54"/>
            <p:cNvSpPr>
              <a:spLocks/>
            </p:cNvSpPr>
            <p:nvPr/>
          </p:nvSpPr>
          <p:spPr bwMode="auto">
            <a:xfrm>
              <a:off x="3617" y="2820"/>
              <a:ext cx="358" cy="288"/>
            </a:xfrm>
            <a:custGeom>
              <a:avLst/>
              <a:gdLst>
                <a:gd name="T0" fmla="*/ 0 w 717"/>
                <a:gd name="T1" fmla="*/ 0 h 577"/>
                <a:gd name="T2" fmla="*/ 0 w 717"/>
                <a:gd name="T3" fmla="*/ 0 h 577"/>
                <a:gd name="T4" fmla="*/ 0 w 717"/>
                <a:gd name="T5" fmla="*/ 0 h 577"/>
                <a:gd name="T6" fmla="*/ 0 w 717"/>
                <a:gd name="T7" fmla="*/ 0 h 577"/>
                <a:gd name="T8" fmla="*/ 0 w 717"/>
                <a:gd name="T9" fmla="*/ 0 h 577"/>
                <a:gd name="T10" fmla="*/ 0 w 717"/>
                <a:gd name="T11" fmla="*/ 0 h 577"/>
                <a:gd name="T12" fmla="*/ 0 w 717"/>
                <a:gd name="T13" fmla="*/ 1 h 577"/>
                <a:gd name="T14" fmla="*/ 0 w 717"/>
                <a:gd name="T15" fmla="*/ 1 h 577"/>
                <a:gd name="T16" fmla="*/ 0 w 717"/>
                <a:gd name="T17" fmla="*/ 1 h 577"/>
                <a:gd name="T18" fmla="*/ 0 w 717"/>
                <a:gd name="T19" fmla="*/ 1 h 577"/>
                <a:gd name="T20" fmla="*/ 0 w 717"/>
                <a:gd name="T21" fmla="*/ 1 h 577"/>
                <a:gd name="T22" fmla="*/ 0 w 717"/>
                <a:gd name="T23" fmla="*/ 1 h 577"/>
                <a:gd name="T24" fmla="*/ 0 w 717"/>
                <a:gd name="T25" fmla="*/ 1 h 577"/>
                <a:gd name="T26" fmla="*/ 0 w 717"/>
                <a:gd name="T27" fmla="*/ 1 h 577"/>
                <a:gd name="T28" fmla="*/ 0 w 717"/>
                <a:gd name="T29" fmla="*/ 1 h 577"/>
                <a:gd name="T30" fmla="*/ 0 w 717"/>
                <a:gd name="T31" fmla="*/ 1 h 577"/>
                <a:gd name="T32" fmla="*/ 0 w 717"/>
                <a:gd name="T33" fmla="*/ 1 h 577"/>
                <a:gd name="T34" fmla="*/ 0 w 717"/>
                <a:gd name="T35" fmla="*/ 1 h 577"/>
                <a:gd name="T36" fmla="*/ 0 w 717"/>
                <a:gd name="T37" fmla="*/ 1 h 577"/>
                <a:gd name="T38" fmla="*/ 0 w 717"/>
                <a:gd name="T39" fmla="*/ 1 h 577"/>
                <a:gd name="T40" fmla="*/ 0 w 717"/>
                <a:gd name="T41" fmla="*/ 1 h 577"/>
                <a:gd name="T42" fmla="*/ 0 w 717"/>
                <a:gd name="T43" fmla="*/ 1 h 577"/>
                <a:gd name="T44" fmla="*/ 0 w 717"/>
                <a:gd name="T45" fmla="*/ 1 h 577"/>
                <a:gd name="T46" fmla="*/ 0 w 717"/>
                <a:gd name="T47" fmla="*/ 1 h 577"/>
                <a:gd name="T48" fmla="*/ 0 w 717"/>
                <a:gd name="T49" fmla="*/ 1 h 577"/>
                <a:gd name="T50" fmla="*/ 0 w 717"/>
                <a:gd name="T51" fmla="*/ 1 h 577"/>
                <a:gd name="T52" fmla="*/ 1 w 717"/>
                <a:gd name="T53" fmla="*/ 0 h 577"/>
                <a:gd name="T54" fmla="*/ 1 w 717"/>
                <a:gd name="T55" fmla="*/ 0 h 577"/>
                <a:gd name="T56" fmla="*/ 1 w 717"/>
                <a:gd name="T57" fmla="*/ 0 h 577"/>
                <a:gd name="T58" fmla="*/ 1 w 717"/>
                <a:gd name="T59" fmla="*/ 0 h 577"/>
                <a:gd name="T60" fmla="*/ 1 w 717"/>
                <a:gd name="T61" fmla="*/ 0 h 577"/>
                <a:gd name="T62" fmla="*/ 1 w 717"/>
                <a:gd name="T63" fmla="*/ 0 h 577"/>
                <a:gd name="T64" fmla="*/ 1 w 717"/>
                <a:gd name="T65" fmla="*/ 0 h 577"/>
                <a:gd name="T66" fmla="*/ 1 w 717"/>
                <a:gd name="T67" fmla="*/ 0 h 577"/>
                <a:gd name="T68" fmla="*/ 1 w 717"/>
                <a:gd name="T69" fmla="*/ 0 h 577"/>
                <a:gd name="T70" fmla="*/ 1 w 717"/>
                <a:gd name="T71" fmla="*/ 0 h 577"/>
                <a:gd name="T72" fmla="*/ 1 w 717"/>
                <a:gd name="T73" fmla="*/ 0 h 577"/>
                <a:gd name="T74" fmla="*/ 1 w 717"/>
                <a:gd name="T75" fmla="*/ 0 h 577"/>
                <a:gd name="T76" fmla="*/ 1 w 717"/>
                <a:gd name="T77" fmla="*/ 0 h 577"/>
                <a:gd name="T78" fmla="*/ 1 w 717"/>
                <a:gd name="T79" fmla="*/ 0 h 577"/>
                <a:gd name="T80" fmla="*/ 1 w 717"/>
                <a:gd name="T81" fmla="*/ 0 h 577"/>
                <a:gd name="T82" fmla="*/ 0 w 717"/>
                <a:gd name="T83" fmla="*/ 0 h 577"/>
                <a:gd name="T84" fmla="*/ 0 w 717"/>
                <a:gd name="T85" fmla="*/ 0 h 577"/>
                <a:gd name="T86" fmla="*/ 0 w 717"/>
                <a:gd name="T87" fmla="*/ 0 h 577"/>
                <a:gd name="T88" fmla="*/ 0 w 717"/>
                <a:gd name="T89" fmla="*/ 0 h 577"/>
                <a:gd name="T90" fmla="*/ 0 w 717"/>
                <a:gd name="T91" fmla="*/ 0 h 577"/>
                <a:gd name="T92" fmla="*/ 0 w 717"/>
                <a:gd name="T93" fmla="*/ 0 h 577"/>
                <a:gd name="T94" fmla="*/ 0 w 717"/>
                <a:gd name="T95" fmla="*/ 0 h 577"/>
                <a:gd name="T96" fmla="*/ 0 w 717"/>
                <a:gd name="T97" fmla="*/ 0 h 577"/>
                <a:gd name="T98" fmla="*/ 0 w 717"/>
                <a:gd name="T99" fmla="*/ 0 h 577"/>
                <a:gd name="T100" fmla="*/ 0 w 717"/>
                <a:gd name="T101" fmla="*/ 0 h 577"/>
                <a:gd name="T102" fmla="*/ 0 w 717"/>
                <a:gd name="T103" fmla="*/ 0 h 577"/>
                <a:gd name="T104" fmla="*/ 0 w 717"/>
                <a:gd name="T105" fmla="*/ 0 h 577"/>
                <a:gd name="T106" fmla="*/ 0 w 717"/>
                <a:gd name="T107" fmla="*/ 0 h 577"/>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717"/>
                <a:gd name="T163" fmla="*/ 0 h 577"/>
                <a:gd name="T164" fmla="*/ 717 w 717"/>
                <a:gd name="T165" fmla="*/ 577 h 577"/>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717" h="577">
                  <a:moveTo>
                    <a:pt x="65" y="356"/>
                  </a:moveTo>
                  <a:lnTo>
                    <a:pt x="59" y="380"/>
                  </a:lnTo>
                  <a:lnTo>
                    <a:pt x="55" y="403"/>
                  </a:lnTo>
                  <a:lnTo>
                    <a:pt x="49" y="427"/>
                  </a:lnTo>
                  <a:lnTo>
                    <a:pt x="43" y="452"/>
                  </a:lnTo>
                  <a:lnTo>
                    <a:pt x="38" y="457"/>
                  </a:lnTo>
                  <a:lnTo>
                    <a:pt x="34" y="464"/>
                  </a:lnTo>
                  <a:lnTo>
                    <a:pt x="28" y="470"/>
                  </a:lnTo>
                  <a:lnTo>
                    <a:pt x="24" y="476"/>
                  </a:lnTo>
                  <a:lnTo>
                    <a:pt x="19" y="483"/>
                  </a:lnTo>
                  <a:lnTo>
                    <a:pt x="13" y="489"/>
                  </a:lnTo>
                  <a:lnTo>
                    <a:pt x="9" y="495"/>
                  </a:lnTo>
                  <a:lnTo>
                    <a:pt x="4" y="501"/>
                  </a:lnTo>
                  <a:lnTo>
                    <a:pt x="3" y="515"/>
                  </a:lnTo>
                  <a:lnTo>
                    <a:pt x="3" y="529"/>
                  </a:lnTo>
                  <a:lnTo>
                    <a:pt x="2" y="544"/>
                  </a:lnTo>
                  <a:lnTo>
                    <a:pt x="0" y="558"/>
                  </a:lnTo>
                  <a:lnTo>
                    <a:pt x="5" y="559"/>
                  </a:lnTo>
                  <a:lnTo>
                    <a:pt x="10" y="559"/>
                  </a:lnTo>
                  <a:lnTo>
                    <a:pt x="13" y="560"/>
                  </a:lnTo>
                  <a:lnTo>
                    <a:pt x="18" y="561"/>
                  </a:lnTo>
                  <a:lnTo>
                    <a:pt x="22" y="562"/>
                  </a:lnTo>
                  <a:lnTo>
                    <a:pt x="27" y="562"/>
                  </a:lnTo>
                  <a:lnTo>
                    <a:pt x="32" y="563"/>
                  </a:lnTo>
                  <a:lnTo>
                    <a:pt x="36" y="565"/>
                  </a:lnTo>
                  <a:lnTo>
                    <a:pt x="43" y="565"/>
                  </a:lnTo>
                  <a:lnTo>
                    <a:pt x="51" y="565"/>
                  </a:lnTo>
                  <a:lnTo>
                    <a:pt x="58" y="565"/>
                  </a:lnTo>
                  <a:lnTo>
                    <a:pt x="65" y="565"/>
                  </a:lnTo>
                  <a:lnTo>
                    <a:pt x="71" y="563"/>
                  </a:lnTo>
                  <a:lnTo>
                    <a:pt x="77" y="561"/>
                  </a:lnTo>
                  <a:lnTo>
                    <a:pt x="82" y="560"/>
                  </a:lnTo>
                  <a:lnTo>
                    <a:pt x="88" y="558"/>
                  </a:lnTo>
                  <a:lnTo>
                    <a:pt x="93" y="556"/>
                  </a:lnTo>
                  <a:lnTo>
                    <a:pt x="98" y="554"/>
                  </a:lnTo>
                  <a:lnTo>
                    <a:pt x="104" y="553"/>
                  </a:lnTo>
                  <a:lnTo>
                    <a:pt x="110" y="552"/>
                  </a:lnTo>
                  <a:lnTo>
                    <a:pt x="136" y="558"/>
                  </a:lnTo>
                  <a:lnTo>
                    <a:pt x="164" y="562"/>
                  </a:lnTo>
                  <a:lnTo>
                    <a:pt x="192" y="567"/>
                  </a:lnTo>
                  <a:lnTo>
                    <a:pt x="219" y="570"/>
                  </a:lnTo>
                  <a:lnTo>
                    <a:pt x="247" y="574"/>
                  </a:lnTo>
                  <a:lnTo>
                    <a:pt x="275" y="576"/>
                  </a:lnTo>
                  <a:lnTo>
                    <a:pt x="301" y="577"/>
                  </a:lnTo>
                  <a:lnTo>
                    <a:pt x="329" y="577"/>
                  </a:lnTo>
                  <a:lnTo>
                    <a:pt x="355" y="576"/>
                  </a:lnTo>
                  <a:lnTo>
                    <a:pt x="382" y="574"/>
                  </a:lnTo>
                  <a:lnTo>
                    <a:pt x="408" y="570"/>
                  </a:lnTo>
                  <a:lnTo>
                    <a:pt x="433" y="566"/>
                  </a:lnTo>
                  <a:lnTo>
                    <a:pt x="459" y="558"/>
                  </a:lnTo>
                  <a:lnTo>
                    <a:pt x="483" y="550"/>
                  </a:lnTo>
                  <a:lnTo>
                    <a:pt x="506" y="538"/>
                  </a:lnTo>
                  <a:lnTo>
                    <a:pt x="529" y="525"/>
                  </a:lnTo>
                  <a:lnTo>
                    <a:pt x="572" y="492"/>
                  </a:lnTo>
                  <a:lnTo>
                    <a:pt x="607" y="455"/>
                  </a:lnTo>
                  <a:lnTo>
                    <a:pt x="637" y="415"/>
                  </a:lnTo>
                  <a:lnTo>
                    <a:pt x="662" y="372"/>
                  </a:lnTo>
                  <a:lnTo>
                    <a:pt x="679" y="325"/>
                  </a:lnTo>
                  <a:lnTo>
                    <a:pt x="690" y="273"/>
                  </a:lnTo>
                  <a:lnTo>
                    <a:pt x="695" y="217"/>
                  </a:lnTo>
                  <a:lnTo>
                    <a:pt x="695" y="156"/>
                  </a:lnTo>
                  <a:lnTo>
                    <a:pt x="698" y="137"/>
                  </a:lnTo>
                  <a:lnTo>
                    <a:pt x="703" y="118"/>
                  </a:lnTo>
                  <a:lnTo>
                    <a:pt x="706" y="99"/>
                  </a:lnTo>
                  <a:lnTo>
                    <a:pt x="710" y="81"/>
                  </a:lnTo>
                  <a:lnTo>
                    <a:pt x="712" y="70"/>
                  </a:lnTo>
                  <a:lnTo>
                    <a:pt x="717" y="59"/>
                  </a:lnTo>
                  <a:lnTo>
                    <a:pt x="717" y="49"/>
                  </a:lnTo>
                  <a:lnTo>
                    <a:pt x="710" y="38"/>
                  </a:lnTo>
                  <a:lnTo>
                    <a:pt x="703" y="39"/>
                  </a:lnTo>
                  <a:lnTo>
                    <a:pt x="696" y="42"/>
                  </a:lnTo>
                  <a:lnTo>
                    <a:pt x="689" y="43"/>
                  </a:lnTo>
                  <a:lnTo>
                    <a:pt x="682" y="45"/>
                  </a:lnTo>
                  <a:lnTo>
                    <a:pt x="675" y="46"/>
                  </a:lnTo>
                  <a:lnTo>
                    <a:pt x="668" y="49"/>
                  </a:lnTo>
                  <a:lnTo>
                    <a:pt x="662" y="50"/>
                  </a:lnTo>
                  <a:lnTo>
                    <a:pt x="655" y="52"/>
                  </a:lnTo>
                  <a:lnTo>
                    <a:pt x="629" y="42"/>
                  </a:lnTo>
                  <a:lnTo>
                    <a:pt x="605" y="32"/>
                  </a:lnTo>
                  <a:lnTo>
                    <a:pt x="582" y="24"/>
                  </a:lnTo>
                  <a:lnTo>
                    <a:pt x="560" y="17"/>
                  </a:lnTo>
                  <a:lnTo>
                    <a:pt x="539" y="12"/>
                  </a:lnTo>
                  <a:lnTo>
                    <a:pt x="520" y="7"/>
                  </a:lnTo>
                  <a:lnTo>
                    <a:pt x="499" y="4"/>
                  </a:lnTo>
                  <a:lnTo>
                    <a:pt x="480" y="1"/>
                  </a:lnTo>
                  <a:lnTo>
                    <a:pt x="460" y="0"/>
                  </a:lnTo>
                  <a:lnTo>
                    <a:pt x="440" y="0"/>
                  </a:lnTo>
                  <a:lnTo>
                    <a:pt x="420" y="2"/>
                  </a:lnTo>
                  <a:lnTo>
                    <a:pt x="398" y="5"/>
                  </a:lnTo>
                  <a:lnTo>
                    <a:pt x="375" y="8"/>
                  </a:lnTo>
                  <a:lnTo>
                    <a:pt x="351" y="14"/>
                  </a:lnTo>
                  <a:lnTo>
                    <a:pt x="325" y="20"/>
                  </a:lnTo>
                  <a:lnTo>
                    <a:pt x="298" y="28"/>
                  </a:lnTo>
                  <a:lnTo>
                    <a:pt x="271" y="42"/>
                  </a:lnTo>
                  <a:lnTo>
                    <a:pt x="246" y="55"/>
                  </a:lnTo>
                  <a:lnTo>
                    <a:pt x="223" y="70"/>
                  </a:lnTo>
                  <a:lnTo>
                    <a:pt x="200" y="85"/>
                  </a:lnTo>
                  <a:lnTo>
                    <a:pt x="180" y="102"/>
                  </a:lnTo>
                  <a:lnTo>
                    <a:pt x="161" y="119"/>
                  </a:lnTo>
                  <a:lnTo>
                    <a:pt x="143" y="136"/>
                  </a:lnTo>
                  <a:lnTo>
                    <a:pt x="127" y="156"/>
                  </a:lnTo>
                  <a:lnTo>
                    <a:pt x="113" y="175"/>
                  </a:lnTo>
                  <a:lnTo>
                    <a:pt x="101" y="197"/>
                  </a:lnTo>
                  <a:lnTo>
                    <a:pt x="90" y="219"/>
                  </a:lnTo>
                  <a:lnTo>
                    <a:pt x="81" y="243"/>
                  </a:lnTo>
                  <a:lnTo>
                    <a:pt x="74" y="269"/>
                  </a:lnTo>
                  <a:lnTo>
                    <a:pt x="70" y="296"/>
                  </a:lnTo>
                  <a:lnTo>
                    <a:pt x="66" y="325"/>
                  </a:lnTo>
                  <a:lnTo>
                    <a:pt x="65" y="356"/>
                  </a:lnTo>
                  <a:close/>
                </a:path>
              </a:pathLst>
            </a:custGeom>
            <a:solidFill>
              <a:srgbClr val="E0961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1734" name="Freeform 55"/>
            <p:cNvSpPr>
              <a:spLocks/>
            </p:cNvSpPr>
            <p:nvPr/>
          </p:nvSpPr>
          <p:spPr bwMode="auto">
            <a:xfrm>
              <a:off x="3618" y="2822"/>
              <a:ext cx="356" cy="284"/>
            </a:xfrm>
            <a:custGeom>
              <a:avLst/>
              <a:gdLst>
                <a:gd name="T0" fmla="*/ 1 w 710"/>
                <a:gd name="T1" fmla="*/ 0 h 569"/>
                <a:gd name="T2" fmla="*/ 1 w 710"/>
                <a:gd name="T3" fmla="*/ 0 h 569"/>
                <a:gd name="T4" fmla="*/ 1 w 710"/>
                <a:gd name="T5" fmla="*/ 0 h 569"/>
                <a:gd name="T6" fmla="*/ 1 w 710"/>
                <a:gd name="T7" fmla="*/ 0 h 569"/>
                <a:gd name="T8" fmla="*/ 1 w 710"/>
                <a:gd name="T9" fmla="*/ 0 h 569"/>
                <a:gd name="T10" fmla="*/ 1 w 710"/>
                <a:gd name="T11" fmla="*/ 0 h 569"/>
                <a:gd name="T12" fmla="*/ 1 w 710"/>
                <a:gd name="T13" fmla="*/ 0 h 569"/>
                <a:gd name="T14" fmla="*/ 1 w 710"/>
                <a:gd name="T15" fmla="*/ 1 h 569"/>
                <a:gd name="T16" fmla="*/ 1 w 710"/>
                <a:gd name="T17" fmla="*/ 1 h 569"/>
                <a:gd name="T18" fmla="*/ 1 w 710"/>
                <a:gd name="T19" fmla="*/ 1 h 569"/>
                <a:gd name="T20" fmla="*/ 1 w 710"/>
                <a:gd name="T21" fmla="*/ 1 h 569"/>
                <a:gd name="T22" fmla="*/ 1 w 710"/>
                <a:gd name="T23" fmla="*/ 1 h 569"/>
                <a:gd name="T24" fmla="*/ 1 w 710"/>
                <a:gd name="T25" fmla="*/ 1 h 569"/>
                <a:gd name="T26" fmla="*/ 1 w 710"/>
                <a:gd name="T27" fmla="*/ 1 h 569"/>
                <a:gd name="T28" fmla="*/ 1 w 710"/>
                <a:gd name="T29" fmla="*/ 1 h 569"/>
                <a:gd name="T30" fmla="*/ 1 w 710"/>
                <a:gd name="T31" fmla="*/ 1 h 569"/>
                <a:gd name="T32" fmla="*/ 1 w 710"/>
                <a:gd name="T33" fmla="*/ 1 h 569"/>
                <a:gd name="T34" fmla="*/ 1 w 710"/>
                <a:gd name="T35" fmla="*/ 1 h 569"/>
                <a:gd name="T36" fmla="*/ 1 w 710"/>
                <a:gd name="T37" fmla="*/ 1 h 569"/>
                <a:gd name="T38" fmla="*/ 1 w 710"/>
                <a:gd name="T39" fmla="*/ 1 h 569"/>
                <a:gd name="T40" fmla="*/ 1 w 710"/>
                <a:gd name="T41" fmla="*/ 1 h 569"/>
                <a:gd name="T42" fmla="*/ 1 w 710"/>
                <a:gd name="T43" fmla="*/ 1 h 569"/>
                <a:gd name="T44" fmla="*/ 1 w 710"/>
                <a:gd name="T45" fmla="*/ 1 h 569"/>
                <a:gd name="T46" fmla="*/ 1 w 710"/>
                <a:gd name="T47" fmla="*/ 1 h 569"/>
                <a:gd name="T48" fmla="*/ 1 w 710"/>
                <a:gd name="T49" fmla="*/ 1 h 569"/>
                <a:gd name="T50" fmla="*/ 1 w 710"/>
                <a:gd name="T51" fmla="*/ 1 h 569"/>
                <a:gd name="T52" fmla="*/ 2 w 710"/>
                <a:gd name="T53" fmla="*/ 0 h 569"/>
                <a:gd name="T54" fmla="*/ 2 w 710"/>
                <a:gd name="T55" fmla="*/ 0 h 569"/>
                <a:gd name="T56" fmla="*/ 2 w 710"/>
                <a:gd name="T57" fmla="*/ 0 h 569"/>
                <a:gd name="T58" fmla="*/ 2 w 710"/>
                <a:gd name="T59" fmla="*/ 0 h 569"/>
                <a:gd name="T60" fmla="*/ 2 w 710"/>
                <a:gd name="T61" fmla="*/ 0 h 569"/>
                <a:gd name="T62" fmla="*/ 2 w 710"/>
                <a:gd name="T63" fmla="*/ 0 h 569"/>
                <a:gd name="T64" fmla="*/ 2 w 710"/>
                <a:gd name="T65" fmla="*/ 0 h 569"/>
                <a:gd name="T66" fmla="*/ 2 w 710"/>
                <a:gd name="T67" fmla="*/ 0 h 569"/>
                <a:gd name="T68" fmla="*/ 2 w 710"/>
                <a:gd name="T69" fmla="*/ 0 h 569"/>
                <a:gd name="T70" fmla="*/ 2 w 710"/>
                <a:gd name="T71" fmla="*/ 0 h 569"/>
                <a:gd name="T72" fmla="*/ 2 w 710"/>
                <a:gd name="T73" fmla="*/ 0 h 569"/>
                <a:gd name="T74" fmla="*/ 2 w 710"/>
                <a:gd name="T75" fmla="*/ 0 h 569"/>
                <a:gd name="T76" fmla="*/ 2 w 710"/>
                <a:gd name="T77" fmla="*/ 0 h 569"/>
                <a:gd name="T78" fmla="*/ 2 w 710"/>
                <a:gd name="T79" fmla="*/ 0 h 569"/>
                <a:gd name="T80" fmla="*/ 2 w 710"/>
                <a:gd name="T81" fmla="*/ 0 h 569"/>
                <a:gd name="T82" fmla="*/ 1 w 710"/>
                <a:gd name="T83" fmla="*/ 0 h 569"/>
                <a:gd name="T84" fmla="*/ 1 w 710"/>
                <a:gd name="T85" fmla="*/ 0 h 569"/>
                <a:gd name="T86" fmla="*/ 1 w 710"/>
                <a:gd name="T87" fmla="*/ 0 h 569"/>
                <a:gd name="T88" fmla="*/ 1 w 710"/>
                <a:gd name="T89" fmla="*/ 0 h 569"/>
                <a:gd name="T90" fmla="*/ 1 w 710"/>
                <a:gd name="T91" fmla="*/ 0 h 569"/>
                <a:gd name="T92" fmla="*/ 1 w 710"/>
                <a:gd name="T93" fmla="*/ 0 h 569"/>
                <a:gd name="T94" fmla="*/ 1 w 710"/>
                <a:gd name="T95" fmla="*/ 0 h 569"/>
                <a:gd name="T96" fmla="*/ 1 w 710"/>
                <a:gd name="T97" fmla="*/ 0 h 569"/>
                <a:gd name="T98" fmla="*/ 1 w 710"/>
                <a:gd name="T99" fmla="*/ 0 h 569"/>
                <a:gd name="T100" fmla="*/ 1 w 710"/>
                <a:gd name="T101" fmla="*/ 0 h 569"/>
                <a:gd name="T102" fmla="*/ 1 w 710"/>
                <a:gd name="T103" fmla="*/ 0 h 569"/>
                <a:gd name="T104" fmla="*/ 1 w 710"/>
                <a:gd name="T105" fmla="*/ 0 h 569"/>
                <a:gd name="T106" fmla="*/ 1 w 710"/>
                <a:gd name="T107" fmla="*/ 0 h 569"/>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710"/>
                <a:gd name="T163" fmla="*/ 0 h 569"/>
                <a:gd name="T164" fmla="*/ 710 w 710"/>
                <a:gd name="T165" fmla="*/ 569 h 569"/>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710" h="569">
                  <a:moveTo>
                    <a:pt x="65" y="349"/>
                  </a:moveTo>
                  <a:lnTo>
                    <a:pt x="60" y="372"/>
                  </a:lnTo>
                  <a:lnTo>
                    <a:pt x="54" y="396"/>
                  </a:lnTo>
                  <a:lnTo>
                    <a:pt x="49" y="420"/>
                  </a:lnTo>
                  <a:lnTo>
                    <a:pt x="44" y="443"/>
                  </a:lnTo>
                  <a:lnTo>
                    <a:pt x="39" y="449"/>
                  </a:lnTo>
                  <a:lnTo>
                    <a:pt x="33" y="456"/>
                  </a:lnTo>
                  <a:lnTo>
                    <a:pt x="29" y="462"/>
                  </a:lnTo>
                  <a:lnTo>
                    <a:pt x="24" y="469"/>
                  </a:lnTo>
                  <a:lnTo>
                    <a:pt x="18" y="474"/>
                  </a:lnTo>
                  <a:lnTo>
                    <a:pt x="14" y="481"/>
                  </a:lnTo>
                  <a:lnTo>
                    <a:pt x="9" y="487"/>
                  </a:lnTo>
                  <a:lnTo>
                    <a:pt x="4" y="494"/>
                  </a:lnTo>
                  <a:lnTo>
                    <a:pt x="3" y="508"/>
                  </a:lnTo>
                  <a:lnTo>
                    <a:pt x="2" y="522"/>
                  </a:lnTo>
                  <a:lnTo>
                    <a:pt x="1" y="535"/>
                  </a:lnTo>
                  <a:lnTo>
                    <a:pt x="0" y="549"/>
                  </a:lnTo>
                  <a:lnTo>
                    <a:pt x="4" y="550"/>
                  </a:lnTo>
                  <a:lnTo>
                    <a:pt x="9" y="551"/>
                  </a:lnTo>
                  <a:lnTo>
                    <a:pt x="14" y="551"/>
                  </a:lnTo>
                  <a:lnTo>
                    <a:pt x="18" y="553"/>
                  </a:lnTo>
                  <a:lnTo>
                    <a:pt x="23" y="554"/>
                  </a:lnTo>
                  <a:lnTo>
                    <a:pt x="26" y="555"/>
                  </a:lnTo>
                  <a:lnTo>
                    <a:pt x="31" y="556"/>
                  </a:lnTo>
                  <a:lnTo>
                    <a:pt x="35" y="557"/>
                  </a:lnTo>
                  <a:lnTo>
                    <a:pt x="44" y="556"/>
                  </a:lnTo>
                  <a:lnTo>
                    <a:pt x="50" y="555"/>
                  </a:lnTo>
                  <a:lnTo>
                    <a:pt x="57" y="555"/>
                  </a:lnTo>
                  <a:lnTo>
                    <a:pt x="65" y="554"/>
                  </a:lnTo>
                  <a:lnTo>
                    <a:pt x="71" y="553"/>
                  </a:lnTo>
                  <a:lnTo>
                    <a:pt x="76" y="551"/>
                  </a:lnTo>
                  <a:lnTo>
                    <a:pt x="82" y="549"/>
                  </a:lnTo>
                  <a:lnTo>
                    <a:pt x="87" y="548"/>
                  </a:lnTo>
                  <a:lnTo>
                    <a:pt x="92" y="547"/>
                  </a:lnTo>
                  <a:lnTo>
                    <a:pt x="98" y="545"/>
                  </a:lnTo>
                  <a:lnTo>
                    <a:pt x="103" y="543"/>
                  </a:lnTo>
                  <a:lnTo>
                    <a:pt x="109" y="542"/>
                  </a:lnTo>
                  <a:lnTo>
                    <a:pt x="136" y="548"/>
                  </a:lnTo>
                  <a:lnTo>
                    <a:pt x="162" y="553"/>
                  </a:lnTo>
                  <a:lnTo>
                    <a:pt x="190" y="557"/>
                  </a:lnTo>
                  <a:lnTo>
                    <a:pt x="216" y="561"/>
                  </a:lnTo>
                  <a:lnTo>
                    <a:pt x="244" y="564"/>
                  </a:lnTo>
                  <a:lnTo>
                    <a:pt x="270" y="566"/>
                  </a:lnTo>
                  <a:lnTo>
                    <a:pt x="298" y="569"/>
                  </a:lnTo>
                  <a:lnTo>
                    <a:pt x="325" y="569"/>
                  </a:lnTo>
                  <a:lnTo>
                    <a:pt x="351" y="568"/>
                  </a:lnTo>
                  <a:lnTo>
                    <a:pt x="378" y="565"/>
                  </a:lnTo>
                  <a:lnTo>
                    <a:pt x="403" y="562"/>
                  </a:lnTo>
                  <a:lnTo>
                    <a:pt x="428" y="557"/>
                  </a:lnTo>
                  <a:lnTo>
                    <a:pt x="452" y="550"/>
                  </a:lnTo>
                  <a:lnTo>
                    <a:pt x="477" y="541"/>
                  </a:lnTo>
                  <a:lnTo>
                    <a:pt x="500" y="531"/>
                  </a:lnTo>
                  <a:lnTo>
                    <a:pt x="523" y="518"/>
                  </a:lnTo>
                  <a:lnTo>
                    <a:pt x="564" y="485"/>
                  </a:lnTo>
                  <a:lnTo>
                    <a:pt x="600" y="448"/>
                  </a:lnTo>
                  <a:lnTo>
                    <a:pt x="630" y="408"/>
                  </a:lnTo>
                  <a:lnTo>
                    <a:pt x="654" y="365"/>
                  </a:lnTo>
                  <a:lnTo>
                    <a:pt x="671" y="318"/>
                  </a:lnTo>
                  <a:lnTo>
                    <a:pt x="683" y="267"/>
                  </a:lnTo>
                  <a:lnTo>
                    <a:pt x="687" y="212"/>
                  </a:lnTo>
                  <a:lnTo>
                    <a:pt x="686" y="152"/>
                  </a:lnTo>
                  <a:lnTo>
                    <a:pt x="690" y="133"/>
                  </a:lnTo>
                  <a:lnTo>
                    <a:pt x="693" y="114"/>
                  </a:lnTo>
                  <a:lnTo>
                    <a:pt x="697" y="95"/>
                  </a:lnTo>
                  <a:lnTo>
                    <a:pt x="701" y="77"/>
                  </a:lnTo>
                  <a:lnTo>
                    <a:pt x="705" y="67"/>
                  </a:lnTo>
                  <a:lnTo>
                    <a:pt x="708" y="56"/>
                  </a:lnTo>
                  <a:lnTo>
                    <a:pt x="710" y="46"/>
                  </a:lnTo>
                  <a:lnTo>
                    <a:pt x="705" y="35"/>
                  </a:lnTo>
                  <a:lnTo>
                    <a:pt x="698" y="38"/>
                  </a:lnTo>
                  <a:lnTo>
                    <a:pt x="691" y="40"/>
                  </a:lnTo>
                  <a:lnTo>
                    <a:pt x="684" y="41"/>
                  </a:lnTo>
                  <a:lnTo>
                    <a:pt x="677" y="44"/>
                  </a:lnTo>
                  <a:lnTo>
                    <a:pt x="670" y="45"/>
                  </a:lnTo>
                  <a:lnTo>
                    <a:pt x="663" y="47"/>
                  </a:lnTo>
                  <a:lnTo>
                    <a:pt x="656" y="48"/>
                  </a:lnTo>
                  <a:lnTo>
                    <a:pt x="649" y="49"/>
                  </a:lnTo>
                  <a:lnTo>
                    <a:pt x="624" y="39"/>
                  </a:lnTo>
                  <a:lnTo>
                    <a:pt x="601" y="31"/>
                  </a:lnTo>
                  <a:lnTo>
                    <a:pt x="578" y="23"/>
                  </a:lnTo>
                  <a:lnTo>
                    <a:pt x="557" y="16"/>
                  </a:lnTo>
                  <a:lnTo>
                    <a:pt x="536" y="10"/>
                  </a:lnTo>
                  <a:lnTo>
                    <a:pt x="516" y="6"/>
                  </a:lnTo>
                  <a:lnTo>
                    <a:pt x="496" y="3"/>
                  </a:lnTo>
                  <a:lnTo>
                    <a:pt x="477" y="1"/>
                  </a:lnTo>
                  <a:lnTo>
                    <a:pt x="457" y="0"/>
                  </a:lnTo>
                  <a:lnTo>
                    <a:pt x="436" y="0"/>
                  </a:lnTo>
                  <a:lnTo>
                    <a:pt x="416" y="1"/>
                  </a:lnTo>
                  <a:lnTo>
                    <a:pt x="395" y="4"/>
                  </a:lnTo>
                  <a:lnTo>
                    <a:pt x="372" y="8"/>
                  </a:lnTo>
                  <a:lnTo>
                    <a:pt x="348" y="12"/>
                  </a:lnTo>
                  <a:lnTo>
                    <a:pt x="322" y="19"/>
                  </a:lnTo>
                  <a:lnTo>
                    <a:pt x="296" y="26"/>
                  </a:lnTo>
                  <a:lnTo>
                    <a:pt x="269" y="40"/>
                  </a:lnTo>
                  <a:lnTo>
                    <a:pt x="245" y="54"/>
                  </a:lnTo>
                  <a:lnTo>
                    <a:pt x="222" y="68"/>
                  </a:lnTo>
                  <a:lnTo>
                    <a:pt x="200" y="83"/>
                  </a:lnTo>
                  <a:lnTo>
                    <a:pt x="179" y="99"/>
                  </a:lnTo>
                  <a:lnTo>
                    <a:pt x="160" y="115"/>
                  </a:lnTo>
                  <a:lnTo>
                    <a:pt x="143" y="132"/>
                  </a:lnTo>
                  <a:lnTo>
                    <a:pt x="128" y="151"/>
                  </a:lnTo>
                  <a:lnTo>
                    <a:pt x="114" y="171"/>
                  </a:lnTo>
                  <a:lnTo>
                    <a:pt x="101" y="192"/>
                  </a:lnTo>
                  <a:lnTo>
                    <a:pt x="91" y="214"/>
                  </a:lnTo>
                  <a:lnTo>
                    <a:pt x="82" y="238"/>
                  </a:lnTo>
                  <a:lnTo>
                    <a:pt x="75" y="264"/>
                  </a:lnTo>
                  <a:lnTo>
                    <a:pt x="70" y="290"/>
                  </a:lnTo>
                  <a:lnTo>
                    <a:pt x="67" y="319"/>
                  </a:lnTo>
                  <a:lnTo>
                    <a:pt x="65" y="349"/>
                  </a:lnTo>
                  <a:close/>
                </a:path>
              </a:pathLst>
            </a:custGeom>
            <a:solidFill>
              <a:srgbClr val="E29B1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1735" name="Freeform 56"/>
            <p:cNvSpPr>
              <a:spLocks/>
            </p:cNvSpPr>
            <p:nvPr/>
          </p:nvSpPr>
          <p:spPr bwMode="auto">
            <a:xfrm>
              <a:off x="3620" y="2824"/>
              <a:ext cx="351" cy="281"/>
            </a:xfrm>
            <a:custGeom>
              <a:avLst/>
              <a:gdLst>
                <a:gd name="T0" fmla="*/ 0 w 703"/>
                <a:gd name="T1" fmla="*/ 1 h 561"/>
                <a:gd name="T2" fmla="*/ 0 w 703"/>
                <a:gd name="T3" fmla="*/ 1 h 561"/>
                <a:gd name="T4" fmla="*/ 0 w 703"/>
                <a:gd name="T5" fmla="*/ 1 h 561"/>
                <a:gd name="T6" fmla="*/ 0 w 703"/>
                <a:gd name="T7" fmla="*/ 1 h 561"/>
                <a:gd name="T8" fmla="*/ 0 w 703"/>
                <a:gd name="T9" fmla="*/ 1 h 561"/>
                <a:gd name="T10" fmla="*/ 0 w 703"/>
                <a:gd name="T11" fmla="*/ 1 h 561"/>
                <a:gd name="T12" fmla="*/ 0 w 703"/>
                <a:gd name="T13" fmla="*/ 1 h 561"/>
                <a:gd name="T14" fmla="*/ 0 w 703"/>
                <a:gd name="T15" fmla="*/ 2 h 561"/>
                <a:gd name="T16" fmla="*/ 0 w 703"/>
                <a:gd name="T17" fmla="*/ 2 h 561"/>
                <a:gd name="T18" fmla="*/ 0 w 703"/>
                <a:gd name="T19" fmla="*/ 2 h 561"/>
                <a:gd name="T20" fmla="*/ 0 w 703"/>
                <a:gd name="T21" fmla="*/ 2 h 561"/>
                <a:gd name="T22" fmla="*/ 0 w 703"/>
                <a:gd name="T23" fmla="*/ 2 h 561"/>
                <a:gd name="T24" fmla="*/ 0 w 703"/>
                <a:gd name="T25" fmla="*/ 2 h 561"/>
                <a:gd name="T26" fmla="*/ 0 w 703"/>
                <a:gd name="T27" fmla="*/ 2 h 561"/>
                <a:gd name="T28" fmla="*/ 0 w 703"/>
                <a:gd name="T29" fmla="*/ 2 h 561"/>
                <a:gd name="T30" fmla="*/ 0 w 703"/>
                <a:gd name="T31" fmla="*/ 2 h 561"/>
                <a:gd name="T32" fmla="*/ 0 w 703"/>
                <a:gd name="T33" fmla="*/ 2 h 561"/>
                <a:gd name="T34" fmla="*/ 0 w 703"/>
                <a:gd name="T35" fmla="*/ 2 h 561"/>
                <a:gd name="T36" fmla="*/ 0 w 703"/>
                <a:gd name="T37" fmla="*/ 2 h 561"/>
                <a:gd name="T38" fmla="*/ 0 w 703"/>
                <a:gd name="T39" fmla="*/ 2 h 561"/>
                <a:gd name="T40" fmla="*/ 0 w 703"/>
                <a:gd name="T41" fmla="*/ 2 h 561"/>
                <a:gd name="T42" fmla="*/ 0 w 703"/>
                <a:gd name="T43" fmla="*/ 2 h 561"/>
                <a:gd name="T44" fmla="*/ 0 w 703"/>
                <a:gd name="T45" fmla="*/ 2 h 561"/>
                <a:gd name="T46" fmla="*/ 0 w 703"/>
                <a:gd name="T47" fmla="*/ 2 h 561"/>
                <a:gd name="T48" fmla="*/ 0 w 703"/>
                <a:gd name="T49" fmla="*/ 2 h 561"/>
                <a:gd name="T50" fmla="*/ 0 w 703"/>
                <a:gd name="T51" fmla="*/ 2 h 561"/>
                <a:gd name="T52" fmla="*/ 1 w 703"/>
                <a:gd name="T53" fmla="*/ 1 h 561"/>
                <a:gd name="T54" fmla="*/ 1 w 703"/>
                <a:gd name="T55" fmla="*/ 1 h 561"/>
                <a:gd name="T56" fmla="*/ 1 w 703"/>
                <a:gd name="T57" fmla="*/ 1 h 561"/>
                <a:gd name="T58" fmla="*/ 1 w 703"/>
                <a:gd name="T59" fmla="*/ 1 h 561"/>
                <a:gd name="T60" fmla="*/ 1 w 703"/>
                <a:gd name="T61" fmla="*/ 1 h 561"/>
                <a:gd name="T62" fmla="*/ 1 w 703"/>
                <a:gd name="T63" fmla="*/ 1 h 561"/>
                <a:gd name="T64" fmla="*/ 1 w 703"/>
                <a:gd name="T65" fmla="*/ 1 h 561"/>
                <a:gd name="T66" fmla="*/ 1 w 703"/>
                <a:gd name="T67" fmla="*/ 1 h 561"/>
                <a:gd name="T68" fmla="*/ 1 w 703"/>
                <a:gd name="T69" fmla="*/ 1 h 561"/>
                <a:gd name="T70" fmla="*/ 1 w 703"/>
                <a:gd name="T71" fmla="*/ 1 h 561"/>
                <a:gd name="T72" fmla="*/ 1 w 703"/>
                <a:gd name="T73" fmla="*/ 1 h 561"/>
                <a:gd name="T74" fmla="*/ 1 w 703"/>
                <a:gd name="T75" fmla="*/ 1 h 561"/>
                <a:gd name="T76" fmla="*/ 1 w 703"/>
                <a:gd name="T77" fmla="*/ 1 h 561"/>
                <a:gd name="T78" fmla="*/ 1 w 703"/>
                <a:gd name="T79" fmla="*/ 1 h 561"/>
                <a:gd name="T80" fmla="*/ 1 w 703"/>
                <a:gd name="T81" fmla="*/ 1 h 561"/>
                <a:gd name="T82" fmla="*/ 0 w 703"/>
                <a:gd name="T83" fmla="*/ 1 h 561"/>
                <a:gd name="T84" fmla="*/ 0 w 703"/>
                <a:gd name="T85" fmla="*/ 0 h 561"/>
                <a:gd name="T86" fmla="*/ 0 w 703"/>
                <a:gd name="T87" fmla="*/ 1 h 561"/>
                <a:gd name="T88" fmla="*/ 0 w 703"/>
                <a:gd name="T89" fmla="*/ 1 h 561"/>
                <a:gd name="T90" fmla="*/ 0 w 703"/>
                <a:gd name="T91" fmla="*/ 1 h 561"/>
                <a:gd name="T92" fmla="*/ 0 w 703"/>
                <a:gd name="T93" fmla="*/ 1 h 561"/>
                <a:gd name="T94" fmla="*/ 0 w 703"/>
                <a:gd name="T95" fmla="*/ 1 h 561"/>
                <a:gd name="T96" fmla="*/ 0 w 703"/>
                <a:gd name="T97" fmla="*/ 1 h 561"/>
                <a:gd name="T98" fmla="*/ 0 w 703"/>
                <a:gd name="T99" fmla="*/ 1 h 561"/>
                <a:gd name="T100" fmla="*/ 0 w 703"/>
                <a:gd name="T101" fmla="*/ 1 h 561"/>
                <a:gd name="T102" fmla="*/ 0 w 703"/>
                <a:gd name="T103" fmla="*/ 1 h 561"/>
                <a:gd name="T104" fmla="*/ 0 w 703"/>
                <a:gd name="T105" fmla="*/ 1 h 561"/>
                <a:gd name="T106" fmla="*/ 0 w 703"/>
                <a:gd name="T107" fmla="*/ 1 h 561"/>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703"/>
                <a:gd name="T163" fmla="*/ 0 h 561"/>
                <a:gd name="T164" fmla="*/ 703 w 703"/>
                <a:gd name="T165" fmla="*/ 561 h 561"/>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703" h="561">
                  <a:moveTo>
                    <a:pt x="65" y="342"/>
                  </a:moveTo>
                  <a:lnTo>
                    <a:pt x="59" y="366"/>
                  </a:lnTo>
                  <a:lnTo>
                    <a:pt x="54" y="389"/>
                  </a:lnTo>
                  <a:lnTo>
                    <a:pt x="49" y="413"/>
                  </a:lnTo>
                  <a:lnTo>
                    <a:pt x="43" y="436"/>
                  </a:lnTo>
                  <a:lnTo>
                    <a:pt x="38" y="443"/>
                  </a:lnTo>
                  <a:lnTo>
                    <a:pt x="34" y="448"/>
                  </a:lnTo>
                  <a:lnTo>
                    <a:pt x="29" y="455"/>
                  </a:lnTo>
                  <a:lnTo>
                    <a:pt x="24" y="461"/>
                  </a:lnTo>
                  <a:lnTo>
                    <a:pt x="19" y="468"/>
                  </a:lnTo>
                  <a:lnTo>
                    <a:pt x="14" y="474"/>
                  </a:lnTo>
                  <a:lnTo>
                    <a:pt x="9" y="481"/>
                  </a:lnTo>
                  <a:lnTo>
                    <a:pt x="5" y="486"/>
                  </a:lnTo>
                  <a:lnTo>
                    <a:pt x="4" y="500"/>
                  </a:lnTo>
                  <a:lnTo>
                    <a:pt x="3" y="514"/>
                  </a:lnTo>
                  <a:lnTo>
                    <a:pt x="1" y="528"/>
                  </a:lnTo>
                  <a:lnTo>
                    <a:pt x="0" y="542"/>
                  </a:lnTo>
                  <a:lnTo>
                    <a:pt x="5" y="543"/>
                  </a:lnTo>
                  <a:lnTo>
                    <a:pt x="9" y="544"/>
                  </a:lnTo>
                  <a:lnTo>
                    <a:pt x="13" y="545"/>
                  </a:lnTo>
                  <a:lnTo>
                    <a:pt x="18" y="545"/>
                  </a:lnTo>
                  <a:lnTo>
                    <a:pt x="22" y="546"/>
                  </a:lnTo>
                  <a:lnTo>
                    <a:pt x="27" y="547"/>
                  </a:lnTo>
                  <a:lnTo>
                    <a:pt x="30" y="549"/>
                  </a:lnTo>
                  <a:lnTo>
                    <a:pt x="35" y="550"/>
                  </a:lnTo>
                  <a:lnTo>
                    <a:pt x="43" y="549"/>
                  </a:lnTo>
                  <a:lnTo>
                    <a:pt x="50" y="546"/>
                  </a:lnTo>
                  <a:lnTo>
                    <a:pt x="58" y="545"/>
                  </a:lnTo>
                  <a:lnTo>
                    <a:pt x="65" y="544"/>
                  </a:lnTo>
                  <a:lnTo>
                    <a:pt x="71" y="543"/>
                  </a:lnTo>
                  <a:lnTo>
                    <a:pt x="76" y="542"/>
                  </a:lnTo>
                  <a:lnTo>
                    <a:pt x="81" y="541"/>
                  </a:lnTo>
                  <a:lnTo>
                    <a:pt x="87" y="539"/>
                  </a:lnTo>
                  <a:lnTo>
                    <a:pt x="92" y="538"/>
                  </a:lnTo>
                  <a:lnTo>
                    <a:pt x="97" y="537"/>
                  </a:lnTo>
                  <a:lnTo>
                    <a:pt x="103" y="536"/>
                  </a:lnTo>
                  <a:lnTo>
                    <a:pt x="109" y="535"/>
                  </a:lnTo>
                  <a:lnTo>
                    <a:pt x="135" y="541"/>
                  </a:lnTo>
                  <a:lnTo>
                    <a:pt x="161" y="545"/>
                  </a:lnTo>
                  <a:lnTo>
                    <a:pt x="188" y="550"/>
                  </a:lnTo>
                  <a:lnTo>
                    <a:pt x="214" y="553"/>
                  </a:lnTo>
                  <a:lnTo>
                    <a:pt x="241" y="557"/>
                  </a:lnTo>
                  <a:lnTo>
                    <a:pt x="267" y="559"/>
                  </a:lnTo>
                  <a:lnTo>
                    <a:pt x="294" y="561"/>
                  </a:lnTo>
                  <a:lnTo>
                    <a:pt x="320" y="561"/>
                  </a:lnTo>
                  <a:lnTo>
                    <a:pt x="347" y="560"/>
                  </a:lnTo>
                  <a:lnTo>
                    <a:pt x="372" y="559"/>
                  </a:lnTo>
                  <a:lnTo>
                    <a:pt x="398" y="556"/>
                  </a:lnTo>
                  <a:lnTo>
                    <a:pt x="423" y="550"/>
                  </a:lnTo>
                  <a:lnTo>
                    <a:pt x="447" y="543"/>
                  </a:lnTo>
                  <a:lnTo>
                    <a:pt x="470" y="535"/>
                  </a:lnTo>
                  <a:lnTo>
                    <a:pt x="493" y="524"/>
                  </a:lnTo>
                  <a:lnTo>
                    <a:pt x="515" y="512"/>
                  </a:lnTo>
                  <a:lnTo>
                    <a:pt x="556" y="478"/>
                  </a:lnTo>
                  <a:lnTo>
                    <a:pt x="593" y="442"/>
                  </a:lnTo>
                  <a:lnTo>
                    <a:pt x="622" y="401"/>
                  </a:lnTo>
                  <a:lnTo>
                    <a:pt x="646" y="357"/>
                  </a:lnTo>
                  <a:lnTo>
                    <a:pt x="664" y="311"/>
                  </a:lnTo>
                  <a:lnTo>
                    <a:pt x="675" y="261"/>
                  </a:lnTo>
                  <a:lnTo>
                    <a:pt x="680" y="207"/>
                  </a:lnTo>
                  <a:lnTo>
                    <a:pt x="677" y="149"/>
                  </a:lnTo>
                  <a:lnTo>
                    <a:pt x="681" y="131"/>
                  </a:lnTo>
                  <a:lnTo>
                    <a:pt x="684" y="112"/>
                  </a:lnTo>
                  <a:lnTo>
                    <a:pt x="688" y="94"/>
                  </a:lnTo>
                  <a:lnTo>
                    <a:pt x="691" y="75"/>
                  </a:lnTo>
                  <a:lnTo>
                    <a:pt x="695" y="65"/>
                  </a:lnTo>
                  <a:lnTo>
                    <a:pt x="700" y="55"/>
                  </a:lnTo>
                  <a:lnTo>
                    <a:pt x="703" y="45"/>
                  </a:lnTo>
                  <a:lnTo>
                    <a:pt x="699" y="35"/>
                  </a:lnTo>
                  <a:lnTo>
                    <a:pt x="692" y="37"/>
                  </a:lnTo>
                  <a:lnTo>
                    <a:pt x="684" y="40"/>
                  </a:lnTo>
                  <a:lnTo>
                    <a:pt x="677" y="41"/>
                  </a:lnTo>
                  <a:lnTo>
                    <a:pt x="670" y="43"/>
                  </a:lnTo>
                  <a:lnTo>
                    <a:pt x="664" y="44"/>
                  </a:lnTo>
                  <a:lnTo>
                    <a:pt x="657" y="46"/>
                  </a:lnTo>
                  <a:lnTo>
                    <a:pt x="650" y="48"/>
                  </a:lnTo>
                  <a:lnTo>
                    <a:pt x="643" y="49"/>
                  </a:lnTo>
                  <a:lnTo>
                    <a:pt x="619" y="38"/>
                  </a:lnTo>
                  <a:lnTo>
                    <a:pt x="596" y="30"/>
                  </a:lnTo>
                  <a:lnTo>
                    <a:pt x="574" y="22"/>
                  </a:lnTo>
                  <a:lnTo>
                    <a:pt x="553" y="17"/>
                  </a:lnTo>
                  <a:lnTo>
                    <a:pt x="532" y="11"/>
                  </a:lnTo>
                  <a:lnTo>
                    <a:pt x="513" y="6"/>
                  </a:lnTo>
                  <a:lnTo>
                    <a:pt x="493" y="3"/>
                  </a:lnTo>
                  <a:lnTo>
                    <a:pt x="474" y="2"/>
                  </a:lnTo>
                  <a:lnTo>
                    <a:pt x="453" y="0"/>
                  </a:lnTo>
                  <a:lnTo>
                    <a:pt x="433" y="0"/>
                  </a:lnTo>
                  <a:lnTo>
                    <a:pt x="413" y="2"/>
                  </a:lnTo>
                  <a:lnTo>
                    <a:pt x="391" y="5"/>
                  </a:lnTo>
                  <a:lnTo>
                    <a:pt x="369" y="8"/>
                  </a:lnTo>
                  <a:lnTo>
                    <a:pt x="345" y="13"/>
                  </a:lnTo>
                  <a:lnTo>
                    <a:pt x="319" y="20"/>
                  </a:lnTo>
                  <a:lnTo>
                    <a:pt x="293" y="27"/>
                  </a:lnTo>
                  <a:lnTo>
                    <a:pt x="267" y="40"/>
                  </a:lnTo>
                  <a:lnTo>
                    <a:pt x="243" y="53"/>
                  </a:lnTo>
                  <a:lnTo>
                    <a:pt x="220" y="67"/>
                  </a:lnTo>
                  <a:lnTo>
                    <a:pt x="199" y="82"/>
                  </a:lnTo>
                  <a:lnTo>
                    <a:pt x="179" y="97"/>
                  </a:lnTo>
                  <a:lnTo>
                    <a:pt x="160" y="113"/>
                  </a:lnTo>
                  <a:lnTo>
                    <a:pt x="143" y="131"/>
                  </a:lnTo>
                  <a:lnTo>
                    <a:pt x="127" y="149"/>
                  </a:lnTo>
                  <a:lnTo>
                    <a:pt x="113" y="169"/>
                  </a:lnTo>
                  <a:lnTo>
                    <a:pt x="100" y="188"/>
                  </a:lnTo>
                  <a:lnTo>
                    <a:pt x="90" y="210"/>
                  </a:lnTo>
                  <a:lnTo>
                    <a:pt x="81" y="233"/>
                  </a:lnTo>
                  <a:lnTo>
                    <a:pt x="74" y="258"/>
                  </a:lnTo>
                  <a:lnTo>
                    <a:pt x="69" y="285"/>
                  </a:lnTo>
                  <a:lnTo>
                    <a:pt x="66" y="313"/>
                  </a:lnTo>
                  <a:lnTo>
                    <a:pt x="65" y="342"/>
                  </a:lnTo>
                  <a:close/>
                </a:path>
              </a:pathLst>
            </a:custGeom>
            <a:solidFill>
              <a:srgbClr val="E8A31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1736" name="Freeform 57"/>
            <p:cNvSpPr>
              <a:spLocks/>
            </p:cNvSpPr>
            <p:nvPr/>
          </p:nvSpPr>
          <p:spPr bwMode="auto">
            <a:xfrm>
              <a:off x="3621" y="2826"/>
              <a:ext cx="348" cy="276"/>
            </a:xfrm>
            <a:custGeom>
              <a:avLst/>
              <a:gdLst>
                <a:gd name="T0" fmla="*/ 1 w 695"/>
                <a:gd name="T1" fmla="*/ 1 h 552"/>
                <a:gd name="T2" fmla="*/ 1 w 695"/>
                <a:gd name="T3" fmla="*/ 1 h 552"/>
                <a:gd name="T4" fmla="*/ 1 w 695"/>
                <a:gd name="T5" fmla="*/ 1 h 552"/>
                <a:gd name="T6" fmla="*/ 1 w 695"/>
                <a:gd name="T7" fmla="*/ 1 h 552"/>
                <a:gd name="T8" fmla="*/ 1 w 695"/>
                <a:gd name="T9" fmla="*/ 1 h 552"/>
                <a:gd name="T10" fmla="*/ 1 w 695"/>
                <a:gd name="T11" fmla="*/ 1 h 552"/>
                <a:gd name="T12" fmla="*/ 1 w 695"/>
                <a:gd name="T13" fmla="*/ 1 h 552"/>
                <a:gd name="T14" fmla="*/ 1 w 695"/>
                <a:gd name="T15" fmla="*/ 2 h 552"/>
                <a:gd name="T16" fmla="*/ 1 w 695"/>
                <a:gd name="T17" fmla="*/ 2 h 552"/>
                <a:gd name="T18" fmla="*/ 1 w 695"/>
                <a:gd name="T19" fmla="*/ 2 h 552"/>
                <a:gd name="T20" fmla="*/ 1 w 695"/>
                <a:gd name="T21" fmla="*/ 2 h 552"/>
                <a:gd name="T22" fmla="*/ 1 w 695"/>
                <a:gd name="T23" fmla="*/ 2 h 552"/>
                <a:gd name="T24" fmla="*/ 1 w 695"/>
                <a:gd name="T25" fmla="*/ 2 h 552"/>
                <a:gd name="T26" fmla="*/ 1 w 695"/>
                <a:gd name="T27" fmla="*/ 2 h 552"/>
                <a:gd name="T28" fmla="*/ 1 w 695"/>
                <a:gd name="T29" fmla="*/ 2 h 552"/>
                <a:gd name="T30" fmla="*/ 1 w 695"/>
                <a:gd name="T31" fmla="*/ 2 h 552"/>
                <a:gd name="T32" fmla="*/ 1 w 695"/>
                <a:gd name="T33" fmla="*/ 2 h 552"/>
                <a:gd name="T34" fmla="*/ 1 w 695"/>
                <a:gd name="T35" fmla="*/ 2 h 552"/>
                <a:gd name="T36" fmla="*/ 1 w 695"/>
                <a:gd name="T37" fmla="*/ 2 h 552"/>
                <a:gd name="T38" fmla="*/ 1 w 695"/>
                <a:gd name="T39" fmla="*/ 2 h 552"/>
                <a:gd name="T40" fmla="*/ 1 w 695"/>
                <a:gd name="T41" fmla="*/ 2 h 552"/>
                <a:gd name="T42" fmla="*/ 1 w 695"/>
                <a:gd name="T43" fmla="*/ 2 h 552"/>
                <a:gd name="T44" fmla="*/ 1 w 695"/>
                <a:gd name="T45" fmla="*/ 2 h 552"/>
                <a:gd name="T46" fmla="*/ 1 w 695"/>
                <a:gd name="T47" fmla="*/ 2 h 552"/>
                <a:gd name="T48" fmla="*/ 1 w 695"/>
                <a:gd name="T49" fmla="*/ 2 h 552"/>
                <a:gd name="T50" fmla="*/ 1 w 695"/>
                <a:gd name="T51" fmla="*/ 2 h 552"/>
                <a:gd name="T52" fmla="*/ 2 w 695"/>
                <a:gd name="T53" fmla="*/ 1 h 552"/>
                <a:gd name="T54" fmla="*/ 2 w 695"/>
                <a:gd name="T55" fmla="*/ 1 h 552"/>
                <a:gd name="T56" fmla="*/ 2 w 695"/>
                <a:gd name="T57" fmla="*/ 1 h 552"/>
                <a:gd name="T58" fmla="*/ 2 w 695"/>
                <a:gd name="T59" fmla="*/ 1 h 552"/>
                <a:gd name="T60" fmla="*/ 2 w 695"/>
                <a:gd name="T61" fmla="*/ 1 h 552"/>
                <a:gd name="T62" fmla="*/ 2 w 695"/>
                <a:gd name="T63" fmla="*/ 1 h 552"/>
                <a:gd name="T64" fmla="*/ 2 w 695"/>
                <a:gd name="T65" fmla="*/ 1 h 552"/>
                <a:gd name="T66" fmla="*/ 2 w 695"/>
                <a:gd name="T67" fmla="*/ 1 h 552"/>
                <a:gd name="T68" fmla="*/ 2 w 695"/>
                <a:gd name="T69" fmla="*/ 1 h 552"/>
                <a:gd name="T70" fmla="*/ 2 w 695"/>
                <a:gd name="T71" fmla="*/ 1 h 552"/>
                <a:gd name="T72" fmla="*/ 2 w 695"/>
                <a:gd name="T73" fmla="*/ 1 h 552"/>
                <a:gd name="T74" fmla="*/ 2 w 695"/>
                <a:gd name="T75" fmla="*/ 1 h 552"/>
                <a:gd name="T76" fmla="*/ 2 w 695"/>
                <a:gd name="T77" fmla="*/ 1 h 552"/>
                <a:gd name="T78" fmla="*/ 2 w 695"/>
                <a:gd name="T79" fmla="*/ 1 h 552"/>
                <a:gd name="T80" fmla="*/ 2 w 695"/>
                <a:gd name="T81" fmla="*/ 1 h 552"/>
                <a:gd name="T82" fmla="*/ 1 w 695"/>
                <a:gd name="T83" fmla="*/ 1 h 552"/>
                <a:gd name="T84" fmla="*/ 1 w 695"/>
                <a:gd name="T85" fmla="*/ 0 h 552"/>
                <a:gd name="T86" fmla="*/ 1 w 695"/>
                <a:gd name="T87" fmla="*/ 1 h 552"/>
                <a:gd name="T88" fmla="*/ 1 w 695"/>
                <a:gd name="T89" fmla="*/ 1 h 552"/>
                <a:gd name="T90" fmla="*/ 1 w 695"/>
                <a:gd name="T91" fmla="*/ 1 h 552"/>
                <a:gd name="T92" fmla="*/ 1 w 695"/>
                <a:gd name="T93" fmla="*/ 1 h 552"/>
                <a:gd name="T94" fmla="*/ 1 w 695"/>
                <a:gd name="T95" fmla="*/ 1 h 552"/>
                <a:gd name="T96" fmla="*/ 1 w 695"/>
                <a:gd name="T97" fmla="*/ 1 h 552"/>
                <a:gd name="T98" fmla="*/ 1 w 695"/>
                <a:gd name="T99" fmla="*/ 1 h 552"/>
                <a:gd name="T100" fmla="*/ 1 w 695"/>
                <a:gd name="T101" fmla="*/ 1 h 552"/>
                <a:gd name="T102" fmla="*/ 1 w 695"/>
                <a:gd name="T103" fmla="*/ 1 h 552"/>
                <a:gd name="T104" fmla="*/ 1 w 695"/>
                <a:gd name="T105" fmla="*/ 1 h 552"/>
                <a:gd name="T106" fmla="*/ 1 w 695"/>
                <a:gd name="T107" fmla="*/ 1 h 552"/>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695"/>
                <a:gd name="T163" fmla="*/ 0 h 552"/>
                <a:gd name="T164" fmla="*/ 695 w 695"/>
                <a:gd name="T165" fmla="*/ 552 h 552"/>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695" h="552">
                  <a:moveTo>
                    <a:pt x="65" y="335"/>
                  </a:moveTo>
                  <a:lnTo>
                    <a:pt x="59" y="358"/>
                  </a:lnTo>
                  <a:lnTo>
                    <a:pt x="54" y="381"/>
                  </a:lnTo>
                  <a:lnTo>
                    <a:pt x="49" y="403"/>
                  </a:lnTo>
                  <a:lnTo>
                    <a:pt x="43" y="426"/>
                  </a:lnTo>
                  <a:lnTo>
                    <a:pt x="39" y="433"/>
                  </a:lnTo>
                  <a:lnTo>
                    <a:pt x="34" y="440"/>
                  </a:lnTo>
                  <a:lnTo>
                    <a:pt x="29" y="446"/>
                  </a:lnTo>
                  <a:lnTo>
                    <a:pt x="25" y="453"/>
                  </a:lnTo>
                  <a:lnTo>
                    <a:pt x="20" y="460"/>
                  </a:lnTo>
                  <a:lnTo>
                    <a:pt x="16" y="465"/>
                  </a:lnTo>
                  <a:lnTo>
                    <a:pt x="11" y="472"/>
                  </a:lnTo>
                  <a:lnTo>
                    <a:pt x="6" y="479"/>
                  </a:lnTo>
                  <a:lnTo>
                    <a:pt x="5" y="493"/>
                  </a:lnTo>
                  <a:lnTo>
                    <a:pt x="3" y="506"/>
                  </a:lnTo>
                  <a:lnTo>
                    <a:pt x="2" y="519"/>
                  </a:lnTo>
                  <a:lnTo>
                    <a:pt x="0" y="533"/>
                  </a:lnTo>
                  <a:lnTo>
                    <a:pt x="4" y="534"/>
                  </a:lnTo>
                  <a:lnTo>
                    <a:pt x="9" y="536"/>
                  </a:lnTo>
                  <a:lnTo>
                    <a:pt x="12" y="537"/>
                  </a:lnTo>
                  <a:lnTo>
                    <a:pt x="17" y="537"/>
                  </a:lnTo>
                  <a:lnTo>
                    <a:pt x="21" y="538"/>
                  </a:lnTo>
                  <a:lnTo>
                    <a:pt x="26" y="539"/>
                  </a:lnTo>
                  <a:lnTo>
                    <a:pt x="31" y="540"/>
                  </a:lnTo>
                  <a:lnTo>
                    <a:pt x="35" y="541"/>
                  </a:lnTo>
                  <a:lnTo>
                    <a:pt x="42" y="539"/>
                  </a:lnTo>
                  <a:lnTo>
                    <a:pt x="50" y="538"/>
                  </a:lnTo>
                  <a:lnTo>
                    <a:pt x="57" y="536"/>
                  </a:lnTo>
                  <a:lnTo>
                    <a:pt x="65" y="534"/>
                  </a:lnTo>
                  <a:lnTo>
                    <a:pt x="71" y="533"/>
                  </a:lnTo>
                  <a:lnTo>
                    <a:pt x="76" y="532"/>
                  </a:lnTo>
                  <a:lnTo>
                    <a:pt x="81" y="531"/>
                  </a:lnTo>
                  <a:lnTo>
                    <a:pt x="86" y="530"/>
                  </a:lnTo>
                  <a:lnTo>
                    <a:pt x="92" y="529"/>
                  </a:lnTo>
                  <a:lnTo>
                    <a:pt x="96" y="528"/>
                  </a:lnTo>
                  <a:lnTo>
                    <a:pt x="102" y="526"/>
                  </a:lnTo>
                  <a:lnTo>
                    <a:pt x="108" y="525"/>
                  </a:lnTo>
                  <a:lnTo>
                    <a:pt x="133" y="531"/>
                  </a:lnTo>
                  <a:lnTo>
                    <a:pt x="160" y="536"/>
                  </a:lnTo>
                  <a:lnTo>
                    <a:pt x="185" y="540"/>
                  </a:lnTo>
                  <a:lnTo>
                    <a:pt x="211" y="544"/>
                  </a:lnTo>
                  <a:lnTo>
                    <a:pt x="238" y="547"/>
                  </a:lnTo>
                  <a:lnTo>
                    <a:pt x="264" y="549"/>
                  </a:lnTo>
                  <a:lnTo>
                    <a:pt x="291" y="552"/>
                  </a:lnTo>
                  <a:lnTo>
                    <a:pt x="316" y="552"/>
                  </a:lnTo>
                  <a:lnTo>
                    <a:pt x="342" y="552"/>
                  </a:lnTo>
                  <a:lnTo>
                    <a:pt x="367" y="549"/>
                  </a:lnTo>
                  <a:lnTo>
                    <a:pt x="392" y="546"/>
                  </a:lnTo>
                  <a:lnTo>
                    <a:pt x="416" y="541"/>
                  </a:lnTo>
                  <a:lnTo>
                    <a:pt x="441" y="534"/>
                  </a:lnTo>
                  <a:lnTo>
                    <a:pt x="464" y="526"/>
                  </a:lnTo>
                  <a:lnTo>
                    <a:pt x="487" y="517"/>
                  </a:lnTo>
                  <a:lnTo>
                    <a:pt x="509" y="504"/>
                  </a:lnTo>
                  <a:lnTo>
                    <a:pt x="550" y="471"/>
                  </a:lnTo>
                  <a:lnTo>
                    <a:pt x="586" y="433"/>
                  </a:lnTo>
                  <a:lnTo>
                    <a:pt x="616" y="394"/>
                  </a:lnTo>
                  <a:lnTo>
                    <a:pt x="639" y="350"/>
                  </a:lnTo>
                  <a:lnTo>
                    <a:pt x="656" y="304"/>
                  </a:lnTo>
                  <a:lnTo>
                    <a:pt x="667" y="255"/>
                  </a:lnTo>
                  <a:lnTo>
                    <a:pt x="672" y="202"/>
                  </a:lnTo>
                  <a:lnTo>
                    <a:pt x="670" y="145"/>
                  </a:lnTo>
                  <a:lnTo>
                    <a:pt x="672" y="127"/>
                  </a:lnTo>
                  <a:lnTo>
                    <a:pt x="676" y="108"/>
                  </a:lnTo>
                  <a:lnTo>
                    <a:pt x="679" y="91"/>
                  </a:lnTo>
                  <a:lnTo>
                    <a:pt x="682" y="73"/>
                  </a:lnTo>
                  <a:lnTo>
                    <a:pt x="687" y="63"/>
                  </a:lnTo>
                  <a:lnTo>
                    <a:pt x="692" y="53"/>
                  </a:lnTo>
                  <a:lnTo>
                    <a:pt x="695" y="44"/>
                  </a:lnTo>
                  <a:lnTo>
                    <a:pt x="693" y="36"/>
                  </a:lnTo>
                  <a:lnTo>
                    <a:pt x="686" y="37"/>
                  </a:lnTo>
                  <a:lnTo>
                    <a:pt x="679" y="38"/>
                  </a:lnTo>
                  <a:lnTo>
                    <a:pt x="672" y="39"/>
                  </a:lnTo>
                  <a:lnTo>
                    <a:pt x="665" y="41"/>
                  </a:lnTo>
                  <a:lnTo>
                    <a:pt x="658" y="43"/>
                  </a:lnTo>
                  <a:lnTo>
                    <a:pt x="651" y="44"/>
                  </a:lnTo>
                  <a:lnTo>
                    <a:pt x="643" y="46"/>
                  </a:lnTo>
                  <a:lnTo>
                    <a:pt x="636" y="47"/>
                  </a:lnTo>
                  <a:lnTo>
                    <a:pt x="613" y="38"/>
                  </a:lnTo>
                  <a:lnTo>
                    <a:pt x="590" y="29"/>
                  </a:lnTo>
                  <a:lnTo>
                    <a:pt x="568" y="22"/>
                  </a:lnTo>
                  <a:lnTo>
                    <a:pt x="548" y="15"/>
                  </a:lnTo>
                  <a:lnTo>
                    <a:pt x="528" y="10"/>
                  </a:lnTo>
                  <a:lnTo>
                    <a:pt x="509" y="6"/>
                  </a:lnTo>
                  <a:lnTo>
                    <a:pt x="489" y="2"/>
                  </a:lnTo>
                  <a:lnTo>
                    <a:pt x="469" y="0"/>
                  </a:lnTo>
                  <a:lnTo>
                    <a:pt x="450" y="0"/>
                  </a:lnTo>
                  <a:lnTo>
                    <a:pt x="429" y="0"/>
                  </a:lnTo>
                  <a:lnTo>
                    <a:pt x="408" y="1"/>
                  </a:lnTo>
                  <a:lnTo>
                    <a:pt x="388" y="3"/>
                  </a:lnTo>
                  <a:lnTo>
                    <a:pt x="366" y="7"/>
                  </a:lnTo>
                  <a:lnTo>
                    <a:pt x="342" y="13"/>
                  </a:lnTo>
                  <a:lnTo>
                    <a:pt x="317" y="18"/>
                  </a:lnTo>
                  <a:lnTo>
                    <a:pt x="291" y="25"/>
                  </a:lnTo>
                  <a:lnTo>
                    <a:pt x="266" y="38"/>
                  </a:lnTo>
                  <a:lnTo>
                    <a:pt x="243" y="52"/>
                  </a:lnTo>
                  <a:lnTo>
                    <a:pt x="220" y="66"/>
                  </a:lnTo>
                  <a:lnTo>
                    <a:pt x="199" y="79"/>
                  </a:lnTo>
                  <a:lnTo>
                    <a:pt x="178" y="94"/>
                  </a:lnTo>
                  <a:lnTo>
                    <a:pt x="160" y="111"/>
                  </a:lnTo>
                  <a:lnTo>
                    <a:pt x="144" y="127"/>
                  </a:lnTo>
                  <a:lnTo>
                    <a:pt x="127" y="145"/>
                  </a:lnTo>
                  <a:lnTo>
                    <a:pt x="114" y="164"/>
                  </a:lnTo>
                  <a:lnTo>
                    <a:pt x="101" y="183"/>
                  </a:lnTo>
                  <a:lnTo>
                    <a:pt x="91" y="205"/>
                  </a:lnTo>
                  <a:lnTo>
                    <a:pt x="81" y="228"/>
                  </a:lnTo>
                  <a:lnTo>
                    <a:pt x="74" y="252"/>
                  </a:lnTo>
                  <a:lnTo>
                    <a:pt x="70" y="278"/>
                  </a:lnTo>
                  <a:lnTo>
                    <a:pt x="66" y="305"/>
                  </a:lnTo>
                  <a:lnTo>
                    <a:pt x="65" y="335"/>
                  </a:lnTo>
                  <a:close/>
                </a:path>
              </a:pathLst>
            </a:custGeom>
            <a:solidFill>
              <a:srgbClr val="EAA50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1737" name="Freeform 58"/>
            <p:cNvSpPr>
              <a:spLocks/>
            </p:cNvSpPr>
            <p:nvPr/>
          </p:nvSpPr>
          <p:spPr bwMode="auto">
            <a:xfrm>
              <a:off x="3622" y="2828"/>
              <a:ext cx="345" cy="273"/>
            </a:xfrm>
            <a:custGeom>
              <a:avLst/>
              <a:gdLst>
                <a:gd name="T0" fmla="*/ 1 w 689"/>
                <a:gd name="T1" fmla="*/ 1 h 545"/>
                <a:gd name="T2" fmla="*/ 1 w 689"/>
                <a:gd name="T3" fmla="*/ 1 h 545"/>
                <a:gd name="T4" fmla="*/ 1 w 689"/>
                <a:gd name="T5" fmla="*/ 1 h 545"/>
                <a:gd name="T6" fmla="*/ 1 w 689"/>
                <a:gd name="T7" fmla="*/ 1 h 545"/>
                <a:gd name="T8" fmla="*/ 1 w 689"/>
                <a:gd name="T9" fmla="*/ 1 h 545"/>
                <a:gd name="T10" fmla="*/ 1 w 689"/>
                <a:gd name="T11" fmla="*/ 1 h 545"/>
                <a:gd name="T12" fmla="*/ 1 w 689"/>
                <a:gd name="T13" fmla="*/ 1 h 545"/>
                <a:gd name="T14" fmla="*/ 1 w 689"/>
                <a:gd name="T15" fmla="*/ 2 h 545"/>
                <a:gd name="T16" fmla="*/ 1 w 689"/>
                <a:gd name="T17" fmla="*/ 2 h 545"/>
                <a:gd name="T18" fmla="*/ 1 w 689"/>
                <a:gd name="T19" fmla="*/ 2 h 545"/>
                <a:gd name="T20" fmla="*/ 1 w 689"/>
                <a:gd name="T21" fmla="*/ 2 h 545"/>
                <a:gd name="T22" fmla="*/ 1 w 689"/>
                <a:gd name="T23" fmla="*/ 2 h 545"/>
                <a:gd name="T24" fmla="*/ 1 w 689"/>
                <a:gd name="T25" fmla="*/ 2 h 545"/>
                <a:gd name="T26" fmla="*/ 1 w 689"/>
                <a:gd name="T27" fmla="*/ 2 h 545"/>
                <a:gd name="T28" fmla="*/ 1 w 689"/>
                <a:gd name="T29" fmla="*/ 2 h 545"/>
                <a:gd name="T30" fmla="*/ 1 w 689"/>
                <a:gd name="T31" fmla="*/ 2 h 545"/>
                <a:gd name="T32" fmla="*/ 1 w 689"/>
                <a:gd name="T33" fmla="*/ 2 h 545"/>
                <a:gd name="T34" fmla="*/ 1 w 689"/>
                <a:gd name="T35" fmla="*/ 2 h 545"/>
                <a:gd name="T36" fmla="*/ 1 w 689"/>
                <a:gd name="T37" fmla="*/ 2 h 545"/>
                <a:gd name="T38" fmla="*/ 1 w 689"/>
                <a:gd name="T39" fmla="*/ 2 h 545"/>
                <a:gd name="T40" fmla="*/ 1 w 689"/>
                <a:gd name="T41" fmla="*/ 2 h 545"/>
                <a:gd name="T42" fmla="*/ 1 w 689"/>
                <a:gd name="T43" fmla="*/ 2 h 545"/>
                <a:gd name="T44" fmla="*/ 1 w 689"/>
                <a:gd name="T45" fmla="*/ 2 h 545"/>
                <a:gd name="T46" fmla="*/ 1 w 689"/>
                <a:gd name="T47" fmla="*/ 2 h 545"/>
                <a:gd name="T48" fmla="*/ 1 w 689"/>
                <a:gd name="T49" fmla="*/ 2 h 545"/>
                <a:gd name="T50" fmla="*/ 1 w 689"/>
                <a:gd name="T51" fmla="*/ 1 h 545"/>
                <a:gd name="T52" fmla="*/ 2 w 689"/>
                <a:gd name="T53" fmla="*/ 1 h 545"/>
                <a:gd name="T54" fmla="*/ 2 w 689"/>
                <a:gd name="T55" fmla="*/ 1 h 545"/>
                <a:gd name="T56" fmla="*/ 2 w 689"/>
                <a:gd name="T57" fmla="*/ 1 h 545"/>
                <a:gd name="T58" fmla="*/ 2 w 689"/>
                <a:gd name="T59" fmla="*/ 1 h 545"/>
                <a:gd name="T60" fmla="*/ 2 w 689"/>
                <a:gd name="T61" fmla="*/ 1 h 545"/>
                <a:gd name="T62" fmla="*/ 2 w 689"/>
                <a:gd name="T63" fmla="*/ 1 h 545"/>
                <a:gd name="T64" fmla="*/ 2 w 689"/>
                <a:gd name="T65" fmla="*/ 1 h 545"/>
                <a:gd name="T66" fmla="*/ 2 w 689"/>
                <a:gd name="T67" fmla="*/ 1 h 545"/>
                <a:gd name="T68" fmla="*/ 2 w 689"/>
                <a:gd name="T69" fmla="*/ 1 h 545"/>
                <a:gd name="T70" fmla="*/ 2 w 689"/>
                <a:gd name="T71" fmla="*/ 1 h 545"/>
                <a:gd name="T72" fmla="*/ 2 w 689"/>
                <a:gd name="T73" fmla="*/ 1 h 545"/>
                <a:gd name="T74" fmla="*/ 2 w 689"/>
                <a:gd name="T75" fmla="*/ 1 h 545"/>
                <a:gd name="T76" fmla="*/ 2 w 689"/>
                <a:gd name="T77" fmla="*/ 1 h 545"/>
                <a:gd name="T78" fmla="*/ 2 w 689"/>
                <a:gd name="T79" fmla="*/ 1 h 545"/>
                <a:gd name="T80" fmla="*/ 2 w 689"/>
                <a:gd name="T81" fmla="*/ 1 h 545"/>
                <a:gd name="T82" fmla="*/ 1 w 689"/>
                <a:gd name="T83" fmla="*/ 1 h 545"/>
                <a:gd name="T84" fmla="*/ 1 w 689"/>
                <a:gd name="T85" fmla="*/ 0 h 545"/>
                <a:gd name="T86" fmla="*/ 1 w 689"/>
                <a:gd name="T87" fmla="*/ 1 h 545"/>
                <a:gd name="T88" fmla="*/ 1 w 689"/>
                <a:gd name="T89" fmla="*/ 1 h 545"/>
                <a:gd name="T90" fmla="*/ 1 w 689"/>
                <a:gd name="T91" fmla="*/ 1 h 545"/>
                <a:gd name="T92" fmla="*/ 1 w 689"/>
                <a:gd name="T93" fmla="*/ 1 h 545"/>
                <a:gd name="T94" fmla="*/ 1 w 689"/>
                <a:gd name="T95" fmla="*/ 1 h 545"/>
                <a:gd name="T96" fmla="*/ 1 w 689"/>
                <a:gd name="T97" fmla="*/ 1 h 545"/>
                <a:gd name="T98" fmla="*/ 1 w 689"/>
                <a:gd name="T99" fmla="*/ 1 h 545"/>
                <a:gd name="T100" fmla="*/ 1 w 689"/>
                <a:gd name="T101" fmla="*/ 1 h 545"/>
                <a:gd name="T102" fmla="*/ 1 w 689"/>
                <a:gd name="T103" fmla="*/ 1 h 545"/>
                <a:gd name="T104" fmla="*/ 1 w 689"/>
                <a:gd name="T105" fmla="*/ 1 h 545"/>
                <a:gd name="T106" fmla="*/ 1 w 689"/>
                <a:gd name="T107" fmla="*/ 1 h 545"/>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689"/>
                <a:gd name="T163" fmla="*/ 0 h 545"/>
                <a:gd name="T164" fmla="*/ 689 w 689"/>
                <a:gd name="T165" fmla="*/ 545 h 545"/>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689" h="545">
                  <a:moveTo>
                    <a:pt x="66" y="330"/>
                  </a:moveTo>
                  <a:lnTo>
                    <a:pt x="61" y="352"/>
                  </a:lnTo>
                  <a:lnTo>
                    <a:pt x="55" y="375"/>
                  </a:lnTo>
                  <a:lnTo>
                    <a:pt x="51" y="397"/>
                  </a:lnTo>
                  <a:lnTo>
                    <a:pt x="45" y="420"/>
                  </a:lnTo>
                  <a:lnTo>
                    <a:pt x="40" y="427"/>
                  </a:lnTo>
                  <a:lnTo>
                    <a:pt x="36" y="434"/>
                  </a:lnTo>
                  <a:lnTo>
                    <a:pt x="31" y="439"/>
                  </a:lnTo>
                  <a:lnTo>
                    <a:pt x="26" y="446"/>
                  </a:lnTo>
                  <a:lnTo>
                    <a:pt x="22" y="453"/>
                  </a:lnTo>
                  <a:lnTo>
                    <a:pt x="17" y="460"/>
                  </a:lnTo>
                  <a:lnTo>
                    <a:pt x="13" y="467"/>
                  </a:lnTo>
                  <a:lnTo>
                    <a:pt x="8" y="474"/>
                  </a:lnTo>
                  <a:lnTo>
                    <a:pt x="6" y="487"/>
                  </a:lnTo>
                  <a:lnTo>
                    <a:pt x="4" y="500"/>
                  </a:lnTo>
                  <a:lnTo>
                    <a:pt x="2" y="513"/>
                  </a:lnTo>
                  <a:lnTo>
                    <a:pt x="0" y="527"/>
                  </a:lnTo>
                  <a:lnTo>
                    <a:pt x="4" y="528"/>
                  </a:lnTo>
                  <a:lnTo>
                    <a:pt x="9" y="529"/>
                  </a:lnTo>
                  <a:lnTo>
                    <a:pt x="14" y="530"/>
                  </a:lnTo>
                  <a:lnTo>
                    <a:pt x="18" y="531"/>
                  </a:lnTo>
                  <a:lnTo>
                    <a:pt x="23" y="533"/>
                  </a:lnTo>
                  <a:lnTo>
                    <a:pt x="26" y="534"/>
                  </a:lnTo>
                  <a:lnTo>
                    <a:pt x="31" y="535"/>
                  </a:lnTo>
                  <a:lnTo>
                    <a:pt x="36" y="536"/>
                  </a:lnTo>
                  <a:lnTo>
                    <a:pt x="44" y="534"/>
                  </a:lnTo>
                  <a:lnTo>
                    <a:pt x="51" y="530"/>
                  </a:lnTo>
                  <a:lnTo>
                    <a:pt x="57" y="528"/>
                  </a:lnTo>
                  <a:lnTo>
                    <a:pt x="66" y="526"/>
                  </a:lnTo>
                  <a:lnTo>
                    <a:pt x="71" y="525"/>
                  </a:lnTo>
                  <a:lnTo>
                    <a:pt x="76" y="523"/>
                  </a:lnTo>
                  <a:lnTo>
                    <a:pt x="82" y="523"/>
                  </a:lnTo>
                  <a:lnTo>
                    <a:pt x="86" y="522"/>
                  </a:lnTo>
                  <a:lnTo>
                    <a:pt x="92" y="521"/>
                  </a:lnTo>
                  <a:lnTo>
                    <a:pt x="97" y="520"/>
                  </a:lnTo>
                  <a:lnTo>
                    <a:pt x="102" y="520"/>
                  </a:lnTo>
                  <a:lnTo>
                    <a:pt x="108" y="519"/>
                  </a:lnTo>
                  <a:lnTo>
                    <a:pt x="133" y="523"/>
                  </a:lnTo>
                  <a:lnTo>
                    <a:pt x="159" y="529"/>
                  </a:lnTo>
                  <a:lnTo>
                    <a:pt x="184" y="533"/>
                  </a:lnTo>
                  <a:lnTo>
                    <a:pt x="211" y="537"/>
                  </a:lnTo>
                  <a:lnTo>
                    <a:pt x="236" y="541"/>
                  </a:lnTo>
                  <a:lnTo>
                    <a:pt x="262" y="543"/>
                  </a:lnTo>
                  <a:lnTo>
                    <a:pt x="288" y="544"/>
                  </a:lnTo>
                  <a:lnTo>
                    <a:pt x="313" y="545"/>
                  </a:lnTo>
                  <a:lnTo>
                    <a:pt x="338" y="544"/>
                  </a:lnTo>
                  <a:lnTo>
                    <a:pt x="364" y="543"/>
                  </a:lnTo>
                  <a:lnTo>
                    <a:pt x="388" y="539"/>
                  </a:lnTo>
                  <a:lnTo>
                    <a:pt x="412" y="535"/>
                  </a:lnTo>
                  <a:lnTo>
                    <a:pt x="435" y="528"/>
                  </a:lnTo>
                  <a:lnTo>
                    <a:pt x="458" y="520"/>
                  </a:lnTo>
                  <a:lnTo>
                    <a:pt x="480" y="511"/>
                  </a:lnTo>
                  <a:lnTo>
                    <a:pt x="502" y="498"/>
                  </a:lnTo>
                  <a:lnTo>
                    <a:pt x="543" y="465"/>
                  </a:lnTo>
                  <a:lnTo>
                    <a:pt x="578" y="428"/>
                  </a:lnTo>
                  <a:lnTo>
                    <a:pt x="608" y="387"/>
                  </a:lnTo>
                  <a:lnTo>
                    <a:pt x="632" y="345"/>
                  </a:lnTo>
                  <a:lnTo>
                    <a:pt x="649" y="299"/>
                  </a:lnTo>
                  <a:lnTo>
                    <a:pt x="661" y="250"/>
                  </a:lnTo>
                  <a:lnTo>
                    <a:pt x="664" y="199"/>
                  </a:lnTo>
                  <a:lnTo>
                    <a:pt x="662" y="143"/>
                  </a:lnTo>
                  <a:lnTo>
                    <a:pt x="664" y="125"/>
                  </a:lnTo>
                  <a:lnTo>
                    <a:pt x="668" y="106"/>
                  </a:lnTo>
                  <a:lnTo>
                    <a:pt x="671" y="89"/>
                  </a:lnTo>
                  <a:lnTo>
                    <a:pt x="674" y="71"/>
                  </a:lnTo>
                  <a:lnTo>
                    <a:pt x="679" y="61"/>
                  </a:lnTo>
                  <a:lnTo>
                    <a:pt x="685" y="53"/>
                  </a:lnTo>
                  <a:lnTo>
                    <a:pt x="689" y="44"/>
                  </a:lnTo>
                  <a:lnTo>
                    <a:pt x="689" y="36"/>
                  </a:lnTo>
                  <a:lnTo>
                    <a:pt x="682" y="37"/>
                  </a:lnTo>
                  <a:lnTo>
                    <a:pt x="675" y="38"/>
                  </a:lnTo>
                  <a:lnTo>
                    <a:pt x="668" y="40"/>
                  </a:lnTo>
                  <a:lnTo>
                    <a:pt x="660" y="41"/>
                  </a:lnTo>
                  <a:lnTo>
                    <a:pt x="653" y="43"/>
                  </a:lnTo>
                  <a:lnTo>
                    <a:pt x="646" y="44"/>
                  </a:lnTo>
                  <a:lnTo>
                    <a:pt x="638" y="45"/>
                  </a:lnTo>
                  <a:lnTo>
                    <a:pt x="631" y="47"/>
                  </a:lnTo>
                  <a:lnTo>
                    <a:pt x="608" y="37"/>
                  </a:lnTo>
                  <a:lnTo>
                    <a:pt x="586" y="29"/>
                  </a:lnTo>
                  <a:lnTo>
                    <a:pt x="565" y="21"/>
                  </a:lnTo>
                  <a:lnTo>
                    <a:pt x="545" y="15"/>
                  </a:lnTo>
                  <a:lnTo>
                    <a:pt x="525" y="10"/>
                  </a:lnTo>
                  <a:lnTo>
                    <a:pt x="505" y="6"/>
                  </a:lnTo>
                  <a:lnTo>
                    <a:pt x="486" y="3"/>
                  </a:lnTo>
                  <a:lnTo>
                    <a:pt x="467" y="2"/>
                  </a:lnTo>
                  <a:lnTo>
                    <a:pt x="447" y="0"/>
                  </a:lnTo>
                  <a:lnTo>
                    <a:pt x="427" y="0"/>
                  </a:lnTo>
                  <a:lnTo>
                    <a:pt x="406" y="2"/>
                  </a:lnTo>
                  <a:lnTo>
                    <a:pt x="386" y="5"/>
                  </a:lnTo>
                  <a:lnTo>
                    <a:pt x="363" y="9"/>
                  </a:lnTo>
                  <a:lnTo>
                    <a:pt x="340" y="13"/>
                  </a:lnTo>
                  <a:lnTo>
                    <a:pt x="315" y="19"/>
                  </a:lnTo>
                  <a:lnTo>
                    <a:pt x="289" y="26"/>
                  </a:lnTo>
                  <a:lnTo>
                    <a:pt x="265" y="38"/>
                  </a:lnTo>
                  <a:lnTo>
                    <a:pt x="242" y="52"/>
                  </a:lnTo>
                  <a:lnTo>
                    <a:pt x="220" y="65"/>
                  </a:lnTo>
                  <a:lnTo>
                    <a:pt x="199" y="80"/>
                  </a:lnTo>
                  <a:lnTo>
                    <a:pt x="180" y="94"/>
                  </a:lnTo>
                  <a:lnTo>
                    <a:pt x="161" y="110"/>
                  </a:lnTo>
                  <a:lnTo>
                    <a:pt x="144" y="126"/>
                  </a:lnTo>
                  <a:lnTo>
                    <a:pt x="129" y="143"/>
                  </a:lnTo>
                  <a:lnTo>
                    <a:pt x="115" y="162"/>
                  </a:lnTo>
                  <a:lnTo>
                    <a:pt x="102" y="181"/>
                  </a:lnTo>
                  <a:lnTo>
                    <a:pt x="92" y="202"/>
                  </a:lnTo>
                  <a:lnTo>
                    <a:pt x="83" y="224"/>
                  </a:lnTo>
                  <a:lnTo>
                    <a:pt x="76" y="248"/>
                  </a:lnTo>
                  <a:lnTo>
                    <a:pt x="70" y="273"/>
                  </a:lnTo>
                  <a:lnTo>
                    <a:pt x="67" y="301"/>
                  </a:lnTo>
                  <a:lnTo>
                    <a:pt x="66" y="330"/>
                  </a:lnTo>
                  <a:close/>
                </a:path>
              </a:pathLst>
            </a:custGeom>
            <a:solidFill>
              <a:srgbClr val="EFAD0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1738" name="Freeform 59"/>
            <p:cNvSpPr>
              <a:spLocks/>
            </p:cNvSpPr>
            <p:nvPr/>
          </p:nvSpPr>
          <p:spPr bwMode="auto">
            <a:xfrm>
              <a:off x="3624" y="2831"/>
              <a:ext cx="342" cy="268"/>
            </a:xfrm>
            <a:custGeom>
              <a:avLst/>
              <a:gdLst>
                <a:gd name="T0" fmla="*/ 1 w 683"/>
                <a:gd name="T1" fmla="*/ 0 h 537"/>
                <a:gd name="T2" fmla="*/ 1 w 683"/>
                <a:gd name="T3" fmla="*/ 0 h 537"/>
                <a:gd name="T4" fmla="*/ 1 w 683"/>
                <a:gd name="T5" fmla="*/ 0 h 537"/>
                <a:gd name="T6" fmla="*/ 1 w 683"/>
                <a:gd name="T7" fmla="*/ 0 h 537"/>
                <a:gd name="T8" fmla="*/ 1 w 683"/>
                <a:gd name="T9" fmla="*/ 0 h 537"/>
                <a:gd name="T10" fmla="*/ 1 w 683"/>
                <a:gd name="T11" fmla="*/ 0 h 537"/>
                <a:gd name="T12" fmla="*/ 1 w 683"/>
                <a:gd name="T13" fmla="*/ 0 h 537"/>
                <a:gd name="T14" fmla="*/ 1 w 683"/>
                <a:gd name="T15" fmla="*/ 0 h 537"/>
                <a:gd name="T16" fmla="*/ 1 w 683"/>
                <a:gd name="T17" fmla="*/ 1 h 537"/>
                <a:gd name="T18" fmla="*/ 1 w 683"/>
                <a:gd name="T19" fmla="*/ 1 h 537"/>
                <a:gd name="T20" fmla="*/ 1 w 683"/>
                <a:gd name="T21" fmla="*/ 1 h 537"/>
                <a:gd name="T22" fmla="*/ 1 w 683"/>
                <a:gd name="T23" fmla="*/ 1 h 537"/>
                <a:gd name="T24" fmla="*/ 1 w 683"/>
                <a:gd name="T25" fmla="*/ 1 h 537"/>
                <a:gd name="T26" fmla="*/ 1 w 683"/>
                <a:gd name="T27" fmla="*/ 1 h 537"/>
                <a:gd name="T28" fmla="*/ 1 w 683"/>
                <a:gd name="T29" fmla="*/ 1 h 537"/>
                <a:gd name="T30" fmla="*/ 1 w 683"/>
                <a:gd name="T31" fmla="*/ 1 h 537"/>
                <a:gd name="T32" fmla="*/ 1 w 683"/>
                <a:gd name="T33" fmla="*/ 0 h 537"/>
                <a:gd name="T34" fmla="*/ 1 w 683"/>
                <a:gd name="T35" fmla="*/ 0 h 537"/>
                <a:gd name="T36" fmla="*/ 1 w 683"/>
                <a:gd name="T37" fmla="*/ 1 h 537"/>
                <a:gd name="T38" fmla="*/ 1 w 683"/>
                <a:gd name="T39" fmla="*/ 1 h 537"/>
                <a:gd name="T40" fmla="*/ 1 w 683"/>
                <a:gd name="T41" fmla="*/ 1 h 537"/>
                <a:gd name="T42" fmla="*/ 1 w 683"/>
                <a:gd name="T43" fmla="*/ 1 h 537"/>
                <a:gd name="T44" fmla="*/ 1 w 683"/>
                <a:gd name="T45" fmla="*/ 1 h 537"/>
                <a:gd name="T46" fmla="*/ 1 w 683"/>
                <a:gd name="T47" fmla="*/ 1 h 537"/>
                <a:gd name="T48" fmla="*/ 1 w 683"/>
                <a:gd name="T49" fmla="*/ 1 h 537"/>
                <a:gd name="T50" fmla="*/ 1 w 683"/>
                <a:gd name="T51" fmla="*/ 0 h 537"/>
                <a:gd name="T52" fmla="*/ 2 w 683"/>
                <a:gd name="T53" fmla="*/ 0 h 537"/>
                <a:gd name="T54" fmla="*/ 2 w 683"/>
                <a:gd name="T55" fmla="*/ 0 h 537"/>
                <a:gd name="T56" fmla="*/ 2 w 683"/>
                <a:gd name="T57" fmla="*/ 0 h 537"/>
                <a:gd name="T58" fmla="*/ 2 w 683"/>
                <a:gd name="T59" fmla="*/ 0 h 537"/>
                <a:gd name="T60" fmla="*/ 2 w 683"/>
                <a:gd name="T61" fmla="*/ 0 h 537"/>
                <a:gd name="T62" fmla="*/ 2 w 683"/>
                <a:gd name="T63" fmla="*/ 0 h 537"/>
                <a:gd name="T64" fmla="*/ 2 w 683"/>
                <a:gd name="T65" fmla="*/ 0 h 537"/>
                <a:gd name="T66" fmla="*/ 2 w 683"/>
                <a:gd name="T67" fmla="*/ 0 h 537"/>
                <a:gd name="T68" fmla="*/ 2 w 683"/>
                <a:gd name="T69" fmla="*/ 0 h 537"/>
                <a:gd name="T70" fmla="*/ 2 w 683"/>
                <a:gd name="T71" fmla="*/ 0 h 537"/>
                <a:gd name="T72" fmla="*/ 2 w 683"/>
                <a:gd name="T73" fmla="*/ 0 h 537"/>
                <a:gd name="T74" fmla="*/ 2 w 683"/>
                <a:gd name="T75" fmla="*/ 0 h 537"/>
                <a:gd name="T76" fmla="*/ 2 w 683"/>
                <a:gd name="T77" fmla="*/ 0 h 537"/>
                <a:gd name="T78" fmla="*/ 2 w 683"/>
                <a:gd name="T79" fmla="*/ 0 h 537"/>
                <a:gd name="T80" fmla="*/ 2 w 683"/>
                <a:gd name="T81" fmla="*/ 0 h 537"/>
                <a:gd name="T82" fmla="*/ 1 w 683"/>
                <a:gd name="T83" fmla="*/ 0 h 537"/>
                <a:gd name="T84" fmla="*/ 1 w 683"/>
                <a:gd name="T85" fmla="*/ 0 h 537"/>
                <a:gd name="T86" fmla="*/ 1 w 683"/>
                <a:gd name="T87" fmla="*/ 0 h 537"/>
                <a:gd name="T88" fmla="*/ 1 w 683"/>
                <a:gd name="T89" fmla="*/ 0 h 537"/>
                <a:gd name="T90" fmla="*/ 1 w 683"/>
                <a:gd name="T91" fmla="*/ 0 h 537"/>
                <a:gd name="T92" fmla="*/ 1 w 683"/>
                <a:gd name="T93" fmla="*/ 0 h 537"/>
                <a:gd name="T94" fmla="*/ 1 w 683"/>
                <a:gd name="T95" fmla="*/ 0 h 537"/>
                <a:gd name="T96" fmla="*/ 1 w 683"/>
                <a:gd name="T97" fmla="*/ 0 h 537"/>
                <a:gd name="T98" fmla="*/ 1 w 683"/>
                <a:gd name="T99" fmla="*/ 0 h 537"/>
                <a:gd name="T100" fmla="*/ 1 w 683"/>
                <a:gd name="T101" fmla="*/ 0 h 537"/>
                <a:gd name="T102" fmla="*/ 1 w 683"/>
                <a:gd name="T103" fmla="*/ 0 h 537"/>
                <a:gd name="T104" fmla="*/ 1 w 683"/>
                <a:gd name="T105" fmla="*/ 0 h 537"/>
                <a:gd name="T106" fmla="*/ 1 w 683"/>
                <a:gd name="T107" fmla="*/ 0 h 537"/>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683"/>
                <a:gd name="T163" fmla="*/ 0 h 537"/>
                <a:gd name="T164" fmla="*/ 683 w 683"/>
                <a:gd name="T165" fmla="*/ 537 h 537"/>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683" h="537">
                  <a:moveTo>
                    <a:pt x="65" y="323"/>
                  </a:moveTo>
                  <a:lnTo>
                    <a:pt x="60" y="344"/>
                  </a:lnTo>
                  <a:lnTo>
                    <a:pt x="54" y="367"/>
                  </a:lnTo>
                  <a:lnTo>
                    <a:pt x="50" y="389"/>
                  </a:lnTo>
                  <a:lnTo>
                    <a:pt x="44" y="411"/>
                  </a:lnTo>
                  <a:lnTo>
                    <a:pt x="39" y="418"/>
                  </a:lnTo>
                  <a:lnTo>
                    <a:pt x="35" y="425"/>
                  </a:lnTo>
                  <a:lnTo>
                    <a:pt x="30" y="432"/>
                  </a:lnTo>
                  <a:lnTo>
                    <a:pt x="27" y="439"/>
                  </a:lnTo>
                  <a:lnTo>
                    <a:pt x="22" y="446"/>
                  </a:lnTo>
                  <a:lnTo>
                    <a:pt x="18" y="453"/>
                  </a:lnTo>
                  <a:lnTo>
                    <a:pt x="13" y="458"/>
                  </a:lnTo>
                  <a:lnTo>
                    <a:pt x="8" y="465"/>
                  </a:lnTo>
                  <a:lnTo>
                    <a:pt x="6" y="479"/>
                  </a:lnTo>
                  <a:lnTo>
                    <a:pt x="5" y="492"/>
                  </a:lnTo>
                  <a:lnTo>
                    <a:pt x="3" y="506"/>
                  </a:lnTo>
                  <a:lnTo>
                    <a:pt x="0" y="518"/>
                  </a:lnTo>
                  <a:lnTo>
                    <a:pt x="5" y="520"/>
                  </a:lnTo>
                  <a:lnTo>
                    <a:pt x="10" y="521"/>
                  </a:lnTo>
                  <a:lnTo>
                    <a:pt x="13" y="522"/>
                  </a:lnTo>
                  <a:lnTo>
                    <a:pt x="18" y="523"/>
                  </a:lnTo>
                  <a:lnTo>
                    <a:pt x="22" y="524"/>
                  </a:lnTo>
                  <a:lnTo>
                    <a:pt x="27" y="525"/>
                  </a:lnTo>
                  <a:lnTo>
                    <a:pt x="30" y="526"/>
                  </a:lnTo>
                  <a:lnTo>
                    <a:pt x="35" y="528"/>
                  </a:lnTo>
                  <a:lnTo>
                    <a:pt x="43" y="524"/>
                  </a:lnTo>
                  <a:lnTo>
                    <a:pt x="50" y="522"/>
                  </a:lnTo>
                  <a:lnTo>
                    <a:pt x="58" y="518"/>
                  </a:lnTo>
                  <a:lnTo>
                    <a:pt x="65" y="516"/>
                  </a:lnTo>
                  <a:lnTo>
                    <a:pt x="71" y="515"/>
                  </a:lnTo>
                  <a:lnTo>
                    <a:pt x="75" y="515"/>
                  </a:lnTo>
                  <a:lnTo>
                    <a:pt x="81" y="514"/>
                  </a:lnTo>
                  <a:lnTo>
                    <a:pt x="86" y="513"/>
                  </a:lnTo>
                  <a:lnTo>
                    <a:pt x="91" y="511"/>
                  </a:lnTo>
                  <a:lnTo>
                    <a:pt x="96" y="511"/>
                  </a:lnTo>
                  <a:lnTo>
                    <a:pt x="102" y="510"/>
                  </a:lnTo>
                  <a:lnTo>
                    <a:pt x="106" y="510"/>
                  </a:lnTo>
                  <a:lnTo>
                    <a:pt x="132" y="515"/>
                  </a:lnTo>
                  <a:lnTo>
                    <a:pt x="157" y="520"/>
                  </a:lnTo>
                  <a:lnTo>
                    <a:pt x="182" y="524"/>
                  </a:lnTo>
                  <a:lnTo>
                    <a:pt x="208" y="528"/>
                  </a:lnTo>
                  <a:lnTo>
                    <a:pt x="233" y="531"/>
                  </a:lnTo>
                  <a:lnTo>
                    <a:pt x="258" y="534"/>
                  </a:lnTo>
                  <a:lnTo>
                    <a:pt x="284" y="536"/>
                  </a:lnTo>
                  <a:lnTo>
                    <a:pt x="309" y="537"/>
                  </a:lnTo>
                  <a:lnTo>
                    <a:pt x="334" y="536"/>
                  </a:lnTo>
                  <a:lnTo>
                    <a:pt x="358" y="534"/>
                  </a:lnTo>
                  <a:lnTo>
                    <a:pt x="383" y="531"/>
                  </a:lnTo>
                  <a:lnTo>
                    <a:pt x="406" y="526"/>
                  </a:lnTo>
                  <a:lnTo>
                    <a:pt x="429" y="521"/>
                  </a:lnTo>
                  <a:lnTo>
                    <a:pt x="452" y="513"/>
                  </a:lnTo>
                  <a:lnTo>
                    <a:pt x="474" y="502"/>
                  </a:lnTo>
                  <a:lnTo>
                    <a:pt x="494" y="491"/>
                  </a:lnTo>
                  <a:lnTo>
                    <a:pt x="536" y="456"/>
                  </a:lnTo>
                  <a:lnTo>
                    <a:pt x="571" y="419"/>
                  </a:lnTo>
                  <a:lnTo>
                    <a:pt x="601" y="379"/>
                  </a:lnTo>
                  <a:lnTo>
                    <a:pt x="624" y="336"/>
                  </a:lnTo>
                  <a:lnTo>
                    <a:pt x="642" y="291"/>
                  </a:lnTo>
                  <a:lnTo>
                    <a:pt x="653" y="243"/>
                  </a:lnTo>
                  <a:lnTo>
                    <a:pt x="657" y="192"/>
                  </a:lnTo>
                  <a:lnTo>
                    <a:pt x="653" y="139"/>
                  </a:lnTo>
                  <a:lnTo>
                    <a:pt x="656" y="121"/>
                  </a:lnTo>
                  <a:lnTo>
                    <a:pt x="659" y="104"/>
                  </a:lnTo>
                  <a:lnTo>
                    <a:pt x="662" y="85"/>
                  </a:lnTo>
                  <a:lnTo>
                    <a:pt x="665" y="67"/>
                  </a:lnTo>
                  <a:lnTo>
                    <a:pt x="671" y="59"/>
                  </a:lnTo>
                  <a:lnTo>
                    <a:pt x="676" y="51"/>
                  </a:lnTo>
                  <a:lnTo>
                    <a:pt x="682" y="43"/>
                  </a:lnTo>
                  <a:lnTo>
                    <a:pt x="683" y="35"/>
                  </a:lnTo>
                  <a:lnTo>
                    <a:pt x="676" y="36"/>
                  </a:lnTo>
                  <a:lnTo>
                    <a:pt x="668" y="37"/>
                  </a:lnTo>
                  <a:lnTo>
                    <a:pt x="661" y="38"/>
                  </a:lnTo>
                  <a:lnTo>
                    <a:pt x="654" y="39"/>
                  </a:lnTo>
                  <a:lnTo>
                    <a:pt x="648" y="42"/>
                  </a:lnTo>
                  <a:lnTo>
                    <a:pt x="641" y="43"/>
                  </a:lnTo>
                  <a:lnTo>
                    <a:pt x="633" y="44"/>
                  </a:lnTo>
                  <a:lnTo>
                    <a:pt x="626" y="45"/>
                  </a:lnTo>
                  <a:lnTo>
                    <a:pt x="604" y="36"/>
                  </a:lnTo>
                  <a:lnTo>
                    <a:pt x="582" y="28"/>
                  </a:lnTo>
                  <a:lnTo>
                    <a:pt x="561" y="21"/>
                  </a:lnTo>
                  <a:lnTo>
                    <a:pt x="542" y="14"/>
                  </a:lnTo>
                  <a:lnTo>
                    <a:pt x="522" y="9"/>
                  </a:lnTo>
                  <a:lnTo>
                    <a:pt x="502" y="6"/>
                  </a:lnTo>
                  <a:lnTo>
                    <a:pt x="483" y="2"/>
                  </a:lnTo>
                  <a:lnTo>
                    <a:pt x="463" y="0"/>
                  </a:lnTo>
                  <a:lnTo>
                    <a:pt x="444" y="0"/>
                  </a:lnTo>
                  <a:lnTo>
                    <a:pt x="424" y="0"/>
                  </a:lnTo>
                  <a:lnTo>
                    <a:pt x="403" y="1"/>
                  </a:lnTo>
                  <a:lnTo>
                    <a:pt x="381" y="5"/>
                  </a:lnTo>
                  <a:lnTo>
                    <a:pt x="360" y="8"/>
                  </a:lnTo>
                  <a:lnTo>
                    <a:pt x="337" y="13"/>
                  </a:lnTo>
                  <a:lnTo>
                    <a:pt x="312" y="18"/>
                  </a:lnTo>
                  <a:lnTo>
                    <a:pt x="287" y="25"/>
                  </a:lnTo>
                  <a:lnTo>
                    <a:pt x="264" y="38"/>
                  </a:lnTo>
                  <a:lnTo>
                    <a:pt x="241" y="51"/>
                  </a:lnTo>
                  <a:lnTo>
                    <a:pt x="219" y="63"/>
                  </a:lnTo>
                  <a:lnTo>
                    <a:pt x="198" y="77"/>
                  </a:lnTo>
                  <a:lnTo>
                    <a:pt x="180" y="92"/>
                  </a:lnTo>
                  <a:lnTo>
                    <a:pt x="162" y="107"/>
                  </a:lnTo>
                  <a:lnTo>
                    <a:pt x="144" y="122"/>
                  </a:lnTo>
                  <a:lnTo>
                    <a:pt x="129" y="139"/>
                  </a:lnTo>
                  <a:lnTo>
                    <a:pt x="115" y="158"/>
                  </a:lnTo>
                  <a:lnTo>
                    <a:pt x="103" y="176"/>
                  </a:lnTo>
                  <a:lnTo>
                    <a:pt x="92" y="197"/>
                  </a:lnTo>
                  <a:lnTo>
                    <a:pt x="83" y="219"/>
                  </a:lnTo>
                  <a:lnTo>
                    <a:pt x="75" y="242"/>
                  </a:lnTo>
                  <a:lnTo>
                    <a:pt x="71" y="267"/>
                  </a:lnTo>
                  <a:lnTo>
                    <a:pt x="66" y="294"/>
                  </a:lnTo>
                  <a:lnTo>
                    <a:pt x="65" y="323"/>
                  </a:lnTo>
                  <a:close/>
                </a:path>
              </a:pathLst>
            </a:custGeom>
            <a:solidFill>
              <a:srgbClr val="F2B20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1739" name="Freeform 60"/>
            <p:cNvSpPr>
              <a:spLocks/>
            </p:cNvSpPr>
            <p:nvPr/>
          </p:nvSpPr>
          <p:spPr bwMode="auto">
            <a:xfrm>
              <a:off x="3625" y="2832"/>
              <a:ext cx="339" cy="265"/>
            </a:xfrm>
            <a:custGeom>
              <a:avLst/>
              <a:gdLst>
                <a:gd name="T0" fmla="*/ 1 w 678"/>
                <a:gd name="T1" fmla="*/ 1 h 529"/>
                <a:gd name="T2" fmla="*/ 1 w 678"/>
                <a:gd name="T3" fmla="*/ 1 h 529"/>
                <a:gd name="T4" fmla="*/ 1 w 678"/>
                <a:gd name="T5" fmla="*/ 1 h 529"/>
                <a:gd name="T6" fmla="*/ 1 w 678"/>
                <a:gd name="T7" fmla="*/ 1 h 529"/>
                <a:gd name="T8" fmla="*/ 1 w 678"/>
                <a:gd name="T9" fmla="*/ 1 h 529"/>
                <a:gd name="T10" fmla="*/ 1 w 678"/>
                <a:gd name="T11" fmla="*/ 1 h 529"/>
                <a:gd name="T12" fmla="*/ 1 w 678"/>
                <a:gd name="T13" fmla="*/ 1 h 529"/>
                <a:gd name="T14" fmla="*/ 1 w 678"/>
                <a:gd name="T15" fmla="*/ 1 h 529"/>
                <a:gd name="T16" fmla="*/ 1 w 678"/>
                <a:gd name="T17" fmla="*/ 1 h 529"/>
                <a:gd name="T18" fmla="*/ 1 w 678"/>
                <a:gd name="T19" fmla="*/ 2 h 529"/>
                <a:gd name="T20" fmla="*/ 1 w 678"/>
                <a:gd name="T21" fmla="*/ 2 h 529"/>
                <a:gd name="T22" fmla="*/ 1 w 678"/>
                <a:gd name="T23" fmla="*/ 2 h 529"/>
                <a:gd name="T24" fmla="*/ 1 w 678"/>
                <a:gd name="T25" fmla="*/ 2 h 529"/>
                <a:gd name="T26" fmla="*/ 1 w 678"/>
                <a:gd name="T27" fmla="*/ 1 h 529"/>
                <a:gd name="T28" fmla="*/ 1 w 678"/>
                <a:gd name="T29" fmla="*/ 1 h 529"/>
                <a:gd name="T30" fmla="*/ 1 w 678"/>
                <a:gd name="T31" fmla="*/ 1 h 529"/>
                <a:gd name="T32" fmla="*/ 1 w 678"/>
                <a:gd name="T33" fmla="*/ 1 h 529"/>
                <a:gd name="T34" fmla="*/ 1 w 678"/>
                <a:gd name="T35" fmla="*/ 1 h 529"/>
                <a:gd name="T36" fmla="*/ 1 w 678"/>
                <a:gd name="T37" fmla="*/ 1 h 529"/>
                <a:gd name="T38" fmla="*/ 1 w 678"/>
                <a:gd name="T39" fmla="*/ 2 h 529"/>
                <a:gd name="T40" fmla="*/ 1 w 678"/>
                <a:gd name="T41" fmla="*/ 2 h 529"/>
                <a:gd name="T42" fmla="*/ 1 w 678"/>
                <a:gd name="T43" fmla="*/ 2 h 529"/>
                <a:gd name="T44" fmla="*/ 1 w 678"/>
                <a:gd name="T45" fmla="*/ 2 h 529"/>
                <a:gd name="T46" fmla="*/ 1 w 678"/>
                <a:gd name="T47" fmla="*/ 2 h 529"/>
                <a:gd name="T48" fmla="*/ 1 w 678"/>
                <a:gd name="T49" fmla="*/ 2 h 529"/>
                <a:gd name="T50" fmla="*/ 1 w 678"/>
                <a:gd name="T51" fmla="*/ 1 h 529"/>
                <a:gd name="T52" fmla="*/ 2 w 678"/>
                <a:gd name="T53" fmla="*/ 1 h 529"/>
                <a:gd name="T54" fmla="*/ 2 w 678"/>
                <a:gd name="T55" fmla="*/ 1 h 529"/>
                <a:gd name="T56" fmla="*/ 2 w 678"/>
                <a:gd name="T57" fmla="*/ 1 h 529"/>
                <a:gd name="T58" fmla="*/ 2 w 678"/>
                <a:gd name="T59" fmla="*/ 1 h 529"/>
                <a:gd name="T60" fmla="*/ 2 w 678"/>
                <a:gd name="T61" fmla="*/ 1 h 529"/>
                <a:gd name="T62" fmla="*/ 2 w 678"/>
                <a:gd name="T63" fmla="*/ 1 h 529"/>
                <a:gd name="T64" fmla="*/ 2 w 678"/>
                <a:gd name="T65" fmla="*/ 1 h 529"/>
                <a:gd name="T66" fmla="*/ 2 w 678"/>
                <a:gd name="T67" fmla="*/ 1 h 529"/>
                <a:gd name="T68" fmla="*/ 2 w 678"/>
                <a:gd name="T69" fmla="*/ 1 h 529"/>
                <a:gd name="T70" fmla="*/ 2 w 678"/>
                <a:gd name="T71" fmla="*/ 1 h 529"/>
                <a:gd name="T72" fmla="*/ 2 w 678"/>
                <a:gd name="T73" fmla="*/ 1 h 529"/>
                <a:gd name="T74" fmla="*/ 2 w 678"/>
                <a:gd name="T75" fmla="*/ 1 h 529"/>
                <a:gd name="T76" fmla="*/ 2 w 678"/>
                <a:gd name="T77" fmla="*/ 1 h 529"/>
                <a:gd name="T78" fmla="*/ 2 w 678"/>
                <a:gd name="T79" fmla="*/ 1 h 529"/>
                <a:gd name="T80" fmla="*/ 2 w 678"/>
                <a:gd name="T81" fmla="*/ 1 h 529"/>
                <a:gd name="T82" fmla="*/ 1 w 678"/>
                <a:gd name="T83" fmla="*/ 1 h 529"/>
                <a:gd name="T84" fmla="*/ 1 w 678"/>
                <a:gd name="T85" fmla="*/ 0 h 529"/>
                <a:gd name="T86" fmla="*/ 1 w 678"/>
                <a:gd name="T87" fmla="*/ 1 h 529"/>
                <a:gd name="T88" fmla="*/ 1 w 678"/>
                <a:gd name="T89" fmla="*/ 1 h 529"/>
                <a:gd name="T90" fmla="*/ 1 w 678"/>
                <a:gd name="T91" fmla="*/ 1 h 529"/>
                <a:gd name="T92" fmla="*/ 1 w 678"/>
                <a:gd name="T93" fmla="*/ 1 h 529"/>
                <a:gd name="T94" fmla="*/ 1 w 678"/>
                <a:gd name="T95" fmla="*/ 1 h 529"/>
                <a:gd name="T96" fmla="*/ 1 w 678"/>
                <a:gd name="T97" fmla="*/ 1 h 529"/>
                <a:gd name="T98" fmla="*/ 1 w 678"/>
                <a:gd name="T99" fmla="*/ 1 h 529"/>
                <a:gd name="T100" fmla="*/ 1 w 678"/>
                <a:gd name="T101" fmla="*/ 1 h 529"/>
                <a:gd name="T102" fmla="*/ 1 w 678"/>
                <a:gd name="T103" fmla="*/ 1 h 529"/>
                <a:gd name="T104" fmla="*/ 1 w 678"/>
                <a:gd name="T105" fmla="*/ 1 h 529"/>
                <a:gd name="T106" fmla="*/ 1 w 678"/>
                <a:gd name="T107" fmla="*/ 1 h 529"/>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678"/>
                <a:gd name="T163" fmla="*/ 0 h 529"/>
                <a:gd name="T164" fmla="*/ 678 w 678"/>
                <a:gd name="T165" fmla="*/ 529 h 529"/>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678" h="529">
                  <a:moveTo>
                    <a:pt x="65" y="316"/>
                  </a:moveTo>
                  <a:lnTo>
                    <a:pt x="61" y="338"/>
                  </a:lnTo>
                  <a:lnTo>
                    <a:pt x="55" y="360"/>
                  </a:lnTo>
                  <a:lnTo>
                    <a:pt x="50" y="382"/>
                  </a:lnTo>
                  <a:lnTo>
                    <a:pt x="45" y="404"/>
                  </a:lnTo>
                  <a:lnTo>
                    <a:pt x="40" y="411"/>
                  </a:lnTo>
                  <a:lnTo>
                    <a:pt x="35" y="418"/>
                  </a:lnTo>
                  <a:lnTo>
                    <a:pt x="32" y="425"/>
                  </a:lnTo>
                  <a:lnTo>
                    <a:pt x="27" y="431"/>
                  </a:lnTo>
                  <a:lnTo>
                    <a:pt x="23" y="438"/>
                  </a:lnTo>
                  <a:lnTo>
                    <a:pt x="18" y="445"/>
                  </a:lnTo>
                  <a:lnTo>
                    <a:pt x="13" y="452"/>
                  </a:lnTo>
                  <a:lnTo>
                    <a:pt x="9" y="459"/>
                  </a:lnTo>
                  <a:lnTo>
                    <a:pt x="7" y="472"/>
                  </a:lnTo>
                  <a:lnTo>
                    <a:pt x="4" y="484"/>
                  </a:lnTo>
                  <a:lnTo>
                    <a:pt x="2" y="498"/>
                  </a:lnTo>
                  <a:lnTo>
                    <a:pt x="0" y="511"/>
                  </a:lnTo>
                  <a:lnTo>
                    <a:pt x="4" y="512"/>
                  </a:lnTo>
                  <a:lnTo>
                    <a:pt x="9" y="513"/>
                  </a:lnTo>
                  <a:lnTo>
                    <a:pt x="12" y="514"/>
                  </a:lnTo>
                  <a:lnTo>
                    <a:pt x="17" y="516"/>
                  </a:lnTo>
                  <a:lnTo>
                    <a:pt x="21" y="517"/>
                  </a:lnTo>
                  <a:lnTo>
                    <a:pt x="26" y="518"/>
                  </a:lnTo>
                  <a:lnTo>
                    <a:pt x="31" y="519"/>
                  </a:lnTo>
                  <a:lnTo>
                    <a:pt x="35" y="520"/>
                  </a:lnTo>
                  <a:lnTo>
                    <a:pt x="42" y="517"/>
                  </a:lnTo>
                  <a:lnTo>
                    <a:pt x="50" y="513"/>
                  </a:lnTo>
                  <a:lnTo>
                    <a:pt x="57" y="510"/>
                  </a:lnTo>
                  <a:lnTo>
                    <a:pt x="65" y="506"/>
                  </a:lnTo>
                  <a:lnTo>
                    <a:pt x="70" y="506"/>
                  </a:lnTo>
                  <a:lnTo>
                    <a:pt x="76" y="505"/>
                  </a:lnTo>
                  <a:lnTo>
                    <a:pt x="80" y="505"/>
                  </a:lnTo>
                  <a:lnTo>
                    <a:pt x="86" y="504"/>
                  </a:lnTo>
                  <a:lnTo>
                    <a:pt x="91" y="504"/>
                  </a:lnTo>
                  <a:lnTo>
                    <a:pt x="95" y="503"/>
                  </a:lnTo>
                  <a:lnTo>
                    <a:pt x="101" y="503"/>
                  </a:lnTo>
                  <a:lnTo>
                    <a:pt x="106" y="502"/>
                  </a:lnTo>
                  <a:lnTo>
                    <a:pt x="130" y="506"/>
                  </a:lnTo>
                  <a:lnTo>
                    <a:pt x="155" y="512"/>
                  </a:lnTo>
                  <a:lnTo>
                    <a:pt x="180" y="517"/>
                  </a:lnTo>
                  <a:lnTo>
                    <a:pt x="205" y="520"/>
                  </a:lnTo>
                  <a:lnTo>
                    <a:pt x="230" y="524"/>
                  </a:lnTo>
                  <a:lnTo>
                    <a:pt x="255" y="526"/>
                  </a:lnTo>
                  <a:lnTo>
                    <a:pt x="281" y="528"/>
                  </a:lnTo>
                  <a:lnTo>
                    <a:pt x="305" y="529"/>
                  </a:lnTo>
                  <a:lnTo>
                    <a:pt x="329" y="528"/>
                  </a:lnTo>
                  <a:lnTo>
                    <a:pt x="353" y="527"/>
                  </a:lnTo>
                  <a:lnTo>
                    <a:pt x="377" y="524"/>
                  </a:lnTo>
                  <a:lnTo>
                    <a:pt x="400" y="520"/>
                  </a:lnTo>
                  <a:lnTo>
                    <a:pt x="423" y="513"/>
                  </a:lnTo>
                  <a:lnTo>
                    <a:pt x="445" y="506"/>
                  </a:lnTo>
                  <a:lnTo>
                    <a:pt x="467" y="496"/>
                  </a:lnTo>
                  <a:lnTo>
                    <a:pt x="488" y="484"/>
                  </a:lnTo>
                  <a:lnTo>
                    <a:pt x="528" y="451"/>
                  </a:lnTo>
                  <a:lnTo>
                    <a:pt x="564" y="413"/>
                  </a:lnTo>
                  <a:lnTo>
                    <a:pt x="594" y="374"/>
                  </a:lnTo>
                  <a:lnTo>
                    <a:pt x="617" y="330"/>
                  </a:lnTo>
                  <a:lnTo>
                    <a:pt x="634" y="285"/>
                  </a:lnTo>
                  <a:lnTo>
                    <a:pt x="646" y="237"/>
                  </a:lnTo>
                  <a:lnTo>
                    <a:pt x="649" y="187"/>
                  </a:lnTo>
                  <a:lnTo>
                    <a:pt x="645" y="137"/>
                  </a:lnTo>
                  <a:lnTo>
                    <a:pt x="648" y="118"/>
                  </a:lnTo>
                  <a:lnTo>
                    <a:pt x="650" y="101"/>
                  </a:lnTo>
                  <a:lnTo>
                    <a:pt x="654" y="84"/>
                  </a:lnTo>
                  <a:lnTo>
                    <a:pt x="656" y="65"/>
                  </a:lnTo>
                  <a:lnTo>
                    <a:pt x="662" y="57"/>
                  </a:lnTo>
                  <a:lnTo>
                    <a:pt x="669" y="49"/>
                  </a:lnTo>
                  <a:lnTo>
                    <a:pt x="674" y="42"/>
                  </a:lnTo>
                  <a:lnTo>
                    <a:pt x="678" y="34"/>
                  </a:lnTo>
                  <a:lnTo>
                    <a:pt x="671" y="35"/>
                  </a:lnTo>
                  <a:lnTo>
                    <a:pt x="663" y="36"/>
                  </a:lnTo>
                  <a:lnTo>
                    <a:pt x="656" y="38"/>
                  </a:lnTo>
                  <a:lnTo>
                    <a:pt x="649" y="39"/>
                  </a:lnTo>
                  <a:lnTo>
                    <a:pt x="641" y="40"/>
                  </a:lnTo>
                  <a:lnTo>
                    <a:pt x="634" y="41"/>
                  </a:lnTo>
                  <a:lnTo>
                    <a:pt x="626" y="42"/>
                  </a:lnTo>
                  <a:lnTo>
                    <a:pt x="619" y="43"/>
                  </a:lnTo>
                  <a:lnTo>
                    <a:pt x="597" y="34"/>
                  </a:lnTo>
                  <a:lnTo>
                    <a:pt x="577" y="27"/>
                  </a:lnTo>
                  <a:lnTo>
                    <a:pt x="557" y="20"/>
                  </a:lnTo>
                  <a:lnTo>
                    <a:pt x="537" y="14"/>
                  </a:lnTo>
                  <a:lnTo>
                    <a:pt x="518" y="9"/>
                  </a:lnTo>
                  <a:lnTo>
                    <a:pt x="498" y="5"/>
                  </a:lnTo>
                  <a:lnTo>
                    <a:pt x="479" y="3"/>
                  </a:lnTo>
                  <a:lnTo>
                    <a:pt x="460" y="1"/>
                  </a:lnTo>
                  <a:lnTo>
                    <a:pt x="441" y="0"/>
                  </a:lnTo>
                  <a:lnTo>
                    <a:pt x="420" y="1"/>
                  </a:lnTo>
                  <a:lnTo>
                    <a:pt x="399" y="2"/>
                  </a:lnTo>
                  <a:lnTo>
                    <a:pt x="378" y="4"/>
                  </a:lnTo>
                  <a:lnTo>
                    <a:pt x="357" y="8"/>
                  </a:lnTo>
                  <a:lnTo>
                    <a:pt x="334" y="12"/>
                  </a:lnTo>
                  <a:lnTo>
                    <a:pt x="309" y="18"/>
                  </a:lnTo>
                  <a:lnTo>
                    <a:pt x="284" y="25"/>
                  </a:lnTo>
                  <a:lnTo>
                    <a:pt x="261" y="38"/>
                  </a:lnTo>
                  <a:lnTo>
                    <a:pt x="239" y="50"/>
                  </a:lnTo>
                  <a:lnTo>
                    <a:pt x="218" y="63"/>
                  </a:lnTo>
                  <a:lnTo>
                    <a:pt x="198" y="77"/>
                  </a:lnTo>
                  <a:lnTo>
                    <a:pt x="178" y="91"/>
                  </a:lnTo>
                  <a:lnTo>
                    <a:pt x="161" y="105"/>
                  </a:lnTo>
                  <a:lnTo>
                    <a:pt x="145" y="120"/>
                  </a:lnTo>
                  <a:lnTo>
                    <a:pt x="129" y="138"/>
                  </a:lnTo>
                  <a:lnTo>
                    <a:pt x="115" y="155"/>
                  </a:lnTo>
                  <a:lnTo>
                    <a:pt x="103" y="173"/>
                  </a:lnTo>
                  <a:lnTo>
                    <a:pt x="92" y="193"/>
                  </a:lnTo>
                  <a:lnTo>
                    <a:pt x="83" y="215"/>
                  </a:lnTo>
                  <a:lnTo>
                    <a:pt x="76" y="238"/>
                  </a:lnTo>
                  <a:lnTo>
                    <a:pt x="70" y="262"/>
                  </a:lnTo>
                  <a:lnTo>
                    <a:pt x="66" y="289"/>
                  </a:lnTo>
                  <a:lnTo>
                    <a:pt x="65" y="316"/>
                  </a:lnTo>
                  <a:close/>
                </a:path>
              </a:pathLst>
            </a:custGeom>
            <a:solidFill>
              <a:srgbClr val="F7BA0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1740" name="Freeform 61"/>
            <p:cNvSpPr>
              <a:spLocks/>
            </p:cNvSpPr>
            <p:nvPr/>
          </p:nvSpPr>
          <p:spPr bwMode="auto">
            <a:xfrm>
              <a:off x="3626" y="2835"/>
              <a:ext cx="337" cy="260"/>
            </a:xfrm>
            <a:custGeom>
              <a:avLst/>
              <a:gdLst>
                <a:gd name="T0" fmla="*/ 1 w 674"/>
                <a:gd name="T1" fmla="*/ 0 h 521"/>
                <a:gd name="T2" fmla="*/ 1 w 674"/>
                <a:gd name="T3" fmla="*/ 0 h 521"/>
                <a:gd name="T4" fmla="*/ 1 w 674"/>
                <a:gd name="T5" fmla="*/ 0 h 521"/>
                <a:gd name="T6" fmla="*/ 1 w 674"/>
                <a:gd name="T7" fmla="*/ 0 h 521"/>
                <a:gd name="T8" fmla="*/ 1 w 674"/>
                <a:gd name="T9" fmla="*/ 0 h 521"/>
                <a:gd name="T10" fmla="*/ 1 w 674"/>
                <a:gd name="T11" fmla="*/ 0 h 521"/>
                <a:gd name="T12" fmla="*/ 1 w 674"/>
                <a:gd name="T13" fmla="*/ 0 h 521"/>
                <a:gd name="T14" fmla="*/ 1 w 674"/>
                <a:gd name="T15" fmla="*/ 0 h 521"/>
                <a:gd name="T16" fmla="*/ 1 w 674"/>
                <a:gd name="T17" fmla="*/ 0 h 521"/>
                <a:gd name="T18" fmla="*/ 1 w 674"/>
                <a:gd name="T19" fmla="*/ 0 h 521"/>
                <a:gd name="T20" fmla="*/ 1 w 674"/>
                <a:gd name="T21" fmla="*/ 0 h 521"/>
                <a:gd name="T22" fmla="*/ 1 w 674"/>
                <a:gd name="T23" fmla="*/ 1 h 521"/>
                <a:gd name="T24" fmla="*/ 1 w 674"/>
                <a:gd name="T25" fmla="*/ 0 h 521"/>
                <a:gd name="T26" fmla="*/ 1 w 674"/>
                <a:gd name="T27" fmla="*/ 0 h 521"/>
                <a:gd name="T28" fmla="*/ 1 w 674"/>
                <a:gd name="T29" fmla="*/ 0 h 521"/>
                <a:gd name="T30" fmla="*/ 1 w 674"/>
                <a:gd name="T31" fmla="*/ 0 h 521"/>
                <a:gd name="T32" fmla="*/ 1 w 674"/>
                <a:gd name="T33" fmla="*/ 0 h 521"/>
                <a:gd name="T34" fmla="*/ 1 w 674"/>
                <a:gd name="T35" fmla="*/ 0 h 521"/>
                <a:gd name="T36" fmla="*/ 1 w 674"/>
                <a:gd name="T37" fmla="*/ 0 h 521"/>
                <a:gd name="T38" fmla="*/ 1 w 674"/>
                <a:gd name="T39" fmla="*/ 0 h 521"/>
                <a:gd name="T40" fmla="*/ 1 w 674"/>
                <a:gd name="T41" fmla="*/ 1 h 521"/>
                <a:gd name="T42" fmla="*/ 1 w 674"/>
                <a:gd name="T43" fmla="*/ 1 h 521"/>
                <a:gd name="T44" fmla="*/ 1 w 674"/>
                <a:gd name="T45" fmla="*/ 1 h 521"/>
                <a:gd name="T46" fmla="*/ 1 w 674"/>
                <a:gd name="T47" fmla="*/ 1 h 521"/>
                <a:gd name="T48" fmla="*/ 1 w 674"/>
                <a:gd name="T49" fmla="*/ 0 h 521"/>
                <a:gd name="T50" fmla="*/ 1 w 674"/>
                <a:gd name="T51" fmla="*/ 0 h 521"/>
                <a:gd name="T52" fmla="*/ 2 w 674"/>
                <a:gd name="T53" fmla="*/ 0 h 521"/>
                <a:gd name="T54" fmla="*/ 2 w 674"/>
                <a:gd name="T55" fmla="*/ 0 h 521"/>
                <a:gd name="T56" fmla="*/ 2 w 674"/>
                <a:gd name="T57" fmla="*/ 0 h 521"/>
                <a:gd name="T58" fmla="*/ 2 w 674"/>
                <a:gd name="T59" fmla="*/ 0 h 521"/>
                <a:gd name="T60" fmla="*/ 2 w 674"/>
                <a:gd name="T61" fmla="*/ 0 h 521"/>
                <a:gd name="T62" fmla="*/ 2 w 674"/>
                <a:gd name="T63" fmla="*/ 0 h 521"/>
                <a:gd name="T64" fmla="*/ 2 w 674"/>
                <a:gd name="T65" fmla="*/ 0 h 521"/>
                <a:gd name="T66" fmla="*/ 2 w 674"/>
                <a:gd name="T67" fmla="*/ 0 h 521"/>
                <a:gd name="T68" fmla="*/ 2 w 674"/>
                <a:gd name="T69" fmla="*/ 0 h 521"/>
                <a:gd name="T70" fmla="*/ 2 w 674"/>
                <a:gd name="T71" fmla="*/ 0 h 521"/>
                <a:gd name="T72" fmla="*/ 2 w 674"/>
                <a:gd name="T73" fmla="*/ 0 h 521"/>
                <a:gd name="T74" fmla="*/ 2 w 674"/>
                <a:gd name="T75" fmla="*/ 0 h 521"/>
                <a:gd name="T76" fmla="*/ 2 w 674"/>
                <a:gd name="T77" fmla="*/ 0 h 521"/>
                <a:gd name="T78" fmla="*/ 2 w 674"/>
                <a:gd name="T79" fmla="*/ 0 h 521"/>
                <a:gd name="T80" fmla="*/ 2 w 674"/>
                <a:gd name="T81" fmla="*/ 0 h 521"/>
                <a:gd name="T82" fmla="*/ 1 w 674"/>
                <a:gd name="T83" fmla="*/ 0 h 521"/>
                <a:gd name="T84" fmla="*/ 1 w 674"/>
                <a:gd name="T85" fmla="*/ 0 h 521"/>
                <a:gd name="T86" fmla="*/ 1 w 674"/>
                <a:gd name="T87" fmla="*/ 0 h 521"/>
                <a:gd name="T88" fmla="*/ 1 w 674"/>
                <a:gd name="T89" fmla="*/ 0 h 521"/>
                <a:gd name="T90" fmla="*/ 1 w 674"/>
                <a:gd name="T91" fmla="*/ 0 h 521"/>
                <a:gd name="T92" fmla="*/ 1 w 674"/>
                <a:gd name="T93" fmla="*/ 0 h 521"/>
                <a:gd name="T94" fmla="*/ 1 w 674"/>
                <a:gd name="T95" fmla="*/ 0 h 521"/>
                <a:gd name="T96" fmla="*/ 1 w 674"/>
                <a:gd name="T97" fmla="*/ 0 h 521"/>
                <a:gd name="T98" fmla="*/ 1 w 674"/>
                <a:gd name="T99" fmla="*/ 0 h 521"/>
                <a:gd name="T100" fmla="*/ 1 w 674"/>
                <a:gd name="T101" fmla="*/ 0 h 521"/>
                <a:gd name="T102" fmla="*/ 1 w 674"/>
                <a:gd name="T103" fmla="*/ 0 h 521"/>
                <a:gd name="T104" fmla="*/ 1 w 674"/>
                <a:gd name="T105" fmla="*/ 0 h 521"/>
                <a:gd name="T106" fmla="*/ 1 w 674"/>
                <a:gd name="T107" fmla="*/ 0 h 521"/>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674"/>
                <a:gd name="T163" fmla="*/ 0 h 521"/>
                <a:gd name="T164" fmla="*/ 674 w 674"/>
                <a:gd name="T165" fmla="*/ 521 h 521"/>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674" h="521">
                  <a:moveTo>
                    <a:pt x="66" y="310"/>
                  </a:moveTo>
                  <a:lnTo>
                    <a:pt x="61" y="332"/>
                  </a:lnTo>
                  <a:lnTo>
                    <a:pt x="56" y="353"/>
                  </a:lnTo>
                  <a:lnTo>
                    <a:pt x="51" y="374"/>
                  </a:lnTo>
                  <a:lnTo>
                    <a:pt x="46" y="395"/>
                  </a:lnTo>
                  <a:lnTo>
                    <a:pt x="41" y="402"/>
                  </a:lnTo>
                  <a:lnTo>
                    <a:pt x="37" y="410"/>
                  </a:lnTo>
                  <a:lnTo>
                    <a:pt x="33" y="417"/>
                  </a:lnTo>
                  <a:lnTo>
                    <a:pt x="29" y="424"/>
                  </a:lnTo>
                  <a:lnTo>
                    <a:pt x="24" y="431"/>
                  </a:lnTo>
                  <a:lnTo>
                    <a:pt x="19" y="438"/>
                  </a:lnTo>
                  <a:lnTo>
                    <a:pt x="15" y="446"/>
                  </a:lnTo>
                  <a:lnTo>
                    <a:pt x="10" y="453"/>
                  </a:lnTo>
                  <a:lnTo>
                    <a:pt x="8" y="465"/>
                  </a:lnTo>
                  <a:lnTo>
                    <a:pt x="6" y="478"/>
                  </a:lnTo>
                  <a:lnTo>
                    <a:pt x="2" y="491"/>
                  </a:lnTo>
                  <a:lnTo>
                    <a:pt x="0" y="503"/>
                  </a:lnTo>
                  <a:lnTo>
                    <a:pt x="5" y="505"/>
                  </a:lnTo>
                  <a:lnTo>
                    <a:pt x="9" y="506"/>
                  </a:lnTo>
                  <a:lnTo>
                    <a:pt x="14" y="507"/>
                  </a:lnTo>
                  <a:lnTo>
                    <a:pt x="18" y="508"/>
                  </a:lnTo>
                  <a:lnTo>
                    <a:pt x="22" y="510"/>
                  </a:lnTo>
                  <a:lnTo>
                    <a:pt x="26" y="512"/>
                  </a:lnTo>
                  <a:lnTo>
                    <a:pt x="31" y="513"/>
                  </a:lnTo>
                  <a:lnTo>
                    <a:pt x="36" y="514"/>
                  </a:lnTo>
                  <a:lnTo>
                    <a:pt x="44" y="509"/>
                  </a:lnTo>
                  <a:lnTo>
                    <a:pt x="51" y="505"/>
                  </a:lnTo>
                  <a:lnTo>
                    <a:pt x="59" y="501"/>
                  </a:lnTo>
                  <a:lnTo>
                    <a:pt x="66" y="497"/>
                  </a:lnTo>
                  <a:lnTo>
                    <a:pt x="70" y="497"/>
                  </a:lnTo>
                  <a:lnTo>
                    <a:pt x="76" y="497"/>
                  </a:lnTo>
                  <a:lnTo>
                    <a:pt x="81" y="497"/>
                  </a:lnTo>
                  <a:lnTo>
                    <a:pt x="86" y="495"/>
                  </a:lnTo>
                  <a:lnTo>
                    <a:pt x="91" y="495"/>
                  </a:lnTo>
                  <a:lnTo>
                    <a:pt x="97" y="495"/>
                  </a:lnTo>
                  <a:lnTo>
                    <a:pt x="101" y="494"/>
                  </a:lnTo>
                  <a:lnTo>
                    <a:pt x="106" y="494"/>
                  </a:lnTo>
                  <a:lnTo>
                    <a:pt x="130" y="499"/>
                  </a:lnTo>
                  <a:lnTo>
                    <a:pt x="154" y="503"/>
                  </a:lnTo>
                  <a:lnTo>
                    <a:pt x="178" y="508"/>
                  </a:lnTo>
                  <a:lnTo>
                    <a:pt x="204" y="513"/>
                  </a:lnTo>
                  <a:lnTo>
                    <a:pt x="228" y="516"/>
                  </a:lnTo>
                  <a:lnTo>
                    <a:pt x="253" y="518"/>
                  </a:lnTo>
                  <a:lnTo>
                    <a:pt x="277" y="521"/>
                  </a:lnTo>
                  <a:lnTo>
                    <a:pt x="302" y="521"/>
                  </a:lnTo>
                  <a:lnTo>
                    <a:pt x="326" y="521"/>
                  </a:lnTo>
                  <a:lnTo>
                    <a:pt x="350" y="520"/>
                  </a:lnTo>
                  <a:lnTo>
                    <a:pt x="373" y="517"/>
                  </a:lnTo>
                  <a:lnTo>
                    <a:pt x="396" y="513"/>
                  </a:lnTo>
                  <a:lnTo>
                    <a:pt x="418" y="507"/>
                  </a:lnTo>
                  <a:lnTo>
                    <a:pt x="440" y="499"/>
                  </a:lnTo>
                  <a:lnTo>
                    <a:pt x="461" y="490"/>
                  </a:lnTo>
                  <a:lnTo>
                    <a:pt x="481" y="478"/>
                  </a:lnTo>
                  <a:lnTo>
                    <a:pt x="522" y="445"/>
                  </a:lnTo>
                  <a:lnTo>
                    <a:pt x="557" y="407"/>
                  </a:lnTo>
                  <a:lnTo>
                    <a:pt x="587" y="368"/>
                  </a:lnTo>
                  <a:lnTo>
                    <a:pt x="611" y="324"/>
                  </a:lnTo>
                  <a:lnTo>
                    <a:pt x="629" y="279"/>
                  </a:lnTo>
                  <a:lnTo>
                    <a:pt x="639" y="233"/>
                  </a:lnTo>
                  <a:lnTo>
                    <a:pt x="643" y="184"/>
                  </a:lnTo>
                  <a:lnTo>
                    <a:pt x="638" y="135"/>
                  </a:lnTo>
                  <a:lnTo>
                    <a:pt x="640" y="116"/>
                  </a:lnTo>
                  <a:lnTo>
                    <a:pt x="643" y="99"/>
                  </a:lnTo>
                  <a:lnTo>
                    <a:pt x="645" y="82"/>
                  </a:lnTo>
                  <a:lnTo>
                    <a:pt x="647" y="63"/>
                  </a:lnTo>
                  <a:lnTo>
                    <a:pt x="654" y="55"/>
                  </a:lnTo>
                  <a:lnTo>
                    <a:pt x="661" y="48"/>
                  </a:lnTo>
                  <a:lnTo>
                    <a:pt x="668" y="40"/>
                  </a:lnTo>
                  <a:lnTo>
                    <a:pt x="674" y="34"/>
                  </a:lnTo>
                  <a:lnTo>
                    <a:pt x="667" y="35"/>
                  </a:lnTo>
                  <a:lnTo>
                    <a:pt x="659" y="36"/>
                  </a:lnTo>
                  <a:lnTo>
                    <a:pt x="652" y="37"/>
                  </a:lnTo>
                  <a:lnTo>
                    <a:pt x="644" y="38"/>
                  </a:lnTo>
                  <a:lnTo>
                    <a:pt x="636" y="39"/>
                  </a:lnTo>
                  <a:lnTo>
                    <a:pt x="629" y="40"/>
                  </a:lnTo>
                  <a:lnTo>
                    <a:pt x="621" y="42"/>
                  </a:lnTo>
                  <a:lnTo>
                    <a:pt x="614" y="43"/>
                  </a:lnTo>
                  <a:lnTo>
                    <a:pt x="593" y="35"/>
                  </a:lnTo>
                  <a:lnTo>
                    <a:pt x="573" y="27"/>
                  </a:lnTo>
                  <a:lnTo>
                    <a:pt x="554" y="20"/>
                  </a:lnTo>
                  <a:lnTo>
                    <a:pt x="534" y="14"/>
                  </a:lnTo>
                  <a:lnTo>
                    <a:pt x="515" y="9"/>
                  </a:lnTo>
                  <a:lnTo>
                    <a:pt x="495" y="6"/>
                  </a:lnTo>
                  <a:lnTo>
                    <a:pt x="477" y="2"/>
                  </a:lnTo>
                  <a:lnTo>
                    <a:pt x="457" y="1"/>
                  </a:lnTo>
                  <a:lnTo>
                    <a:pt x="438" y="0"/>
                  </a:lnTo>
                  <a:lnTo>
                    <a:pt x="418" y="1"/>
                  </a:lnTo>
                  <a:lnTo>
                    <a:pt x="397" y="2"/>
                  </a:lnTo>
                  <a:lnTo>
                    <a:pt x="376" y="5"/>
                  </a:lnTo>
                  <a:lnTo>
                    <a:pt x="355" y="8"/>
                  </a:lnTo>
                  <a:lnTo>
                    <a:pt x="332" y="13"/>
                  </a:lnTo>
                  <a:lnTo>
                    <a:pt x="307" y="19"/>
                  </a:lnTo>
                  <a:lnTo>
                    <a:pt x="283" y="25"/>
                  </a:lnTo>
                  <a:lnTo>
                    <a:pt x="261" y="37"/>
                  </a:lnTo>
                  <a:lnTo>
                    <a:pt x="239" y="50"/>
                  </a:lnTo>
                  <a:lnTo>
                    <a:pt x="219" y="62"/>
                  </a:lnTo>
                  <a:lnTo>
                    <a:pt x="199" y="75"/>
                  </a:lnTo>
                  <a:lnTo>
                    <a:pt x="180" y="89"/>
                  </a:lnTo>
                  <a:lnTo>
                    <a:pt x="162" y="104"/>
                  </a:lnTo>
                  <a:lnTo>
                    <a:pt x="145" y="119"/>
                  </a:lnTo>
                  <a:lnTo>
                    <a:pt x="130" y="135"/>
                  </a:lnTo>
                  <a:lnTo>
                    <a:pt x="116" y="151"/>
                  </a:lnTo>
                  <a:lnTo>
                    <a:pt x="104" y="169"/>
                  </a:lnTo>
                  <a:lnTo>
                    <a:pt x="93" y="189"/>
                  </a:lnTo>
                  <a:lnTo>
                    <a:pt x="84" y="210"/>
                  </a:lnTo>
                  <a:lnTo>
                    <a:pt x="77" y="233"/>
                  </a:lnTo>
                  <a:lnTo>
                    <a:pt x="71" y="257"/>
                  </a:lnTo>
                  <a:lnTo>
                    <a:pt x="67" y="282"/>
                  </a:lnTo>
                  <a:lnTo>
                    <a:pt x="66" y="310"/>
                  </a:lnTo>
                  <a:close/>
                </a:path>
              </a:pathLst>
            </a:custGeom>
            <a:solidFill>
              <a:srgbClr val="F9BF0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1741" name="Freeform 62"/>
            <p:cNvSpPr>
              <a:spLocks/>
            </p:cNvSpPr>
            <p:nvPr/>
          </p:nvSpPr>
          <p:spPr bwMode="auto">
            <a:xfrm>
              <a:off x="3628" y="2837"/>
              <a:ext cx="334" cy="256"/>
            </a:xfrm>
            <a:custGeom>
              <a:avLst/>
              <a:gdLst>
                <a:gd name="T0" fmla="*/ 1 w 668"/>
                <a:gd name="T1" fmla="*/ 1 h 512"/>
                <a:gd name="T2" fmla="*/ 0 w 668"/>
                <a:gd name="T3" fmla="*/ 1 h 512"/>
                <a:gd name="T4" fmla="*/ 1 w 668"/>
                <a:gd name="T5" fmla="*/ 1 h 512"/>
                <a:gd name="T6" fmla="*/ 1 w 668"/>
                <a:gd name="T7" fmla="*/ 1 h 512"/>
                <a:gd name="T8" fmla="*/ 1 w 668"/>
                <a:gd name="T9" fmla="*/ 1 h 512"/>
                <a:gd name="T10" fmla="*/ 1 w 668"/>
                <a:gd name="T11" fmla="*/ 1 h 512"/>
                <a:gd name="T12" fmla="*/ 1 w 668"/>
                <a:gd name="T13" fmla="*/ 1 h 512"/>
                <a:gd name="T14" fmla="*/ 1 w 668"/>
                <a:gd name="T15" fmla="*/ 1 h 512"/>
                <a:gd name="T16" fmla="*/ 1 w 668"/>
                <a:gd name="T17" fmla="*/ 1 h 512"/>
                <a:gd name="T18" fmla="*/ 1 w 668"/>
                <a:gd name="T19" fmla="*/ 1 h 512"/>
                <a:gd name="T20" fmla="*/ 1 w 668"/>
                <a:gd name="T21" fmla="*/ 1 h 512"/>
                <a:gd name="T22" fmla="*/ 2 w 668"/>
                <a:gd name="T23" fmla="*/ 1 h 512"/>
                <a:gd name="T24" fmla="*/ 2 w 668"/>
                <a:gd name="T25" fmla="*/ 1 h 512"/>
                <a:gd name="T26" fmla="*/ 2 w 668"/>
                <a:gd name="T27" fmla="*/ 1 h 512"/>
                <a:gd name="T28" fmla="*/ 2 w 668"/>
                <a:gd name="T29" fmla="*/ 1 h 512"/>
                <a:gd name="T30" fmla="*/ 2 w 668"/>
                <a:gd name="T31" fmla="*/ 1 h 512"/>
                <a:gd name="T32" fmla="*/ 2 w 668"/>
                <a:gd name="T33" fmla="*/ 1 h 512"/>
                <a:gd name="T34" fmla="*/ 2 w 668"/>
                <a:gd name="T35" fmla="*/ 1 h 512"/>
                <a:gd name="T36" fmla="*/ 2 w 668"/>
                <a:gd name="T37" fmla="*/ 1 h 512"/>
                <a:gd name="T38" fmla="*/ 1 w 668"/>
                <a:gd name="T39" fmla="*/ 1 h 512"/>
                <a:gd name="T40" fmla="*/ 1 w 668"/>
                <a:gd name="T41" fmla="*/ 1 h 512"/>
                <a:gd name="T42" fmla="*/ 1 w 668"/>
                <a:gd name="T43" fmla="*/ 0 h 512"/>
                <a:gd name="T44" fmla="*/ 1 w 668"/>
                <a:gd name="T45" fmla="*/ 1 h 512"/>
                <a:gd name="T46" fmla="*/ 1 w 668"/>
                <a:gd name="T47" fmla="*/ 1 h 512"/>
                <a:gd name="T48" fmla="*/ 1 w 668"/>
                <a:gd name="T49" fmla="*/ 1 h 512"/>
                <a:gd name="T50" fmla="*/ 1 w 668"/>
                <a:gd name="T51" fmla="*/ 1 h 512"/>
                <a:gd name="T52" fmla="*/ 1 w 668"/>
                <a:gd name="T53" fmla="*/ 1 h 512"/>
                <a:gd name="T54" fmla="*/ 1 w 668"/>
                <a:gd name="T55" fmla="*/ 1 h 512"/>
                <a:gd name="T56" fmla="*/ 1 w 668"/>
                <a:gd name="T57" fmla="*/ 1 h 512"/>
                <a:gd name="T58" fmla="*/ 1 w 668"/>
                <a:gd name="T59" fmla="*/ 1 h 512"/>
                <a:gd name="T60" fmla="*/ 1 w 668"/>
                <a:gd name="T61" fmla="*/ 1 h 512"/>
                <a:gd name="T62" fmla="*/ 1 w 668"/>
                <a:gd name="T63" fmla="*/ 1 h 512"/>
                <a:gd name="T64" fmla="*/ 1 w 668"/>
                <a:gd name="T65" fmla="*/ 1 h 51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668"/>
                <a:gd name="T100" fmla="*/ 0 h 512"/>
                <a:gd name="T101" fmla="*/ 668 w 668"/>
                <a:gd name="T102" fmla="*/ 512 h 51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668" h="512">
                  <a:moveTo>
                    <a:pt x="66" y="304"/>
                  </a:moveTo>
                  <a:lnTo>
                    <a:pt x="46" y="388"/>
                  </a:lnTo>
                  <a:lnTo>
                    <a:pt x="12" y="444"/>
                  </a:lnTo>
                  <a:lnTo>
                    <a:pt x="0" y="494"/>
                  </a:lnTo>
                  <a:lnTo>
                    <a:pt x="35" y="505"/>
                  </a:lnTo>
                  <a:lnTo>
                    <a:pt x="66" y="486"/>
                  </a:lnTo>
                  <a:lnTo>
                    <a:pt x="105" y="486"/>
                  </a:lnTo>
                  <a:lnTo>
                    <a:pt x="129" y="490"/>
                  </a:lnTo>
                  <a:lnTo>
                    <a:pt x="152" y="495"/>
                  </a:lnTo>
                  <a:lnTo>
                    <a:pt x="177" y="500"/>
                  </a:lnTo>
                  <a:lnTo>
                    <a:pt x="201" y="503"/>
                  </a:lnTo>
                  <a:lnTo>
                    <a:pt x="225" y="507"/>
                  </a:lnTo>
                  <a:lnTo>
                    <a:pt x="249" y="509"/>
                  </a:lnTo>
                  <a:lnTo>
                    <a:pt x="273" y="511"/>
                  </a:lnTo>
                  <a:lnTo>
                    <a:pt x="297" y="512"/>
                  </a:lnTo>
                  <a:lnTo>
                    <a:pt x="322" y="512"/>
                  </a:lnTo>
                  <a:lnTo>
                    <a:pt x="345" y="511"/>
                  </a:lnTo>
                  <a:lnTo>
                    <a:pt x="368" y="508"/>
                  </a:lnTo>
                  <a:lnTo>
                    <a:pt x="391" y="504"/>
                  </a:lnTo>
                  <a:lnTo>
                    <a:pt x="413" y="498"/>
                  </a:lnTo>
                  <a:lnTo>
                    <a:pt x="435" y="492"/>
                  </a:lnTo>
                  <a:lnTo>
                    <a:pt x="455" y="482"/>
                  </a:lnTo>
                  <a:lnTo>
                    <a:pt x="475" y="471"/>
                  </a:lnTo>
                  <a:lnTo>
                    <a:pt x="514" y="437"/>
                  </a:lnTo>
                  <a:lnTo>
                    <a:pt x="550" y="399"/>
                  </a:lnTo>
                  <a:lnTo>
                    <a:pt x="580" y="359"/>
                  </a:lnTo>
                  <a:lnTo>
                    <a:pt x="603" y="316"/>
                  </a:lnTo>
                  <a:lnTo>
                    <a:pt x="620" y="272"/>
                  </a:lnTo>
                  <a:lnTo>
                    <a:pt x="631" y="225"/>
                  </a:lnTo>
                  <a:lnTo>
                    <a:pt x="634" y="178"/>
                  </a:lnTo>
                  <a:lnTo>
                    <a:pt x="629" y="131"/>
                  </a:lnTo>
                  <a:lnTo>
                    <a:pt x="638" y="61"/>
                  </a:lnTo>
                  <a:lnTo>
                    <a:pt x="668" y="32"/>
                  </a:lnTo>
                  <a:lnTo>
                    <a:pt x="607" y="40"/>
                  </a:lnTo>
                  <a:lnTo>
                    <a:pt x="588" y="32"/>
                  </a:lnTo>
                  <a:lnTo>
                    <a:pt x="568" y="25"/>
                  </a:lnTo>
                  <a:lnTo>
                    <a:pt x="549" y="18"/>
                  </a:lnTo>
                  <a:lnTo>
                    <a:pt x="530" y="12"/>
                  </a:lnTo>
                  <a:lnTo>
                    <a:pt x="511" y="8"/>
                  </a:lnTo>
                  <a:lnTo>
                    <a:pt x="492" y="4"/>
                  </a:lnTo>
                  <a:lnTo>
                    <a:pt x="473" y="2"/>
                  </a:lnTo>
                  <a:lnTo>
                    <a:pt x="454" y="1"/>
                  </a:lnTo>
                  <a:lnTo>
                    <a:pt x="435" y="0"/>
                  </a:lnTo>
                  <a:lnTo>
                    <a:pt x="414" y="0"/>
                  </a:lnTo>
                  <a:lnTo>
                    <a:pt x="394" y="2"/>
                  </a:lnTo>
                  <a:lnTo>
                    <a:pt x="372" y="4"/>
                  </a:lnTo>
                  <a:lnTo>
                    <a:pt x="350" y="8"/>
                  </a:lnTo>
                  <a:lnTo>
                    <a:pt x="329" y="11"/>
                  </a:lnTo>
                  <a:lnTo>
                    <a:pt x="304" y="17"/>
                  </a:lnTo>
                  <a:lnTo>
                    <a:pt x="280" y="24"/>
                  </a:lnTo>
                  <a:lnTo>
                    <a:pt x="258" y="35"/>
                  </a:lnTo>
                  <a:lnTo>
                    <a:pt x="238" y="48"/>
                  </a:lnTo>
                  <a:lnTo>
                    <a:pt x="217" y="61"/>
                  </a:lnTo>
                  <a:lnTo>
                    <a:pt x="197" y="73"/>
                  </a:lnTo>
                  <a:lnTo>
                    <a:pt x="179" y="86"/>
                  </a:lnTo>
                  <a:lnTo>
                    <a:pt x="162" y="101"/>
                  </a:lnTo>
                  <a:lnTo>
                    <a:pt x="145" y="115"/>
                  </a:lnTo>
                  <a:lnTo>
                    <a:pt x="131" y="131"/>
                  </a:lnTo>
                  <a:lnTo>
                    <a:pt x="117" y="148"/>
                  </a:lnTo>
                  <a:lnTo>
                    <a:pt x="104" y="166"/>
                  </a:lnTo>
                  <a:lnTo>
                    <a:pt x="94" y="185"/>
                  </a:lnTo>
                  <a:lnTo>
                    <a:pt x="84" y="205"/>
                  </a:lnTo>
                  <a:lnTo>
                    <a:pt x="78" y="228"/>
                  </a:lnTo>
                  <a:lnTo>
                    <a:pt x="72" y="251"/>
                  </a:lnTo>
                  <a:lnTo>
                    <a:pt x="67" y="276"/>
                  </a:lnTo>
                  <a:lnTo>
                    <a:pt x="66" y="304"/>
                  </a:lnTo>
                  <a:close/>
                </a:path>
              </a:pathLst>
            </a:custGeom>
            <a:solidFill>
              <a:srgbClr val="FFC6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1742" name="Freeform 63"/>
            <p:cNvSpPr>
              <a:spLocks/>
            </p:cNvSpPr>
            <p:nvPr/>
          </p:nvSpPr>
          <p:spPr bwMode="auto">
            <a:xfrm>
              <a:off x="3721" y="2845"/>
              <a:ext cx="158" cy="109"/>
            </a:xfrm>
            <a:custGeom>
              <a:avLst/>
              <a:gdLst>
                <a:gd name="T0" fmla="*/ 0 w 315"/>
                <a:gd name="T1" fmla="*/ 1 h 218"/>
                <a:gd name="T2" fmla="*/ 1 w 315"/>
                <a:gd name="T3" fmla="*/ 1 h 218"/>
                <a:gd name="T4" fmla="*/ 1 w 315"/>
                <a:gd name="T5" fmla="*/ 1 h 218"/>
                <a:gd name="T6" fmla="*/ 1 w 315"/>
                <a:gd name="T7" fmla="*/ 1 h 218"/>
                <a:gd name="T8" fmla="*/ 1 w 315"/>
                <a:gd name="T9" fmla="*/ 0 h 218"/>
                <a:gd name="T10" fmla="*/ 1 w 315"/>
                <a:gd name="T11" fmla="*/ 1 h 218"/>
                <a:gd name="T12" fmla="*/ 1 w 315"/>
                <a:gd name="T13" fmla="*/ 1 h 218"/>
                <a:gd name="T14" fmla="*/ 1 w 315"/>
                <a:gd name="T15" fmla="*/ 1 h 218"/>
                <a:gd name="T16" fmla="*/ 1 w 315"/>
                <a:gd name="T17" fmla="*/ 1 h 218"/>
                <a:gd name="T18" fmla="*/ 1 w 315"/>
                <a:gd name="T19" fmla="*/ 1 h 218"/>
                <a:gd name="T20" fmla="*/ 1 w 315"/>
                <a:gd name="T21" fmla="*/ 1 h 218"/>
                <a:gd name="T22" fmla="*/ 1 w 315"/>
                <a:gd name="T23" fmla="*/ 1 h 218"/>
                <a:gd name="T24" fmla="*/ 1 w 315"/>
                <a:gd name="T25" fmla="*/ 1 h 218"/>
                <a:gd name="T26" fmla="*/ 1 w 315"/>
                <a:gd name="T27" fmla="*/ 1 h 218"/>
                <a:gd name="T28" fmla="*/ 1 w 315"/>
                <a:gd name="T29" fmla="*/ 1 h 218"/>
                <a:gd name="T30" fmla="*/ 1 w 315"/>
                <a:gd name="T31" fmla="*/ 1 h 218"/>
                <a:gd name="T32" fmla="*/ 1 w 315"/>
                <a:gd name="T33" fmla="*/ 1 h 218"/>
                <a:gd name="T34" fmla="*/ 1 w 315"/>
                <a:gd name="T35" fmla="*/ 1 h 218"/>
                <a:gd name="T36" fmla="*/ 0 w 315"/>
                <a:gd name="T37" fmla="*/ 1 h 21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315"/>
                <a:gd name="T58" fmla="*/ 0 h 218"/>
                <a:gd name="T59" fmla="*/ 315 w 315"/>
                <a:gd name="T60" fmla="*/ 218 h 218"/>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315" h="218">
                  <a:moveTo>
                    <a:pt x="0" y="200"/>
                  </a:moveTo>
                  <a:lnTo>
                    <a:pt x="29" y="100"/>
                  </a:lnTo>
                  <a:lnTo>
                    <a:pt x="105" y="24"/>
                  </a:lnTo>
                  <a:lnTo>
                    <a:pt x="198" y="6"/>
                  </a:lnTo>
                  <a:lnTo>
                    <a:pt x="274" y="0"/>
                  </a:lnTo>
                  <a:lnTo>
                    <a:pt x="315" y="36"/>
                  </a:lnTo>
                  <a:lnTo>
                    <a:pt x="310" y="83"/>
                  </a:lnTo>
                  <a:lnTo>
                    <a:pt x="280" y="106"/>
                  </a:lnTo>
                  <a:lnTo>
                    <a:pt x="175" y="147"/>
                  </a:lnTo>
                  <a:lnTo>
                    <a:pt x="93" y="182"/>
                  </a:lnTo>
                  <a:lnTo>
                    <a:pt x="46" y="218"/>
                  </a:lnTo>
                  <a:lnTo>
                    <a:pt x="44" y="216"/>
                  </a:lnTo>
                  <a:lnTo>
                    <a:pt x="39" y="214"/>
                  </a:lnTo>
                  <a:lnTo>
                    <a:pt x="31" y="211"/>
                  </a:lnTo>
                  <a:lnTo>
                    <a:pt x="23" y="207"/>
                  </a:lnTo>
                  <a:lnTo>
                    <a:pt x="15" y="204"/>
                  </a:lnTo>
                  <a:lnTo>
                    <a:pt x="7" y="200"/>
                  </a:lnTo>
                  <a:lnTo>
                    <a:pt x="2" y="199"/>
                  </a:lnTo>
                  <a:lnTo>
                    <a:pt x="0" y="200"/>
                  </a:lnTo>
                  <a:close/>
                </a:path>
              </a:pathLst>
            </a:custGeom>
            <a:solidFill>
              <a:srgbClr val="FFC6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1743" name="Freeform 64"/>
            <p:cNvSpPr>
              <a:spLocks/>
            </p:cNvSpPr>
            <p:nvPr/>
          </p:nvSpPr>
          <p:spPr bwMode="auto">
            <a:xfrm>
              <a:off x="3726" y="2847"/>
              <a:ext cx="149" cy="102"/>
            </a:xfrm>
            <a:custGeom>
              <a:avLst/>
              <a:gdLst>
                <a:gd name="T0" fmla="*/ 1 w 297"/>
                <a:gd name="T1" fmla="*/ 1 h 204"/>
                <a:gd name="T2" fmla="*/ 1 w 297"/>
                <a:gd name="T3" fmla="*/ 1 h 204"/>
                <a:gd name="T4" fmla="*/ 1 w 297"/>
                <a:gd name="T5" fmla="*/ 1 h 204"/>
                <a:gd name="T6" fmla="*/ 1 w 297"/>
                <a:gd name="T7" fmla="*/ 1 h 204"/>
                <a:gd name="T8" fmla="*/ 1 w 297"/>
                <a:gd name="T9" fmla="*/ 1 h 204"/>
                <a:gd name="T10" fmla="*/ 1 w 297"/>
                <a:gd name="T11" fmla="*/ 1 h 204"/>
                <a:gd name="T12" fmla="*/ 1 w 297"/>
                <a:gd name="T13" fmla="*/ 1 h 204"/>
                <a:gd name="T14" fmla="*/ 1 w 297"/>
                <a:gd name="T15" fmla="*/ 1 h 204"/>
                <a:gd name="T16" fmla="*/ 1 w 297"/>
                <a:gd name="T17" fmla="*/ 1 h 204"/>
                <a:gd name="T18" fmla="*/ 1 w 297"/>
                <a:gd name="T19" fmla="*/ 1 h 204"/>
                <a:gd name="T20" fmla="*/ 1 w 297"/>
                <a:gd name="T21" fmla="*/ 1 h 204"/>
                <a:gd name="T22" fmla="*/ 1 w 297"/>
                <a:gd name="T23" fmla="*/ 1 h 204"/>
                <a:gd name="T24" fmla="*/ 1 w 297"/>
                <a:gd name="T25" fmla="*/ 1 h 204"/>
                <a:gd name="T26" fmla="*/ 1 w 297"/>
                <a:gd name="T27" fmla="*/ 0 h 204"/>
                <a:gd name="T28" fmla="*/ 1 w 297"/>
                <a:gd name="T29" fmla="*/ 1 h 204"/>
                <a:gd name="T30" fmla="*/ 1 w 297"/>
                <a:gd name="T31" fmla="*/ 1 h 204"/>
                <a:gd name="T32" fmla="*/ 1 w 297"/>
                <a:gd name="T33" fmla="*/ 1 h 204"/>
                <a:gd name="T34" fmla="*/ 1 w 297"/>
                <a:gd name="T35" fmla="*/ 1 h 204"/>
                <a:gd name="T36" fmla="*/ 1 w 297"/>
                <a:gd name="T37" fmla="*/ 1 h 204"/>
                <a:gd name="T38" fmla="*/ 1 w 297"/>
                <a:gd name="T39" fmla="*/ 1 h 204"/>
                <a:gd name="T40" fmla="*/ 1 w 297"/>
                <a:gd name="T41" fmla="*/ 1 h 204"/>
                <a:gd name="T42" fmla="*/ 1 w 297"/>
                <a:gd name="T43" fmla="*/ 1 h 204"/>
                <a:gd name="T44" fmla="*/ 1 w 297"/>
                <a:gd name="T45" fmla="*/ 1 h 204"/>
                <a:gd name="T46" fmla="*/ 1 w 297"/>
                <a:gd name="T47" fmla="*/ 1 h 204"/>
                <a:gd name="T48" fmla="*/ 1 w 297"/>
                <a:gd name="T49" fmla="*/ 1 h 204"/>
                <a:gd name="T50" fmla="*/ 1 w 297"/>
                <a:gd name="T51" fmla="*/ 1 h 204"/>
                <a:gd name="T52" fmla="*/ 1 w 297"/>
                <a:gd name="T53" fmla="*/ 1 h 204"/>
                <a:gd name="T54" fmla="*/ 1 w 297"/>
                <a:gd name="T55" fmla="*/ 1 h 204"/>
                <a:gd name="T56" fmla="*/ 1 w 297"/>
                <a:gd name="T57" fmla="*/ 1 h 204"/>
                <a:gd name="T58" fmla="*/ 1 w 297"/>
                <a:gd name="T59" fmla="*/ 1 h 204"/>
                <a:gd name="T60" fmla="*/ 1 w 297"/>
                <a:gd name="T61" fmla="*/ 1 h 204"/>
                <a:gd name="T62" fmla="*/ 1 w 297"/>
                <a:gd name="T63" fmla="*/ 1 h 204"/>
                <a:gd name="T64" fmla="*/ 1 w 297"/>
                <a:gd name="T65" fmla="*/ 1 h 204"/>
                <a:gd name="T66" fmla="*/ 1 w 297"/>
                <a:gd name="T67" fmla="*/ 1 h 204"/>
                <a:gd name="T68" fmla="*/ 1 w 297"/>
                <a:gd name="T69" fmla="*/ 1 h 204"/>
                <a:gd name="T70" fmla="*/ 1 w 297"/>
                <a:gd name="T71" fmla="*/ 1 h 204"/>
                <a:gd name="T72" fmla="*/ 1 w 297"/>
                <a:gd name="T73" fmla="*/ 1 h 204"/>
                <a:gd name="T74" fmla="*/ 1 w 297"/>
                <a:gd name="T75" fmla="*/ 1 h 204"/>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97"/>
                <a:gd name="T115" fmla="*/ 0 h 204"/>
                <a:gd name="T116" fmla="*/ 297 w 297"/>
                <a:gd name="T117" fmla="*/ 204 h 204"/>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97" h="204">
                  <a:moveTo>
                    <a:pt x="0" y="188"/>
                  </a:moveTo>
                  <a:lnTo>
                    <a:pt x="7" y="165"/>
                  </a:lnTo>
                  <a:lnTo>
                    <a:pt x="14" y="141"/>
                  </a:lnTo>
                  <a:lnTo>
                    <a:pt x="21" y="118"/>
                  </a:lnTo>
                  <a:lnTo>
                    <a:pt x="28" y="94"/>
                  </a:lnTo>
                  <a:lnTo>
                    <a:pt x="37" y="85"/>
                  </a:lnTo>
                  <a:lnTo>
                    <a:pt x="46" y="75"/>
                  </a:lnTo>
                  <a:lnTo>
                    <a:pt x="54" y="67"/>
                  </a:lnTo>
                  <a:lnTo>
                    <a:pt x="63" y="58"/>
                  </a:lnTo>
                  <a:lnTo>
                    <a:pt x="73" y="49"/>
                  </a:lnTo>
                  <a:lnTo>
                    <a:pt x="81" y="41"/>
                  </a:lnTo>
                  <a:lnTo>
                    <a:pt x="90" y="32"/>
                  </a:lnTo>
                  <a:lnTo>
                    <a:pt x="99" y="22"/>
                  </a:lnTo>
                  <a:lnTo>
                    <a:pt x="111" y="20"/>
                  </a:lnTo>
                  <a:lnTo>
                    <a:pt x="121" y="18"/>
                  </a:lnTo>
                  <a:lnTo>
                    <a:pt x="133" y="15"/>
                  </a:lnTo>
                  <a:lnTo>
                    <a:pt x="144" y="13"/>
                  </a:lnTo>
                  <a:lnTo>
                    <a:pt x="154" y="12"/>
                  </a:lnTo>
                  <a:lnTo>
                    <a:pt x="166" y="10"/>
                  </a:lnTo>
                  <a:lnTo>
                    <a:pt x="176" y="7"/>
                  </a:lnTo>
                  <a:lnTo>
                    <a:pt x="188" y="5"/>
                  </a:lnTo>
                  <a:lnTo>
                    <a:pt x="197" y="5"/>
                  </a:lnTo>
                  <a:lnTo>
                    <a:pt x="205" y="4"/>
                  </a:lnTo>
                  <a:lnTo>
                    <a:pt x="214" y="4"/>
                  </a:lnTo>
                  <a:lnTo>
                    <a:pt x="224" y="3"/>
                  </a:lnTo>
                  <a:lnTo>
                    <a:pt x="232" y="2"/>
                  </a:lnTo>
                  <a:lnTo>
                    <a:pt x="241" y="2"/>
                  </a:lnTo>
                  <a:lnTo>
                    <a:pt x="250" y="0"/>
                  </a:lnTo>
                  <a:lnTo>
                    <a:pt x="259" y="0"/>
                  </a:lnTo>
                  <a:lnTo>
                    <a:pt x="264" y="4"/>
                  </a:lnTo>
                  <a:lnTo>
                    <a:pt x="268" y="9"/>
                  </a:lnTo>
                  <a:lnTo>
                    <a:pt x="273" y="12"/>
                  </a:lnTo>
                  <a:lnTo>
                    <a:pt x="279" y="17"/>
                  </a:lnTo>
                  <a:lnTo>
                    <a:pt x="283" y="21"/>
                  </a:lnTo>
                  <a:lnTo>
                    <a:pt x="288" y="25"/>
                  </a:lnTo>
                  <a:lnTo>
                    <a:pt x="293" y="29"/>
                  </a:lnTo>
                  <a:lnTo>
                    <a:pt x="297" y="33"/>
                  </a:lnTo>
                  <a:lnTo>
                    <a:pt x="296" y="44"/>
                  </a:lnTo>
                  <a:lnTo>
                    <a:pt x="295" y="55"/>
                  </a:lnTo>
                  <a:lnTo>
                    <a:pt x="293" y="66"/>
                  </a:lnTo>
                  <a:lnTo>
                    <a:pt x="291" y="78"/>
                  </a:lnTo>
                  <a:lnTo>
                    <a:pt x="285" y="82"/>
                  </a:lnTo>
                  <a:lnTo>
                    <a:pt x="279" y="88"/>
                  </a:lnTo>
                  <a:lnTo>
                    <a:pt x="272" y="94"/>
                  </a:lnTo>
                  <a:lnTo>
                    <a:pt x="265" y="100"/>
                  </a:lnTo>
                  <a:lnTo>
                    <a:pt x="252" y="104"/>
                  </a:lnTo>
                  <a:lnTo>
                    <a:pt x="240" y="109"/>
                  </a:lnTo>
                  <a:lnTo>
                    <a:pt x="227" y="114"/>
                  </a:lnTo>
                  <a:lnTo>
                    <a:pt x="215" y="119"/>
                  </a:lnTo>
                  <a:lnTo>
                    <a:pt x="203" y="124"/>
                  </a:lnTo>
                  <a:lnTo>
                    <a:pt x="190" y="129"/>
                  </a:lnTo>
                  <a:lnTo>
                    <a:pt x="179" y="134"/>
                  </a:lnTo>
                  <a:lnTo>
                    <a:pt x="166" y="139"/>
                  </a:lnTo>
                  <a:lnTo>
                    <a:pt x="156" y="142"/>
                  </a:lnTo>
                  <a:lnTo>
                    <a:pt x="146" y="147"/>
                  </a:lnTo>
                  <a:lnTo>
                    <a:pt x="136" y="150"/>
                  </a:lnTo>
                  <a:lnTo>
                    <a:pt x="127" y="155"/>
                  </a:lnTo>
                  <a:lnTo>
                    <a:pt x="118" y="159"/>
                  </a:lnTo>
                  <a:lnTo>
                    <a:pt x="108" y="164"/>
                  </a:lnTo>
                  <a:lnTo>
                    <a:pt x="98" y="167"/>
                  </a:lnTo>
                  <a:lnTo>
                    <a:pt x="89" y="172"/>
                  </a:lnTo>
                  <a:lnTo>
                    <a:pt x="83" y="176"/>
                  </a:lnTo>
                  <a:lnTo>
                    <a:pt x="77" y="180"/>
                  </a:lnTo>
                  <a:lnTo>
                    <a:pt x="72" y="184"/>
                  </a:lnTo>
                  <a:lnTo>
                    <a:pt x="67" y="188"/>
                  </a:lnTo>
                  <a:lnTo>
                    <a:pt x="61" y="193"/>
                  </a:lnTo>
                  <a:lnTo>
                    <a:pt x="55" y="196"/>
                  </a:lnTo>
                  <a:lnTo>
                    <a:pt x="50" y="201"/>
                  </a:lnTo>
                  <a:lnTo>
                    <a:pt x="44" y="204"/>
                  </a:lnTo>
                  <a:lnTo>
                    <a:pt x="42" y="203"/>
                  </a:lnTo>
                  <a:lnTo>
                    <a:pt x="37" y="201"/>
                  </a:lnTo>
                  <a:lnTo>
                    <a:pt x="30" y="197"/>
                  </a:lnTo>
                  <a:lnTo>
                    <a:pt x="22" y="194"/>
                  </a:lnTo>
                  <a:lnTo>
                    <a:pt x="14" y="191"/>
                  </a:lnTo>
                  <a:lnTo>
                    <a:pt x="7" y="188"/>
                  </a:lnTo>
                  <a:lnTo>
                    <a:pt x="2" y="187"/>
                  </a:lnTo>
                  <a:lnTo>
                    <a:pt x="0" y="188"/>
                  </a:lnTo>
                  <a:close/>
                </a:path>
              </a:pathLst>
            </a:custGeom>
            <a:solidFill>
              <a:srgbClr val="FFCC0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1744" name="Freeform 65"/>
            <p:cNvSpPr>
              <a:spLocks/>
            </p:cNvSpPr>
            <p:nvPr/>
          </p:nvSpPr>
          <p:spPr bwMode="auto">
            <a:xfrm>
              <a:off x="3731" y="2849"/>
              <a:ext cx="140" cy="96"/>
            </a:xfrm>
            <a:custGeom>
              <a:avLst/>
              <a:gdLst>
                <a:gd name="T0" fmla="*/ 1 w 280"/>
                <a:gd name="T1" fmla="*/ 1 h 192"/>
                <a:gd name="T2" fmla="*/ 1 w 280"/>
                <a:gd name="T3" fmla="*/ 1 h 192"/>
                <a:gd name="T4" fmla="*/ 1 w 280"/>
                <a:gd name="T5" fmla="*/ 1 h 192"/>
                <a:gd name="T6" fmla="*/ 1 w 280"/>
                <a:gd name="T7" fmla="*/ 1 h 192"/>
                <a:gd name="T8" fmla="*/ 1 w 280"/>
                <a:gd name="T9" fmla="*/ 1 h 192"/>
                <a:gd name="T10" fmla="*/ 1 w 280"/>
                <a:gd name="T11" fmla="*/ 1 h 192"/>
                <a:gd name="T12" fmla="*/ 1 w 280"/>
                <a:gd name="T13" fmla="*/ 1 h 192"/>
                <a:gd name="T14" fmla="*/ 1 w 280"/>
                <a:gd name="T15" fmla="*/ 1 h 192"/>
                <a:gd name="T16" fmla="*/ 1 w 280"/>
                <a:gd name="T17" fmla="*/ 1 h 192"/>
                <a:gd name="T18" fmla="*/ 1 w 280"/>
                <a:gd name="T19" fmla="*/ 1 h 192"/>
                <a:gd name="T20" fmla="*/ 1 w 280"/>
                <a:gd name="T21" fmla="*/ 1 h 192"/>
                <a:gd name="T22" fmla="*/ 1 w 280"/>
                <a:gd name="T23" fmla="*/ 1 h 192"/>
                <a:gd name="T24" fmla="*/ 1 w 280"/>
                <a:gd name="T25" fmla="*/ 1 h 192"/>
                <a:gd name="T26" fmla="*/ 1 w 280"/>
                <a:gd name="T27" fmla="*/ 0 h 192"/>
                <a:gd name="T28" fmla="*/ 1 w 280"/>
                <a:gd name="T29" fmla="*/ 1 h 192"/>
                <a:gd name="T30" fmla="*/ 1 w 280"/>
                <a:gd name="T31" fmla="*/ 1 h 192"/>
                <a:gd name="T32" fmla="*/ 1 w 280"/>
                <a:gd name="T33" fmla="*/ 1 h 192"/>
                <a:gd name="T34" fmla="*/ 1 w 280"/>
                <a:gd name="T35" fmla="*/ 1 h 192"/>
                <a:gd name="T36" fmla="*/ 1 w 280"/>
                <a:gd name="T37" fmla="*/ 1 h 192"/>
                <a:gd name="T38" fmla="*/ 1 w 280"/>
                <a:gd name="T39" fmla="*/ 1 h 192"/>
                <a:gd name="T40" fmla="*/ 1 w 280"/>
                <a:gd name="T41" fmla="*/ 1 h 192"/>
                <a:gd name="T42" fmla="*/ 1 w 280"/>
                <a:gd name="T43" fmla="*/ 1 h 192"/>
                <a:gd name="T44" fmla="*/ 1 w 280"/>
                <a:gd name="T45" fmla="*/ 1 h 192"/>
                <a:gd name="T46" fmla="*/ 1 w 280"/>
                <a:gd name="T47" fmla="*/ 1 h 192"/>
                <a:gd name="T48" fmla="*/ 1 w 280"/>
                <a:gd name="T49" fmla="*/ 1 h 192"/>
                <a:gd name="T50" fmla="*/ 1 w 280"/>
                <a:gd name="T51" fmla="*/ 1 h 192"/>
                <a:gd name="T52" fmla="*/ 1 w 280"/>
                <a:gd name="T53" fmla="*/ 1 h 192"/>
                <a:gd name="T54" fmla="*/ 1 w 280"/>
                <a:gd name="T55" fmla="*/ 1 h 192"/>
                <a:gd name="T56" fmla="*/ 1 w 280"/>
                <a:gd name="T57" fmla="*/ 1 h 192"/>
                <a:gd name="T58" fmla="*/ 1 w 280"/>
                <a:gd name="T59" fmla="*/ 1 h 192"/>
                <a:gd name="T60" fmla="*/ 1 w 280"/>
                <a:gd name="T61" fmla="*/ 1 h 192"/>
                <a:gd name="T62" fmla="*/ 1 w 280"/>
                <a:gd name="T63" fmla="*/ 1 h 192"/>
                <a:gd name="T64" fmla="*/ 1 w 280"/>
                <a:gd name="T65" fmla="*/ 1 h 192"/>
                <a:gd name="T66" fmla="*/ 1 w 280"/>
                <a:gd name="T67" fmla="*/ 1 h 192"/>
                <a:gd name="T68" fmla="*/ 1 w 280"/>
                <a:gd name="T69" fmla="*/ 1 h 192"/>
                <a:gd name="T70" fmla="*/ 1 w 280"/>
                <a:gd name="T71" fmla="*/ 1 h 192"/>
                <a:gd name="T72" fmla="*/ 1 w 280"/>
                <a:gd name="T73" fmla="*/ 1 h 192"/>
                <a:gd name="T74" fmla="*/ 1 w 280"/>
                <a:gd name="T75" fmla="*/ 1 h 192"/>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80"/>
                <a:gd name="T115" fmla="*/ 0 h 192"/>
                <a:gd name="T116" fmla="*/ 280 w 280"/>
                <a:gd name="T117" fmla="*/ 192 h 192"/>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80" h="192">
                  <a:moveTo>
                    <a:pt x="0" y="176"/>
                  </a:moveTo>
                  <a:lnTo>
                    <a:pt x="7" y="154"/>
                  </a:lnTo>
                  <a:lnTo>
                    <a:pt x="14" y="132"/>
                  </a:lnTo>
                  <a:lnTo>
                    <a:pt x="20" y="110"/>
                  </a:lnTo>
                  <a:lnTo>
                    <a:pt x="27" y="89"/>
                  </a:lnTo>
                  <a:lnTo>
                    <a:pt x="35" y="81"/>
                  </a:lnTo>
                  <a:lnTo>
                    <a:pt x="43" y="71"/>
                  </a:lnTo>
                  <a:lnTo>
                    <a:pt x="52" y="63"/>
                  </a:lnTo>
                  <a:lnTo>
                    <a:pt x="60" y="54"/>
                  </a:lnTo>
                  <a:lnTo>
                    <a:pt x="68" y="46"/>
                  </a:lnTo>
                  <a:lnTo>
                    <a:pt x="78" y="37"/>
                  </a:lnTo>
                  <a:lnTo>
                    <a:pt x="86" y="29"/>
                  </a:lnTo>
                  <a:lnTo>
                    <a:pt x="94" y="21"/>
                  </a:lnTo>
                  <a:lnTo>
                    <a:pt x="104" y="18"/>
                  </a:lnTo>
                  <a:lnTo>
                    <a:pt x="114" y="16"/>
                  </a:lnTo>
                  <a:lnTo>
                    <a:pt x="125" y="15"/>
                  </a:lnTo>
                  <a:lnTo>
                    <a:pt x="135" y="13"/>
                  </a:lnTo>
                  <a:lnTo>
                    <a:pt x="145" y="10"/>
                  </a:lnTo>
                  <a:lnTo>
                    <a:pt x="156" y="9"/>
                  </a:lnTo>
                  <a:lnTo>
                    <a:pt x="166" y="7"/>
                  </a:lnTo>
                  <a:lnTo>
                    <a:pt x="177" y="5"/>
                  </a:lnTo>
                  <a:lnTo>
                    <a:pt x="185" y="5"/>
                  </a:lnTo>
                  <a:lnTo>
                    <a:pt x="194" y="3"/>
                  </a:lnTo>
                  <a:lnTo>
                    <a:pt x="202" y="3"/>
                  </a:lnTo>
                  <a:lnTo>
                    <a:pt x="210" y="2"/>
                  </a:lnTo>
                  <a:lnTo>
                    <a:pt x="219" y="1"/>
                  </a:lnTo>
                  <a:lnTo>
                    <a:pt x="227" y="1"/>
                  </a:lnTo>
                  <a:lnTo>
                    <a:pt x="235" y="0"/>
                  </a:lnTo>
                  <a:lnTo>
                    <a:pt x="243" y="0"/>
                  </a:lnTo>
                  <a:lnTo>
                    <a:pt x="248" y="3"/>
                  </a:lnTo>
                  <a:lnTo>
                    <a:pt x="253" y="8"/>
                  </a:lnTo>
                  <a:lnTo>
                    <a:pt x="257" y="11"/>
                  </a:lnTo>
                  <a:lnTo>
                    <a:pt x="262" y="15"/>
                  </a:lnTo>
                  <a:lnTo>
                    <a:pt x="266" y="19"/>
                  </a:lnTo>
                  <a:lnTo>
                    <a:pt x="271" y="23"/>
                  </a:lnTo>
                  <a:lnTo>
                    <a:pt x="276" y="26"/>
                  </a:lnTo>
                  <a:lnTo>
                    <a:pt x="280" y="30"/>
                  </a:lnTo>
                  <a:lnTo>
                    <a:pt x="279" y="41"/>
                  </a:lnTo>
                  <a:lnTo>
                    <a:pt x="278" y="52"/>
                  </a:lnTo>
                  <a:lnTo>
                    <a:pt x="276" y="62"/>
                  </a:lnTo>
                  <a:lnTo>
                    <a:pt x="274" y="72"/>
                  </a:lnTo>
                  <a:lnTo>
                    <a:pt x="269" y="77"/>
                  </a:lnTo>
                  <a:lnTo>
                    <a:pt x="262" y="83"/>
                  </a:lnTo>
                  <a:lnTo>
                    <a:pt x="255" y="87"/>
                  </a:lnTo>
                  <a:lnTo>
                    <a:pt x="249" y="93"/>
                  </a:lnTo>
                  <a:lnTo>
                    <a:pt x="238" y="98"/>
                  </a:lnTo>
                  <a:lnTo>
                    <a:pt x="226" y="102"/>
                  </a:lnTo>
                  <a:lnTo>
                    <a:pt x="215" y="107"/>
                  </a:lnTo>
                  <a:lnTo>
                    <a:pt x="203" y="112"/>
                  </a:lnTo>
                  <a:lnTo>
                    <a:pt x="190" y="116"/>
                  </a:lnTo>
                  <a:lnTo>
                    <a:pt x="179" y="120"/>
                  </a:lnTo>
                  <a:lnTo>
                    <a:pt x="167" y="124"/>
                  </a:lnTo>
                  <a:lnTo>
                    <a:pt x="156" y="129"/>
                  </a:lnTo>
                  <a:lnTo>
                    <a:pt x="147" y="134"/>
                  </a:lnTo>
                  <a:lnTo>
                    <a:pt x="137" y="137"/>
                  </a:lnTo>
                  <a:lnTo>
                    <a:pt x="128" y="142"/>
                  </a:lnTo>
                  <a:lnTo>
                    <a:pt x="120" y="145"/>
                  </a:lnTo>
                  <a:lnTo>
                    <a:pt x="111" y="150"/>
                  </a:lnTo>
                  <a:lnTo>
                    <a:pt x="102" y="153"/>
                  </a:lnTo>
                  <a:lnTo>
                    <a:pt x="92" y="158"/>
                  </a:lnTo>
                  <a:lnTo>
                    <a:pt x="83" y="161"/>
                  </a:lnTo>
                  <a:lnTo>
                    <a:pt x="79" y="165"/>
                  </a:lnTo>
                  <a:lnTo>
                    <a:pt x="73" y="169"/>
                  </a:lnTo>
                  <a:lnTo>
                    <a:pt x="68" y="173"/>
                  </a:lnTo>
                  <a:lnTo>
                    <a:pt x="63" y="176"/>
                  </a:lnTo>
                  <a:lnTo>
                    <a:pt x="58" y="181"/>
                  </a:lnTo>
                  <a:lnTo>
                    <a:pt x="52" y="184"/>
                  </a:lnTo>
                  <a:lnTo>
                    <a:pt x="48" y="189"/>
                  </a:lnTo>
                  <a:lnTo>
                    <a:pt x="42" y="192"/>
                  </a:lnTo>
                  <a:lnTo>
                    <a:pt x="40" y="191"/>
                  </a:lnTo>
                  <a:lnTo>
                    <a:pt x="35" y="189"/>
                  </a:lnTo>
                  <a:lnTo>
                    <a:pt x="29" y="187"/>
                  </a:lnTo>
                  <a:lnTo>
                    <a:pt x="21" y="182"/>
                  </a:lnTo>
                  <a:lnTo>
                    <a:pt x="13" y="180"/>
                  </a:lnTo>
                  <a:lnTo>
                    <a:pt x="7" y="176"/>
                  </a:lnTo>
                  <a:lnTo>
                    <a:pt x="3" y="175"/>
                  </a:lnTo>
                  <a:lnTo>
                    <a:pt x="0" y="176"/>
                  </a:lnTo>
                  <a:close/>
                </a:path>
              </a:pathLst>
            </a:custGeom>
            <a:solidFill>
              <a:srgbClr val="FFD11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1745" name="Freeform 66"/>
            <p:cNvSpPr>
              <a:spLocks/>
            </p:cNvSpPr>
            <p:nvPr/>
          </p:nvSpPr>
          <p:spPr bwMode="auto">
            <a:xfrm>
              <a:off x="3736" y="2851"/>
              <a:ext cx="130" cy="90"/>
            </a:xfrm>
            <a:custGeom>
              <a:avLst/>
              <a:gdLst>
                <a:gd name="T0" fmla="*/ 1 w 260"/>
                <a:gd name="T1" fmla="*/ 1 h 180"/>
                <a:gd name="T2" fmla="*/ 1 w 260"/>
                <a:gd name="T3" fmla="*/ 1 h 180"/>
                <a:gd name="T4" fmla="*/ 1 w 260"/>
                <a:gd name="T5" fmla="*/ 1 h 180"/>
                <a:gd name="T6" fmla="*/ 1 w 260"/>
                <a:gd name="T7" fmla="*/ 1 h 180"/>
                <a:gd name="T8" fmla="*/ 1 w 260"/>
                <a:gd name="T9" fmla="*/ 1 h 180"/>
                <a:gd name="T10" fmla="*/ 1 w 260"/>
                <a:gd name="T11" fmla="*/ 1 h 180"/>
                <a:gd name="T12" fmla="*/ 1 w 260"/>
                <a:gd name="T13" fmla="*/ 1 h 180"/>
                <a:gd name="T14" fmla="*/ 1 w 260"/>
                <a:gd name="T15" fmla="*/ 1 h 180"/>
                <a:gd name="T16" fmla="*/ 1 w 260"/>
                <a:gd name="T17" fmla="*/ 1 h 180"/>
                <a:gd name="T18" fmla="*/ 1 w 260"/>
                <a:gd name="T19" fmla="*/ 1 h 180"/>
                <a:gd name="T20" fmla="*/ 1 w 260"/>
                <a:gd name="T21" fmla="*/ 1 h 180"/>
                <a:gd name="T22" fmla="*/ 1 w 260"/>
                <a:gd name="T23" fmla="*/ 1 h 180"/>
                <a:gd name="T24" fmla="*/ 1 w 260"/>
                <a:gd name="T25" fmla="*/ 1 h 180"/>
                <a:gd name="T26" fmla="*/ 1 w 260"/>
                <a:gd name="T27" fmla="*/ 0 h 180"/>
                <a:gd name="T28" fmla="*/ 1 w 260"/>
                <a:gd name="T29" fmla="*/ 1 h 180"/>
                <a:gd name="T30" fmla="*/ 1 w 260"/>
                <a:gd name="T31" fmla="*/ 1 h 180"/>
                <a:gd name="T32" fmla="*/ 1 w 260"/>
                <a:gd name="T33" fmla="*/ 1 h 180"/>
                <a:gd name="T34" fmla="*/ 1 w 260"/>
                <a:gd name="T35" fmla="*/ 1 h 180"/>
                <a:gd name="T36" fmla="*/ 1 w 260"/>
                <a:gd name="T37" fmla="*/ 1 h 180"/>
                <a:gd name="T38" fmla="*/ 1 w 260"/>
                <a:gd name="T39" fmla="*/ 1 h 180"/>
                <a:gd name="T40" fmla="*/ 1 w 260"/>
                <a:gd name="T41" fmla="*/ 1 h 180"/>
                <a:gd name="T42" fmla="*/ 1 w 260"/>
                <a:gd name="T43" fmla="*/ 1 h 180"/>
                <a:gd name="T44" fmla="*/ 1 w 260"/>
                <a:gd name="T45" fmla="*/ 1 h 180"/>
                <a:gd name="T46" fmla="*/ 1 w 260"/>
                <a:gd name="T47" fmla="*/ 1 h 180"/>
                <a:gd name="T48" fmla="*/ 1 w 260"/>
                <a:gd name="T49" fmla="*/ 1 h 180"/>
                <a:gd name="T50" fmla="*/ 1 w 260"/>
                <a:gd name="T51" fmla="*/ 1 h 180"/>
                <a:gd name="T52" fmla="*/ 1 w 260"/>
                <a:gd name="T53" fmla="*/ 1 h 180"/>
                <a:gd name="T54" fmla="*/ 1 w 260"/>
                <a:gd name="T55" fmla="*/ 1 h 180"/>
                <a:gd name="T56" fmla="*/ 1 w 260"/>
                <a:gd name="T57" fmla="*/ 1 h 180"/>
                <a:gd name="T58" fmla="*/ 1 w 260"/>
                <a:gd name="T59" fmla="*/ 1 h 180"/>
                <a:gd name="T60" fmla="*/ 1 w 260"/>
                <a:gd name="T61" fmla="*/ 1 h 180"/>
                <a:gd name="T62" fmla="*/ 1 w 260"/>
                <a:gd name="T63" fmla="*/ 1 h 180"/>
                <a:gd name="T64" fmla="*/ 1 w 260"/>
                <a:gd name="T65" fmla="*/ 1 h 180"/>
                <a:gd name="T66" fmla="*/ 1 w 260"/>
                <a:gd name="T67" fmla="*/ 1 h 180"/>
                <a:gd name="T68" fmla="*/ 1 w 260"/>
                <a:gd name="T69" fmla="*/ 1 h 180"/>
                <a:gd name="T70" fmla="*/ 1 w 260"/>
                <a:gd name="T71" fmla="*/ 1 h 18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60"/>
                <a:gd name="T109" fmla="*/ 0 h 180"/>
                <a:gd name="T110" fmla="*/ 260 w 260"/>
                <a:gd name="T111" fmla="*/ 180 h 18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60" h="180">
                  <a:moveTo>
                    <a:pt x="0" y="166"/>
                  </a:moveTo>
                  <a:lnTo>
                    <a:pt x="5" y="145"/>
                  </a:lnTo>
                  <a:lnTo>
                    <a:pt x="12" y="125"/>
                  </a:lnTo>
                  <a:lnTo>
                    <a:pt x="18" y="104"/>
                  </a:lnTo>
                  <a:lnTo>
                    <a:pt x="24" y="83"/>
                  </a:lnTo>
                  <a:lnTo>
                    <a:pt x="32" y="75"/>
                  </a:lnTo>
                  <a:lnTo>
                    <a:pt x="40" y="67"/>
                  </a:lnTo>
                  <a:lnTo>
                    <a:pt x="47" y="59"/>
                  </a:lnTo>
                  <a:lnTo>
                    <a:pt x="55" y="51"/>
                  </a:lnTo>
                  <a:lnTo>
                    <a:pt x="63" y="43"/>
                  </a:lnTo>
                  <a:lnTo>
                    <a:pt x="71" y="36"/>
                  </a:lnTo>
                  <a:lnTo>
                    <a:pt x="78" y="28"/>
                  </a:lnTo>
                  <a:lnTo>
                    <a:pt x="86" y="20"/>
                  </a:lnTo>
                  <a:lnTo>
                    <a:pt x="96" y="18"/>
                  </a:lnTo>
                  <a:lnTo>
                    <a:pt x="106" y="16"/>
                  </a:lnTo>
                  <a:lnTo>
                    <a:pt x="116" y="14"/>
                  </a:lnTo>
                  <a:lnTo>
                    <a:pt x="125" y="12"/>
                  </a:lnTo>
                  <a:lnTo>
                    <a:pt x="134" y="11"/>
                  </a:lnTo>
                  <a:lnTo>
                    <a:pt x="144" y="8"/>
                  </a:lnTo>
                  <a:lnTo>
                    <a:pt x="154" y="7"/>
                  </a:lnTo>
                  <a:lnTo>
                    <a:pt x="163" y="5"/>
                  </a:lnTo>
                  <a:lnTo>
                    <a:pt x="171" y="5"/>
                  </a:lnTo>
                  <a:lnTo>
                    <a:pt x="179" y="4"/>
                  </a:lnTo>
                  <a:lnTo>
                    <a:pt x="187" y="4"/>
                  </a:lnTo>
                  <a:lnTo>
                    <a:pt x="195" y="3"/>
                  </a:lnTo>
                  <a:lnTo>
                    <a:pt x="204" y="2"/>
                  </a:lnTo>
                  <a:lnTo>
                    <a:pt x="210" y="2"/>
                  </a:lnTo>
                  <a:lnTo>
                    <a:pt x="219" y="0"/>
                  </a:lnTo>
                  <a:lnTo>
                    <a:pt x="227" y="0"/>
                  </a:lnTo>
                  <a:lnTo>
                    <a:pt x="235" y="7"/>
                  </a:lnTo>
                  <a:lnTo>
                    <a:pt x="244" y="14"/>
                  </a:lnTo>
                  <a:lnTo>
                    <a:pt x="252" y="22"/>
                  </a:lnTo>
                  <a:lnTo>
                    <a:pt x="260" y="29"/>
                  </a:lnTo>
                  <a:lnTo>
                    <a:pt x="259" y="40"/>
                  </a:lnTo>
                  <a:lnTo>
                    <a:pt x="258" y="49"/>
                  </a:lnTo>
                  <a:lnTo>
                    <a:pt x="257" y="59"/>
                  </a:lnTo>
                  <a:lnTo>
                    <a:pt x="255" y="68"/>
                  </a:lnTo>
                  <a:lnTo>
                    <a:pt x="250" y="73"/>
                  </a:lnTo>
                  <a:lnTo>
                    <a:pt x="244" y="78"/>
                  </a:lnTo>
                  <a:lnTo>
                    <a:pt x="237" y="83"/>
                  </a:lnTo>
                  <a:lnTo>
                    <a:pt x="231" y="88"/>
                  </a:lnTo>
                  <a:lnTo>
                    <a:pt x="221" y="93"/>
                  </a:lnTo>
                  <a:lnTo>
                    <a:pt x="209" y="96"/>
                  </a:lnTo>
                  <a:lnTo>
                    <a:pt x="199" y="101"/>
                  </a:lnTo>
                  <a:lnTo>
                    <a:pt x="189" y="105"/>
                  </a:lnTo>
                  <a:lnTo>
                    <a:pt x="177" y="110"/>
                  </a:lnTo>
                  <a:lnTo>
                    <a:pt x="167" y="113"/>
                  </a:lnTo>
                  <a:lnTo>
                    <a:pt x="155" y="118"/>
                  </a:lnTo>
                  <a:lnTo>
                    <a:pt x="145" y="122"/>
                  </a:lnTo>
                  <a:lnTo>
                    <a:pt x="137" y="126"/>
                  </a:lnTo>
                  <a:lnTo>
                    <a:pt x="128" y="129"/>
                  </a:lnTo>
                  <a:lnTo>
                    <a:pt x="119" y="133"/>
                  </a:lnTo>
                  <a:lnTo>
                    <a:pt x="110" y="136"/>
                  </a:lnTo>
                  <a:lnTo>
                    <a:pt x="102" y="140"/>
                  </a:lnTo>
                  <a:lnTo>
                    <a:pt x="93" y="143"/>
                  </a:lnTo>
                  <a:lnTo>
                    <a:pt x="85" y="148"/>
                  </a:lnTo>
                  <a:lnTo>
                    <a:pt x="77" y="151"/>
                  </a:lnTo>
                  <a:lnTo>
                    <a:pt x="72" y="155"/>
                  </a:lnTo>
                  <a:lnTo>
                    <a:pt x="68" y="158"/>
                  </a:lnTo>
                  <a:lnTo>
                    <a:pt x="62" y="162"/>
                  </a:lnTo>
                  <a:lnTo>
                    <a:pt x="57" y="165"/>
                  </a:lnTo>
                  <a:lnTo>
                    <a:pt x="53" y="170"/>
                  </a:lnTo>
                  <a:lnTo>
                    <a:pt x="47" y="173"/>
                  </a:lnTo>
                  <a:lnTo>
                    <a:pt x="42" y="177"/>
                  </a:lnTo>
                  <a:lnTo>
                    <a:pt x="38" y="180"/>
                  </a:lnTo>
                  <a:lnTo>
                    <a:pt x="37" y="179"/>
                  </a:lnTo>
                  <a:lnTo>
                    <a:pt x="32" y="177"/>
                  </a:lnTo>
                  <a:lnTo>
                    <a:pt x="26" y="174"/>
                  </a:lnTo>
                  <a:lnTo>
                    <a:pt x="19" y="171"/>
                  </a:lnTo>
                  <a:lnTo>
                    <a:pt x="11" y="169"/>
                  </a:lnTo>
                  <a:lnTo>
                    <a:pt x="5" y="166"/>
                  </a:lnTo>
                  <a:lnTo>
                    <a:pt x="1" y="165"/>
                  </a:lnTo>
                  <a:lnTo>
                    <a:pt x="0" y="166"/>
                  </a:lnTo>
                  <a:close/>
                </a:path>
              </a:pathLst>
            </a:custGeom>
            <a:solidFill>
              <a:srgbClr val="FFD61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1746" name="Freeform 67"/>
            <p:cNvSpPr>
              <a:spLocks/>
            </p:cNvSpPr>
            <p:nvPr/>
          </p:nvSpPr>
          <p:spPr bwMode="auto">
            <a:xfrm>
              <a:off x="3740" y="2852"/>
              <a:ext cx="122" cy="84"/>
            </a:xfrm>
            <a:custGeom>
              <a:avLst/>
              <a:gdLst>
                <a:gd name="T0" fmla="*/ 1 w 243"/>
                <a:gd name="T1" fmla="*/ 1 h 167"/>
                <a:gd name="T2" fmla="*/ 1 w 243"/>
                <a:gd name="T3" fmla="*/ 1 h 167"/>
                <a:gd name="T4" fmla="*/ 1 w 243"/>
                <a:gd name="T5" fmla="*/ 1 h 167"/>
                <a:gd name="T6" fmla="*/ 1 w 243"/>
                <a:gd name="T7" fmla="*/ 1 h 167"/>
                <a:gd name="T8" fmla="*/ 1 w 243"/>
                <a:gd name="T9" fmla="*/ 1 h 167"/>
                <a:gd name="T10" fmla="*/ 1 w 243"/>
                <a:gd name="T11" fmla="*/ 1 h 167"/>
                <a:gd name="T12" fmla="*/ 1 w 243"/>
                <a:gd name="T13" fmla="*/ 1 h 167"/>
                <a:gd name="T14" fmla="*/ 1 w 243"/>
                <a:gd name="T15" fmla="*/ 1 h 167"/>
                <a:gd name="T16" fmla="*/ 1 w 243"/>
                <a:gd name="T17" fmla="*/ 1 h 167"/>
                <a:gd name="T18" fmla="*/ 1 w 243"/>
                <a:gd name="T19" fmla="*/ 1 h 167"/>
                <a:gd name="T20" fmla="*/ 1 w 243"/>
                <a:gd name="T21" fmla="*/ 1 h 167"/>
                <a:gd name="T22" fmla="*/ 1 w 243"/>
                <a:gd name="T23" fmla="*/ 1 h 167"/>
                <a:gd name="T24" fmla="*/ 1 w 243"/>
                <a:gd name="T25" fmla="*/ 1 h 167"/>
                <a:gd name="T26" fmla="*/ 1 w 243"/>
                <a:gd name="T27" fmla="*/ 0 h 167"/>
                <a:gd name="T28" fmla="*/ 1 w 243"/>
                <a:gd name="T29" fmla="*/ 1 h 167"/>
                <a:gd name="T30" fmla="*/ 1 w 243"/>
                <a:gd name="T31" fmla="*/ 1 h 167"/>
                <a:gd name="T32" fmla="*/ 1 w 243"/>
                <a:gd name="T33" fmla="*/ 1 h 167"/>
                <a:gd name="T34" fmla="*/ 1 w 243"/>
                <a:gd name="T35" fmla="*/ 1 h 167"/>
                <a:gd name="T36" fmla="*/ 1 w 243"/>
                <a:gd name="T37" fmla="*/ 1 h 167"/>
                <a:gd name="T38" fmla="*/ 1 w 243"/>
                <a:gd name="T39" fmla="*/ 1 h 167"/>
                <a:gd name="T40" fmla="*/ 1 w 243"/>
                <a:gd name="T41" fmla="*/ 1 h 167"/>
                <a:gd name="T42" fmla="*/ 1 w 243"/>
                <a:gd name="T43" fmla="*/ 1 h 167"/>
                <a:gd name="T44" fmla="*/ 1 w 243"/>
                <a:gd name="T45" fmla="*/ 1 h 167"/>
                <a:gd name="T46" fmla="*/ 1 w 243"/>
                <a:gd name="T47" fmla="*/ 1 h 167"/>
                <a:gd name="T48" fmla="*/ 1 w 243"/>
                <a:gd name="T49" fmla="*/ 1 h 167"/>
                <a:gd name="T50" fmla="*/ 1 w 243"/>
                <a:gd name="T51" fmla="*/ 1 h 167"/>
                <a:gd name="T52" fmla="*/ 1 w 243"/>
                <a:gd name="T53" fmla="*/ 1 h 167"/>
                <a:gd name="T54" fmla="*/ 1 w 243"/>
                <a:gd name="T55" fmla="*/ 1 h 167"/>
                <a:gd name="T56" fmla="*/ 1 w 243"/>
                <a:gd name="T57" fmla="*/ 1 h 167"/>
                <a:gd name="T58" fmla="*/ 1 w 243"/>
                <a:gd name="T59" fmla="*/ 1 h 167"/>
                <a:gd name="T60" fmla="*/ 1 w 243"/>
                <a:gd name="T61" fmla="*/ 1 h 167"/>
                <a:gd name="T62" fmla="*/ 1 w 243"/>
                <a:gd name="T63" fmla="*/ 1 h 167"/>
                <a:gd name="T64" fmla="*/ 1 w 243"/>
                <a:gd name="T65" fmla="*/ 1 h 167"/>
                <a:gd name="T66" fmla="*/ 1 w 243"/>
                <a:gd name="T67" fmla="*/ 1 h 167"/>
                <a:gd name="T68" fmla="*/ 1 w 243"/>
                <a:gd name="T69" fmla="*/ 1 h 167"/>
                <a:gd name="T70" fmla="*/ 1 w 243"/>
                <a:gd name="T71" fmla="*/ 1 h 16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43"/>
                <a:gd name="T109" fmla="*/ 0 h 167"/>
                <a:gd name="T110" fmla="*/ 243 w 243"/>
                <a:gd name="T111" fmla="*/ 167 h 167"/>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43" h="167">
                  <a:moveTo>
                    <a:pt x="0" y="154"/>
                  </a:moveTo>
                  <a:lnTo>
                    <a:pt x="6" y="135"/>
                  </a:lnTo>
                  <a:lnTo>
                    <a:pt x="11" y="115"/>
                  </a:lnTo>
                  <a:lnTo>
                    <a:pt x="17" y="97"/>
                  </a:lnTo>
                  <a:lnTo>
                    <a:pt x="23" y="77"/>
                  </a:lnTo>
                  <a:lnTo>
                    <a:pt x="30" y="70"/>
                  </a:lnTo>
                  <a:lnTo>
                    <a:pt x="37" y="62"/>
                  </a:lnTo>
                  <a:lnTo>
                    <a:pt x="44" y="55"/>
                  </a:lnTo>
                  <a:lnTo>
                    <a:pt x="52" y="47"/>
                  </a:lnTo>
                  <a:lnTo>
                    <a:pt x="59" y="40"/>
                  </a:lnTo>
                  <a:lnTo>
                    <a:pt x="66" y="33"/>
                  </a:lnTo>
                  <a:lnTo>
                    <a:pt x="74" y="25"/>
                  </a:lnTo>
                  <a:lnTo>
                    <a:pt x="81" y="18"/>
                  </a:lnTo>
                  <a:lnTo>
                    <a:pt x="90" y="16"/>
                  </a:lnTo>
                  <a:lnTo>
                    <a:pt x="99" y="15"/>
                  </a:lnTo>
                  <a:lnTo>
                    <a:pt x="108" y="12"/>
                  </a:lnTo>
                  <a:lnTo>
                    <a:pt x="117" y="11"/>
                  </a:lnTo>
                  <a:lnTo>
                    <a:pt x="125" y="9"/>
                  </a:lnTo>
                  <a:lnTo>
                    <a:pt x="135" y="8"/>
                  </a:lnTo>
                  <a:lnTo>
                    <a:pt x="144" y="6"/>
                  </a:lnTo>
                  <a:lnTo>
                    <a:pt x="153" y="4"/>
                  </a:lnTo>
                  <a:lnTo>
                    <a:pt x="160" y="4"/>
                  </a:lnTo>
                  <a:lnTo>
                    <a:pt x="168" y="3"/>
                  </a:lnTo>
                  <a:lnTo>
                    <a:pt x="175" y="3"/>
                  </a:lnTo>
                  <a:lnTo>
                    <a:pt x="183" y="2"/>
                  </a:lnTo>
                  <a:lnTo>
                    <a:pt x="190" y="1"/>
                  </a:lnTo>
                  <a:lnTo>
                    <a:pt x="197" y="1"/>
                  </a:lnTo>
                  <a:lnTo>
                    <a:pt x="205" y="0"/>
                  </a:lnTo>
                  <a:lnTo>
                    <a:pt x="212" y="0"/>
                  </a:lnTo>
                  <a:lnTo>
                    <a:pt x="220" y="7"/>
                  </a:lnTo>
                  <a:lnTo>
                    <a:pt x="228" y="14"/>
                  </a:lnTo>
                  <a:lnTo>
                    <a:pt x="235" y="21"/>
                  </a:lnTo>
                  <a:lnTo>
                    <a:pt x="243" y="27"/>
                  </a:lnTo>
                  <a:lnTo>
                    <a:pt x="242" y="37"/>
                  </a:lnTo>
                  <a:lnTo>
                    <a:pt x="241" y="45"/>
                  </a:lnTo>
                  <a:lnTo>
                    <a:pt x="239" y="54"/>
                  </a:lnTo>
                  <a:lnTo>
                    <a:pt x="238" y="63"/>
                  </a:lnTo>
                  <a:lnTo>
                    <a:pt x="233" y="68"/>
                  </a:lnTo>
                  <a:lnTo>
                    <a:pt x="228" y="72"/>
                  </a:lnTo>
                  <a:lnTo>
                    <a:pt x="222" y="77"/>
                  </a:lnTo>
                  <a:lnTo>
                    <a:pt x="216" y="82"/>
                  </a:lnTo>
                  <a:lnTo>
                    <a:pt x="206" y="85"/>
                  </a:lnTo>
                  <a:lnTo>
                    <a:pt x="196" y="90"/>
                  </a:lnTo>
                  <a:lnTo>
                    <a:pt x="185" y="93"/>
                  </a:lnTo>
                  <a:lnTo>
                    <a:pt x="176" y="97"/>
                  </a:lnTo>
                  <a:lnTo>
                    <a:pt x="166" y="101"/>
                  </a:lnTo>
                  <a:lnTo>
                    <a:pt x="155" y="105"/>
                  </a:lnTo>
                  <a:lnTo>
                    <a:pt x="145" y="109"/>
                  </a:lnTo>
                  <a:lnTo>
                    <a:pt x="135" y="113"/>
                  </a:lnTo>
                  <a:lnTo>
                    <a:pt x="127" y="116"/>
                  </a:lnTo>
                  <a:lnTo>
                    <a:pt x="120" y="120"/>
                  </a:lnTo>
                  <a:lnTo>
                    <a:pt x="112" y="123"/>
                  </a:lnTo>
                  <a:lnTo>
                    <a:pt x="104" y="127"/>
                  </a:lnTo>
                  <a:lnTo>
                    <a:pt x="96" y="130"/>
                  </a:lnTo>
                  <a:lnTo>
                    <a:pt x="89" y="133"/>
                  </a:lnTo>
                  <a:lnTo>
                    <a:pt x="81" y="137"/>
                  </a:lnTo>
                  <a:lnTo>
                    <a:pt x="72" y="140"/>
                  </a:lnTo>
                  <a:lnTo>
                    <a:pt x="68" y="144"/>
                  </a:lnTo>
                  <a:lnTo>
                    <a:pt x="63" y="147"/>
                  </a:lnTo>
                  <a:lnTo>
                    <a:pt x="59" y="151"/>
                  </a:lnTo>
                  <a:lnTo>
                    <a:pt x="54" y="154"/>
                  </a:lnTo>
                  <a:lnTo>
                    <a:pt x="49" y="158"/>
                  </a:lnTo>
                  <a:lnTo>
                    <a:pt x="45" y="161"/>
                  </a:lnTo>
                  <a:lnTo>
                    <a:pt x="40" y="163"/>
                  </a:lnTo>
                  <a:lnTo>
                    <a:pt x="36" y="167"/>
                  </a:lnTo>
                  <a:lnTo>
                    <a:pt x="34" y="166"/>
                  </a:lnTo>
                  <a:lnTo>
                    <a:pt x="30" y="165"/>
                  </a:lnTo>
                  <a:lnTo>
                    <a:pt x="24" y="161"/>
                  </a:lnTo>
                  <a:lnTo>
                    <a:pt x="18" y="159"/>
                  </a:lnTo>
                  <a:lnTo>
                    <a:pt x="11" y="156"/>
                  </a:lnTo>
                  <a:lnTo>
                    <a:pt x="6" y="154"/>
                  </a:lnTo>
                  <a:lnTo>
                    <a:pt x="1" y="153"/>
                  </a:lnTo>
                  <a:lnTo>
                    <a:pt x="0" y="154"/>
                  </a:lnTo>
                  <a:close/>
                </a:path>
              </a:pathLst>
            </a:custGeom>
            <a:solidFill>
              <a:srgbClr val="FFDB2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1747" name="Freeform 68"/>
            <p:cNvSpPr>
              <a:spLocks/>
            </p:cNvSpPr>
            <p:nvPr/>
          </p:nvSpPr>
          <p:spPr bwMode="auto">
            <a:xfrm>
              <a:off x="3745" y="2854"/>
              <a:ext cx="113" cy="78"/>
            </a:xfrm>
            <a:custGeom>
              <a:avLst/>
              <a:gdLst>
                <a:gd name="T0" fmla="*/ 1 w 226"/>
                <a:gd name="T1" fmla="*/ 1 h 156"/>
                <a:gd name="T2" fmla="*/ 1 w 226"/>
                <a:gd name="T3" fmla="*/ 1 h 156"/>
                <a:gd name="T4" fmla="*/ 1 w 226"/>
                <a:gd name="T5" fmla="*/ 1 h 156"/>
                <a:gd name="T6" fmla="*/ 1 w 226"/>
                <a:gd name="T7" fmla="*/ 1 h 156"/>
                <a:gd name="T8" fmla="*/ 1 w 226"/>
                <a:gd name="T9" fmla="*/ 1 h 156"/>
                <a:gd name="T10" fmla="*/ 1 w 226"/>
                <a:gd name="T11" fmla="*/ 1 h 156"/>
                <a:gd name="T12" fmla="*/ 1 w 226"/>
                <a:gd name="T13" fmla="*/ 1 h 156"/>
                <a:gd name="T14" fmla="*/ 1 w 226"/>
                <a:gd name="T15" fmla="*/ 1 h 156"/>
                <a:gd name="T16" fmla="*/ 1 w 226"/>
                <a:gd name="T17" fmla="*/ 1 h 156"/>
                <a:gd name="T18" fmla="*/ 1 w 226"/>
                <a:gd name="T19" fmla="*/ 1 h 156"/>
                <a:gd name="T20" fmla="*/ 1 w 226"/>
                <a:gd name="T21" fmla="*/ 1 h 156"/>
                <a:gd name="T22" fmla="*/ 1 w 226"/>
                <a:gd name="T23" fmla="*/ 1 h 156"/>
                <a:gd name="T24" fmla="*/ 1 w 226"/>
                <a:gd name="T25" fmla="*/ 1 h 156"/>
                <a:gd name="T26" fmla="*/ 1 w 226"/>
                <a:gd name="T27" fmla="*/ 0 h 156"/>
                <a:gd name="T28" fmla="*/ 1 w 226"/>
                <a:gd name="T29" fmla="*/ 1 h 156"/>
                <a:gd name="T30" fmla="*/ 1 w 226"/>
                <a:gd name="T31" fmla="*/ 1 h 156"/>
                <a:gd name="T32" fmla="*/ 1 w 226"/>
                <a:gd name="T33" fmla="*/ 1 h 156"/>
                <a:gd name="T34" fmla="*/ 1 w 226"/>
                <a:gd name="T35" fmla="*/ 1 h 156"/>
                <a:gd name="T36" fmla="*/ 1 w 226"/>
                <a:gd name="T37" fmla="*/ 1 h 156"/>
                <a:gd name="T38" fmla="*/ 1 w 226"/>
                <a:gd name="T39" fmla="*/ 1 h 156"/>
                <a:gd name="T40" fmla="*/ 1 w 226"/>
                <a:gd name="T41" fmla="*/ 1 h 156"/>
                <a:gd name="T42" fmla="*/ 1 w 226"/>
                <a:gd name="T43" fmla="*/ 1 h 156"/>
                <a:gd name="T44" fmla="*/ 1 w 226"/>
                <a:gd name="T45" fmla="*/ 1 h 156"/>
                <a:gd name="T46" fmla="*/ 1 w 226"/>
                <a:gd name="T47" fmla="*/ 1 h 156"/>
                <a:gd name="T48" fmla="*/ 1 w 226"/>
                <a:gd name="T49" fmla="*/ 1 h 156"/>
                <a:gd name="T50" fmla="*/ 1 w 226"/>
                <a:gd name="T51" fmla="*/ 1 h 156"/>
                <a:gd name="T52" fmla="*/ 1 w 226"/>
                <a:gd name="T53" fmla="*/ 1 h 156"/>
                <a:gd name="T54" fmla="*/ 1 w 226"/>
                <a:gd name="T55" fmla="*/ 1 h 156"/>
                <a:gd name="T56" fmla="*/ 1 w 226"/>
                <a:gd name="T57" fmla="*/ 1 h 156"/>
                <a:gd name="T58" fmla="*/ 1 w 226"/>
                <a:gd name="T59" fmla="*/ 1 h 156"/>
                <a:gd name="T60" fmla="*/ 1 w 226"/>
                <a:gd name="T61" fmla="*/ 1 h 156"/>
                <a:gd name="T62" fmla="*/ 1 w 226"/>
                <a:gd name="T63" fmla="*/ 1 h 15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226"/>
                <a:gd name="T97" fmla="*/ 0 h 156"/>
                <a:gd name="T98" fmla="*/ 226 w 226"/>
                <a:gd name="T99" fmla="*/ 156 h 15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226" h="156">
                  <a:moveTo>
                    <a:pt x="0" y="143"/>
                  </a:moveTo>
                  <a:lnTo>
                    <a:pt x="6" y="125"/>
                  </a:lnTo>
                  <a:lnTo>
                    <a:pt x="11" y="107"/>
                  </a:lnTo>
                  <a:lnTo>
                    <a:pt x="16" y="89"/>
                  </a:lnTo>
                  <a:lnTo>
                    <a:pt x="21" y="72"/>
                  </a:lnTo>
                  <a:lnTo>
                    <a:pt x="28" y="65"/>
                  </a:lnTo>
                  <a:lnTo>
                    <a:pt x="35" y="58"/>
                  </a:lnTo>
                  <a:lnTo>
                    <a:pt x="42" y="51"/>
                  </a:lnTo>
                  <a:lnTo>
                    <a:pt x="49" y="44"/>
                  </a:lnTo>
                  <a:lnTo>
                    <a:pt x="55" y="38"/>
                  </a:lnTo>
                  <a:lnTo>
                    <a:pt x="62" y="31"/>
                  </a:lnTo>
                  <a:lnTo>
                    <a:pt x="68" y="24"/>
                  </a:lnTo>
                  <a:lnTo>
                    <a:pt x="75" y="18"/>
                  </a:lnTo>
                  <a:lnTo>
                    <a:pt x="83" y="16"/>
                  </a:lnTo>
                  <a:lnTo>
                    <a:pt x="92" y="14"/>
                  </a:lnTo>
                  <a:lnTo>
                    <a:pt x="100" y="13"/>
                  </a:lnTo>
                  <a:lnTo>
                    <a:pt x="108" y="11"/>
                  </a:lnTo>
                  <a:lnTo>
                    <a:pt x="118" y="9"/>
                  </a:lnTo>
                  <a:lnTo>
                    <a:pt x="126" y="8"/>
                  </a:lnTo>
                  <a:lnTo>
                    <a:pt x="134" y="6"/>
                  </a:lnTo>
                  <a:lnTo>
                    <a:pt x="142" y="5"/>
                  </a:lnTo>
                  <a:lnTo>
                    <a:pt x="149" y="5"/>
                  </a:lnTo>
                  <a:lnTo>
                    <a:pt x="156" y="4"/>
                  </a:lnTo>
                  <a:lnTo>
                    <a:pt x="163" y="4"/>
                  </a:lnTo>
                  <a:lnTo>
                    <a:pt x="169" y="3"/>
                  </a:lnTo>
                  <a:lnTo>
                    <a:pt x="176" y="1"/>
                  </a:lnTo>
                  <a:lnTo>
                    <a:pt x="183" y="1"/>
                  </a:lnTo>
                  <a:lnTo>
                    <a:pt x="189" y="0"/>
                  </a:lnTo>
                  <a:lnTo>
                    <a:pt x="196" y="0"/>
                  </a:lnTo>
                  <a:lnTo>
                    <a:pt x="204" y="7"/>
                  </a:lnTo>
                  <a:lnTo>
                    <a:pt x="211" y="13"/>
                  </a:lnTo>
                  <a:lnTo>
                    <a:pt x="218" y="20"/>
                  </a:lnTo>
                  <a:lnTo>
                    <a:pt x="226" y="26"/>
                  </a:lnTo>
                  <a:lnTo>
                    <a:pt x="225" y="34"/>
                  </a:lnTo>
                  <a:lnTo>
                    <a:pt x="224" y="43"/>
                  </a:lnTo>
                  <a:lnTo>
                    <a:pt x="222" y="51"/>
                  </a:lnTo>
                  <a:lnTo>
                    <a:pt x="221" y="59"/>
                  </a:lnTo>
                  <a:lnTo>
                    <a:pt x="217" y="64"/>
                  </a:lnTo>
                  <a:lnTo>
                    <a:pt x="211" y="67"/>
                  </a:lnTo>
                  <a:lnTo>
                    <a:pt x="206" y="72"/>
                  </a:lnTo>
                  <a:lnTo>
                    <a:pt x="201" y="76"/>
                  </a:lnTo>
                  <a:lnTo>
                    <a:pt x="191" y="80"/>
                  </a:lnTo>
                  <a:lnTo>
                    <a:pt x="182" y="83"/>
                  </a:lnTo>
                  <a:lnTo>
                    <a:pt x="173" y="87"/>
                  </a:lnTo>
                  <a:lnTo>
                    <a:pt x="164" y="90"/>
                  </a:lnTo>
                  <a:lnTo>
                    <a:pt x="153" y="95"/>
                  </a:lnTo>
                  <a:lnTo>
                    <a:pt x="144" y="98"/>
                  </a:lnTo>
                  <a:lnTo>
                    <a:pt x="135" y="102"/>
                  </a:lnTo>
                  <a:lnTo>
                    <a:pt x="126" y="105"/>
                  </a:lnTo>
                  <a:lnTo>
                    <a:pt x="119" y="109"/>
                  </a:lnTo>
                  <a:lnTo>
                    <a:pt x="111" y="112"/>
                  </a:lnTo>
                  <a:lnTo>
                    <a:pt x="104" y="115"/>
                  </a:lnTo>
                  <a:lnTo>
                    <a:pt x="97" y="118"/>
                  </a:lnTo>
                  <a:lnTo>
                    <a:pt x="89" y="121"/>
                  </a:lnTo>
                  <a:lnTo>
                    <a:pt x="82" y="125"/>
                  </a:lnTo>
                  <a:lnTo>
                    <a:pt x="74" y="127"/>
                  </a:lnTo>
                  <a:lnTo>
                    <a:pt x="67" y="130"/>
                  </a:lnTo>
                  <a:lnTo>
                    <a:pt x="59" y="136"/>
                  </a:lnTo>
                  <a:lnTo>
                    <a:pt x="51" y="143"/>
                  </a:lnTo>
                  <a:lnTo>
                    <a:pt x="42" y="150"/>
                  </a:lnTo>
                  <a:lnTo>
                    <a:pt x="34" y="156"/>
                  </a:lnTo>
                  <a:lnTo>
                    <a:pt x="28" y="153"/>
                  </a:lnTo>
                  <a:lnTo>
                    <a:pt x="17" y="148"/>
                  </a:lnTo>
                  <a:lnTo>
                    <a:pt x="6" y="143"/>
                  </a:lnTo>
                  <a:lnTo>
                    <a:pt x="0" y="143"/>
                  </a:lnTo>
                  <a:close/>
                </a:path>
              </a:pathLst>
            </a:custGeom>
            <a:solidFill>
              <a:srgbClr val="FFE0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1748" name="Freeform 69"/>
            <p:cNvSpPr>
              <a:spLocks/>
            </p:cNvSpPr>
            <p:nvPr/>
          </p:nvSpPr>
          <p:spPr bwMode="auto">
            <a:xfrm>
              <a:off x="3750" y="2856"/>
              <a:ext cx="103" cy="71"/>
            </a:xfrm>
            <a:custGeom>
              <a:avLst/>
              <a:gdLst>
                <a:gd name="T0" fmla="*/ 1 w 206"/>
                <a:gd name="T1" fmla="*/ 0 h 143"/>
                <a:gd name="T2" fmla="*/ 1 w 206"/>
                <a:gd name="T3" fmla="*/ 0 h 143"/>
                <a:gd name="T4" fmla="*/ 1 w 206"/>
                <a:gd name="T5" fmla="*/ 0 h 143"/>
                <a:gd name="T6" fmla="*/ 1 w 206"/>
                <a:gd name="T7" fmla="*/ 0 h 143"/>
                <a:gd name="T8" fmla="*/ 1 w 206"/>
                <a:gd name="T9" fmla="*/ 0 h 143"/>
                <a:gd name="T10" fmla="*/ 1 w 206"/>
                <a:gd name="T11" fmla="*/ 0 h 143"/>
                <a:gd name="T12" fmla="*/ 1 w 206"/>
                <a:gd name="T13" fmla="*/ 0 h 143"/>
                <a:gd name="T14" fmla="*/ 1 w 206"/>
                <a:gd name="T15" fmla="*/ 0 h 143"/>
                <a:gd name="T16" fmla="*/ 1 w 206"/>
                <a:gd name="T17" fmla="*/ 0 h 143"/>
                <a:gd name="T18" fmla="*/ 1 w 206"/>
                <a:gd name="T19" fmla="*/ 0 h 143"/>
                <a:gd name="T20" fmla="*/ 1 w 206"/>
                <a:gd name="T21" fmla="*/ 0 h 143"/>
                <a:gd name="T22" fmla="*/ 1 w 206"/>
                <a:gd name="T23" fmla="*/ 0 h 143"/>
                <a:gd name="T24" fmla="*/ 1 w 206"/>
                <a:gd name="T25" fmla="*/ 0 h 143"/>
                <a:gd name="T26" fmla="*/ 1 w 206"/>
                <a:gd name="T27" fmla="*/ 0 h 143"/>
                <a:gd name="T28" fmla="*/ 1 w 206"/>
                <a:gd name="T29" fmla="*/ 0 h 143"/>
                <a:gd name="T30" fmla="*/ 1 w 206"/>
                <a:gd name="T31" fmla="*/ 0 h 143"/>
                <a:gd name="T32" fmla="*/ 1 w 206"/>
                <a:gd name="T33" fmla="*/ 0 h 143"/>
                <a:gd name="T34" fmla="*/ 1 w 206"/>
                <a:gd name="T35" fmla="*/ 0 h 143"/>
                <a:gd name="T36" fmla="*/ 1 w 206"/>
                <a:gd name="T37" fmla="*/ 0 h 143"/>
                <a:gd name="T38" fmla="*/ 1 w 206"/>
                <a:gd name="T39" fmla="*/ 0 h 143"/>
                <a:gd name="T40" fmla="*/ 1 w 206"/>
                <a:gd name="T41" fmla="*/ 0 h 143"/>
                <a:gd name="T42" fmla="*/ 1 w 206"/>
                <a:gd name="T43" fmla="*/ 0 h 143"/>
                <a:gd name="T44" fmla="*/ 1 w 206"/>
                <a:gd name="T45" fmla="*/ 0 h 143"/>
                <a:gd name="T46" fmla="*/ 1 w 206"/>
                <a:gd name="T47" fmla="*/ 0 h 143"/>
                <a:gd name="T48" fmla="*/ 1 w 206"/>
                <a:gd name="T49" fmla="*/ 0 h 143"/>
                <a:gd name="T50" fmla="*/ 1 w 206"/>
                <a:gd name="T51" fmla="*/ 0 h 143"/>
                <a:gd name="T52" fmla="*/ 1 w 206"/>
                <a:gd name="T53" fmla="*/ 0 h 143"/>
                <a:gd name="T54" fmla="*/ 1 w 206"/>
                <a:gd name="T55" fmla="*/ 0 h 143"/>
                <a:gd name="T56" fmla="*/ 1 w 206"/>
                <a:gd name="T57" fmla="*/ 0 h 143"/>
                <a:gd name="T58" fmla="*/ 1 w 206"/>
                <a:gd name="T59" fmla="*/ 0 h 143"/>
                <a:gd name="T60" fmla="*/ 1 w 206"/>
                <a:gd name="T61" fmla="*/ 0 h 143"/>
                <a:gd name="T62" fmla="*/ 1 w 206"/>
                <a:gd name="T63" fmla="*/ 0 h 143"/>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206"/>
                <a:gd name="T97" fmla="*/ 0 h 143"/>
                <a:gd name="T98" fmla="*/ 206 w 206"/>
                <a:gd name="T99" fmla="*/ 143 h 143"/>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206" h="143">
                  <a:moveTo>
                    <a:pt x="0" y="131"/>
                  </a:moveTo>
                  <a:lnTo>
                    <a:pt x="4" y="115"/>
                  </a:lnTo>
                  <a:lnTo>
                    <a:pt x="9" y="98"/>
                  </a:lnTo>
                  <a:lnTo>
                    <a:pt x="13" y="82"/>
                  </a:lnTo>
                  <a:lnTo>
                    <a:pt x="18" y="64"/>
                  </a:lnTo>
                  <a:lnTo>
                    <a:pt x="25" y="58"/>
                  </a:lnTo>
                  <a:lnTo>
                    <a:pt x="31" y="53"/>
                  </a:lnTo>
                  <a:lnTo>
                    <a:pt x="38" y="47"/>
                  </a:lnTo>
                  <a:lnTo>
                    <a:pt x="43" y="40"/>
                  </a:lnTo>
                  <a:lnTo>
                    <a:pt x="49" y="34"/>
                  </a:lnTo>
                  <a:lnTo>
                    <a:pt x="56" y="29"/>
                  </a:lnTo>
                  <a:lnTo>
                    <a:pt x="62" y="22"/>
                  </a:lnTo>
                  <a:lnTo>
                    <a:pt x="69" y="16"/>
                  </a:lnTo>
                  <a:lnTo>
                    <a:pt x="76" y="15"/>
                  </a:lnTo>
                  <a:lnTo>
                    <a:pt x="84" y="12"/>
                  </a:lnTo>
                  <a:lnTo>
                    <a:pt x="90" y="11"/>
                  </a:lnTo>
                  <a:lnTo>
                    <a:pt x="99" y="10"/>
                  </a:lnTo>
                  <a:lnTo>
                    <a:pt x="107" y="8"/>
                  </a:lnTo>
                  <a:lnTo>
                    <a:pt x="115" y="7"/>
                  </a:lnTo>
                  <a:lnTo>
                    <a:pt x="122" y="5"/>
                  </a:lnTo>
                  <a:lnTo>
                    <a:pt x="130" y="4"/>
                  </a:lnTo>
                  <a:lnTo>
                    <a:pt x="135" y="4"/>
                  </a:lnTo>
                  <a:lnTo>
                    <a:pt x="142" y="3"/>
                  </a:lnTo>
                  <a:lnTo>
                    <a:pt x="148" y="3"/>
                  </a:lnTo>
                  <a:lnTo>
                    <a:pt x="155" y="2"/>
                  </a:lnTo>
                  <a:lnTo>
                    <a:pt x="161" y="2"/>
                  </a:lnTo>
                  <a:lnTo>
                    <a:pt x="166" y="1"/>
                  </a:lnTo>
                  <a:lnTo>
                    <a:pt x="173" y="1"/>
                  </a:lnTo>
                  <a:lnTo>
                    <a:pt x="179" y="0"/>
                  </a:lnTo>
                  <a:lnTo>
                    <a:pt x="186" y="5"/>
                  </a:lnTo>
                  <a:lnTo>
                    <a:pt x="193" y="11"/>
                  </a:lnTo>
                  <a:lnTo>
                    <a:pt x="200" y="18"/>
                  </a:lnTo>
                  <a:lnTo>
                    <a:pt x="206" y="24"/>
                  </a:lnTo>
                  <a:lnTo>
                    <a:pt x="204" y="31"/>
                  </a:lnTo>
                  <a:lnTo>
                    <a:pt x="204" y="39"/>
                  </a:lnTo>
                  <a:lnTo>
                    <a:pt x="203" y="46"/>
                  </a:lnTo>
                  <a:lnTo>
                    <a:pt x="202" y="54"/>
                  </a:lnTo>
                  <a:lnTo>
                    <a:pt x="198" y="58"/>
                  </a:lnTo>
                  <a:lnTo>
                    <a:pt x="193" y="62"/>
                  </a:lnTo>
                  <a:lnTo>
                    <a:pt x="187" y="65"/>
                  </a:lnTo>
                  <a:lnTo>
                    <a:pt x="183" y="70"/>
                  </a:lnTo>
                  <a:lnTo>
                    <a:pt x="175" y="73"/>
                  </a:lnTo>
                  <a:lnTo>
                    <a:pt x="165" y="77"/>
                  </a:lnTo>
                  <a:lnTo>
                    <a:pt x="157" y="80"/>
                  </a:lnTo>
                  <a:lnTo>
                    <a:pt x="148" y="83"/>
                  </a:lnTo>
                  <a:lnTo>
                    <a:pt x="140" y="86"/>
                  </a:lnTo>
                  <a:lnTo>
                    <a:pt x="131" y="90"/>
                  </a:lnTo>
                  <a:lnTo>
                    <a:pt x="123" y="93"/>
                  </a:lnTo>
                  <a:lnTo>
                    <a:pt x="114" y="96"/>
                  </a:lnTo>
                  <a:lnTo>
                    <a:pt x="107" y="100"/>
                  </a:lnTo>
                  <a:lnTo>
                    <a:pt x="101" y="102"/>
                  </a:lnTo>
                  <a:lnTo>
                    <a:pt x="94" y="106"/>
                  </a:lnTo>
                  <a:lnTo>
                    <a:pt x="87" y="108"/>
                  </a:lnTo>
                  <a:lnTo>
                    <a:pt x="80" y="110"/>
                  </a:lnTo>
                  <a:lnTo>
                    <a:pt x="73" y="114"/>
                  </a:lnTo>
                  <a:lnTo>
                    <a:pt x="67" y="116"/>
                  </a:lnTo>
                  <a:lnTo>
                    <a:pt x="61" y="120"/>
                  </a:lnTo>
                  <a:lnTo>
                    <a:pt x="52" y="125"/>
                  </a:lnTo>
                  <a:lnTo>
                    <a:pt x="46" y="131"/>
                  </a:lnTo>
                  <a:lnTo>
                    <a:pt x="38" y="137"/>
                  </a:lnTo>
                  <a:lnTo>
                    <a:pt x="29" y="143"/>
                  </a:lnTo>
                  <a:lnTo>
                    <a:pt x="25" y="140"/>
                  </a:lnTo>
                  <a:lnTo>
                    <a:pt x="14" y="136"/>
                  </a:lnTo>
                  <a:lnTo>
                    <a:pt x="4" y="131"/>
                  </a:lnTo>
                  <a:lnTo>
                    <a:pt x="0" y="131"/>
                  </a:lnTo>
                  <a:close/>
                </a:path>
              </a:pathLst>
            </a:custGeom>
            <a:solidFill>
              <a:srgbClr val="FFE53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1749" name="Freeform 70"/>
            <p:cNvSpPr>
              <a:spLocks/>
            </p:cNvSpPr>
            <p:nvPr/>
          </p:nvSpPr>
          <p:spPr bwMode="auto">
            <a:xfrm>
              <a:off x="3755" y="2858"/>
              <a:ext cx="94" cy="65"/>
            </a:xfrm>
            <a:custGeom>
              <a:avLst/>
              <a:gdLst>
                <a:gd name="T0" fmla="*/ 0 w 189"/>
                <a:gd name="T1" fmla="*/ 1 h 130"/>
                <a:gd name="T2" fmla="*/ 0 w 189"/>
                <a:gd name="T3" fmla="*/ 1 h 130"/>
                <a:gd name="T4" fmla="*/ 0 w 189"/>
                <a:gd name="T5" fmla="*/ 1 h 130"/>
                <a:gd name="T6" fmla="*/ 0 w 189"/>
                <a:gd name="T7" fmla="*/ 1 h 130"/>
                <a:gd name="T8" fmla="*/ 0 w 189"/>
                <a:gd name="T9" fmla="*/ 1 h 130"/>
                <a:gd name="T10" fmla="*/ 0 w 189"/>
                <a:gd name="T11" fmla="*/ 1 h 130"/>
                <a:gd name="T12" fmla="*/ 0 w 189"/>
                <a:gd name="T13" fmla="*/ 1 h 130"/>
                <a:gd name="T14" fmla="*/ 0 w 189"/>
                <a:gd name="T15" fmla="*/ 1 h 130"/>
                <a:gd name="T16" fmla="*/ 0 w 189"/>
                <a:gd name="T17" fmla="*/ 1 h 130"/>
                <a:gd name="T18" fmla="*/ 0 w 189"/>
                <a:gd name="T19" fmla="*/ 1 h 130"/>
                <a:gd name="T20" fmla="*/ 0 w 189"/>
                <a:gd name="T21" fmla="*/ 1 h 130"/>
                <a:gd name="T22" fmla="*/ 0 w 189"/>
                <a:gd name="T23" fmla="*/ 1 h 130"/>
                <a:gd name="T24" fmla="*/ 0 w 189"/>
                <a:gd name="T25" fmla="*/ 1 h 130"/>
                <a:gd name="T26" fmla="*/ 0 w 189"/>
                <a:gd name="T27" fmla="*/ 0 h 130"/>
                <a:gd name="T28" fmla="*/ 0 w 189"/>
                <a:gd name="T29" fmla="*/ 1 h 130"/>
                <a:gd name="T30" fmla="*/ 0 w 189"/>
                <a:gd name="T31" fmla="*/ 1 h 130"/>
                <a:gd name="T32" fmla="*/ 0 w 189"/>
                <a:gd name="T33" fmla="*/ 1 h 130"/>
                <a:gd name="T34" fmla="*/ 0 w 189"/>
                <a:gd name="T35" fmla="*/ 1 h 130"/>
                <a:gd name="T36" fmla="*/ 0 w 189"/>
                <a:gd name="T37" fmla="*/ 1 h 130"/>
                <a:gd name="T38" fmla="*/ 0 w 189"/>
                <a:gd name="T39" fmla="*/ 1 h 130"/>
                <a:gd name="T40" fmla="*/ 0 w 189"/>
                <a:gd name="T41" fmla="*/ 1 h 130"/>
                <a:gd name="T42" fmla="*/ 0 w 189"/>
                <a:gd name="T43" fmla="*/ 1 h 130"/>
                <a:gd name="T44" fmla="*/ 0 w 189"/>
                <a:gd name="T45" fmla="*/ 1 h 130"/>
                <a:gd name="T46" fmla="*/ 0 w 189"/>
                <a:gd name="T47" fmla="*/ 1 h 130"/>
                <a:gd name="T48" fmla="*/ 0 w 189"/>
                <a:gd name="T49" fmla="*/ 1 h 130"/>
                <a:gd name="T50" fmla="*/ 0 w 189"/>
                <a:gd name="T51" fmla="*/ 1 h 130"/>
                <a:gd name="T52" fmla="*/ 0 w 189"/>
                <a:gd name="T53" fmla="*/ 1 h 130"/>
                <a:gd name="T54" fmla="*/ 0 w 189"/>
                <a:gd name="T55" fmla="*/ 1 h 130"/>
                <a:gd name="T56" fmla="*/ 0 w 189"/>
                <a:gd name="T57" fmla="*/ 1 h 130"/>
                <a:gd name="T58" fmla="*/ 0 w 189"/>
                <a:gd name="T59" fmla="*/ 1 h 130"/>
                <a:gd name="T60" fmla="*/ 0 w 189"/>
                <a:gd name="T61" fmla="*/ 1 h 130"/>
                <a:gd name="T62" fmla="*/ 0 w 189"/>
                <a:gd name="T63" fmla="*/ 1 h 13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89"/>
                <a:gd name="T97" fmla="*/ 0 h 130"/>
                <a:gd name="T98" fmla="*/ 189 w 189"/>
                <a:gd name="T99" fmla="*/ 130 h 130"/>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89" h="130">
                  <a:moveTo>
                    <a:pt x="0" y="120"/>
                  </a:moveTo>
                  <a:lnTo>
                    <a:pt x="4" y="105"/>
                  </a:lnTo>
                  <a:lnTo>
                    <a:pt x="9" y="90"/>
                  </a:lnTo>
                  <a:lnTo>
                    <a:pt x="12" y="75"/>
                  </a:lnTo>
                  <a:lnTo>
                    <a:pt x="17" y="60"/>
                  </a:lnTo>
                  <a:lnTo>
                    <a:pt x="23" y="54"/>
                  </a:lnTo>
                  <a:lnTo>
                    <a:pt x="29" y="49"/>
                  </a:lnTo>
                  <a:lnTo>
                    <a:pt x="34" y="43"/>
                  </a:lnTo>
                  <a:lnTo>
                    <a:pt x="40" y="37"/>
                  </a:lnTo>
                  <a:lnTo>
                    <a:pt x="46" y="31"/>
                  </a:lnTo>
                  <a:lnTo>
                    <a:pt x="52" y="26"/>
                  </a:lnTo>
                  <a:lnTo>
                    <a:pt x="57" y="20"/>
                  </a:lnTo>
                  <a:lnTo>
                    <a:pt x="63" y="14"/>
                  </a:lnTo>
                  <a:lnTo>
                    <a:pt x="70" y="13"/>
                  </a:lnTo>
                  <a:lnTo>
                    <a:pt x="77" y="12"/>
                  </a:lnTo>
                  <a:lnTo>
                    <a:pt x="84" y="11"/>
                  </a:lnTo>
                  <a:lnTo>
                    <a:pt x="91" y="8"/>
                  </a:lnTo>
                  <a:lnTo>
                    <a:pt x="98" y="7"/>
                  </a:lnTo>
                  <a:lnTo>
                    <a:pt x="105" y="6"/>
                  </a:lnTo>
                  <a:lnTo>
                    <a:pt x="111" y="5"/>
                  </a:lnTo>
                  <a:lnTo>
                    <a:pt x="118" y="4"/>
                  </a:lnTo>
                  <a:lnTo>
                    <a:pt x="124" y="4"/>
                  </a:lnTo>
                  <a:lnTo>
                    <a:pt x="130" y="3"/>
                  </a:lnTo>
                  <a:lnTo>
                    <a:pt x="136" y="3"/>
                  </a:lnTo>
                  <a:lnTo>
                    <a:pt x="141" y="1"/>
                  </a:lnTo>
                  <a:lnTo>
                    <a:pt x="147" y="1"/>
                  </a:lnTo>
                  <a:lnTo>
                    <a:pt x="153" y="1"/>
                  </a:lnTo>
                  <a:lnTo>
                    <a:pt x="159" y="0"/>
                  </a:lnTo>
                  <a:lnTo>
                    <a:pt x="164" y="0"/>
                  </a:lnTo>
                  <a:lnTo>
                    <a:pt x="170" y="5"/>
                  </a:lnTo>
                  <a:lnTo>
                    <a:pt x="177" y="11"/>
                  </a:lnTo>
                  <a:lnTo>
                    <a:pt x="183" y="15"/>
                  </a:lnTo>
                  <a:lnTo>
                    <a:pt x="189" y="21"/>
                  </a:lnTo>
                  <a:lnTo>
                    <a:pt x="187" y="28"/>
                  </a:lnTo>
                  <a:lnTo>
                    <a:pt x="187" y="35"/>
                  </a:lnTo>
                  <a:lnTo>
                    <a:pt x="186" y="42"/>
                  </a:lnTo>
                  <a:lnTo>
                    <a:pt x="185" y="49"/>
                  </a:lnTo>
                  <a:lnTo>
                    <a:pt x="181" y="52"/>
                  </a:lnTo>
                  <a:lnTo>
                    <a:pt x="177" y="56"/>
                  </a:lnTo>
                  <a:lnTo>
                    <a:pt x="172" y="60"/>
                  </a:lnTo>
                  <a:lnTo>
                    <a:pt x="168" y="64"/>
                  </a:lnTo>
                  <a:lnTo>
                    <a:pt x="160" y="67"/>
                  </a:lnTo>
                  <a:lnTo>
                    <a:pt x="152" y="69"/>
                  </a:lnTo>
                  <a:lnTo>
                    <a:pt x="144" y="73"/>
                  </a:lnTo>
                  <a:lnTo>
                    <a:pt x="137" y="75"/>
                  </a:lnTo>
                  <a:lnTo>
                    <a:pt x="129" y="79"/>
                  </a:lnTo>
                  <a:lnTo>
                    <a:pt x="121" y="82"/>
                  </a:lnTo>
                  <a:lnTo>
                    <a:pt x="113" y="84"/>
                  </a:lnTo>
                  <a:lnTo>
                    <a:pt x="105" y="88"/>
                  </a:lnTo>
                  <a:lnTo>
                    <a:pt x="99" y="90"/>
                  </a:lnTo>
                  <a:lnTo>
                    <a:pt x="93" y="92"/>
                  </a:lnTo>
                  <a:lnTo>
                    <a:pt x="86" y="96"/>
                  </a:lnTo>
                  <a:lnTo>
                    <a:pt x="80" y="98"/>
                  </a:lnTo>
                  <a:lnTo>
                    <a:pt x="75" y="101"/>
                  </a:lnTo>
                  <a:lnTo>
                    <a:pt x="69" y="103"/>
                  </a:lnTo>
                  <a:lnTo>
                    <a:pt x="62" y="105"/>
                  </a:lnTo>
                  <a:lnTo>
                    <a:pt x="56" y="107"/>
                  </a:lnTo>
                  <a:lnTo>
                    <a:pt x="48" y="114"/>
                  </a:lnTo>
                  <a:lnTo>
                    <a:pt x="41" y="120"/>
                  </a:lnTo>
                  <a:lnTo>
                    <a:pt x="34" y="125"/>
                  </a:lnTo>
                  <a:lnTo>
                    <a:pt x="27" y="130"/>
                  </a:lnTo>
                  <a:lnTo>
                    <a:pt x="23" y="128"/>
                  </a:lnTo>
                  <a:lnTo>
                    <a:pt x="14" y="124"/>
                  </a:lnTo>
                  <a:lnTo>
                    <a:pt x="4" y="120"/>
                  </a:lnTo>
                  <a:lnTo>
                    <a:pt x="0" y="120"/>
                  </a:lnTo>
                  <a:close/>
                </a:path>
              </a:pathLst>
            </a:custGeom>
            <a:solidFill>
              <a:srgbClr val="FFEA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1750" name="Freeform 71"/>
            <p:cNvSpPr>
              <a:spLocks/>
            </p:cNvSpPr>
            <p:nvPr/>
          </p:nvSpPr>
          <p:spPr bwMode="auto">
            <a:xfrm>
              <a:off x="3759" y="2860"/>
              <a:ext cx="86" cy="59"/>
            </a:xfrm>
            <a:custGeom>
              <a:avLst/>
              <a:gdLst>
                <a:gd name="T0" fmla="*/ 1 w 172"/>
                <a:gd name="T1" fmla="*/ 1 h 117"/>
                <a:gd name="T2" fmla="*/ 1 w 172"/>
                <a:gd name="T3" fmla="*/ 1 h 117"/>
                <a:gd name="T4" fmla="*/ 1 w 172"/>
                <a:gd name="T5" fmla="*/ 1 h 117"/>
                <a:gd name="T6" fmla="*/ 1 w 172"/>
                <a:gd name="T7" fmla="*/ 1 h 117"/>
                <a:gd name="T8" fmla="*/ 1 w 172"/>
                <a:gd name="T9" fmla="*/ 1 h 117"/>
                <a:gd name="T10" fmla="*/ 1 w 172"/>
                <a:gd name="T11" fmla="*/ 1 h 117"/>
                <a:gd name="T12" fmla="*/ 1 w 172"/>
                <a:gd name="T13" fmla="*/ 1 h 117"/>
                <a:gd name="T14" fmla="*/ 1 w 172"/>
                <a:gd name="T15" fmla="*/ 1 h 117"/>
                <a:gd name="T16" fmla="*/ 1 w 172"/>
                <a:gd name="T17" fmla="*/ 1 h 117"/>
                <a:gd name="T18" fmla="*/ 1 w 172"/>
                <a:gd name="T19" fmla="*/ 1 h 117"/>
                <a:gd name="T20" fmla="*/ 1 w 172"/>
                <a:gd name="T21" fmla="*/ 1 h 117"/>
                <a:gd name="T22" fmla="*/ 1 w 172"/>
                <a:gd name="T23" fmla="*/ 1 h 117"/>
                <a:gd name="T24" fmla="*/ 1 w 172"/>
                <a:gd name="T25" fmla="*/ 1 h 117"/>
                <a:gd name="T26" fmla="*/ 1 w 172"/>
                <a:gd name="T27" fmla="*/ 0 h 117"/>
                <a:gd name="T28" fmla="*/ 1 w 172"/>
                <a:gd name="T29" fmla="*/ 1 h 117"/>
                <a:gd name="T30" fmla="*/ 1 w 172"/>
                <a:gd name="T31" fmla="*/ 1 h 117"/>
                <a:gd name="T32" fmla="*/ 1 w 172"/>
                <a:gd name="T33" fmla="*/ 1 h 117"/>
                <a:gd name="T34" fmla="*/ 1 w 172"/>
                <a:gd name="T35" fmla="*/ 1 h 117"/>
                <a:gd name="T36" fmla="*/ 1 w 172"/>
                <a:gd name="T37" fmla="*/ 1 h 117"/>
                <a:gd name="T38" fmla="*/ 1 w 172"/>
                <a:gd name="T39" fmla="*/ 1 h 117"/>
                <a:gd name="T40" fmla="*/ 1 w 172"/>
                <a:gd name="T41" fmla="*/ 1 h 117"/>
                <a:gd name="T42" fmla="*/ 1 w 172"/>
                <a:gd name="T43" fmla="*/ 1 h 117"/>
                <a:gd name="T44" fmla="*/ 1 w 172"/>
                <a:gd name="T45" fmla="*/ 1 h 117"/>
                <a:gd name="T46" fmla="*/ 1 w 172"/>
                <a:gd name="T47" fmla="*/ 1 h 117"/>
                <a:gd name="T48" fmla="*/ 1 w 172"/>
                <a:gd name="T49" fmla="*/ 1 h 117"/>
                <a:gd name="T50" fmla="*/ 1 w 172"/>
                <a:gd name="T51" fmla="*/ 1 h 117"/>
                <a:gd name="T52" fmla="*/ 1 w 172"/>
                <a:gd name="T53" fmla="*/ 1 h 117"/>
                <a:gd name="T54" fmla="*/ 1 w 172"/>
                <a:gd name="T55" fmla="*/ 1 h 117"/>
                <a:gd name="T56" fmla="*/ 1 w 172"/>
                <a:gd name="T57" fmla="*/ 1 h 117"/>
                <a:gd name="T58" fmla="*/ 1 w 172"/>
                <a:gd name="T59" fmla="*/ 1 h 117"/>
                <a:gd name="T60" fmla="*/ 1 w 172"/>
                <a:gd name="T61" fmla="*/ 1 h 117"/>
                <a:gd name="T62" fmla="*/ 1 w 172"/>
                <a:gd name="T63" fmla="*/ 1 h 117"/>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72"/>
                <a:gd name="T97" fmla="*/ 0 h 117"/>
                <a:gd name="T98" fmla="*/ 172 w 172"/>
                <a:gd name="T99" fmla="*/ 117 h 117"/>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72" h="117">
                  <a:moveTo>
                    <a:pt x="0" y="107"/>
                  </a:moveTo>
                  <a:lnTo>
                    <a:pt x="5" y="94"/>
                  </a:lnTo>
                  <a:lnTo>
                    <a:pt x="8" y="80"/>
                  </a:lnTo>
                  <a:lnTo>
                    <a:pt x="11" y="67"/>
                  </a:lnTo>
                  <a:lnTo>
                    <a:pt x="16" y="54"/>
                  </a:lnTo>
                  <a:lnTo>
                    <a:pt x="22" y="48"/>
                  </a:lnTo>
                  <a:lnTo>
                    <a:pt x="26" y="44"/>
                  </a:lnTo>
                  <a:lnTo>
                    <a:pt x="32" y="38"/>
                  </a:lnTo>
                  <a:lnTo>
                    <a:pt x="37" y="33"/>
                  </a:lnTo>
                  <a:lnTo>
                    <a:pt x="43" y="27"/>
                  </a:lnTo>
                  <a:lnTo>
                    <a:pt x="47" y="23"/>
                  </a:lnTo>
                  <a:lnTo>
                    <a:pt x="53" y="17"/>
                  </a:lnTo>
                  <a:lnTo>
                    <a:pt x="58" y="12"/>
                  </a:lnTo>
                  <a:lnTo>
                    <a:pt x="63" y="11"/>
                  </a:lnTo>
                  <a:lnTo>
                    <a:pt x="70" y="9"/>
                  </a:lnTo>
                  <a:lnTo>
                    <a:pt x="76" y="8"/>
                  </a:lnTo>
                  <a:lnTo>
                    <a:pt x="83" y="7"/>
                  </a:lnTo>
                  <a:lnTo>
                    <a:pt x="89" y="6"/>
                  </a:lnTo>
                  <a:lnTo>
                    <a:pt x="96" y="6"/>
                  </a:lnTo>
                  <a:lnTo>
                    <a:pt x="101" y="4"/>
                  </a:lnTo>
                  <a:lnTo>
                    <a:pt x="108" y="3"/>
                  </a:lnTo>
                  <a:lnTo>
                    <a:pt x="113" y="3"/>
                  </a:lnTo>
                  <a:lnTo>
                    <a:pt x="119" y="2"/>
                  </a:lnTo>
                  <a:lnTo>
                    <a:pt x="123" y="2"/>
                  </a:lnTo>
                  <a:lnTo>
                    <a:pt x="129" y="1"/>
                  </a:lnTo>
                  <a:lnTo>
                    <a:pt x="134" y="1"/>
                  </a:lnTo>
                  <a:lnTo>
                    <a:pt x="138" y="1"/>
                  </a:lnTo>
                  <a:lnTo>
                    <a:pt x="144" y="0"/>
                  </a:lnTo>
                  <a:lnTo>
                    <a:pt x="148" y="0"/>
                  </a:lnTo>
                  <a:lnTo>
                    <a:pt x="154" y="4"/>
                  </a:lnTo>
                  <a:lnTo>
                    <a:pt x="160" y="9"/>
                  </a:lnTo>
                  <a:lnTo>
                    <a:pt x="166" y="14"/>
                  </a:lnTo>
                  <a:lnTo>
                    <a:pt x="172" y="18"/>
                  </a:lnTo>
                  <a:lnTo>
                    <a:pt x="170" y="25"/>
                  </a:lnTo>
                  <a:lnTo>
                    <a:pt x="170" y="31"/>
                  </a:lnTo>
                  <a:lnTo>
                    <a:pt x="169" y="38"/>
                  </a:lnTo>
                  <a:lnTo>
                    <a:pt x="168" y="45"/>
                  </a:lnTo>
                  <a:lnTo>
                    <a:pt x="163" y="47"/>
                  </a:lnTo>
                  <a:lnTo>
                    <a:pt x="160" y="50"/>
                  </a:lnTo>
                  <a:lnTo>
                    <a:pt x="157" y="54"/>
                  </a:lnTo>
                  <a:lnTo>
                    <a:pt x="152" y="56"/>
                  </a:lnTo>
                  <a:lnTo>
                    <a:pt x="145" y="60"/>
                  </a:lnTo>
                  <a:lnTo>
                    <a:pt x="138" y="62"/>
                  </a:lnTo>
                  <a:lnTo>
                    <a:pt x="131" y="65"/>
                  </a:lnTo>
                  <a:lnTo>
                    <a:pt x="124" y="68"/>
                  </a:lnTo>
                  <a:lnTo>
                    <a:pt x="116" y="70"/>
                  </a:lnTo>
                  <a:lnTo>
                    <a:pt x="109" y="74"/>
                  </a:lnTo>
                  <a:lnTo>
                    <a:pt x="102" y="76"/>
                  </a:lnTo>
                  <a:lnTo>
                    <a:pt x="96" y="79"/>
                  </a:lnTo>
                  <a:lnTo>
                    <a:pt x="90" y="82"/>
                  </a:lnTo>
                  <a:lnTo>
                    <a:pt x="84" y="84"/>
                  </a:lnTo>
                  <a:lnTo>
                    <a:pt x="78" y="86"/>
                  </a:lnTo>
                  <a:lnTo>
                    <a:pt x="74" y="88"/>
                  </a:lnTo>
                  <a:lnTo>
                    <a:pt x="68" y="91"/>
                  </a:lnTo>
                  <a:lnTo>
                    <a:pt x="62" y="94"/>
                  </a:lnTo>
                  <a:lnTo>
                    <a:pt x="56" y="97"/>
                  </a:lnTo>
                  <a:lnTo>
                    <a:pt x="51" y="99"/>
                  </a:lnTo>
                  <a:lnTo>
                    <a:pt x="45" y="102"/>
                  </a:lnTo>
                  <a:lnTo>
                    <a:pt x="38" y="108"/>
                  </a:lnTo>
                  <a:lnTo>
                    <a:pt x="32" y="113"/>
                  </a:lnTo>
                  <a:lnTo>
                    <a:pt x="25" y="117"/>
                  </a:lnTo>
                  <a:lnTo>
                    <a:pt x="22" y="115"/>
                  </a:lnTo>
                  <a:lnTo>
                    <a:pt x="13" y="110"/>
                  </a:lnTo>
                  <a:lnTo>
                    <a:pt x="3" y="107"/>
                  </a:lnTo>
                  <a:lnTo>
                    <a:pt x="0" y="107"/>
                  </a:lnTo>
                  <a:close/>
                </a:path>
              </a:pathLst>
            </a:custGeom>
            <a:solidFill>
              <a:srgbClr val="FFEF4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1751" name="Freeform 72"/>
            <p:cNvSpPr>
              <a:spLocks/>
            </p:cNvSpPr>
            <p:nvPr/>
          </p:nvSpPr>
          <p:spPr bwMode="auto">
            <a:xfrm>
              <a:off x="3764" y="2862"/>
              <a:ext cx="77" cy="51"/>
            </a:xfrm>
            <a:custGeom>
              <a:avLst/>
              <a:gdLst>
                <a:gd name="T0" fmla="*/ 1 w 153"/>
                <a:gd name="T1" fmla="*/ 0 h 104"/>
                <a:gd name="T2" fmla="*/ 1 w 153"/>
                <a:gd name="T3" fmla="*/ 0 h 104"/>
                <a:gd name="T4" fmla="*/ 1 w 153"/>
                <a:gd name="T5" fmla="*/ 0 h 104"/>
                <a:gd name="T6" fmla="*/ 1 w 153"/>
                <a:gd name="T7" fmla="*/ 0 h 104"/>
                <a:gd name="T8" fmla="*/ 1 w 153"/>
                <a:gd name="T9" fmla="*/ 0 h 104"/>
                <a:gd name="T10" fmla="*/ 1 w 153"/>
                <a:gd name="T11" fmla="*/ 0 h 104"/>
                <a:gd name="T12" fmla="*/ 1 w 153"/>
                <a:gd name="T13" fmla="*/ 0 h 104"/>
                <a:gd name="T14" fmla="*/ 1 w 153"/>
                <a:gd name="T15" fmla="*/ 0 h 104"/>
                <a:gd name="T16" fmla="*/ 1 w 153"/>
                <a:gd name="T17" fmla="*/ 0 h 104"/>
                <a:gd name="T18" fmla="*/ 1 w 153"/>
                <a:gd name="T19" fmla="*/ 0 h 104"/>
                <a:gd name="T20" fmla="*/ 1 w 153"/>
                <a:gd name="T21" fmla="*/ 0 h 104"/>
                <a:gd name="T22" fmla="*/ 1 w 153"/>
                <a:gd name="T23" fmla="*/ 0 h 104"/>
                <a:gd name="T24" fmla="*/ 1 w 153"/>
                <a:gd name="T25" fmla="*/ 0 h 104"/>
                <a:gd name="T26" fmla="*/ 1 w 153"/>
                <a:gd name="T27" fmla="*/ 0 h 104"/>
                <a:gd name="T28" fmla="*/ 1 w 153"/>
                <a:gd name="T29" fmla="*/ 0 h 104"/>
                <a:gd name="T30" fmla="*/ 1 w 153"/>
                <a:gd name="T31" fmla="*/ 0 h 104"/>
                <a:gd name="T32" fmla="*/ 1 w 153"/>
                <a:gd name="T33" fmla="*/ 0 h 104"/>
                <a:gd name="T34" fmla="*/ 1 w 153"/>
                <a:gd name="T35" fmla="*/ 0 h 104"/>
                <a:gd name="T36" fmla="*/ 1 w 153"/>
                <a:gd name="T37" fmla="*/ 0 h 104"/>
                <a:gd name="T38" fmla="*/ 1 w 153"/>
                <a:gd name="T39" fmla="*/ 0 h 104"/>
                <a:gd name="T40" fmla="*/ 1 w 153"/>
                <a:gd name="T41" fmla="*/ 0 h 104"/>
                <a:gd name="T42" fmla="*/ 1 w 153"/>
                <a:gd name="T43" fmla="*/ 0 h 104"/>
                <a:gd name="T44" fmla="*/ 1 w 153"/>
                <a:gd name="T45" fmla="*/ 0 h 104"/>
                <a:gd name="T46" fmla="*/ 1 w 153"/>
                <a:gd name="T47" fmla="*/ 0 h 104"/>
                <a:gd name="T48" fmla="*/ 1 w 153"/>
                <a:gd name="T49" fmla="*/ 0 h 104"/>
                <a:gd name="T50" fmla="*/ 1 w 153"/>
                <a:gd name="T51" fmla="*/ 0 h 104"/>
                <a:gd name="T52" fmla="*/ 1 w 153"/>
                <a:gd name="T53" fmla="*/ 0 h 104"/>
                <a:gd name="T54" fmla="*/ 1 w 153"/>
                <a:gd name="T55" fmla="*/ 0 h 104"/>
                <a:gd name="T56" fmla="*/ 1 w 153"/>
                <a:gd name="T57" fmla="*/ 0 h 104"/>
                <a:gd name="T58" fmla="*/ 1 w 153"/>
                <a:gd name="T59" fmla="*/ 0 h 104"/>
                <a:gd name="T60" fmla="*/ 1 w 153"/>
                <a:gd name="T61" fmla="*/ 0 h 104"/>
                <a:gd name="T62" fmla="*/ 1 w 153"/>
                <a:gd name="T63" fmla="*/ 0 h 104"/>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53"/>
                <a:gd name="T97" fmla="*/ 0 h 104"/>
                <a:gd name="T98" fmla="*/ 153 w 153"/>
                <a:gd name="T99" fmla="*/ 104 h 104"/>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53" h="104">
                  <a:moveTo>
                    <a:pt x="0" y="97"/>
                  </a:moveTo>
                  <a:lnTo>
                    <a:pt x="5" y="84"/>
                  </a:lnTo>
                  <a:lnTo>
                    <a:pt x="8" y="73"/>
                  </a:lnTo>
                  <a:lnTo>
                    <a:pt x="12" y="60"/>
                  </a:lnTo>
                  <a:lnTo>
                    <a:pt x="15" y="49"/>
                  </a:lnTo>
                  <a:lnTo>
                    <a:pt x="20" y="44"/>
                  </a:lnTo>
                  <a:lnTo>
                    <a:pt x="24" y="39"/>
                  </a:lnTo>
                  <a:lnTo>
                    <a:pt x="29" y="35"/>
                  </a:lnTo>
                  <a:lnTo>
                    <a:pt x="34" y="30"/>
                  </a:lnTo>
                  <a:lnTo>
                    <a:pt x="38" y="26"/>
                  </a:lnTo>
                  <a:lnTo>
                    <a:pt x="43" y="21"/>
                  </a:lnTo>
                  <a:lnTo>
                    <a:pt x="47" y="16"/>
                  </a:lnTo>
                  <a:lnTo>
                    <a:pt x="52" y="12"/>
                  </a:lnTo>
                  <a:lnTo>
                    <a:pt x="58" y="11"/>
                  </a:lnTo>
                  <a:lnTo>
                    <a:pt x="63" y="9"/>
                  </a:lnTo>
                  <a:lnTo>
                    <a:pt x="69" y="8"/>
                  </a:lnTo>
                  <a:lnTo>
                    <a:pt x="75" y="7"/>
                  </a:lnTo>
                  <a:lnTo>
                    <a:pt x="80" y="6"/>
                  </a:lnTo>
                  <a:lnTo>
                    <a:pt x="85" y="5"/>
                  </a:lnTo>
                  <a:lnTo>
                    <a:pt x="91" y="4"/>
                  </a:lnTo>
                  <a:lnTo>
                    <a:pt x="97" y="3"/>
                  </a:lnTo>
                  <a:lnTo>
                    <a:pt x="101" y="3"/>
                  </a:lnTo>
                  <a:lnTo>
                    <a:pt x="106" y="3"/>
                  </a:lnTo>
                  <a:lnTo>
                    <a:pt x="111" y="3"/>
                  </a:lnTo>
                  <a:lnTo>
                    <a:pt x="115" y="1"/>
                  </a:lnTo>
                  <a:lnTo>
                    <a:pt x="120" y="1"/>
                  </a:lnTo>
                  <a:lnTo>
                    <a:pt x="125" y="1"/>
                  </a:lnTo>
                  <a:lnTo>
                    <a:pt x="129" y="0"/>
                  </a:lnTo>
                  <a:lnTo>
                    <a:pt x="134" y="0"/>
                  </a:lnTo>
                  <a:lnTo>
                    <a:pt x="138" y="4"/>
                  </a:lnTo>
                  <a:lnTo>
                    <a:pt x="144" y="8"/>
                  </a:lnTo>
                  <a:lnTo>
                    <a:pt x="149" y="13"/>
                  </a:lnTo>
                  <a:lnTo>
                    <a:pt x="153" y="18"/>
                  </a:lnTo>
                  <a:lnTo>
                    <a:pt x="152" y="23"/>
                  </a:lnTo>
                  <a:lnTo>
                    <a:pt x="152" y="29"/>
                  </a:lnTo>
                  <a:lnTo>
                    <a:pt x="152" y="35"/>
                  </a:lnTo>
                  <a:lnTo>
                    <a:pt x="151" y="41"/>
                  </a:lnTo>
                  <a:lnTo>
                    <a:pt x="148" y="43"/>
                  </a:lnTo>
                  <a:lnTo>
                    <a:pt x="144" y="45"/>
                  </a:lnTo>
                  <a:lnTo>
                    <a:pt x="141" y="49"/>
                  </a:lnTo>
                  <a:lnTo>
                    <a:pt x="136" y="51"/>
                  </a:lnTo>
                  <a:lnTo>
                    <a:pt x="130" y="53"/>
                  </a:lnTo>
                  <a:lnTo>
                    <a:pt x="123" y="56"/>
                  </a:lnTo>
                  <a:lnTo>
                    <a:pt x="118" y="59"/>
                  </a:lnTo>
                  <a:lnTo>
                    <a:pt x="111" y="61"/>
                  </a:lnTo>
                  <a:lnTo>
                    <a:pt x="105" y="64"/>
                  </a:lnTo>
                  <a:lnTo>
                    <a:pt x="98" y="66"/>
                  </a:lnTo>
                  <a:lnTo>
                    <a:pt x="92" y="69"/>
                  </a:lnTo>
                  <a:lnTo>
                    <a:pt x="85" y="72"/>
                  </a:lnTo>
                  <a:lnTo>
                    <a:pt x="81" y="74"/>
                  </a:lnTo>
                  <a:lnTo>
                    <a:pt x="76" y="76"/>
                  </a:lnTo>
                  <a:lnTo>
                    <a:pt x="70" y="79"/>
                  </a:lnTo>
                  <a:lnTo>
                    <a:pt x="66" y="80"/>
                  </a:lnTo>
                  <a:lnTo>
                    <a:pt x="61" y="82"/>
                  </a:lnTo>
                  <a:lnTo>
                    <a:pt x="55" y="84"/>
                  </a:lnTo>
                  <a:lnTo>
                    <a:pt x="51" y="87"/>
                  </a:lnTo>
                  <a:lnTo>
                    <a:pt x="46" y="89"/>
                  </a:lnTo>
                  <a:lnTo>
                    <a:pt x="40" y="94"/>
                  </a:lnTo>
                  <a:lnTo>
                    <a:pt x="35" y="97"/>
                  </a:lnTo>
                  <a:lnTo>
                    <a:pt x="29" y="100"/>
                  </a:lnTo>
                  <a:lnTo>
                    <a:pt x="23" y="104"/>
                  </a:lnTo>
                  <a:lnTo>
                    <a:pt x="20" y="103"/>
                  </a:lnTo>
                  <a:lnTo>
                    <a:pt x="12" y="99"/>
                  </a:lnTo>
                  <a:lnTo>
                    <a:pt x="4" y="97"/>
                  </a:lnTo>
                  <a:lnTo>
                    <a:pt x="0" y="97"/>
                  </a:lnTo>
                  <a:close/>
                </a:path>
              </a:pathLst>
            </a:custGeom>
            <a:solidFill>
              <a:srgbClr val="FFF45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1752" name="Freeform 73"/>
            <p:cNvSpPr>
              <a:spLocks/>
            </p:cNvSpPr>
            <p:nvPr/>
          </p:nvSpPr>
          <p:spPr bwMode="auto">
            <a:xfrm>
              <a:off x="3769" y="2863"/>
              <a:ext cx="68" cy="47"/>
            </a:xfrm>
            <a:custGeom>
              <a:avLst/>
              <a:gdLst>
                <a:gd name="T0" fmla="*/ 0 w 134"/>
                <a:gd name="T1" fmla="*/ 1 h 93"/>
                <a:gd name="T2" fmla="*/ 1 w 134"/>
                <a:gd name="T3" fmla="*/ 1 h 93"/>
                <a:gd name="T4" fmla="*/ 1 w 134"/>
                <a:gd name="T5" fmla="*/ 1 h 93"/>
                <a:gd name="T6" fmla="*/ 1 w 134"/>
                <a:gd name="T7" fmla="*/ 1 h 93"/>
                <a:gd name="T8" fmla="*/ 1 w 134"/>
                <a:gd name="T9" fmla="*/ 1 h 93"/>
                <a:gd name="T10" fmla="*/ 1 w 134"/>
                <a:gd name="T11" fmla="*/ 1 h 93"/>
                <a:gd name="T12" fmla="*/ 1 w 134"/>
                <a:gd name="T13" fmla="*/ 1 h 93"/>
                <a:gd name="T14" fmla="*/ 1 w 134"/>
                <a:gd name="T15" fmla="*/ 1 h 93"/>
                <a:gd name="T16" fmla="*/ 1 w 134"/>
                <a:gd name="T17" fmla="*/ 1 h 93"/>
                <a:gd name="T18" fmla="*/ 1 w 134"/>
                <a:gd name="T19" fmla="*/ 1 h 93"/>
                <a:gd name="T20" fmla="*/ 1 w 134"/>
                <a:gd name="T21" fmla="*/ 1 h 93"/>
                <a:gd name="T22" fmla="*/ 1 w 134"/>
                <a:gd name="T23" fmla="*/ 1 h 93"/>
                <a:gd name="T24" fmla="*/ 1 w 134"/>
                <a:gd name="T25" fmla="*/ 1 h 93"/>
                <a:gd name="T26" fmla="*/ 1 w 134"/>
                <a:gd name="T27" fmla="*/ 1 h 93"/>
                <a:gd name="T28" fmla="*/ 1 w 134"/>
                <a:gd name="T29" fmla="*/ 1 h 93"/>
                <a:gd name="T30" fmla="*/ 1 w 134"/>
                <a:gd name="T31" fmla="*/ 1 h 93"/>
                <a:gd name="T32" fmla="*/ 1 w 134"/>
                <a:gd name="T33" fmla="*/ 1 h 93"/>
                <a:gd name="T34" fmla="*/ 1 w 134"/>
                <a:gd name="T35" fmla="*/ 1 h 93"/>
                <a:gd name="T36" fmla="*/ 1 w 134"/>
                <a:gd name="T37" fmla="*/ 1 h 93"/>
                <a:gd name="T38" fmla="*/ 1 w 134"/>
                <a:gd name="T39" fmla="*/ 1 h 93"/>
                <a:gd name="T40" fmla="*/ 1 w 134"/>
                <a:gd name="T41" fmla="*/ 0 h 93"/>
                <a:gd name="T42" fmla="*/ 1 w 134"/>
                <a:gd name="T43" fmla="*/ 1 h 93"/>
                <a:gd name="T44" fmla="*/ 1 w 134"/>
                <a:gd name="T45" fmla="*/ 1 h 93"/>
                <a:gd name="T46" fmla="*/ 1 w 134"/>
                <a:gd name="T47" fmla="*/ 1 h 93"/>
                <a:gd name="T48" fmla="*/ 1 w 134"/>
                <a:gd name="T49" fmla="*/ 1 h 93"/>
                <a:gd name="T50" fmla="*/ 1 w 134"/>
                <a:gd name="T51" fmla="*/ 1 h 93"/>
                <a:gd name="T52" fmla="*/ 1 w 134"/>
                <a:gd name="T53" fmla="*/ 1 h 93"/>
                <a:gd name="T54" fmla="*/ 1 w 134"/>
                <a:gd name="T55" fmla="*/ 1 h 93"/>
                <a:gd name="T56" fmla="*/ 1 w 134"/>
                <a:gd name="T57" fmla="*/ 1 h 93"/>
                <a:gd name="T58" fmla="*/ 1 w 134"/>
                <a:gd name="T59" fmla="*/ 1 h 93"/>
                <a:gd name="T60" fmla="*/ 1 w 134"/>
                <a:gd name="T61" fmla="*/ 1 h 93"/>
                <a:gd name="T62" fmla="*/ 1 w 134"/>
                <a:gd name="T63" fmla="*/ 1 h 93"/>
                <a:gd name="T64" fmla="*/ 1 w 134"/>
                <a:gd name="T65" fmla="*/ 1 h 93"/>
                <a:gd name="T66" fmla="*/ 1 w 134"/>
                <a:gd name="T67" fmla="*/ 1 h 93"/>
                <a:gd name="T68" fmla="*/ 1 w 134"/>
                <a:gd name="T69" fmla="*/ 1 h 93"/>
                <a:gd name="T70" fmla="*/ 1 w 134"/>
                <a:gd name="T71" fmla="*/ 1 h 93"/>
                <a:gd name="T72" fmla="*/ 1 w 134"/>
                <a:gd name="T73" fmla="*/ 1 h 93"/>
                <a:gd name="T74" fmla="*/ 1 w 134"/>
                <a:gd name="T75" fmla="*/ 1 h 93"/>
                <a:gd name="T76" fmla="*/ 1 w 134"/>
                <a:gd name="T77" fmla="*/ 1 h 93"/>
                <a:gd name="T78" fmla="*/ 1 w 134"/>
                <a:gd name="T79" fmla="*/ 1 h 93"/>
                <a:gd name="T80" fmla="*/ 1 w 134"/>
                <a:gd name="T81" fmla="*/ 1 h 93"/>
                <a:gd name="T82" fmla="*/ 1 w 134"/>
                <a:gd name="T83" fmla="*/ 1 h 93"/>
                <a:gd name="T84" fmla="*/ 1 w 134"/>
                <a:gd name="T85" fmla="*/ 1 h 93"/>
                <a:gd name="T86" fmla="*/ 1 w 134"/>
                <a:gd name="T87" fmla="*/ 1 h 93"/>
                <a:gd name="T88" fmla="*/ 1 w 134"/>
                <a:gd name="T89" fmla="*/ 1 h 93"/>
                <a:gd name="T90" fmla="*/ 1 w 134"/>
                <a:gd name="T91" fmla="*/ 1 h 93"/>
                <a:gd name="T92" fmla="*/ 1 w 134"/>
                <a:gd name="T93" fmla="*/ 1 h 93"/>
                <a:gd name="T94" fmla="*/ 1 w 134"/>
                <a:gd name="T95" fmla="*/ 1 h 93"/>
                <a:gd name="T96" fmla="*/ 1 w 134"/>
                <a:gd name="T97" fmla="*/ 1 h 93"/>
                <a:gd name="T98" fmla="*/ 1 w 134"/>
                <a:gd name="T99" fmla="*/ 1 h 93"/>
                <a:gd name="T100" fmla="*/ 1 w 134"/>
                <a:gd name="T101" fmla="*/ 1 h 93"/>
                <a:gd name="T102" fmla="*/ 1 w 134"/>
                <a:gd name="T103" fmla="*/ 1 h 93"/>
                <a:gd name="T104" fmla="*/ 1 w 134"/>
                <a:gd name="T105" fmla="*/ 1 h 93"/>
                <a:gd name="T106" fmla="*/ 1 w 134"/>
                <a:gd name="T107" fmla="*/ 1 h 93"/>
                <a:gd name="T108" fmla="*/ 1 w 134"/>
                <a:gd name="T109" fmla="*/ 1 h 93"/>
                <a:gd name="T110" fmla="*/ 1 w 134"/>
                <a:gd name="T111" fmla="*/ 1 h 93"/>
                <a:gd name="T112" fmla="*/ 0 w 134"/>
                <a:gd name="T113" fmla="*/ 1 h 9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134"/>
                <a:gd name="T172" fmla="*/ 0 h 93"/>
                <a:gd name="T173" fmla="*/ 134 w 134"/>
                <a:gd name="T174" fmla="*/ 93 h 93"/>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134" h="93">
                  <a:moveTo>
                    <a:pt x="0" y="85"/>
                  </a:moveTo>
                  <a:lnTo>
                    <a:pt x="2" y="75"/>
                  </a:lnTo>
                  <a:lnTo>
                    <a:pt x="5" y="64"/>
                  </a:lnTo>
                  <a:lnTo>
                    <a:pt x="9" y="54"/>
                  </a:lnTo>
                  <a:lnTo>
                    <a:pt x="12" y="42"/>
                  </a:lnTo>
                  <a:lnTo>
                    <a:pt x="20" y="34"/>
                  </a:lnTo>
                  <a:lnTo>
                    <a:pt x="28" y="26"/>
                  </a:lnTo>
                  <a:lnTo>
                    <a:pt x="36" y="18"/>
                  </a:lnTo>
                  <a:lnTo>
                    <a:pt x="44" y="10"/>
                  </a:lnTo>
                  <a:lnTo>
                    <a:pt x="49" y="9"/>
                  </a:lnTo>
                  <a:lnTo>
                    <a:pt x="54" y="8"/>
                  </a:lnTo>
                  <a:lnTo>
                    <a:pt x="59" y="8"/>
                  </a:lnTo>
                  <a:lnTo>
                    <a:pt x="64" y="7"/>
                  </a:lnTo>
                  <a:lnTo>
                    <a:pt x="70" y="5"/>
                  </a:lnTo>
                  <a:lnTo>
                    <a:pt x="74" y="4"/>
                  </a:lnTo>
                  <a:lnTo>
                    <a:pt x="80" y="2"/>
                  </a:lnTo>
                  <a:lnTo>
                    <a:pt x="85" y="1"/>
                  </a:lnTo>
                  <a:lnTo>
                    <a:pt x="93" y="1"/>
                  </a:lnTo>
                  <a:lnTo>
                    <a:pt x="101" y="1"/>
                  </a:lnTo>
                  <a:lnTo>
                    <a:pt x="109" y="1"/>
                  </a:lnTo>
                  <a:lnTo>
                    <a:pt x="117" y="0"/>
                  </a:lnTo>
                  <a:lnTo>
                    <a:pt x="122" y="4"/>
                  </a:lnTo>
                  <a:lnTo>
                    <a:pt x="126" y="8"/>
                  </a:lnTo>
                  <a:lnTo>
                    <a:pt x="130" y="11"/>
                  </a:lnTo>
                  <a:lnTo>
                    <a:pt x="134" y="15"/>
                  </a:lnTo>
                  <a:lnTo>
                    <a:pt x="133" y="19"/>
                  </a:lnTo>
                  <a:lnTo>
                    <a:pt x="133" y="25"/>
                  </a:lnTo>
                  <a:lnTo>
                    <a:pt x="132" y="30"/>
                  </a:lnTo>
                  <a:lnTo>
                    <a:pt x="132" y="35"/>
                  </a:lnTo>
                  <a:lnTo>
                    <a:pt x="128" y="38"/>
                  </a:lnTo>
                  <a:lnTo>
                    <a:pt x="125" y="40"/>
                  </a:lnTo>
                  <a:lnTo>
                    <a:pt x="122" y="42"/>
                  </a:lnTo>
                  <a:lnTo>
                    <a:pt x="119" y="45"/>
                  </a:lnTo>
                  <a:lnTo>
                    <a:pt x="114" y="47"/>
                  </a:lnTo>
                  <a:lnTo>
                    <a:pt x="108" y="49"/>
                  </a:lnTo>
                  <a:lnTo>
                    <a:pt x="102" y="52"/>
                  </a:lnTo>
                  <a:lnTo>
                    <a:pt x="97" y="54"/>
                  </a:lnTo>
                  <a:lnTo>
                    <a:pt x="92" y="56"/>
                  </a:lnTo>
                  <a:lnTo>
                    <a:pt x="86" y="58"/>
                  </a:lnTo>
                  <a:lnTo>
                    <a:pt x="80" y="61"/>
                  </a:lnTo>
                  <a:lnTo>
                    <a:pt x="74" y="63"/>
                  </a:lnTo>
                  <a:lnTo>
                    <a:pt x="70" y="65"/>
                  </a:lnTo>
                  <a:lnTo>
                    <a:pt x="65" y="67"/>
                  </a:lnTo>
                  <a:lnTo>
                    <a:pt x="62" y="69"/>
                  </a:lnTo>
                  <a:lnTo>
                    <a:pt x="57" y="70"/>
                  </a:lnTo>
                  <a:lnTo>
                    <a:pt x="52" y="72"/>
                  </a:lnTo>
                  <a:lnTo>
                    <a:pt x="48" y="73"/>
                  </a:lnTo>
                  <a:lnTo>
                    <a:pt x="43" y="76"/>
                  </a:lnTo>
                  <a:lnTo>
                    <a:pt x="39" y="78"/>
                  </a:lnTo>
                  <a:lnTo>
                    <a:pt x="34" y="81"/>
                  </a:lnTo>
                  <a:lnTo>
                    <a:pt x="29" y="85"/>
                  </a:lnTo>
                  <a:lnTo>
                    <a:pt x="24" y="88"/>
                  </a:lnTo>
                  <a:lnTo>
                    <a:pt x="19" y="93"/>
                  </a:lnTo>
                  <a:lnTo>
                    <a:pt x="16" y="92"/>
                  </a:lnTo>
                  <a:lnTo>
                    <a:pt x="10" y="88"/>
                  </a:lnTo>
                  <a:lnTo>
                    <a:pt x="3" y="85"/>
                  </a:lnTo>
                  <a:lnTo>
                    <a:pt x="0" y="85"/>
                  </a:lnTo>
                  <a:close/>
                </a:path>
              </a:pathLst>
            </a:custGeom>
            <a:solidFill>
              <a:srgbClr val="FFF95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1753" name="Freeform 74"/>
            <p:cNvSpPr>
              <a:spLocks/>
            </p:cNvSpPr>
            <p:nvPr/>
          </p:nvSpPr>
          <p:spPr bwMode="auto">
            <a:xfrm>
              <a:off x="3774" y="2865"/>
              <a:ext cx="58" cy="40"/>
            </a:xfrm>
            <a:custGeom>
              <a:avLst/>
              <a:gdLst>
                <a:gd name="T0" fmla="*/ 0 w 116"/>
                <a:gd name="T1" fmla="*/ 0 h 81"/>
                <a:gd name="T2" fmla="*/ 1 w 116"/>
                <a:gd name="T3" fmla="*/ 0 h 81"/>
                <a:gd name="T4" fmla="*/ 1 w 116"/>
                <a:gd name="T5" fmla="*/ 0 h 81"/>
                <a:gd name="T6" fmla="*/ 1 w 116"/>
                <a:gd name="T7" fmla="*/ 0 h 81"/>
                <a:gd name="T8" fmla="*/ 1 w 116"/>
                <a:gd name="T9" fmla="*/ 0 h 81"/>
                <a:gd name="T10" fmla="*/ 1 w 116"/>
                <a:gd name="T11" fmla="*/ 0 h 81"/>
                <a:gd name="T12" fmla="*/ 1 w 116"/>
                <a:gd name="T13" fmla="*/ 0 h 81"/>
                <a:gd name="T14" fmla="*/ 1 w 116"/>
                <a:gd name="T15" fmla="*/ 0 h 81"/>
                <a:gd name="T16" fmla="*/ 1 w 116"/>
                <a:gd name="T17" fmla="*/ 0 h 81"/>
                <a:gd name="T18" fmla="*/ 1 w 116"/>
                <a:gd name="T19" fmla="*/ 0 h 81"/>
                <a:gd name="T20" fmla="*/ 1 w 116"/>
                <a:gd name="T21" fmla="*/ 0 h 81"/>
                <a:gd name="T22" fmla="*/ 1 w 116"/>
                <a:gd name="T23" fmla="*/ 0 h 81"/>
                <a:gd name="T24" fmla="*/ 1 w 116"/>
                <a:gd name="T25" fmla="*/ 0 h 81"/>
                <a:gd name="T26" fmla="*/ 1 w 116"/>
                <a:gd name="T27" fmla="*/ 0 h 81"/>
                <a:gd name="T28" fmla="*/ 0 w 116"/>
                <a:gd name="T29" fmla="*/ 0 h 8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16"/>
                <a:gd name="T46" fmla="*/ 0 h 81"/>
                <a:gd name="T47" fmla="*/ 116 w 116"/>
                <a:gd name="T48" fmla="*/ 81 h 81"/>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16" h="81">
                  <a:moveTo>
                    <a:pt x="0" y="75"/>
                  </a:moveTo>
                  <a:lnTo>
                    <a:pt x="10" y="37"/>
                  </a:lnTo>
                  <a:lnTo>
                    <a:pt x="39" y="9"/>
                  </a:lnTo>
                  <a:lnTo>
                    <a:pt x="73" y="2"/>
                  </a:lnTo>
                  <a:lnTo>
                    <a:pt x="101" y="0"/>
                  </a:lnTo>
                  <a:lnTo>
                    <a:pt x="116" y="14"/>
                  </a:lnTo>
                  <a:lnTo>
                    <a:pt x="115" y="31"/>
                  </a:lnTo>
                  <a:lnTo>
                    <a:pt x="103" y="39"/>
                  </a:lnTo>
                  <a:lnTo>
                    <a:pt x="64" y="55"/>
                  </a:lnTo>
                  <a:lnTo>
                    <a:pt x="34" y="68"/>
                  </a:lnTo>
                  <a:lnTo>
                    <a:pt x="17" y="81"/>
                  </a:lnTo>
                  <a:lnTo>
                    <a:pt x="15" y="80"/>
                  </a:lnTo>
                  <a:lnTo>
                    <a:pt x="9" y="77"/>
                  </a:lnTo>
                  <a:lnTo>
                    <a:pt x="2" y="75"/>
                  </a:lnTo>
                  <a:lnTo>
                    <a:pt x="0" y="75"/>
                  </a:lnTo>
                  <a:close/>
                </a:path>
              </a:pathLst>
            </a:custGeom>
            <a:solidFill>
              <a:srgbClr val="FFFF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1754" name="Freeform 75"/>
            <p:cNvSpPr>
              <a:spLocks/>
            </p:cNvSpPr>
            <p:nvPr/>
          </p:nvSpPr>
          <p:spPr bwMode="auto">
            <a:xfrm>
              <a:off x="3622" y="3054"/>
              <a:ext cx="88" cy="47"/>
            </a:xfrm>
            <a:custGeom>
              <a:avLst/>
              <a:gdLst>
                <a:gd name="T0" fmla="*/ 0 w 176"/>
                <a:gd name="T1" fmla="*/ 1 h 93"/>
                <a:gd name="T2" fmla="*/ 1 w 176"/>
                <a:gd name="T3" fmla="*/ 1 h 93"/>
                <a:gd name="T4" fmla="*/ 1 w 176"/>
                <a:gd name="T5" fmla="*/ 1 h 93"/>
                <a:gd name="T6" fmla="*/ 1 w 176"/>
                <a:gd name="T7" fmla="*/ 1 h 93"/>
                <a:gd name="T8" fmla="*/ 1 w 176"/>
                <a:gd name="T9" fmla="*/ 0 h 93"/>
                <a:gd name="T10" fmla="*/ 1 w 176"/>
                <a:gd name="T11" fmla="*/ 1 h 93"/>
                <a:gd name="T12" fmla="*/ 1 w 176"/>
                <a:gd name="T13" fmla="*/ 1 h 93"/>
                <a:gd name="T14" fmla="*/ 1 w 176"/>
                <a:gd name="T15" fmla="*/ 1 h 93"/>
                <a:gd name="T16" fmla="*/ 0 w 176"/>
                <a:gd name="T17" fmla="*/ 1 h 9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76"/>
                <a:gd name="T28" fmla="*/ 0 h 93"/>
                <a:gd name="T29" fmla="*/ 176 w 176"/>
                <a:gd name="T30" fmla="*/ 93 h 9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76" h="93">
                  <a:moveTo>
                    <a:pt x="0" y="82"/>
                  </a:moveTo>
                  <a:lnTo>
                    <a:pt x="41" y="52"/>
                  </a:lnTo>
                  <a:lnTo>
                    <a:pt x="87" y="23"/>
                  </a:lnTo>
                  <a:lnTo>
                    <a:pt x="140" y="6"/>
                  </a:lnTo>
                  <a:lnTo>
                    <a:pt x="176" y="0"/>
                  </a:lnTo>
                  <a:lnTo>
                    <a:pt x="111" y="35"/>
                  </a:lnTo>
                  <a:lnTo>
                    <a:pt x="58" y="64"/>
                  </a:lnTo>
                  <a:lnTo>
                    <a:pt x="30" y="93"/>
                  </a:lnTo>
                  <a:lnTo>
                    <a:pt x="0" y="82"/>
                  </a:lnTo>
                  <a:close/>
                </a:path>
              </a:pathLst>
            </a:custGeom>
            <a:solidFill>
              <a:srgbClr val="FFA02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1755" name="Freeform 76"/>
            <p:cNvSpPr>
              <a:spLocks/>
            </p:cNvSpPr>
            <p:nvPr/>
          </p:nvSpPr>
          <p:spPr bwMode="auto">
            <a:xfrm>
              <a:off x="3666" y="3071"/>
              <a:ext cx="105" cy="27"/>
            </a:xfrm>
            <a:custGeom>
              <a:avLst/>
              <a:gdLst>
                <a:gd name="T0" fmla="*/ 0 w 211"/>
                <a:gd name="T1" fmla="*/ 1 h 52"/>
                <a:gd name="T2" fmla="*/ 0 w 211"/>
                <a:gd name="T3" fmla="*/ 1 h 52"/>
                <a:gd name="T4" fmla="*/ 0 w 211"/>
                <a:gd name="T5" fmla="*/ 1 h 52"/>
                <a:gd name="T6" fmla="*/ 0 w 211"/>
                <a:gd name="T7" fmla="*/ 0 h 52"/>
                <a:gd name="T8" fmla="*/ 0 w 211"/>
                <a:gd name="T9" fmla="*/ 1 h 52"/>
                <a:gd name="T10" fmla="*/ 0 w 211"/>
                <a:gd name="T11" fmla="*/ 1 h 52"/>
                <a:gd name="T12" fmla="*/ 0 w 211"/>
                <a:gd name="T13" fmla="*/ 1 h 52"/>
                <a:gd name="T14" fmla="*/ 0 w 211"/>
                <a:gd name="T15" fmla="*/ 1 h 52"/>
                <a:gd name="T16" fmla="*/ 0 60000 65536"/>
                <a:gd name="T17" fmla="*/ 0 60000 65536"/>
                <a:gd name="T18" fmla="*/ 0 60000 65536"/>
                <a:gd name="T19" fmla="*/ 0 60000 65536"/>
                <a:gd name="T20" fmla="*/ 0 60000 65536"/>
                <a:gd name="T21" fmla="*/ 0 60000 65536"/>
                <a:gd name="T22" fmla="*/ 0 60000 65536"/>
                <a:gd name="T23" fmla="*/ 0 60000 65536"/>
                <a:gd name="T24" fmla="*/ 0 w 211"/>
                <a:gd name="T25" fmla="*/ 0 h 52"/>
                <a:gd name="T26" fmla="*/ 211 w 211"/>
                <a:gd name="T27" fmla="*/ 52 h 5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1" h="52">
                  <a:moveTo>
                    <a:pt x="30" y="24"/>
                  </a:moveTo>
                  <a:lnTo>
                    <a:pt x="95" y="24"/>
                  </a:lnTo>
                  <a:lnTo>
                    <a:pt x="146" y="17"/>
                  </a:lnTo>
                  <a:lnTo>
                    <a:pt x="211" y="0"/>
                  </a:lnTo>
                  <a:lnTo>
                    <a:pt x="176" y="47"/>
                  </a:lnTo>
                  <a:lnTo>
                    <a:pt x="112" y="52"/>
                  </a:lnTo>
                  <a:lnTo>
                    <a:pt x="0" y="47"/>
                  </a:lnTo>
                  <a:lnTo>
                    <a:pt x="30" y="24"/>
                  </a:lnTo>
                  <a:close/>
                </a:path>
              </a:pathLst>
            </a:custGeom>
            <a:solidFill>
              <a:srgbClr val="FFA02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1756" name="Freeform 77"/>
            <p:cNvSpPr>
              <a:spLocks/>
            </p:cNvSpPr>
            <p:nvPr/>
          </p:nvSpPr>
          <p:spPr bwMode="auto">
            <a:xfrm>
              <a:off x="3821" y="3060"/>
              <a:ext cx="40" cy="26"/>
            </a:xfrm>
            <a:custGeom>
              <a:avLst/>
              <a:gdLst>
                <a:gd name="T0" fmla="*/ 0 w 82"/>
                <a:gd name="T1" fmla="*/ 1 h 52"/>
                <a:gd name="T2" fmla="*/ 0 w 82"/>
                <a:gd name="T3" fmla="*/ 1 h 52"/>
                <a:gd name="T4" fmla="*/ 0 w 82"/>
                <a:gd name="T5" fmla="*/ 0 h 52"/>
                <a:gd name="T6" fmla="*/ 0 w 82"/>
                <a:gd name="T7" fmla="*/ 1 h 52"/>
                <a:gd name="T8" fmla="*/ 0 w 82"/>
                <a:gd name="T9" fmla="*/ 1 h 52"/>
                <a:gd name="T10" fmla="*/ 0 w 82"/>
                <a:gd name="T11" fmla="*/ 1 h 52"/>
                <a:gd name="T12" fmla="*/ 0 w 82"/>
                <a:gd name="T13" fmla="*/ 1 h 52"/>
                <a:gd name="T14" fmla="*/ 0 w 82"/>
                <a:gd name="T15" fmla="*/ 1 h 52"/>
                <a:gd name="T16" fmla="*/ 0 w 82"/>
                <a:gd name="T17" fmla="*/ 1 h 52"/>
                <a:gd name="T18" fmla="*/ 0 w 82"/>
                <a:gd name="T19" fmla="*/ 1 h 52"/>
                <a:gd name="T20" fmla="*/ 0 w 82"/>
                <a:gd name="T21" fmla="*/ 1 h 52"/>
                <a:gd name="T22" fmla="*/ 0 w 82"/>
                <a:gd name="T23" fmla="*/ 1 h 5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82"/>
                <a:gd name="T37" fmla="*/ 0 h 52"/>
                <a:gd name="T38" fmla="*/ 82 w 82"/>
                <a:gd name="T39" fmla="*/ 52 h 5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82" h="52">
                  <a:moveTo>
                    <a:pt x="0" y="35"/>
                  </a:moveTo>
                  <a:lnTo>
                    <a:pt x="53" y="24"/>
                  </a:lnTo>
                  <a:lnTo>
                    <a:pt x="82" y="0"/>
                  </a:lnTo>
                  <a:lnTo>
                    <a:pt x="53" y="48"/>
                  </a:lnTo>
                  <a:lnTo>
                    <a:pt x="51" y="49"/>
                  </a:lnTo>
                  <a:lnTo>
                    <a:pt x="45" y="50"/>
                  </a:lnTo>
                  <a:lnTo>
                    <a:pt x="36" y="51"/>
                  </a:lnTo>
                  <a:lnTo>
                    <a:pt x="26" y="52"/>
                  </a:lnTo>
                  <a:lnTo>
                    <a:pt x="17" y="52"/>
                  </a:lnTo>
                  <a:lnTo>
                    <a:pt x="8" y="50"/>
                  </a:lnTo>
                  <a:lnTo>
                    <a:pt x="2" y="44"/>
                  </a:lnTo>
                  <a:lnTo>
                    <a:pt x="0" y="35"/>
                  </a:lnTo>
                  <a:close/>
                </a:path>
              </a:pathLst>
            </a:custGeom>
            <a:solidFill>
              <a:srgbClr val="FFA02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1757" name="Freeform 78"/>
            <p:cNvSpPr>
              <a:spLocks/>
            </p:cNvSpPr>
            <p:nvPr/>
          </p:nvSpPr>
          <p:spPr bwMode="auto">
            <a:xfrm>
              <a:off x="3929" y="2932"/>
              <a:ext cx="22" cy="44"/>
            </a:xfrm>
            <a:custGeom>
              <a:avLst/>
              <a:gdLst>
                <a:gd name="T0" fmla="*/ 0 w 45"/>
                <a:gd name="T1" fmla="*/ 1 h 87"/>
                <a:gd name="T2" fmla="*/ 0 w 45"/>
                <a:gd name="T3" fmla="*/ 1 h 87"/>
                <a:gd name="T4" fmla="*/ 0 w 45"/>
                <a:gd name="T5" fmla="*/ 0 h 87"/>
                <a:gd name="T6" fmla="*/ 0 w 45"/>
                <a:gd name="T7" fmla="*/ 1 h 87"/>
                <a:gd name="T8" fmla="*/ 0 w 45"/>
                <a:gd name="T9" fmla="*/ 1 h 87"/>
                <a:gd name="T10" fmla="*/ 0 w 45"/>
                <a:gd name="T11" fmla="*/ 1 h 87"/>
                <a:gd name="T12" fmla="*/ 0 w 45"/>
                <a:gd name="T13" fmla="*/ 1 h 87"/>
                <a:gd name="T14" fmla="*/ 0 w 45"/>
                <a:gd name="T15" fmla="*/ 1 h 87"/>
                <a:gd name="T16" fmla="*/ 0 w 45"/>
                <a:gd name="T17" fmla="*/ 1 h 87"/>
                <a:gd name="T18" fmla="*/ 0 w 45"/>
                <a:gd name="T19" fmla="*/ 1 h 87"/>
                <a:gd name="T20" fmla="*/ 0 w 45"/>
                <a:gd name="T21" fmla="*/ 1 h 87"/>
                <a:gd name="T22" fmla="*/ 0 w 45"/>
                <a:gd name="T23" fmla="*/ 1 h 8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45"/>
                <a:gd name="T37" fmla="*/ 0 h 87"/>
                <a:gd name="T38" fmla="*/ 45 w 45"/>
                <a:gd name="T39" fmla="*/ 87 h 87"/>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45" h="87">
                  <a:moveTo>
                    <a:pt x="0" y="83"/>
                  </a:moveTo>
                  <a:lnTo>
                    <a:pt x="29" y="37"/>
                  </a:lnTo>
                  <a:lnTo>
                    <a:pt x="34" y="0"/>
                  </a:lnTo>
                  <a:lnTo>
                    <a:pt x="45" y="54"/>
                  </a:lnTo>
                  <a:lnTo>
                    <a:pt x="44" y="56"/>
                  </a:lnTo>
                  <a:lnTo>
                    <a:pt x="41" y="61"/>
                  </a:lnTo>
                  <a:lnTo>
                    <a:pt x="36" y="69"/>
                  </a:lnTo>
                  <a:lnTo>
                    <a:pt x="30" y="76"/>
                  </a:lnTo>
                  <a:lnTo>
                    <a:pt x="24" y="83"/>
                  </a:lnTo>
                  <a:lnTo>
                    <a:pt x="17" y="87"/>
                  </a:lnTo>
                  <a:lnTo>
                    <a:pt x="9" y="87"/>
                  </a:lnTo>
                  <a:lnTo>
                    <a:pt x="0" y="83"/>
                  </a:lnTo>
                  <a:close/>
                </a:path>
              </a:pathLst>
            </a:custGeom>
            <a:solidFill>
              <a:srgbClr val="FFA02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1758" name="Freeform 79"/>
            <p:cNvSpPr>
              <a:spLocks/>
            </p:cNvSpPr>
            <p:nvPr/>
          </p:nvSpPr>
          <p:spPr bwMode="auto">
            <a:xfrm>
              <a:off x="3864" y="3030"/>
              <a:ext cx="30" cy="19"/>
            </a:xfrm>
            <a:custGeom>
              <a:avLst/>
              <a:gdLst>
                <a:gd name="T0" fmla="*/ 0 w 58"/>
                <a:gd name="T1" fmla="*/ 1 h 38"/>
                <a:gd name="T2" fmla="*/ 1 w 58"/>
                <a:gd name="T3" fmla="*/ 1 h 38"/>
                <a:gd name="T4" fmla="*/ 1 w 58"/>
                <a:gd name="T5" fmla="*/ 0 h 38"/>
                <a:gd name="T6" fmla="*/ 1 w 58"/>
                <a:gd name="T7" fmla="*/ 1 h 38"/>
                <a:gd name="T8" fmla="*/ 1 w 58"/>
                <a:gd name="T9" fmla="*/ 1 h 38"/>
                <a:gd name="T10" fmla="*/ 1 w 58"/>
                <a:gd name="T11" fmla="*/ 1 h 38"/>
                <a:gd name="T12" fmla="*/ 1 w 58"/>
                <a:gd name="T13" fmla="*/ 1 h 38"/>
                <a:gd name="T14" fmla="*/ 1 w 58"/>
                <a:gd name="T15" fmla="*/ 1 h 38"/>
                <a:gd name="T16" fmla="*/ 1 w 58"/>
                <a:gd name="T17" fmla="*/ 1 h 38"/>
                <a:gd name="T18" fmla="*/ 1 w 58"/>
                <a:gd name="T19" fmla="*/ 1 h 38"/>
                <a:gd name="T20" fmla="*/ 1 w 58"/>
                <a:gd name="T21" fmla="*/ 1 h 38"/>
                <a:gd name="T22" fmla="*/ 0 w 58"/>
                <a:gd name="T23" fmla="*/ 1 h 3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58"/>
                <a:gd name="T37" fmla="*/ 0 h 38"/>
                <a:gd name="T38" fmla="*/ 58 w 58"/>
                <a:gd name="T39" fmla="*/ 38 h 38"/>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58" h="38">
                  <a:moveTo>
                    <a:pt x="0" y="25"/>
                  </a:moveTo>
                  <a:lnTo>
                    <a:pt x="38" y="17"/>
                  </a:lnTo>
                  <a:lnTo>
                    <a:pt x="58" y="0"/>
                  </a:lnTo>
                  <a:lnTo>
                    <a:pt x="38" y="34"/>
                  </a:lnTo>
                  <a:lnTo>
                    <a:pt x="36" y="34"/>
                  </a:lnTo>
                  <a:lnTo>
                    <a:pt x="32" y="35"/>
                  </a:lnTo>
                  <a:lnTo>
                    <a:pt x="26" y="37"/>
                  </a:lnTo>
                  <a:lnTo>
                    <a:pt x="19" y="38"/>
                  </a:lnTo>
                  <a:lnTo>
                    <a:pt x="11" y="38"/>
                  </a:lnTo>
                  <a:lnTo>
                    <a:pt x="5" y="35"/>
                  </a:lnTo>
                  <a:lnTo>
                    <a:pt x="1" y="32"/>
                  </a:lnTo>
                  <a:lnTo>
                    <a:pt x="0" y="25"/>
                  </a:lnTo>
                  <a:close/>
                </a:path>
              </a:pathLst>
            </a:custGeom>
            <a:solidFill>
              <a:srgbClr val="FFA02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1759" name="Freeform 80"/>
            <p:cNvSpPr>
              <a:spLocks/>
            </p:cNvSpPr>
            <p:nvPr/>
          </p:nvSpPr>
          <p:spPr bwMode="auto">
            <a:xfrm>
              <a:off x="3906" y="2983"/>
              <a:ext cx="18" cy="30"/>
            </a:xfrm>
            <a:custGeom>
              <a:avLst/>
              <a:gdLst>
                <a:gd name="T0" fmla="*/ 0 w 36"/>
                <a:gd name="T1" fmla="*/ 1 h 60"/>
                <a:gd name="T2" fmla="*/ 1 w 36"/>
                <a:gd name="T3" fmla="*/ 1 h 60"/>
                <a:gd name="T4" fmla="*/ 1 w 36"/>
                <a:gd name="T5" fmla="*/ 0 h 60"/>
                <a:gd name="T6" fmla="*/ 1 w 36"/>
                <a:gd name="T7" fmla="*/ 1 h 60"/>
                <a:gd name="T8" fmla="*/ 1 w 36"/>
                <a:gd name="T9" fmla="*/ 1 h 60"/>
                <a:gd name="T10" fmla="*/ 1 w 36"/>
                <a:gd name="T11" fmla="*/ 1 h 60"/>
                <a:gd name="T12" fmla="*/ 1 w 36"/>
                <a:gd name="T13" fmla="*/ 1 h 60"/>
                <a:gd name="T14" fmla="*/ 1 w 36"/>
                <a:gd name="T15" fmla="*/ 1 h 60"/>
                <a:gd name="T16" fmla="*/ 1 w 36"/>
                <a:gd name="T17" fmla="*/ 1 h 60"/>
                <a:gd name="T18" fmla="*/ 1 w 36"/>
                <a:gd name="T19" fmla="*/ 1 h 60"/>
                <a:gd name="T20" fmla="*/ 1 w 36"/>
                <a:gd name="T21" fmla="*/ 1 h 60"/>
                <a:gd name="T22" fmla="*/ 0 w 36"/>
                <a:gd name="T23" fmla="*/ 1 h 6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36"/>
                <a:gd name="T37" fmla="*/ 0 h 60"/>
                <a:gd name="T38" fmla="*/ 36 w 36"/>
                <a:gd name="T39" fmla="*/ 60 h 60"/>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36" h="60">
                  <a:moveTo>
                    <a:pt x="0" y="56"/>
                  </a:moveTo>
                  <a:lnTo>
                    <a:pt x="26" y="26"/>
                  </a:lnTo>
                  <a:lnTo>
                    <a:pt x="33" y="0"/>
                  </a:lnTo>
                  <a:lnTo>
                    <a:pt x="36" y="39"/>
                  </a:lnTo>
                  <a:lnTo>
                    <a:pt x="35" y="41"/>
                  </a:lnTo>
                  <a:lnTo>
                    <a:pt x="33" y="44"/>
                  </a:lnTo>
                  <a:lnTo>
                    <a:pt x="28" y="49"/>
                  </a:lnTo>
                  <a:lnTo>
                    <a:pt x="23" y="53"/>
                  </a:lnTo>
                  <a:lnTo>
                    <a:pt x="18" y="58"/>
                  </a:lnTo>
                  <a:lnTo>
                    <a:pt x="11" y="60"/>
                  </a:lnTo>
                  <a:lnTo>
                    <a:pt x="5" y="59"/>
                  </a:lnTo>
                  <a:lnTo>
                    <a:pt x="0" y="56"/>
                  </a:lnTo>
                  <a:close/>
                </a:path>
              </a:pathLst>
            </a:custGeom>
            <a:solidFill>
              <a:srgbClr val="FFA02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1760" name="Freeform 81"/>
            <p:cNvSpPr>
              <a:spLocks/>
            </p:cNvSpPr>
            <p:nvPr/>
          </p:nvSpPr>
          <p:spPr bwMode="auto">
            <a:xfrm>
              <a:off x="3903" y="3010"/>
              <a:ext cx="18" cy="29"/>
            </a:xfrm>
            <a:custGeom>
              <a:avLst/>
              <a:gdLst>
                <a:gd name="T0" fmla="*/ 0 w 35"/>
                <a:gd name="T1" fmla="*/ 0 h 59"/>
                <a:gd name="T2" fmla="*/ 1 w 35"/>
                <a:gd name="T3" fmla="*/ 0 h 59"/>
                <a:gd name="T4" fmla="*/ 1 w 35"/>
                <a:gd name="T5" fmla="*/ 0 h 59"/>
                <a:gd name="T6" fmla="*/ 1 w 35"/>
                <a:gd name="T7" fmla="*/ 0 h 59"/>
                <a:gd name="T8" fmla="*/ 1 w 35"/>
                <a:gd name="T9" fmla="*/ 0 h 59"/>
                <a:gd name="T10" fmla="*/ 1 w 35"/>
                <a:gd name="T11" fmla="*/ 0 h 59"/>
                <a:gd name="T12" fmla="*/ 1 w 35"/>
                <a:gd name="T13" fmla="*/ 0 h 59"/>
                <a:gd name="T14" fmla="*/ 1 w 35"/>
                <a:gd name="T15" fmla="*/ 0 h 59"/>
                <a:gd name="T16" fmla="*/ 1 w 35"/>
                <a:gd name="T17" fmla="*/ 0 h 59"/>
                <a:gd name="T18" fmla="*/ 1 w 35"/>
                <a:gd name="T19" fmla="*/ 0 h 59"/>
                <a:gd name="T20" fmla="*/ 1 w 35"/>
                <a:gd name="T21" fmla="*/ 0 h 59"/>
                <a:gd name="T22" fmla="*/ 0 w 35"/>
                <a:gd name="T23" fmla="*/ 0 h 5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35"/>
                <a:gd name="T37" fmla="*/ 0 h 59"/>
                <a:gd name="T38" fmla="*/ 35 w 35"/>
                <a:gd name="T39" fmla="*/ 59 h 59"/>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35" h="59">
                  <a:moveTo>
                    <a:pt x="0" y="54"/>
                  </a:moveTo>
                  <a:lnTo>
                    <a:pt x="25" y="26"/>
                  </a:lnTo>
                  <a:lnTo>
                    <a:pt x="32" y="0"/>
                  </a:lnTo>
                  <a:lnTo>
                    <a:pt x="35" y="39"/>
                  </a:lnTo>
                  <a:lnTo>
                    <a:pt x="34" y="41"/>
                  </a:lnTo>
                  <a:lnTo>
                    <a:pt x="32" y="44"/>
                  </a:lnTo>
                  <a:lnTo>
                    <a:pt x="27" y="49"/>
                  </a:lnTo>
                  <a:lnTo>
                    <a:pt x="23" y="53"/>
                  </a:lnTo>
                  <a:lnTo>
                    <a:pt x="17" y="57"/>
                  </a:lnTo>
                  <a:lnTo>
                    <a:pt x="10" y="59"/>
                  </a:lnTo>
                  <a:lnTo>
                    <a:pt x="4" y="59"/>
                  </a:lnTo>
                  <a:lnTo>
                    <a:pt x="0" y="54"/>
                  </a:lnTo>
                  <a:close/>
                </a:path>
              </a:pathLst>
            </a:custGeom>
            <a:solidFill>
              <a:srgbClr val="FFA02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1761" name="Freeform 82"/>
            <p:cNvSpPr>
              <a:spLocks/>
            </p:cNvSpPr>
            <p:nvPr/>
          </p:nvSpPr>
          <p:spPr bwMode="auto">
            <a:xfrm>
              <a:off x="3871" y="3048"/>
              <a:ext cx="17" cy="30"/>
            </a:xfrm>
            <a:custGeom>
              <a:avLst/>
              <a:gdLst>
                <a:gd name="T0" fmla="*/ 0 w 36"/>
                <a:gd name="T1" fmla="*/ 1 h 60"/>
                <a:gd name="T2" fmla="*/ 0 w 36"/>
                <a:gd name="T3" fmla="*/ 1 h 60"/>
                <a:gd name="T4" fmla="*/ 0 w 36"/>
                <a:gd name="T5" fmla="*/ 0 h 60"/>
                <a:gd name="T6" fmla="*/ 0 w 36"/>
                <a:gd name="T7" fmla="*/ 1 h 60"/>
                <a:gd name="T8" fmla="*/ 0 w 36"/>
                <a:gd name="T9" fmla="*/ 1 h 60"/>
                <a:gd name="T10" fmla="*/ 0 w 36"/>
                <a:gd name="T11" fmla="*/ 1 h 60"/>
                <a:gd name="T12" fmla="*/ 0 w 36"/>
                <a:gd name="T13" fmla="*/ 1 h 60"/>
                <a:gd name="T14" fmla="*/ 0 w 36"/>
                <a:gd name="T15" fmla="*/ 1 h 60"/>
                <a:gd name="T16" fmla="*/ 0 w 36"/>
                <a:gd name="T17" fmla="*/ 1 h 60"/>
                <a:gd name="T18" fmla="*/ 0 w 36"/>
                <a:gd name="T19" fmla="*/ 1 h 60"/>
                <a:gd name="T20" fmla="*/ 0 w 36"/>
                <a:gd name="T21" fmla="*/ 1 h 60"/>
                <a:gd name="T22" fmla="*/ 0 w 36"/>
                <a:gd name="T23" fmla="*/ 1 h 6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36"/>
                <a:gd name="T37" fmla="*/ 0 h 60"/>
                <a:gd name="T38" fmla="*/ 36 w 36"/>
                <a:gd name="T39" fmla="*/ 60 h 60"/>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36" h="60">
                  <a:moveTo>
                    <a:pt x="0" y="56"/>
                  </a:moveTo>
                  <a:lnTo>
                    <a:pt x="26" y="27"/>
                  </a:lnTo>
                  <a:lnTo>
                    <a:pt x="32" y="0"/>
                  </a:lnTo>
                  <a:lnTo>
                    <a:pt x="36" y="39"/>
                  </a:lnTo>
                  <a:lnTo>
                    <a:pt x="35" y="41"/>
                  </a:lnTo>
                  <a:lnTo>
                    <a:pt x="32" y="44"/>
                  </a:lnTo>
                  <a:lnTo>
                    <a:pt x="28" y="49"/>
                  </a:lnTo>
                  <a:lnTo>
                    <a:pt x="23" y="53"/>
                  </a:lnTo>
                  <a:lnTo>
                    <a:pt x="17" y="58"/>
                  </a:lnTo>
                  <a:lnTo>
                    <a:pt x="11" y="60"/>
                  </a:lnTo>
                  <a:lnTo>
                    <a:pt x="5" y="59"/>
                  </a:lnTo>
                  <a:lnTo>
                    <a:pt x="0" y="56"/>
                  </a:lnTo>
                  <a:close/>
                </a:path>
              </a:pathLst>
            </a:custGeom>
            <a:solidFill>
              <a:srgbClr val="FFA02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1762" name="Freeform 83"/>
            <p:cNvSpPr>
              <a:spLocks/>
            </p:cNvSpPr>
            <p:nvPr/>
          </p:nvSpPr>
          <p:spPr bwMode="auto">
            <a:xfrm>
              <a:off x="3774" y="3045"/>
              <a:ext cx="18" cy="29"/>
            </a:xfrm>
            <a:custGeom>
              <a:avLst/>
              <a:gdLst>
                <a:gd name="T0" fmla="*/ 0 w 36"/>
                <a:gd name="T1" fmla="*/ 1 h 58"/>
                <a:gd name="T2" fmla="*/ 1 w 36"/>
                <a:gd name="T3" fmla="*/ 1 h 58"/>
                <a:gd name="T4" fmla="*/ 1 w 36"/>
                <a:gd name="T5" fmla="*/ 0 h 58"/>
                <a:gd name="T6" fmla="*/ 1 w 36"/>
                <a:gd name="T7" fmla="*/ 1 h 58"/>
                <a:gd name="T8" fmla="*/ 1 w 36"/>
                <a:gd name="T9" fmla="*/ 1 h 58"/>
                <a:gd name="T10" fmla="*/ 1 w 36"/>
                <a:gd name="T11" fmla="*/ 1 h 58"/>
                <a:gd name="T12" fmla="*/ 1 w 36"/>
                <a:gd name="T13" fmla="*/ 1 h 58"/>
                <a:gd name="T14" fmla="*/ 1 w 36"/>
                <a:gd name="T15" fmla="*/ 1 h 58"/>
                <a:gd name="T16" fmla="*/ 1 w 36"/>
                <a:gd name="T17" fmla="*/ 1 h 58"/>
                <a:gd name="T18" fmla="*/ 1 w 36"/>
                <a:gd name="T19" fmla="*/ 1 h 58"/>
                <a:gd name="T20" fmla="*/ 1 w 36"/>
                <a:gd name="T21" fmla="*/ 1 h 58"/>
                <a:gd name="T22" fmla="*/ 0 w 36"/>
                <a:gd name="T23" fmla="*/ 1 h 5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36"/>
                <a:gd name="T37" fmla="*/ 0 h 58"/>
                <a:gd name="T38" fmla="*/ 36 w 36"/>
                <a:gd name="T39" fmla="*/ 58 h 58"/>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36" h="58">
                  <a:moveTo>
                    <a:pt x="0" y="55"/>
                  </a:moveTo>
                  <a:lnTo>
                    <a:pt x="25" y="24"/>
                  </a:lnTo>
                  <a:lnTo>
                    <a:pt x="32" y="0"/>
                  </a:lnTo>
                  <a:lnTo>
                    <a:pt x="36" y="39"/>
                  </a:lnTo>
                  <a:lnTo>
                    <a:pt x="34" y="40"/>
                  </a:lnTo>
                  <a:lnTo>
                    <a:pt x="32" y="43"/>
                  </a:lnTo>
                  <a:lnTo>
                    <a:pt x="28" y="48"/>
                  </a:lnTo>
                  <a:lnTo>
                    <a:pt x="23" y="53"/>
                  </a:lnTo>
                  <a:lnTo>
                    <a:pt x="17" y="56"/>
                  </a:lnTo>
                  <a:lnTo>
                    <a:pt x="10" y="58"/>
                  </a:lnTo>
                  <a:lnTo>
                    <a:pt x="4" y="58"/>
                  </a:lnTo>
                  <a:lnTo>
                    <a:pt x="0" y="55"/>
                  </a:lnTo>
                  <a:close/>
                </a:path>
              </a:pathLst>
            </a:custGeom>
            <a:solidFill>
              <a:srgbClr val="FFA02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1763" name="Freeform 84"/>
            <p:cNvSpPr>
              <a:spLocks/>
            </p:cNvSpPr>
            <p:nvPr/>
          </p:nvSpPr>
          <p:spPr bwMode="auto">
            <a:xfrm>
              <a:off x="3803" y="3050"/>
              <a:ext cx="26" cy="22"/>
            </a:xfrm>
            <a:custGeom>
              <a:avLst/>
              <a:gdLst>
                <a:gd name="T0" fmla="*/ 0 w 53"/>
                <a:gd name="T1" fmla="*/ 0 h 45"/>
                <a:gd name="T2" fmla="*/ 0 w 53"/>
                <a:gd name="T3" fmla="*/ 0 h 45"/>
                <a:gd name="T4" fmla="*/ 0 w 53"/>
                <a:gd name="T5" fmla="*/ 0 h 45"/>
                <a:gd name="T6" fmla="*/ 0 w 53"/>
                <a:gd name="T7" fmla="*/ 0 h 45"/>
                <a:gd name="T8" fmla="*/ 0 w 53"/>
                <a:gd name="T9" fmla="*/ 0 h 45"/>
                <a:gd name="T10" fmla="*/ 0 w 53"/>
                <a:gd name="T11" fmla="*/ 0 h 45"/>
                <a:gd name="T12" fmla="*/ 0 w 53"/>
                <a:gd name="T13" fmla="*/ 0 h 45"/>
                <a:gd name="T14" fmla="*/ 0 w 53"/>
                <a:gd name="T15" fmla="*/ 0 h 45"/>
                <a:gd name="T16" fmla="*/ 0 w 53"/>
                <a:gd name="T17" fmla="*/ 0 h 45"/>
                <a:gd name="T18" fmla="*/ 0 w 53"/>
                <a:gd name="T19" fmla="*/ 0 h 45"/>
                <a:gd name="T20" fmla="*/ 0 w 53"/>
                <a:gd name="T21" fmla="*/ 0 h 45"/>
                <a:gd name="T22" fmla="*/ 0 w 53"/>
                <a:gd name="T23" fmla="*/ 0 h 4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53"/>
                <a:gd name="T37" fmla="*/ 0 h 45"/>
                <a:gd name="T38" fmla="*/ 53 w 53"/>
                <a:gd name="T39" fmla="*/ 45 h 45"/>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53" h="45">
                  <a:moveTo>
                    <a:pt x="0" y="34"/>
                  </a:moveTo>
                  <a:lnTo>
                    <a:pt x="36" y="21"/>
                  </a:lnTo>
                  <a:lnTo>
                    <a:pt x="53" y="0"/>
                  </a:lnTo>
                  <a:lnTo>
                    <a:pt x="38" y="37"/>
                  </a:lnTo>
                  <a:lnTo>
                    <a:pt x="37" y="38"/>
                  </a:lnTo>
                  <a:lnTo>
                    <a:pt x="33" y="39"/>
                  </a:lnTo>
                  <a:lnTo>
                    <a:pt x="27" y="41"/>
                  </a:lnTo>
                  <a:lnTo>
                    <a:pt x="20" y="44"/>
                  </a:lnTo>
                  <a:lnTo>
                    <a:pt x="13" y="45"/>
                  </a:lnTo>
                  <a:lnTo>
                    <a:pt x="7" y="44"/>
                  </a:lnTo>
                  <a:lnTo>
                    <a:pt x="3" y="40"/>
                  </a:lnTo>
                  <a:lnTo>
                    <a:pt x="0" y="34"/>
                  </a:lnTo>
                  <a:close/>
                </a:path>
              </a:pathLst>
            </a:custGeom>
            <a:solidFill>
              <a:srgbClr val="FFA02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1764" name="Freeform 85"/>
            <p:cNvSpPr>
              <a:spLocks/>
            </p:cNvSpPr>
            <p:nvPr/>
          </p:nvSpPr>
          <p:spPr bwMode="auto">
            <a:xfrm>
              <a:off x="3783" y="3071"/>
              <a:ext cx="18" cy="30"/>
            </a:xfrm>
            <a:custGeom>
              <a:avLst/>
              <a:gdLst>
                <a:gd name="T0" fmla="*/ 0 w 36"/>
                <a:gd name="T1" fmla="*/ 1 h 59"/>
                <a:gd name="T2" fmla="*/ 1 w 36"/>
                <a:gd name="T3" fmla="*/ 1 h 59"/>
                <a:gd name="T4" fmla="*/ 1 w 36"/>
                <a:gd name="T5" fmla="*/ 0 h 59"/>
                <a:gd name="T6" fmla="*/ 1 w 36"/>
                <a:gd name="T7" fmla="*/ 1 h 59"/>
                <a:gd name="T8" fmla="*/ 1 w 36"/>
                <a:gd name="T9" fmla="*/ 1 h 59"/>
                <a:gd name="T10" fmla="*/ 1 w 36"/>
                <a:gd name="T11" fmla="*/ 1 h 59"/>
                <a:gd name="T12" fmla="*/ 1 w 36"/>
                <a:gd name="T13" fmla="*/ 1 h 59"/>
                <a:gd name="T14" fmla="*/ 1 w 36"/>
                <a:gd name="T15" fmla="*/ 1 h 59"/>
                <a:gd name="T16" fmla="*/ 1 w 36"/>
                <a:gd name="T17" fmla="*/ 1 h 59"/>
                <a:gd name="T18" fmla="*/ 1 w 36"/>
                <a:gd name="T19" fmla="*/ 1 h 59"/>
                <a:gd name="T20" fmla="*/ 1 w 36"/>
                <a:gd name="T21" fmla="*/ 1 h 59"/>
                <a:gd name="T22" fmla="*/ 0 w 36"/>
                <a:gd name="T23" fmla="*/ 1 h 5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36"/>
                <a:gd name="T37" fmla="*/ 0 h 59"/>
                <a:gd name="T38" fmla="*/ 36 w 36"/>
                <a:gd name="T39" fmla="*/ 59 h 59"/>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36" h="59">
                  <a:moveTo>
                    <a:pt x="0" y="55"/>
                  </a:moveTo>
                  <a:lnTo>
                    <a:pt x="25" y="25"/>
                  </a:lnTo>
                  <a:lnTo>
                    <a:pt x="32" y="0"/>
                  </a:lnTo>
                  <a:lnTo>
                    <a:pt x="36" y="39"/>
                  </a:lnTo>
                  <a:lnTo>
                    <a:pt x="35" y="40"/>
                  </a:lnTo>
                  <a:lnTo>
                    <a:pt x="32" y="43"/>
                  </a:lnTo>
                  <a:lnTo>
                    <a:pt x="28" y="48"/>
                  </a:lnTo>
                  <a:lnTo>
                    <a:pt x="23" y="52"/>
                  </a:lnTo>
                  <a:lnTo>
                    <a:pt x="17" y="57"/>
                  </a:lnTo>
                  <a:lnTo>
                    <a:pt x="11" y="59"/>
                  </a:lnTo>
                  <a:lnTo>
                    <a:pt x="5" y="58"/>
                  </a:lnTo>
                  <a:lnTo>
                    <a:pt x="0" y="55"/>
                  </a:lnTo>
                  <a:close/>
                </a:path>
              </a:pathLst>
            </a:custGeom>
            <a:solidFill>
              <a:srgbClr val="FFA02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1765" name="Freeform 86"/>
            <p:cNvSpPr>
              <a:spLocks/>
            </p:cNvSpPr>
            <p:nvPr/>
          </p:nvSpPr>
          <p:spPr bwMode="auto">
            <a:xfrm>
              <a:off x="3913" y="2982"/>
              <a:ext cx="344" cy="320"/>
            </a:xfrm>
            <a:custGeom>
              <a:avLst/>
              <a:gdLst>
                <a:gd name="T0" fmla="*/ 1 w 688"/>
                <a:gd name="T1" fmla="*/ 1 h 640"/>
                <a:gd name="T2" fmla="*/ 0 w 688"/>
                <a:gd name="T3" fmla="*/ 1 h 640"/>
                <a:gd name="T4" fmla="*/ 1 w 688"/>
                <a:gd name="T5" fmla="*/ 1 h 640"/>
                <a:gd name="T6" fmla="*/ 1 w 688"/>
                <a:gd name="T7" fmla="*/ 1 h 640"/>
                <a:gd name="T8" fmla="*/ 1 w 688"/>
                <a:gd name="T9" fmla="*/ 1 h 640"/>
                <a:gd name="T10" fmla="*/ 1 w 688"/>
                <a:gd name="T11" fmla="*/ 1 h 640"/>
                <a:gd name="T12" fmla="*/ 1 w 688"/>
                <a:gd name="T13" fmla="*/ 1 h 640"/>
                <a:gd name="T14" fmla="*/ 1 w 688"/>
                <a:gd name="T15" fmla="*/ 1 h 640"/>
                <a:gd name="T16" fmla="*/ 1 w 688"/>
                <a:gd name="T17" fmla="*/ 1 h 640"/>
                <a:gd name="T18" fmla="*/ 1 w 688"/>
                <a:gd name="T19" fmla="*/ 1 h 640"/>
                <a:gd name="T20" fmla="*/ 1 w 688"/>
                <a:gd name="T21" fmla="*/ 1 h 640"/>
                <a:gd name="T22" fmla="*/ 1 w 688"/>
                <a:gd name="T23" fmla="*/ 2 h 640"/>
                <a:gd name="T24" fmla="*/ 1 w 688"/>
                <a:gd name="T25" fmla="*/ 2 h 640"/>
                <a:gd name="T26" fmla="*/ 1 w 688"/>
                <a:gd name="T27" fmla="*/ 2 h 640"/>
                <a:gd name="T28" fmla="*/ 1 w 688"/>
                <a:gd name="T29" fmla="*/ 2 h 640"/>
                <a:gd name="T30" fmla="*/ 1 w 688"/>
                <a:gd name="T31" fmla="*/ 2 h 640"/>
                <a:gd name="T32" fmla="*/ 1 w 688"/>
                <a:gd name="T33" fmla="*/ 2 h 640"/>
                <a:gd name="T34" fmla="*/ 1 w 688"/>
                <a:gd name="T35" fmla="*/ 2 h 640"/>
                <a:gd name="T36" fmla="*/ 1 w 688"/>
                <a:gd name="T37" fmla="*/ 2 h 640"/>
                <a:gd name="T38" fmla="*/ 1 w 688"/>
                <a:gd name="T39" fmla="*/ 2 h 640"/>
                <a:gd name="T40" fmla="*/ 1 w 688"/>
                <a:gd name="T41" fmla="*/ 2 h 640"/>
                <a:gd name="T42" fmla="*/ 1 w 688"/>
                <a:gd name="T43" fmla="*/ 2 h 640"/>
                <a:gd name="T44" fmla="*/ 2 w 688"/>
                <a:gd name="T45" fmla="*/ 2 h 640"/>
                <a:gd name="T46" fmla="*/ 2 w 688"/>
                <a:gd name="T47" fmla="*/ 2 h 640"/>
                <a:gd name="T48" fmla="*/ 2 w 688"/>
                <a:gd name="T49" fmla="*/ 2 h 640"/>
                <a:gd name="T50" fmla="*/ 2 w 688"/>
                <a:gd name="T51" fmla="*/ 1 h 640"/>
                <a:gd name="T52" fmla="*/ 2 w 688"/>
                <a:gd name="T53" fmla="*/ 1 h 640"/>
                <a:gd name="T54" fmla="*/ 2 w 688"/>
                <a:gd name="T55" fmla="*/ 1 h 640"/>
                <a:gd name="T56" fmla="*/ 2 w 688"/>
                <a:gd name="T57" fmla="*/ 1 h 640"/>
                <a:gd name="T58" fmla="*/ 2 w 688"/>
                <a:gd name="T59" fmla="*/ 1 h 640"/>
                <a:gd name="T60" fmla="*/ 2 w 688"/>
                <a:gd name="T61" fmla="*/ 1 h 640"/>
                <a:gd name="T62" fmla="*/ 2 w 688"/>
                <a:gd name="T63" fmla="*/ 1 h 640"/>
                <a:gd name="T64" fmla="*/ 2 w 688"/>
                <a:gd name="T65" fmla="*/ 1 h 640"/>
                <a:gd name="T66" fmla="*/ 2 w 688"/>
                <a:gd name="T67" fmla="*/ 1 h 640"/>
                <a:gd name="T68" fmla="*/ 1 w 688"/>
                <a:gd name="T69" fmla="*/ 1 h 640"/>
                <a:gd name="T70" fmla="*/ 1 w 688"/>
                <a:gd name="T71" fmla="*/ 1 h 640"/>
                <a:gd name="T72" fmla="*/ 1 w 688"/>
                <a:gd name="T73" fmla="*/ 1 h 640"/>
                <a:gd name="T74" fmla="*/ 1 w 688"/>
                <a:gd name="T75" fmla="*/ 1 h 640"/>
                <a:gd name="T76" fmla="*/ 1 w 688"/>
                <a:gd name="T77" fmla="*/ 1 h 640"/>
                <a:gd name="T78" fmla="*/ 1 w 688"/>
                <a:gd name="T79" fmla="*/ 1 h 640"/>
                <a:gd name="T80" fmla="*/ 1 w 688"/>
                <a:gd name="T81" fmla="*/ 1 h 640"/>
                <a:gd name="T82" fmla="*/ 1 w 688"/>
                <a:gd name="T83" fmla="*/ 1 h 640"/>
                <a:gd name="T84" fmla="*/ 1 w 688"/>
                <a:gd name="T85" fmla="*/ 1 h 64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688"/>
                <a:gd name="T130" fmla="*/ 0 h 640"/>
                <a:gd name="T131" fmla="*/ 688 w 688"/>
                <a:gd name="T132" fmla="*/ 640 h 640"/>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688" h="640">
                  <a:moveTo>
                    <a:pt x="165" y="48"/>
                  </a:moveTo>
                  <a:lnTo>
                    <a:pt x="93" y="84"/>
                  </a:lnTo>
                  <a:lnTo>
                    <a:pt x="40" y="40"/>
                  </a:lnTo>
                  <a:lnTo>
                    <a:pt x="0" y="71"/>
                  </a:lnTo>
                  <a:lnTo>
                    <a:pt x="4" y="91"/>
                  </a:lnTo>
                  <a:lnTo>
                    <a:pt x="8" y="109"/>
                  </a:lnTo>
                  <a:lnTo>
                    <a:pt x="17" y="127"/>
                  </a:lnTo>
                  <a:lnTo>
                    <a:pt x="25" y="142"/>
                  </a:lnTo>
                  <a:lnTo>
                    <a:pt x="31" y="154"/>
                  </a:lnTo>
                  <a:lnTo>
                    <a:pt x="38" y="165"/>
                  </a:lnTo>
                  <a:lnTo>
                    <a:pt x="43" y="170"/>
                  </a:lnTo>
                  <a:lnTo>
                    <a:pt x="45" y="173"/>
                  </a:lnTo>
                  <a:lnTo>
                    <a:pt x="71" y="301"/>
                  </a:lnTo>
                  <a:lnTo>
                    <a:pt x="75" y="328"/>
                  </a:lnTo>
                  <a:lnTo>
                    <a:pt x="81" y="355"/>
                  </a:lnTo>
                  <a:lnTo>
                    <a:pt x="88" y="380"/>
                  </a:lnTo>
                  <a:lnTo>
                    <a:pt x="96" y="405"/>
                  </a:lnTo>
                  <a:lnTo>
                    <a:pt x="105" y="428"/>
                  </a:lnTo>
                  <a:lnTo>
                    <a:pt x="116" y="450"/>
                  </a:lnTo>
                  <a:lnTo>
                    <a:pt x="126" y="471"/>
                  </a:lnTo>
                  <a:lnTo>
                    <a:pt x="139" y="491"/>
                  </a:lnTo>
                  <a:lnTo>
                    <a:pt x="152" y="509"/>
                  </a:lnTo>
                  <a:lnTo>
                    <a:pt x="166" y="526"/>
                  </a:lnTo>
                  <a:lnTo>
                    <a:pt x="181" y="542"/>
                  </a:lnTo>
                  <a:lnTo>
                    <a:pt x="198" y="556"/>
                  </a:lnTo>
                  <a:lnTo>
                    <a:pt x="216" y="570"/>
                  </a:lnTo>
                  <a:lnTo>
                    <a:pt x="234" y="582"/>
                  </a:lnTo>
                  <a:lnTo>
                    <a:pt x="255" y="592"/>
                  </a:lnTo>
                  <a:lnTo>
                    <a:pt x="276" y="601"/>
                  </a:lnTo>
                  <a:lnTo>
                    <a:pt x="296" y="609"/>
                  </a:lnTo>
                  <a:lnTo>
                    <a:pt x="315" y="617"/>
                  </a:lnTo>
                  <a:lnTo>
                    <a:pt x="331" y="623"/>
                  </a:lnTo>
                  <a:lnTo>
                    <a:pt x="345" y="629"/>
                  </a:lnTo>
                  <a:lnTo>
                    <a:pt x="357" y="633"/>
                  </a:lnTo>
                  <a:lnTo>
                    <a:pt x="370" y="637"/>
                  </a:lnTo>
                  <a:lnTo>
                    <a:pt x="382" y="638"/>
                  </a:lnTo>
                  <a:lnTo>
                    <a:pt x="392" y="639"/>
                  </a:lnTo>
                  <a:lnTo>
                    <a:pt x="403" y="640"/>
                  </a:lnTo>
                  <a:lnTo>
                    <a:pt x="415" y="639"/>
                  </a:lnTo>
                  <a:lnTo>
                    <a:pt x="428" y="637"/>
                  </a:lnTo>
                  <a:lnTo>
                    <a:pt x="440" y="633"/>
                  </a:lnTo>
                  <a:lnTo>
                    <a:pt x="455" y="629"/>
                  </a:lnTo>
                  <a:lnTo>
                    <a:pt x="471" y="624"/>
                  </a:lnTo>
                  <a:lnTo>
                    <a:pt x="491" y="617"/>
                  </a:lnTo>
                  <a:lnTo>
                    <a:pt x="512" y="609"/>
                  </a:lnTo>
                  <a:lnTo>
                    <a:pt x="534" y="606"/>
                  </a:lnTo>
                  <a:lnTo>
                    <a:pt x="553" y="599"/>
                  </a:lnTo>
                  <a:lnTo>
                    <a:pt x="574" y="587"/>
                  </a:lnTo>
                  <a:lnTo>
                    <a:pt x="592" y="571"/>
                  </a:lnTo>
                  <a:lnTo>
                    <a:pt x="610" y="553"/>
                  </a:lnTo>
                  <a:lnTo>
                    <a:pt x="626" y="530"/>
                  </a:lnTo>
                  <a:lnTo>
                    <a:pt x="641" y="506"/>
                  </a:lnTo>
                  <a:lnTo>
                    <a:pt x="655" y="478"/>
                  </a:lnTo>
                  <a:lnTo>
                    <a:pt x="665" y="449"/>
                  </a:lnTo>
                  <a:lnTo>
                    <a:pt x="674" y="419"/>
                  </a:lnTo>
                  <a:lnTo>
                    <a:pt x="681" y="387"/>
                  </a:lnTo>
                  <a:lnTo>
                    <a:pt x="686" y="355"/>
                  </a:lnTo>
                  <a:lnTo>
                    <a:pt x="688" y="321"/>
                  </a:lnTo>
                  <a:lnTo>
                    <a:pt x="687" y="288"/>
                  </a:lnTo>
                  <a:lnTo>
                    <a:pt x="683" y="255"/>
                  </a:lnTo>
                  <a:lnTo>
                    <a:pt x="676" y="222"/>
                  </a:lnTo>
                  <a:lnTo>
                    <a:pt x="661" y="190"/>
                  </a:lnTo>
                  <a:lnTo>
                    <a:pt x="645" y="161"/>
                  </a:lnTo>
                  <a:lnTo>
                    <a:pt x="628" y="135"/>
                  </a:lnTo>
                  <a:lnTo>
                    <a:pt x="611" y="111"/>
                  </a:lnTo>
                  <a:lnTo>
                    <a:pt x="592" y="89"/>
                  </a:lnTo>
                  <a:lnTo>
                    <a:pt x="574" y="69"/>
                  </a:lnTo>
                  <a:lnTo>
                    <a:pt x="553" y="53"/>
                  </a:lnTo>
                  <a:lnTo>
                    <a:pt x="532" y="38"/>
                  </a:lnTo>
                  <a:lnTo>
                    <a:pt x="509" y="25"/>
                  </a:lnTo>
                  <a:lnTo>
                    <a:pt x="486" y="16"/>
                  </a:lnTo>
                  <a:lnTo>
                    <a:pt x="461" y="9"/>
                  </a:lnTo>
                  <a:lnTo>
                    <a:pt x="435" y="3"/>
                  </a:lnTo>
                  <a:lnTo>
                    <a:pt x="407" y="1"/>
                  </a:lnTo>
                  <a:lnTo>
                    <a:pt x="377" y="0"/>
                  </a:lnTo>
                  <a:lnTo>
                    <a:pt x="346" y="2"/>
                  </a:lnTo>
                  <a:lnTo>
                    <a:pt x="314" y="6"/>
                  </a:lnTo>
                  <a:lnTo>
                    <a:pt x="225" y="18"/>
                  </a:lnTo>
                  <a:lnTo>
                    <a:pt x="223" y="20"/>
                  </a:lnTo>
                  <a:lnTo>
                    <a:pt x="218" y="22"/>
                  </a:lnTo>
                  <a:lnTo>
                    <a:pt x="211" y="25"/>
                  </a:lnTo>
                  <a:lnTo>
                    <a:pt x="202" y="30"/>
                  </a:lnTo>
                  <a:lnTo>
                    <a:pt x="192" y="35"/>
                  </a:lnTo>
                  <a:lnTo>
                    <a:pt x="181" y="40"/>
                  </a:lnTo>
                  <a:lnTo>
                    <a:pt x="173" y="45"/>
                  </a:lnTo>
                  <a:lnTo>
                    <a:pt x="165" y="48"/>
                  </a:lnTo>
                  <a:close/>
                </a:path>
              </a:pathLst>
            </a:custGeom>
            <a:solidFill>
              <a:srgbClr val="D3821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1766" name="Freeform 87"/>
            <p:cNvSpPr>
              <a:spLocks/>
            </p:cNvSpPr>
            <p:nvPr/>
          </p:nvSpPr>
          <p:spPr bwMode="auto">
            <a:xfrm>
              <a:off x="3990" y="2981"/>
              <a:ext cx="269" cy="318"/>
            </a:xfrm>
            <a:custGeom>
              <a:avLst/>
              <a:gdLst>
                <a:gd name="T0" fmla="*/ 1 w 536"/>
                <a:gd name="T1" fmla="*/ 1 h 634"/>
                <a:gd name="T2" fmla="*/ 1 w 536"/>
                <a:gd name="T3" fmla="*/ 0 h 634"/>
                <a:gd name="T4" fmla="*/ 1 w 536"/>
                <a:gd name="T5" fmla="*/ 1 h 634"/>
                <a:gd name="T6" fmla="*/ 1 w 536"/>
                <a:gd name="T7" fmla="*/ 1 h 634"/>
                <a:gd name="T8" fmla="*/ 1 w 536"/>
                <a:gd name="T9" fmla="*/ 1 h 634"/>
                <a:gd name="T10" fmla="*/ 1 w 536"/>
                <a:gd name="T11" fmla="*/ 1 h 634"/>
                <a:gd name="T12" fmla="*/ 1 w 536"/>
                <a:gd name="T13" fmla="*/ 1 h 634"/>
                <a:gd name="T14" fmla="*/ 1 w 536"/>
                <a:gd name="T15" fmla="*/ 1 h 634"/>
                <a:gd name="T16" fmla="*/ 1 w 536"/>
                <a:gd name="T17" fmla="*/ 1 h 634"/>
                <a:gd name="T18" fmla="*/ 1 w 536"/>
                <a:gd name="T19" fmla="*/ 1 h 634"/>
                <a:gd name="T20" fmla="*/ 1 w 536"/>
                <a:gd name="T21" fmla="*/ 1 h 634"/>
                <a:gd name="T22" fmla="*/ 1 w 536"/>
                <a:gd name="T23" fmla="*/ 1 h 634"/>
                <a:gd name="T24" fmla="*/ 1 w 536"/>
                <a:gd name="T25" fmla="*/ 1 h 634"/>
                <a:gd name="T26" fmla="*/ 1 w 536"/>
                <a:gd name="T27" fmla="*/ 1 h 634"/>
                <a:gd name="T28" fmla="*/ 1 w 536"/>
                <a:gd name="T29" fmla="*/ 1 h 634"/>
                <a:gd name="T30" fmla="*/ 2 w 536"/>
                <a:gd name="T31" fmla="*/ 1 h 634"/>
                <a:gd name="T32" fmla="*/ 2 w 536"/>
                <a:gd name="T33" fmla="*/ 1 h 634"/>
                <a:gd name="T34" fmla="*/ 2 w 536"/>
                <a:gd name="T35" fmla="*/ 1 h 634"/>
                <a:gd name="T36" fmla="*/ 2 w 536"/>
                <a:gd name="T37" fmla="*/ 1 h 634"/>
                <a:gd name="T38" fmla="*/ 2 w 536"/>
                <a:gd name="T39" fmla="*/ 1 h 634"/>
                <a:gd name="T40" fmla="*/ 1 w 536"/>
                <a:gd name="T41" fmla="*/ 1 h 634"/>
                <a:gd name="T42" fmla="*/ 1 w 536"/>
                <a:gd name="T43" fmla="*/ 1 h 634"/>
                <a:gd name="T44" fmla="*/ 1 w 536"/>
                <a:gd name="T45" fmla="*/ 1 h 634"/>
                <a:gd name="T46" fmla="*/ 1 w 536"/>
                <a:gd name="T47" fmla="*/ 2 h 634"/>
                <a:gd name="T48" fmla="*/ 1 w 536"/>
                <a:gd name="T49" fmla="*/ 2 h 634"/>
                <a:gd name="T50" fmla="*/ 1 w 536"/>
                <a:gd name="T51" fmla="*/ 2 h 634"/>
                <a:gd name="T52" fmla="*/ 1 w 536"/>
                <a:gd name="T53" fmla="*/ 2 h 634"/>
                <a:gd name="T54" fmla="*/ 1 w 536"/>
                <a:gd name="T55" fmla="*/ 2 h 634"/>
                <a:gd name="T56" fmla="*/ 1 w 536"/>
                <a:gd name="T57" fmla="*/ 2 h 634"/>
                <a:gd name="T58" fmla="*/ 1 w 536"/>
                <a:gd name="T59" fmla="*/ 2 h 634"/>
                <a:gd name="T60" fmla="*/ 1 w 536"/>
                <a:gd name="T61" fmla="*/ 2 h 634"/>
                <a:gd name="T62" fmla="*/ 1 w 536"/>
                <a:gd name="T63" fmla="*/ 2 h 634"/>
                <a:gd name="T64" fmla="*/ 1 w 536"/>
                <a:gd name="T65" fmla="*/ 2 h 634"/>
                <a:gd name="T66" fmla="*/ 1 w 536"/>
                <a:gd name="T67" fmla="*/ 2 h 634"/>
                <a:gd name="T68" fmla="*/ 1 w 536"/>
                <a:gd name="T69" fmla="*/ 2 h 634"/>
                <a:gd name="T70" fmla="*/ 1 w 536"/>
                <a:gd name="T71" fmla="*/ 2 h 634"/>
                <a:gd name="T72" fmla="*/ 1 w 536"/>
                <a:gd name="T73" fmla="*/ 2 h 634"/>
                <a:gd name="T74" fmla="*/ 1 w 536"/>
                <a:gd name="T75" fmla="*/ 2 h 634"/>
                <a:gd name="T76" fmla="*/ 1 w 536"/>
                <a:gd name="T77" fmla="*/ 2 h 634"/>
                <a:gd name="T78" fmla="*/ 1 w 536"/>
                <a:gd name="T79" fmla="*/ 2 h 634"/>
                <a:gd name="T80" fmla="*/ 1 w 536"/>
                <a:gd name="T81" fmla="*/ 2 h 634"/>
                <a:gd name="T82" fmla="*/ 1 w 536"/>
                <a:gd name="T83" fmla="*/ 1 h 634"/>
                <a:gd name="T84" fmla="*/ 1 w 536"/>
                <a:gd name="T85" fmla="*/ 1 h 634"/>
                <a:gd name="T86" fmla="*/ 1 w 536"/>
                <a:gd name="T87" fmla="*/ 1 h 634"/>
                <a:gd name="T88" fmla="*/ 1 w 536"/>
                <a:gd name="T89" fmla="*/ 1 h 634"/>
                <a:gd name="T90" fmla="*/ 0 w 536"/>
                <a:gd name="T91" fmla="*/ 1 h 634"/>
                <a:gd name="T92" fmla="*/ 1 w 536"/>
                <a:gd name="T93" fmla="*/ 1 h 634"/>
                <a:gd name="T94" fmla="*/ 1 w 536"/>
                <a:gd name="T95" fmla="*/ 1 h 634"/>
                <a:gd name="T96" fmla="*/ 1 w 536"/>
                <a:gd name="T97" fmla="*/ 1 h 634"/>
                <a:gd name="T98" fmla="*/ 1 w 536"/>
                <a:gd name="T99" fmla="*/ 1 h 634"/>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536"/>
                <a:gd name="T151" fmla="*/ 0 h 634"/>
                <a:gd name="T152" fmla="*/ 536 w 536"/>
                <a:gd name="T153" fmla="*/ 634 h 634"/>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536" h="634">
                  <a:moveTo>
                    <a:pt x="73" y="72"/>
                  </a:moveTo>
                  <a:lnTo>
                    <a:pt x="191" y="0"/>
                  </a:lnTo>
                  <a:lnTo>
                    <a:pt x="238" y="1"/>
                  </a:lnTo>
                  <a:lnTo>
                    <a:pt x="280" y="4"/>
                  </a:lnTo>
                  <a:lnTo>
                    <a:pt x="316" y="10"/>
                  </a:lnTo>
                  <a:lnTo>
                    <a:pt x="350" y="17"/>
                  </a:lnTo>
                  <a:lnTo>
                    <a:pt x="379" y="26"/>
                  </a:lnTo>
                  <a:lnTo>
                    <a:pt x="404" y="38"/>
                  </a:lnTo>
                  <a:lnTo>
                    <a:pt x="427" y="52"/>
                  </a:lnTo>
                  <a:lnTo>
                    <a:pt x="445" y="68"/>
                  </a:lnTo>
                  <a:lnTo>
                    <a:pt x="463" y="87"/>
                  </a:lnTo>
                  <a:lnTo>
                    <a:pt x="476" y="110"/>
                  </a:lnTo>
                  <a:lnTo>
                    <a:pt x="489" y="136"/>
                  </a:lnTo>
                  <a:lnTo>
                    <a:pt x="501" y="165"/>
                  </a:lnTo>
                  <a:lnTo>
                    <a:pt x="510" y="197"/>
                  </a:lnTo>
                  <a:lnTo>
                    <a:pt x="519" y="234"/>
                  </a:lnTo>
                  <a:lnTo>
                    <a:pt x="528" y="274"/>
                  </a:lnTo>
                  <a:lnTo>
                    <a:pt x="536" y="318"/>
                  </a:lnTo>
                  <a:lnTo>
                    <a:pt x="527" y="361"/>
                  </a:lnTo>
                  <a:lnTo>
                    <a:pt x="517" y="401"/>
                  </a:lnTo>
                  <a:lnTo>
                    <a:pt x="505" y="439"/>
                  </a:lnTo>
                  <a:lnTo>
                    <a:pt x="493" y="472"/>
                  </a:lnTo>
                  <a:lnTo>
                    <a:pt x="479" y="503"/>
                  </a:lnTo>
                  <a:lnTo>
                    <a:pt x="463" y="531"/>
                  </a:lnTo>
                  <a:lnTo>
                    <a:pt x="444" y="556"/>
                  </a:lnTo>
                  <a:lnTo>
                    <a:pt x="426" y="577"/>
                  </a:lnTo>
                  <a:lnTo>
                    <a:pt x="404" y="595"/>
                  </a:lnTo>
                  <a:lnTo>
                    <a:pt x="380" y="610"/>
                  </a:lnTo>
                  <a:lnTo>
                    <a:pt x="353" y="621"/>
                  </a:lnTo>
                  <a:lnTo>
                    <a:pt x="326" y="629"/>
                  </a:lnTo>
                  <a:lnTo>
                    <a:pt x="293" y="633"/>
                  </a:lnTo>
                  <a:lnTo>
                    <a:pt x="260" y="634"/>
                  </a:lnTo>
                  <a:lnTo>
                    <a:pt x="223" y="632"/>
                  </a:lnTo>
                  <a:lnTo>
                    <a:pt x="183" y="626"/>
                  </a:lnTo>
                  <a:lnTo>
                    <a:pt x="167" y="619"/>
                  </a:lnTo>
                  <a:lnTo>
                    <a:pt x="149" y="611"/>
                  </a:lnTo>
                  <a:lnTo>
                    <a:pt x="131" y="601"/>
                  </a:lnTo>
                  <a:lnTo>
                    <a:pt x="114" y="587"/>
                  </a:lnTo>
                  <a:lnTo>
                    <a:pt x="95" y="572"/>
                  </a:lnTo>
                  <a:lnTo>
                    <a:pt x="78" y="554"/>
                  </a:lnTo>
                  <a:lnTo>
                    <a:pt x="62" y="533"/>
                  </a:lnTo>
                  <a:lnTo>
                    <a:pt x="47" y="509"/>
                  </a:lnTo>
                  <a:lnTo>
                    <a:pt x="30" y="465"/>
                  </a:lnTo>
                  <a:lnTo>
                    <a:pt x="15" y="416"/>
                  </a:lnTo>
                  <a:lnTo>
                    <a:pt x="4" y="359"/>
                  </a:lnTo>
                  <a:lnTo>
                    <a:pt x="0" y="300"/>
                  </a:lnTo>
                  <a:lnTo>
                    <a:pt x="2" y="241"/>
                  </a:lnTo>
                  <a:lnTo>
                    <a:pt x="15" y="182"/>
                  </a:lnTo>
                  <a:lnTo>
                    <a:pt x="38" y="125"/>
                  </a:lnTo>
                  <a:lnTo>
                    <a:pt x="73" y="72"/>
                  </a:lnTo>
                  <a:close/>
                </a:path>
              </a:pathLst>
            </a:custGeom>
            <a:solidFill>
              <a:srgbClr val="FFCC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1767" name="Freeform 88"/>
            <p:cNvSpPr>
              <a:spLocks/>
            </p:cNvSpPr>
            <p:nvPr/>
          </p:nvSpPr>
          <p:spPr bwMode="auto">
            <a:xfrm>
              <a:off x="4290" y="3140"/>
              <a:ext cx="322" cy="276"/>
            </a:xfrm>
            <a:custGeom>
              <a:avLst/>
              <a:gdLst>
                <a:gd name="T0" fmla="*/ 1 w 643"/>
                <a:gd name="T1" fmla="*/ 1 h 552"/>
                <a:gd name="T2" fmla="*/ 0 w 643"/>
                <a:gd name="T3" fmla="*/ 1 h 552"/>
                <a:gd name="T4" fmla="*/ 1 w 643"/>
                <a:gd name="T5" fmla="*/ 1 h 552"/>
                <a:gd name="T6" fmla="*/ 1 w 643"/>
                <a:gd name="T7" fmla="*/ 1 h 552"/>
                <a:gd name="T8" fmla="*/ 1 w 643"/>
                <a:gd name="T9" fmla="*/ 1 h 552"/>
                <a:gd name="T10" fmla="*/ 1 w 643"/>
                <a:gd name="T11" fmla="*/ 1 h 552"/>
                <a:gd name="T12" fmla="*/ 1 w 643"/>
                <a:gd name="T13" fmla="*/ 1 h 552"/>
                <a:gd name="T14" fmla="*/ 1 w 643"/>
                <a:gd name="T15" fmla="*/ 1 h 552"/>
                <a:gd name="T16" fmla="*/ 1 w 643"/>
                <a:gd name="T17" fmla="*/ 1 h 552"/>
                <a:gd name="T18" fmla="*/ 1 w 643"/>
                <a:gd name="T19" fmla="*/ 1 h 552"/>
                <a:gd name="T20" fmla="*/ 1 w 643"/>
                <a:gd name="T21" fmla="*/ 1 h 552"/>
                <a:gd name="T22" fmla="*/ 1 w 643"/>
                <a:gd name="T23" fmla="*/ 1 h 552"/>
                <a:gd name="T24" fmla="*/ 1 w 643"/>
                <a:gd name="T25" fmla="*/ 1 h 552"/>
                <a:gd name="T26" fmla="*/ 1 w 643"/>
                <a:gd name="T27" fmla="*/ 0 h 552"/>
                <a:gd name="T28" fmla="*/ 1 w 643"/>
                <a:gd name="T29" fmla="*/ 1 h 552"/>
                <a:gd name="T30" fmla="*/ 1 w 643"/>
                <a:gd name="T31" fmla="*/ 1 h 552"/>
                <a:gd name="T32" fmla="*/ 1 w 643"/>
                <a:gd name="T33" fmla="*/ 1 h 552"/>
                <a:gd name="T34" fmla="*/ 1 w 643"/>
                <a:gd name="T35" fmla="*/ 1 h 552"/>
                <a:gd name="T36" fmla="*/ 1 w 643"/>
                <a:gd name="T37" fmla="*/ 1 h 552"/>
                <a:gd name="T38" fmla="*/ 1 w 643"/>
                <a:gd name="T39" fmla="*/ 1 h 552"/>
                <a:gd name="T40" fmla="*/ 2 w 643"/>
                <a:gd name="T41" fmla="*/ 1 h 552"/>
                <a:gd name="T42" fmla="*/ 2 w 643"/>
                <a:gd name="T43" fmla="*/ 1 h 552"/>
                <a:gd name="T44" fmla="*/ 2 w 643"/>
                <a:gd name="T45" fmla="*/ 1 h 552"/>
                <a:gd name="T46" fmla="*/ 2 w 643"/>
                <a:gd name="T47" fmla="*/ 1 h 552"/>
                <a:gd name="T48" fmla="*/ 2 w 643"/>
                <a:gd name="T49" fmla="*/ 1 h 552"/>
                <a:gd name="T50" fmla="*/ 2 w 643"/>
                <a:gd name="T51" fmla="*/ 1 h 552"/>
                <a:gd name="T52" fmla="*/ 2 w 643"/>
                <a:gd name="T53" fmla="*/ 1 h 552"/>
                <a:gd name="T54" fmla="*/ 2 w 643"/>
                <a:gd name="T55" fmla="*/ 1 h 552"/>
                <a:gd name="T56" fmla="*/ 2 w 643"/>
                <a:gd name="T57" fmla="*/ 1 h 552"/>
                <a:gd name="T58" fmla="*/ 2 w 643"/>
                <a:gd name="T59" fmla="*/ 1 h 552"/>
                <a:gd name="T60" fmla="*/ 2 w 643"/>
                <a:gd name="T61" fmla="*/ 1 h 552"/>
                <a:gd name="T62" fmla="*/ 2 w 643"/>
                <a:gd name="T63" fmla="*/ 1 h 552"/>
                <a:gd name="T64" fmla="*/ 2 w 643"/>
                <a:gd name="T65" fmla="*/ 1 h 552"/>
                <a:gd name="T66" fmla="*/ 2 w 643"/>
                <a:gd name="T67" fmla="*/ 1 h 552"/>
                <a:gd name="T68" fmla="*/ 2 w 643"/>
                <a:gd name="T69" fmla="*/ 1 h 552"/>
                <a:gd name="T70" fmla="*/ 2 w 643"/>
                <a:gd name="T71" fmla="*/ 1 h 552"/>
                <a:gd name="T72" fmla="*/ 2 w 643"/>
                <a:gd name="T73" fmla="*/ 1 h 552"/>
                <a:gd name="T74" fmla="*/ 2 w 643"/>
                <a:gd name="T75" fmla="*/ 2 h 552"/>
                <a:gd name="T76" fmla="*/ 1 w 643"/>
                <a:gd name="T77" fmla="*/ 2 h 552"/>
                <a:gd name="T78" fmla="*/ 1 w 643"/>
                <a:gd name="T79" fmla="*/ 2 h 552"/>
                <a:gd name="T80" fmla="*/ 1 w 643"/>
                <a:gd name="T81" fmla="*/ 2 h 552"/>
                <a:gd name="T82" fmla="*/ 1 w 643"/>
                <a:gd name="T83" fmla="*/ 2 h 552"/>
                <a:gd name="T84" fmla="*/ 1 w 643"/>
                <a:gd name="T85" fmla="*/ 2 h 552"/>
                <a:gd name="T86" fmla="*/ 1 w 643"/>
                <a:gd name="T87" fmla="*/ 2 h 552"/>
                <a:gd name="T88" fmla="*/ 1 w 643"/>
                <a:gd name="T89" fmla="*/ 2 h 552"/>
                <a:gd name="T90" fmla="*/ 1 w 643"/>
                <a:gd name="T91" fmla="*/ 2 h 552"/>
                <a:gd name="T92" fmla="*/ 1 w 643"/>
                <a:gd name="T93" fmla="*/ 2 h 552"/>
                <a:gd name="T94" fmla="*/ 1 w 643"/>
                <a:gd name="T95" fmla="*/ 2 h 552"/>
                <a:gd name="T96" fmla="*/ 1 w 643"/>
                <a:gd name="T97" fmla="*/ 2 h 552"/>
                <a:gd name="T98" fmla="*/ 1 w 643"/>
                <a:gd name="T99" fmla="*/ 2 h 552"/>
                <a:gd name="T100" fmla="*/ 1 w 643"/>
                <a:gd name="T101" fmla="*/ 1 h 552"/>
                <a:gd name="T102" fmla="*/ 1 w 643"/>
                <a:gd name="T103" fmla="*/ 1 h 552"/>
                <a:gd name="T104" fmla="*/ 1 w 643"/>
                <a:gd name="T105" fmla="*/ 1 h 552"/>
                <a:gd name="T106" fmla="*/ 1 w 643"/>
                <a:gd name="T107" fmla="*/ 1 h 552"/>
                <a:gd name="T108" fmla="*/ 1 w 643"/>
                <a:gd name="T109" fmla="*/ 1 h 552"/>
                <a:gd name="T110" fmla="*/ 1 w 643"/>
                <a:gd name="T111" fmla="*/ 1 h 552"/>
                <a:gd name="T112" fmla="*/ 1 w 643"/>
                <a:gd name="T113" fmla="*/ 1 h 552"/>
                <a:gd name="T114" fmla="*/ 1 w 643"/>
                <a:gd name="T115" fmla="*/ 1 h 552"/>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643"/>
                <a:gd name="T175" fmla="*/ 0 h 552"/>
                <a:gd name="T176" fmla="*/ 643 w 643"/>
                <a:gd name="T177" fmla="*/ 552 h 552"/>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643" h="552">
                  <a:moveTo>
                    <a:pt x="26" y="360"/>
                  </a:moveTo>
                  <a:lnTo>
                    <a:pt x="0" y="241"/>
                  </a:lnTo>
                  <a:lnTo>
                    <a:pt x="5" y="201"/>
                  </a:lnTo>
                  <a:lnTo>
                    <a:pt x="16" y="165"/>
                  </a:lnTo>
                  <a:lnTo>
                    <a:pt x="29" y="133"/>
                  </a:lnTo>
                  <a:lnTo>
                    <a:pt x="46" y="104"/>
                  </a:lnTo>
                  <a:lnTo>
                    <a:pt x="66" y="79"/>
                  </a:lnTo>
                  <a:lnTo>
                    <a:pt x="89" y="57"/>
                  </a:lnTo>
                  <a:lnTo>
                    <a:pt x="115" y="40"/>
                  </a:lnTo>
                  <a:lnTo>
                    <a:pt x="142" y="25"/>
                  </a:lnTo>
                  <a:lnTo>
                    <a:pt x="172" y="13"/>
                  </a:lnTo>
                  <a:lnTo>
                    <a:pt x="205" y="6"/>
                  </a:lnTo>
                  <a:lnTo>
                    <a:pt x="238" y="2"/>
                  </a:lnTo>
                  <a:lnTo>
                    <a:pt x="272" y="0"/>
                  </a:lnTo>
                  <a:lnTo>
                    <a:pt x="308" y="2"/>
                  </a:lnTo>
                  <a:lnTo>
                    <a:pt x="344" y="6"/>
                  </a:lnTo>
                  <a:lnTo>
                    <a:pt x="381" y="15"/>
                  </a:lnTo>
                  <a:lnTo>
                    <a:pt x="418" y="26"/>
                  </a:lnTo>
                  <a:lnTo>
                    <a:pt x="454" y="44"/>
                  </a:lnTo>
                  <a:lnTo>
                    <a:pt x="489" y="65"/>
                  </a:lnTo>
                  <a:lnTo>
                    <a:pt x="520" y="87"/>
                  </a:lnTo>
                  <a:lnTo>
                    <a:pt x="549" y="111"/>
                  </a:lnTo>
                  <a:lnTo>
                    <a:pt x="573" y="138"/>
                  </a:lnTo>
                  <a:lnTo>
                    <a:pt x="595" y="164"/>
                  </a:lnTo>
                  <a:lnTo>
                    <a:pt x="612" y="193"/>
                  </a:lnTo>
                  <a:lnTo>
                    <a:pt x="627" y="222"/>
                  </a:lnTo>
                  <a:lnTo>
                    <a:pt x="636" y="252"/>
                  </a:lnTo>
                  <a:lnTo>
                    <a:pt x="642" y="282"/>
                  </a:lnTo>
                  <a:lnTo>
                    <a:pt x="643" y="313"/>
                  </a:lnTo>
                  <a:lnTo>
                    <a:pt x="641" y="344"/>
                  </a:lnTo>
                  <a:lnTo>
                    <a:pt x="633" y="375"/>
                  </a:lnTo>
                  <a:lnTo>
                    <a:pt x="620" y="406"/>
                  </a:lnTo>
                  <a:lnTo>
                    <a:pt x="603" y="436"/>
                  </a:lnTo>
                  <a:lnTo>
                    <a:pt x="580" y="466"/>
                  </a:lnTo>
                  <a:lnTo>
                    <a:pt x="568" y="479"/>
                  </a:lnTo>
                  <a:lnTo>
                    <a:pt x="553" y="491"/>
                  </a:lnTo>
                  <a:lnTo>
                    <a:pt x="537" y="505"/>
                  </a:lnTo>
                  <a:lnTo>
                    <a:pt x="519" y="518"/>
                  </a:lnTo>
                  <a:lnTo>
                    <a:pt x="498" y="529"/>
                  </a:lnTo>
                  <a:lnTo>
                    <a:pt x="474" y="539"/>
                  </a:lnTo>
                  <a:lnTo>
                    <a:pt x="449" y="547"/>
                  </a:lnTo>
                  <a:lnTo>
                    <a:pt x="421" y="551"/>
                  </a:lnTo>
                  <a:lnTo>
                    <a:pt x="399" y="552"/>
                  </a:lnTo>
                  <a:lnTo>
                    <a:pt x="375" y="551"/>
                  </a:lnTo>
                  <a:lnTo>
                    <a:pt x="350" y="549"/>
                  </a:lnTo>
                  <a:lnTo>
                    <a:pt x="323" y="547"/>
                  </a:lnTo>
                  <a:lnTo>
                    <a:pt x="297" y="541"/>
                  </a:lnTo>
                  <a:lnTo>
                    <a:pt x="268" y="535"/>
                  </a:lnTo>
                  <a:lnTo>
                    <a:pt x="240" y="527"/>
                  </a:lnTo>
                  <a:lnTo>
                    <a:pt x="213" y="517"/>
                  </a:lnTo>
                  <a:lnTo>
                    <a:pt x="185" y="505"/>
                  </a:lnTo>
                  <a:lnTo>
                    <a:pt x="157" y="490"/>
                  </a:lnTo>
                  <a:lnTo>
                    <a:pt x="132" y="475"/>
                  </a:lnTo>
                  <a:lnTo>
                    <a:pt x="107" y="457"/>
                  </a:lnTo>
                  <a:lnTo>
                    <a:pt x="84" y="436"/>
                  </a:lnTo>
                  <a:lnTo>
                    <a:pt x="62" y="413"/>
                  </a:lnTo>
                  <a:lnTo>
                    <a:pt x="43" y="388"/>
                  </a:lnTo>
                  <a:lnTo>
                    <a:pt x="26" y="360"/>
                  </a:lnTo>
                  <a:close/>
                </a:path>
              </a:pathLst>
            </a:custGeom>
            <a:solidFill>
              <a:srgbClr val="FFCC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1768" name="Freeform 89"/>
            <p:cNvSpPr>
              <a:spLocks/>
            </p:cNvSpPr>
            <p:nvPr/>
          </p:nvSpPr>
          <p:spPr bwMode="auto">
            <a:xfrm>
              <a:off x="4008" y="2994"/>
              <a:ext cx="235" cy="293"/>
            </a:xfrm>
            <a:custGeom>
              <a:avLst/>
              <a:gdLst>
                <a:gd name="T0" fmla="*/ 0 w 471"/>
                <a:gd name="T1" fmla="*/ 1 h 585"/>
                <a:gd name="T2" fmla="*/ 0 w 471"/>
                <a:gd name="T3" fmla="*/ 1 h 585"/>
                <a:gd name="T4" fmla="*/ 0 w 471"/>
                <a:gd name="T5" fmla="*/ 1 h 585"/>
                <a:gd name="T6" fmla="*/ 0 w 471"/>
                <a:gd name="T7" fmla="*/ 1 h 585"/>
                <a:gd name="T8" fmla="*/ 0 w 471"/>
                <a:gd name="T9" fmla="*/ 1 h 585"/>
                <a:gd name="T10" fmla="*/ 0 w 471"/>
                <a:gd name="T11" fmla="*/ 1 h 585"/>
                <a:gd name="T12" fmla="*/ 0 w 471"/>
                <a:gd name="T13" fmla="*/ 1 h 585"/>
                <a:gd name="T14" fmla="*/ 0 w 471"/>
                <a:gd name="T15" fmla="*/ 1 h 585"/>
                <a:gd name="T16" fmla="*/ 0 w 471"/>
                <a:gd name="T17" fmla="*/ 1 h 585"/>
                <a:gd name="T18" fmla="*/ 0 w 471"/>
                <a:gd name="T19" fmla="*/ 1 h 585"/>
                <a:gd name="T20" fmla="*/ 0 w 471"/>
                <a:gd name="T21" fmla="*/ 1 h 585"/>
                <a:gd name="T22" fmla="*/ 0 w 471"/>
                <a:gd name="T23" fmla="*/ 1 h 585"/>
                <a:gd name="T24" fmla="*/ 0 w 471"/>
                <a:gd name="T25" fmla="*/ 2 h 585"/>
                <a:gd name="T26" fmla="*/ 0 w 471"/>
                <a:gd name="T27" fmla="*/ 2 h 585"/>
                <a:gd name="T28" fmla="*/ 0 w 471"/>
                <a:gd name="T29" fmla="*/ 2 h 585"/>
                <a:gd name="T30" fmla="*/ 0 w 471"/>
                <a:gd name="T31" fmla="*/ 2 h 585"/>
                <a:gd name="T32" fmla="*/ 0 w 471"/>
                <a:gd name="T33" fmla="*/ 2 h 585"/>
                <a:gd name="T34" fmla="*/ 0 w 471"/>
                <a:gd name="T35" fmla="*/ 2 h 585"/>
                <a:gd name="T36" fmla="*/ 0 w 471"/>
                <a:gd name="T37" fmla="*/ 2 h 585"/>
                <a:gd name="T38" fmla="*/ 0 w 471"/>
                <a:gd name="T39" fmla="*/ 2 h 585"/>
                <a:gd name="T40" fmla="*/ 0 w 471"/>
                <a:gd name="T41" fmla="*/ 1 h 585"/>
                <a:gd name="T42" fmla="*/ 0 w 471"/>
                <a:gd name="T43" fmla="*/ 1 h 585"/>
                <a:gd name="T44" fmla="*/ 0 w 471"/>
                <a:gd name="T45" fmla="*/ 1 h 585"/>
                <a:gd name="T46" fmla="*/ 0 w 471"/>
                <a:gd name="T47" fmla="*/ 1 h 585"/>
                <a:gd name="T48" fmla="*/ 0 w 471"/>
                <a:gd name="T49" fmla="*/ 1 h 585"/>
                <a:gd name="T50" fmla="*/ 0 w 471"/>
                <a:gd name="T51" fmla="*/ 1 h 585"/>
                <a:gd name="T52" fmla="*/ 0 w 471"/>
                <a:gd name="T53" fmla="*/ 1 h 585"/>
                <a:gd name="T54" fmla="*/ 0 w 471"/>
                <a:gd name="T55" fmla="*/ 1 h 585"/>
                <a:gd name="T56" fmla="*/ 0 w 471"/>
                <a:gd name="T57" fmla="*/ 1 h 585"/>
                <a:gd name="T58" fmla="*/ 0 w 471"/>
                <a:gd name="T59" fmla="*/ 1 h 585"/>
                <a:gd name="T60" fmla="*/ 0 w 471"/>
                <a:gd name="T61" fmla="*/ 1 h 585"/>
                <a:gd name="T62" fmla="*/ 0 w 471"/>
                <a:gd name="T63" fmla="*/ 1 h 585"/>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471"/>
                <a:gd name="T97" fmla="*/ 0 h 585"/>
                <a:gd name="T98" fmla="*/ 471 w 471"/>
                <a:gd name="T99" fmla="*/ 585 h 585"/>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471" h="585">
                  <a:moveTo>
                    <a:pt x="235" y="0"/>
                  </a:moveTo>
                  <a:lnTo>
                    <a:pt x="259" y="1"/>
                  </a:lnTo>
                  <a:lnTo>
                    <a:pt x="282" y="6"/>
                  </a:lnTo>
                  <a:lnTo>
                    <a:pt x="305" y="13"/>
                  </a:lnTo>
                  <a:lnTo>
                    <a:pt x="327" y="23"/>
                  </a:lnTo>
                  <a:lnTo>
                    <a:pt x="348" y="36"/>
                  </a:lnTo>
                  <a:lnTo>
                    <a:pt x="368" y="50"/>
                  </a:lnTo>
                  <a:lnTo>
                    <a:pt x="385" y="67"/>
                  </a:lnTo>
                  <a:lnTo>
                    <a:pt x="402" y="85"/>
                  </a:lnTo>
                  <a:lnTo>
                    <a:pt x="417" y="107"/>
                  </a:lnTo>
                  <a:lnTo>
                    <a:pt x="431" y="129"/>
                  </a:lnTo>
                  <a:lnTo>
                    <a:pt x="442" y="153"/>
                  </a:lnTo>
                  <a:lnTo>
                    <a:pt x="453" y="179"/>
                  </a:lnTo>
                  <a:lnTo>
                    <a:pt x="461" y="206"/>
                  </a:lnTo>
                  <a:lnTo>
                    <a:pt x="467" y="234"/>
                  </a:lnTo>
                  <a:lnTo>
                    <a:pt x="470" y="263"/>
                  </a:lnTo>
                  <a:lnTo>
                    <a:pt x="471" y="293"/>
                  </a:lnTo>
                  <a:lnTo>
                    <a:pt x="470" y="323"/>
                  </a:lnTo>
                  <a:lnTo>
                    <a:pt x="467" y="351"/>
                  </a:lnTo>
                  <a:lnTo>
                    <a:pt x="461" y="379"/>
                  </a:lnTo>
                  <a:lnTo>
                    <a:pt x="453" y="407"/>
                  </a:lnTo>
                  <a:lnTo>
                    <a:pt x="442" y="432"/>
                  </a:lnTo>
                  <a:lnTo>
                    <a:pt x="431" y="456"/>
                  </a:lnTo>
                  <a:lnTo>
                    <a:pt x="417" y="478"/>
                  </a:lnTo>
                  <a:lnTo>
                    <a:pt x="402" y="499"/>
                  </a:lnTo>
                  <a:lnTo>
                    <a:pt x="385" y="518"/>
                  </a:lnTo>
                  <a:lnTo>
                    <a:pt x="368" y="536"/>
                  </a:lnTo>
                  <a:lnTo>
                    <a:pt x="348" y="550"/>
                  </a:lnTo>
                  <a:lnTo>
                    <a:pt x="327" y="562"/>
                  </a:lnTo>
                  <a:lnTo>
                    <a:pt x="305" y="573"/>
                  </a:lnTo>
                  <a:lnTo>
                    <a:pt x="282" y="580"/>
                  </a:lnTo>
                  <a:lnTo>
                    <a:pt x="259" y="584"/>
                  </a:lnTo>
                  <a:lnTo>
                    <a:pt x="235" y="585"/>
                  </a:lnTo>
                  <a:lnTo>
                    <a:pt x="211" y="584"/>
                  </a:lnTo>
                  <a:lnTo>
                    <a:pt x="188" y="580"/>
                  </a:lnTo>
                  <a:lnTo>
                    <a:pt x="166" y="573"/>
                  </a:lnTo>
                  <a:lnTo>
                    <a:pt x="144" y="562"/>
                  </a:lnTo>
                  <a:lnTo>
                    <a:pt x="123" y="550"/>
                  </a:lnTo>
                  <a:lnTo>
                    <a:pt x="104" y="536"/>
                  </a:lnTo>
                  <a:lnTo>
                    <a:pt x="87" y="518"/>
                  </a:lnTo>
                  <a:lnTo>
                    <a:pt x="69" y="499"/>
                  </a:lnTo>
                  <a:lnTo>
                    <a:pt x="54" y="478"/>
                  </a:lnTo>
                  <a:lnTo>
                    <a:pt x="41" y="456"/>
                  </a:lnTo>
                  <a:lnTo>
                    <a:pt x="29" y="432"/>
                  </a:lnTo>
                  <a:lnTo>
                    <a:pt x="19" y="407"/>
                  </a:lnTo>
                  <a:lnTo>
                    <a:pt x="11" y="379"/>
                  </a:lnTo>
                  <a:lnTo>
                    <a:pt x="5" y="351"/>
                  </a:lnTo>
                  <a:lnTo>
                    <a:pt x="1" y="323"/>
                  </a:lnTo>
                  <a:lnTo>
                    <a:pt x="0" y="293"/>
                  </a:lnTo>
                  <a:lnTo>
                    <a:pt x="1" y="263"/>
                  </a:lnTo>
                  <a:lnTo>
                    <a:pt x="5" y="234"/>
                  </a:lnTo>
                  <a:lnTo>
                    <a:pt x="11" y="206"/>
                  </a:lnTo>
                  <a:lnTo>
                    <a:pt x="19" y="179"/>
                  </a:lnTo>
                  <a:lnTo>
                    <a:pt x="29" y="153"/>
                  </a:lnTo>
                  <a:lnTo>
                    <a:pt x="41" y="129"/>
                  </a:lnTo>
                  <a:lnTo>
                    <a:pt x="54" y="107"/>
                  </a:lnTo>
                  <a:lnTo>
                    <a:pt x="69" y="85"/>
                  </a:lnTo>
                  <a:lnTo>
                    <a:pt x="87" y="67"/>
                  </a:lnTo>
                  <a:lnTo>
                    <a:pt x="104" y="50"/>
                  </a:lnTo>
                  <a:lnTo>
                    <a:pt x="123" y="36"/>
                  </a:lnTo>
                  <a:lnTo>
                    <a:pt x="144" y="23"/>
                  </a:lnTo>
                  <a:lnTo>
                    <a:pt x="166" y="13"/>
                  </a:lnTo>
                  <a:lnTo>
                    <a:pt x="188" y="6"/>
                  </a:lnTo>
                  <a:lnTo>
                    <a:pt x="211" y="1"/>
                  </a:lnTo>
                  <a:lnTo>
                    <a:pt x="235" y="0"/>
                  </a:lnTo>
                  <a:close/>
                </a:path>
              </a:pathLst>
            </a:custGeom>
            <a:solidFill>
              <a:srgbClr val="FFFF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1769" name="Freeform 90"/>
            <p:cNvSpPr>
              <a:spLocks/>
            </p:cNvSpPr>
            <p:nvPr/>
          </p:nvSpPr>
          <p:spPr bwMode="auto">
            <a:xfrm>
              <a:off x="4309" y="3156"/>
              <a:ext cx="285" cy="244"/>
            </a:xfrm>
            <a:custGeom>
              <a:avLst/>
              <a:gdLst>
                <a:gd name="T0" fmla="*/ 1 w 570"/>
                <a:gd name="T1" fmla="*/ 1 h 487"/>
                <a:gd name="T2" fmla="*/ 1 w 570"/>
                <a:gd name="T3" fmla="*/ 1 h 487"/>
                <a:gd name="T4" fmla="*/ 1 w 570"/>
                <a:gd name="T5" fmla="*/ 1 h 487"/>
                <a:gd name="T6" fmla="*/ 1 w 570"/>
                <a:gd name="T7" fmla="*/ 1 h 487"/>
                <a:gd name="T8" fmla="*/ 1 w 570"/>
                <a:gd name="T9" fmla="*/ 1 h 487"/>
                <a:gd name="T10" fmla="*/ 1 w 570"/>
                <a:gd name="T11" fmla="*/ 0 h 487"/>
                <a:gd name="T12" fmla="*/ 1 w 570"/>
                <a:gd name="T13" fmla="*/ 1 h 487"/>
                <a:gd name="T14" fmla="*/ 1 w 570"/>
                <a:gd name="T15" fmla="*/ 1 h 487"/>
                <a:gd name="T16" fmla="*/ 1 w 570"/>
                <a:gd name="T17" fmla="*/ 1 h 487"/>
                <a:gd name="T18" fmla="*/ 1 w 570"/>
                <a:gd name="T19" fmla="*/ 1 h 487"/>
                <a:gd name="T20" fmla="*/ 1 w 570"/>
                <a:gd name="T21" fmla="*/ 1 h 487"/>
                <a:gd name="T22" fmla="*/ 2 w 570"/>
                <a:gd name="T23" fmla="*/ 1 h 487"/>
                <a:gd name="T24" fmla="*/ 2 w 570"/>
                <a:gd name="T25" fmla="*/ 1 h 487"/>
                <a:gd name="T26" fmla="*/ 2 w 570"/>
                <a:gd name="T27" fmla="*/ 1 h 487"/>
                <a:gd name="T28" fmla="*/ 2 w 570"/>
                <a:gd name="T29" fmla="*/ 1 h 487"/>
                <a:gd name="T30" fmla="*/ 2 w 570"/>
                <a:gd name="T31" fmla="*/ 1 h 487"/>
                <a:gd name="T32" fmla="*/ 2 w 570"/>
                <a:gd name="T33" fmla="*/ 1 h 487"/>
                <a:gd name="T34" fmla="*/ 2 w 570"/>
                <a:gd name="T35" fmla="*/ 1 h 487"/>
                <a:gd name="T36" fmla="*/ 1 w 570"/>
                <a:gd name="T37" fmla="*/ 1 h 487"/>
                <a:gd name="T38" fmla="*/ 1 w 570"/>
                <a:gd name="T39" fmla="*/ 1 h 487"/>
                <a:gd name="T40" fmla="*/ 1 w 570"/>
                <a:gd name="T41" fmla="*/ 1 h 487"/>
                <a:gd name="T42" fmla="*/ 1 w 570"/>
                <a:gd name="T43" fmla="*/ 1 h 487"/>
                <a:gd name="T44" fmla="*/ 1 w 570"/>
                <a:gd name="T45" fmla="*/ 1 h 487"/>
                <a:gd name="T46" fmla="*/ 1 w 570"/>
                <a:gd name="T47" fmla="*/ 1 h 487"/>
                <a:gd name="T48" fmla="*/ 1 w 570"/>
                <a:gd name="T49" fmla="*/ 1 h 487"/>
                <a:gd name="T50" fmla="*/ 1 w 570"/>
                <a:gd name="T51" fmla="*/ 1 h 487"/>
                <a:gd name="T52" fmla="*/ 1 w 570"/>
                <a:gd name="T53" fmla="*/ 1 h 487"/>
                <a:gd name="T54" fmla="*/ 1 w 570"/>
                <a:gd name="T55" fmla="*/ 1 h 487"/>
                <a:gd name="T56" fmla="*/ 1 w 570"/>
                <a:gd name="T57" fmla="*/ 1 h 487"/>
                <a:gd name="T58" fmla="*/ 1 w 570"/>
                <a:gd name="T59" fmla="*/ 1 h 487"/>
                <a:gd name="T60" fmla="*/ 0 w 570"/>
                <a:gd name="T61" fmla="*/ 1 h 487"/>
                <a:gd name="T62" fmla="*/ 1 w 570"/>
                <a:gd name="T63" fmla="*/ 1 h 487"/>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570"/>
                <a:gd name="T97" fmla="*/ 0 h 487"/>
                <a:gd name="T98" fmla="*/ 570 w 570"/>
                <a:gd name="T99" fmla="*/ 487 h 487"/>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570" h="487">
                  <a:moveTo>
                    <a:pt x="12" y="139"/>
                  </a:moveTo>
                  <a:lnTo>
                    <a:pt x="23" y="117"/>
                  </a:lnTo>
                  <a:lnTo>
                    <a:pt x="35" y="97"/>
                  </a:lnTo>
                  <a:lnTo>
                    <a:pt x="49" y="78"/>
                  </a:lnTo>
                  <a:lnTo>
                    <a:pt x="66" y="62"/>
                  </a:lnTo>
                  <a:lnTo>
                    <a:pt x="86" y="47"/>
                  </a:lnTo>
                  <a:lnTo>
                    <a:pt x="107" y="34"/>
                  </a:lnTo>
                  <a:lnTo>
                    <a:pt x="129" y="23"/>
                  </a:lnTo>
                  <a:lnTo>
                    <a:pt x="152" y="14"/>
                  </a:lnTo>
                  <a:lnTo>
                    <a:pt x="177" y="7"/>
                  </a:lnTo>
                  <a:lnTo>
                    <a:pt x="202" y="2"/>
                  </a:lnTo>
                  <a:lnTo>
                    <a:pt x="229" y="0"/>
                  </a:lnTo>
                  <a:lnTo>
                    <a:pt x="256" y="0"/>
                  </a:lnTo>
                  <a:lnTo>
                    <a:pt x="284" y="2"/>
                  </a:lnTo>
                  <a:lnTo>
                    <a:pt x="312" y="7"/>
                  </a:lnTo>
                  <a:lnTo>
                    <a:pt x="339" y="14"/>
                  </a:lnTo>
                  <a:lnTo>
                    <a:pt x="367" y="23"/>
                  </a:lnTo>
                  <a:lnTo>
                    <a:pt x="395" y="34"/>
                  </a:lnTo>
                  <a:lnTo>
                    <a:pt x="420" y="48"/>
                  </a:lnTo>
                  <a:lnTo>
                    <a:pt x="444" y="64"/>
                  </a:lnTo>
                  <a:lnTo>
                    <a:pt x="467" y="80"/>
                  </a:lnTo>
                  <a:lnTo>
                    <a:pt x="487" y="99"/>
                  </a:lnTo>
                  <a:lnTo>
                    <a:pt x="505" y="120"/>
                  </a:lnTo>
                  <a:lnTo>
                    <a:pt x="521" y="140"/>
                  </a:lnTo>
                  <a:lnTo>
                    <a:pt x="536" y="161"/>
                  </a:lnTo>
                  <a:lnTo>
                    <a:pt x="548" y="184"/>
                  </a:lnTo>
                  <a:lnTo>
                    <a:pt x="557" y="207"/>
                  </a:lnTo>
                  <a:lnTo>
                    <a:pt x="564" y="230"/>
                  </a:lnTo>
                  <a:lnTo>
                    <a:pt x="569" y="254"/>
                  </a:lnTo>
                  <a:lnTo>
                    <a:pt x="570" y="277"/>
                  </a:lnTo>
                  <a:lnTo>
                    <a:pt x="569" y="302"/>
                  </a:lnTo>
                  <a:lnTo>
                    <a:pt x="564" y="325"/>
                  </a:lnTo>
                  <a:lnTo>
                    <a:pt x="557" y="348"/>
                  </a:lnTo>
                  <a:lnTo>
                    <a:pt x="547" y="370"/>
                  </a:lnTo>
                  <a:lnTo>
                    <a:pt x="535" y="390"/>
                  </a:lnTo>
                  <a:lnTo>
                    <a:pt x="520" y="409"/>
                  </a:lnTo>
                  <a:lnTo>
                    <a:pt x="503" y="425"/>
                  </a:lnTo>
                  <a:lnTo>
                    <a:pt x="485" y="440"/>
                  </a:lnTo>
                  <a:lnTo>
                    <a:pt x="464" y="452"/>
                  </a:lnTo>
                  <a:lnTo>
                    <a:pt x="441" y="464"/>
                  </a:lnTo>
                  <a:lnTo>
                    <a:pt x="418" y="473"/>
                  </a:lnTo>
                  <a:lnTo>
                    <a:pt x="392" y="480"/>
                  </a:lnTo>
                  <a:lnTo>
                    <a:pt x="367" y="485"/>
                  </a:lnTo>
                  <a:lnTo>
                    <a:pt x="341" y="487"/>
                  </a:lnTo>
                  <a:lnTo>
                    <a:pt x="313" y="487"/>
                  </a:lnTo>
                  <a:lnTo>
                    <a:pt x="285" y="485"/>
                  </a:lnTo>
                  <a:lnTo>
                    <a:pt x="258" y="480"/>
                  </a:lnTo>
                  <a:lnTo>
                    <a:pt x="229" y="473"/>
                  </a:lnTo>
                  <a:lnTo>
                    <a:pt x="201" y="464"/>
                  </a:lnTo>
                  <a:lnTo>
                    <a:pt x="174" y="452"/>
                  </a:lnTo>
                  <a:lnTo>
                    <a:pt x="148" y="439"/>
                  </a:lnTo>
                  <a:lnTo>
                    <a:pt x="125" y="423"/>
                  </a:lnTo>
                  <a:lnTo>
                    <a:pt x="102" y="406"/>
                  </a:lnTo>
                  <a:lnTo>
                    <a:pt x="83" y="388"/>
                  </a:lnTo>
                  <a:lnTo>
                    <a:pt x="64" y="367"/>
                  </a:lnTo>
                  <a:lnTo>
                    <a:pt x="48" y="347"/>
                  </a:lnTo>
                  <a:lnTo>
                    <a:pt x="34" y="326"/>
                  </a:lnTo>
                  <a:lnTo>
                    <a:pt x="22" y="303"/>
                  </a:lnTo>
                  <a:lnTo>
                    <a:pt x="12" y="280"/>
                  </a:lnTo>
                  <a:lnTo>
                    <a:pt x="5" y="257"/>
                  </a:lnTo>
                  <a:lnTo>
                    <a:pt x="2" y="232"/>
                  </a:lnTo>
                  <a:lnTo>
                    <a:pt x="0" y="209"/>
                  </a:lnTo>
                  <a:lnTo>
                    <a:pt x="1" y="185"/>
                  </a:lnTo>
                  <a:lnTo>
                    <a:pt x="5" y="162"/>
                  </a:lnTo>
                  <a:lnTo>
                    <a:pt x="12" y="139"/>
                  </a:lnTo>
                  <a:close/>
                </a:path>
              </a:pathLst>
            </a:custGeom>
            <a:solidFill>
              <a:srgbClr val="FFFF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1770" name="Freeform 91"/>
            <p:cNvSpPr>
              <a:spLocks/>
            </p:cNvSpPr>
            <p:nvPr/>
          </p:nvSpPr>
          <p:spPr bwMode="auto">
            <a:xfrm>
              <a:off x="4039" y="3015"/>
              <a:ext cx="90" cy="121"/>
            </a:xfrm>
            <a:custGeom>
              <a:avLst/>
              <a:gdLst>
                <a:gd name="T0" fmla="*/ 0 w 181"/>
                <a:gd name="T1" fmla="*/ 1 h 242"/>
                <a:gd name="T2" fmla="*/ 0 w 181"/>
                <a:gd name="T3" fmla="*/ 1 h 242"/>
                <a:gd name="T4" fmla="*/ 0 w 181"/>
                <a:gd name="T5" fmla="*/ 1 h 242"/>
                <a:gd name="T6" fmla="*/ 0 w 181"/>
                <a:gd name="T7" fmla="*/ 1 h 242"/>
                <a:gd name="T8" fmla="*/ 0 w 181"/>
                <a:gd name="T9" fmla="*/ 1 h 242"/>
                <a:gd name="T10" fmla="*/ 0 w 181"/>
                <a:gd name="T11" fmla="*/ 1 h 242"/>
                <a:gd name="T12" fmla="*/ 0 w 181"/>
                <a:gd name="T13" fmla="*/ 1 h 242"/>
                <a:gd name="T14" fmla="*/ 0 w 181"/>
                <a:gd name="T15" fmla="*/ 1 h 242"/>
                <a:gd name="T16" fmla="*/ 0 w 181"/>
                <a:gd name="T17" fmla="*/ 1 h 242"/>
                <a:gd name="T18" fmla="*/ 0 w 181"/>
                <a:gd name="T19" fmla="*/ 1 h 242"/>
                <a:gd name="T20" fmla="*/ 0 w 181"/>
                <a:gd name="T21" fmla="*/ 1 h 242"/>
                <a:gd name="T22" fmla="*/ 0 w 181"/>
                <a:gd name="T23" fmla="*/ 1 h 242"/>
                <a:gd name="T24" fmla="*/ 0 w 181"/>
                <a:gd name="T25" fmla="*/ 1 h 242"/>
                <a:gd name="T26" fmla="*/ 0 w 181"/>
                <a:gd name="T27" fmla="*/ 1 h 242"/>
                <a:gd name="T28" fmla="*/ 0 w 181"/>
                <a:gd name="T29" fmla="*/ 1 h 242"/>
                <a:gd name="T30" fmla="*/ 0 w 181"/>
                <a:gd name="T31" fmla="*/ 1 h 242"/>
                <a:gd name="T32" fmla="*/ 0 w 181"/>
                <a:gd name="T33" fmla="*/ 0 h 242"/>
                <a:gd name="T34" fmla="*/ 0 w 181"/>
                <a:gd name="T35" fmla="*/ 1 h 24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81"/>
                <a:gd name="T55" fmla="*/ 0 h 242"/>
                <a:gd name="T56" fmla="*/ 181 w 181"/>
                <a:gd name="T57" fmla="*/ 242 h 24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81" h="242">
                  <a:moveTo>
                    <a:pt x="119" y="4"/>
                  </a:moveTo>
                  <a:lnTo>
                    <a:pt x="48" y="45"/>
                  </a:lnTo>
                  <a:lnTo>
                    <a:pt x="9" y="83"/>
                  </a:lnTo>
                  <a:lnTo>
                    <a:pt x="0" y="131"/>
                  </a:lnTo>
                  <a:lnTo>
                    <a:pt x="9" y="186"/>
                  </a:lnTo>
                  <a:lnTo>
                    <a:pt x="87" y="211"/>
                  </a:lnTo>
                  <a:lnTo>
                    <a:pt x="166" y="242"/>
                  </a:lnTo>
                  <a:lnTo>
                    <a:pt x="181" y="219"/>
                  </a:lnTo>
                  <a:lnTo>
                    <a:pt x="181" y="186"/>
                  </a:lnTo>
                  <a:lnTo>
                    <a:pt x="158" y="45"/>
                  </a:lnTo>
                  <a:lnTo>
                    <a:pt x="157" y="42"/>
                  </a:lnTo>
                  <a:lnTo>
                    <a:pt x="152" y="35"/>
                  </a:lnTo>
                  <a:lnTo>
                    <a:pt x="146" y="26"/>
                  </a:lnTo>
                  <a:lnTo>
                    <a:pt x="139" y="16"/>
                  </a:lnTo>
                  <a:lnTo>
                    <a:pt x="132" y="7"/>
                  </a:lnTo>
                  <a:lnTo>
                    <a:pt x="125" y="1"/>
                  </a:lnTo>
                  <a:lnTo>
                    <a:pt x="120" y="0"/>
                  </a:lnTo>
                  <a:lnTo>
                    <a:pt x="119" y="4"/>
                  </a:lnTo>
                  <a:close/>
                </a:path>
              </a:pathLst>
            </a:custGeom>
            <a:solidFill>
              <a:srgbClr val="FFD82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1771" name="Freeform 92"/>
            <p:cNvSpPr>
              <a:spLocks/>
            </p:cNvSpPr>
            <p:nvPr/>
          </p:nvSpPr>
          <p:spPr bwMode="auto">
            <a:xfrm>
              <a:off x="4325" y="3248"/>
              <a:ext cx="122" cy="95"/>
            </a:xfrm>
            <a:custGeom>
              <a:avLst/>
              <a:gdLst>
                <a:gd name="T0" fmla="*/ 1 w 243"/>
                <a:gd name="T1" fmla="*/ 1 h 190"/>
                <a:gd name="T2" fmla="*/ 1 w 243"/>
                <a:gd name="T3" fmla="*/ 1 h 190"/>
                <a:gd name="T4" fmla="*/ 1 w 243"/>
                <a:gd name="T5" fmla="*/ 1 h 190"/>
                <a:gd name="T6" fmla="*/ 1 w 243"/>
                <a:gd name="T7" fmla="*/ 1 h 190"/>
                <a:gd name="T8" fmla="*/ 1 w 243"/>
                <a:gd name="T9" fmla="*/ 1 h 190"/>
                <a:gd name="T10" fmla="*/ 1 w 243"/>
                <a:gd name="T11" fmla="*/ 1 h 190"/>
                <a:gd name="T12" fmla="*/ 1 w 243"/>
                <a:gd name="T13" fmla="*/ 1 h 190"/>
                <a:gd name="T14" fmla="*/ 1 w 243"/>
                <a:gd name="T15" fmla="*/ 1 h 190"/>
                <a:gd name="T16" fmla="*/ 1 w 243"/>
                <a:gd name="T17" fmla="*/ 1 h 190"/>
                <a:gd name="T18" fmla="*/ 1 w 243"/>
                <a:gd name="T19" fmla="*/ 0 h 190"/>
                <a:gd name="T20" fmla="*/ 1 w 243"/>
                <a:gd name="T21" fmla="*/ 1 h 190"/>
                <a:gd name="T22" fmla="*/ 1 w 243"/>
                <a:gd name="T23" fmla="*/ 1 h 190"/>
                <a:gd name="T24" fmla="*/ 1 w 243"/>
                <a:gd name="T25" fmla="*/ 1 h 190"/>
                <a:gd name="T26" fmla="*/ 1 w 243"/>
                <a:gd name="T27" fmla="*/ 1 h 190"/>
                <a:gd name="T28" fmla="*/ 1 w 243"/>
                <a:gd name="T29" fmla="*/ 1 h 190"/>
                <a:gd name="T30" fmla="*/ 1 w 243"/>
                <a:gd name="T31" fmla="*/ 1 h 190"/>
                <a:gd name="T32" fmla="*/ 0 w 243"/>
                <a:gd name="T33" fmla="*/ 1 h 190"/>
                <a:gd name="T34" fmla="*/ 1 w 243"/>
                <a:gd name="T35" fmla="*/ 1 h 19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43"/>
                <a:gd name="T55" fmla="*/ 0 h 190"/>
                <a:gd name="T56" fmla="*/ 243 w 243"/>
                <a:gd name="T57" fmla="*/ 190 h 190"/>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43" h="190">
                  <a:moveTo>
                    <a:pt x="5" y="23"/>
                  </a:moveTo>
                  <a:lnTo>
                    <a:pt x="17" y="104"/>
                  </a:lnTo>
                  <a:lnTo>
                    <a:pt x="40" y="154"/>
                  </a:lnTo>
                  <a:lnTo>
                    <a:pt x="82" y="179"/>
                  </a:lnTo>
                  <a:lnTo>
                    <a:pt x="136" y="190"/>
                  </a:lnTo>
                  <a:lnTo>
                    <a:pt x="185" y="126"/>
                  </a:lnTo>
                  <a:lnTo>
                    <a:pt x="243" y="63"/>
                  </a:lnTo>
                  <a:lnTo>
                    <a:pt x="227" y="40"/>
                  </a:lnTo>
                  <a:lnTo>
                    <a:pt x="197" y="30"/>
                  </a:lnTo>
                  <a:lnTo>
                    <a:pt x="56" y="0"/>
                  </a:lnTo>
                  <a:lnTo>
                    <a:pt x="53" y="1"/>
                  </a:lnTo>
                  <a:lnTo>
                    <a:pt x="45" y="2"/>
                  </a:lnTo>
                  <a:lnTo>
                    <a:pt x="34" y="5"/>
                  </a:lnTo>
                  <a:lnTo>
                    <a:pt x="22" y="8"/>
                  </a:lnTo>
                  <a:lnTo>
                    <a:pt x="11" y="13"/>
                  </a:lnTo>
                  <a:lnTo>
                    <a:pt x="3" y="16"/>
                  </a:lnTo>
                  <a:lnTo>
                    <a:pt x="0" y="20"/>
                  </a:lnTo>
                  <a:lnTo>
                    <a:pt x="5" y="23"/>
                  </a:lnTo>
                  <a:close/>
                </a:path>
              </a:pathLst>
            </a:custGeom>
            <a:solidFill>
              <a:srgbClr val="FFD82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1772" name="Freeform 93"/>
            <p:cNvSpPr>
              <a:spLocks/>
            </p:cNvSpPr>
            <p:nvPr/>
          </p:nvSpPr>
          <p:spPr bwMode="auto">
            <a:xfrm>
              <a:off x="4129" y="3018"/>
              <a:ext cx="79" cy="111"/>
            </a:xfrm>
            <a:custGeom>
              <a:avLst/>
              <a:gdLst>
                <a:gd name="T0" fmla="*/ 0 w 158"/>
                <a:gd name="T1" fmla="*/ 0 h 223"/>
                <a:gd name="T2" fmla="*/ 0 w 158"/>
                <a:gd name="T3" fmla="*/ 0 h 223"/>
                <a:gd name="T4" fmla="*/ 1 w 158"/>
                <a:gd name="T5" fmla="*/ 0 h 223"/>
                <a:gd name="T6" fmla="*/ 1 w 158"/>
                <a:gd name="T7" fmla="*/ 0 h 223"/>
                <a:gd name="T8" fmla="*/ 1 w 158"/>
                <a:gd name="T9" fmla="*/ 0 h 223"/>
                <a:gd name="T10" fmla="*/ 1 w 158"/>
                <a:gd name="T11" fmla="*/ 0 h 223"/>
                <a:gd name="T12" fmla="*/ 1 w 158"/>
                <a:gd name="T13" fmla="*/ 0 h 223"/>
                <a:gd name="T14" fmla="*/ 1 w 158"/>
                <a:gd name="T15" fmla="*/ 0 h 223"/>
                <a:gd name="T16" fmla="*/ 0 w 158"/>
                <a:gd name="T17" fmla="*/ 0 h 22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58"/>
                <a:gd name="T28" fmla="*/ 0 h 223"/>
                <a:gd name="T29" fmla="*/ 158 w 158"/>
                <a:gd name="T30" fmla="*/ 223 h 22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58" h="223">
                  <a:moveTo>
                    <a:pt x="0" y="0"/>
                  </a:moveTo>
                  <a:lnTo>
                    <a:pt x="0" y="64"/>
                  </a:lnTo>
                  <a:lnTo>
                    <a:pt x="16" y="215"/>
                  </a:lnTo>
                  <a:lnTo>
                    <a:pt x="56" y="223"/>
                  </a:lnTo>
                  <a:lnTo>
                    <a:pt x="87" y="167"/>
                  </a:lnTo>
                  <a:lnTo>
                    <a:pt x="158" y="96"/>
                  </a:lnTo>
                  <a:lnTo>
                    <a:pt x="119" y="25"/>
                  </a:lnTo>
                  <a:lnTo>
                    <a:pt x="72" y="0"/>
                  </a:lnTo>
                  <a:lnTo>
                    <a:pt x="0" y="0"/>
                  </a:lnTo>
                  <a:close/>
                </a:path>
              </a:pathLst>
            </a:custGeom>
            <a:solidFill>
              <a:srgbClr val="FFD82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1773" name="Freeform 94"/>
            <p:cNvSpPr>
              <a:spLocks/>
            </p:cNvSpPr>
            <p:nvPr/>
          </p:nvSpPr>
          <p:spPr bwMode="auto">
            <a:xfrm>
              <a:off x="4339" y="3174"/>
              <a:ext cx="114" cy="87"/>
            </a:xfrm>
            <a:custGeom>
              <a:avLst/>
              <a:gdLst>
                <a:gd name="T0" fmla="*/ 0 w 226"/>
                <a:gd name="T1" fmla="*/ 0 h 175"/>
                <a:gd name="T2" fmla="*/ 1 w 226"/>
                <a:gd name="T3" fmla="*/ 0 h 175"/>
                <a:gd name="T4" fmla="*/ 1 w 226"/>
                <a:gd name="T5" fmla="*/ 0 h 175"/>
                <a:gd name="T6" fmla="*/ 1 w 226"/>
                <a:gd name="T7" fmla="*/ 0 h 175"/>
                <a:gd name="T8" fmla="*/ 1 w 226"/>
                <a:gd name="T9" fmla="*/ 0 h 175"/>
                <a:gd name="T10" fmla="*/ 1 w 226"/>
                <a:gd name="T11" fmla="*/ 0 h 175"/>
                <a:gd name="T12" fmla="*/ 1 w 226"/>
                <a:gd name="T13" fmla="*/ 0 h 175"/>
                <a:gd name="T14" fmla="*/ 1 w 226"/>
                <a:gd name="T15" fmla="*/ 0 h 175"/>
                <a:gd name="T16" fmla="*/ 0 w 226"/>
                <a:gd name="T17" fmla="*/ 0 h 17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26"/>
                <a:gd name="T28" fmla="*/ 0 h 175"/>
                <a:gd name="T29" fmla="*/ 226 w 226"/>
                <a:gd name="T30" fmla="*/ 175 h 17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26" h="175">
                  <a:moveTo>
                    <a:pt x="0" y="112"/>
                  </a:moveTo>
                  <a:lnTo>
                    <a:pt x="58" y="135"/>
                  </a:lnTo>
                  <a:lnTo>
                    <a:pt x="205" y="175"/>
                  </a:lnTo>
                  <a:lnTo>
                    <a:pt x="226" y="140"/>
                  </a:lnTo>
                  <a:lnTo>
                    <a:pt x="185" y="92"/>
                  </a:lnTo>
                  <a:lnTo>
                    <a:pt x="144" y="0"/>
                  </a:lnTo>
                  <a:lnTo>
                    <a:pt x="64" y="11"/>
                  </a:lnTo>
                  <a:lnTo>
                    <a:pt x="25" y="47"/>
                  </a:lnTo>
                  <a:lnTo>
                    <a:pt x="0" y="112"/>
                  </a:lnTo>
                  <a:close/>
                </a:path>
              </a:pathLst>
            </a:custGeom>
            <a:solidFill>
              <a:srgbClr val="FFD82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1774" name="Freeform 95"/>
            <p:cNvSpPr>
              <a:spLocks/>
            </p:cNvSpPr>
            <p:nvPr/>
          </p:nvSpPr>
          <p:spPr bwMode="auto">
            <a:xfrm>
              <a:off x="4023" y="3125"/>
              <a:ext cx="99" cy="106"/>
            </a:xfrm>
            <a:custGeom>
              <a:avLst/>
              <a:gdLst>
                <a:gd name="T0" fmla="*/ 1 w 197"/>
                <a:gd name="T1" fmla="*/ 0 h 213"/>
                <a:gd name="T2" fmla="*/ 1 w 197"/>
                <a:gd name="T3" fmla="*/ 0 h 213"/>
                <a:gd name="T4" fmla="*/ 1 w 197"/>
                <a:gd name="T5" fmla="*/ 0 h 213"/>
                <a:gd name="T6" fmla="*/ 0 w 197"/>
                <a:gd name="T7" fmla="*/ 0 h 213"/>
                <a:gd name="T8" fmla="*/ 1 w 197"/>
                <a:gd name="T9" fmla="*/ 0 h 213"/>
                <a:gd name="T10" fmla="*/ 1 w 197"/>
                <a:gd name="T11" fmla="*/ 0 h 213"/>
                <a:gd name="T12" fmla="*/ 1 w 197"/>
                <a:gd name="T13" fmla="*/ 0 h 213"/>
                <a:gd name="T14" fmla="*/ 1 w 197"/>
                <a:gd name="T15" fmla="*/ 0 h 213"/>
                <a:gd name="T16" fmla="*/ 1 w 197"/>
                <a:gd name="T17" fmla="*/ 0 h 213"/>
                <a:gd name="T18" fmla="*/ 1 w 197"/>
                <a:gd name="T19" fmla="*/ 0 h 21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97"/>
                <a:gd name="T31" fmla="*/ 0 h 213"/>
                <a:gd name="T32" fmla="*/ 197 w 197"/>
                <a:gd name="T33" fmla="*/ 213 h 21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97" h="213">
                  <a:moveTo>
                    <a:pt x="189" y="47"/>
                  </a:moveTo>
                  <a:lnTo>
                    <a:pt x="40" y="0"/>
                  </a:lnTo>
                  <a:lnTo>
                    <a:pt x="8" y="39"/>
                  </a:lnTo>
                  <a:lnTo>
                    <a:pt x="0" y="78"/>
                  </a:lnTo>
                  <a:lnTo>
                    <a:pt x="8" y="126"/>
                  </a:lnTo>
                  <a:lnTo>
                    <a:pt x="48" y="213"/>
                  </a:lnTo>
                  <a:lnTo>
                    <a:pt x="118" y="213"/>
                  </a:lnTo>
                  <a:lnTo>
                    <a:pt x="150" y="148"/>
                  </a:lnTo>
                  <a:lnTo>
                    <a:pt x="197" y="86"/>
                  </a:lnTo>
                  <a:lnTo>
                    <a:pt x="189" y="47"/>
                  </a:lnTo>
                  <a:close/>
                </a:path>
              </a:pathLst>
            </a:custGeom>
            <a:solidFill>
              <a:srgbClr val="FFD82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1775" name="Freeform 96"/>
            <p:cNvSpPr>
              <a:spLocks/>
            </p:cNvSpPr>
            <p:nvPr/>
          </p:nvSpPr>
          <p:spPr bwMode="auto">
            <a:xfrm>
              <a:off x="4408" y="3288"/>
              <a:ext cx="113" cy="98"/>
            </a:xfrm>
            <a:custGeom>
              <a:avLst/>
              <a:gdLst>
                <a:gd name="T0" fmla="*/ 1 w 224"/>
                <a:gd name="T1" fmla="*/ 0 h 197"/>
                <a:gd name="T2" fmla="*/ 0 w 224"/>
                <a:gd name="T3" fmla="*/ 0 h 197"/>
                <a:gd name="T4" fmla="*/ 1 w 224"/>
                <a:gd name="T5" fmla="*/ 0 h 197"/>
                <a:gd name="T6" fmla="*/ 1 w 224"/>
                <a:gd name="T7" fmla="*/ 0 h 197"/>
                <a:gd name="T8" fmla="*/ 1 w 224"/>
                <a:gd name="T9" fmla="*/ 0 h 197"/>
                <a:gd name="T10" fmla="*/ 1 w 224"/>
                <a:gd name="T11" fmla="*/ 0 h 197"/>
                <a:gd name="T12" fmla="*/ 1 w 224"/>
                <a:gd name="T13" fmla="*/ 0 h 197"/>
                <a:gd name="T14" fmla="*/ 1 w 224"/>
                <a:gd name="T15" fmla="*/ 0 h 197"/>
                <a:gd name="T16" fmla="*/ 1 w 224"/>
                <a:gd name="T17" fmla="*/ 0 h 197"/>
                <a:gd name="T18" fmla="*/ 1 w 224"/>
                <a:gd name="T19" fmla="*/ 0 h 19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24"/>
                <a:gd name="T31" fmla="*/ 0 h 197"/>
                <a:gd name="T32" fmla="*/ 224 w 224"/>
                <a:gd name="T33" fmla="*/ 197 h 19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24" h="197">
                  <a:moveTo>
                    <a:pt x="96" y="0"/>
                  </a:moveTo>
                  <a:lnTo>
                    <a:pt x="0" y="123"/>
                  </a:lnTo>
                  <a:lnTo>
                    <a:pt x="25" y="165"/>
                  </a:lnTo>
                  <a:lnTo>
                    <a:pt x="60" y="187"/>
                  </a:lnTo>
                  <a:lnTo>
                    <a:pt x="107" y="197"/>
                  </a:lnTo>
                  <a:lnTo>
                    <a:pt x="199" y="191"/>
                  </a:lnTo>
                  <a:lnTo>
                    <a:pt x="224" y="125"/>
                  </a:lnTo>
                  <a:lnTo>
                    <a:pt x="177" y="73"/>
                  </a:lnTo>
                  <a:lnTo>
                    <a:pt x="134" y="6"/>
                  </a:lnTo>
                  <a:lnTo>
                    <a:pt x="96" y="0"/>
                  </a:lnTo>
                  <a:close/>
                </a:path>
              </a:pathLst>
            </a:custGeom>
            <a:solidFill>
              <a:srgbClr val="FFD82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1776" name="Freeform 97"/>
            <p:cNvSpPr>
              <a:spLocks/>
            </p:cNvSpPr>
            <p:nvPr/>
          </p:nvSpPr>
          <p:spPr bwMode="auto">
            <a:xfrm>
              <a:off x="4078" y="3168"/>
              <a:ext cx="91" cy="99"/>
            </a:xfrm>
            <a:custGeom>
              <a:avLst/>
              <a:gdLst>
                <a:gd name="T0" fmla="*/ 1 w 182"/>
                <a:gd name="T1" fmla="*/ 1 h 198"/>
                <a:gd name="T2" fmla="*/ 0 w 182"/>
                <a:gd name="T3" fmla="*/ 1 h 198"/>
                <a:gd name="T4" fmla="*/ 1 w 182"/>
                <a:gd name="T5" fmla="*/ 1 h 198"/>
                <a:gd name="T6" fmla="*/ 1 w 182"/>
                <a:gd name="T7" fmla="*/ 1 h 198"/>
                <a:gd name="T8" fmla="*/ 1 w 182"/>
                <a:gd name="T9" fmla="*/ 1 h 198"/>
                <a:gd name="T10" fmla="*/ 1 w 182"/>
                <a:gd name="T11" fmla="*/ 1 h 198"/>
                <a:gd name="T12" fmla="*/ 1 w 182"/>
                <a:gd name="T13" fmla="*/ 0 h 198"/>
                <a:gd name="T14" fmla="*/ 1 w 182"/>
                <a:gd name="T15" fmla="*/ 1 h 198"/>
                <a:gd name="T16" fmla="*/ 0 60000 65536"/>
                <a:gd name="T17" fmla="*/ 0 60000 65536"/>
                <a:gd name="T18" fmla="*/ 0 60000 65536"/>
                <a:gd name="T19" fmla="*/ 0 60000 65536"/>
                <a:gd name="T20" fmla="*/ 0 60000 65536"/>
                <a:gd name="T21" fmla="*/ 0 60000 65536"/>
                <a:gd name="T22" fmla="*/ 0 60000 65536"/>
                <a:gd name="T23" fmla="*/ 0 60000 65536"/>
                <a:gd name="T24" fmla="*/ 0 w 182"/>
                <a:gd name="T25" fmla="*/ 0 h 198"/>
                <a:gd name="T26" fmla="*/ 182 w 182"/>
                <a:gd name="T27" fmla="*/ 198 h 19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82" h="198">
                  <a:moveTo>
                    <a:pt x="87" y="40"/>
                  </a:moveTo>
                  <a:lnTo>
                    <a:pt x="0" y="151"/>
                  </a:lnTo>
                  <a:lnTo>
                    <a:pt x="47" y="190"/>
                  </a:lnTo>
                  <a:lnTo>
                    <a:pt x="134" y="198"/>
                  </a:lnTo>
                  <a:lnTo>
                    <a:pt x="182" y="166"/>
                  </a:lnTo>
                  <a:lnTo>
                    <a:pt x="149" y="79"/>
                  </a:lnTo>
                  <a:lnTo>
                    <a:pt x="118" y="0"/>
                  </a:lnTo>
                  <a:lnTo>
                    <a:pt x="87" y="40"/>
                  </a:lnTo>
                  <a:close/>
                </a:path>
              </a:pathLst>
            </a:custGeom>
            <a:solidFill>
              <a:srgbClr val="FFD82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1777" name="Freeform 98"/>
            <p:cNvSpPr>
              <a:spLocks/>
            </p:cNvSpPr>
            <p:nvPr/>
          </p:nvSpPr>
          <p:spPr bwMode="auto">
            <a:xfrm>
              <a:off x="4482" y="3276"/>
              <a:ext cx="95" cy="83"/>
            </a:xfrm>
            <a:custGeom>
              <a:avLst/>
              <a:gdLst>
                <a:gd name="T0" fmla="*/ 1 w 190"/>
                <a:gd name="T1" fmla="*/ 1 h 166"/>
                <a:gd name="T2" fmla="*/ 1 w 190"/>
                <a:gd name="T3" fmla="*/ 1 h 166"/>
                <a:gd name="T4" fmla="*/ 1 w 190"/>
                <a:gd name="T5" fmla="*/ 1 h 166"/>
                <a:gd name="T6" fmla="*/ 1 w 190"/>
                <a:gd name="T7" fmla="*/ 1 h 166"/>
                <a:gd name="T8" fmla="*/ 1 w 190"/>
                <a:gd name="T9" fmla="*/ 1 h 166"/>
                <a:gd name="T10" fmla="*/ 1 w 190"/>
                <a:gd name="T11" fmla="*/ 0 h 166"/>
                <a:gd name="T12" fmla="*/ 0 w 190"/>
                <a:gd name="T13" fmla="*/ 1 h 166"/>
                <a:gd name="T14" fmla="*/ 1 w 190"/>
                <a:gd name="T15" fmla="*/ 1 h 166"/>
                <a:gd name="T16" fmla="*/ 0 60000 65536"/>
                <a:gd name="T17" fmla="*/ 0 60000 65536"/>
                <a:gd name="T18" fmla="*/ 0 60000 65536"/>
                <a:gd name="T19" fmla="*/ 0 60000 65536"/>
                <a:gd name="T20" fmla="*/ 0 60000 65536"/>
                <a:gd name="T21" fmla="*/ 0 60000 65536"/>
                <a:gd name="T22" fmla="*/ 0 60000 65536"/>
                <a:gd name="T23" fmla="*/ 0 60000 65536"/>
                <a:gd name="T24" fmla="*/ 0 w 190"/>
                <a:gd name="T25" fmla="*/ 0 h 166"/>
                <a:gd name="T26" fmla="*/ 190 w 190"/>
                <a:gd name="T27" fmla="*/ 166 h 16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90" h="166">
                  <a:moveTo>
                    <a:pt x="25" y="45"/>
                  </a:moveTo>
                  <a:lnTo>
                    <a:pt x="98" y="166"/>
                  </a:lnTo>
                  <a:lnTo>
                    <a:pt x="152" y="135"/>
                  </a:lnTo>
                  <a:lnTo>
                    <a:pt x="190" y="58"/>
                  </a:lnTo>
                  <a:lnTo>
                    <a:pt x="177" y="3"/>
                  </a:lnTo>
                  <a:lnTo>
                    <a:pt x="84" y="0"/>
                  </a:lnTo>
                  <a:lnTo>
                    <a:pt x="0" y="2"/>
                  </a:lnTo>
                  <a:lnTo>
                    <a:pt x="25" y="45"/>
                  </a:lnTo>
                  <a:close/>
                </a:path>
              </a:pathLst>
            </a:custGeom>
            <a:solidFill>
              <a:srgbClr val="FFD82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1778" name="Freeform 99"/>
            <p:cNvSpPr>
              <a:spLocks/>
            </p:cNvSpPr>
            <p:nvPr/>
          </p:nvSpPr>
          <p:spPr bwMode="auto">
            <a:xfrm>
              <a:off x="4149" y="3144"/>
              <a:ext cx="75" cy="111"/>
            </a:xfrm>
            <a:custGeom>
              <a:avLst/>
              <a:gdLst>
                <a:gd name="T0" fmla="*/ 1 w 150"/>
                <a:gd name="T1" fmla="*/ 1 h 221"/>
                <a:gd name="T2" fmla="*/ 1 w 150"/>
                <a:gd name="T3" fmla="*/ 1 h 221"/>
                <a:gd name="T4" fmla="*/ 1 w 150"/>
                <a:gd name="T5" fmla="*/ 1 h 221"/>
                <a:gd name="T6" fmla="*/ 1 w 150"/>
                <a:gd name="T7" fmla="*/ 0 h 221"/>
                <a:gd name="T8" fmla="*/ 0 w 150"/>
                <a:gd name="T9" fmla="*/ 1 h 221"/>
                <a:gd name="T10" fmla="*/ 1 w 150"/>
                <a:gd name="T11" fmla="*/ 1 h 221"/>
                <a:gd name="T12" fmla="*/ 0 60000 65536"/>
                <a:gd name="T13" fmla="*/ 0 60000 65536"/>
                <a:gd name="T14" fmla="*/ 0 60000 65536"/>
                <a:gd name="T15" fmla="*/ 0 60000 65536"/>
                <a:gd name="T16" fmla="*/ 0 60000 65536"/>
                <a:gd name="T17" fmla="*/ 0 60000 65536"/>
                <a:gd name="T18" fmla="*/ 0 w 150"/>
                <a:gd name="T19" fmla="*/ 0 h 221"/>
                <a:gd name="T20" fmla="*/ 150 w 150"/>
                <a:gd name="T21" fmla="*/ 221 h 221"/>
              </a:gdLst>
              <a:ahLst/>
              <a:cxnLst>
                <a:cxn ang="T12">
                  <a:pos x="T0" y="T1"/>
                </a:cxn>
                <a:cxn ang="T13">
                  <a:pos x="T2" y="T3"/>
                </a:cxn>
                <a:cxn ang="T14">
                  <a:pos x="T4" y="T5"/>
                </a:cxn>
                <a:cxn ang="T15">
                  <a:pos x="T6" y="T7"/>
                </a:cxn>
                <a:cxn ang="T16">
                  <a:pos x="T8" y="T9"/>
                </a:cxn>
                <a:cxn ang="T17">
                  <a:pos x="T10" y="T11"/>
                </a:cxn>
              </a:cxnLst>
              <a:rect l="T18" t="T19" r="T20" b="T21"/>
              <a:pathLst>
                <a:path w="150" h="221">
                  <a:moveTo>
                    <a:pt x="64" y="221"/>
                  </a:moveTo>
                  <a:lnTo>
                    <a:pt x="127" y="143"/>
                  </a:lnTo>
                  <a:lnTo>
                    <a:pt x="150" y="47"/>
                  </a:lnTo>
                  <a:lnTo>
                    <a:pt x="25" y="0"/>
                  </a:lnTo>
                  <a:lnTo>
                    <a:pt x="0" y="47"/>
                  </a:lnTo>
                  <a:lnTo>
                    <a:pt x="64" y="221"/>
                  </a:lnTo>
                  <a:close/>
                </a:path>
              </a:pathLst>
            </a:custGeom>
            <a:solidFill>
              <a:srgbClr val="FFD82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1779" name="Freeform 100"/>
            <p:cNvSpPr>
              <a:spLocks/>
            </p:cNvSpPr>
            <p:nvPr/>
          </p:nvSpPr>
          <p:spPr bwMode="auto">
            <a:xfrm>
              <a:off x="4468" y="3196"/>
              <a:ext cx="110" cy="71"/>
            </a:xfrm>
            <a:custGeom>
              <a:avLst/>
              <a:gdLst>
                <a:gd name="T0" fmla="*/ 1 w 220"/>
                <a:gd name="T1" fmla="*/ 0 h 143"/>
                <a:gd name="T2" fmla="*/ 1 w 220"/>
                <a:gd name="T3" fmla="*/ 0 h 143"/>
                <a:gd name="T4" fmla="*/ 1 w 220"/>
                <a:gd name="T5" fmla="*/ 0 h 143"/>
                <a:gd name="T6" fmla="*/ 0 w 220"/>
                <a:gd name="T7" fmla="*/ 0 h 143"/>
                <a:gd name="T8" fmla="*/ 1 w 220"/>
                <a:gd name="T9" fmla="*/ 0 h 143"/>
                <a:gd name="T10" fmla="*/ 1 w 220"/>
                <a:gd name="T11" fmla="*/ 0 h 143"/>
                <a:gd name="T12" fmla="*/ 0 60000 65536"/>
                <a:gd name="T13" fmla="*/ 0 60000 65536"/>
                <a:gd name="T14" fmla="*/ 0 60000 65536"/>
                <a:gd name="T15" fmla="*/ 0 60000 65536"/>
                <a:gd name="T16" fmla="*/ 0 60000 65536"/>
                <a:gd name="T17" fmla="*/ 0 60000 65536"/>
                <a:gd name="T18" fmla="*/ 0 w 220"/>
                <a:gd name="T19" fmla="*/ 0 h 143"/>
                <a:gd name="T20" fmla="*/ 220 w 220"/>
                <a:gd name="T21" fmla="*/ 143 h 143"/>
              </a:gdLst>
              <a:ahLst/>
              <a:cxnLst>
                <a:cxn ang="T12">
                  <a:pos x="T0" y="T1"/>
                </a:cxn>
                <a:cxn ang="T13">
                  <a:pos x="T2" y="T3"/>
                </a:cxn>
                <a:cxn ang="T14">
                  <a:pos x="T4" y="T5"/>
                </a:cxn>
                <a:cxn ang="T15">
                  <a:pos x="T6" y="T7"/>
                </a:cxn>
                <a:cxn ang="T16">
                  <a:pos x="T8" y="T9"/>
                </a:cxn>
                <a:cxn ang="T17">
                  <a:pos x="T10" y="T11"/>
                </a:cxn>
              </a:cxnLst>
              <a:rect l="T18" t="T19" r="T20" b="T21"/>
              <a:pathLst>
                <a:path w="220" h="143">
                  <a:moveTo>
                    <a:pt x="220" y="143"/>
                  </a:moveTo>
                  <a:lnTo>
                    <a:pt x="170" y="57"/>
                  </a:lnTo>
                  <a:lnTo>
                    <a:pt x="89" y="0"/>
                  </a:lnTo>
                  <a:lnTo>
                    <a:pt x="0" y="102"/>
                  </a:lnTo>
                  <a:lnTo>
                    <a:pt x="36" y="140"/>
                  </a:lnTo>
                  <a:lnTo>
                    <a:pt x="220" y="143"/>
                  </a:lnTo>
                  <a:close/>
                </a:path>
              </a:pathLst>
            </a:custGeom>
            <a:solidFill>
              <a:srgbClr val="FFD82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1780" name="Freeform 101"/>
            <p:cNvSpPr>
              <a:spLocks/>
            </p:cNvSpPr>
            <p:nvPr/>
          </p:nvSpPr>
          <p:spPr bwMode="auto">
            <a:xfrm>
              <a:off x="4161" y="3073"/>
              <a:ext cx="63" cy="88"/>
            </a:xfrm>
            <a:custGeom>
              <a:avLst/>
              <a:gdLst>
                <a:gd name="T0" fmla="*/ 0 w 125"/>
                <a:gd name="T1" fmla="*/ 1 h 175"/>
                <a:gd name="T2" fmla="*/ 1 w 125"/>
                <a:gd name="T3" fmla="*/ 0 h 175"/>
                <a:gd name="T4" fmla="*/ 1 w 125"/>
                <a:gd name="T5" fmla="*/ 1 h 175"/>
                <a:gd name="T6" fmla="*/ 1 w 125"/>
                <a:gd name="T7" fmla="*/ 1 h 175"/>
                <a:gd name="T8" fmla="*/ 1 w 125"/>
                <a:gd name="T9" fmla="*/ 1 h 175"/>
                <a:gd name="T10" fmla="*/ 1 w 125"/>
                <a:gd name="T11" fmla="*/ 1 h 175"/>
                <a:gd name="T12" fmla="*/ 0 w 125"/>
                <a:gd name="T13" fmla="*/ 1 h 175"/>
                <a:gd name="T14" fmla="*/ 0 60000 65536"/>
                <a:gd name="T15" fmla="*/ 0 60000 65536"/>
                <a:gd name="T16" fmla="*/ 0 60000 65536"/>
                <a:gd name="T17" fmla="*/ 0 60000 65536"/>
                <a:gd name="T18" fmla="*/ 0 60000 65536"/>
                <a:gd name="T19" fmla="*/ 0 60000 65536"/>
                <a:gd name="T20" fmla="*/ 0 60000 65536"/>
                <a:gd name="T21" fmla="*/ 0 w 125"/>
                <a:gd name="T22" fmla="*/ 0 h 175"/>
                <a:gd name="T23" fmla="*/ 125 w 125"/>
                <a:gd name="T24" fmla="*/ 175 h 17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5" h="175">
                  <a:moveTo>
                    <a:pt x="0" y="112"/>
                  </a:moveTo>
                  <a:lnTo>
                    <a:pt x="102" y="0"/>
                  </a:lnTo>
                  <a:lnTo>
                    <a:pt x="125" y="62"/>
                  </a:lnTo>
                  <a:lnTo>
                    <a:pt x="125" y="119"/>
                  </a:lnTo>
                  <a:lnTo>
                    <a:pt x="102" y="175"/>
                  </a:lnTo>
                  <a:lnTo>
                    <a:pt x="39" y="151"/>
                  </a:lnTo>
                  <a:lnTo>
                    <a:pt x="0" y="112"/>
                  </a:lnTo>
                  <a:close/>
                </a:path>
              </a:pathLst>
            </a:custGeom>
            <a:solidFill>
              <a:srgbClr val="FFD82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1781" name="Freeform 102"/>
            <p:cNvSpPr>
              <a:spLocks/>
            </p:cNvSpPr>
            <p:nvPr/>
          </p:nvSpPr>
          <p:spPr bwMode="auto">
            <a:xfrm>
              <a:off x="4420" y="3173"/>
              <a:ext cx="81" cy="68"/>
            </a:xfrm>
            <a:custGeom>
              <a:avLst/>
              <a:gdLst>
                <a:gd name="T0" fmla="*/ 1 w 160"/>
                <a:gd name="T1" fmla="*/ 1 h 135"/>
                <a:gd name="T2" fmla="*/ 0 w 160"/>
                <a:gd name="T3" fmla="*/ 0 h 135"/>
                <a:gd name="T4" fmla="*/ 1 w 160"/>
                <a:gd name="T5" fmla="*/ 0 h 135"/>
                <a:gd name="T6" fmla="*/ 1 w 160"/>
                <a:gd name="T7" fmla="*/ 1 h 135"/>
                <a:gd name="T8" fmla="*/ 1 w 160"/>
                <a:gd name="T9" fmla="*/ 1 h 135"/>
                <a:gd name="T10" fmla="*/ 1 w 160"/>
                <a:gd name="T11" fmla="*/ 1 h 135"/>
                <a:gd name="T12" fmla="*/ 1 w 160"/>
                <a:gd name="T13" fmla="*/ 1 h 135"/>
                <a:gd name="T14" fmla="*/ 0 60000 65536"/>
                <a:gd name="T15" fmla="*/ 0 60000 65536"/>
                <a:gd name="T16" fmla="*/ 0 60000 65536"/>
                <a:gd name="T17" fmla="*/ 0 60000 65536"/>
                <a:gd name="T18" fmla="*/ 0 60000 65536"/>
                <a:gd name="T19" fmla="*/ 0 60000 65536"/>
                <a:gd name="T20" fmla="*/ 0 60000 65536"/>
                <a:gd name="T21" fmla="*/ 0 w 160"/>
                <a:gd name="T22" fmla="*/ 0 h 135"/>
                <a:gd name="T23" fmla="*/ 160 w 160"/>
                <a:gd name="T24" fmla="*/ 135 h 13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60" h="135">
                  <a:moveTo>
                    <a:pt x="67" y="135"/>
                  </a:moveTo>
                  <a:lnTo>
                    <a:pt x="0" y="0"/>
                  </a:lnTo>
                  <a:lnTo>
                    <a:pt x="67" y="0"/>
                  </a:lnTo>
                  <a:lnTo>
                    <a:pt x="117" y="20"/>
                  </a:lnTo>
                  <a:lnTo>
                    <a:pt x="160" y="61"/>
                  </a:lnTo>
                  <a:lnTo>
                    <a:pt x="115" y="112"/>
                  </a:lnTo>
                  <a:lnTo>
                    <a:pt x="67" y="135"/>
                  </a:lnTo>
                  <a:close/>
                </a:path>
              </a:pathLst>
            </a:custGeom>
            <a:solidFill>
              <a:srgbClr val="FFD82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1782" name="Freeform 103"/>
            <p:cNvSpPr>
              <a:spLocks/>
            </p:cNvSpPr>
            <p:nvPr/>
          </p:nvSpPr>
          <p:spPr bwMode="auto">
            <a:xfrm>
              <a:off x="3933" y="3037"/>
              <a:ext cx="80" cy="196"/>
            </a:xfrm>
            <a:custGeom>
              <a:avLst/>
              <a:gdLst>
                <a:gd name="T0" fmla="*/ 0 w 160"/>
                <a:gd name="T1" fmla="*/ 0 h 392"/>
                <a:gd name="T2" fmla="*/ 1 w 160"/>
                <a:gd name="T3" fmla="*/ 1 h 392"/>
                <a:gd name="T4" fmla="*/ 1 w 160"/>
                <a:gd name="T5" fmla="*/ 1 h 392"/>
                <a:gd name="T6" fmla="*/ 1 w 160"/>
                <a:gd name="T7" fmla="*/ 1 h 392"/>
                <a:gd name="T8" fmla="*/ 1 w 160"/>
                <a:gd name="T9" fmla="*/ 1 h 392"/>
                <a:gd name="T10" fmla="*/ 1 w 160"/>
                <a:gd name="T11" fmla="*/ 1 h 392"/>
                <a:gd name="T12" fmla="*/ 1 w 160"/>
                <a:gd name="T13" fmla="*/ 1 h 392"/>
                <a:gd name="T14" fmla="*/ 1 w 160"/>
                <a:gd name="T15" fmla="*/ 1 h 392"/>
                <a:gd name="T16" fmla="*/ 1 w 160"/>
                <a:gd name="T17" fmla="*/ 1 h 392"/>
                <a:gd name="T18" fmla="*/ 1 w 160"/>
                <a:gd name="T19" fmla="*/ 1 h 392"/>
                <a:gd name="T20" fmla="*/ 1 w 160"/>
                <a:gd name="T21" fmla="*/ 1 h 392"/>
                <a:gd name="T22" fmla="*/ 1 w 160"/>
                <a:gd name="T23" fmla="*/ 1 h 392"/>
                <a:gd name="T24" fmla="*/ 1 w 160"/>
                <a:gd name="T25" fmla="*/ 1 h 392"/>
                <a:gd name="T26" fmla="*/ 1 w 160"/>
                <a:gd name="T27" fmla="*/ 1 h 392"/>
                <a:gd name="T28" fmla="*/ 1 w 160"/>
                <a:gd name="T29" fmla="*/ 1 h 392"/>
                <a:gd name="T30" fmla="*/ 1 w 160"/>
                <a:gd name="T31" fmla="*/ 1 h 392"/>
                <a:gd name="T32" fmla="*/ 1 w 160"/>
                <a:gd name="T33" fmla="*/ 1 h 392"/>
                <a:gd name="T34" fmla="*/ 1 w 160"/>
                <a:gd name="T35" fmla="*/ 1 h 392"/>
                <a:gd name="T36" fmla="*/ 1 w 160"/>
                <a:gd name="T37" fmla="*/ 1 h 392"/>
                <a:gd name="T38" fmla="*/ 1 w 160"/>
                <a:gd name="T39" fmla="*/ 1 h 392"/>
                <a:gd name="T40" fmla="*/ 0 w 160"/>
                <a:gd name="T41" fmla="*/ 0 h 392"/>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60"/>
                <a:gd name="T64" fmla="*/ 0 h 392"/>
                <a:gd name="T65" fmla="*/ 160 w 160"/>
                <a:gd name="T66" fmla="*/ 392 h 392"/>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60" h="392">
                  <a:moveTo>
                    <a:pt x="0" y="0"/>
                  </a:moveTo>
                  <a:lnTo>
                    <a:pt x="59" y="21"/>
                  </a:lnTo>
                  <a:lnTo>
                    <a:pt x="160" y="11"/>
                  </a:lnTo>
                  <a:lnTo>
                    <a:pt x="134" y="49"/>
                  </a:lnTo>
                  <a:lnTo>
                    <a:pt x="118" y="86"/>
                  </a:lnTo>
                  <a:lnTo>
                    <a:pt x="109" y="125"/>
                  </a:lnTo>
                  <a:lnTo>
                    <a:pt x="106" y="166"/>
                  </a:lnTo>
                  <a:lnTo>
                    <a:pt x="108" y="211"/>
                  </a:lnTo>
                  <a:lnTo>
                    <a:pt x="115" y="263"/>
                  </a:lnTo>
                  <a:lnTo>
                    <a:pt x="126" y="323"/>
                  </a:lnTo>
                  <a:lnTo>
                    <a:pt x="139" y="392"/>
                  </a:lnTo>
                  <a:lnTo>
                    <a:pt x="123" y="355"/>
                  </a:lnTo>
                  <a:lnTo>
                    <a:pt x="108" y="321"/>
                  </a:lnTo>
                  <a:lnTo>
                    <a:pt x="94" y="287"/>
                  </a:lnTo>
                  <a:lnTo>
                    <a:pt x="81" y="254"/>
                  </a:lnTo>
                  <a:lnTo>
                    <a:pt x="70" y="220"/>
                  </a:lnTo>
                  <a:lnTo>
                    <a:pt x="59" y="186"/>
                  </a:lnTo>
                  <a:lnTo>
                    <a:pt x="49" y="150"/>
                  </a:lnTo>
                  <a:lnTo>
                    <a:pt x="40" y="111"/>
                  </a:lnTo>
                  <a:lnTo>
                    <a:pt x="30" y="51"/>
                  </a:lnTo>
                  <a:lnTo>
                    <a:pt x="0" y="0"/>
                  </a:lnTo>
                  <a:close/>
                </a:path>
              </a:pathLst>
            </a:custGeom>
            <a:solidFill>
              <a:srgbClr val="E5A51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Title 1"/>
          <p:cNvSpPr>
            <a:spLocks noGrp="1"/>
          </p:cNvSpPr>
          <p:nvPr>
            <p:ph type="title"/>
          </p:nvPr>
        </p:nvSpPr>
        <p:spPr/>
        <p:txBody>
          <a:bodyPr/>
          <a:lstStyle/>
          <a:p>
            <a:endParaRPr lang="en-US" altLang="en-US" smtClean="0"/>
          </a:p>
        </p:txBody>
      </p:sp>
      <p:sp>
        <p:nvSpPr>
          <p:cNvPr id="3" name="Content Placeholder 2"/>
          <p:cNvSpPr>
            <a:spLocks noGrp="1"/>
          </p:cNvSpPr>
          <p:nvPr>
            <p:ph idx="1"/>
          </p:nvPr>
        </p:nvSpPr>
        <p:spPr>
          <a:xfrm>
            <a:off x="457200" y="350838"/>
            <a:ext cx="8377238" cy="5821362"/>
          </a:xfrm>
        </p:spPr>
        <p:txBody>
          <a:bodyPr/>
          <a:lstStyle/>
          <a:p>
            <a:r>
              <a:rPr lang="en-US" altLang="en-US" sz="2800" smtClean="0"/>
              <a:t>Randomized experiment in “a small pizzeria situated in a small town (3000 inhabitants) of Brittany in France.”</a:t>
            </a:r>
          </a:p>
          <a:p>
            <a:pPr lvl="1"/>
            <a:r>
              <a:rPr lang="en-US" altLang="en-US" sz="2400" smtClean="0"/>
              <a:t>The experiment was conducted from 8 pm to 11 pm during three Saturdays in May. </a:t>
            </a:r>
          </a:p>
          <a:p>
            <a:pPr lvl="1"/>
            <a:r>
              <a:rPr lang="en-US" altLang="en-US" sz="2400" smtClean="0"/>
              <a:t>Two different aromas were tested:  natural essential oil of lavender and of lemon</a:t>
            </a:r>
          </a:p>
          <a:p>
            <a:pPr lvl="1"/>
            <a:r>
              <a:rPr lang="en-US" altLang="en-US" sz="2400" smtClean="0"/>
              <a:t>Two response variables:  amount of time spent in restaurant and amount of money spent</a:t>
            </a:r>
          </a:p>
        </p:txBody>
      </p:sp>
      <p:sp>
        <p:nvSpPr>
          <p:cNvPr id="72708"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b="1">
                <a:solidFill>
                  <a:schemeClr val="tx1"/>
                </a:solidFill>
                <a:latin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defRPr>
            </a:lvl9pPr>
          </a:lstStyle>
          <a:p>
            <a:pPr>
              <a:spcBef>
                <a:spcPct val="0"/>
              </a:spcBef>
              <a:buFontTx/>
              <a:buNone/>
            </a:pPr>
            <a:fld id="{E670F198-795A-4055-953B-449EF994ACC7}" type="slidenum">
              <a:rPr lang="en-US" altLang="en-US" sz="1400" b="0" smtClean="0"/>
              <a:pPr>
                <a:spcBef>
                  <a:spcPct val="0"/>
                </a:spcBef>
                <a:buFontTx/>
                <a:buNone/>
              </a:pPr>
              <a:t>87</a:t>
            </a:fld>
            <a:endParaRPr lang="en-US" altLang="en-US" sz="1400" b="0" smtClean="0"/>
          </a:p>
        </p:txBody>
      </p:sp>
      <p:graphicFrame>
        <p:nvGraphicFramePr>
          <p:cNvPr id="105" name="Content Placeholder 3"/>
          <p:cNvGraphicFramePr>
            <a:graphicFrameLocks/>
          </p:cNvGraphicFramePr>
          <p:nvPr/>
        </p:nvGraphicFramePr>
        <p:xfrm>
          <a:off x="923925" y="4389438"/>
          <a:ext cx="7258049" cy="1631951"/>
        </p:xfrm>
        <a:graphic>
          <a:graphicData uri="http://schemas.openxmlformats.org/drawingml/2006/table">
            <a:tbl>
              <a:tblPr firstRow="1" bandRow="1">
                <a:tableStyleId>{5C22544A-7EE6-4342-B048-85BDC9FD1C3A}</a:tableStyleId>
              </a:tblPr>
              <a:tblGrid>
                <a:gridCol w="1728107"/>
                <a:gridCol w="1804912"/>
                <a:gridCol w="1728107"/>
                <a:gridCol w="1996923"/>
              </a:tblGrid>
              <a:tr h="370175">
                <a:tc>
                  <a:txBody>
                    <a:bodyPr/>
                    <a:lstStyle/>
                    <a:p>
                      <a:pPr marL="0" marR="0" algn="l">
                        <a:lnSpc>
                          <a:spcPct val="115000"/>
                        </a:lnSpc>
                        <a:spcBef>
                          <a:spcPts val="0"/>
                        </a:spcBef>
                        <a:spcAft>
                          <a:spcPts val="0"/>
                        </a:spcAft>
                      </a:pPr>
                      <a:endParaRPr lang="en-US" sz="2000" kern="100" dirty="0">
                        <a:solidFill>
                          <a:schemeClr val="tx1"/>
                        </a:solidFill>
                        <a:latin typeface="Calibri"/>
                        <a:ea typeface="Times New Roman"/>
                        <a:cs typeface="Times New Roman"/>
                      </a:endParaRPr>
                    </a:p>
                  </a:txBody>
                  <a:tcPr marL="68575" marR="68575" marT="0" marB="0"/>
                </a:tc>
                <a:tc>
                  <a:txBody>
                    <a:bodyPr/>
                    <a:lstStyle/>
                    <a:p>
                      <a:pPr marL="0" marR="0" algn="ctr">
                        <a:lnSpc>
                          <a:spcPct val="115000"/>
                        </a:lnSpc>
                        <a:spcBef>
                          <a:spcPts val="0"/>
                        </a:spcBef>
                        <a:spcAft>
                          <a:spcPts val="0"/>
                        </a:spcAft>
                      </a:pPr>
                      <a:r>
                        <a:rPr lang="en-US" sz="2000" b="1" kern="100" dirty="0" smtClean="0">
                          <a:solidFill>
                            <a:schemeClr val="tx1"/>
                          </a:solidFill>
                          <a:latin typeface="Times New Roman"/>
                          <a:ea typeface="Times New Roman"/>
                          <a:cs typeface="Times New Roman"/>
                        </a:rPr>
                        <a:t>No odor (n=30)</a:t>
                      </a:r>
                      <a:endParaRPr lang="en-US" sz="2000" kern="100" dirty="0">
                        <a:solidFill>
                          <a:schemeClr val="tx1"/>
                        </a:solidFill>
                        <a:latin typeface="Calibri"/>
                        <a:ea typeface="Times New Roman"/>
                        <a:cs typeface="Times New Roman"/>
                      </a:endParaRPr>
                    </a:p>
                  </a:txBody>
                  <a:tcPr marL="68575" marR="68575" marT="0" marB="0"/>
                </a:tc>
                <a:tc>
                  <a:txBody>
                    <a:bodyPr/>
                    <a:lstStyle/>
                    <a:p>
                      <a:pPr marL="0" marR="0" algn="ctr">
                        <a:lnSpc>
                          <a:spcPct val="115000"/>
                        </a:lnSpc>
                        <a:spcBef>
                          <a:spcPts val="0"/>
                        </a:spcBef>
                        <a:spcAft>
                          <a:spcPts val="0"/>
                        </a:spcAft>
                      </a:pPr>
                      <a:r>
                        <a:rPr lang="en-US" sz="2000" b="1" kern="100" dirty="0" smtClean="0">
                          <a:solidFill>
                            <a:schemeClr val="tx1"/>
                          </a:solidFill>
                          <a:latin typeface="Times New Roman"/>
                          <a:ea typeface="Times New Roman"/>
                          <a:cs typeface="Times New Roman"/>
                        </a:rPr>
                        <a:t>Lemon (n=28)</a:t>
                      </a:r>
                      <a:endParaRPr lang="en-US" sz="2000" kern="100" dirty="0">
                        <a:solidFill>
                          <a:schemeClr val="tx1"/>
                        </a:solidFill>
                        <a:latin typeface="Calibri"/>
                        <a:ea typeface="Times New Roman"/>
                        <a:cs typeface="Times New Roman"/>
                      </a:endParaRPr>
                    </a:p>
                  </a:txBody>
                  <a:tcPr marL="68575" marR="68575" marT="0" marB="0"/>
                </a:tc>
                <a:tc>
                  <a:txBody>
                    <a:bodyPr/>
                    <a:lstStyle/>
                    <a:p>
                      <a:pPr marL="0" marR="0" algn="ctr">
                        <a:lnSpc>
                          <a:spcPct val="115000"/>
                        </a:lnSpc>
                        <a:spcBef>
                          <a:spcPts val="0"/>
                        </a:spcBef>
                        <a:spcAft>
                          <a:spcPts val="0"/>
                        </a:spcAft>
                      </a:pPr>
                      <a:r>
                        <a:rPr lang="en-US" sz="2000" b="1" kern="100" dirty="0" smtClean="0">
                          <a:solidFill>
                            <a:schemeClr val="tx1"/>
                          </a:solidFill>
                          <a:latin typeface="Times New Roman"/>
                          <a:ea typeface="Times New Roman"/>
                          <a:cs typeface="Times New Roman"/>
                        </a:rPr>
                        <a:t>Lavender</a:t>
                      </a:r>
                      <a:r>
                        <a:rPr lang="en-US" sz="2000" b="1" kern="100" baseline="0" dirty="0" smtClean="0">
                          <a:solidFill>
                            <a:schemeClr val="tx1"/>
                          </a:solidFill>
                          <a:latin typeface="Times New Roman"/>
                          <a:ea typeface="Times New Roman"/>
                          <a:cs typeface="Times New Roman"/>
                        </a:rPr>
                        <a:t> (n=30)</a:t>
                      </a:r>
                      <a:endParaRPr lang="en-US" sz="2000" kern="100" dirty="0">
                        <a:solidFill>
                          <a:schemeClr val="tx1"/>
                        </a:solidFill>
                        <a:latin typeface="Calibri"/>
                        <a:ea typeface="Times New Roman"/>
                        <a:cs typeface="Times New Roman"/>
                      </a:endParaRPr>
                    </a:p>
                  </a:txBody>
                  <a:tcPr marL="68575" marR="68575" marT="0" marB="0"/>
                </a:tc>
              </a:tr>
              <a:tr h="420592">
                <a:tc gridSpan="4">
                  <a:txBody>
                    <a:bodyPr/>
                    <a:lstStyle/>
                    <a:p>
                      <a:pPr marL="0" marR="0" algn="l">
                        <a:lnSpc>
                          <a:spcPct val="115000"/>
                        </a:lnSpc>
                        <a:spcBef>
                          <a:spcPts val="0"/>
                        </a:spcBef>
                        <a:spcAft>
                          <a:spcPts val="0"/>
                        </a:spcAft>
                      </a:pPr>
                      <a:r>
                        <a:rPr lang="en-US" sz="2400" i="1" kern="100" dirty="0" smtClean="0">
                          <a:latin typeface="Calibri"/>
                          <a:ea typeface="Times New Roman"/>
                          <a:cs typeface="Times New Roman"/>
                        </a:rPr>
                        <a:t>Amount of money spent (in Euros)</a:t>
                      </a:r>
                      <a:endParaRPr lang="en-US" sz="2400" i="1" kern="100" dirty="0">
                        <a:latin typeface="Calibri"/>
                        <a:ea typeface="Times New Roman"/>
                        <a:cs typeface="Times New Roman"/>
                      </a:endParaRPr>
                    </a:p>
                  </a:txBody>
                  <a:tcPr marL="68575" marR="68575" marT="0" marB="0"/>
                </a:tc>
                <a:tc hMerge="1">
                  <a:txBody>
                    <a:bodyPr/>
                    <a:lstStyle/>
                    <a:p>
                      <a:pPr marL="0" marR="0" algn="ctr">
                        <a:lnSpc>
                          <a:spcPct val="115000"/>
                        </a:lnSpc>
                        <a:spcBef>
                          <a:spcPts val="0"/>
                        </a:spcBef>
                        <a:spcAft>
                          <a:spcPts val="0"/>
                        </a:spcAft>
                      </a:pPr>
                      <a:endParaRPr lang="en-US" sz="2000" kern="100" dirty="0">
                        <a:latin typeface="Calibri"/>
                        <a:ea typeface="Times New Roman"/>
                        <a:cs typeface="Times New Roman"/>
                      </a:endParaRPr>
                    </a:p>
                  </a:txBody>
                  <a:tcPr marL="68580" marR="68580" marT="0" marB="0"/>
                </a:tc>
                <a:tc hMerge="1">
                  <a:txBody>
                    <a:bodyPr/>
                    <a:lstStyle/>
                    <a:p>
                      <a:pPr marL="0" marR="0" algn="ctr">
                        <a:lnSpc>
                          <a:spcPct val="115000"/>
                        </a:lnSpc>
                        <a:spcBef>
                          <a:spcPts val="0"/>
                        </a:spcBef>
                        <a:spcAft>
                          <a:spcPts val="0"/>
                        </a:spcAft>
                      </a:pPr>
                      <a:endParaRPr lang="en-US" sz="2000" kern="100" dirty="0">
                        <a:latin typeface="Calibri"/>
                        <a:ea typeface="Times New Roman"/>
                        <a:cs typeface="Times New Roman"/>
                      </a:endParaRPr>
                    </a:p>
                  </a:txBody>
                  <a:tcPr marL="68580" marR="68580" marT="0" marB="0"/>
                </a:tc>
                <a:tc hMerge="1">
                  <a:txBody>
                    <a:bodyPr/>
                    <a:lstStyle/>
                    <a:p>
                      <a:pPr marL="0" marR="0" algn="ctr">
                        <a:lnSpc>
                          <a:spcPct val="115000"/>
                        </a:lnSpc>
                        <a:spcBef>
                          <a:spcPts val="0"/>
                        </a:spcBef>
                        <a:spcAft>
                          <a:spcPts val="0"/>
                        </a:spcAft>
                      </a:pPr>
                      <a:endParaRPr lang="en-US" sz="2000" kern="100" dirty="0">
                        <a:latin typeface="Calibri"/>
                        <a:ea typeface="Times New Roman"/>
                        <a:cs typeface="Times New Roman"/>
                      </a:endParaRPr>
                    </a:p>
                  </a:txBody>
                  <a:tcPr marL="68580" marR="68580" marT="0" marB="0"/>
                </a:tc>
              </a:tr>
              <a:tr h="420592">
                <a:tc>
                  <a:txBody>
                    <a:bodyPr/>
                    <a:lstStyle/>
                    <a:p>
                      <a:pPr marL="0" marR="0" algn="l">
                        <a:lnSpc>
                          <a:spcPct val="115000"/>
                        </a:lnSpc>
                        <a:spcBef>
                          <a:spcPts val="0"/>
                        </a:spcBef>
                        <a:spcAft>
                          <a:spcPts val="0"/>
                        </a:spcAft>
                      </a:pPr>
                      <a:r>
                        <a:rPr lang="en-US" sz="2400" kern="100" dirty="0" smtClean="0">
                          <a:latin typeface="Calibri"/>
                          <a:ea typeface="Times New Roman"/>
                          <a:cs typeface="Times New Roman"/>
                        </a:rPr>
                        <a:t>Mean</a:t>
                      </a:r>
                      <a:endParaRPr lang="en-US" sz="2400" kern="100" dirty="0">
                        <a:latin typeface="Calibri"/>
                        <a:ea typeface="Times New Roman"/>
                        <a:cs typeface="Times New Roman"/>
                      </a:endParaRPr>
                    </a:p>
                  </a:txBody>
                  <a:tcPr marL="68575" marR="68575" marT="0" marB="0"/>
                </a:tc>
                <a:tc>
                  <a:txBody>
                    <a:bodyPr/>
                    <a:lstStyle/>
                    <a:p>
                      <a:pPr marL="0" marR="0" algn="ctr">
                        <a:lnSpc>
                          <a:spcPct val="115000"/>
                        </a:lnSpc>
                        <a:spcBef>
                          <a:spcPts val="0"/>
                        </a:spcBef>
                        <a:spcAft>
                          <a:spcPts val="0"/>
                        </a:spcAft>
                      </a:pPr>
                      <a:r>
                        <a:rPr lang="en-US" sz="2400" kern="100" dirty="0" smtClean="0">
                          <a:latin typeface="Calibri"/>
                          <a:ea typeface="Times New Roman"/>
                          <a:cs typeface="Times New Roman"/>
                        </a:rPr>
                        <a:t>17.5</a:t>
                      </a:r>
                      <a:endParaRPr lang="en-US" sz="2400" kern="100" dirty="0">
                        <a:latin typeface="Calibri"/>
                        <a:ea typeface="Times New Roman"/>
                        <a:cs typeface="Times New Roman"/>
                      </a:endParaRPr>
                    </a:p>
                  </a:txBody>
                  <a:tcPr marL="68575" marR="68575" marT="0" marB="0"/>
                </a:tc>
                <a:tc>
                  <a:txBody>
                    <a:bodyPr/>
                    <a:lstStyle/>
                    <a:p>
                      <a:pPr marL="0" marR="0" algn="ctr">
                        <a:lnSpc>
                          <a:spcPct val="115000"/>
                        </a:lnSpc>
                        <a:spcBef>
                          <a:spcPts val="0"/>
                        </a:spcBef>
                        <a:spcAft>
                          <a:spcPts val="0"/>
                        </a:spcAft>
                      </a:pPr>
                      <a:r>
                        <a:rPr lang="en-US" sz="2400" kern="100" dirty="0" smtClean="0">
                          <a:latin typeface="Calibri"/>
                          <a:ea typeface="Times New Roman"/>
                          <a:cs typeface="Times New Roman"/>
                        </a:rPr>
                        <a:t>18.1</a:t>
                      </a:r>
                      <a:endParaRPr lang="en-US" sz="2400" kern="100" dirty="0">
                        <a:latin typeface="Calibri"/>
                        <a:ea typeface="Times New Roman"/>
                        <a:cs typeface="Times New Roman"/>
                      </a:endParaRPr>
                    </a:p>
                  </a:txBody>
                  <a:tcPr marL="68575" marR="68575" marT="0" marB="0"/>
                </a:tc>
                <a:tc>
                  <a:txBody>
                    <a:bodyPr/>
                    <a:lstStyle/>
                    <a:p>
                      <a:pPr marL="0" marR="0" algn="ctr">
                        <a:lnSpc>
                          <a:spcPct val="115000"/>
                        </a:lnSpc>
                        <a:spcBef>
                          <a:spcPts val="0"/>
                        </a:spcBef>
                        <a:spcAft>
                          <a:spcPts val="0"/>
                        </a:spcAft>
                      </a:pPr>
                      <a:r>
                        <a:rPr lang="en-US" sz="2400" kern="100" dirty="0" smtClean="0">
                          <a:latin typeface="Calibri"/>
                          <a:ea typeface="Times New Roman"/>
                          <a:cs typeface="Times New Roman"/>
                        </a:rPr>
                        <a:t>21.1</a:t>
                      </a:r>
                      <a:endParaRPr lang="en-US" sz="2400" kern="100" dirty="0">
                        <a:latin typeface="Calibri"/>
                        <a:ea typeface="Times New Roman"/>
                        <a:cs typeface="Times New Roman"/>
                      </a:endParaRPr>
                    </a:p>
                  </a:txBody>
                  <a:tcPr marL="68575" marR="68575" marT="0" marB="0"/>
                </a:tc>
              </a:tr>
              <a:tr h="420592">
                <a:tc>
                  <a:txBody>
                    <a:bodyPr/>
                    <a:lstStyle/>
                    <a:p>
                      <a:pPr marL="0" marR="0" algn="l">
                        <a:lnSpc>
                          <a:spcPct val="115000"/>
                        </a:lnSpc>
                        <a:spcBef>
                          <a:spcPts val="0"/>
                        </a:spcBef>
                        <a:spcAft>
                          <a:spcPts val="0"/>
                        </a:spcAft>
                      </a:pPr>
                      <a:r>
                        <a:rPr lang="en-US" sz="2400" kern="100" dirty="0" smtClean="0">
                          <a:latin typeface="Calibri"/>
                          <a:ea typeface="Times New Roman"/>
                          <a:cs typeface="Times New Roman"/>
                        </a:rPr>
                        <a:t>SD</a:t>
                      </a:r>
                      <a:endParaRPr lang="en-US" sz="2400" kern="100" dirty="0">
                        <a:latin typeface="Calibri"/>
                        <a:ea typeface="Times New Roman"/>
                        <a:cs typeface="Times New Roman"/>
                      </a:endParaRPr>
                    </a:p>
                  </a:txBody>
                  <a:tcPr marL="68575" marR="68575" marT="0" marB="0"/>
                </a:tc>
                <a:tc>
                  <a:txBody>
                    <a:bodyPr/>
                    <a:lstStyle/>
                    <a:p>
                      <a:pPr marL="0" marR="0" algn="ctr">
                        <a:lnSpc>
                          <a:spcPct val="115000"/>
                        </a:lnSpc>
                        <a:spcBef>
                          <a:spcPts val="0"/>
                        </a:spcBef>
                        <a:spcAft>
                          <a:spcPts val="0"/>
                        </a:spcAft>
                      </a:pPr>
                      <a:r>
                        <a:rPr lang="en-US" sz="2400" kern="100" baseline="0" dirty="0" smtClean="0">
                          <a:latin typeface="Calibri"/>
                          <a:ea typeface="Times New Roman"/>
                          <a:cs typeface="Times New Roman"/>
                        </a:rPr>
                        <a:t>    2.40</a:t>
                      </a:r>
                      <a:endParaRPr lang="en-US" sz="2400" kern="100" dirty="0">
                        <a:latin typeface="Calibri"/>
                        <a:ea typeface="Times New Roman"/>
                        <a:cs typeface="Times New Roman"/>
                      </a:endParaRPr>
                    </a:p>
                  </a:txBody>
                  <a:tcPr marL="68575" marR="68575" marT="0" marB="0"/>
                </a:tc>
                <a:tc>
                  <a:txBody>
                    <a:bodyPr/>
                    <a:lstStyle/>
                    <a:p>
                      <a:pPr marL="0" marR="0" algn="ctr">
                        <a:lnSpc>
                          <a:spcPct val="115000"/>
                        </a:lnSpc>
                        <a:spcBef>
                          <a:spcPts val="0"/>
                        </a:spcBef>
                        <a:spcAft>
                          <a:spcPts val="0"/>
                        </a:spcAft>
                      </a:pPr>
                      <a:r>
                        <a:rPr lang="en-US" sz="2400" kern="100" dirty="0" smtClean="0">
                          <a:latin typeface="Calibri"/>
                          <a:ea typeface="Times New Roman"/>
                          <a:cs typeface="Times New Roman"/>
                        </a:rPr>
                        <a:t>    2.21</a:t>
                      </a:r>
                      <a:endParaRPr lang="en-US" sz="2400" kern="100" dirty="0">
                        <a:latin typeface="Calibri"/>
                        <a:ea typeface="Times New Roman"/>
                        <a:cs typeface="Times New Roman"/>
                      </a:endParaRPr>
                    </a:p>
                  </a:txBody>
                  <a:tcPr marL="68575" marR="68575" marT="0" marB="0"/>
                </a:tc>
                <a:tc>
                  <a:txBody>
                    <a:bodyPr/>
                    <a:lstStyle/>
                    <a:p>
                      <a:pPr marL="0" marR="0" algn="ctr">
                        <a:lnSpc>
                          <a:spcPct val="115000"/>
                        </a:lnSpc>
                        <a:spcBef>
                          <a:spcPts val="0"/>
                        </a:spcBef>
                        <a:spcAft>
                          <a:spcPts val="0"/>
                        </a:spcAft>
                      </a:pPr>
                      <a:r>
                        <a:rPr lang="en-US" sz="2400" kern="100" dirty="0" smtClean="0">
                          <a:latin typeface="Calibri"/>
                          <a:ea typeface="Times New Roman"/>
                          <a:cs typeface="Times New Roman"/>
                        </a:rPr>
                        <a:t>    2.35</a:t>
                      </a:r>
                      <a:endParaRPr lang="en-US" sz="2400" kern="100" dirty="0">
                        <a:latin typeface="Calibri"/>
                        <a:ea typeface="Times New Roman"/>
                        <a:cs typeface="Times New Roman"/>
                      </a:endParaRPr>
                    </a:p>
                  </a:txBody>
                  <a:tcPr marL="68575" marR="68575" marT="0" marB="0"/>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dissolve">
                                      <p:cBhvr>
                                        <p:cTn id="7" dur="500"/>
                                        <p:tgtEl>
                                          <p:spTgt spid="3">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dissolve">
                                      <p:cBhvr>
                                        <p:cTn id="12" dur="500"/>
                                        <p:tgtEl>
                                          <p:spTgt spid="3">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dissolve">
                                      <p:cBhvr>
                                        <p:cTn id="17" dur="500"/>
                                        <p:tgtEl>
                                          <p:spTgt spid="3">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105"/>
                                        </p:tgtEl>
                                        <p:attrNameLst>
                                          <p:attrName>style.visibility</p:attrName>
                                        </p:attrNameLst>
                                      </p:cBhvr>
                                      <p:to>
                                        <p:strVal val="visible"/>
                                      </p:to>
                                    </p:set>
                                    <p:animEffect transition="in" filter="dissolve">
                                      <p:cBhvr>
                                        <p:cTn id="22"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Title 1"/>
          <p:cNvSpPr>
            <a:spLocks noGrp="1"/>
          </p:cNvSpPr>
          <p:nvPr>
            <p:ph type="title"/>
          </p:nvPr>
        </p:nvSpPr>
        <p:spPr/>
        <p:txBody>
          <a:bodyPr/>
          <a:lstStyle/>
          <a:p>
            <a:endParaRPr lang="en-US" altLang="en-US" smtClean="0"/>
          </a:p>
        </p:txBody>
      </p:sp>
      <p:sp>
        <p:nvSpPr>
          <p:cNvPr id="74755" name="Content Placeholder 2"/>
          <p:cNvSpPr>
            <a:spLocks noGrp="1"/>
          </p:cNvSpPr>
          <p:nvPr>
            <p:ph idx="1"/>
          </p:nvPr>
        </p:nvSpPr>
        <p:spPr/>
        <p:txBody>
          <a:bodyPr/>
          <a:lstStyle/>
          <a:p>
            <a:endParaRPr lang="en-US" altLang="en-US" sz="2400" dirty="0" smtClean="0"/>
          </a:p>
        </p:txBody>
      </p:sp>
      <p:sp>
        <p:nvSpPr>
          <p:cNvPr id="74756"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b="1">
                <a:solidFill>
                  <a:schemeClr val="tx1"/>
                </a:solidFill>
                <a:latin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defRPr>
            </a:lvl9pPr>
          </a:lstStyle>
          <a:p>
            <a:pPr>
              <a:spcBef>
                <a:spcPct val="0"/>
              </a:spcBef>
              <a:buFontTx/>
              <a:buNone/>
            </a:pPr>
            <a:fld id="{60BD4EEF-2074-4965-A49B-4442B1DBAEDC}" type="slidenum">
              <a:rPr lang="en-US" altLang="en-US" sz="1400" b="0" smtClean="0"/>
              <a:pPr>
                <a:spcBef>
                  <a:spcPct val="0"/>
                </a:spcBef>
                <a:buFontTx/>
                <a:buNone/>
              </a:pPr>
              <a:t>88</a:t>
            </a:fld>
            <a:endParaRPr lang="en-US" altLang="en-US" sz="1400" b="0" smtClean="0"/>
          </a:p>
        </p:txBody>
      </p:sp>
      <p:pic>
        <p:nvPicPr>
          <p:cNvPr id="7475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2822575"/>
            <a:ext cx="7924800" cy="3217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Title 1"/>
          <p:cNvSpPr>
            <a:spLocks noGrp="1"/>
          </p:cNvSpPr>
          <p:nvPr>
            <p:ph type="title"/>
          </p:nvPr>
        </p:nvSpPr>
        <p:spPr/>
        <p:txBody>
          <a:bodyPr/>
          <a:lstStyle/>
          <a:p>
            <a:endParaRPr lang="en-US" altLang="en-US" smtClean="0"/>
          </a:p>
        </p:txBody>
      </p:sp>
      <p:sp>
        <p:nvSpPr>
          <p:cNvPr id="75779" name="Content Placeholder 2"/>
          <p:cNvSpPr>
            <a:spLocks noGrp="1"/>
          </p:cNvSpPr>
          <p:nvPr>
            <p:ph idx="1"/>
          </p:nvPr>
        </p:nvSpPr>
        <p:spPr/>
        <p:txBody>
          <a:bodyPr/>
          <a:lstStyle/>
          <a:p>
            <a:pPr>
              <a:buFontTx/>
              <a:buNone/>
            </a:pPr>
            <a:r>
              <a:rPr lang="en-US" altLang="en-US" sz="2800" smtClean="0"/>
              <a:t>Case Study</a:t>
            </a:r>
          </a:p>
          <a:p>
            <a:pPr>
              <a:buFontTx/>
              <a:buNone/>
            </a:pPr>
            <a:r>
              <a:rPr lang="en-US" altLang="en-US" sz="2800" smtClean="0"/>
              <a:t>“More dead than dead”</a:t>
            </a:r>
          </a:p>
        </p:txBody>
      </p:sp>
      <p:sp>
        <p:nvSpPr>
          <p:cNvPr id="75780"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b="1">
                <a:solidFill>
                  <a:schemeClr val="tx1"/>
                </a:solidFill>
                <a:latin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defRPr>
            </a:lvl9pPr>
          </a:lstStyle>
          <a:p>
            <a:pPr>
              <a:spcBef>
                <a:spcPct val="0"/>
              </a:spcBef>
              <a:buFontTx/>
              <a:buNone/>
            </a:pPr>
            <a:fld id="{F28C9D54-EBC8-43CA-942F-06B8DC7E656F}" type="slidenum">
              <a:rPr lang="en-US" altLang="en-US" sz="1400" b="0" smtClean="0"/>
              <a:pPr>
                <a:spcBef>
                  <a:spcPct val="0"/>
                </a:spcBef>
                <a:buFontTx/>
                <a:buNone/>
              </a:pPr>
              <a:t>89</a:t>
            </a:fld>
            <a:endParaRPr lang="en-US" altLang="en-US" sz="1400" b="0" smtClean="0"/>
          </a:p>
        </p:txBody>
      </p:sp>
      <p:pic>
        <p:nvPicPr>
          <p:cNvPr id="75781" name="Picture 2" descr="C:\Users\nt425b\AppData\Local\Microsoft\Windows\Temporary Internet Files\Content.IE5\WO8EJISU\MC900390710[1].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223000" y="1931988"/>
            <a:ext cx="2173288" cy="1266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5782"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4050" y="1931988"/>
            <a:ext cx="5392738" cy="37290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75783" name="Freeform 116"/>
          <p:cNvSpPr>
            <a:spLocks/>
          </p:cNvSpPr>
          <p:nvPr/>
        </p:nvSpPr>
        <p:spPr bwMode="auto">
          <a:xfrm>
            <a:off x="5813425" y="1550988"/>
            <a:ext cx="236538" cy="342900"/>
          </a:xfrm>
          <a:custGeom>
            <a:avLst/>
            <a:gdLst>
              <a:gd name="T0" fmla="*/ 2147483646 w 299"/>
              <a:gd name="T1" fmla="*/ 2147483646 h 432"/>
              <a:gd name="T2" fmla="*/ 2147483646 w 299"/>
              <a:gd name="T3" fmla="*/ 2147483646 h 432"/>
              <a:gd name="T4" fmla="*/ 2147483646 w 299"/>
              <a:gd name="T5" fmla="*/ 2147483646 h 432"/>
              <a:gd name="T6" fmla="*/ 2147483646 w 299"/>
              <a:gd name="T7" fmla="*/ 2147483646 h 432"/>
              <a:gd name="T8" fmla="*/ 2147483646 w 299"/>
              <a:gd name="T9" fmla="*/ 2147483646 h 432"/>
              <a:gd name="T10" fmla="*/ 2147483646 w 299"/>
              <a:gd name="T11" fmla="*/ 2147483646 h 432"/>
              <a:gd name="T12" fmla="*/ 2147483646 w 299"/>
              <a:gd name="T13" fmla="*/ 2147483646 h 432"/>
              <a:gd name="T14" fmla="*/ 2147483646 w 299"/>
              <a:gd name="T15" fmla="*/ 2147483646 h 432"/>
              <a:gd name="T16" fmla="*/ 2147483646 w 299"/>
              <a:gd name="T17" fmla="*/ 2147483646 h 432"/>
              <a:gd name="T18" fmla="*/ 2147483646 w 299"/>
              <a:gd name="T19" fmla="*/ 2147483646 h 432"/>
              <a:gd name="T20" fmla="*/ 2147483646 w 299"/>
              <a:gd name="T21" fmla="*/ 2147483646 h 432"/>
              <a:gd name="T22" fmla="*/ 2147483646 w 299"/>
              <a:gd name="T23" fmla="*/ 2147483646 h 432"/>
              <a:gd name="T24" fmla="*/ 2147483646 w 299"/>
              <a:gd name="T25" fmla="*/ 2147483646 h 432"/>
              <a:gd name="T26" fmla="*/ 2147483646 w 299"/>
              <a:gd name="T27" fmla="*/ 2147483646 h 432"/>
              <a:gd name="T28" fmla="*/ 2147483646 w 299"/>
              <a:gd name="T29" fmla="*/ 2147483646 h 432"/>
              <a:gd name="T30" fmla="*/ 2147483646 w 299"/>
              <a:gd name="T31" fmla="*/ 2147483646 h 432"/>
              <a:gd name="T32" fmla="*/ 2147483646 w 299"/>
              <a:gd name="T33" fmla="*/ 2147483646 h 432"/>
              <a:gd name="T34" fmla="*/ 2147483646 w 299"/>
              <a:gd name="T35" fmla="*/ 2147483646 h 432"/>
              <a:gd name="T36" fmla="*/ 2147483646 w 299"/>
              <a:gd name="T37" fmla="*/ 2147483646 h 432"/>
              <a:gd name="T38" fmla="*/ 2147483646 w 299"/>
              <a:gd name="T39" fmla="*/ 2147483646 h 432"/>
              <a:gd name="T40" fmla="*/ 2147483646 w 299"/>
              <a:gd name="T41" fmla="*/ 2147483646 h 432"/>
              <a:gd name="T42" fmla="*/ 2147483646 w 299"/>
              <a:gd name="T43" fmla="*/ 2147483646 h 432"/>
              <a:gd name="T44" fmla="*/ 2147483646 w 299"/>
              <a:gd name="T45" fmla="*/ 2147483646 h 432"/>
              <a:gd name="T46" fmla="*/ 2147483646 w 299"/>
              <a:gd name="T47" fmla="*/ 2147483646 h 432"/>
              <a:gd name="T48" fmla="*/ 2147483646 w 299"/>
              <a:gd name="T49" fmla="*/ 2147483646 h 432"/>
              <a:gd name="T50" fmla="*/ 2147483646 w 299"/>
              <a:gd name="T51" fmla="*/ 2147483646 h 432"/>
              <a:gd name="T52" fmla="*/ 2147483646 w 299"/>
              <a:gd name="T53" fmla="*/ 2147483646 h 432"/>
              <a:gd name="T54" fmla="*/ 2147483646 w 299"/>
              <a:gd name="T55" fmla="*/ 2147483646 h 432"/>
              <a:gd name="T56" fmla="*/ 0 w 299"/>
              <a:gd name="T57" fmla="*/ 2147483646 h 432"/>
              <a:gd name="T58" fmla="*/ 2147483646 w 299"/>
              <a:gd name="T59" fmla="*/ 2147483646 h 432"/>
              <a:gd name="T60" fmla="*/ 2147483646 w 299"/>
              <a:gd name="T61" fmla="*/ 2147483646 h 432"/>
              <a:gd name="T62" fmla="*/ 2147483646 w 299"/>
              <a:gd name="T63" fmla="*/ 2147483646 h 432"/>
              <a:gd name="T64" fmla="*/ 2147483646 w 299"/>
              <a:gd name="T65" fmla="*/ 2147483646 h 432"/>
              <a:gd name="T66" fmla="*/ 2147483646 w 299"/>
              <a:gd name="T67" fmla="*/ 2147483646 h 432"/>
              <a:gd name="T68" fmla="*/ 2147483646 w 299"/>
              <a:gd name="T69" fmla="*/ 2147483646 h 432"/>
              <a:gd name="T70" fmla="*/ 2147483646 w 299"/>
              <a:gd name="T71" fmla="*/ 2147483646 h 432"/>
              <a:gd name="T72" fmla="*/ 2147483646 w 299"/>
              <a:gd name="T73" fmla="*/ 2147483646 h 432"/>
              <a:gd name="T74" fmla="*/ 2147483646 w 299"/>
              <a:gd name="T75" fmla="*/ 2147483646 h 432"/>
              <a:gd name="T76" fmla="*/ 2147483646 w 299"/>
              <a:gd name="T77" fmla="*/ 2147483646 h 432"/>
              <a:gd name="T78" fmla="*/ 2147483646 w 299"/>
              <a:gd name="T79" fmla="*/ 2147483646 h 432"/>
              <a:gd name="T80" fmla="*/ 2147483646 w 299"/>
              <a:gd name="T81" fmla="*/ 2147483646 h 432"/>
              <a:gd name="T82" fmla="*/ 2147483646 w 299"/>
              <a:gd name="T83" fmla="*/ 2147483646 h 432"/>
              <a:gd name="T84" fmla="*/ 2147483646 w 299"/>
              <a:gd name="T85" fmla="*/ 2147483646 h 432"/>
              <a:gd name="T86" fmla="*/ 2147483646 w 299"/>
              <a:gd name="T87" fmla="*/ 2147483646 h 432"/>
              <a:gd name="T88" fmla="*/ 2147483646 w 299"/>
              <a:gd name="T89" fmla="*/ 2147483646 h 432"/>
              <a:gd name="T90" fmla="*/ 2147483646 w 299"/>
              <a:gd name="T91" fmla="*/ 2147483646 h 432"/>
              <a:gd name="T92" fmla="*/ 2147483646 w 299"/>
              <a:gd name="T93" fmla="*/ 2147483646 h 432"/>
              <a:gd name="T94" fmla="*/ 2147483646 w 299"/>
              <a:gd name="T95" fmla="*/ 2147483646 h 432"/>
              <a:gd name="T96" fmla="*/ 2147483646 w 299"/>
              <a:gd name="T97" fmla="*/ 2147483646 h 432"/>
              <a:gd name="T98" fmla="*/ 2147483646 w 299"/>
              <a:gd name="T99" fmla="*/ 2147483646 h 432"/>
              <a:gd name="T100" fmla="*/ 2147483646 w 299"/>
              <a:gd name="T101" fmla="*/ 2147483646 h 432"/>
              <a:gd name="T102" fmla="*/ 2147483646 w 299"/>
              <a:gd name="T103" fmla="*/ 2147483646 h 432"/>
              <a:gd name="T104" fmla="*/ 2147483646 w 299"/>
              <a:gd name="T105" fmla="*/ 2147483646 h 432"/>
              <a:gd name="T106" fmla="*/ 2147483646 w 299"/>
              <a:gd name="T107" fmla="*/ 2147483646 h 432"/>
              <a:gd name="T108" fmla="*/ 2147483646 w 299"/>
              <a:gd name="T109" fmla="*/ 2147483646 h 432"/>
              <a:gd name="T110" fmla="*/ 2147483646 w 299"/>
              <a:gd name="T111" fmla="*/ 2147483646 h 432"/>
              <a:gd name="T112" fmla="*/ 2147483646 w 299"/>
              <a:gd name="T113" fmla="*/ 2147483646 h 432"/>
              <a:gd name="T114" fmla="*/ 2147483646 w 299"/>
              <a:gd name="T115" fmla="*/ 2147483646 h 432"/>
              <a:gd name="T116" fmla="*/ 2147483646 w 299"/>
              <a:gd name="T117" fmla="*/ 2147483646 h 432"/>
              <a:gd name="T118" fmla="*/ 2147483646 w 299"/>
              <a:gd name="T119" fmla="*/ 2147483646 h 432"/>
              <a:gd name="T120" fmla="*/ 2147483646 w 299"/>
              <a:gd name="T121" fmla="*/ 2147483646 h 432"/>
              <a:gd name="T122" fmla="*/ 2147483646 w 299"/>
              <a:gd name="T123" fmla="*/ 0 h 432"/>
              <a:gd name="T124" fmla="*/ 2147483646 w 299"/>
              <a:gd name="T125" fmla="*/ 2147483646 h 432"/>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299"/>
              <a:gd name="T190" fmla="*/ 0 h 432"/>
              <a:gd name="T191" fmla="*/ 299 w 299"/>
              <a:gd name="T192" fmla="*/ 432 h 432"/>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299" h="432">
                <a:moveTo>
                  <a:pt x="271" y="34"/>
                </a:moveTo>
                <a:lnTo>
                  <a:pt x="268" y="40"/>
                </a:lnTo>
                <a:lnTo>
                  <a:pt x="262" y="51"/>
                </a:lnTo>
                <a:lnTo>
                  <a:pt x="253" y="67"/>
                </a:lnTo>
                <a:lnTo>
                  <a:pt x="240" y="84"/>
                </a:lnTo>
                <a:lnTo>
                  <a:pt x="229" y="102"/>
                </a:lnTo>
                <a:lnTo>
                  <a:pt x="219" y="119"/>
                </a:lnTo>
                <a:lnTo>
                  <a:pt x="211" y="131"/>
                </a:lnTo>
                <a:lnTo>
                  <a:pt x="206" y="139"/>
                </a:lnTo>
                <a:lnTo>
                  <a:pt x="202" y="147"/>
                </a:lnTo>
                <a:lnTo>
                  <a:pt x="191" y="161"/>
                </a:lnTo>
                <a:lnTo>
                  <a:pt x="176" y="177"/>
                </a:lnTo>
                <a:lnTo>
                  <a:pt x="160" y="196"/>
                </a:lnTo>
                <a:lnTo>
                  <a:pt x="143" y="216"/>
                </a:lnTo>
                <a:lnTo>
                  <a:pt x="128" y="233"/>
                </a:lnTo>
                <a:lnTo>
                  <a:pt x="115" y="247"/>
                </a:lnTo>
                <a:lnTo>
                  <a:pt x="108" y="255"/>
                </a:lnTo>
                <a:lnTo>
                  <a:pt x="102" y="261"/>
                </a:lnTo>
                <a:lnTo>
                  <a:pt x="91" y="270"/>
                </a:lnTo>
                <a:lnTo>
                  <a:pt x="79" y="282"/>
                </a:lnTo>
                <a:lnTo>
                  <a:pt x="65" y="296"/>
                </a:lnTo>
                <a:lnTo>
                  <a:pt x="52" y="308"/>
                </a:lnTo>
                <a:lnTo>
                  <a:pt x="40" y="319"/>
                </a:lnTo>
                <a:lnTo>
                  <a:pt x="32" y="328"/>
                </a:lnTo>
                <a:lnTo>
                  <a:pt x="28" y="333"/>
                </a:lnTo>
                <a:lnTo>
                  <a:pt x="22" y="348"/>
                </a:lnTo>
                <a:lnTo>
                  <a:pt x="12" y="376"/>
                </a:lnTo>
                <a:lnTo>
                  <a:pt x="5" y="404"/>
                </a:lnTo>
                <a:lnTo>
                  <a:pt x="0" y="416"/>
                </a:lnTo>
                <a:lnTo>
                  <a:pt x="5" y="432"/>
                </a:lnTo>
                <a:lnTo>
                  <a:pt x="8" y="427"/>
                </a:lnTo>
                <a:lnTo>
                  <a:pt x="14" y="416"/>
                </a:lnTo>
                <a:lnTo>
                  <a:pt x="25" y="402"/>
                </a:lnTo>
                <a:lnTo>
                  <a:pt x="35" y="384"/>
                </a:lnTo>
                <a:lnTo>
                  <a:pt x="49" y="365"/>
                </a:lnTo>
                <a:lnTo>
                  <a:pt x="62" y="348"/>
                </a:lnTo>
                <a:lnTo>
                  <a:pt x="72" y="335"/>
                </a:lnTo>
                <a:lnTo>
                  <a:pt x="80" y="325"/>
                </a:lnTo>
                <a:lnTo>
                  <a:pt x="89" y="316"/>
                </a:lnTo>
                <a:lnTo>
                  <a:pt x="105" y="299"/>
                </a:lnTo>
                <a:lnTo>
                  <a:pt x="123" y="278"/>
                </a:lnTo>
                <a:lnTo>
                  <a:pt x="143" y="255"/>
                </a:lnTo>
                <a:lnTo>
                  <a:pt x="163" y="231"/>
                </a:lnTo>
                <a:lnTo>
                  <a:pt x="182" y="211"/>
                </a:lnTo>
                <a:lnTo>
                  <a:pt x="194" y="196"/>
                </a:lnTo>
                <a:lnTo>
                  <a:pt x="202" y="190"/>
                </a:lnTo>
                <a:lnTo>
                  <a:pt x="206" y="187"/>
                </a:lnTo>
                <a:lnTo>
                  <a:pt x="214" y="179"/>
                </a:lnTo>
                <a:lnTo>
                  <a:pt x="222" y="170"/>
                </a:lnTo>
                <a:lnTo>
                  <a:pt x="229" y="159"/>
                </a:lnTo>
                <a:lnTo>
                  <a:pt x="237" y="148"/>
                </a:lnTo>
                <a:lnTo>
                  <a:pt x="245" y="139"/>
                </a:lnTo>
                <a:lnTo>
                  <a:pt x="253" y="130"/>
                </a:lnTo>
                <a:lnTo>
                  <a:pt x="257" y="125"/>
                </a:lnTo>
                <a:lnTo>
                  <a:pt x="268" y="114"/>
                </a:lnTo>
                <a:lnTo>
                  <a:pt x="279" y="99"/>
                </a:lnTo>
                <a:lnTo>
                  <a:pt x="290" y="84"/>
                </a:lnTo>
                <a:lnTo>
                  <a:pt x="296" y="71"/>
                </a:lnTo>
                <a:lnTo>
                  <a:pt x="299" y="56"/>
                </a:lnTo>
                <a:lnTo>
                  <a:pt x="299" y="33"/>
                </a:lnTo>
                <a:lnTo>
                  <a:pt x="297" y="10"/>
                </a:lnTo>
                <a:lnTo>
                  <a:pt x="297" y="0"/>
                </a:lnTo>
                <a:lnTo>
                  <a:pt x="271" y="3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5784" name="Freeform 117"/>
          <p:cNvSpPr>
            <a:spLocks/>
          </p:cNvSpPr>
          <p:nvPr/>
        </p:nvSpPr>
        <p:spPr bwMode="auto">
          <a:xfrm>
            <a:off x="5656263" y="1584325"/>
            <a:ext cx="160337" cy="279400"/>
          </a:xfrm>
          <a:custGeom>
            <a:avLst/>
            <a:gdLst>
              <a:gd name="T0" fmla="*/ 0 w 200"/>
              <a:gd name="T1" fmla="*/ 0 h 353"/>
              <a:gd name="T2" fmla="*/ 2147483646 w 200"/>
              <a:gd name="T3" fmla="*/ 2147483646 h 353"/>
              <a:gd name="T4" fmla="*/ 2147483646 w 200"/>
              <a:gd name="T5" fmla="*/ 2147483646 h 353"/>
              <a:gd name="T6" fmla="*/ 2147483646 w 200"/>
              <a:gd name="T7" fmla="*/ 2147483646 h 353"/>
              <a:gd name="T8" fmla="*/ 2147483646 w 200"/>
              <a:gd name="T9" fmla="*/ 2147483646 h 353"/>
              <a:gd name="T10" fmla="*/ 2147483646 w 200"/>
              <a:gd name="T11" fmla="*/ 2147483646 h 353"/>
              <a:gd name="T12" fmla="*/ 2147483646 w 200"/>
              <a:gd name="T13" fmla="*/ 2147483646 h 353"/>
              <a:gd name="T14" fmla="*/ 2147483646 w 200"/>
              <a:gd name="T15" fmla="*/ 2147483646 h 353"/>
              <a:gd name="T16" fmla="*/ 2147483646 w 200"/>
              <a:gd name="T17" fmla="*/ 2147483646 h 353"/>
              <a:gd name="T18" fmla="*/ 2147483646 w 200"/>
              <a:gd name="T19" fmla="*/ 2147483646 h 353"/>
              <a:gd name="T20" fmla="*/ 2147483646 w 200"/>
              <a:gd name="T21" fmla="*/ 2147483646 h 353"/>
              <a:gd name="T22" fmla="*/ 2147483646 w 200"/>
              <a:gd name="T23" fmla="*/ 2147483646 h 353"/>
              <a:gd name="T24" fmla="*/ 2147483646 w 200"/>
              <a:gd name="T25" fmla="*/ 2147483646 h 353"/>
              <a:gd name="T26" fmla="*/ 2147483646 w 200"/>
              <a:gd name="T27" fmla="*/ 2147483646 h 353"/>
              <a:gd name="T28" fmla="*/ 2147483646 w 200"/>
              <a:gd name="T29" fmla="*/ 2147483646 h 353"/>
              <a:gd name="T30" fmla="*/ 2147483646 w 200"/>
              <a:gd name="T31" fmla="*/ 2147483646 h 353"/>
              <a:gd name="T32" fmla="*/ 2147483646 w 200"/>
              <a:gd name="T33" fmla="*/ 2147483646 h 353"/>
              <a:gd name="T34" fmla="*/ 2147483646 w 200"/>
              <a:gd name="T35" fmla="*/ 2147483646 h 353"/>
              <a:gd name="T36" fmla="*/ 2147483646 w 200"/>
              <a:gd name="T37" fmla="*/ 2147483646 h 353"/>
              <a:gd name="T38" fmla="*/ 2147483646 w 200"/>
              <a:gd name="T39" fmla="*/ 2147483646 h 353"/>
              <a:gd name="T40" fmla="*/ 2147483646 w 200"/>
              <a:gd name="T41" fmla="*/ 2147483646 h 353"/>
              <a:gd name="T42" fmla="*/ 2147483646 w 200"/>
              <a:gd name="T43" fmla="*/ 2147483646 h 353"/>
              <a:gd name="T44" fmla="*/ 2147483646 w 200"/>
              <a:gd name="T45" fmla="*/ 2147483646 h 353"/>
              <a:gd name="T46" fmla="*/ 2147483646 w 200"/>
              <a:gd name="T47" fmla="*/ 2147483646 h 353"/>
              <a:gd name="T48" fmla="*/ 2147483646 w 200"/>
              <a:gd name="T49" fmla="*/ 2147483646 h 353"/>
              <a:gd name="T50" fmla="*/ 2147483646 w 200"/>
              <a:gd name="T51" fmla="*/ 2147483646 h 353"/>
              <a:gd name="T52" fmla="*/ 2147483646 w 200"/>
              <a:gd name="T53" fmla="*/ 2147483646 h 353"/>
              <a:gd name="T54" fmla="*/ 2147483646 w 200"/>
              <a:gd name="T55" fmla="*/ 2147483646 h 353"/>
              <a:gd name="T56" fmla="*/ 2147483646 w 200"/>
              <a:gd name="T57" fmla="*/ 2147483646 h 353"/>
              <a:gd name="T58" fmla="*/ 2147483646 w 200"/>
              <a:gd name="T59" fmla="*/ 2147483646 h 353"/>
              <a:gd name="T60" fmla="*/ 2147483646 w 200"/>
              <a:gd name="T61" fmla="*/ 2147483646 h 353"/>
              <a:gd name="T62" fmla="*/ 2147483646 w 200"/>
              <a:gd name="T63" fmla="*/ 2147483646 h 353"/>
              <a:gd name="T64" fmla="*/ 2147483646 w 200"/>
              <a:gd name="T65" fmla="*/ 2147483646 h 353"/>
              <a:gd name="T66" fmla="*/ 2147483646 w 200"/>
              <a:gd name="T67" fmla="*/ 2147483646 h 353"/>
              <a:gd name="T68" fmla="*/ 2147483646 w 200"/>
              <a:gd name="T69" fmla="*/ 2147483646 h 353"/>
              <a:gd name="T70" fmla="*/ 2147483646 w 200"/>
              <a:gd name="T71" fmla="*/ 2147483646 h 353"/>
              <a:gd name="T72" fmla="*/ 2147483646 w 200"/>
              <a:gd name="T73" fmla="*/ 2147483646 h 353"/>
              <a:gd name="T74" fmla="*/ 2147483646 w 200"/>
              <a:gd name="T75" fmla="*/ 2147483646 h 353"/>
              <a:gd name="T76" fmla="*/ 2147483646 w 200"/>
              <a:gd name="T77" fmla="*/ 2147483646 h 353"/>
              <a:gd name="T78" fmla="*/ 2147483646 w 200"/>
              <a:gd name="T79" fmla="*/ 2147483646 h 353"/>
              <a:gd name="T80" fmla="*/ 2147483646 w 200"/>
              <a:gd name="T81" fmla="*/ 2147483646 h 353"/>
              <a:gd name="T82" fmla="*/ 0 w 200"/>
              <a:gd name="T83" fmla="*/ 0 h 353"/>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200"/>
              <a:gd name="T127" fmla="*/ 0 h 353"/>
              <a:gd name="T128" fmla="*/ 200 w 200"/>
              <a:gd name="T129" fmla="*/ 353 h 353"/>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200" h="353">
                <a:moveTo>
                  <a:pt x="0" y="0"/>
                </a:moveTo>
                <a:lnTo>
                  <a:pt x="3" y="8"/>
                </a:lnTo>
                <a:lnTo>
                  <a:pt x="11" y="25"/>
                </a:lnTo>
                <a:lnTo>
                  <a:pt x="20" y="48"/>
                </a:lnTo>
                <a:lnTo>
                  <a:pt x="32" y="74"/>
                </a:lnTo>
                <a:lnTo>
                  <a:pt x="43" y="100"/>
                </a:lnTo>
                <a:lnTo>
                  <a:pt x="54" y="125"/>
                </a:lnTo>
                <a:lnTo>
                  <a:pt x="63" y="145"/>
                </a:lnTo>
                <a:lnTo>
                  <a:pt x="69" y="157"/>
                </a:lnTo>
                <a:lnTo>
                  <a:pt x="75" y="169"/>
                </a:lnTo>
                <a:lnTo>
                  <a:pt x="86" y="191"/>
                </a:lnTo>
                <a:lnTo>
                  <a:pt x="100" y="217"/>
                </a:lnTo>
                <a:lnTo>
                  <a:pt x="114" y="245"/>
                </a:lnTo>
                <a:lnTo>
                  <a:pt x="126" y="273"/>
                </a:lnTo>
                <a:lnTo>
                  <a:pt x="138" y="296"/>
                </a:lnTo>
                <a:lnTo>
                  <a:pt x="146" y="311"/>
                </a:lnTo>
                <a:lnTo>
                  <a:pt x="149" y="317"/>
                </a:lnTo>
                <a:lnTo>
                  <a:pt x="148" y="323"/>
                </a:lnTo>
                <a:lnTo>
                  <a:pt x="146" y="334"/>
                </a:lnTo>
                <a:lnTo>
                  <a:pt x="145" y="347"/>
                </a:lnTo>
                <a:lnTo>
                  <a:pt x="146" y="353"/>
                </a:lnTo>
                <a:lnTo>
                  <a:pt x="151" y="350"/>
                </a:lnTo>
                <a:lnTo>
                  <a:pt x="157" y="345"/>
                </a:lnTo>
                <a:lnTo>
                  <a:pt x="166" y="336"/>
                </a:lnTo>
                <a:lnTo>
                  <a:pt x="175" y="325"/>
                </a:lnTo>
                <a:lnTo>
                  <a:pt x="185" y="316"/>
                </a:lnTo>
                <a:lnTo>
                  <a:pt x="192" y="306"/>
                </a:lnTo>
                <a:lnTo>
                  <a:pt x="199" y="302"/>
                </a:lnTo>
                <a:lnTo>
                  <a:pt x="200" y="299"/>
                </a:lnTo>
                <a:lnTo>
                  <a:pt x="195" y="291"/>
                </a:lnTo>
                <a:lnTo>
                  <a:pt x="186" y="273"/>
                </a:lnTo>
                <a:lnTo>
                  <a:pt x="177" y="254"/>
                </a:lnTo>
                <a:lnTo>
                  <a:pt x="171" y="243"/>
                </a:lnTo>
                <a:lnTo>
                  <a:pt x="168" y="237"/>
                </a:lnTo>
                <a:lnTo>
                  <a:pt x="162" y="225"/>
                </a:lnTo>
                <a:lnTo>
                  <a:pt x="152" y="209"/>
                </a:lnTo>
                <a:lnTo>
                  <a:pt x="142" y="191"/>
                </a:lnTo>
                <a:lnTo>
                  <a:pt x="131" y="174"/>
                </a:lnTo>
                <a:lnTo>
                  <a:pt x="122" y="159"/>
                </a:lnTo>
                <a:lnTo>
                  <a:pt x="115" y="149"/>
                </a:lnTo>
                <a:lnTo>
                  <a:pt x="112" y="145"/>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pic>
        <p:nvPicPr>
          <p:cNvPr id="75785" name="Picture 167" descr="C:\Users\nt425b\AppData\Local\Microsoft\Windows\Temporary Internet Files\Content.IE5\WO8EJISU\MC900359059[1].wm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300788" y="3457575"/>
            <a:ext cx="1962150" cy="2160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305050" y="11113"/>
            <a:ext cx="11561763" cy="6881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19" name="Title 1"/>
          <p:cNvSpPr>
            <a:spLocks noGrp="1"/>
          </p:cNvSpPr>
          <p:nvPr>
            <p:ph type="title"/>
          </p:nvPr>
        </p:nvSpPr>
        <p:spPr/>
        <p:txBody>
          <a:bodyPr/>
          <a:lstStyle/>
          <a:p>
            <a:endParaRPr lang="en-US" altLang="en-US" smtClean="0"/>
          </a:p>
        </p:txBody>
      </p:sp>
      <p:sp>
        <p:nvSpPr>
          <p:cNvPr id="9220"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b="1">
                <a:solidFill>
                  <a:schemeClr val="tx1"/>
                </a:solidFill>
                <a:latin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defRPr>
            </a:lvl9pPr>
          </a:lstStyle>
          <a:p>
            <a:pPr>
              <a:spcBef>
                <a:spcPct val="0"/>
              </a:spcBef>
              <a:buFontTx/>
              <a:buNone/>
            </a:pPr>
            <a:fld id="{4A01AB2C-8D6A-4FA8-97E0-AE6198DBF49C}" type="slidenum">
              <a:rPr lang="en-US" altLang="en-US" sz="1400" b="0" smtClean="0"/>
              <a:pPr>
                <a:spcBef>
                  <a:spcPct val="0"/>
                </a:spcBef>
                <a:buFontTx/>
                <a:buNone/>
              </a:pPr>
              <a:t>9</a:t>
            </a:fld>
            <a:endParaRPr lang="en-US" altLang="en-US" sz="1400" b="0" smtClean="0"/>
          </a:p>
        </p:txBody>
      </p:sp>
      <p:sp>
        <p:nvSpPr>
          <p:cNvPr id="9221" name="Content Placeholder 1"/>
          <p:cNvSpPr>
            <a:spLocks noGrp="1"/>
          </p:cNvSpPr>
          <p:nvPr>
            <p:ph idx="1"/>
          </p:nvPr>
        </p:nvSpPr>
        <p:spPr/>
        <p:txBody>
          <a:bodyPr/>
          <a:lstStyle/>
          <a:p>
            <a:r>
              <a:rPr lang="en-US" altLang="en-US" dirty="0" smtClean="0"/>
              <a:t>Lecture 7:  Inference for Averages</a:t>
            </a:r>
          </a:p>
          <a:p>
            <a:endParaRPr lang="en-US" altLang="en-US" sz="2800" dirty="0" smtClean="0"/>
          </a:p>
          <a:p>
            <a:pPr lvl="1"/>
            <a:r>
              <a:rPr lang="en-US" altLang="en-US" dirty="0" smtClean="0"/>
              <a:t>Inference for one average …</a:t>
            </a:r>
          </a:p>
          <a:p>
            <a:pPr lvl="2"/>
            <a:endParaRPr lang="en-US" altLang="en-US" sz="200" dirty="0" smtClean="0"/>
          </a:p>
          <a:p>
            <a:pPr lvl="2"/>
            <a:r>
              <a:rPr lang="en-US" altLang="en-US" dirty="0" smtClean="0"/>
              <a:t>… where </a:t>
            </a:r>
            <a:r>
              <a:rPr lang="en-US" altLang="en-US" dirty="0" smtClean="0">
                <a:latin typeface="Symbol" panose="05050102010706020507" pitchFamily="18" charset="2"/>
              </a:rPr>
              <a:t>s</a:t>
            </a:r>
            <a:r>
              <a:rPr lang="en-US" altLang="en-US" dirty="0" smtClean="0"/>
              <a:t> is known:  normal distribution</a:t>
            </a:r>
          </a:p>
          <a:p>
            <a:pPr lvl="2"/>
            <a:endParaRPr lang="en-US" altLang="en-US" sz="200" dirty="0" smtClean="0"/>
          </a:p>
          <a:p>
            <a:pPr lvl="2"/>
            <a:r>
              <a:rPr lang="en-US" altLang="en-US" dirty="0" smtClean="0"/>
              <a:t>… where </a:t>
            </a:r>
            <a:r>
              <a:rPr lang="en-US" altLang="en-US" dirty="0" smtClean="0">
                <a:latin typeface="Symbol" panose="05050102010706020507" pitchFamily="18" charset="2"/>
              </a:rPr>
              <a:t>s</a:t>
            </a:r>
            <a:r>
              <a:rPr lang="en-US" altLang="en-US" dirty="0" smtClean="0"/>
              <a:t> is unknown:  T distribution</a:t>
            </a:r>
          </a:p>
          <a:p>
            <a:endParaRPr lang="en-US" altLang="en-US" sz="2800" dirty="0" smtClean="0"/>
          </a:p>
          <a:p>
            <a:pPr lvl="1"/>
            <a:r>
              <a:rPr lang="en-US" altLang="en-US" dirty="0" smtClean="0"/>
              <a:t>Inference for two matched populations</a:t>
            </a:r>
          </a:p>
          <a:p>
            <a:endParaRPr lang="en-US" altLang="en-US" sz="2800" dirty="0" smtClean="0"/>
          </a:p>
          <a:p>
            <a:pPr lvl="1"/>
            <a:r>
              <a:rPr lang="en-US" altLang="en-US" dirty="0" smtClean="0"/>
              <a:t>Inference for two independent populations</a:t>
            </a:r>
          </a:p>
          <a:p>
            <a:pPr lvl="2"/>
            <a:r>
              <a:rPr lang="en-US" altLang="en-US" dirty="0" smtClean="0"/>
              <a:t>… where </a:t>
            </a:r>
            <a:r>
              <a:rPr lang="en-US" altLang="en-US" dirty="0" smtClean="0">
                <a:latin typeface="Symbol" panose="05050102010706020507" pitchFamily="18" charset="2"/>
              </a:rPr>
              <a:t>s</a:t>
            </a:r>
            <a:r>
              <a:rPr lang="en-US" altLang="en-US" dirty="0" smtClean="0"/>
              <a:t>’s might be different</a:t>
            </a:r>
          </a:p>
          <a:p>
            <a:pPr lvl="2"/>
            <a:r>
              <a:rPr lang="en-US" altLang="en-US" dirty="0" smtClean="0"/>
              <a:t>… where </a:t>
            </a:r>
            <a:r>
              <a:rPr lang="en-US" altLang="en-US" dirty="0" smtClean="0">
                <a:latin typeface="Symbol" panose="05050102010706020507" pitchFamily="18" charset="2"/>
              </a:rPr>
              <a:t>s</a:t>
            </a:r>
            <a:r>
              <a:rPr lang="en-US" altLang="en-US" dirty="0" smtClean="0"/>
              <a:t>’s are known to be equal</a:t>
            </a:r>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r>
              <a:rPr lang="en-US" altLang="en-US" smtClean="0">
                <a:solidFill>
                  <a:schemeClr val="tx1"/>
                </a:solidFill>
              </a:rPr>
              <a:t>Gray et al., “More dead than dead”, </a:t>
            </a:r>
            <a:r>
              <a:rPr lang="en-US" altLang="en-US" i="1" smtClean="0">
                <a:solidFill>
                  <a:schemeClr val="tx1"/>
                </a:solidFill>
              </a:rPr>
              <a:t>Cognition</a:t>
            </a:r>
            <a:r>
              <a:rPr lang="en-US" altLang="en-US" smtClean="0">
                <a:solidFill>
                  <a:schemeClr val="tx1"/>
                </a:solidFill>
              </a:rPr>
              <a:t> 2011</a:t>
            </a:r>
          </a:p>
        </p:txBody>
      </p:sp>
      <p:sp>
        <p:nvSpPr>
          <p:cNvPr id="5123" name="Rectangle 3"/>
          <p:cNvSpPr>
            <a:spLocks noGrp="1" noChangeArrowheads="1"/>
          </p:cNvSpPr>
          <p:nvPr>
            <p:ph type="body" idx="1"/>
          </p:nvPr>
        </p:nvSpPr>
        <p:spPr/>
        <p:txBody>
          <a:bodyPr/>
          <a:lstStyle/>
          <a:p>
            <a:pPr>
              <a:buFontTx/>
              <a:buNone/>
              <a:defRPr/>
            </a:pPr>
            <a:r>
              <a:rPr lang="en-US" sz="2800" dirty="0" smtClean="0"/>
              <a:t>	In a 2011 experiment, participants read one of three stories:  a protagonist, David, has a car accident and suffers major injuries.  </a:t>
            </a:r>
          </a:p>
          <a:p>
            <a:pPr lvl="1">
              <a:defRPr/>
            </a:pPr>
            <a:endParaRPr lang="en-US" sz="1000" dirty="0" smtClean="0"/>
          </a:p>
          <a:p>
            <a:pPr lvl="1">
              <a:defRPr/>
            </a:pPr>
            <a:r>
              <a:rPr lang="en-US" sz="2400" dirty="0" smtClean="0"/>
              <a:t>In the </a:t>
            </a:r>
            <a:r>
              <a:rPr lang="en-US" sz="2400" i="1" dirty="0" smtClean="0"/>
              <a:t>life</a:t>
            </a:r>
            <a:r>
              <a:rPr lang="en-US" sz="2400" dirty="0" smtClean="0"/>
              <a:t> story, he fully recovers</a:t>
            </a:r>
          </a:p>
          <a:p>
            <a:pPr lvl="1">
              <a:defRPr/>
            </a:pPr>
            <a:endParaRPr lang="en-US" sz="1000" dirty="0" smtClean="0"/>
          </a:p>
          <a:p>
            <a:pPr lvl="1">
              <a:defRPr/>
            </a:pPr>
            <a:r>
              <a:rPr lang="en-US" sz="2400" dirty="0" smtClean="0"/>
              <a:t>In the</a:t>
            </a:r>
            <a:r>
              <a:rPr lang="en-US" sz="2400" i="1" dirty="0" smtClean="0"/>
              <a:t> dead</a:t>
            </a:r>
            <a:r>
              <a:rPr lang="en-US" sz="2400" dirty="0" smtClean="0"/>
              <a:t> story, he dies</a:t>
            </a:r>
          </a:p>
          <a:p>
            <a:pPr lvl="1">
              <a:defRPr/>
            </a:pPr>
            <a:endParaRPr lang="en-US" sz="1000" dirty="0" smtClean="0"/>
          </a:p>
          <a:p>
            <a:pPr lvl="1">
              <a:defRPr/>
            </a:pPr>
            <a:r>
              <a:rPr lang="en-US" sz="2400" dirty="0" smtClean="0"/>
              <a:t>In the </a:t>
            </a:r>
            <a:r>
              <a:rPr lang="en-US" sz="2400" i="1" dirty="0" smtClean="0"/>
              <a:t>PVS</a:t>
            </a:r>
            <a:r>
              <a:rPr lang="en-US" sz="2400" b="0" i="1" dirty="0" smtClean="0"/>
              <a:t> [persistent vegetative state]</a:t>
            </a:r>
            <a:r>
              <a:rPr lang="en-US" sz="2400" dirty="0" smtClean="0"/>
              <a:t> story, he enters a PVS:  </a:t>
            </a:r>
            <a:r>
              <a:rPr lang="en-US" sz="2400" b="0" dirty="0" smtClean="0"/>
              <a:t>“David’s entire brain was destroyed, except for the one part that keeps him breathing.  So while his body is technically alive, he will never wake up again.”</a:t>
            </a:r>
          </a:p>
          <a:p>
            <a:pPr>
              <a:defRPr/>
            </a:pPr>
            <a:endParaRPr lang="en-US" sz="1050" dirty="0"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5123">
                                            <p:txEl>
                                              <p:pRg st="2" end="2"/>
                                            </p:txEl>
                                          </p:spTgt>
                                        </p:tgtEl>
                                        <p:attrNameLst>
                                          <p:attrName>style.visibility</p:attrName>
                                        </p:attrNameLst>
                                      </p:cBhvr>
                                      <p:to>
                                        <p:strVal val="visible"/>
                                      </p:to>
                                    </p:set>
                                    <p:animEffect transition="in" filter="wipe(left)">
                                      <p:cBhvr>
                                        <p:cTn id="7" dur="500"/>
                                        <p:tgtEl>
                                          <p:spTgt spid="5123">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5123">
                                            <p:txEl>
                                              <p:pRg st="4" end="4"/>
                                            </p:txEl>
                                          </p:spTgt>
                                        </p:tgtEl>
                                        <p:attrNameLst>
                                          <p:attrName>style.visibility</p:attrName>
                                        </p:attrNameLst>
                                      </p:cBhvr>
                                      <p:to>
                                        <p:strVal val="visible"/>
                                      </p:to>
                                    </p:set>
                                    <p:animEffect transition="in" filter="wipe(left)">
                                      <p:cBhvr>
                                        <p:cTn id="12" dur="500"/>
                                        <p:tgtEl>
                                          <p:spTgt spid="5123">
                                            <p:txEl>
                                              <p:pRg st="4" end="4"/>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5123">
                                            <p:txEl>
                                              <p:pRg st="6" end="6"/>
                                            </p:txEl>
                                          </p:spTgt>
                                        </p:tgtEl>
                                        <p:attrNameLst>
                                          <p:attrName>style.visibility</p:attrName>
                                        </p:attrNameLst>
                                      </p:cBhvr>
                                      <p:to>
                                        <p:strVal val="visible"/>
                                      </p:to>
                                    </p:set>
                                    <p:animEffect transition="in" filter="wipe(left)">
                                      <p:cBhvr>
                                        <p:cTn id="17" dur="500"/>
                                        <p:tgtEl>
                                          <p:spTgt spid="512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r>
              <a:rPr lang="en-US" altLang="en-US" smtClean="0">
                <a:solidFill>
                  <a:schemeClr val="tx1"/>
                </a:solidFill>
              </a:rPr>
              <a:t>Gray et al., “More dead than dead”, </a:t>
            </a:r>
            <a:r>
              <a:rPr lang="en-US" altLang="en-US" i="1" smtClean="0">
                <a:solidFill>
                  <a:schemeClr val="tx1"/>
                </a:solidFill>
              </a:rPr>
              <a:t>Cognition</a:t>
            </a:r>
            <a:r>
              <a:rPr lang="en-US" altLang="en-US" smtClean="0">
                <a:solidFill>
                  <a:schemeClr val="tx1"/>
                </a:solidFill>
              </a:rPr>
              <a:t> 2011</a:t>
            </a:r>
          </a:p>
        </p:txBody>
      </p:sp>
      <p:sp>
        <p:nvSpPr>
          <p:cNvPr id="6147" name="Rectangle 3"/>
          <p:cNvSpPr>
            <a:spLocks noGrp="1" noChangeArrowheads="1"/>
          </p:cNvSpPr>
          <p:nvPr>
            <p:ph type="body" idx="1"/>
          </p:nvPr>
        </p:nvSpPr>
        <p:spPr/>
        <p:txBody>
          <a:bodyPr/>
          <a:lstStyle/>
          <a:p>
            <a:pPr>
              <a:buFontTx/>
              <a:buNone/>
            </a:pPr>
            <a:r>
              <a:rPr lang="en-US" altLang="en-US" sz="2400" dirty="0" smtClean="0"/>
              <a:t>	Participants then rated David’s mind by indicating the extent to which David could …</a:t>
            </a:r>
          </a:p>
          <a:p>
            <a:pPr lvl="1">
              <a:buFontTx/>
              <a:buNone/>
            </a:pPr>
            <a:r>
              <a:rPr lang="en-US" altLang="en-US" sz="2000" b="0" dirty="0" smtClean="0"/>
              <a:t>“remember the events of his life”	“have emotions and feelings”</a:t>
            </a:r>
          </a:p>
          <a:p>
            <a:pPr lvl="1">
              <a:buFontTx/>
              <a:buNone/>
            </a:pPr>
            <a:r>
              <a:rPr lang="en-US" altLang="en-US" sz="2000" b="0" dirty="0" smtClean="0"/>
              <a:t>“be aware of his environment”	“know right from wrong”</a:t>
            </a:r>
          </a:p>
          <a:p>
            <a:pPr lvl="1">
              <a:buFontTx/>
              <a:buNone/>
            </a:pPr>
            <a:r>
              <a:rPr lang="en-US" altLang="en-US" sz="2000" b="0" dirty="0" smtClean="0"/>
              <a:t>“influence outcome of situations”	“have a personality”</a:t>
            </a:r>
          </a:p>
          <a:p>
            <a:pPr lvl="1">
              <a:buFontTx/>
              <a:buNone/>
            </a:pPr>
            <a:r>
              <a:rPr lang="en-US" altLang="en-US" sz="2000" b="0" i="1" dirty="0" smtClean="0"/>
              <a:t>Rating:  –3 [strongly disagree] to +3 [strongly agree]</a:t>
            </a:r>
          </a:p>
          <a:p>
            <a:pPr lvl="1">
              <a:buFontTx/>
              <a:buNone/>
            </a:pPr>
            <a:endParaRPr lang="en-US" altLang="en-US" sz="1000" b="0" i="1" dirty="0" smtClean="0"/>
          </a:p>
          <a:p>
            <a:pPr lvl="1"/>
            <a:r>
              <a:rPr lang="en-US" altLang="en-US" sz="2400" dirty="0" smtClean="0"/>
              <a:t>Life (n=60)	</a:t>
            </a:r>
            <a:r>
              <a:rPr lang="en-US" altLang="en-US" sz="2400" dirty="0" err="1" smtClean="0"/>
              <a:t>avg</a:t>
            </a:r>
            <a:r>
              <a:rPr lang="en-US" altLang="en-US" sz="2400" dirty="0" smtClean="0"/>
              <a:t> =   1.77, SD = 1.02</a:t>
            </a:r>
          </a:p>
          <a:p>
            <a:pPr lvl="1"/>
            <a:r>
              <a:rPr lang="en-US" altLang="en-US" sz="2400" dirty="0" smtClean="0"/>
              <a:t>Death (n=60)	</a:t>
            </a:r>
            <a:r>
              <a:rPr lang="en-US" altLang="en-US" sz="2400" dirty="0" err="1" smtClean="0"/>
              <a:t>avg</a:t>
            </a:r>
            <a:r>
              <a:rPr lang="en-US" altLang="en-US" sz="2400" dirty="0" smtClean="0"/>
              <a:t> = –0.29, SD = 1.76</a:t>
            </a:r>
          </a:p>
          <a:p>
            <a:pPr lvl="1"/>
            <a:r>
              <a:rPr lang="en-US" altLang="en-US" sz="2400" dirty="0" smtClean="0"/>
              <a:t>PVS (n=60)	</a:t>
            </a:r>
            <a:r>
              <a:rPr lang="en-US" altLang="en-US" sz="2400" dirty="0" err="1" smtClean="0"/>
              <a:t>avg</a:t>
            </a:r>
            <a:r>
              <a:rPr lang="en-US" altLang="en-US" sz="2400" dirty="0" smtClean="0"/>
              <a:t> = –1.73, SD = 1.36</a:t>
            </a:r>
          </a:p>
          <a:p>
            <a:pPr lvl="1">
              <a:buFontTx/>
              <a:buNone/>
            </a:pPr>
            <a:endParaRPr lang="en-US" altLang="en-US" sz="1000" dirty="0" smtClean="0"/>
          </a:p>
          <a:p>
            <a:endParaRPr lang="en-US" altLang="en-US" sz="2400" dirty="0" smtClean="0"/>
          </a:p>
          <a:p>
            <a:r>
              <a:rPr lang="en-US" altLang="en-US" sz="2400" dirty="0" smtClean="0"/>
              <a:t>Is being dead considered to be more “alive” than being in a persistent vegetative state?</a:t>
            </a:r>
          </a:p>
          <a:p>
            <a:pPr lvl="1"/>
            <a:r>
              <a:rPr lang="en-US" altLang="en-US" sz="2000" dirty="0" smtClean="0"/>
              <a:t>What type analysis should be used?</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6147">
                                            <p:txEl>
                                              <p:pRg st="6" end="6"/>
                                            </p:txEl>
                                          </p:spTgt>
                                        </p:tgtEl>
                                        <p:attrNameLst>
                                          <p:attrName>style.visibility</p:attrName>
                                        </p:attrNameLst>
                                      </p:cBhvr>
                                      <p:to>
                                        <p:strVal val="visible"/>
                                      </p:to>
                                    </p:set>
                                    <p:animEffect transition="in" filter="wipe(left)">
                                      <p:cBhvr>
                                        <p:cTn id="7" dur="500"/>
                                        <p:tgtEl>
                                          <p:spTgt spid="6147">
                                            <p:txEl>
                                              <p:pRg st="6" end="6"/>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6147">
                                            <p:txEl>
                                              <p:pRg st="7" end="7"/>
                                            </p:txEl>
                                          </p:spTgt>
                                        </p:tgtEl>
                                        <p:attrNameLst>
                                          <p:attrName>style.visibility</p:attrName>
                                        </p:attrNameLst>
                                      </p:cBhvr>
                                      <p:to>
                                        <p:strVal val="visible"/>
                                      </p:to>
                                    </p:set>
                                    <p:animEffect transition="in" filter="wipe(left)">
                                      <p:cBhvr>
                                        <p:cTn id="12" dur="500"/>
                                        <p:tgtEl>
                                          <p:spTgt spid="6147">
                                            <p:txEl>
                                              <p:pRg st="7" end="7"/>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6147">
                                            <p:txEl>
                                              <p:pRg st="8" end="8"/>
                                            </p:txEl>
                                          </p:spTgt>
                                        </p:tgtEl>
                                        <p:attrNameLst>
                                          <p:attrName>style.visibility</p:attrName>
                                        </p:attrNameLst>
                                      </p:cBhvr>
                                      <p:to>
                                        <p:strVal val="visible"/>
                                      </p:to>
                                    </p:set>
                                    <p:animEffect transition="in" filter="wipe(left)">
                                      <p:cBhvr>
                                        <p:cTn id="17" dur="500"/>
                                        <p:tgtEl>
                                          <p:spTgt spid="6147">
                                            <p:txEl>
                                              <p:pRg st="8" end="8"/>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6147">
                                            <p:txEl>
                                              <p:pRg st="11" end="11"/>
                                            </p:txEl>
                                          </p:spTgt>
                                        </p:tgtEl>
                                        <p:attrNameLst>
                                          <p:attrName>style.visibility</p:attrName>
                                        </p:attrNameLst>
                                      </p:cBhvr>
                                      <p:to>
                                        <p:strVal val="visible"/>
                                      </p:to>
                                    </p:set>
                                    <p:animEffect transition="in" filter="dissolve">
                                      <p:cBhvr>
                                        <p:cTn id="22" dur="500"/>
                                        <p:tgtEl>
                                          <p:spTgt spid="6147">
                                            <p:txEl>
                                              <p:pRg st="11" end="11"/>
                                            </p:txEl>
                                          </p:spTgt>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6147">
                                            <p:txEl>
                                              <p:pRg st="12" end="12"/>
                                            </p:txEl>
                                          </p:spTgt>
                                        </p:tgtEl>
                                        <p:attrNameLst>
                                          <p:attrName>style.visibility</p:attrName>
                                        </p:attrNameLst>
                                      </p:cBhvr>
                                      <p:to>
                                        <p:strVal val="visible"/>
                                      </p:to>
                                    </p:set>
                                    <p:animEffect transition="in" filter="dissolve">
                                      <p:cBhvr>
                                        <p:cTn id="25" dur="500"/>
                                        <p:tgtEl>
                                          <p:spTgt spid="6147">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7" grpId="0" build="p"/>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Title 1"/>
          <p:cNvSpPr>
            <a:spLocks noGrp="1"/>
          </p:cNvSpPr>
          <p:nvPr>
            <p:ph type="title"/>
          </p:nvPr>
        </p:nvSpPr>
        <p:spPr/>
        <p:txBody>
          <a:bodyPr/>
          <a:lstStyle/>
          <a:p>
            <a:r>
              <a:rPr lang="en-US" altLang="en-US" smtClean="0"/>
              <a:t>Science, 8 September 2006</a:t>
            </a:r>
          </a:p>
        </p:txBody>
      </p:sp>
      <p:sp>
        <p:nvSpPr>
          <p:cNvPr id="79875" name="Content Placeholder 2"/>
          <p:cNvSpPr>
            <a:spLocks noGrp="1"/>
          </p:cNvSpPr>
          <p:nvPr>
            <p:ph idx="1"/>
          </p:nvPr>
        </p:nvSpPr>
        <p:spPr/>
        <p:txBody>
          <a:bodyPr/>
          <a:lstStyle/>
          <a:p>
            <a:pPr>
              <a:buFontTx/>
              <a:buNone/>
            </a:pPr>
            <a:r>
              <a:rPr lang="en-US" altLang="en-US" sz="2800" smtClean="0"/>
              <a:t>Case Study</a:t>
            </a:r>
          </a:p>
          <a:p>
            <a:pPr>
              <a:buFontTx/>
              <a:buNone/>
            </a:pPr>
            <a:r>
              <a:rPr lang="en-US" altLang="en-US" sz="2800" smtClean="0"/>
              <a:t>“Washing Away Your Sins”</a:t>
            </a:r>
          </a:p>
        </p:txBody>
      </p:sp>
      <p:sp>
        <p:nvSpPr>
          <p:cNvPr id="79876"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b="1">
                <a:solidFill>
                  <a:schemeClr val="tx1"/>
                </a:solidFill>
                <a:latin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defRPr>
            </a:lvl9pPr>
          </a:lstStyle>
          <a:p>
            <a:pPr>
              <a:spcBef>
                <a:spcPct val="0"/>
              </a:spcBef>
              <a:buFontTx/>
              <a:buNone/>
            </a:pPr>
            <a:fld id="{1423A1FA-84D7-480A-BA6A-2F93760B8094}" type="slidenum">
              <a:rPr lang="en-US" altLang="en-US" sz="1400" b="0" smtClean="0"/>
              <a:pPr>
                <a:spcBef>
                  <a:spcPct val="0"/>
                </a:spcBef>
                <a:buFontTx/>
                <a:buNone/>
              </a:pPr>
              <a:t>92</a:t>
            </a:fld>
            <a:endParaRPr lang="en-US" altLang="en-US" sz="1400" b="0" smtClean="0"/>
          </a:p>
        </p:txBody>
      </p:sp>
      <p:pic>
        <p:nvPicPr>
          <p:cNvPr id="7987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5825" y="2430463"/>
            <a:ext cx="6553200" cy="3343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9878" name="Picture 3" descr="C:\Users\nt425b\AppData\Local\Microsoft\Windows\Temporary Internet Files\Content.IE5\025KJZ76\MC900441805[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69013" y="3160713"/>
            <a:ext cx="2743200" cy="274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itle 1"/>
          <p:cNvSpPr>
            <a:spLocks noGrp="1"/>
          </p:cNvSpPr>
          <p:nvPr>
            <p:ph type="title"/>
          </p:nvPr>
        </p:nvSpPr>
        <p:spPr/>
        <p:txBody>
          <a:bodyPr/>
          <a:lstStyle/>
          <a:p>
            <a:endParaRPr lang="en-US" altLang="en-US" smtClean="0"/>
          </a:p>
        </p:txBody>
      </p:sp>
      <p:sp>
        <p:nvSpPr>
          <p:cNvPr id="3" name="Content Placeholder 2"/>
          <p:cNvSpPr>
            <a:spLocks noGrp="1"/>
          </p:cNvSpPr>
          <p:nvPr>
            <p:ph idx="1"/>
          </p:nvPr>
        </p:nvSpPr>
        <p:spPr/>
        <p:txBody>
          <a:bodyPr/>
          <a:lstStyle/>
          <a:p>
            <a:r>
              <a:rPr lang="en-US" altLang="en-US" sz="2800" dirty="0" smtClean="0"/>
              <a:t>A randomized experiment was conducted </a:t>
            </a:r>
          </a:p>
          <a:p>
            <a:pPr lvl="1"/>
            <a:r>
              <a:rPr lang="en-US" altLang="en-US" sz="2400" dirty="0" smtClean="0"/>
              <a:t>n = 16 were asked to recall ethical behavior</a:t>
            </a:r>
          </a:p>
          <a:p>
            <a:pPr lvl="1"/>
            <a:r>
              <a:rPr lang="en-US" altLang="en-US" sz="2400" dirty="0" smtClean="0"/>
              <a:t>n = 16 were asked to recall unethical behavior</a:t>
            </a:r>
          </a:p>
          <a:p>
            <a:pPr lvl="1"/>
            <a:r>
              <a:rPr lang="en-US" altLang="en-US" sz="2400" dirty="0" smtClean="0"/>
              <a:t>Subjects were then offered either a pencil or an antiseptic wipe</a:t>
            </a:r>
          </a:p>
          <a:p>
            <a:endParaRPr lang="en-US" altLang="en-US" sz="2800" dirty="0" smtClean="0"/>
          </a:p>
          <a:p>
            <a:r>
              <a:rPr lang="en-US" altLang="en-US" sz="2800" dirty="0" smtClean="0"/>
              <a:t>Results</a:t>
            </a:r>
          </a:p>
          <a:p>
            <a:pPr lvl="1"/>
            <a:r>
              <a:rPr lang="en-US" altLang="en-US" sz="2400" dirty="0" smtClean="0"/>
              <a:t>For those who were asked to recall ethical behavior, 5/16 chose wipe</a:t>
            </a:r>
          </a:p>
          <a:p>
            <a:pPr lvl="1"/>
            <a:r>
              <a:rPr lang="en-US" altLang="en-US" sz="2400" dirty="0" smtClean="0"/>
              <a:t>For those who were asked to recall unethical behavior, 11/16 chose wipe</a:t>
            </a:r>
          </a:p>
        </p:txBody>
      </p:sp>
      <p:sp>
        <p:nvSpPr>
          <p:cNvPr id="80900"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b="1">
                <a:solidFill>
                  <a:schemeClr val="tx1"/>
                </a:solidFill>
                <a:latin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defRPr>
            </a:lvl9pPr>
          </a:lstStyle>
          <a:p>
            <a:pPr>
              <a:spcBef>
                <a:spcPct val="0"/>
              </a:spcBef>
              <a:buFontTx/>
              <a:buNone/>
            </a:pPr>
            <a:fld id="{1A8C001B-1DC6-4ECF-AED9-6DEBE35195DC}" type="slidenum">
              <a:rPr lang="en-US" altLang="en-US" sz="1400" b="0" smtClean="0"/>
              <a:pPr>
                <a:spcBef>
                  <a:spcPct val="0"/>
                </a:spcBef>
                <a:buFontTx/>
                <a:buNone/>
              </a:pPr>
              <a:t>93</a:t>
            </a:fld>
            <a:endParaRPr lang="en-US" altLang="en-US" sz="1400" b="0"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dissolve">
                                      <p:cBhvr>
                                        <p:cTn id="7" dur="500"/>
                                        <p:tgtEl>
                                          <p:spTgt spid="3">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dissolve">
                                      <p:cBhvr>
                                        <p:cTn id="12" dur="500"/>
                                        <p:tgtEl>
                                          <p:spTgt spid="3">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dissolve">
                                      <p:cBhvr>
                                        <p:cTn id="17" dur="500"/>
                                        <p:tgtEl>
                                          <p:spTgt spid="3">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dissolve">
                                      <p:cBhvr>
                                        <p:cTn id="22" dur="500"/>
                                        <p:tgtEl>
                                          <p:spTgt spid="3">
                                            <p:txEl>
                                              <p:pRg st="5" end="5"/>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dissolve">
                                      <p:cBhvr>
                                        <p:cTn id="27" dur="500"/>
                                        <p:tgtEl>
                                          <p:spTgt spid="3">
                                            <p:txEl>
                                              <p:pRg st="6" end="6"/>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dissolve">
                                      <p:cBhvr>
                                        <p:cTn id="3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Title 1"/>
          <p:cNvSpPr>
            <a:spLocks noGrp="1"/>
          </p:cNvSpPr>
          <p:nvPr>
            <p:ph type="title"/>
          </p:nvPr>
        </p:nvSpPr>
        <p:spPr/>
        <p:txBody>
          <a:bodyPr/>
          <a:lstStyle/>
          <a:p>
            <a:r>
              <a:rPr lang="en-US" altLang="en-US" sz="1600" smtClean="0">
                <a:solidFill>
                  <a:schemeClr val="tx1"/>
                </a:solidFill>
              </a:rPr>
              <a:t>Michele Alexander, “Truth and Consequences”, Journal of Sex Research, 2003</a:t>
            </a:r>
          </a:p>
        </p:txBody>
      </p:sp>
      <p:sp>
        <p:nvSpPr>
          <p:cNvPr id="68611" name="Content Placeholder 2"/>
          <p:cNvSpPr>
            <a:spLocks noGrp="1"/>
          </p:cNvSpPr>
          <p:nvPr>
            <p:ph idx="1"/>
          </p:nvPr>
        </p:nvSpPr>
        <p:spPr/>
        <p:txBody>
          <a:bodyPr/>
          <a:lstStyle/>
          <a:p>
            <a:r>
              <a:rPr lang="en-US" altLang="en-US" sz="2800" dirty="0" smtClean="0"/>
              <a:t>Data from GSS, 1972-2006.  </a:t>
            </a:r>
          </a:p>
          <a:p>
            <a:endParaRPr lang="en-US" altLang="en-US" sz="2000" dirty="0" smtClean="0"/>
          </a:p>
          <a:p>
            <a:r>
              <a:rPr lang="en-US" altLang="en-US" sz="2400" dirty="0" smtClean="0"/>
              <a:t>SRS of 8068 heterosexual women asked, “</a:t>
            </a:r>
            <a:r>
              <a:rPr lang="en-US" altLang="en-US" sz="2400" i="1" dirty="0" smtClean="0"/>
              <a:t>Since your 18</a:t>
            </a:r>
            <a:r>
              <a:rPr lang="en-US" altLang="en-US" sz="2400" i="1" baseline="30000" dirty="0" smtClean="0"/>
              <a:t>th</a:t>
            </a:r>
            <a:r>
              <a:rPr lang="en-US" altLang="en-US" sz="2400" i="1" dirty="0" smtClean="0"/>
              <a:t> birthday, how many male partners have you had sex with?</a:t>
            </a:r>
            <a:r>
              <a:rPr lang="en-US" altLang="en-US" sz="2400" dirty="0" smtClean="0"/>
              <a:t>”  </a:t>
            </a:r>
          </a:p>
          <a:p>
            <a:endParaRPr lang="en-US" altLang="en-US" sz="2400" dirty="0"/>
          </a:p>
          <a:p>
            <a:r>
              <a:rPr lang="en-US" altLang="en-US" sz="2400" dirty="0" smtClean="0"/>
              <a:t>SRS of 6707 heterosexual men asked, “</a:t>
            </a:r>
            <a:r>
              <a:rPr lang="en-US" altLang="en-US" sz="2400" i="1" dirty="0" smtClean="0"/>
              <a:t>Since your 18</a:t>
            </a:r>
            <a:r>
              <a:rPr lang="en-US" altLang="en-US" sz="2400" i="1" baseline="30000" dirty="0" smtClean="0"/>
              <a:t>th</a:t>
            </a:r>
            <a:r>
              <a:rPr lang="en-US" altLang="en-US" sz="2400" i="1" dirty="0" smtClean="0"/>
              <a:t> birthday, how many female partners have you had sex with?</a:t>
            </a:r>
            <a:r>
              <a:rPr lang="en-US" altLang="en-US" sz="2400" dirty="0" smtClean="0"/>
              <a:t>”  </a:t>
            </a:r>
          </a:p>
          <a:p>
            <a:pPr lvl="1"/>
            <a:endParaRPr lang="en-US" altLang="en-US" sz="1600" dirty="0" smtClean="0"/>
          </a:p>
          <a:p>
            <a:r>
              <a:rPr lang="en-US" altLang="en-US" sz="2400" dirty="0" smtClean="0"/>
              <a:t>“</a:t>
            </a:r>
            <a:r>
              <a:rPr lang="en-US" altLang="en-US" sz="2400" i="1" dirty="0" smtClean="0"/>
              <a:t>Because a partner is required, it is impossible for men to engage in heterosexual intercourse more often than their female counterparts</a:t>
            </a:r>
            <a:r>
              <a:rPr lang="en-US" altLang="en-US" sz="2400" dirty="0" smtClean="0"/>
              <a:t>”  </a:t>
            </a:r>
            <a:endParaRPr lang="en-US" altLang="en-US" sz="2000" b="0" dirty="0" smtClean="0"/>
          </a:p>
        </p:txBody>
      </p:sp>
      <p:sp>
        <p:nvSpPr>
          <p:cNvPr id="82948"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b="1">
                <a:solidFill>
                  <a:schemeClr val="tx1"/>
                </a:solidFill>
                <a:latin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defRPr>
            </a:lvl9pPr>
          </a:lstStyle>
          <a:p>
            <a:pPr>
              <a:spcBef>
                <a:spcPct val="0"/>
              </a:spcBef>
              <a:buFontTx/>
              <a:buNone/>
            </a:pPr>
            <a:fld id="{1323C9B1-25B6-4DC2-A263-4A2D55254778}" type="slidenum">
              <a:rPr lang="en-US" altLang="en-US" sz="1400" b="0" smtClean="0"/>
              <a:pPr>
                <a:spcBef>
                  <a:spcPct val="0"/>
                </a:spcBef>
                <a:buFontTx/>
                <a:buNone/>
              </a:pPr>
              <a:t>94</a:t>
            </a:fld>
            <a:endParaRPr lang="en-US" altLang="en-US" sz="1400" b="0"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68611">
                                            <p:txEl>
                                              <p:pRg st="2" end="2"/>
                                            </p:txEl>
                                          </p:spTgt>
                                        </p:tgtEl>
                                        <p:attrNameLst>
                                          <p:attrName>style.visibility</p:attrName>
                                        </p:attrNameLst>
                                      </p:cBhvr>
                                      <p:to>
                                        <p:strVal val="visible"/>
                                      </p:to>
                                    </p:set>
                                    <p:animEffect transition="in" filter="dissolve">
                                      <p:cBhvr>
                                        <p:cTn id="7" dur="500"/>
                                        <p:tgtEl>
                                          <p:spTgt spid="68611">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68611">
                                            <p:txEl>
                                              <p:pRg st="4" end="4"/>
                                            </p:txEl>
                                          </p:spTgt>
                                        </p:tgtEl>
                                        <p:attrNameLst>
                                          <p:attrName>style.visibility</p:attrName>
                                        </p:attrNameLst>
                                      </p:cBhvr>
                                      <p:to>
                                        <p:strVal val="visible"/>
                                      </p:to>
                                    </p:set>
                                    <p:animEffect transition="in" filter="dissolve">
                                      <p:cBhvr>
                                        <p:cTn id="12" dur="500"/>
                                        <p:tgtEl>
                                          <p:spTgt spid="68611">
                                            <p:txEl>
                                              <p:pRg st="4" end="4"/>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68611">
                                            <p:txEl>
                                              <p:pRg st="6" end="6"/>
                                            </p:txEl>
                                          </p:spTgt>
                                        </p:tgtEl>
                                        <p:attrNameLst>
                                          <p:attrName>style.visibility</p:attrName>
                                        </p:attrNameLst>
                                      </p:cBhvr>
                                      <p:to>
                                        <p:strVal val="visible"/>
                                      </p:to>
                                    </p:set>
                                    <p:animEffect transition="in" filter="dissolve">
                                      <p:cBhvr>
                                        <p:cTn id="17" dur="500"/>
                                        <p:tgtEl>
                                          <p:spTgt spid="6861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http://pollingreport.com/immigration.htm</a:t>
            </a:r>
            <a:endParaRPr lang="en-US" dirty="0"/>
          </a:p>
        </p:txBody>
      </p:sp>
      <p:sp>
        <p:nvSpPr>
          <p:cNvPr id="3" name="Content Placeholder 2"/>
          <p:cNvSpPr>
            <a:spLocks noGrp="1"/>
          </p:cNvSpPr>
          <p:nvPr>
            <p:ph idx="1"/>
          </p:nvPr>
        </p:nvSpPr>
        <p:spPr/>
        <p:txBody>
          <a:bodyPr/>
          <a:lstStyle/>
          <a:p>
            <a:r>
              <a:rPr lang="en-US" dirty="0" smtClean="0"/>
              <a:t>CBS, Aug 2017, equivalent to a simple random sample of n = 1111 U.S. adults</a:t>
            </a:r>
          </a:p>
          <a:p>
            <a:pPr lvl="1"/>
            <a:endParaRPr lang="en-US" sz="1000" dirty="0" smtClean="0"/>
          </a:p>
          <a:p>
            <a:pPr lvl="1"/>
            <a:r>
              <a:rPr lang="en-US" dirty="0" smtClean="0"/>
              <a:t>“Do you favor of oppose building a wall along the U.S.-Mexico border to try to stop illegal immigration?”</a:t>
            </a:r>
          </a:p>
          <a:p>
            <a:pPr lvl="1"/>
            <a:endParaRPr lang="en-US" dirty="0" smtClean="0"/>
          </a:p>
          <a:p>
            <a:pPr lvl="1"/>
            <a:r>
              <a:rPr lang="en-US" dirty="0" smtClean="0"/>
              <a:t>334 R:  240 favor,   87 oppose,   7 unsure</a:t>
            </a:r>
          </a:p>
          <a:p>
            <a:pPr lvl="1"/>
            <a:r>
              <a:rPr lang="en-US" dirty="0" smtClean="0"/>
              <a:t>429 D:    39 favor, 378 oppose, 12 unsure</a:t>
            </a:r>
          </a:p>
          <a:p>
            <a:pPr lvl="1"/>
            <a:r>
              <a:rPr lang="en-US" dirty="0" smtClean="0"/>
              <a:t>348 I:   121 favor, 214 oppose, 13 unsure</a:t>
            </a:r>
          </a:p>
          <a:p>
            <a:endParaRPr lang="en-US" dirty="0"/>
          </a:p>
        </p:txBody>
      </p:sp>
      <p:sp>
        <p:nvSpPr>
          <p:cNvPr id="4" name="Slide Number Placeholder 3"/>
          <p:cNvSpPr>
            <a:spLocks noGrp="1"/>
          </p:cNvSpPr>
          <p:nvPr>
            <p:ph type="sldNum" sz="quarter" idx="10"/>
          </p:nvPr>
        </p:nvSpPr>
        <p:spPr/>
        <p:txBody>
          <a:bodyPr/>
          <a:lstStyle/>
          <a:p>
            <a:pPr>
              <a:defRPr/>
            </a:pPr>
            <a:fld id="{8EC8BA24-6930-42B0-8009-8935B7953A0C}" type="slidenum">
              <a:rPr lang="en-US" altLang="en-US" smtClean="0"/>
              <a:pPr>
                <a:defRPr/>
              </a:pPr>
              <a:t>95</a:t>
            </a:fld>
            <a:endParaRPr lang="en-US" altLang="en-US"/>
          </a:p>
        </p:txBody>
      </p:sp>
    </p:spTree>
    <p:extLst>
      <p:ext uri="{BB962C8B-B14F-4D97-AF65-F5344CB8AC3E}">
        <p14:creationId xmlns:p14="http://schemas.microsoft.com/office/powerpoint/2010/main" val="457929940"/>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b="1">
                <a:solidFill>
                  <a:schemeClr val="tx1"/>
                </a:solidFill>
                <a:latin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defRPr>
            </a:lvl9pPr>
          </a:lstStyle>
          <a:p>
            <a:pPr>
              <a:spcBef>
                <a:spcPct val="0"/>
              </a:spcBef>
              <a:buFontTx/>
              <a:buNone/>
            </a:pPr>
            <a:fld id="{856BF127-1C16-445D-8046-5320C48FD114}" type="slidenum">
              <a:rPr lang="en-US" altLang="en-US" sz="1400" b="0" smtClean="0"/>
              <a:pPr>
                <a:spcBef>
                  <a:spcPct val="0"/>
                </a:spcBef>
                <a:buFontTx/>
                <a:buNone/>
              </a:pPr>
              <a:t>96</a:t>
            </a:fld>
            <a:endParaRPr lang="en-US" altLang="en-US" sz="1400" b="0" smtClean="0"/>
          </a:p>
        </p:txBody>
      </p:sp>
      <p:sp>
        <p:nvSpPr>
          <p:cNvPr id="55299" name="Rectangle 2"/>
          <p:cNvSpPr>
            <a:spLocks noGrp="1" noChangeArrowheads="1"/>
          </p:cNvSpPr>
          <p:nvPr>
            <p:ph type="title"/>
          </p:nvPr>
        </p:nvSpPr>
        <p:spPr/>
        <p:txBody>
          <a:bodyPr/>
          <a:lstStyle/>
          <a:p>
            <a:pPr eaLnBrk="1" hangingPunct="1"/>
            <a:endParaRPr lang="en-US" altLang="en-US" smtClean="0"/>
          </a:p>
        </p:txBody>
      </p:sp>
      <p:sp>
        <p:nvSpPr>
          <p:cNvPr id="55300" name="Rectangle 3"/>
          <p:cNvSpPr>
            <a:spLocks noGrp="1" noChangeArrowheads="1"/>
          </p:cNvSpPr>
          <p:nvPr>
            <p:ph type="body" idx="1"/>
          </p:nvPr>
        </p:nvSpPr>
        <p:spPr/>
        <p:txBody>
          <a:bodyPr/>
          <a:lstStyle/>
          <a:p>
            <a:pPr eaLnBrk="1" hangingPunct="1"/>
            <a:r>
              <a:rPr lang="en-US" altLang="en-US" sz="2800" smtClean="0"/>
              <a:t>An experiment was conducted in which “sports fans” were shown one of two images</a:t>
            </a:r>
          </a:p>
          <a:p>
            <a:pPr lvl="1" eaLnBrk="1" hangingPunct="1"/>
            <a:r>
              <a:rPr lang="en-US" altLang="en-US" sz="2400" smtClean="0"/>
              <a:t>The height of the players was randomized</a:t>
            </a:r>
          </a:p>
          <a:p>
            <a:pPr eaLnBrk="1" hangingPunct="1"/>
            <a:endParaRPr lang="en-US" altLang="en-US" sz="2800" smtClean="0"/>
          </a:p>
          <a:p>
            <a:pPr eaLnBrk="1" hangingPunct="1"/>
            <a:endParaRPr lang="en-US" altLang="en-US" sz="2800" smtClean="0"/>
          </a:p>
          <a:p>
            <a:pPr eaLnBrk="1" hangingPunct="1"/>
            <a:endParaRPr lang="en-US" altLang="en-US" sz="2800" smtClean="0"/>
          </a:p>
          <a:p>
            <a:pPr eaLnBrk="1" hangingPunct="1"/>
            <a:endParaRPr lang="en-US" altLang="en-US" sz="2800" smtClean="0"/>
          </a:p>
          <a:p>
            <a:pPr eaLnBrk="1" hangingPunct="1">
              <a:buFontTx/>
              <a:buNone/>
            </a:pPr>
            <a:r>
              <a:rPr lang="en-US" altLang="en-US" sz="2800" smtClean="0"/>
              <a:t>	</a:t>
            </a:r>
          </a:p>
          <a:p>
            <a:pPr eaLnBrk="1" hangingPunct="1">
              <a:buFontTx/>
              <a:buNone/>
            </a:pPr>
            <a:r>
              <a:rPr lang="en-US" altLang="en-US" sz="2400" smtClean="0"/>
              <a:t>        Judged as fouled 8 / 35    Judged as fouled 38 / 85</a:t>
            </a:r>
          </a:p>
          <a:p>
            <a:pPr eaLnBrk="1" hangingPunct="1"/>
            <a:endParaRPr lang="en-US" altLang="en-US" sz="2800" smtClean="0"/>
          </a:p>
          <a:p>
            <a:pPr eaLnBrk="1" hangingPunct="1"/>
            <a:r>
              <a:rPr lang="en-US" altLang="en-US" sz="2800" smtClean="0"/>
              <a:t>Are the rates the same, or did height matter?</a:t>
            </a:r>
            <a:endParaRPr lang="en-US" altLang="en-US" sz="2400" smtClean="0"/>
          </a:p>
        </p:txBody>
      </p:sp>
      <p:pic>
        <p:nvPicPr>
          <p:cNvPr id="55301"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9538" y="1854200"/>
            <a:ext cx="6688137" cy="2365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66893253"/>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p:txBody>
          <a:bodyPr/>
          <a:lstStyle/>
          <a:p>
            <a:r>
              <a:rPr lang="en-US" altLang="en-US" smtClean="0"/>
              <a:t>http://www.cnbc.com/id/101064954</a:t>
            </a:r>
          </a:p>
        </p:txBody>
      </p:sp>
      <p:sp>
        <p:nvSpPr>
          <p:cNvPr id="46083" name="Content Placeholder 2"/>
          <p:cNvSpPr>
            <a:spLocks noGrp="1"/>
          </p:cNvSpPr>
          <p:nvPr>
            <p:ph idx="1"/>
          </p:nvPr>
        </p:nvSpPr>
        <p:spPr/>
        <p:txBody>
          <a:bodyPr/>
          <a:lstStyle/>
          <a:p>
            <a:r>
              <a:rPr lang="en-US" altLang="en-US" sz="2800" dirty="0" smtClean="0"/>
              <a:t>In a September 2013 poll of 812 people, half were asked if they support Obamacare, and the other half were asked if they support the Affordable Care Act.</a:t>
            </a:r>
          </a:p>
          <a:p>
            <a:pPr lvl="1"/>
            <a:endParaRPr lang="en-US" altLang="en-US" sz="2400" dirty="0" smtClean="0"/>
          </a:p>
        </p:txBody>
      </p:sp>
      <p:sp>
        <p:nvSpPr>
          <p:cNvPr id="46084"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b="1">
                <a:solidFill>
                  <a:schemeClr val="tx1"/>
                </a:solidFill>
                <a:latin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defRPr>
            </a:lvl9pPr>
          </a:lstStyle>
          <a:p>
            <a:pPr>
              <a:spcBef>
                <a:spcPct val="0"/>
              </a:spcBef>
              <a:buFontTx/>
              <a:buNone/>
            </a:pPr>
            <a:fld id="{6B166CF3-5DEB-4D43-874B-BF0D02ED7B47}" type="slidenum">
              <a:rPr lang="en-US" altLang="en-US" sz="1400" b="0" smtClean="0"/>
              <a:pPr>
                <a:spcBef>
                  <a:spcPct val="0"/>
                </a:spcBef>
                <a:buFontTx/>
                <a:buNone/>
              </a:pPr>
              <a:t>97</a:t>
            </a:fld>
            <a:endParaRPr lang="en-US" altLang="en-US" sz="1400" b="0" smtClean="0"/>
          </a:p>
        </p:txBody>
      </p:sp>
      <p:pic>
        <p:nvPicPr>
          <p:cNvPr id="4608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6013" y="2392363"/>
            <a:ext cx="6873875" cy="3665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3796090"/>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b="1">
                <a:solidFill>
                  <a:schemeClr val="tx1"/>
                </a:solidFill>
                <a:latin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defRPr>
            </a:lvl9pPr>
          </a:lstStyle>
          <a:p>
            <a:pPr>
              <a:spcBef>
                <a:spcPct val="0"/>
              </a:spcBef>
              <a:buFontTx/>
              <a:buNone/>
            </a:pPr>
            <a:fld id="{19085093-161A-41AC-B83F-F04D0E204E95}" type="slidenum">
              <a:rPr lang="en-US" altLang="en-US" sz="1400" b="0" smtClean="0"/>
              <a:pPr>
                <a:spcBef>
                  <a:spcPct val="0"/>
                </a:spcBef>
                <a:buFontTx/>
                <a:buNone/>
              </a:pPr>
              <a:t>98</a:t>
            </a:fld>
            <a:endParaRPr lang="en-US" altLang="en-US" sz="1400" b="0" smtClean="0"/>
          </a:p>
        </p:txBody>
      </p:sp>
      <p:sp>
        <p:nvSpPr>
          <p:cNvPr id="65539" name="Rectangle 2"/>
          <p:cNvSpPr>
            <a:spLocks noGrp="1" noChangeArrowheads="1"/>
          </p:cNvSpPr>
          <p:nvPr>
            <p:ph type="title"/>
          </p:nvPr>
        </p:nvSpPr>
        <p:spPr/>
        <p:txBody>
          <a:bodyPr/>
          <a:lstStyle/>
          <a:p>
            <a:pPr eaLnBrk="1" hangingPunct="1"/>
            <a:endParaRPr lang="en-US" altLang="en-US" smtClean="0"/>
          </a:p>
        </p:txBody>
      </p:sp>
      <p:sp>
        <p:nvSpPr>
          <p:cNvPr id="65540" name="Rectangle 3"/>
          <p:cNvSpPr>
            <a:spLocks noGrp="1" noChangeArrowheads="1"/>
          </p:cNvSpPr>
          <p:nvPr>
            <p:ph type="body" idx="1"/>
          </p:nvPr>
        </p:nvSpPr>
        <p:spPr/>
        <p:txBody>
          <a:bodyPr/>
          <a:lstStyle/>
          <a:p>
            <a:pPr eaLnBrk="1" hangingPunct="1">
              <a:buFontTx/>
              <a:buNone/>
            </a:pPr>
            <a:r>
              <a:rPr lang="en-US" altLang="en-US" dirty="0" smtClean="0"/>
              <a:t>CBS News / NYT poll, 11 Jan 2009:</a:t>
            </a:r>
          </a:p>
          <a:p>
            <a:pPr lvl="1" eaLnBrk="1" hangingPunct="1"/>
            <a:endParaRPr lang="en-US" altLang="en-US" i="1" dirty="0" smtClean="0"/>
          </a:p>
          <a:p>
            <a:pPr lvl="1" eaLnBrk="1" hangingPunct="1"/>
            <a:r>
              <a:rPr lang="en-US" altLang="en-US" i="1" dirty="0" smtClean="0"/>
              <a:t>“All things considered, in our society today, do you think there are more advantages in being a man, or more advantages in being a woman, or [neither has advantage]?”</a:t>
            </a:r>
          </a:p>
          <a:p>
            <a:pPr lvl="2" eaLnBrk="1" hangingPunct="1"/>
            <a:endParaRPr lang="en-US" altLang="en-US" sz="2800" dirty="0" smtClean="0"/>
          </a:p>
          <a:p>
            <a:pPr lvl="2" eaLnBrk="1" hangingPunct="1"/>
            <a:r>
              <a:rPr lang="en-US" altLang="en-US" sz="2800" dirty="0" smtClean="0"/>
              <a:t>n = 561 men, 325 said “neither”</a:t>
            </a:r>
          </a:p>
          <a:p>
            <a:pPr lvl="2" eaLnBrk="1" hangingPunct="1"/>
            <a:r>
              <a:rPr lang="en-US" altLang="en-US" sz="2800" dirty="0" smtClean="0"/>
              <a:t>n = 551 women, 253 said “neither”</a:t>
            </a:r>
          </a:p>
        </p:txBody>
      </p:sp>
    </p:spTree>
    <p:extLst>
      <p:ext uri="{BB962C8B-B14F-4D97-AF65-F5344CB8AC3E}">
        <p14:creationId xmlns:p14="http://schemas.microsoft.com/office/powerpoint/2010/main" val="743327037"/>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altLang="en-US" sz="2800" dirty="0"/>
              <a:t>Quiz One,          USC BUAD 310,  Fall 2008</a:t>
            </a:r>
          </a:p>
          <a:p>
            <a:endParaRPr lang="en-US" altLang="en-US" sz="2800" dirty="0" smtClean="0"/>
          </a:p>
          <a:p>
            <a:r>
              <a:rPr lang="en-US" altLang="en-US" sz="2800" dirty="0" smtClean="0"/>
              <a:t>The </a:t>
            </a:r>
            <a:r>
              <a:rPr lang="en-US" altLang="en-US" sz="2800" dirty="0"/>
              <a:t>same question was asked, but the choices were given in different order</a:t>
            </a:r>
          </a:p>
          <a:p>
            <a:pPr lvl="1"/>
            <a:r>
              <a:rPr lang="en-US" altLang="en-US" sz="2400" dirty="0"/>
              <a:t>A:  “Controlled Experiment” or “</a:t>
            </a:r>
            <a:r>
              <a:rPr lang="en-US" altLang="en-US" sz="2400" dirty="0" err="1"/>
              <a:t>Observ</a:t>
            </a:r>
            <a:r>
              <a:rPr lang="en-US" altLang="en-US" sz="2400" dirty="0"/>
              <a:t>. Study”</a:t>
            </a:r>
          </a:p>
          <a:p>
            <a:pPr lvl="1"/>
            <a:r>
              <a:rPr lang="en-US" altLang="en-US" sz="2400" dirty="0"/>
              <a:t>B:  “</a:t>
            </a:r>
            <a:r>
              <a:rPr lang="en-US" altLang="en-US" sz="2400" dirty="0" err="1"/>
              <a:t>Observ</a:t>
            </a:r>
            <a:r>
              <a:rPr lang="en-US" altLang="en-US" sz="2400" dirty="0"/>
              <a:t>. Study” or “Controlled Experiment”</a:t>
            </a:r>
          </a:p>
          <a:p>
            <a:endParaRPr lang="en-US" altLang="en-US" sz="2000" dirty="0" smtClean="0"/>
          </a:p>
          <a:p>
            <a:r>
              <a:rPr lang="en-US" altLang="en-US" sz="2800" dirty="0" smtClean="0"/>
              <a:t>Results</a:t>
            </a:r>
            <a:r>
              <a:rPr lang="en-US" altLang="en-US" sz="2800" dirty="0"/>
              <a:t>:  80% of students answered correctly</a:t>
            </a:r>
          </a:p>
          <a:p>
            <a:pPr lvl="1"/>
            <a:r>
              <a:rPr lang="en-US" altLang="en-US" sz="2400" dirty="0"/>
              <a:t>28 out of 30 getting Form A answered correctly</a:t>
            </a:r>
          </a:p>
          <a:p>
            <a:pPr lvl="1"/>
            <a:r>
              <a:rPr lang="en-US" altLang="en-US" sz="2400" dirty="0"/>
              <a:t>21 out of 31 getting Form B answered correctly</a:t>
            </a:r>
          </a:p>
          <a:p>
            <a:endParaRPr lang="en-US" altLang="en-US" sz="2000" dirty="0"/>
          </a:p>
          <a:p>
            <a:pPr lvl="1"/>
            <a:endParaRPr lang="en-US" altLang="en-US" sz="2400" dirty="0"/>
          </a:p>
          <a:p>
            <a:endParaRPr lang="en-US" dirty="0"/>
          </a:p>
        </p:txBody>
      </p:sp>
      <p:sp>
        <p:nvSpPr>
          <p:cNvPr id="4" name="Slide Number Placeholder 3"/>
          <p:cNvSpPr>
            <a:spLocks noGrp="1"/>
          </p:cNvSpPr>
          <p:nvPr>
            <p:ph type="sldNum" sz="quarter" idx="10"/>
          </p:nvPr>
        </p:nvSpPr>
        <p:spPr/>
        <p:txBody>
          <a:bodyPr/>
          <a:lstStyle/>
          <a:p>
            <a:pPr>
              <a:defRPr/>
            </a:pPr>
            <a:fld id="{8EC8BA24-6930-42B0-8009-8935B7953A0C}" type="slidenum">
              <a:rPr lang="en-US" altLang="en-US" smtClean="0"/>
              <a:pPr>
                <a:defRPr/>
              </a:pPr>
              <a:t>99</a:t>
            </a:fld>
            <a:endParaRPr lang="en-US" altLang="en-US"/>
          </a:p>
        </p:txBody>
      </p:sp>
    </p:spTree>
    <p:extLst>
      <p:ext uri="{BB962C8B-B14F-4D97-AF65-F5344CB8AC3E}">
        <p14:creationId xmlns:p14="http://schemas.microsoft.com/office/powerpoint/2010/main" val="2659706135"/>
      </p:ext>
    </p:extLst>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25471</TotalTime>
  <Words>4458</Words>
  <Application>Microsoft Macintosh PowerPoint</Application>
  <PresentationFormat>如螢幕大小 (4:3)</PresentationFormat>
  <Paragraphs>1306</Paragraphs>
  <Slides>100</Slides>
  <Notes>3</Notes>
  <HiddenSlides>0</HiddenSlides>
  <MMClips>0</MMClips>
  <ScaleCrop>false</ScaleCrop>
  <HeadingPairs>
    <vt:vector size="6" baseType="variant">
      <vt:variant>
        <vt:lpstr>使用字型</vt:lpstr>
      </vt:variant>
      <vt:variant>
        <vt:i4>8</vt:i4>
      </vt:variant>
      <vt:variant>
        <vt:lpstr>佈景主題</vt:lpstr>
      </vt:variant>
      <vt:variant>
        <vt:i4>1</vt:i4>
      </vt:variant>
      <vt:variant>
        <vt:lpstr>投影片標題</vt:lpstr>
      </vt:variant>
      <vt:variant>
        <vt:i4>100</vt:i4>
      </vt:variant>
    </vt:vector>
  </HeadingPairs>
  <TitlesOfParts>
    <vt:vector size="109" baseType="lpstr">
      <vt:lpstr>Arial</vt:lpstr>
      <vt:lpstr>Arial Narrow</vt:lpstr>
      <vt:lpstr>Calibri</vt:lpstr>
      <vt:lpstr>MS Reference Sans Serif</vt:lpstr>
      <vt:lpstr>Symbol</vt:lpstr>
      <vt:lpstr>Times New Roman</vt:lpstr>
      <vt:lpstr>Wingdings</vt:lpstr>
      <vt:lpstr>新細明體</vt:lpstr>
      <vt:lpstr>Default Design</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https://www.thebalance.com/pygmalion-and-galatea-effects-1918677</vt:lpstr>
      <vt:lpstr>PowerPoint 簡報</vt:lpstr>
      <vt:lpstr>PowerPoint 簡報</vt:lpstr>
      <vt:lpstr>https://www.usatoday.com/story/ondeadline/2012/10/11/florida-board-education-race-reading-asians/1626837/</vt:lpstr>
      <vt:lpstr>PowerPoint 簡報</vt:lpstr>
      <vt:lpstr>PowerPoint 簡報</vt:lpstr>
      <vt:lpstr>PowerPoint 簡報</vt:lpstr>
      <vt:lpstr>http://bodyodd.msnbc.msn.com/_news/2011/06/13/6851542-watching-jersey-shore-might-make-you-dumber-study-suggests</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https://www.ncbi.nlm.nih.gov/pmc/articles/PMC3394231/</vt:lpstr>
      <vt:lpstr>PowerPoint 簡報</vt:lpstr>
      <vt:lpstr>PowerPoint 簡報</vt:lpstr>
      <vt:lpstr>PowerPoint 簡報</vt:lpstr>
      <vt:lpstr>PowerPoint 簡報</vt:lpstr>
      <vt:lpstr>PowerPoint 簡報</vt:lpstr>
      <vt:lpstr>PowerPoint 簡報</vt:lpstr>
      <vt:lpstr>PowerPoint 簡報</vt:lpstr>
      <vt:lpstr>Gueguen and Jacob, “Music Congruency and Consumer Behaviour:  An Experimental Field Study”, International Bulletin of Business Administration, 2010</vt:lpstr>
      <vt:lpstr>PowerPoint 簡報</vt:lpstr>
      <vt:lpstr>PowerPoint 簡報</vt:lpstr>
      <vt:lpstr>PowerPoint 簡報</vt:lpstr>
      <vt:lpstr>PowerPoint 簡報</vt:lpstr>
      <vt:lpstr>Gray et al., “More dead than dead”, Cognition 2011</vt:lpstr>
      <vt:lpstr>Gray et al., “More dead than dead”, Cognition 2011</vt:lpstr>
      <vt:lpstr>Science, 8 September 2006</vt:lpstr>
      <vt:lpstr>PowerPoint 簡報</vt:lpstr>
      <vt:lpstr>Michele Alexander, “Truth and Consequences”, Journal of Sex Research, 2003</vt:lpstr>
      <vt:lpstr>http://pollingreport.com/immigration.htm</vt:lpstr>
      <vt:lpstr>PowerPoint 簡報</vt:lpstr>
      <vt:lpstr>http://www.cnbc.com/id/101064954</vt:lpstr>
      <vt:lpstr>PowerPoint 簡報</vt:lpstr>
      <vt:lpstr>PowerPoint 簡報</vt:lpstr>
      <vt:lpstr>PowerPoint 簡報</vt:lpstr>
    </vt:vector>
  </TitlesOfParts>
  <Company>The Boeing Company</Company>
  <LinksUpToDate>false</LinksUpToDate>
  <SharedDoc>false</SharedDoc>
  <HyperlinksChanged>false</HyperlinksChanged>
  <AppVersion>15.0036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Tony Lin</dc:creator>
  <cp:lastModifiedBy>Po-Nien Chiang</cp:lastModifiedBy>
  <cp:revision>118</cp:revision>
  <cp:lastPrinted>2017-09-29T22:08:44Z</cp:lastPrinted>
  <dcterms:created xsi:type="dcterms:W3CDTF">2007-07-05T17:24:32Z</dcterms:created>
  <dcterms:modified xsi:type="dcterms:W3CDTF">2017-10-18T00:27:42Z</dcterms:modified>
</cp:coreProperties>
</file>